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4"/>
  </p:notesMasterIdLst>
  <p:sldIdLst>
    <p:sldId id="277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8" r:id="rId12"/>
    <p:sldId id="279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24A39"/>
    <a:srgbClr val="CCFF99"/>
    <a:srgbClr val="FFFFCC"/>
    <a:srgbClr val="33CC33"/>
    <a:srgbClr val="FFFF00"/>
    <a:srgbClr val="767A4C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348" autoAdjust="0"/>
    <p:restoredTop sz="94624" autoAdjust="0"/>
  </p:normalViewPr>
  <p:slideViewPr>
    <p:cSldViewPr>
      <p:cViewPr>
        <p:scale>
          <a:sx n="50" d="100"/>
          <a:sy n="50" d="100"/>
        </p:scale>
        <p:origin x="-172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37C9A2-9AF6-49F4-8B7E-7CEFF67742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8C9CE-BCD7-4891-AA1A-004D76561DD8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La statistique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AFF2-B460-40C9-9398-3B461B46959C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7867-2C27-45DB-A085-4EF198595B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48E2-5B6A-4822-939E-379C6773B2E2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492C-E520-49D6-AE93-4DB2F3A1CA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0699-C36C-4ADB-AFF4-9514D10D1871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987F-3F3B-4B78-845F-6A423E8CB0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269A-CD39-4F5A-A110-8CD28AFE9639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D656-F5E8-4FD5-A9B8-9B607AAA10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0B21-E9A4-40BC-BAE9-533C38F59814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5754-E072-4EA8-971E-325D6EB368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5EDF-570B-4E48-9A71-4943BEE0B788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E34E-B05B-455E-9E9F-5FA54245E5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6E46-7CED-49D9-AED5-C9962EDEB2B6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C10F-5E88-4627-A25E-36F96E305E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5E83-FA88-4A84-9661-101E040917A2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7AD4-FF1E-454C-8224-5D77F3BD22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E465-2002-417E-85A4-7F2287DFEB90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FA31-DE56-4F1D-A072-74523CADD7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0000-ABA3-41B2-A686-2BC36986BAAD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25EF-FA6E-4DA2-9D07-657BECFA46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03BF-46C5-4C68-92A0-7045CACDB640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F9998-C9BC-4299-B329-F757A697B8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50A3-D120-4873-AA55-BEA34DCA48F7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2C2B-E3AB-42D2-BB53-7ACFDE87F8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A1DA77D-3AF5-4056-A18D-338C772A1E9E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8F1C178-F246-446C-99A5-9250C42F46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3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77EE47-9D38-4113-8E15-C813A5EDD41C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93083-A37E-41B6-9874-1B6C195E7B5C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1835150" y="4005263"/>
            <a:ext cx="5886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Concepts de base</a:t>
            </a:r>
          </a:p>
        </p:txBody>
      </p:sp>
      <p:sp>
        <p:nvSpPr>
          <p:cNvPr id="4101" name="WordArt 13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7024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FACULTE DE MEDECINE </a:t>
            </a:r>
            <a:r>
              <a:rPr lang="fr-FR" sz="3600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DE …….</a:t>
            </a:r>
            <a:endParaRPr lang="fr-FR" sz="3600" kern="10" spc="72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24618F-B44F-4F5E-8D70-D9264D55D113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449E1-5DA8-404C-A45E-92D5529B55F4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1835150" y="1158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Arial" charset="0"/>
            </a:endParaRPr>
          </a:p>
        </p:txBody>
      </p:sp>
      <p:sp>
        <p:nvSpPr>
          <p:cNvPr id="12293" name="Oval 9"/>
          <p:cNvSpPr>
            <a:spLocks noChangeArrowheads="1"/>
          </p:cNvSpPr>
          <p:nvPr/>
        </p:nvSpPr>
        <p:spPr bwMode="auto">
          <a:xfrm>
            <a:off x="755650" y="3213100"/>
            <a:ext cx="3259138" cy="26225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flatTx/>
          </a:bodyPr>
          <a:lstStyle/>
          <a:p>
            <a:pPr algn="ctr"/>
            <a:r>
              <a:rPr lang="fr-FR" sz="20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Variable stat. continue</a:t>
            </a:r>
            <a:r>
              <a:rPr lang="fr-FR" sz="200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200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Elle prend toutes les valeurs appartenant à son intervalle.</a:t>
            </a:r>
            <a:endParaRPr lang="fr-FR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4716463" y="3284538"/>
            <a:ext cx="3200400" cy="2551112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flatTx/>
          </a:bodyPr>
          <a:lstStyle/>
          <a:p>
            <a:pPr algn="ctr"/>
            <a:r>
              <a:rPr lang="fr-FR" sz="20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Variable stat.</a:t>
            </a:r>
            <a:endParaRPr lang="fr-FR" sz="2000">
              <a:solidFill>
                <a:srgbClr val="FF3300"/>
              </a:solidFill>
              <a:latin typeface="Arial" charset="0"/>
            </a:endParaRPr>
          </a:p>
          <a:p>
            <a:pPr algn="ctr" eaLnBrk="0" hangingPunct="0"/>
            <a:r>
              <a:rPr lang="fr-FR" sz="20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discontinue</a:t>
            </a:r>
            <a:endParaRPr lang="fr-FR" sz="2000">
              <a:solidFill>
                <a:srgbClr val="FF3300"/>
              </a:solidFill>
              <a:latin typeface="Arial" charset="0"/>
            </a:endParaRPr>
          </a:p>
          <a:p>
            <a:pPr algn="ctr" eaLnBrk="0" hangingPunct="0"/>
            <a:r>
              <a:rPr lang="fr-FR" sz="200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elle ne peut prendre</a:t>
            </a:r>
            <a:endParaRPr lang="fr-FR" sz="2000">
              <a:solidFill>
                <a:schemeClr val="bg2"/>
              </a:solidFill>
              <a:latin typeface="Arial" charset="0"/>
            </a:endParaRPr>
          </a:p>
          <a:p>
            <a:pPr algn="ctr" eaLnBrk="0" hangingPunct="0"/>
            <a:r>
              <a:rPr lang="fr-FR" sz="200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que des valeurs isolées.</a:t>
            </a:r>
            <a:endParaRPr lang="fr-FR" sz="2000">
              <a:solidFill>
                <a:schemeClr val="bg2"/>
              </a:solidFill>
              <a:latin typeface="Arial" charset="0"/>
            </a:endParaRPr>
          </a:p>
          <a:p>
            <a:pPr eaLnBrk="0" hangingPunct="0"/>
            <a:endParaRPr lang="fr-FR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843213" y="549275"/>
            <a:ext cx="3200400" cy="903288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flatTx/>
          </a:bodyPr>
          <a:lstStyle/>
          <a:p>
            <a:pPr algn="ctr"/>
            <a:r>
              <a:rPr lang="fr-FR" sz="28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LE  CARACTÈRE QUANTITATIF</a:t>
            </a:r>
            <a:r>
              <a:rPr lang="fr-FR" sz="2400" b="1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</a:t>
            </a:r>
            <a:endParaRPr lang="fr-FR" sz="2400">
              <a:solidFill>
                <a:schemeClr val="bg2"/>
              </a:solidFill>
              <a:latin typeface="Arial" charset="0"/>
            </a:endParaRPr>
          </a:p>
          <a:p>
            <a:pPr eaLnBrk="0" hangingPunct="0"/>
            <a:endParaRPr lang="fr-FR" sz="2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296" name="AutoShape 16"/>
          <p:cNvSpPr>
            <a:spLocks noChangeArrowheads="1"/>
          </p:cNvSpPr>
          <p:nvPr/>
        </p:nvSpPr>
        <p:spPr bwMode="auto">
          <a:xfrm rot="987750">
            <a:off x="323850" y="549275"/>
            <a:ext cx="2039938" cy="3087688"/>
          </a:xfrm>
          <a:prstGeom prst="curvedRightArrow">
            <a:avLst>
              <a:gd name="adj1" fmla="val 10595"/>
              <a:gd name="adj2" fmla="val 60545"/>
              <a:gd name="adj3" fmla="val 72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7" name="AutoShape 17"/>
          <p:cNvSpPr>
            <a:spLocks noChangeArrowheads="1"/>
          </p:cNvSpPr>
          <p:nvPr/>
        </p:nvSpPr>
        <p:spPr bwMode="auto">
          <a:xfrm rot="-599727">
            <a:off x="6443663" y="476250"/>
            <a:ext cx="2341562" cy="3097213"/>
          </a:xfrm>
          <a:prstGeom prst="curvedLeftArrow">
            <a:avLst>
              <a:gd name="adj1" fmla="val 10655"/>
              <a:gd name="adj2" fmla="val 58199"/>
              <a:gd name="adj3" fmla="val 477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565400"/>
            <a:ext cx="8229600" cy="113982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>
                <a:solidFill>
                  <a:srgbClr val="FFFF00"/>
                </a:solidFill>
              </a:rPr>
              <a:t>Série statistique</a:t>
            </a:r>
            <a:r>
              <a:rPr lang="fr-FR" sz="2800"/>
              <a:t>:</a:t>
            </a:r>
            <a:br>
              <a:rPr lang="fr-FR" sz="2800"/>
            </a:br>
            <a:r>
              <a:rPr lang="fr-FR" sz="2800"/>
              <a:t>c’est l’ensemble des valeurs observées pour une ou plusieurs variables  sur les n sujets ou éléments de la population :</a:t>
            </a:r>
            <a:br>
              <a:rPr lang="fr-FR" sz="2800"/>
            </a:br>
            <a:r>
              <a:rPr lang="fr-FR" sz="2800"/>
              <a:t>-Une série</a:t>
            </a:r>
            <a:r>
              <a:rPr lang="fr-FR" sz="2800">
                <a:solidFill>
                  <a:srgbClr val="3399FF"/>
                </a:solidFill>
              </a:rPr>
              <a:t> simple</a:t>
            </a:r>
            <a:r>
              <a:rPr lang="fr-FR" sz="2800"/>
              <a:t> est l’ensemble des n valeurs observées pour une variable.</a:t>
            </a:r>
            <a:br>
              <a:rPr lang="fr-FR" sz="2800"/>
            </a:br>
            <a:r>
              <a:rPr lang="fr-FR" sz="2800"/>
              <a:t>-Une série </a:t>
            </a:r>
            <a:r>
              <a:rPr lang="fr-FR" sz="2800">
                <a:solidFill>
                  <a:srgbClr val="3399FF"/>
                </a:solidFill>
              </a:rPr>
              <a:t>double</a:t>
            </a:r>
            <a:r>
              <a:rPr lang="fr-FR" sz="2800"/>
              <a:t> est l’ensemble des valeurs observées pour deux variables: une série de n couples de valeurs.</a:t>
            </a:r>
            <a:br>
              <a:rPr lang="fr-FR" sz="2800"/>
            </a:br>
            <a:endParaRPr lang="fr-FR" sz="40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E51BCC-D428-4B53-8DE5-FE55DB33524D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59272-B8DF-45E7-AA39-DC7A5A7CD037}" type="slidenum">
              <a:rPr lang="fr-FR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29600" cy="4530725"/>
          </a:xfrm>
        </p:spPr>
        <p:txBody>
          <a:bodyPr/>
          <a:lstStyle/>
          <a:p>
            <a:pPr eaLnBrk="1" hangingPunct="1"/>
            <a:r>
              <a:rPr lang="fr-FR" b="1" smtClean="0">
                <a:solidFill>
                  <a:srgbClr val="FFFF00"/>
                </a:solidFill>
              </a:rPr>
              <a:t>Unité statistique</a:t>
            </a:r>
            <a:r>
              <a:rPr lang="fr-FR" smtClean="0"/>
              <a:t>: est un élément de la population ou du groupe étudié, l’ensemble des unités statistiques constitue la population.</a:t>
            </a:r>
          </a:p>
          <a:p>
            <a:pPr eaLnBrk="1" hangingPunct="1"/>
            <a:endParaRPr lang="fr-FR" smtClean="0"/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 </a:t>
            </a:r>
          </a:p>
          <a:p>
            <a:pPr eaLnBrk="1" hangingPunct="1"/>
            <a:r>
              <a:rPr lang="fr-FR" b="1" smtClean="0">
                <a:solidFill>
                  <a:srgbClr val="FFFF00"/>
                </a:solidFill>
              </a:rPr>
              <a:t>Distribution statistique</a:t>
            </a:r>
            <a:r>
              <a:rPr lang="fr-FR" smtClean="0"/>
              <a:t> :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c’est l’ensemble des couples(xi,ni) ou xi est une modalité de la variable x et ni le nombre de fois ou cette modalité est observée.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2BC3EF-2F84-4DB1-9938-96A4EC5181E5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CF4C-49D4-447E-8510-407DC037BEB7}" type="slidenum">
              <a:rPr lang="fr-FR"/>
              <a:pPr>
                <a:defRPr/>
              </a:pPr>
              <a:t>12</a:t>
            </a:fld>
            <a:endParaRPr lang="fr-FR"/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FFFFCC"/>
                </a:solidFill>
                <a:latin typeface="Lucida Handwriting" pitchFamily="66" charset="0"/>
              </a:rPr>
              <a:t>PLAN DU COURS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Introduction</a:t>
            </a:r>
          </a:p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Concepts de base</a:t>
            </a:r>
          </a:p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Les caractères</a:t>
            </a:r>
          </a:p>
          <a:p>
            <a:pPr eaLnBrk="1" hangingPunct="1">
              <a:buFont typeface="Wingdings" pitchFamily="2" charset="2"/>
              <a:buNone/>
            </a:pPr>
            <a:endParaRPr lang="fr-FR" smtClean="0">
              <a:solidFill>
                <a:srgbClr val="FFFF00"/>
              </a:solidFill>
            </a:endParaRP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6F72F4-C84D-495A-BFE4-5D7FDBBF627B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9910B-AF1E-4D95-9624-95906BF9DF80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447800" algn="l"/>
                <a:tab pos="1917700" algn="l"/>
              </a:tabLst>
            </a:pPr>
            <a:endParaRPr lang="fr-FR" sz="3200">
              <a:latin typeface="Arial" charset="0"/>
            </a:endParaRPr>
          </a:p>
          <a:p>
            <a:pPr algn="ctr">
              <a:tabLst>
                <a:tab pos="1447800" algn="l"/>
                <a:tab pos="1917700" algn="l"/>
              </a:tabLst>
            </a:pPr>
            <a:endParaRPr lang="fr-FR" sz="32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FFFFCC"/>
                </a:solidFill>
              </a:rPr>
              <a:t>DEFINITION</a:t>
            </a:r>
          </a:p>
        </p:txBody>
      </p:sp>
      <p:graphicFrame>
        <p:nvGraphicFramePr>
          <p:cNvPr id="1026" name="Organization Chart 7"/>
          <p:cNvGraphicFramePr>
            <a:graphicFrameLocks/>
          </p:cNvGraphicFramePr>
          <p:nvPr>
            <p:ph type="dgm" idx="1"/>
          </p:nvPr>
        </p:nvGraphicFramePr>
        <p:xfrm>
          <a:off x="468313" y="2205038"/>
          <a:ext cx="8207375" cy="41036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F00927-9F43-4378-8531-8A45D932373C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2CD1-F7B8-4332-8A30-AD8098BB680E}" type="slidenum">
              <a:rPr lang="fr-FR"/>
              <a:pPr>
                <a:defRPr/>
              </a:pPr>
              <a:t>3</a:t>
            </a:fld>
            <a:endParaRPr lang="fr-FR"/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3563888" y="3212976"/>
            <a:ext cx="304800" cy="3048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BE85BA-161B-4255-9E07-5D3FE9CBEFC3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C8806-37E9-4FBD-8169-61949819DC28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92075" y="782638"/>
            <a:ext cx="9329738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2800">
                <a:cs typeface="+mn-cs"/>
              </a:rPr>
              <a:t>Au sens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 </a:t>
            </a:r>
            <a:r>
              <a:rPr lang="fr-FR" sz="3200" b="1">
                <a:solidFill>
                  <a:srgbClr val="FF3300"/>
                </a:solidFill>
                <a:cs typeface="+mn-cs"/>
              </a:rPr>
              <a:t>« courant »</a:t>
            </a:r>
            <a:endParaRPr lang="fr-FR" sz="3200">
              <a:solidFill>
                <a:srgbClr val="FF3300"/>
              </a:solidFill>
              <a:cs typeface="+mn-cs"/>
            </a:endParaRPr>
          </a:p>
          <a:p>
            <a:pPr algn="ctr">
              <a:defRPr/>
            </a:pPr>
            <a:r>
              <a:rPr lang="fr-FR" sz="2800">
                <a:cs typeface="+mn-cs"/>
              </a:rPr>
              <a:t>on emploie le terme de statistique pour désigner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les données elles-mêmes 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« un ensemble de données numériques »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ainsi on parle des statistiques démographiques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Économiques, sanitaires…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les statistiques des étudiants 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Répartition par age, sexe, année, spécialité….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généralement ce sont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les tableaux et les chiffres qui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figurent dans les bilans administratifs…</a:t>
            </a:r>
          </a:p>
          <a:p>
            <a:pPr algn="ctr" eaLnBrk="0" hangingPunct="0">
              <a:defRPr/>
            </a:pPr>
            <a:endParaRPr lang="fr-FR" sz="280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F11333-C6C0-4DDA-92C1-A2F36F49FF14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EA75D-3097-4C8E-9BCC-F4A7E139D0A4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00113" y="-923925"/>
            <a:ext cx="7559675" cy="78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fr-FR" sz="2400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fr-FR" sz="2400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fr-FR" sz="2400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2800">
                <a:latin typeface="Lucida Handwriting" pitchFamily="66" charset="0"/>
                <a:cs typeface="Times New Roman" pitchFamily="18" charset="0"/>
              </a:rPr>
              <a:t>Au   sens</a:t>
            </a:r>
            <a:endParaRPr lang="fr-FR" sz="2800">
              <a:latin typeface="Lucida Handwriting" pitchFamily="66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8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« scientifique »</a:t>
            </a:r>
            <a:endParaRPr lang="fr-FR" sz="2800">
              <a:solidFill>
                <a:srgbClr val="FF3300"/>
              </a:solidFill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400">
                <a:latin typeface="Arial" charset="0"/>
                <a:cs typeface="Times New Roman" pitchFamily="18" charset="0"/>
              </a:rPr>
              <a:t>la statistique est l’ensemble des méthodes,</a:t>
            </a:r>
            <a:endParaRPr lang="fr-FR" sz="240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400">
                <a:latin typeface="Arial" charset="0"/>
                <a:cs typeface="Times New Roman" pitchFamily="18" charset="0"/>
              </a:rPr>
              <a:t>des techniques à partir desquelles</a:t>
            </a:r>
            <a:endParaRPr lang="fr-FR" sz="240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400">
                <a:latin typeface="Arial" charset="0"/>
                <a:cs typeface="Times New Roman" pitchFamily="18" charset="0"/>
              </a:rPr>
              <a:t>on</a:t>
            </a:r>
            <a:endParaRPr lang="fr-FR" sz="240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Collecte,</a:t>
            </a:r>
            <a:r>
              <a:rPr lang="fr-FR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organise,</a:t>
            </a:r>
            <a:r>
              <a:rPr lang="fr-FR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résume,</a:t>
            </a:r>
            <a:r>
              <a:rPr lang="fr-FR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présente</a:t>
            </a:r>
            <a:r>
              <a:rPr lang="fr-FR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et </a:t>
            </a:r>
            <a:r>
              <a:rPr lang="fr-FR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analyse</a:t>
            </a:r>
            <a:r>
              <a:rPr lang="fr-FR" sz="2400">
                <a:latin typeface="Arial" charset="0"/>
                <a:cs typeface="Times New Roman" pitchFamily="18" charset="0"/>
              </a:rPr>
              <a:t> des données. Ces techniques nous aident à tirer des conclusions et à prendre des </a:t>
            </a:r>
            <a:r>
              <a:rPr lang="fr-FR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décisions judicieuses</a:t>
            </a:r>
            <a:r>
              <a:rPr lang="fr-FR" sz="2400">
                <a:latin typeface="Arial" charset="0"/>
                <a:cs typeface="Times New Roman" pitchFamily="18" charset="0"/>
              </a:rPr>
              <a:t>. La méthode statistique étudie les phénomènes dont la caractéristique principale est </a:t>
            </a:r>
            <a:endParaRPr lang="fr-FR" sz="240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400">
                <a:latin typeface="Arial" charset="0"/>
                <a:cs typeface="Times New Roman" pitchFamily="18" charset="0"/>
              </a:rPr>
              <a:t>la </a:t>
            </a:r>
            <a:r>
              <a:rPr lang="fr-FR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variabilité</a:t>
            </a:r>
            <a:r>
              <a:rPr lang="fr-FR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fr-FR" sz="2400">
                <a:latin typeface="Arial" charset="0"/>
                <a:cs typeface="Times New Roman" pitchFamily="18" charset="0"/>
              </a:rPr>
              <a:t> </a:t>
            </a:r>
            <a:endParaRPr lang="fr-FR" sz="240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400">
                <a:latin typeface="Arial" charset="0"/>
                <a:cs typeface="Times New Roman" pitchFamily="18" charset="0"/>
              </a:rPr>
              <a:t>Comme le souligne le célèbre statisticien français D.Schwartz :</a:t>
            </a:r>
          </a:p>
          <a:p>
            <a:pPr algn="ctr" eaLnBrk="0" hangingPunct="0">
              <a:defRPr/>
            </a:pPr>
            <a:r>
              <a:rPr lang="fr-FR" sz="2400">
                <a:latin typeface="Arial" charset="0"/>
                <a:cs typeface="Times New Roman" pitchFamily="18" charset="0"/>
              </a:rPr>
              <a:t>« On doit aborder les sciences de la vie, pénétré de l’idée que la variabilité  est, </a:t>
            </a:r>
            <a:r>
              <a:rPr lang="fr-FR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non l’exception</a:t>
            </a:r>
            <a:r>
              <a:rPr lang="fr-FR" sz="2400">
                <a:latin typeface="Arial" charset="0"/>
                <a:cs typeface="Times New Roman" pitchFamily="18" charset="0"/>
              </a:rPr>
              <a:t> , mais </a:t>
            </a:r>
            <a:r>
              <a:rPr lang="fr-FR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la règle » .</a:t>
            </a:r>
            <a:endParaRPr lang="fr-FR" sz="2400">
              <a:solidFill>
                <a:srgbClr val="FFFF00"/>
              </a:solidFill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400">
                <a:solidFill>
                  <a:srgbClr val="FFFF00"/>
                </a:solidFill>
                <a:latin typeface="Arial" charset="0"/>
                <a:cs typeface="+mn-cs"/>
              </a:rPr>
              <a:t/>
            </a:r>
            <a:br>
              <a:rPr lang="fr-FR" sz="2400">
                <a:solidFill>
                  <a:srgbClr val="FFFF00"/>
                </a:solidFill>
                <a:latin typeface="Arial" charset="0"/>
                <a:cs typeface="+mn-cs"/>
              </a:rPr>
            </a:br>
            <a:endParaRPr lang="fr-FR" sz="240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CA0176-4E25-4788-B82C-D5C8D4B66A22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E145C-B792-4871-8D40-D8DF9159CE4D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908175" y="0"/>
            <a:ext cx="53736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2800" b="1">
                <a:latin typeface="Arial" charset="0"/>
                <a:cs typeface="Times New Roman" pitchFamily="18" charset="0"/>
              </a:rPr>
              <a:t>II- </a:t>
            </a:r>
            <a:r>
              <a:rPr lang="fr-FR" sz="28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LES CONCEPTS DE BASE</a:t>
            </a:r>
            <a:endParaRPr lang="fr-FR" sz="2800">
              <a:solidFill>
                <a:srgbClr val="FFFF00"/>
              </a:solidFill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400" b="1" i="1">
                <a:latin typeface="Arial" charset="0"/>
                <a:cs typeface="Times New Roman" pitchFamily="18" charset="0"/>
              </a:rPr>
              <a:t> A- Population</a:t>
            </a:r>
            <a:endParaRPr lang="fr-FR" sz="240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400">
                <a:latin typeface="Arial" charset="0"/>
                <a:cs typeface="Times New Roman" pitchFamily="18" charset="0"/>
              </a:rPr>
              <a:t>L’ensemble de toutes les observations</a:t>
            </a:r>
            <a:endParaRPr lang="fr-FR" sz="240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fr-FR" sz="2400">
                <a:latin typeface="Arial" charset="0"/>
                <a:cs typeface="Times New Roman" pitchFamily="18" charset="0"/>
              </a:rPr>
              <a:t>concernant le caractère étudié.</a:t>
            </a:r>
            <a:endParaRPr lang="fr-FR" sz="240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endParaRPr lang="fr-FR" sz="2400">
              <a:latin typeface="Arial" charset="0"/>
              <a:cs typeface="+mn-cs"/>
            </a:endParaRPr>
          </a:p>
        </p:txBody>
      </p:sp>
      <p:sp>
        <p:nvSpPr>
          <p:cNvPr id="17417" name="Oval 9" descr="Marbre vert"/>
          <p:cNvSpPr>
            <a:spLocks noChangeArrowheads="1"/>
          </p:cNvSpPr>
          <p:nvPr/>
        </p:nvSpPr>
        <p:spPr bwMode="auto">
          <a:xfrm>
            <a:off x="539750" y="4579938"/>
            <a:ext cx="3802063" cy="18129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5715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2800" b="1">
                <a:latin typeface="Arial" charset="0"/>
                <a:cs typeface="Times New Roman" pitchFamily="18" charset="0"/>
              </a:rPr>
              <a:t>demande </a:t>
            </a:r>
          </a:p>
          <a:p>
            <a:pPr algn="ctr">
              <a:defRPr/>
            </a:pPr>
            <a:r>
              <a:rPr lang="fr-FR" sz="2800" b="1">
                <a:latin typeface="Arial" charset="0"/>
                <a:cs typeface="Times New Roman" pitchFamily="18" charset="0"/>
              </a:rPr>
              <a:t>de grands moyens</a:t>
            </a:r>
            <a:endParaRPr lang="fr-FR" sz="2800" b="1">
              <a:latin typeface="Arial" charset="0"/>
              <a:cs typeface="+mn-cs"/>
            </a:endParaRPr>
          </a:p>
        </p:txBody>
      </p:sp>
      <p:sp>
        <p:nvSpPr>
          <p:cNvPr id="17415" name="Rectangle 7" descr="Marbre vert"/>
          <p:cNvSpPr>
            <a:spLocks noChangeArrowheads="1"/>
          </p:cNvSpPr>
          <p:nvPr/>
        </p:nvSpPr>
        <p:spPr bwMode="auto">
          <a:xfrm>
            <a:off x="2771775" y="2276475"/>
            <a:ext cx="3802063" cy="119538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fr-FR" sz="2400" b="1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2400" b="1">
                <a:latin typeface="Arial" charset="0"/>
                <a:cs typeface="Times New Roman" pitchFamily="18" charset="0"/>
              </a:rPr>
              <a:t>L’ÉTUDE EXHAUSTIVE</a:t>
            </a:r>
            <a:endParaRPr lang="fr-FR" sz="2400">
              <a:latin typeface="Arial" charset="0"/>
              <a:cs typeface="+mn-cs"/>
            </a:endParaRPr>
          </a:p>
          <a:p>
            <a:pPr eaLnBrk="0" hangingPunct="0">
              <a:defRPr/>
            </a:pPr>
            <a:endParaRPr lang="fr-FR" sz="2400">
              <a:latin typeface="Arial" charset="0"/>
              <a:cs typeface="+mn-cs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3060700" y="3500438"/>
            <a:ext cx="1584325" cy="10795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D1AC46-89E7-4734-A40A-70BC26B870C1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FB124-AC1F-463E-9D68-3996C749BA6C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03350" y="239713"/>
            <a:ext cx="662463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2800" b="1" i="1" dirty="0">
                <a:solidFill>
                  <a:srgbClr val="FFFF00"/>
                </a:solidFill>
                <a:cs typeface="+mn-cs"/>
              </a:rPr>
              <a:t>B- Echantillon</a:t>
            </a:r>
            <a:endParaRPr lang="fr-FR" sz="2800" dirty="0">
              <a:solidFill>
                <a:srgbClr val="FFFF00"/>
              </a:solidFill>
              <a:cs typeface="+mn-cs"/>
            </a:endParaRPr>
          </a:p>
          <a:p>
            <a:pPr algn="ctr">
              <a:defRPr/>
            </a:pPr>
            <a:r>
              <a:rPr lang="fr-FR" sz="2800" b="1" dirty="0">
                <a:cs typeface="+mn-cs"/>
              </a:rPr>
              <a:t> </a:t>
            </a:r>
            <a:endParaRPr lang="fr-FR" sz="2800" dirty="0">
              <a:cs typeface="+mn-cs"/>
            </a:endParaRPr>
          </a:p>
          <a:p>
            <a:pPr algn="ctr">
              <a:defRPr/>
            </a:pPr>
            <a:r>
              <a:rPr lang="fr-FR" sz="2800" dirty="0">
                <a:cs typeface="+mn-cs"/>
              </a:rPr>
              <a:t>C’est une partie (sous-ensemble) de la population dont l’effectif  n </a:t>
            </a:r>
          </a:p>
          <a:p>
            <a:pPr algn="ctr">
              <a:defRPr/>
            </a:pPr>
            <a:r>
              <a:rPr lang="fr-FR" sz="2800" dirty="0">
                <a:cs typeface="+mn-cs"/>
              </a:rPr>
              <a:t>( la taille) est très réduit et qui permet d’effectuer l’étude expérimentale.</a:t>
            </a:r>
          </a:p>
          <a:p>
            <a:pPr algn="ctr">
              <a:defRPr/>
            </a:pPr>
            <a:r>
              <a:rPr lang="fr-FR" sz="2800" b="1" dirty="0">
                <a:solidFill>
                  <a:srgbClr val="FF3300"/>
                </a:solidFill>
                <a:cs typeface="+mn-cs"/>
              </a:rPr>
              <a:t>L’échantillon</a:t>
            </a:r>
            <a:r>
              <a:rPr lang="fr-FR" sz="2800" dirty="0">
                <a:solidFill>
                  <a:srgbClr val="FF3300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fr-FR" sz="2800" dirty="0">
                <a:cs typeface="+mn-cs"/>
              </a:rPr>
              <a:t>doit être sélectionné selon les règles du </a:t>
            </a:r>
            <a:r>
              <a:rPr lang="fr-FR" sz="2800" b="1" dirty="0">
                <a:solidFill>
                  <a:srgbClr val="FF3300"/>
                </a:solidFill>
                <a:cs typeface="+mn-cs"/>
              </a:rPr>
              <a:t>sondage</a:t>
            </a:r>
            <a:r>
              <a:rPr lang="fr-FR" sz="2800" b="1" dirty="0">
                <a:cs typeface="+mn-cs"/>
              </a:rPr>
              <a:t> </a:t>
            </a:r>
            <a:r>
              <a:rPr lang="fr-FR" sz="2800" dirty="0">
                <a:cs typeface="+mn-cs"/>
              </a:rPr>
              <a:t>(doit respecter la représentativité) pour pouvoir </a:t>
            </a:r>
            <a:r>
              <a:rPr lang="fr-FR" sz="2800" b="1" dirty="0">
                <a:solidFill>
                  <a:srgbClr val="FF3300"/>
                </a:solidFill>
                <a:cs typeface="+mn-cs"/>
              </a:rPr>
              <a:t>extrapoler</a:t>
            </a:r>
            <a:r>
              <a:rPr lang="fr-FR" sz="2800" dirty="0">
                <a:solidFill>
                  <a:srgbClr val="FF3300"/>
                </a:solidFill>
                <a:cs typeface="+mn-cs"/>
              </a:rPr>
              <a:t> </a:t>
            </a:r>
            <a:r>
              <a:rPr lang="fr-FR" sz="2800" dirty="0">
                <a:cs typeface="+mn-cs"/>
              </a:rPr>
              <a:t>les résultats observés sur toute la </a:t>
            </a:r>
            <a:r>
              <a:rPr lang="fr-FR" sz="2800" b="1" dirty="0">
                <a:solidFill>
                  <a:srgbClr val="FF3300"/>
                </a:solidFill>
                <a:cs typeface="+mn-cs"/>
              </a:rPr>
              <a:t>population</a:t>
            </a:r>
            <a:r>
              <a:rPr lang="fr-FR" sz="2800" dirty="0">
                <a:cs typeface="+mn-cs"/>
              </a:rPr>
              <a:t>.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DEEDE5-63E1-48E0-B504-F14322109DCE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D37D8-65B6-4735-BD7D-E1AE1B9AC029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692275" y="896938"/>
            <a:ext cx="607218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rgbClr val="FFFF00"/>
                </a:solidFill>
                <a:cs typeface="+mn-cs"/>
              </a:rPr>
              <a:t>III. LES CARACTERES</a:t>
            </a:r>
            <a:r>
              <a:rPr lang="fr-FR" sz="2800">
                <a:solidFill>
                  <a:srgbClr val="FFFF00"/>
                </a:solidFill>
                <a:cs typeface="+mn-cs"/>
              </a:rPr>
              <a:t> </a:t>
            </a:r>
          </a:p>
          <a:p>
            <a:pPr algn="ctr">
              <a:defRPr/>
            </a:pPr>
            <a:endParaRPr lang="fr-FR" sz="2800">
              <a:cs typeface="+mn-cs"/>
            </a:endParaRPr>
          </a:p>
          <a:p>
            <a:pPr algn="ctr">
              <a:defRPr/>
            </a:pPr>
            <a:r>
              <a:rPr lang="fr-FR" sz="2800">
                <a:cs typeface="+mn-cs"/>
              </a:rPr>
              <a:t>L’étude portera sur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un ou plusieurs caractères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présentés par chacun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des individus de la population :</a:t>
            </a:r>
          </a:p>
          <a:p>
            <a:pPr algn="ctr">
              <a:defRPr/>
            </a:pPr>
            <a:r>
              <a:rPr lang="fr-FR" sz="2800">
                <a:cs typeface="+mn-cs"/>
              </a:rPr>
              <a:t>Taille,poids,taux de glycémie, couleur des yeux, profession, nationalité, groupe sanguin, nombre d’enfants par famille…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916DDE-AA4D-4C7F-8F25-EB891D88C00A}" type="datetime2">
              <a:rPr lang="fr-FR"/>
              <a:pPr>
                <a:defRPr/>
              </a:pPr>
              <a:t>vendredi 22 septembre 2023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AF8D1-AA2D-49A4-BB28-2D0999921AB3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69888"/>
            <a:ext cx="91440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rgbClr val="FFFFCC"/>
                </a:solidFill>
                <a:cs typeface="+mn-cs"/>
              </a:rPr>
              <a:t>CLASSIFICATION SOMMAIRE DES CARACTERES</a:t>
            </a:r>
            <a:r>
              <a:rPr lang="fr-FR" sz="2800">
                <a:solidFill>
                  <a:srgbClr val="FFFFCC"/>
                </a:solidFill>
                <a:cs typeface="+mn-cs"/>
              </a:rPr>
              <a:t> </a:t>
            </a:r>
          </a:p>
          <a:p>
            <a:pPr algn="ctr">
              <a:defRPr/>
            </a:pPr>
            <a:endParaRPr lang="fr-FR" sz="2800">
              <a:solidFill>
                <a:srgbClr val="FFFFCC"/>
              </a:solidFill>
              <a:cs typeface="+mn-cs"/>
            </a:endParaRPr>
          </a:p>
          <a:p>
            <a:pPr algn="ctr">
              <a:defRPr/>
            </a:pPr>
            <a:endParaRPr lang="fr-FR" sz="2400">
              <a:solidFill>
                <a:schemeClr val="bg2"/>
              </a:solidFill>
              <a:cs typeface="+mn-cs"/>
            </a:endParaRPr>
          </a:p>
          <a:p>
            <a:pPr algn="ctr">
              <a:defRPr/>
            </a:pPr>
            <a:r>
              <a:rPr lang="fr-FR" sz="2400" b="1">
                <a:solidFill>
                  <a:srgbClr val="FF3300"/>
                </a:solidFill>
                <a:cs typeface="+mn-cs"/>
              </a:rPr>
              <a:t>Un caractère est dit quantitatif</a:t>
            </a:r>
            <a:endParaRPr lang="fr-FR" sz="2400">
              <a:solidFill>
                <a:srgbClr val="FF3300"/>
              </a:solidFill>
              <a:cs typeface="+mn-cs"/>
            </a:endParaRPr>
          </a:p>
          <a:p>
            <a:pPr algn="ctr">
              <a:defRPr/>
            </a:pPr>
            <a:r>
              <a:rPr lang="fr-FR" sz="2400">
                <a:cs typeface="+mn-cs"/>
              </a:rPr>
              <a:t>quand ses différentes modalités</a:t>
            </a:r>
          </a:p>
          <a:p>
            <a:pPr algn="ctr">
              <a:defRPr/>
            </a:pPr>
            <a:r>
              <a:rPr lang="fr-FR" sz="2400">
                <a:cs typeface="+mn-cs"/>
              </a:rPr>
              <a:t>sont mesurables (exprimées par des chiffres).</a:t>
            </a:r>
          </a:p>
          <a:p>
            <a:pPr algn="ctr">
              <a:defRPr/>
            </a:pPr>
            <a:r>
              <a:rPr lang="fr-FR" sz="2400">
                <a:cs typeface="+mn-cs"/>
              </a:rPr>
              <a:t>Ex : tailles, poids, nombres d’enfants par famille…</a:t>
            </a:r>
          </a:p>
          <a:p>
            <a:pPr algn="ctr">
              <a:defRPr/>
            </a:pPr>
            <a:r>
              <a:rPr lang="fr-FR" sz="2400" b="1">
                <a:solidFill>
                  <a:srgbClr val="FF3300"/>
                </a:solidFill>
                <a:cs typeface="+mn-cs"/>
              </a:rPr>
              <a:t>Un caractère est dit qualitatif</a:t>
            </a:r>
            <a:endParaRPr lang="fr-FR" sz="2400">
              <a:solidFill>
                <a:srgbClr val="FF3300"/>
              </a:solidFill>
              <a:cs typeface="+mn-cs"/>
            </a:endParaRPr>
          </a:p>
          <a:p>
            <a:pPr algn="ctr">
              <a:defRPr/>
            </a:pPr>
            <a:r>
              <a:rPr lang="fr-FR" sz="2400">
                <a:cs typeface="+mn-cs"/>
              </a:rPr>
              <a:t>quand ses différentes modalités échappent à la mesure.</a:t>
            </a:r>
          </a:p>
          <a:p>
            <a:pPr algn="ctr">
              <a:defRPr/>
            </a:pPr>
            <a:r>
              <a:rPr lang="fr-FR" sz="2400">
                <a:cs typeface="+mn-cs"/>
              </a:rPr>
              <a:t>Ex : couleur des yeux, profession, nationalité, groupe sanguin…</a:t>
            </a:r>
          </a:p>
          <a:p>
            <a:pPr algn="ctr">
              <a:defRPr/>
            </a:pPr>
            <a:r>
              <a:rPr lang="fr-FR" sz="2400">
                <a:cs typeface="+mn-cs"/>
              </a:rPr>
              <a:t>Le caractère </a:t>
            </a:r>
            <a:r>
              <a:rPr lang="fr-FR" sz="2400" b="1" u="sng">
                <a:solidFill>
                  <a:srgbClr val="FF3300"/>
                </a:solidFill>
                <a:cs typeface="+mn-cs"/>
              </a:rPr>
              <a:t>qualitatif</a:t>
            </a:r>
            <a:r>
              <a:rPr lang="fr-FR" sz="2400">
                <a:cs typeface="+mn-cs"/>
              </a:rPr>
              <a:t> peut être</a:t>
            </a:r>
          </a:p>
          <a:p>
            <a:pPr>
              <a:defRPr/>
            </a:pPr>
            <a:r>
              <a:rPr lang="fr-FR" sz="2400" b="1">
                <a:cs typeface="+mn-cs"/>
              </a:rPr>
              <a:t>                </a:t>
            </a:r>
            <a:r>
              <a:rPr lang="fr-FR" sz="2400" b="1">
                <a:solidFill>
                  <a:srgbClr val="FFFF00"/>
                </a:solidFill>
                <a:cs typeface="+mn-cs"/>
              </a:rPr>
              <a:t>nominal</a:t>
            </a:r>
            <a:r>
              <a:rPr lang="fr-FR" sz="2400">
                <a:solidFill>
                  <a:srgbClr val="FFFF00"/>
                </a:solidFill>
                <a:cs typeface="+mn-cs"/>
              </a:rPr>
              <a:t>:</a:t>
            </a:r>
            <a:r>
              <a:rPr lang="fr-FR" sz="2400">
                <a:cs typeface="+mn-cs"/>
              </a:rPr>
              <a:t> le sexe, le groupe sanguin…</a:t>
            </a:r>
          </a:p>
          <a:p>
            <a:pPr>
              <a:defRPr/>
            </a:pPr>
            <a:r>
              <a:rPr lang="fr-FR" sz="2400" b="1">
                <a:cs typeface="+mn-cs"/>
              </a:rPr>
              <a:t>                </a:t>
            </a:r>
            <a:r>
              <a:rPr lang="fr-FR" sz="2400" b="1">
                <a:solidFill>
                  <a:srgbClr val="FFFF00"/>
                </a:solidFill>
                <a:cs typeface="+mn-cs"/>
              </a:rPr>
              <a:t>ordinal </a:t>
            </a:r>
            <a:r>
              <a:rPr lang="fr-FR" sz="2400">
                <a:solidFill>
                  <a:srgbClr val="FFFF00"/>
                </a:solidFill>
                <a:cs typeface="+mn-cs"/>
              </a:rPr>
              <a:t>:</a:t>
            </a:r>
            <a:r>
              <a:rPr lang="fr-FR" sz="2400">
                <a:cs typeface="+mn-cs"/>
              </a:rPr>
              <a:t> la douleur, le niveau d’instruction…</a:t>
            </a:r>
          </a:p>
          <a:p>
            <a:pPr algn="ctr" eaLnBrk="0" hangingPunct="0">
              <a:defRPr/>
            </a:pPr>
            <a:endParaRPr lang="fr-FR" sz="2400">
              <a:latin typeface="Arial" charset="0"/>
              <a:cs typeface="+mn-cs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743</TotalTime>
  <Words>229</Words>
  <Application>Microsoft Office PowerPoint</Application>
  <PresentationFormat>Affichage à l'écran (4:3)</PresentationFormat>
  <Paragraphs>108</Paragraphs>
  <Slides>12</Slides>
  <Notes>1</Notes>
  <HiddenSlides>0</HiddenSlides>
  <MMClips>9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Verdana</vt:lpstr>
      <vt:lpstr>Arial</vt:lpstr>
      <vt:lpstr>Lucida Sans</vt:lpstr>
      <vt:lpstr>Book Antiqua</vt:lpstr>
      <vt:lpstr>Wingdings 2</vt:lpstr>
      <vt:lpstr>Wingdings</vt:lpstr>
      <vt:lpstr>Wingdings 3</vt:lpstr>
      <vt:lpstr>Times New Roman</vt:lpstr>
      <vt:lpstr>Lucida Handwriting</vt:lpstr>
      <vt:lpstr>Apex</vt:lpstr>
      <vt:lpstr>Diapositive 1</vt:lpstr>
      <vt:lpstr>PLAN DU COURS</vt:lpstr>
      <vt:lpstr>DEFINITION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Série statistique: c’est l’ensemble des valeurs observées pour une ou plusieurs variables  sur les n sujets ou éléments de la population : -Une série simple est l’ensemble des n valeurs observées pour une variable. -Une série double est l’ensemble des valeurs observées pour deux variables: une série de n couples de valeurs. </vt:lpstr>
      <vt:lpstr>Diapositive 12</vt:lpstr>
    </vt:vector>
  </TitlesOfParts>
  <Company>mokhtari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DU COURS</dc:title>
  <dc:creator>ahlam</dc:creator>
  <cp:lastModifiedBy>Adnane</cp:lastModifiedBy>
  <cp:revision>31</cp:revision>
  <dcterms:created xsi:type="dcterms:W3CDTF">2003-06-01T11:03:13Z</dcterms:created>
  <dcterms:modified xsi:type="dcterms:W3CDTF">2023-09-22T17:58:15Z</dcterms:modified>
</cp:coreProperties>
</file>