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4" r:id="rId5"/>
    <p:sldId id="265" r:id="rId6"/>
    <p:sldId id="266" r:id="rId7"/>
    <p:sldId id="260" r:id="rId8"/>
    <p:sldId id="267" r:id="rId9"/>
    <p:sldId id="261" r:id="rId10"/>
    <p:sldId id="268" r:id="rId11"/>
    <p:sldId id="262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66"/>
    <a:srgbClr val="82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3B0EBB-BD64-4B25-A411-538CE9058F88}" type="datetimeFigureOut">
              <a:rPr lang="fr-FR" smtClean="0"/>
              <a:pPr/>
              <a:t>30/09/2013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321BEA-D55C-4051-9703-9D3F7A3A0C5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2681625"/>
            <a:ext cx="8568952" cy="1323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r-FR" sz="8000" b="1" cap="none" spc="0" dirty="0" smtClean="0">
                <a:ln/>
                <a:solidFill>
                  <a:schemeClr val="accent3"/>
                </a:solidFill>
                <a:effectLst/>
              </a:rPr>
              <a:t>LES POLYOSIDES</a:t>
            </a:r>
            <a:endParaRPr lang="fr-FR" sz="8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8904" y="197768"/>
            <a:ext cx="8229600" cy="1143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solidFill>
                  <a:srgbClr val="FF0066"/>
                </a:solidFill>
              </a:rPr>
              <a:t> </a:t>
            </a:r>
            <a:r>
              <a:rPr lang="fr-FR" b="1" dirty="0" smtClean="0">
                <a:solidFill>
                  <a:srgbClr val="FF0066"/>
                </a:solidFill>
              </a:rPr>
              <a:t>la cellulose:</a:t>
            </a:r>
            <a:endParaRPr lang="fr-FR" b="1" dirty="0">
              <a:solidFill>
                <a:srgbClr val="FF00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28800"/>
            <a:ext cx="8352928" cy="5805264"/>
          </a:xfrm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C00000"/>
                </a:solidFill>
              </a:rPr>
              <a:t>- Structure fibreuse, résistante, insoluble dans l’eau.</a:t>
            </a:r>
          </a:p>
          <a:p>
            <a:pPr>
              <a:buNone/>
            </a:pPr>
            <a:r>
              <a:rPr lang="fr-FR" dirty="0" smtClean="0"/>
              <a:t>- Composant végétal ( parois cellulaires).</a:t>
            </a:r>
          </a:p>
          <a:p>
            <a:pPr>
              <a:buNone/>
            </a:pPr>
            <a:r>
              <a:rPr lang="fr-FR" dirty="0" smtClean="0"/>
              <a:t>- La cellulose est un polyoside linéaire non ramifié résultant de la </a:t>
            </a:r>
            <a:r>
              <a:rPr lang="fr-FR" b="1" dirty="0" smtClean="0">
                <a:solidFill>
                  <a:srgbClr val="0070C0"/>
                </a:solidFill>
              </a:rPr>
              <a:t>condensation de 10000 à 15000 unités de D-Glucose par des liaisons </a:t>
            </a:r>
            <a:r>
              <a:rPr lang="el-GR" b="1" dirty="0" smtClean="0">
                <a:solidFill>
                  <a:srgbClr val="0070C0"/>
                </a:solidFill>
              </a:rPr>
              <a:t>β</a:t>
            </a:r>
            <a:r>
              <a:rPr lang="fr-FR" b="1" dirty="0" smtClean="0">
                <a:solidFill>
                  <a:srgbClr val="0070C0"/>
                </a:solidFill>
              </a:rPr>
              <a:t> 1 – 4.</a:t>
            </a:r>
          </a:p>
          <a:p>
            <a:pPr>
              <a:buNone/>
            </a:pPr>
            <a:r>
              <a:rPr lang="fr-FR" dirty="0" smtClean="0"/>
              <a:t>- L’homme ne peut digérer la cellulose car il ne possède pas l’enzyme: </a:t>
            </a:r>
            <a:r>
              <a:rPr lang="fr-FR" b="1" dirty="0" smtClean="0">
                <a:solidFill>
                  <a:srgbClr val="FF00FF"/>
                </a:solidFill>
              </a:rPr>
              <a:t>la cellulase </a:t>
            </a:r>
            <a:r>
              <a:rPr lang="fr-FR" dirty="0" smtClean="0"/>
              <a:t>pour hydrolyser des liaisons </a:t>
            </a:r>
            <a:r>
              <a:rPr lang="el-GR" dirty="0" smtClean="0"/>
              <a:t>β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- Les ruminants et escargots disposent de cette cellulase 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6672"/>
            <a:ext cx="8640960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r>
              <a:rPr lang="fr-FR" b="1" u="sng" dirty="0" smtClean="0">
                <a:solidFill>
                  <a:schemeClr val="accent1">
                    <a:lumMod val="75000"/>
                  </a:schemeClr>
                </a:solidFill>
              </a:rPr>
              <a:t>INTRODUCTION: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700808"/>
            <a:ext cx="8424936" cy="4464496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Polysaccharides ou glycannes sont des holosides qui résultent de la condensation d’un très grand nombre de molécules d’oses</a:t>
            </a:r>
          </a:p>
          <a:p>
            <a:pPr>
              <a:buNone/>
            </a:pPr>
            <a:r>
              <a:rPr lang="fr-FR" dirty="0" smtClean="0"/>
              <a:t>On distingue: </a:t>
            </a:r>
          </a:p>
          <a:p>
            <a:pPr>
              <a:buNone/>
            </a:pPr>
            <a:r>
              <a:rPr lang="fr-FR" dirty="0" smtClean="0"/>
              <a:t>                          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polyosides homogènes </a:t>
            </a:r>
            <a:r>
              <a:rPr lang="fr-FR" dirty="0" smtClean="0"/>
              <a:t>: les molécules d’oses sont les mêmes</a:t>
            </a:r>
          </a:p>
          <a:p>
            <a:pPr>
              <a:buNone/>
            </a:pPr>
            <a:r>
              <a:rPr lang="fr-FR" dirty="0" smtClean="0"/>
              <a:t>                          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polyosides hétérogènes: </a:t>
            </a:r>
            <a:r>
              <a:rPr lang="fr-FR" dirty="0" smtClean="0"/>
              <a:t>les molécules d’oses sont différentes</a:t>
            </a:r>
          </a:p>
          <a:p>
            <a:pPr>
              <a:buNone/>
            </a:pP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Flèche courbée vers le haut 3"/>
          <p:cNvSpPr/>
          <p:nvPr/>
        </p:nvSpPr>
        <p:spPr>
          <a:xfrm>
            <a:off x="1763688" y="3645024"/>
            <a:ext cx="720080" cy="216024"/>
          </a:xfrm>
          <a:prstGeom prst="curved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Flèche courbée vers le haut 4"/>
          <p:cNvSpPr/>
          <p:nvPr/>
        </p:nvSpPr>
        <p:spPr>
          <a:xfrm>
            <a:off x="1763688" y="4509120"/>
            <a:ext cx="720080" cy="216024"/>
          </a:xfrm>
          <a:prstGeom prst="curved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-</a:t>
            </a:r>
            <a:r>
              <a:rPr lang="fr-FR" sz="4900" b="1" dirty="0" smtClean="0">
                <a:solidFill>
                  <a:srgbClr val="0070C0"/>
                </a:solidFill>
              </a:rPr>
              <a:t>1- Détermination de la structure d’un polyoside:</a:t>
            </a:r>
            <a:endParaRPr lang="fr-FR" sz="49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44216"/>
            <a:ext cx="9144000" cy="544522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3 étapes:  </a:t>
            </a:r>
          </a:p>
          <a:p>
            <a:pPr lvl="6"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70C0"/>
                </a:solidFill>
              </a:rPr>
              <a:t>  </a:t>
            </a:r>
            <a:r>
              <a:rPr lang="fr-FR" sz="2400" dirty="0" err="1" smtClean="0"/>
              <a:t>determination</a:t>
            </a:r>
            <a:r>
              <a:rPr lang="fr-FR" sz="2400" dirty="0" smtClean="0"/>
              <a:t>  de la nature des oses</a:t>
            </a:r>
          </a:p>
          <a:p>
            <a:pPr lvl="6">
              <a:buFont typeface="Wingdings" pitchFamily="2" charset="2"/>
              <a:buChar char="Ø"/>
            </a:pPr>
            <a:r>
              <a:rPr lang="fr-FR" sz="2400" dirty="0" smtClean="0"/>
              <a:t>  détermination de leurs mode de liaisons</a:t>
            </a:r>
          </a:p>
          <a:p>
            <a:pPr lvl="6">
              <a:buFont typeface="Wingdings" pitchFamily="2" charset="2"/>
              <a:buChar char="Ø"/>
            </a:pPr>
            <a:r>
              <a:rPr lang="fr-FR" sz="2400" dirty="0" smtClean="0"/>
              <a:t>  détermination de la configuration </a:t>
            </a:r>
            <a:r>
              <a:rPr lang="fr-FR" sz="2400" dirty="0" err="1" smtClean="0"/>
              <a:t>anomérique</a:t>
            </a:r>
            <a:r>
              <a:rPr lang="fr-FR" sz="2400" dirty="0" smtClean="0"/>
              <a:t> </a:t>
            </a:r>
            <a:r>
              <a:rPr lang="el-GR" sz="2400" dirty="0" smtClean="0"/>
              <a:t>α</a:t>
            </a:r>
            <a:r>
              <a:rPr lang="fr-FR" sz="2400" dirty="0" smtClean="0"/>
              <a:t> ou </a:t>
            </a:r>
            <a:r>
              <a:rPr lang="el-GR" sz="2400" dirty="0" smtClean="0"/>
              <a:t>β</a:t>
            </a:r>
            <a:r>
              <a:rPr lang="fr-FR" sz="2400" dirty="0" smtClean="0"/>
              <a:t>  des LO. </a:t>
            </a:r>
          </a:p>
          <a:p>
            <a:pPr lvl="6">
              <a:buNone/>
            </a:pPr>
            <a:endParaRPr lang="fr-FR" sz="2400" dirty="0" smtClean="0"/>
          </a:p>
          <a:p>
            <a:pPr lvl="6">
              <a:buNone/>
            </a:pPr>
            <a:r>
              <a:rPr lang="fr-FR" sz="2400" dirty="0" smtClean="0"/>
              <a:t>L’Étude comporte également:</a:t>
            </a:r>
          </a:p>
          <a:p>
            <a:pPr lvl="6">
              <a:buFont typeface="Wingdings" pitchFamily="2" charset="2"/>
              <a:buChar char="q"/>
            </a:pPr>
            <a:r>
              <a:rPr lang="fr-FR" sz="2400" dirty="0" smtClean="0"/>
              <a:t>  la détermination du PM</a:t>
            </a:r>
          </a:p>
          <a:p>
            <a:pPr lvl="6">
              <a:buFont typeface="Wingdings" pitchFamily="2" charset="2"/>
              <a:buChar char="q"/>
            </a:pPr>
            <a:r>
              <a:rPr lang="fr-FR" sz="2400" dirty="0" smtClean="0"/>
              <a:t>  la détermination de la longueur de la chaine et le degrés de ramifications </a:t>
            </a:r>
          </a:p>
          <a:p>
            <a:pPr lvl="6">
              <a:buFont typeface="Wingdings" pitchFamily="2" charset="2"/>
              <a:buChar char="Ø"/>
            </a:pPr>
            <a:endParaRPr lang="fr-FR" sz="2400" dirty="0" smtClean="0"/>
          </a:p>
          <a:p>
            <a:pPr lvl="6">
              <a:buNone/>
            </a:pPr>
            <a:r>
              <a:rPr lang="fr-FR" sz="2400" dirty="0" smtClean="0"/>
              <a:t>   </a:t>
            </a:r>
            <a:r>
              <a:rPr lang="fr-FR" sz="2400" dirty="0" smtClean="0">
                <a:solidFill>
                  <a:srgbClr val="0070C0"/>
                </a:solidFill>
              </a:rPr>
              <a:t>         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-2- étude descriptive de quelques polyosides: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fr-FR" b="1" dirty="0" smtClean="0">
                <a:solidFill>
                  <a:srgbClr val="FF0066"/>
                </a:solidFill>
              </a:rPr>
              <a:t>a – polyosides homogènes:</a:t>
            </a:r>
          </a:p>
          <a:p>
            <a:pPr>
              <a:buNone/>
            </a:pPr>
            <a:r>
              <a:rPr lang="fr-FR" dirty="0" smtClean="0"/>
              <a:t>Libèrent par hydrolysent un seul types d’oses. Les plus importants sont les polyosides à glucoses: </a:t>
            </a:r>
            <a:r>
              <a:rPr lang="fr-FR" b="1" dirty="0" smtClean="0">
                <a:solidFill>
                  <a:srgbClr val="FF00FF"/>
                </a:solidFill>
              </a:rPr>
              <a:t>glucosanes</a:t>
            </a:r>
          </a:p>
          <a:p>
            <a:pPr>
              <a:buNone/>
            </a:pPr>
            <a:r>
              <a:rPr lang="fr-FR" b="1" dirty="0" smtClean="0">
                <a:solidFill>
                  <a:srgbClr val="FF00FF"/>
                </a:solidFill>
              </a:rPr>
              <a:t>                             les Glucosanes:</a:t>
            </a:r>
          </a:p>
          <a:p>
            <a:pPr>
              <a:buNone/>
            </a:pPr>
            <a:r>
              <a:rPr lang="fr-FR" b="1" dirty="0" smtClean="0">
                <a:solidFill>
                  <a:srgbClr val="FF00FF"/>
                </a:solidFill>
              </a:rPr>
              <a:t> </a:t>
            </a:r>
            <a:r>
              <a:rPr lang="fr-FR" dirty="0" smtClean="0"/>
              <a:t>ce sont des polyosides qui résultent de la condensation d’un grand nombre d’unités de D- glucose.</a:t>
            </a:r>
          </a:p>
          <a:p>
            <a:pPr>
              <a:buNone/>
            </a:pPr>
            <a:r>
              <a:rPr lang="fr-FR" dirty="0" smtClean="0"/>
              <a:t>Les plus importants sont: </a:t>
            </a: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Amidon, Glycogène, Cellulose</a:t>
            </a:r>
          </a:p>
          <a:p>
            <a:pPr>
              <a:buNone/>
            </a:pPr>
            <a:endParaRPr lang="fr-FR" b="1" dirty="0">
              <a:solidFill>
                <a:srgbClr val="FF00FF"/>
              </a:solidFill>
            </a:endParaRPr>
          </a:p>
        </p:txBody>
      </p:sp>
      <p:sp>
        <p:nvSpPr>
          <p:cNvPr id="4" name="Flèche courbée vers la droite 3"/>
          <p:cNvSpPr/>
          <p:nvPr/>
        </p:nvSpPr>
        <p:spPr>
          <a:xfrm>
            <a:off x="611560" y="3501008"/>
            <a:ext cx="1656184" cy="432048"/>
          </a:xfrm>
          <a:prstGeom prst="curved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8904" y="-27384"/>
            <a:ext cx="8229600" cy="1143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solidFill>
                  <a:srgbClr val="FF0066"/>
                </a:solidFill>
              </a:rPr>
              <a:t> AMIDON:</a:t>
            </a:r>
            <a:endParaRPr lang="fr-FR" dirty="0">
              <a:solidFill>
                <a:srgbClr val="FF00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52128"/>
            <a:ext cx="9144000" cy="587727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                                             Reserve glucidique du monde    </a:t>
            </a:r>
          </a:p>
          <a:p>
            <a:pPr>
              <a:buNone/>
            </a:pPr>
            <a:r>
              <a:rPr lang="fr-FR" dirty="0" smtClean="0"/>
              <a:t>                                                  végétal surtout dans les céréales </a:t>
            </a:r>
          </a:p>
          <a:p>
            <a:pPr>
              <a:buNone/>
            </a:pPr>
            <a:r>
              <a:rPr lang="fr-FR" dirty="0" smtClean="0"/>
              <a:t>                                                 (blé, mais…) et certains tubercules   </a:t>
            </a:r>
          </a:p>
          <a:p>
            <a:pPr>
              <a:buNone/>
            </a:pPr>
            <a:r>
              <a:rPr lang="fr-FR" dirty="0" smtClean="0"/>
              <a:t>                                                  (pommes de terre).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L’amidon est insoluble dans l’eau froide. À chaud il forme une pate : empois d’amidon. </a:t>
            </a:r>
          </a:p>
          <a:p>
            <a:pPr>
              <a:buNone/>
            </a:pPr>
            <a:r>
              <a:rPr lang="fr-FR" dirty="0" smtClean="0"/>
              <a:t>Il contient </a:t>
            </a:r>
            <a:r>
              <a:rPr lang="fr-FR" dirty="0" smtClean="0">
                <a:solidFill>
                  <a:srgbClr val="FF0066"/>
                </a:solidFill>
              </a:rPr>
              <a:t>2 types </a:t>
            </a:r>
            <a:r>
              <a:rPr lang="fr-FR" dirty="0" smtClean="0"/>
              <a:t>de polymères de glucose différents:</a:t>
            </a:r>
          </a:p>
          <a:p>
            <a:pPr>
              <a:buNone/>
            </a:pPr>
            <a:r>
              <a:rPr lang="fr-FR" dirty="0" smtClean="0"/>
              <a:t>                    </a:t>
            </a:r>
            <a:r>
              <a:rPr lang="fr-FR" b="1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15 - 30</a:t>
            </a:r>
            <a:r>
              <a:rPr lang="fr-FR" b="1" dirty="0" smtClean="0">
                <a:solidFill>
                  <a:srgbClr val="FF00FF"/>
                </a:solidFill>
              </a:rPr>
              <a:t> </a:t>
            </a:r>
            <a:r>
              <a:rPr lang="ar-DZ" b="1" dirty="0" err="1" smtClean="0">
                <a:solidFill>
                  <a:srgbClr val="FF00FF"/>
                </a:solidFill>
                <a:latin typeface="Arial"/>
                <a:cs typeface="Arial"/>
              </a:rPr>
              <a:t>٪</a:t>
            </a:r>
            <a:r>
              <a:rPr lang="fr-FR" b="1" dirty="0" smtClean="0">
                <a:solidFill>
                  <a:srgbClr val="FF00FF"/>
                </a:solidFill>
                <a:latin typeface="Arial"/>
                <a:cs typeface="Arial"/>
              </a:rPr>
              <a:t> d’Amylose</a:t>
            </a:r>
          </a:p>
          <a:p>
            <a:pPr>
              <a:buNone/>
            </a:pPr>
            <a:r>
              <a:rPr lang="fr-FR" b="1" dirty="0" smtClean="0">
                <a:solidFill>
                  <a:srgbClr val="FF00FF"/>
                </a:solidFill>
                <a:latin typeface="Arial"/>
                <a:cs typeface="Arial"/>
              </a:rPr>
              <a:t>                  70 – 85 </a:t>
            </a:r>
            <a:r>
              <a:rPr lang="ar-DZ" b="1" dirty="0" err="1" smtClean="0">
                <a:solidFill>
                  <a:srgbClr val="FF00FF"/>
                </a:solidFill>
                <a:latin typeface="Arial"/>
                <a:cs typeface="Arial"/>
              </a:rPr>
              <a:t>٪</a:t>
            </a:r>
            <a:r>
              <a:rPr lang="fr-FR" b="1" dirty="0" smtClean="0">
                <a:solidFill>
                  <a:srgbClr val="FF00FF"/>
                </a:solidFill>
                <a:latin typeface="Arial"/>
                <a:cs typeface="Arial"/>
              </a:rPr>
              <a:t> </a:t>
            </a:r>
            <a:r>
              <a:rPr lang="fr-FR" b="1" dirty="0" smtClean="0">
                <a:solidFill>
                  <a:srgbClr val="FF00FF"/>
                </a:solidFill>
              </a:rPr>
              <a:t>d’</a:t>
            </a:r>
            <a:r>
              <a:rPr lang="fr-FR" b="1" dirty="0" err="1" smtClean="0">
                <a:solidFill>
                  <a:srgbClr val="FF00FF"/>
                </a:solidFill>
              </a:rPr>
              <a:t>amylopéctine</a:t>
            </a:r>
            <a:r>
              <a:rPr lang="fr-FR" b="1" dirty="0" smtClean="0">
                <a:solidFill>
                  <a:srgbClr val="FF00FF"/>
                </a:solidFill>
              </a:rPr>
              <a:t>          </a:t>
            </a:r>
            <a:endParaRPr lang="fr-FR" b="1" dirty="0">
              <a:solidFill>
                <a:srgbClr val="FF00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3634358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0992" y="116632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66"/>
                </a:solidFill>
              </a:rPr>
              <a:t>-1- l’amylose:</a:t>
            </a:r>
            <a:endParaRPr lang="fr-FR" dirty="0">
              <a:solidFill>
                <a:srgbClr val="FF00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19872" y="1124744"/>
            <a:ext cx="5724128" cy="5733256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-Polymère à chaine linéaire résultant de </a:t>
            </a:r>
            <a:r>
              <a:rPr lang="fr-FR" b="1" dirty="0" smtClean="0">
                <a:solidFill>
                  <a:srgbClr val="FF0000"/>
                </a:solidFill>
              </a:rPr>
              <a:t>la condensation d’unités de D – Glucose par liaisons </a:t>
            </a:r>
            <a:r>
              <a:rPr lang="el-GR" b="1" dirty="0" smtClean="0">
                <a:solidFill>
                  <a:srgbClr val="FF0000"/>
                </a:solidFill>
              </a:rPr>
              <a:t>α</a:t>
            </a:r>
            <a:r>
              <a:rPr lang="fr-FR" b="1" dirty="0" smtClean="0">
                <a:solidFill>
                  <a:srgbClr val="FF0000"/>
                </a:solidFill>
              </a:rPr>
              <a:t> 1 – 4 </a:t>
            </a:r>
          </a:p>
          <a:p>
            <a:pPr>
              <a:buNone/>
            </a:pPr>
            <a:r>
              <a:rPr lang="fr-FR" dirty="0" smtClean="0"/>
              <a:t>-Le nombre de résidus de D-Glucose est compris entre </a:t>
            </a:r>
          </a:p>
          <a:p>
            <a:pPr>
              <a:buNone/>
            </a:pPr>
            <a:r>
              <a:rPr lang="fr-FR" b="1" dirty="0" smtClean="0">
                <a:solidFill>
                  <a:srgbClr val="FF00FF"/>
                </a:solidFill>
              </a:rPr>
              <a:t>        200 – 3000/ molécules.</a:t>
            </a:r>
          </a:p>
          <a:p>
            <a:pPr>
              <a:buNone/>
            </a:pPr>
            <a:r>
              <a:rPr lang="fr-FR" dirty="0" smtClean="0"/>
              <a:t>-La conformation est </a:t>
            </a:r>
            <a:r>
              <a:rPr lang="fr-FR" b="1" dirty="0" smtClean="0">
                <a:solidFill>
                  <a:srgbClr val="0070C0"/>
                </a:solidFill>
              </a:rPr>
              <a:t>hélicoïdale</a:t>
            </a:r>
            <a:r>
              <a:rPr lang="fr-FR" dirty="0" smtClean="0"/>
              <a:t> avec </a:t>
            </a:r>
            <a:r>
              <a:rPr lang="fr-FR" b="1" dirty="0" smtClean="0">
                <a:solidFill>
                  <a:srgbClr val="0070C0"/>
                </a:solidFill>
              </a:rPr>
              <a:t>6 à 7 résidus / tour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-La stabilité est obtenue par 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liaison hydrogène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334786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10952" y="188640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rgbClr val="FF0066"/>
                </a:solidFill>
              </a:rPr>
              <a:t>-</a:t>
            </a:r>
            <a:r>
              <a:rPr lang="fr-FR" dirty="0" smtClean="0">
                <a:solidFill>
                  <a:srgbClr val="FF0066"/>
                </a:solidFill>
              </a:rPr>
              <a:t>2- L’ AMYLOPECTINE:</a:t>
            </a:r>
            <a:endParaRPr lang="fr-FR" dirty="0">
              <a:solidFill>
                <a:srgbClr val="FF0066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3635896" y="1340768"/>
            <a:ext cx="5508104" cy="551723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-Constituée par des chaines de</a:t>
            </a:r>
          </a:p>
          <a:p>
            <a:pPr>
              <a:buNone/>
            </a:pPr>
            <a:r>
              <a:rPr lang="fr-FR" dirty="0" smtClean="0"/>
              <a:t> D-Glucose unies par </a:t>
            </a:r>
            <a:r>
              <a:rPr lang="fr-FR" b="1" dirty="0" smtClean="0">
                <a:solidFill>
                  <a:srgbClr val="FF0066"/>
                </a:solidFill>
              </a:rPr>
              <a:t>des liaisons </a:t>
            </a:r>
          </a:p>
          <a:p>
            <a:pPr>
              <a:buNone/>
            </a:pPr>
            <a:r>
              <a:rPr lang="el-GR" b="1" dirty="0" smtClean="0">
                <a:solidFill>
                  <a:srgbClr val="FF0066"/>
                </a:solidFill>
              </a:rPr>
              <a:t>α</a:t>
            </a:r>
            <a:r>
              <a:rPr lang="fr-FR" b="1" dirty="0" smtClean="0">
                <a:solidFill>
                  <a:srgbClr val="FF0066"/>
                </a:solidFill>
              </a:rPr>
              <a:t> 1 – 4.</a:t>
            </a:r>
          </a:p>
          <a:p>
            <a:pPr>
              <a:buNone/>
            </a:pPr>
            <a:r>
              <a:rPr lang="fr-FR" dirty="0" smtClean="0"/>
              <a:t>-ces chaines étant elles mêmes ramifiées par </a:t>
            </a:r>
            <a:r>
              <a:rPr lang="fr-FR" b="1" dirty="0" smtClean="0">
                <a:solidFill>
                  <a:srgbClr val="FF0066"/>
                </a:solidFill>
              </a:rPr>
              <a:t>des liaisons </a:t>
            </a:r>
            <a:r>
              <a:rPr lang="el-GR" b="1" dirty="0" smtClean="0">
                <a:solidFill>
                  <a:srgbClr val="FF0066"/>
                </a:solidFill>
              </a:rPr>
              <a:t>α</a:t>
            </a:r>
            <a:r>
              <a:rPr lang="fr-FR" b="1" dirty="0" smtClean="0">
                <a:solidFill>
                  <a:srgbClr val="FF0066"/>
                </a:solidFill>
              </a:rPr>
              <a:t> 1 – 6 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-Les ramifications sont </a:t>
            </a:r>
            <a:r>
              <a:rPr lang="fr-FR" b="1" dirty="0" smtClean="0">
                <a:solidFill>
                  <a:srgbClr val="FF00FF"/>
                </a:solidFill>
              </a:rPr>
              <a:t>chaque </a:t>
            </a:r>
          </a:p>
          <a:p>
            <a:pPr>
              <a:buNone/>
            </a:pPr>
            <a:r>
              <a:rPr lang="fr-FR" b="1" dirty="0" smtClean="0">
                <a:solidFill>
                  <a:srgbClr val="FF00FF"/>
                </a:solidFill>
              </a:rPr>
              <a:t>24 – 30 résidus .</a:t>
            </a:r>
          </a:p>
          <a:p>
            <a:pPr>
              <a:buNone/>
            </a:pPr>
            <a:r>
              <a:rPr lang="fr-FR" dirty="0" smtClean="0"/>
              <a:t>-Sa structure est arborescente avec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une extrémité réductrice et plusieurs extrémités non réductrices.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1556792"/>
            <a:ext cx="35283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4888" y="-18256"/>
            <a:ext cx="8229600" cy="1143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solidFill>
                  <a:srgbClr val="FF0066"/>
                </a:solidFill>
              </a:rPr>
              <a:t> LE GLUCOGENE:</a:t>
            </a:r>
            <a:endParaRPr lang="fr-FR" dirty="0">
              <a:solidFill>
                <a:srgbClr val="FF006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- Principale réserve </a:t>
            </a:r>
            <a:r>
              <a:rPr lang="fr-FR" dirty="0" smtClean="0"/>
              <a:t>de glucose chez les animaux. Abondant dans le foie et dans le muscle squelettique.</a:t>
            </a:r>
          </a:p>
          <a:p>
            <a:pPr>
              <a:buNone/>
            </a:pPr>
            <a:r>
              <a:rPr lang="fr-FR" dirty="0" smtClean="0"/>
              <a:t>- Polymères </a:t>
            </a:r>
            <a:r>
              <a:rPr lang="fr-FR" dirty="0" smtClean="0"/>
              <a:t>formés d</a:t>
            </a:r>
            <a:r>
              <a:rPr lang="fr-FR" dirty="0" smtClean="0"/>
              <a:t>’ unités </a:t>
            </a:r>
            <a:r>
              <a:rPr lang="fr-FR" dirty="0" smtClean="0"/>
              <a:t>de </a:t>
            </a:r>
            <a:r>
              <a:rPr lang="fr-FR" b="1" dirty="0" smtClean="0">
                <a:solidFill>
                  <a:srgbClr val="FF0000"/>
                </a:solidFill>
              </a:rPr>
              <a:t>D-Glucose </a:t>
            </a:r>
            <a:r>
              <a:rPr lang="fr-FR" dirty="0" smtClean="0"/>
              <a:t>unies par des </a:t>
            </a:r>
            <a:r>
              <a:rPr lang="fr-FR" dirty="0" smtClean="0">
                <a:solidFill>
                  <a:srgbClr val="FF0066"/>
                </a:solidFill>
              </a:rPr>
              <a:t>liaisons </a:t>
            </a:r>
            <a:r>
              <a:rPr lang="el-GR" dirty="0" smtClean="0">
                <a:solidFill>
                  <a:srgbClr val="FF0066"/>
                </a:solidFill>
              </a:rPr>
              <a:t>α</a:t>
            </a:r>
            <a:r>
              <a:rPr lang="fr-FR" dirty="0" smtClean="0">
                <a:solidFill>
                  <a:srgbClr val="FF0066"/>
                </a:solidFill>
              </a:rPr>
              <a:t> 1 – 4 formant des chaines réunies par des liaisons </a:t>
            </a:r>
          </a:p>
          <a:p>
            <a:pPr>
              <a:buNone/>
            </a:pPr>
            <a:r>
              <a:rPr lang="el-GR" dirty="0" smtClean="0">
                <a:solidFill>
                  <a:srgbClr val="FF0066"/>
                </a:solidFill>
              </a:rPr>
              <a:t>α</a:t>
            </a:r>
            <a:r>
              <a:rPr lang="fr-FR" dirty="0" smtClean="0">
                <a:solidFill>
                  <a:srgbClr val="FF0066"/>
                </a:solidFill>
              </a:rPr>
              <a:t> 1 – 6 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- Les ramifications apparaissent tous les 8 à 12 résidus.</a:t>
            </a:r>
          </a:p>
          <a:p>
            <a:pPr>
              <a:buNone/>
            </a:pPr>
            <a:r>
              <a:rPr lang="fr-FR" dirty="0" smtClean="0"/>
              <a:t>- Fortement branché sa structure est </a:t>
            </a:r>
            <a:r>
              <a:rPr lang="fr-FR" dirty="0" smtClean="0">
                <a:solidFill>
                  <a:srgbClr val="FF0066"/>
                </a:solidFill>
              </a:rPr>
              <a:t>arborescente</a:t>
            </a:r>
            <a:r>
              <a:rPr lang="fr-FR" dirty="0" smtClean="0"/>
              <a:t> avec un caractère compact plus maqué que l’</a:t>
            </a:r>
            <a:r>
              <a:rPr lang="fr-FR" dirty="0" err="1" smtClean="0"/>
              <a:t>amylopéctine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- Le PM est 1 à 5 millions (glycogène du foie = 30000 unités de D Glucose).</a:t>
            </a:r>
          </a:p>
          <a:p>
            <a:pPr>
              <a:buNone/>
            </a:pPr>
            <a:r>
              <a:rPr lang="fr-FR" b="1" dirty="0" smtClean="0">
                <a:solidFill>
                  <a:srgbClr val="820000"/>
                </a:solidFill>
              </a:rPr>
              <a:t>- </a:t>
            </a:r>
            <a:r>
              <a:rPr lang="fr-FR" b="1" dirty="0" err="1" smtClean="0">
                <a:solidFill>
                  <a:srgbClr val="820000"/>
                </a:solidFill>
              </a:rPr>
              <a:t>Glycogéne</a:t>
            </a:r>
            <a:r>
              <a:rPr lang="fr-FR" b="1" dirty="0" smtClean="0">
                <a:solidFill>
                  <a:srgbClr val="820000"/>
                </a:solidFill>
              </a:rPr>
              <a:t> + iode = coloration acajou</a:t>
            </a:r>
          </a:p>
          <a:p>
            <a:pPr>
              <a:buNone/>
            </a:pPr>
            <a:r>
              <a:rPr lang="fr-FR" dirty="0" smtClean="0"/>
              <a:t>- Comporte </a:t>
            </a:r>
            <a:r>
              <a:rPr lang="fr-FR" b="1" dirty="0" smtClean="0">
                <a:solidFill>
                  <a:srgbClr val="0070C0"/>
                </a:solidFill>
              </a:rPr>
              <a:t>1 extrémité réductrice </a:t>
            </a:r>
            <a:r>
              <a:rPr lang="fr-FR" dirty="0" smtClean="0"/>
              <a:t>et </a:t>
            </a:r>
            <a:r>
              <a:rPr lang="fr-FR" dirty="0" smtClean="0">
                <a:solidFill>
                  <a:srgbClr val="0070C0"/>
                </a:solidFill>
              </a:rPr>
              <a:t>plusieurs non réductrices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764704"/>
            <a:ext cx="8208912" cy="5760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211</TotalTime>
  <Words>557</Words>
  <Application>Microsoft Office PowerPoint</Application>
  <PresentationFormat>Affichage à l'écran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Débit</vt:lpstr>
      <vt:lpstr>Diapositive 1</vt:lpstr>
      <vt:lpstr>INTRODUCTION:</vt:lpstr>
      <vt:lpstr>-1- Détermination de la structure d’un polyoside:</vt:lpstr>
      <vt:lpstr>-2- étude descriptive de quelques polyosides:</vt:lpstr>
      <vt:lpstr> AMIDON:</vt:lpstr>
      <vt:lpstr>-1- l’amylose:</vt:lpstr>
      <vt:lpstr>-2- L’ AMYLOPECTINE:</vt:lpstr>
      <vt:lpstr> LE GLUCOGENE:</vt:lpstr>
      <vt:lpstr>Diapositive 9</vt:lpstr>
      <vt:lpstr> la cellulose:</vt:lpstr>
      <vt:lpstr>Diapositive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suisse</dc:creator>
  <cp:lastModifiedBy>suisse</cp:lastModifiedBy>
  <cp:revision>28</cp:revision>
  <dcterms:created xsi:type="dcterms:W3CDTF">2013-09-26T21:26:43Z</dcterms:created>
  <dcterms:modified xsi:type="dcterms:W3CDTF">2013-09-30T17:49:20Z</dcterms:modified>
</cp:coreProperties>
</file>