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7" r:id="rId12"/>
    <p:sldId id="278" r:id="rId13"/>
    <p:sldId id="257" r:id="rId14"/>
    <p:sldId id="258" r:id="rId15"/>
    <p:sldId id="259" r:id="rId16"/>
    <p:sldId id="279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2AB8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6750" autoAdjust="0"/>
    <p:restoredTop sz="94660" autoAdjust="0"/>
  </p:normalViewPr>
  <p:slideViewPr>
    <p:cSldViewPr>
      <p:cViewPr varScale="1">
        <p:scale>
          <a:sx n="88" d="100"/>
          <a:sy n="88" d="100"/>
        </p:scale>
        <p:origin x="-1138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3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82FA78A-8DB9-45E9-98C1-1C0E0C65A3F0}" type="datetimeFigureOut">
              <a:rPr lang="fr-FR" smtClean="0"/>
              <a:pPr/>
              <a:t>03/10/2023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4202A62-05FC-4CE8-9C95-42DD713CE1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09497" y="2204864"/>
            <a:ext cx="7403063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Propriétés </a:t>
            </a:r>
          </a:p>
          <a:p>
            <a:pPr algn="ctr"/>
            <a:r>
              <a:rPr lang="fr-FR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physico-chimique </a:t>
            </a:r>
          </a:p>
          <a:p>
            <a:pPr algn="ctr"/>
            <a:r>
              <a:rPr lang="fr-FR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des oses</a:t>
            </a:r>
            <a:endParaRPr lang="fr-FR" sz="6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404664"/>
            <a:ext cx="7992888" cy="605107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dirty="0" smtClean="0">
                <a:solidFill>
                  <a:schemeClr val="accent5"/>
                </a:solidFill>
              </a:rPr>
              <a:t>l’oxydation des cétoses</a:t>
            </a:r>
            <a:r>
              <a:rPr lang="fr-FR" dirty="0" smtClean="0"/>
              <a:t>: par l’Ac nitrique conduit à une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coupure de la molécule au niveau de la fonction cétose </a:t>
            </a:r>
            <a:r>
              <a:rPr lang="fr-FR" dirty="0" smtClean="0"/>
              <a:t>et on obtient un Ac aldarique possédant un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carbone en moins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      CH2OH                                  COOH</a:t>
            </a:r>
          </a:p>
          <a:p>
            <a:pPr>
              <a:buNone/>
            </a:pP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          </a:t>
            </a:r>
            <a:r>
              <a:rPr lang="fr-FR" dirty="0" smtClean="0">
                <a:solidFill>
                  <a:srgbClr val="002060"/>
                </a:solidFill>
              </a:rPr>
              <a:t>C = O                             HO – C –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HO – C -            HNO3  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- C – OH                 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- C – OH                                  </a:t>
            </a:r>
            <a:r>
              <a:rPr lang="fr-FR" dirty="0" smtClean="0">
                <a:solidFill>
                  <a:srgbClr val="FF0000"/>
                </a:solidFill>
              </a:rPr>
              <a:t>COOH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      CH2OH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D-Fructose                             </a:t>
            </a:r>
            <a:endParaRPr lang="fr-FR" dirty="0">
              <a:solidFill>
                <a:srgbClr val="00206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539552" y="2492896"/>
            <a:ext cx="187220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2555776" y="3501008"/>
            <a:ext cx="26642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1403648" y="292494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331640" y="249289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1403648" y="342900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1403648" y="386104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1403648" y="436510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5796136" y="249289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5796136" y="292494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5796136" y="342900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5796136" y="386104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6632"/>
            <a:ext cx="8244408" cy="712879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    </a:t>
            </a:r>
            <a:r>
              <a:rPr lang="fr-FR" dirty="0" smtClean="0">
                <a:solidFill>
                  <a:schemeClr val="accent1"/>
                </a:solidFill>
              </a:rPr>
              <a:t>c / oxydation de al seule fonction alcool primaire</a:t>
            </a:r>
          </a:p>
          <a:p>
            <a:pPr>
              <a:buNone/>
            </a:pPr>
            <a:r>
              <a:rPr lang="fr-FR" dirty="0" smtClean="0">
                <a:solidFill>
                  <a:schemeClr val="accent1"/>
                </a:solidFill>
              </a:rPr>
              <a:t>     </a:t>
            </a:r>
            <a:r>
              <a:rPr lang="fr-FR" dirty="0" smtClean="0"/>
              <a:t>elle donne un </a:t>
            </a:r>
            <a:r>
              <a:rPr lang="fr-FR" dirty="0" smtClean="0">
                <a:solidFill>
                  <a:schemeClr val="accent3"/>
                </a:solidFill>
              </a:rPr>
              <a:t>Ac uronique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     CHO                                  CHO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   - C – OH             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HO – C -                             HO – C –  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  - C – OH              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  - C – OH              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        CH2OH                               COOH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                                       AC D-</a:t>
            </a:r>
            <a:r>
              <a:rPr lang="fr-FR" dirty="0" err="1" smtClean="0">
                <a:solidFill>
                  <a:srgbClr val="FF0000"/>
                </a:solidFill>
              </a:rPr>
              <a:t>Glucuronique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Cette oxydation peut être réalisé par un oxydant puissant </a:t>
            </a:r>
            <a:r>
              <a:rPr lang="fr-FR" b="1" dirty="0" smtClean="0"/>
              <a:t>mais en protégeant au préalable la fonction carboxylique par méthylation.</a:t>
            </a:r>
          </a:p>
          <a:p>
            <a:pPr>
              <a:buNone/>
            </a:pPr>
            <a:r>
              <a:rPr lang="fr-FR" dirty="0" smtClean="0"/>
              <a:t>Elle peut être aussi obtenue par voie enzymatique</a:t>
            </a:r>
          </a:p>
          <a:p>
            <a:pPr>
              <a:buNone/>
            </a:pPr>
            <a:endParaRPr lang="fr-FR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fr-FR" dirty="0">
              <a:solidFill>
                <a:srgbClr val="002060"/>
              </a:solidFill>
            </a:endParaRPr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179512" y="40466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1403648" y="242088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1475656" y="191683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1403648" y="335699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1403648" y="285293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475656" y="148478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5508104" y="249289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5508104" y="292494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5508104" y="342900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5508104" y="191683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5508104" y="148478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88640"/>
            <a:ext cx="7848872" cy="6480720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</a:t>
            </a:r>
            <a:r>
              <a:rPr lang="fr-FR" dirty="0" smtClean="0">
                <a:solidFill>
                  <a:srgbClr val="FF0000"/>
                </a:solidFill>
              </a:rPr>
              <a:t>5 – Réaction d’addition et de substitution au niveau de la fonction carboxylique:</a:t>
            </a:r>
          </a:p>
          <a:p>
            <a:pPr>
              <a:buNone/>
            </a:pPr>
            <a:r>
              <a:rPr lang="fr-FR" dirty="0" smtClean="0">
                <a:solidFill>
                  <a:schemeClr val="accent1"/>
                </a:solidFill>
              </a:rPr>
              <a:t>Action des alcools et des phénols:</a:t>
            </a:r>
          </a:p>
          <a:p>
            <a:pPr>
              <a:buNone/>
            </a:pPr>
            <a:r>
              <a:rPr lang="fr-FR" dirty="0" smtClean="0"/>
              <a:t>La réaction d’un ose avec un alcool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       CH2OH                              </a:t>
            </a:r>
            <a:r>
              <a:rPr lang="fr-FR" dirty="0" err="1" smtClean="0"/>
              <a:t>CH2OH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                        </a:t>
            </a:r>
            <a:r>
              <a:rPr lang="fr-FR" dirty="0" smtClean="0">
                <a:solidFill>
                  <a:srgbClr val="FF0066"/>
                </a:solidFill>
              </a:rPr>
              <a:t>CH3OH</a:t>
            </a:r>
          </a:p>
          <a:p>
            <a:pPr>
              <a:buNone/>
            </a:pPr>
            <a:r>
              <a:rPr lang="fr-FR" dirty="0" smtClean="0"/>
              <a:t>        </a:t>
            </a:r>
          </a:p>
          <a:p>
            <a:pPr>
              <a:buNone/>
            </a:pPr>
            <a:r>
              <a:rPr lang="fr-FR" dirty="0" smtClean="0"/>
              <a:t>                      OH                                    </a:t>
            </a:r>
            <a:r>
              <a:rPr lang="fr-FR" dirty="0" smtClean="0">
                <a:solidFill>
                  <a:srgbClr val="FF0066"/>
                </a:solidFill>
              </a:rPr>
              <a:t>O-CH3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                                 - H2O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      D-Glucose                      D-</a:t>
            </a:r>
            <a:r>
              <a:rPr lang="fr-FR" dirty="0" err="1" smtClean="0">
                <a:solidFill>
                  <a:srgbClr val="0070C0"/>
                </a:solidFill>
              </a:rPr>
              <a:t>Méthyl</a:t>
            </a:r>
            <a:r>
              <a:rPr lang="fr-FR" dirty="0" smtClean="0">
                <a:solidFill>
                  <a:srgbClr val="0070C0"/>
                </a:solidFill>
              </a:rPr>
              <a:t>-Glucoside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Avec un phénol on obtient un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r>
              <a:rPr lang="fr-FR" dirty="0" err="1" smtClean="0">
                <a:solidFill>
                  <a:srgbClr val="0070C0"/>
                </a:solidFill>
              </a:rPr>
              <a:t>phényl</a:t>
            </a:r>
            <a:r>
              <a:rPr lang="fr-FR" dirty="0" smtClean="0">
                <a:solidFill>
                  <a:srgbClr val="0070C0"/>
                </a:solidFill>
              </a:rPr>
              <a:t>-Glucoside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4" name="Hexagone 3"/>
          <p:cNvSpPr/>
          <p:nvPr/>
        </p:nvSpPr>
        <p:spPr>
          <a:xfrm>
            <a:off x="755576" y="3212976"/>
            <a:ext cx="1728192" cy="1080120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Hexagone 4"/>
          <p:cNvSpPr/>
          <p:nvPr/>
        </p:nvSpPr>
        <p:spPr>
          <a:xfrm>
            <a:off x="4860032" y="3140968"/>
            <a:ext cx="1728192" cy="1080120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6156176" y="2996952"/>
            <a:ext cx="216024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051720" y="3140968"/>
            <a:ext cx="216024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1043608" y="2852936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6588224" y="3645024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6300192" y="4221088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V="1">
            <a:off x="5148064" y="3933056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5148064" y="2852936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V="1">
            <a:off x="4860032" y="3717032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V="1">
            <a:off x="755576" y="3789040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1043608" y="4005064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2195736" y="4293096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2483768" y="3789040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Flèche droite 18"/>
          <p:cNvSpPr/>
          <p:nvPr/>
        </p:nvSpPr>
        <p:spPr>
          <a:xfrm>
            <a:off x="2771800" y="3429000"/>
            <a:ext cx="1872208" cy="21602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courbée vers la gauche 20"/>
          <p:cNvSpPr/>
          <p:nvPr/>
        </p:nvSpPr>
        <p:spPr>
          <a:xfrm>
            <a:off x="3995936" y="3573016"/>
            <a:ext cx="288032" cy="936104"/>
          </a:xfrm>
          <a:prstGeom prst="curved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0" y="188640"/>
            <a:ext cx="8172400" cy="6669360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</a:t>
            </a:r>
            <a:r>
              <a:rPr lang="fr-FR" dirty="0" smtClean="0">
                <a:solidFill>
                  <a:srgbClr val="FF0000"/>
                </a:solidFill>
              </a:rPr>
              <a:t>6 – formation d’esters par les acides minéraux: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   </a:t>
            </a:r>
            <a:r>
              <a:rPr lang="fr-FR" dirty="0" smtClean="0">
                <a:solidFill>
                  <a:schemeClr val="accent1"/>
                </a:solidFill>
              </a:rPr>
              <a:t>a – action des </a:t>
            </a:r>
            <a:r>
              <a:rPr lang="fr-FR" dirty="0" err="1" smtClean="0">
                <a:solidFill>
                  <a:schemeClr val="accent1"/>
                </a:solidFill>
              </a:rPr>
              <a:t>Ac</a:t>
            </a:r>
            <a:r>
              <a:rPr lang="fr-FR" dirty="0" smtClean="0">
                <a:solidFill>
                  <a:schemeClr val="accent1"/>
                </a:solidFill>
              </a:rPr>
              <a:t> phosphoriques:</a:t>
            </a:r>
          </a:p>
          <a:p>
            <a:pPr>
              <a:buNone/>
            </a:pPr>
            <a:r>
              <a:rPr lang="fr-FR" dirty="0" smtClean="0"/>
              <a:t>Formation d’esters phosphoriques ils sont d’ une importance biologique dans le métabolisme, les oses réagissent presque toujours à l’état d’esters phosphoriques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On connait ainsi: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 </a:t>
            </a:r>
            <a:r>
              <a:rPr lang="fr-FR" dirty="0" smtClean="0">
                <a:solidFill>
                  <a:srgbClr val="FF0066"/>
                </a:solidFill>
              </a:rPr>
              <a:t>esters monophosphoriques des oses: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0070C0"/>
                </a:solidFill>
              </a:rPr>
              <a:t>surtout sur la fonction alcool primaire 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      Exp: </a:t>
            </a:r>
            <a:r>
              <a:rPr lang="el-GR" dirty="0" smtClean="0">
                <a:solidFill>
                  <a:srgbClr val="0070C0"/>
                </a:solidFill>
              </a:rPr>
              <a:t>α</a:t>
            </a:r>
            <a:r>
              <a:rPr lang="fr-FR" dirty="0" smtClean="0">
                <a:solidFill>
                  <a:srgbClr val="0070C0"/>
                </a:solidFill>
              </a:rPr>
              <a:t> DG6P                          CH2-O-PO3H2</a:t>
            </a:r>
          </a:p>
          <a:p>
            <a:pPr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                              Glucose 6 P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179512" y="90872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Hexagone 6"/>
          <p:cNvSpPr/>
          <p:nvPr/>
        </p:nvSpPr>
        <p:spPr>
          <a:xfrm>
            <a:off x="5004048" y="5301208"/>
            <a:ext cx="2088232" cy="936104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stCxn id="7" idx="4"/>
          </p:cNvCxnSpPr>
          <p:nvPr/>
        </p:nvCxnSpPr>
        <p:spPr>
          <a:xfrm flipH="1" flipV="1">
            <a:off x="5220072" y="5013176"/>
            <a:ext cx="18002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5004048" y="5805264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5238074" y="5949280"/>
            <a:ext cx="54006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 flipV="1">
            <a:off x="6876256" y="6237312"/>
            <a:ext cx="18002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H="1" flipV="1">
            <a:off x="7092280" y="5733256"/>
            <a:ext cx="18002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0" y="116632"/>
            <a:ext cx="8172400" cy="6741368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fr-FR" dirty="0" smtClean="0"/>
              <a:t> </a:t>
            </a:r>
            <a:r>
              <a:rPr lang="fr-FR" dirty="0" smtClean="0">
                <a:solidFill>
                  <a:srgbClr val="FF0066"/>
                </a:solidFill>
              </a:rPr>
              <a:t>Esters diphosphoriques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Exp: le Fructose 1 – 6 Di P intermédiaire de la glycolyse anaérobic</a:t>
            </a:r>
          </a:p>
          <a:p>
            <a:pPr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  H2O3P – O - H2C                         CH2 – O –PO3H2</a:t>
            </a:r>
          </a:p>
          <a:p>
            <a:pPr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fr-FR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solidFill>
                  <a:srgbClr val="FF0066"/>
                </a:solidFill>
              </a:rPr>
              <a:t> Esters polyphosphoriques: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Exp: ATP qui est la principale forme de réserve et de transport d’énergie chez les animaux supérieurs et l’ homme en particulier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5" name="Pentagone régulier 4"/>
          <p:cNvSpPr/>
          <p:nvPr/>
        </p:nvSpPr>
        <p:spPr>
          <a:xfrm>
            <a:off x="2771800" y="1916832"/>
            <a:ext cx="2304256" cy="1440160"/>
          </a:xfrm>
          <a:prstGeom prst="pent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779912" y="1772816"/>
            <a:ext cx="288032" cy="28803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7"/>
          <p:cNvCxnSpPr>
            <a:stCxn id="5" idx="2"/>
          </p:cNvCxnSpPr>
          <p:nvPr/>
        </p:nvCxnSpPr>
        <p:spPr>
          <a:xfrm flipH="1">
            <a:off x="3131840" y="3356987"/>
            <a:ext cx="80033" cy="28803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2555776" y="2276872"/>
            <a:ext cx="216025" cy="21602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endCxn id="5" idx="4"/>
          </p:cNvCxnSpPr>
          <p:nvPr/>
        </p:nvCxnSpPr>
        <p:spPr>
          <a:xfrm>
            <a:off x="4499992" y="3068960"/>
            <a:ext cx="135991" cy="28802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5084082" y="2492896"/>
            <a:ext cx="13599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5076057" y="2276872"/>
            <a:ext cx="144015" cy="21602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0" y="1052736"/>
            <a:ext cx="8172400" cy="5805264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  </a:t>
            </a:r>
            <a:r>
              <a:rPr lang="fr-FR" dirty="0" smtClean="0">
                <a:solidFill>
                  <a:srgbClr val="FF0000"/>
                </a:solidFill>
              </a:rPr>
              <a:t>7 – action de la phénylhydrazine:</a:t>
            </a:r>
          </a:p>
          <a:p>
            <a:pPr>
              <a:buNone/>
            </a:pPr>
            <a:r>
              <a:rPr lang="fr-FR" dirty="0" smtClean="0">
                <a:solidFill>
                  <a:srgbClr val="082AB8"/>
                </a:solidFill>
              </a:rPr>
              <a:t>                a – réagit avec les oses à froid: </a:t>
            </a:r>
            <a:r>
              <a:rPr lang="fr-FR" dirty="0" smtClean="0"/>
              <a:t>donne naissance à la phénylhydrazone.</a:t>
            </a:r>
          </a:p>
          <a:p>
            <a:pPr>
              <a:buNone/>
            </a:pPr>
            <a:endParaRPr lang="fr-FR" dirty="0" smtClean="0">
              <a:solidFill>
                <a:srgbClr val="082AB8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082AB8"/>
                </a:solidFill>
              </a:rPr>
              <a:t>                b- à chaud: </a:t>
            </a:r>
            <a:r>
              <a:rPr lang="fr-FR" dirty="0" smtClean="0"/>
              <a:t>donne des osazone.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2 aldoses épiméres en c2 et la cétose correspondant donne la même osazone.</a:t>
            </a:r>
          </a:p>
          <a:p>
            <a:pPr>
              <a:buNone/>
            </a:pPr>
            <a:r>
              <a:rPr lang="fr-FR" dirty="0" smtClean="0">
                <a:solidFill>
                  <a:srgbClr val="082AB8"/>
                </a:solidFill>
              </a:rPr>
              <a:t>Ce sont des composés jaunes caractéristique de l’ose initial par le PR spécifique et spectre IR </a:t>
            </a:r>
            <a:endParaRPr lang="fr-FR" dirty="0">
              <a:solidFill>
                <a:srgbClr val="082AB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3" y="1916832"/>
            <a:ext cx="4024333" cy="429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861048"/>
            <a:ext cx="4390628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548680"/>
            <a:ext cx="3240360" cy="297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421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/>
          <a:lstStyle/>
          <a:p>
            <a:r>
              <a:rPr lang="fr-FR" dirty="0" smtClean="0"/>
              <a:t>A/ Propriétés physiques: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52128"/>
            <a:ext cx="8244408" cy="6021288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  </a:t>
            </a:r>
            <a:r>
              <a:rPr lang="fr-FR" b="1" u="sng" dirty="0" smtClean="0">
                <a:solidFill>
                  <a:schemeClr val="accent5"/>
                </a:solidFill>
              </a:rPr>
              <a:t>- 1 – SOLUBILITE:</a:t>
            </a:r>
          </a:p>
          <a:p>
            <a:pPr>
              <a:buNone/>
            </a:pPr>
            <a:r>
              <a:rPr lang="fr-FR" dirty="0" smtClean="0"/>
              <a:t>Ils sont très solubles dans l’eau, elle est moindre dans les alcools.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b="1" dirty="0" smtClean="0">
                <a:solidFill>
                  <a:schemeClr val="accent5"/>
                </a:solidFill>
              </a:rPr>
              <a:t>     </a:t>
            </a:r>
            <a:r>
              <a:rPr lang="fr-FR" b="1" u="sng" dirty="0" smtClean="0">
                <a:solidFill>
                  <a:schemeClr val="accent5"/>
                </a:solidFill>
              </a:rPr>
              <a:t>- 2 – PROPRIETES SPECTRALES</a:t>
            </a:r>
            <a:r>
              <a:rPr lang="fr-FR" b="1" dirty="0" smtClean="0">
                <a:solidFill>
                  <a:schemeClr val="accent5"/>
                </a:solidFill>
              </a:rPr>
              <a:t>:</a:t>
            </a:r>
          </a:p>
          <a:p>
            <a:pPr>
              <a:buNone/>
            </a:pPr>
            <a:r>
              <a:rPr lang="fr-FR" dirty="0" smtClean="0"/>
              <a:t>Il n’absorbent pas dans l’UV mais possèdent mais possèdent un spectre infrarouges spécifique.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Les oses possèdent 2propriétés qui servent à leur identification: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dirty="0" smtClean="0">
                <a:solidFill>
                  <a:srgbClr val="0070C0"/>
                </a:solidFill>
              </a:rPr>
              <a:t>leur PR spécifique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solidFill>
                  <a:srgbClr val="0070C0"/>
                </a:solidFill>
              </a:rPr>
              <a:t>Leur comportement chromatographique</a:t>
            </a:r>
            <a:endParaRPr lang="fr-FR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/>
          <a:lstStyle/>
          <a:p>
            <a:r>
              <a:rPr lang="fr-FR" dirty="0" smtClean="0"/>
              <a:t>B / propriétés chimiques: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8604448" cy="6021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  </a:t>
            </a:r>
            <a:r>
              <a:rPr lang="fr-FR" dirty="0" smtClean="0">
                <a:solidFill>
                  <a:srgbClr val="FF0000"/>
                </a:solidFill>
              </a:rPr>
              <a:t>1 – comportement des oses en milieu acide: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>
                <a:solidFill>
                  <a:srgbClr val="00B0F0"/>
                </a:solidFill>
              </a:rPr>
              <a:t>En milieu acide et à chaud</a:t>
            </a:r>
            <a:r>
              <a:rPr lang="fr-FR" dirty="0" smtClean="0"/>
              <a:t>:</a:t>
            </a:r>
          </a:p>
          <a:p>
            <a:pPr>
              <a:buNone/>
            </a:pPr>
            <a:r>
              <a:rPr lang="fr-FR" dirty="0" smtClean="0"/>
              <a:t> la molécule d’ose subit une </a:t>
            </a:r>
            <a:r>
              <a:rPr lang="fr-FR" dirty="0" smtClean="0">
                <a:solidFill>
                  <a:srgbClr val="002060"/>
                </a:solidFill>
              </a:rPr>
              <a:t>déshydratation interne </a:t>
            </a:r>
            <a:r>
              <a:rPr lang="fr-FR" dirty="0" smtClean="0"/>
              <a:t>suivit </a:t>
            </a:r>
            <a:r>
              <a:rPr lang="fr-FR" dirty="0" smtClean="0">
                <a:solidFill>
                  <a:srgbClr val="002060"/>
                </a:solidFill>
              </a:rPr>
              <a:t>d’une cyclisation </a:t>
            </a:r>
            <a:r>
              <a:rPr lang="fr-FR" dirty="0" smtClean="0"/>
              <a:t>pour donner naissance à un dérivé </a:t>
            </a:r>
            <a:r>
              <a:rPr lang="fr-FR" dirty="0" smtClean="0">
                <a:solidFill>
                  <a:srgbClr val="FF0000"/>
                </a:solidFill>
              </a:rPr>
              <a:t>Furfural.</a:t>
            </a:r>
          </a:p>
          <a:p>
            <a:pPr>
              <a:buNone/>
            </a:pPr>
            <a:r>
              <a:rPr lang="fr-FR" b="1" u="sng" dirty="0" smtClean="0">
                <a:solidFill>
                  <a:srgbClr val="7030A0"/>
                </a:solidFill>
              </a:rPr>
              <a:t>En cas d’hexose:</a:t>
            </a:r>
          </a:p>
          <a:p>
            <a:pPr>
              <a:buNone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        H          H                                 CH         </a:t>
            </a:r>
            <a:r>
              <a:rPr lang="fr-FR" dirty="0" err="1" smtClean="0">
                <a:solidFill>
                  <a:schemeClr val="accent1">
                    <a:lumMod val="75000"/>
                  </a:schemeClr>
                </a:solidFill>
              </a:rPr>
              <a:t>CH</a:t>
            </a:r>
            <a:endParaRPr lang="fr-F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HO -  C          C - OH   </a:t>
            </a:r>
            <a:r>
              <a:rPr lang="fr-FR" dirty="0" smtClean="0">
                <a:solidFill>
                  <a:srgbClr val="0070C0"/>
                </a:solidFill>
              </a:rPr>
              <a:t>Milieu Acide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                                 à chaud</a:t>
            </a:r>
          </a:p>
          <a:p>
            <a:pPr>
              <a:buNone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H   -  C          C - H                             C           C</a:t>
            </a:r>
          </a:p>
          <a:p>
            <a:pPr>
              <a:buNone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HOH2C                 CHO             HOH2C      O         CHO</a:t>
            </a:r>
          </a:p>
          <a:p>
            <a:pPr>
              <a:buNone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          OH     HO         3H2O</a:t>
            </a:r>
          </a:p>
          <a:p>
            <a:pPr>
              <a:buNone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    </a:t>
            </a:r>
            <a:r>
              <a:rPr lang="fr-FR" b="1" dirty="0" smtClean="0">
                <a:solidFill>
                  <a:srgbClr val="7030A0"/>
                </a:solidFill>
              </a:rPr>
              <a:t>Hexose                             </a:t>
            </a:r>
            <a:r>
              <a:rPr lang="fr-FR" b="1" dirty="0" err="1" smtClean="0">
                <a:solidFill>
                  <a:srgbClr val="7030A0"/>
                </a:solidFill>
              </a:rPr>
              <a:t>hydroxy</a:t>
            </a:r>
            <a:r>
              <a:rPr lang="fr-FR" b="1" dirty="0" smtClean="0">
                <a:solidFill>
                  <a:srgbClr val="7030A0"/>
                </a:solidFill>
              </a:rPr>
              <a:t>-</a:t>
            </a:r>
            <a:r>
              <a:rPr lang="fr-FR" b="1" dirty="0" err="1" smtClean="0">
                <a:solidFill>
                  <a:srgbClr val="7030A0"/>
                </a:solidFill>
              </a:rPr>
              <a:t>méthyl</a:t>
            </a:r>
            <a:r>
              <a:rPr lang="fr-FR" b="1" dirty="0" smtClean="0">
                <a:solidFill>
                  <a:srgbClr val="7030A0"/>
                </a:solidFill>
              </a:rPr>
              <a:t> furfural</a:t>
            </a:r>
            <a:endParaRPr lang="fr-FR" b="1" dirty="0">
              <a:solidFill>
                <a:srgbClr val="7030A0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1331640" y="4221088"/>
            <a:ext cx="64807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6228184" y="3789040"/>
            <a:ext cx="64807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7308304" y="4149080"/>
            <a:ext cx="0" cy="7200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7164288" y="4221088"/>
            <a:ext cx="0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5940152" y="4149080"/>
            <a:ext cx="0" cy="7200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5796136" y="4221088"/>
            <a:ext cx="0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5868144" y="5373216"/>
            <a:ext cx="432048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1043608" y="443711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2195736" y="443711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971600" y="537321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V="1">
            <a:off x="5724128" y="5301208"/>
            <a:ext cx="72008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7236296" y="5301208"/>
            <a:ext cx="216024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 flipV="1">
            <a:off x="6588224" y="5301208"/>
            <a:ext cx="432048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1115616" y="5373216"/>
            <a:ext cx="144016" cy="5040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2195736" y="5301208"/>
            <a:ext cx="216024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2339752" y="5301208"/>
            <a:ext cx="432048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V="1">
            <a:off x="2267744" y="393305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 flipV="1">
            <a:off x="1043608" y="393305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Flèche droite 42"/>
          <p:cNvSpPr/>
          <p:nvPr/>
        </p:nvSpPr>
        <p:spPr>
          <a:xfrm>
            <a:off x="2987824" y="4365104"/>
            <a:ext cx="2448272" cy="189735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lèche courbée vers la gauche 43"/>
          <p:cNvSpPr/>
          <p:nvPr/>
        </p:nvSpPr>
        <p:spPr>
          <a:xfrm>
            <a:off x="4355976" y="4581128"/>
            <a:ext cx="432048" cy="1584176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7" name="Forme libre 46"/>
          <p:cNvSpPr/>
          <p:nvPr/>
        </p:nvSpPr>
        <p:spPr>
          <a:xfrm>
            <a:off x="22034" y="3811836"/>
            <a:ext cx="694062" cy="1697944"/>
          </a:xfrm>
          <a:custGeom>
            <a:avLst/>
            <a:gdLst>
              <a:gd name="connsiteX0" fmla="*/ 176270 w 694062"/>
              <a:gd name="connsiteY0" fmla="*/ 110169 h 1697944"/>
              <a:gd name="connsiteX1" fmla="*/ 198303 w 694062"/>
              <a:gd name="connsiteY1" fmla="*/ 66101 h 1697944"/>
              <a:gd name="connsiteX2" fmla="*/ 330506 w 694062"/>
              <a:gd name="connsiteY2" fmla="*/ 0 h 1697944"/>
              <a:gd name="connsiteX3" fmla="*/ 429658 w 694062"/>
              <a:gd name="connsiteY3" fmla="*/ 11017 h 1697944"/>
              <a:gd name="connsiteX4" fmla="*/ 506776 w 694062"/>
              <a:gd name="connsiteY4" fmla="*/ 77118 h 1697944"/>
              <a:gd name="connsiteX5" fmla="*/ 550843 w 694062"/>
              <a:gd name="connsiteY5" fmla="*/ 110169 h 1697944"/>
              <a:gd name="connsiteX6" fmla="*/ 583894 w 694062"/>
              <a:gd name="connsiteY6" fmla="*/ 121186 h 1697944"/>
              <a:gd name="connsiteX7" fmla="*/ 638978 w 694062"/>
              <a:gd name="connsiteY7" fmla="*/ 143219 h 1697944"/>
              <a:gd name="connsiteX8" fmla="*/ 672029 w 694062"/>
              <a:gd name="connsiteY8" fmla="*/ 242371 h 1697944"/>
              <a:gd name="connsiteX9" fmla="*/ 694062 w 694062"/>
              <a:gd name="connsiteY9" fmla="*/ 374574 h 1697944"/>
              <a:gd name="connsiteX10" fmla="*/ 683046 w 694062"/>
              <a:gd name="connsiteY10" fmla="*/ 771181 h 1697944"/>
              <a:gd name="connsiteX11" fmla="*/ 672029 w 694062"/>
              <a:gd name="connsiteY11" fmla="*/ 815248 h 1697944"/>
              <a:gd name="connsiteX12" fmla="*/ 661012 w 694062"/>
              <a:gd name="connsiteY12" fmla="*/ 870333 h 1697944"/>
              <a:gd name="connsiteX13" fmla="*/ 616944 w 694062"/>
              <a:gd name="connsiteY13" fmla="*/ 914400 h 1697944"/>
              <a:gd name="connsiteX14" fmla="*/ 605927 w 694062"/>
              <a:gd name="connsiteY14" fmla="*/ 947451 h 1697944"/>
              <a:gd name="connsiteX15" fmla="*/ 583894 w 694062"/>
              <a:gd name="connsiteY15" fmla="*/ 980501 h 1697944"/>
              <a:gd name="connsiteX16" fmla="*/ 572877 w 694062"/>
              <a:gd name="connsiteY16" fmla="*/ 1046603 h 1697944"/>
              <a:gd name="connsiteX17" fmla="*/ 561860 w 694062"/>
              <a:gd name="connsiteY17" fmla="*/ 1277957 h 1697944"/>
              <a:gd name="connsiteX18" fmla="*/ 517793 w 694062"/>
              <a:gd name="connsiteY18" fmla="*/ 1288974 h 1697944"/>
              <a:gd name="connsiteX19" fmla="*/ 506776 w 694062"/>
              <a:gd name="connsiteY19" fmla="*/ 1322024 h 1697944"/>
              <a:gd name="connsiteX20" fmla="*/ 495759 w 694062"/>
              <a:gd name="connsiteY20" fmla="*/ 1608463 h 1697944"/>
              <a:gd name="connsiteX21" fmla="*/ 484742 w 694062"/>
              <a:gd name="connsiteY21" fmla="*/ 1663547 h 1697944"/>
              <a:gd name="connsiteX22" fmla="*/ 451691 w 694062"/>
              <a:gd name="connsiteY22" fmla="*/ 1685581 h 1697944"/>
              <a:gd name="connsiteX23" fmla="*/ 143219 w 694062"/>
              <a:gd name="connsiteY23" fmla="*/ 1674564 h 1697944"/>
              <a:gd name="connsiteX24" fmla="*/ 121185 w 694062"/>
              <a:gd name="connsiteY24" fmla="*/ 1608463 h 1697944"/>
              <a:gd name="connsiteX25" fmla="*/ 110168 w 694062"/>
              <a:gd name="connsiteY25" fmla="*/ 1575412 h 1697944"/>
              <a:gd name="connsiteX26" fmla="*/ 99152 w 694062"/>
              <a:gd name="connsiteY26" fmla="*/ 1542362 h 1697944"/>
              <a:gd name="connsiteX27" fmla="*/ 66101 w 694062"/>
              <a:gd name="connsiteY27" fmla="*/ 1509311 h 1697944"/>
              <a:gd name="connsiteX28" fmla="*/ 0 w 694062"/>
              <a:gd name="connsiteY28" fmla="*/ 1487277 h 1697944"/>
              <a:gd name="connsiteX29" fmla="*/ 22033 w 694062"/>
              <a:gd name="connsiteY29" fmla="*/ 991518 h 1697944"/>
              <a:gd name="connsiteX30" fmla="*/ 33050 w 694062"/>
              <a:gd name="connsiteY30" fmla="*/ 661012 h 1697944"/>
              <a:gd name="connsiteX31" fmla="*/ 55084 w 694062"/>
              <a:gd name="connsiteY31" fmla="*/ 572877 h 1697944"/>
              <a:gd name="connsiteX32" fmla="*/ 66101 w 694062"/>
              <a:gd name="connsiteY32" fmla="*/ 330506 h 1697944"/>
              <a:gd name="connsiteX33" fmla="*/ 99152 w 694062"/>
              <a:gd name="connsiteY33" fmla="*/ 220337 h 1697944"/>
              <a:gd name="connsiteX34" fmla="*/ 110168 w 694062"/>
              <a:gd name="connsiteY34" fmla="*/ 187287 h 1697944"/>
              <a:gd name="connsiteX35" fmla="*/ 132202 w 694062"/>
              <a:gd name="connsiteY35" fmla="*/ 154236 h 1697944"/>
              <a:gd name="connsiteX36" fmla="*/ 143219 w 694062"/>
              <a:gd name="connsiteY36" fmla="*/ 121186 h 1697944"/>
              <a:gd name="connsiteX37" fmla="*/ 209320 w 694062"/>
              <a:gd name="connsiteY37" fmla="*/ 66101 h 1697944"/>
              <a:gd name="connsiteX38" fmla="*/ 231354 w 694062"/>
              <a:gd name="connsiteY38" fmla="*/ 66101 h 1697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694062" h="1697944">
                <a:moveTo>
                  <a:pt x="176270" y="110169"/>
                </a:moveTo>
                <a:cubicBezTo>
                  <a:pt x="183614" y="95480"/>
                  <a:pt x="186028" y="77012"/>
                  <a:pt x="198303" y="66101"/>
                </a:cubicBezTo>
                <a:cubicBezTo>
                  <a:pt x="231364" y="36714"/>
                  <a:pt x="288829" y="16671"/>
                  <a:pt x="330506" y="0"/>
                </a:cubicBezTo>
                <a:cubicBezTo>
                  <a:pt x="363557" y="3672"/>
                  <a:pt x="397875" y="1237"/>
                  <a:pt x="429658" y="11017"/>
                </a:cubicBezTo>
                <a:cubicBezTo>
                  <a:pt x="454783" y="18748"/>
                  <a:pt x="487390" y="60502"/>
                  <a:pt x="506776" y="77118"/>
                </a:cubicBezTo>
                <a:cubicBezTo>
                  <a:pt x="520717" y="89067"/>
                  <a:pt x="534901" y="101059"/>
                  <a:pt x="550843" y="110169"/>
                </a:cubicBezTo>
                <a:cubicBezTo>
                  <a:pt x="560926" y="115931"/>
                  <a:pt x="573020" y="117108"/>
                  <a:pt x="583894" y="121186"/>
                </a:cubicBezTo>
                <a:cubicBezTo>
                  <a:pt x="602411" y="128130"/>
                  <a:pt x="620617" y="135875"/>
                  <a:pt x="638978" y="143219"/>
                </a:cubicBezTo>
                <a:cubicBezTo>
                  <a:pt x="649995" y="176270"/>
                  <a:pt x="665197" y="208209"/>
                  <a:pt x="672029" y="242371"/>
                </a:cubicBezTo>
                <a:cubicBezTo>
                  <a:pt x="688139" y="322919"/>
                  <a:pt x="680398" y="278919"/>
                  <a:pt x="694062" y="374574"/>
                </a:cubicBezTo>
                <a:cubicBezTo>
                  <a:pt x="690390" y="506776"/>
                  <a:pt x="689650" y="639093"/>
                  <a:pt x="683046" y="771181"/>
                </a:cubicBezTo>
                <a:cubicBezTo>
                  <a:pt x="682290" y="786303"/>
                  <a:pt x="675314" y="800467"/>
                  <a:pt x="672029" y="815248"/>
                </a:cubicBezTo>
                <a:cubicBezTo>
                  <a:pt x="667967" y="833527"/>
                  <a:pt x="670106" y="853964"/>
                  <a:pt x="661012" y="870333"/>
                </a:cubicBezTo>
                <a:cubicBezTo>
                  <a:pt x="650923" y="888492"/>
                  <a:pt x="631633" y="899711"/>
                  <a:pt x="616944" y="914400"/>
                </a:cubicBezTo>
                <a:cubicBezTo>
                  <a:pt x="613272" y="925417"/>
                  <a:pt x="611120" y="937064"/>
                  <a:pt x="605927" y="947451"/>
                </a:cubicBezTo>
                <a:cubicBezTo>
                  <a:pt x="600006" y="959294"/>
                  <a:pt x="588081" y="967940"/>
                  <a:pt x="583894" y="980501"/>
                </a:cubicBezTo>
                <a:cubicBezTo>
                  <a:pt x="576830" y="1001693"/>
                  <a:pt x="576549" y="1024569"/>
                  <a:pt x="572877" y="1046603"/>
                </a:cubicBezTo>
                <a:cubicBezTo>
                  <a:pt x="569205" y="1123721"/>
                  <a:pt x="578970" y="1202671"/>
                  <a:pt x="561860" y="1277957"/>
                </a:cubicBezTo>
                <a:cubicBezTo>
                  <a:pt x="558504" y="1292722"/>
                  <a:pt x="529616" y="1279515"/>
                  <a:pt x="517793" y="1288974"/>
                </a:cubicBezTo>
                <a:cubicBezTo>
                  <a:pt x="508725" y="1296228"/>
                  <a:pt x="510448" y="1311007"/>
                  <a:pt x="506776" y="1322024"/>
                </a:cubicBezTo>
                <a:cubicBezTo>
                  <a:pt x="503104" y="1417504"/>
                  <a:pt x="501911" y="1513111"/>
                  <a:pt x="495759" y="1608463"/>
                </a:cubicBezTo>
                <a:cubicBezTo>
                  <a:pt x="494553" y="1627149"/>
                  <a:pt x="494032" y="1647289"/>
                  <a:pt x="484742" y="1663547"/>
                </a:cubicBezTo>
                <a:cubicBezTo>
                  <a:pt x="478173" y="1675043"/>
                  <a:pt x="462708" y="1678236"/>
                  <a:pt x="451691" y="1685581"/>
                </a:cubicBezTo>
                <a:cubicBezTo>
                  <a:pt x="348867" y="1681909"/>
                  <a:pt x="243417" y="1697944"/>
                  <a:pt x="143219" y="1674564"/>
                </a:cubicBezTo>
                <a:cubicBezTo>
                  <a:pt x="120601" y="1669286"/>
                  <a:pt x="128530" y="1630497"/>
                  <a:pt x="121185" y="1608463"/>
                </a:cubicBezTo>
                <a:lnTo>
                  <a:pt x="110168" y="1575412"/>
                </a:lnTo>
                <a:cubicBezTo>
                  <a:pt x="106496" y="1564395"/>
                  <a:pt x="107363" y="1550573"/>
                  <a:pt x="99152" y="1542362"/>
                </a:cubicBezTo>
                <a:cubicBezTo>
                  <a:pt x="88135" y="1531345"/>
                  <a:pt x="79721" y="1516878"/>
                  <a:pt x="66101" y="1509311"/>
                </a:cubicBezTo>
                <a:cubicBezTo>
                  <a:pt x="45798" y="1498032"/>
                  <a:pt x="0" y="1487277"/>
                  <a:pt x="0" y="1487277"/>
                </a:cubicBezTo>
                <a:cubicBezTo>
                  <a:pt x="7344" y="1322024"/>
                  <a:pt x="15422" y="1156802"/>
                  <a:pt x="22033" y="991518"/>
                </a:cubicBezTo>
                <a:cubicBezTo>
                  <a:pt x="26439" y="881376"/>
                  <a:pt x="24375" y="770900"/>
                  <a:pt x="33050" y="661012"/>
                </a:cubicBezTo>
                <a:cubicBezTo>
                  <a:pt x="35433" y="630823"/>
                  <a:pt x="55084" y="572877"/>
                  <a:pt x="55084" y="572877"/>
                </a:cubicBezTo>
                <a:cubicBezTo>
                  <a:pt x="58756" y="492087"/>
                  <a:pt x="60339" y="411174"/>
                  <a:pt x="66101" y="330506"/>
                </a:cubicBezTo>
                <a:cubicBezTo>
                  <a:pt x="71657" y="252728"/>
                  <a:pt x="73129" y="281059"/>
                  <a:pt x="99152" y="220337"/>
                </a:cubicBezTo>
                <a:cubicBezTo>
                  <a:pt x="103726" y="209663"/>
                  <a:pt x="104975" y="197674"/>
                  <a:pt x="110168" y="187287"/>
                </a:cubicBezTo>
                <a:cubicBezTo>
                  <a:pt x="116089" y="175444"/>
                  <a:pt x="126280" y="166079"/>
                  <a:pt x="132202" y="154236"/>
                </a:cubicBezTo>
                <a:cubicBezTo>
                  <a:pt x="137395" y="143849"/>
                  <a:pt x="138026" y="131573"/>
                  <a:pt x="143219" y="121186"/>
                </a:cubicBezTo>
                <a:cubicBezTo>
                  <a:pt x="160512" y="86600"/>
                  <a:pt x="170590" y="79011"/>
                  <a:pt x="209320" y="66101"/>
                </a:cubicBezTo>
                <a:cubicBezTo>
                  <a:pt x="216288" y="63778"/>
                  <a:pt x="224009" y="66101"/>
                  <a:pt x="231354" y="66101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Forme libre 49"/>
          <p:cNvSpPr/>
          <p:nvPr/>
        </p:nvSpPr>
        <p:spPr>
          <a:xfrm>
            <a:off x="2452561" y="4020302"/>
            <a:ext cx="782527" cy="1565250"/>
          </a:xfrm>
          <a:custGeom>
            <a:avLst/>
            <a:gdLst>
              <a:gd name="connsiteX0" fmla="*/ 158437 w 782527"/>
              <a:gd name="connsiteY0" fmla="*/ 144074 h 1565250"/>
              <a:gd name="connsiteX1" fmla="*/ 257588 w 782527"/>
              <a:gd name="connsiteY1" fmla="*/ 55939 h 1565250"/>
              <a:gd name="connsiteX2" fmla="*/ 323690 w 782527"/>
              <a:gd name="connsiteY2" fmla="*/ 44922 h 1565250"/>
              <a:gd name="connsiteX3" fmla="*/ 400808 w 782527"/>
              <a:gd name="connsiteY3" fmla="*/ 22888 h 1565250"/>
              <a:gd name="connsiteX4" fmla="*/ 566061 w 782527"/>
              <a:gd name="connsiteY4" fmla="*/ 11871 h 1565250"/>
              <a:gd name="connsiteX5" fmla="*/ 676229 w 782527"/>
              <a:gd name="connsiteY5" fmla="*/ 855 h 1565250"/>
              <a:gd name="connsiteX6" fmla="*/ 742331 w 782527"/>
              <a:gd name="connsiteY6" fmla="*/ 22888 h 1565250"/>
              <a:gd name="connsiteX7" fmla="*/ 709280 w 782527"/>
              <a:gd name="connsiteY7" fmla="*/ 353394 h 1565250"/>
              <a:gd name="connsiteX8" fmla="*/ 665212 w 782527"/>
              <a:gd name="connsiteY8" fmla="*/ 408479 h 1565250"/>
              <a:gd name="connsiteX9" fmla="*/ 610128 w 782527"/>
              <a:gd name="connsiteY9" fmla="*/ 518647 h 1565250"/>
              <a:gd name="connsiteX10" fmla="*/ 577078 w 782527"/>
              <a:gd name="connsiteY10" fmla="*/ 650850 h 1565250"/>
              <a:gd name="connsiteX11" fmla="*/ 566061 w 782527"/>
              <a:gd name="connsiteY11" fmla="*/ 705934 h 1565250"/>
              <a:gd name="connsiteX12" fmla="*/ 555044 w 782527"/>
              <a:gd name="connsiteY12" fmla="*/ 750002 h 1565250"/>
              <a:gd name="connsiteX13" fmla="*/ 555044 w 782527"/>
              <a:gd name="connsiteY13" fmla="*/ 1069491 h 1565250"/>
              <a:gd name="connsiteX14" fmla="*/ 577078 w 782527"/>
              <a:gd name="connsiteY14" fmla="*/ 1102541 h 1565250"/>
              <a:gd name="connsiteX15" fmla="*/ 521993 w 782527"/>
              <a:gd name="connsiteY15" fmla="*/ 1146609 h 1565250"/>
              <a:gd name="connsiteX16" fmla="*/ 510976 w 782527"/>
              <a:gd name="connsiteY16" fmla="*/ 1212710 h 1565250"/>
              <a:gd name="connsiteX17" fmla="*/ 477926 w 782527"/>
              <a:gd name="connsiteY17" fmla="*/ 1256778 h 1565250"/>
              <a:gd name="connsiteX18" fmla="*/ 455892 w 782527"/>
              <a:gd name="connsiteY18" fmla="*/ 1289828 h 1565250"/>
              <a:gd name="connsiteX19" fmla="*/ 411825 w 782527"/>
              <a:gd name="connsiteY19" fmla="*/ 1344912 h 1565250"/>
              <a:gd name="connsiteX20" fmla="*/ 389791 w 782527"/>
              <a:gd name="connsiteY20" fmla="*/ 1377963 h 1565250"/>
              <a:gd name="connsiteX21" fmla="*/ 334706 w 782527"/>
              <a:gd name="connsiteY21" fmla="*/ 1455081 h 1565250"/>
              <a:gd name="connsiteX22" fmla="*/ 290639 w 782527"/>
              <a:gd name="connsiteY22" fmla="*/ 1554233 h 1565250"/>
              <a:gd name="connsiteX23" fmla="*/ 257588 w 782527"/>
              <a:gd name="connsiteY23" fmla="*/ 1565250 h 1565250"/>
              <a:gd name="connsiteX24" fmla="*/ 235555 w 782527"/>
              <a:gd name="connsiteY24" fmla="*/ 1521182 h 1565250"/>
              <a:gd name="connsiteX25" fmla="*/ 213521 w 782527"/>
              <a:gd name="connsiteY25" fmla="*/ 1488132 h 1565250"/>
              <a:gd name="connsiteX26" fmla="*/ 202504 w 782527"/>
              <a:gd name="connsiteY26" fmla="*/ 1455081 h 1565250"/>
              <a:gd name="connsiteX27" fmla="*/ 169453 w 782527"/>
              <a:gd name="connsiteY27" fmla="*/ 1444064 h 1565250"/>
              <a:gd name="connsiteX28" fmla="*/ 92335 w 782527"/>
              <a:gd name="connsiteY28" fmla="*/ 1399997 h 1565250"/>
              <a:gd name="connsiteX29" fmla="*/ 59285 w 782527"/>
              <a:gd name="connsiteY29" fmla="*/ 1278811 h 1565250"/>
              <a:gd name="connsiteX30" fmla="*/ 81319 w 782527"/>
              <a:gd name="connsiteY30" fmla="*/ 507631 h 1565250"/>
              <a:gd name="connsiteX31" fmla="*/ 103352 w 782527"/>
              <a:gd name="connsiteY31" fmla="*/ 441529 h 1565250"/>
              <a:gd name="connsiteX32" fmla="*/ 125386 w 782527"/>
              <a:gd name="connsiteY32" fmla="*/ 397462 h 1565250"/>
              <a:gd name="connsiteX33" fmla="*/ 147420 w 782527"/>
              <a:gd name="connsiteY33" fmla="*/ 364411 h 1565250"/>
              <a:gd name="connsiteX34" fmla="*/ 180470 w 782527"/>
              <a:gd name="connsiteY34" fmla="*/ 309327 h 1565250"/>
              <a:gd name="connsiteX35" fmla="*/ 224538 w 782527"/>
              <a:gd name="connsiteY35" fmla="*/ 243226 h 1565250"/>
              <a:gd name="connsiteX36" fmla="*/ 246572 w 782527"/>
              <a:gd name="connsiteY36" fmla="*/ 155091 h 1565250"/>
              <a:gd name="connsiteX37" fmla="*/ 279622 w 782527"/>
              <a:gd name="connsiteY37" fmla="*/ 122040 h 1565250"/>
              <a:gd name="connsiteX38" fmla="*/ 279622 w 782527"/>
              <a:gd name="connsiteY38" fmla="*/ 55939 h 1565250"/>
              <a:gd name="connsiteX39" fmla="*/ 257588 w 782527"/>
              <a:gd name="connsiteY39" fmla="*/ 55939 h 1565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782527" h="1565250">
                <a:moveTo>
                  <a:pt x="158437" y="144074"/>
                </a:moveTo>
                <a:cubicBezTo>
                  <a:pt x="202410" y="78115"/>
                  <a:pt x="186179" y="75414"/>
                  <a:pt x="257588" y="55939"/>
                </a:cubicBezTo>
                <a:cubicBezTo>
                  <a:pt x="279139" y="50061"/>
                  <a:pt x="301656" y="48594"/>
                  <a:pt x="323690" y="44922"/>
                </a:cubicBezTo>
                <a:cubicBezTo>
                  <a:pt x="344174" y="38094"/>
                  <a:pt x="380588" y="25016"/>
                  <a:pt x="400808" y="22888"/>
                </a:cubicBezTo>
                <a:cubicBezTo>
                  <a:pt x="455711" y="17109"/>
                  <a:pt x="511030" y="16273"/>
                  <a:pt x="566061" y="11871"/>
                </a:cubicBezTo>
                <a:cubicBezTo>
                  <a:pt x="602849" y="8928"/>
                  <a:pt x="639506" y="4527"/>
                  <a:pt x="676229" y="855"/>
                </a:cubicBezTo>
                <a:cubicBezTo>
                  <a:pt x="698263" y="8199"/>
                  <a:pt x="738385" y="0"/>
                  <a:pt x="742331" y="22888"/>
                </a:cubicBezTo>
                <a:cubicBezTo>
                  <a:pt x="782527" y="256023"/>
                  <a:pt x="779453" y="248138"/>
                  <a:pt x="709280" y="353394"/>
                </a:cubicBezTo>
                <a:cubicBezTo>
                  <a:pt x="683859" y="429657"/>
                  <a:pt x="719575" y="345056"/>
                  <a:pt x="665212" y="408479"/>
                </a:cubicBezTo>
                <a:cubicBezTo>
                  <a:pt x="638198" y="439996"/>
                  <a:pt x="625144" y="481109"/>
                  <a:pt x="610128" y="518647"/>
                </a:cubicBezTo>
                <a:cubicBezTo>
                  <a:pt x="586861" y="681512"/>
                  <a:pt x="615954" y="521262"/>
                  <a:pt x="577078" y="650850"/>
                </a:cubicBezTo>
                <a:cubicBezTo>
                  <a:pt x="571698" y="668785"/>
                  <a:pt x="570123" y="687655"/>
                  <a:pt x="566061" y="705934"/>
                </a:cubicBezTo>
                <a:cubicBezTo>
                  <a:pt x="562776" y="720715"/>
                  <a:pt x="558716" y="735313"/>
                  <a:pt x="555044" y="750002"/>
                </a:cubicBezTo>
                <a:cubicBezTo>
                  <a:pt x="544162" y="880579"/>
                  <a:pt x="533894" y="928493"/>
                  <a:pt x="555044" y="1069491"/>
                </a:cubicBezTo>
                <a:cubicBezTo>
                  <a:pt x="557008" y="1082585"/>
                  <a:pt x="569733" y="1091524"/>
                  <a:pt x="577078" y="1102541"/>
                </a:cubicBezTo>
                <a:cubicBezTo>
                  <a:pt x="603557" y="1181984"/>
                  <a:pt x="583393" y="1085209"/>
                  <a:pt x="521993" y="1146609"/>
                </a:cubicBezTo>
                <a:cubicBezTo>
                  <a:pt x="506198" y="1162404"/>
                  <a:pt x="519272" y="1191970"/>
                  <a:pt x="510976" y="1212710"/>
                </a:cubicBezTo>
                <a:cubicBezTo>
                  <a:pt x="504157" y="1229758"/>
                  <a:pt x="488598" y="1241837"/>
                  <a:pt x="477926" y="1256778"/>
                </a:cubicBezTo>
                <a:cubicBezTo>
                  <a:pt x="470230" y="1267552"/>
                  <a:pt x="463237" y="1278811"/>
                  <a:pt x="455892" y="1289828"/>
                </a:cubicBezTo>
                <a:cubicBezTo>
                  <a:pt x="433042" y="1381227"/>
                  <a:pt x="466154" y="1301449"/>
                  <a:pt x="411825" y="1344912"/>
                </a:cubicBezTo>
                <a:cubicBezTo>
                  <a:pt x="401486" y="1353183"/>
                  <a:pt x="397487" y="1367189"/>
                  <a:pt x="389791" y="1377963"/>
                </a:cubicBezTo>
                <a:cubicBezTo>
                  <a:pt x="321453" y="1473636"/>
                  <a:pt x="386642" y="1377179"/>
                  <a:pt x="334706" y="1455081"/>
                </a:cubicBezTo>
                <a:cubicBezTo>
                  <a:pt x="325505" y="1510289"/>
                  <a:pt x="336432" y="1523704"/>
                  <a:pt x="290639" y="1554233"/>
                </a:cubicBezTo>
                <a:cubicBezTo>
                  <a:pt x="280976" y="1560675"/>
                  <a:pt x="268605" y="1561578"/>
                  <a:pt x="257588" y="1565250"/>
                </a:cubicBezTo>
                <a:cubicBezTo>
                  <a:pt x="250244" y="1550561"/>
                  <a:pt x="243703" y="1535441"/>
                  <a:pt x="235555" y="1521182"/>
                </a:cubicBezTo>
                <a:cubicBezTo>
                  <a:pt x="228986" y="1509686"/>
                  <a:pt x="219442" y="1499975"/>
                  <a:pt x="213521" y="1488132"/>
                </a:cubicBezTo>
                <a:cubicBezTo>
                  <a:pt x="208327" y="1477745"/>
                  <a:pt x="210716" y="1463293"/>
                  <a:pt x="202504" y="1455081"/>
                </a:cubicBezTo>
                <a:cubicBezTo>
                  <a:pt x="194292" y="1446869"/>
                  <a:pt x="180127" y="1448638"/>
                  <a:pt x="169453" y="1444064"/>
                </a:cubicBezTo>
                <a:cubicBezTo>
                  <a:pt x="130315" y="1427291"/>
                  <a:pt x="125529" y="1422126"/>
                  <a:pt x="92335" y="1399997"/>
                </a:cubicBezTo>
                <a:cubicBezTo>
                  <a:pt x="64381" y="1316132"/>
                  <a:pt x="74857" y="1356670"/>
                  <a:pt x="59285" y="1278811"/>
                </a:cubicBezTo>
                <a:cubicBezTo>
                  <a:pt x="66630" y="1021751"/>
                  <a:pt x="0" y="751600"/>
                  <a:pt x="81319" y="507631"/>
                </a:cubicBezTo>
                <a:cubicBezTo>
                  <a:pt x="88663" y="485597"/>
                  <a:pt x="92965" y="462303"/>
                  <a:pt x="103352" y="441529"/>
                </a:cubicBezTo>
                <a:cubicBezTo>
                  <a:pt x="110697" y="426840"/>
                  <a:pt x="117238" y="411721"/>
                  <a:pt x="125386" y="397462"/>
                </a:cubicBezTo>
                <a:cubicBezTo>
                  <a:pt x="131955" y="385966"/>
                  <a:pt x="140402" y="375639"/>
                  <a:pt x="147420" y="364411"/>
                </a:cubicBezTo>
                <a:cubicBezTo>
                  <a:pt x="158769" y="346253"/>
                  <a:pt x="168974" y="327392"/>
                  <a:pt x="180470" y="309327"/>
                </a:cubicBezTo>
                <a:cubicBezTo>
                  <a:pt x="194687" y="286986"/>
                  <a:pt x="224538" y="243226"/>
                  <a:pt x="224538" y="243226"/>
                </a:cubicBezTo>
                <a:cubicBezTo>
                  <a:pt x="226127" y="235279"/>
                  <a:pt x="236892" y="169611"/>
                  <a:pt x="246572" y="155091"/>
                </a:cubicBezTo>
                <a:cubicBezTo>
                  <a:pt x="255214" y="142127"/>
                  <a:pt x="268605" y="133057"/>
                  <a:pt x="279622" y="122040"/>
                </a:cubicBezTo>
                <a:cubicBezTo>
                  <a:pt x="286967" y="100006"/>
                  <a:pt x="301656" y="77973"/>
                  <a:pt x="279622" y="55939"/>
                </a:cubicBezTo>
                <a:cubicBezTo>
                  <a:pt x="274429" y="50746"/>
                  <a:pt x="264933" y="55939"/>
                  <a:pt x="257588" y="55939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orme libre 53"/>
          <p:cNvSpPr/>
          <p:nvPr/>
        </p:nvSpPr>
        <p:spPr>
          <a:xfrm>
            <a:off x="1105982" y="5784173"/>
            <a:ext cx="1251628" cy="627644"/>
          </a:xfrm>
          <a:custGeom>
            <a:avLst/>
            <a:gdLst>
              <a:gd name="connsiteX0" fmla="*/ 28755 w 1251628"/>
              <a:gd name="connsiteY0" fmla="*/ 231037 h 627644"/>
              <a:gd name="connsiteX1" fmla="*/ 61806 w 1251628"/>
              <a:gd name="connsiteY1" fmla="*/ 220020 h 627644"/>
              <a:gd name="connsiteX2" fmla="*/ 171975 w 1251628"/>
              <a:gd name="connsiteY2" fmla="*/ 197986 h 627644"/>
              <a:gd name="connsiteX3" fmla="*/ 315194 w 1251628"/>
              <a:gd name="connsiteY3" fmla="*/ 186969 h 627644"/>
              <a:gd name="connsiteX4" fmla="*/ 381295 w 1251628"/>
              <a:gd name="connsiteY4" fmla="*/ 175952 h 627644"/>
              <a:gd name="connsiteX5" fmla="*/ 447396 w 1251628"/>
              <a:gd name="connsiteY5" fmla="*/ 153919 h 627644"/>
              <a:gd name="connsiteX6" fmla="*/ 502481 w 1251628"/>
              <a:gd name="connsiteY6" fmla="*/ 109851 h 627644"/>
              <a:gd name="connsiteX7" fmla="*/ 546548 w 1251628"/>
              <a:gd name="connsiteY7" fmla="*/ 87817 h 627644"/>
              <a:gd name="connsiteX8" fmla="*/ 601632 w 1251628"/>
              <a:gd name="connsiteY8" fmla="*/ 32733 h 627644"/>
              <a:gd name="connsiteX9" fmla="*/ 700784 w 1251628"/>
              <a:gd name="connsiteY9" fmla="*/ 10699 h 627644"/>
              <a:gd name="connsiteX10" fmla="*/ 976206 w 1251628"/>
              <a:gd name="connsiteY10" fmla="*/ 21716 h 627644"/>
              <a:gd name="connsiteX11" fmla="*/ 1108408 w 1251628"/>
              <a:gd name="connsiteY11" fmla="*/ 109851 h 627644"/>
              <a:gd name="connsiteX12" fmla="*/ 1163493 w 1251628"/>
              <a:gd name="connsiteY12" fmla="*/ 142902 h 627644"/>
              <a:gd name="connsiteX13" fmla="*/ 1251628 w 1251628"/>
              <a:gd name="connsiteY13" fmla="*/ 209003 h 627644"/>
              <a:gd name="connsiteX14" fmla="*/ 1240611 w 1251628"/>
              <a:gd name="connsiteY14" fmla="*/ 451374 h 627644"/>
              <a:gd name="connsiteX15" fmla="*/ 1218577 w 1251628"/>
              <a:gd name="connsiteY15" fmla="*/ 484425 h 627644"/>
              <a:gd name="connsiteX16" fmla="*/ 1207560 w 1251628"/>
              <a:gd name="connsiteY16" fmla="*/ 550526 h 627644"/>
              <a:gd name="connsiteX17" fmla="*/ 1152476 w 1251628"/>
              <a:gd name="connsiteY17" fmla="*/ 605610 h 627644"/>
              <a:gd name="connsiteX18" fmla="*/ 1075358 w 1251628"/>
              <a:gd name="connsiteY18" fmla="*/ 616627 h 627644"/>
              <a:gd name="connsiteX19" fmla="*/ 1031290 w 1251628"/>
              <a:gd name="connsiteY19" fmla="*/ 627644 h 627644"/>
              <a:gd name="connsiteX20" fmla="*/ 634683 w 1251628"/>
              <a:gd name="connsiteY20" fmla="*/ 616627 h 627644"/>
              <a:gd name="connsiteX21" fmla="*/ 568582 w 1251628"/>
              <a:gd name="connsiteY21" fmla="*/ 594593 h 627644"/>
              <a:gd name="connsiteX22" fmla="*/ 480447 w 1251628"/>
              <a:gd name="connsiteY22" fmla="*/ 583576 h 627644"/>
              <a:gd name="connsiteX23" fmla="*/ 160958 w 1251628"/>
              <a:gd name="connsiteY23" fmla="*/ 561543 h 627644"/>
              <a:gd name="connsiteX24" fmla="*/ 116890 w 1251628"/>
              <a:gd name="connsiteY24" fmla="*/ 539509 h 627644"/>
              <a:gd name="connsiteX25" fmla="*/ 72823 w 1251628"/>
              <a:gd name="connsiteY25" fmla="*/ 528492 h 627644"/>
              <a:gd name="connsiteX26" fmla="*/ 28755 w 1251628"/>
              <a:gd name="connsiteY26" fmla="*/ 462391 h 627644"/>
              <a:gd name="connsiteX27" fmla="*/ 28755 w 1251628"/>
              <a:gd name="connsiteY27" fmla="*/ 297138 h 627644"/>
              <a:gd name="connsiteX28" fmla="*/ 61806 w 1251628"/>
              <a:gd name="connsiteY28" fmla="*/ 286121 h 627644"/>
              <a:gd name="connsiteX29" fmla="*/ 83840 w 1251628"/>
              <a:gd name="connsiteY29" fmla="*/ 253070 h 627644"/>
              <a:gd name="connsiteX30" fmla="*/ 94857 w 1251628"/>
              <a:gd name="connsiteY30" fmla="*/ 220020 h 627644"/>
              <a:gd name="connsiteX31" fmla="*/ 116890 w 1251628"/>
              <a:gd name="connsiteY31" fmla="*/ 209003 h 627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51628" h="627644">
                <a:moveTo>
                  <a:pt x="28755" y="231037"/>
                </a:moveTo>
                <a:cubicBezTo>
                  <a:pt x="39772" y="227365"/>
                  <a:pt x="50640" y="223210"/>
                  <a:pt x="61806" y="220020"/>
                </a:cubicBezTo>
                <a:cubicBezTo>
                  <a:pt x="95844" y="210295"/>
                  <a:pt x="137706" y="201593"/>
                  <a:pt x="171975" y="197986"/>
                </a:cubicBezTo>
                <a:cubicBezTo>
                  <a:pt x="219593" y="192974"/>
                  <a:pt x="267454" y="190641"/>
                  <a:pt x="315194" y="186969"/>
                </a:cubicBezTo>
                <a:cubicBezTo>
                  <a:pt x="337228" y="183297"/>
                  <a:pt x="359624" y="181370"/>
                  <a:pt x="381295" y="175952"/>
                </a:cubicBezTo>
                <a:cubicBezTo>
                  <a:pt x="403827" y="170319"/>
                  <a:pt x="447396" y="153919"/>
                  <a:pt x="447396" y="153919"/>
                </a:cubicBezTo>
                <a:cubicBezTo>
                  <a:pt x="465758" y="139230"/>
                  <a:pt x="482916" y="122895"/>
                  <a:pt x="502481" y="109851"/>
                </a:cubicBezTo>
                <a:cubicBezTo>
                  <a:pt x="516146" y="100741"/>
                  <a:pt x="533932" y="98331"/>
                  <a:pt x="546548" y="87817"/>
                </a:cubicBezTo>
                <a:cubicBezTo>
                  <a:pt x="598389" y="44616"/>
                  <a:pt x="535103" y="61246"/>
                  <a:pt x="601632" y="32733"/>
                </a:cubicBezTo>
                <a:cubicBezTo>
                  <a:pt x="615245" y="26899"/>
                  <a:pt x="690981" y="12660"/>
                  <a:pt x="700784" y="10699"/>
                </a:cubicBezTo>
                <a:cubicBezTo>
                  <a:pt x="792591" y="14371"/>
                  <a:pt x="886928" y="0"/>
                  <a:pt x="976206" y="21716"/>
                </a:cubicBezTo>
                <a:cubicBezTo>
                  <a:pt x="1027668" y="34234"/>
                  <a:pt x="1063942" y="81079"/>
                  <a:pt x="1108408" y="109851"/>
                </a:cubicBezTo>
                <a:cubicBezTo>
                  <a:pt x="1126386" y="121484"/>
                  <a:pt x="1146772" y="129525"/>
                  <a:pt x="1163493" y="142902"/>
                </a:cubicBezTo>
                <a:cubicBezTo>
                  <a:pt x="1228916" y="195240"/>
                  <a:pt x="1199012" y="173926"/>
                  <a:pt x="1251628" y="209003"/>
                </a:cubicBezTo>
                <a:cubicBezTo>
                  <a:pt x="1247956" y="289793"/>
                  <a:pt x="1250247" y="371076"/>
                  <a:pt x="1240611" y="451374"/>
                </a:cubicBezTo>
                <a:cubicBezTo>
                  <a:pt x="1239033" y="464520"/>
                  <a:pt x="1222764" y="471864"/>
                  <a:pt x="1218577" y="484425"/>
                </a:cubicBezTo>
                <a:cubicBezTo>
                  <a:pt x="1211513" y="505616"/>
                  <a:pt x="1214624" y="529335"/>
                  <a:pt x="1207560" y="550526"/>
                </a:cubicBezTo>
                <a:cubicBezTo>
                  <a:pt x="1200488" y="571742"/>
                  <a:pt x="1174236" y="599082"/>
                  <a:pt x="1152476" y="605610"/>
                </a:cubicBezTo>
                <a:cubicBezTo>
                  <a:pt x="1127604" y="613072"/>
                  <a:pt x="1100906" y="611982"/>
                  <a:pt x="1075358" y="616627"/>
                </a:cubicBezTo>
                <a:cubicBezTo>
                  <a:pt x="1060461" y="619336"/>
                  <a:pt x="1045979" y="623972"/>
                  <a:pt x="1031290" y="627644"/>
                </a:cubicBezTo>
                <a:cubicBezTo>
                  <a:pt x="899088" y="623972"/>
                  <a:pt x="766600" y="626050"/>
                  <a:pt x="634683" y="616627"/>
                </a:cubicBezTo>
                <a:cubicBezTo>
                  <a:pt x="611516" y="614972"/>
                  <a:pt x="591628" y="597474"/>
                  <a:pt x="568582" y="594593"/>
                </a:cubicBezTo>
                <a:cubicBezTo>
                  <a:pt x="539204" y="590921"/>
                  <a:pt x="509957" y="585969"/>
                  <a:pt x="480447" y="583576"/>
                </a:cubicBezTo>
                <a:cubicBezTo>
                  <a:pt x="374047" y="574949"/>
                  <a:pt x="267454" y="568887"/>
                  <a:pt x="160958" y="561543"/>
                </a:cubicBezTo>
                <a:cubicBezTo>
                  <a:pt x="146269" y="554198"/>
                  <a:pt x="132267" y="545276"/>
                  <a:pt x="116890" y="539509"/>
                </a:cubicBezTo>
                <a:cubicBezTo>
                  <a:pt x="102713" y="534193"/>
                  <a:pt x="84218" y="538462"/>
                  <a:pt x="72823" y="528492"/>
                </a:cubicBezTo>
                <a:cubicBezTo>
                  <a:pt x="52894" y="511054"/>
                  <a:pt x="28755" y="462391"/>
                  <a:pt x="28755" y="462391"/>
                </a:cubicBezTo>
                <a:cubicBezTo>
                  <a:pt x="8159" y="400604"/>
                  <a:pt x="0" y="390591"/>
                  <a:pt x="28755" y="297138"/>
                </a:cubicBezTo>
                <a:cubicBezTo>
                  <a:pt x="32170" y="286039"/>
                  <a:pt x="50789" y="289793"/>
                  <a:pt x="61806" y="286121"/>
                </a:cubicBezTo>
                <a:cubicBezTo>
                  <a:pt x="69151" y="275104"/>
                  <a:pt x="77918" y="264913"/>
                  <a:pt x="83840" y="253070"/>
                </a:cubicBezTo>
                <a:cubicBezTo>
                  <a:pt x="89033" y="242683"/>
                  <a:pt x="87889" y="229310"/>
                  <a:pt x="94857" y="220020"/>
                </a:cubicBezTo>
                <a:cubicBezTo>
                  <a:pt x="99784" y="213451"/>
                  <a:pt x="109546" y="212675"/>
                  <a:pt x="116890" y="209003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46976"/>
            <a:ext cx="7643192" cy="4846320"/>
          </a:xfrm>
        </p:spPr>
        <p:txBody>
          <a:bodyPr/>
          <a:lstStyle/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Les dérivés du furfural ont la propriété de se condenser avec les phénols, des amines aromatiques ou des hétérocycles azotés pour donner naissance à des produits colorés.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>
                <a:solidFill>
                  <a:srgbClr val="7030A0"/>
                </a:solidFill>
              </a:rPr>
              <a:t>La coloration obtenue dépend de la nature de l’ose et l’ intensité de la coloration est proportionnelle à la concentration de l’ose en solution</a:t>
            </a:r>
            <a:r>
              <a:rPr lang="fr-FR" dirty="0" smtClean="0"/>
              <a:t>: </a:t>
            </a:r>
            <a:r>
              <a:rPr lang="fr-FR" dirty="0" smtClean="0">
                <a:solidFill>
                  <a:srgbClr val="C00000"/>
                </a:solidFill>
              </a:rPr>
              <a:t>donc elle permet le dosage des oses.  </a:t>
            </a:r>
            <a:endParaRPr lang="fr-F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2008"/>
            <a:ext cx="8172400" cy="6525344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</a:t>
            </a:r>
            <a:r>
              <a:rPr lang="fr-FR" dirty="0" smtClean="0">
                <a:solidFill>
                  <a:srgbClr val="FF0000"/>
                </a:solidFill>
              </a:rPr>
              <a:t>2 – comportement des oses en milieu alcalin: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>
                <a:solidFill>
                  <a:srgbClr val="7030A0"/>
                </a:solidFill>
              </a:rPr>
              <a:t>En milieu alcalin et à froid </a:t>
            </a:r>
            <a:r>
              <a:rPr lang="fr-FR" dirty="0" smtClean="0"/>
              <a:t>subissent :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Soit une Interconvertion 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Soit une épimérisation</a:t>
            </a:r>
          </a:p>
          <a:p>
            <a:pPr>
              <a:buNone/>
            </a:pPr>
            <a:r>
              <a:rPr lang="fr-FR" dirty="0" smtClean="0"/>
              <a:t>       </a:t>
            </a:r>
            <a:r>
              <a:rPr lang="fr-FR" dirty="0" smtClean="0">
                <a:solidFill>
                  <a:srgbClr val="00B0F0"/>
                </a:solidFill>
              </a:rPr>
              <a:t>CHO                                              CH2OH</a:t>
            </a:r>
          </a:p>
          <a:p>
            <a:pPr>
              <a:buNone/>
            </a:pPr>
            <a:r>
              <a:rPr lang="fr-FR" dirty="0" smtClean="0">
                <a:solidFill>
                  <a:srgbClr val="00B0F0"/>
                </a:solidFill>
              </a:rPr>
              <a:t>   H- C - OH         </a:t>
            </a:r>
            <a:r>
              <a:rPr lang="fr-FR" dirty="0" smtClean="0">
                <a:solidFill>
                  <a:srgbClr val="FF0000"/>
                </a:solidFill>
              </a:rPr>
              <a:t>Interconvertion</a:t>
            </a:r>
            <a:r>
              <a:rPr lang="fr-FR" dirty="0" smtClean="0">
                <a:solidFill>
                  <a:srgbClr val="00B0F0"/>
                </a:solidFill>
              </a:rPr>
              <a:t>           C = O</a:t>
            </a:r>
          </a:p>
          <a:p>
            <a:pPr>
              <a:buNone/>
            </a:pPr>
            <a:r>
              <a:rPr lang="fr-FR" dirty="0" smtClean="0">
                <a:solidFill>
                  <a:srgbClr val="00B0F0"/>
                </a:solidFill>
              </a:rPr>
              <a:t>     - C -                                              - C – </a:t>
            </a:r>
          </a:p>
          <a:p>
            <a:pPr>
              <a:buNone/>
            </a:pPr>
            <a:endParaRPr lang="fr-FR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00B0F0"/>
                </a:solidFill>
              </a:rPr>
              <a:t>        CHO                                             </a:t>
            </a:r>
            <a:r>
              <a:rPr lang="fr-FR" dirty="0" err="1" smtClean="0">
                <a:solidFill>
                  <a:srgbClr val="00B0F0"/>
                </a:solidFill>
              </a:rPr>
              <a:t>CHO</a:t>
            </a:r>
            <a:endParaRPr lang="fr-FR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00B0F0"/>
                </a:solidFill>
              </a:rPr>
              <a:t>HO – C – H          </a:t>
            </a:r>
            <a:r>
              <a:rPr lang="fr-FR" dirty="0" smtClean="0">
                <a:solidFill>
                  <a:srgbClr val="FF0000"/>
                </a:solidFill>
              </a:rPr>
              <a:t>épimérisation </a:t>
            </a:r>
            <a:r>
              <a:rPr lang="fr-FR" dirty="0" smtClean="0">
                <a:solidFill>
                  <a:srgbClr val="00B0F0"/>
                </a:solidFill>
              </a:rPr>
              <a:t>        H – C – OH</a:t>
            </a:r>
          </a:p>
          <a:p>
            <a:pPr>
              <a:buNone/>
            </a:pPr>
            <a:r>
              <a:rPr lang="fr-FR" dirty="0" smtClean="0">
                <a:solidFill>
                  <a:srgbClr val="00B0F0"/>
                </a:solidFill>
              </a:rPr>
              <a:t>     -  C -                                             - C -</a:t>
            </a:r>
          </a:p>
        </p:txBody>
      </p:sp>
      <p:sp>
        <p:nvSpPr>
          <p:cNvPr id="4" name="Double flèche horizontale 3"/>
          <p:cNvSpPr/>
          <p:nvPr/>
        </p:nvSpPr>
        <p:spPr>
          <a:xfrm>
            <a:off x="2267744" y="3140968"/>
            <a:ext cx="3312368" cy="7200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                                     </a:t>
            </a:r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899592" y="242088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6156176" y="242088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156176" y="285293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899592" y="285293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899592" y="328498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6156176" y="472514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6156176" y="429309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6156176" y="328498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971600" y="515719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971600" y="472514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971600" y="429309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6156176" y="515719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Double flèche horizontale 18"/>
          <p:cNvSpPr/>
          <p:nvPr/>
        </p:nvSpPr>
        <p:spPr>
          <a:xfrm>
            <a:off x="2123728" y="5085184"/>
            <a:ext cx="3312368" cy="457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251520" y="5877272"/>
            <a:ext cx="777686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600" dirty="0" smtClean="0">
                <a:solidFill>
                  <a:srgbClr val="7030A0"/>
                </a:solidFill>
              </a:rPr>
              <a:t>En milieu alcalin et à chaud</a:t>
            </a:r>
            <a:r>
              <a:rPr lang="fr-FR" sz="2600" dirty="0" smtClean="0"/>
              <a:t>: les oses subissent </a:t>
            </a:r>
            <a:r>
              <a:rPr lang="fr-FR" sz="2600" dirty="0" smtClean="0">
                <a:solidFill>
                  <a:srgbClr val="FF0000"/>
                </a:solidFill>
              </a:rPr>
              <a:t>une dégradation totale</a:t>
            </a:r>
            <a:endParaRPr lang="fr-FR" sz="2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88640"/>
            <a:ext cx="8172400" cy="6669360"/>
          </a:xfrm>
        </p:spPr>
        <p:txBody>
          <a:bodyPr/>
          <a:lstStyle/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3 – Réduction des oses:</a:t>
            </a:r>
          </a:p>
          <a:p>
            <a:pPr>
              <a:buNone/>
            </a:pPr>
            <a:r>
              <a:rPr lang="fr-FR" dirty="0" smtClean="0"/>
              <a:t>Donne des polyalcools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             </a:t>
            </a:r>
            <a:r>
              <a:rPr lang="fr-FR" dirty="0" smtClean="0">
                <a:solidFill>
                  <a:srgbClr val="FF0000"/>
                </a:solidFill>
              </a:rPr>
              <a:t>CHO                               CH2OH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           - </a:t>
            </a:r>
            <a:r>
              <a:rPr lang="fr-FR" dirty="0" smtClean="0">
                <a:solidFill>
                  <a:srgbClr val="002060"/>
                </a:solidFill>
              </a:rPr>
              <a:t>C – OH          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HO – C –                         HO – C – 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   – C – OH      </a:t>
            </a:r>
            <a:r>
              <a:rPr lang="fr-FR" dirty="0" smtClean="0">
                <a:solidFill>
                  <a:srgbClr val="00B0F0"/>
                </a:solidFill>
              </a:rPr>
              <a:t>NaBH4  </a:t>
            </a:r>
            <a:r>
              <a:rPr lang="fr-FR" dirty="0" smtClean="0">
                <a:solidFill>
                  <a:srgbClr val="002060"/>
                </a:solidFill>
              </a:rPr>
              <a:t>       -  C –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   - C – OH          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     CH2OH                           CH2OH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D-Glucose                         D-Sorbitol</a:t>
            </a:r>
          </a:p>
          <a:p>
            <a:pPr>
              <a:buNone/>
            </a:pPr>
            <a:r>
              <a:rPr lang="fr-FR" dirty="0" smtClean="0"/>
              <a:t>En partant d’un aldose on obtient un isomère unique</a:t>
            </a:r>
          </a:p>
          <a:p>
            <a:pPr>
              <a:buNone/>
            </a:pPr>
            <a:r>
              <a:rPr lang="fr-FR" dirty="0" smtClean="0"/>
              <a:t>  - D-Glucose                      D-Sorbitol</a:t>
            </a:r>
          </a:p>
          <a:p>
            <a:pPr>
              <a:buNone/>
            </a:pPr>
            <a:r>
              <a:rPr lang="fr-FR" dirty="0" smtClean="0"/>
              <a:t>  - D-Mannose                     D-Mannitol</a:t>
            </a:r>
          </a:p>
          <a:p>
            <a:pPr>
              <a:buNone/>
            </a:pPr>
            <a:r>
              <a:rPr lang="fr-FR" dirty="0" smtClean="0"/>
              <a:t>  - D-Galactose                   D-Galactitol</a:t>
            </a:r>
          </a:p>
          <a:p>
            <a:pPr>
              <a:buNone/>
            </a:pP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4" name="Flèche droite 3"/>
          <p:cNvSpPr/>
          <p:nvPr/>
        </p:nvSpPr>
        <p:spPr>
          <a:xfrm>
            <a:off x="2627784" y="2996952"/>
            <a:ext cx="2232248" cy="144016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>
            <a:off x="1475656" y="155679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475656" y="342900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1547664" y="299695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1547664" y="249289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1475656" y="198884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5220072" y="155679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5220072" y="198884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5220072" y="249289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5220072" y="299695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5220072" y="342900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2267744" y="5229200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2411760" y="5661248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2483768" y="6165304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388424" cy="6858000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en partant d’un cétose on obtient 2polyalcools épiméres en C2 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    CH2OH               CH2OH               CH2OH</a:t>
            </a:r>
          </a:p>
          <a:p>
            <a:pPr>
              <a:buNone/>
            </a:pPr>
            <a:r>
              <a:rPr lang="fr-FR" dirty="0" smtClean="0"/>
              <a:t>      </a:t>
            </a:r>
            <a:r>
              <a:rPr lang="fr-FR" dirty="0" smtClean="0">
                <a:solidFill>
                  <a:srgbClr val="002060"/>
                </a:solidFill>
              </a:rPr>
              <a:t>- C – OH                C = O           HO- C –  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HO – C -             HO – C -               HO – C –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- C – OH             - C – OH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- C – OH             - C – OH               - C –OH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CH2OH               CH2OH                CH2OH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D-Sorbitol              D-Fructose         D-Mannitol 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La réduction peut être obtenue par voie chimique: l’hydrure de bore et de sodium( NaBH4) sur l’ose en solution ou par voie enzymatique et dans ce cas elle est réversible.</a:t>
            </a:r>
            <a:r>
              <a:rPr lang="fr-FR" dirty="0" smtClean="0">
                <a:solidFill>
                  <a:srgbClr val="002060"/>
                </a:solidFill>
              </a:rPr>
              <a:t>            </a:t>
            </a:r>
            <a:endParaRPr lang="fr-FR" dirty="0">
              <a:solidFill>
                <a:srgbClr val="002060"/>
              </a:solidFill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971600" y="126876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971600" y="177281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971600" y="227687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971600" y="270892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971600" y="321297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3563888" y="126876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3563888" y="177281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3491880" y="227687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3491880" y="270892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3491880" y="314096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6084168" y="134076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6156176" y="270892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6156176" y="220486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6156176" y="177281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6156176" y="314096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>
            <a:off x="4499992" y="2564904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flipH="1">
            <a:off x="2051720" y="2564904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244408" cy="71014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4 – oxydation des oses:</a:t>
            </a:r>
          </a:p>
          <a:p>
            <a:pPr>
              <a:buNone/>
            </a:pPr>
            <a:r>
              <a:rPr lang="fr-FR" dirty="0" smtClean="0"/>
              <a:t>          </a:t>
            </a:r>
            <a:r>
              <a:rPr lang="fr-FR" dirty="0" smtClean="0">
                <a:solidFill>
                  <a:schemeClr val="accent1"/>
                </a:solidFill>
              </a:rPr>
              <a:t>a/ action des oxydants doux: </a:t>
            </a:r>
          </a:p>
          <a:p>
            <a:pPr>
              <a:buNone/>
            </a:pPr>
            <a:r>
              <a:rPr lang="fr-FR" dirty="0" smtClean="0"/>
              <a:t>Tel le brome ou l’iode en milieu alcalin ou l’acide nitrique dilué</a:t>
            </a:r>
          </a:p>
          <a:p>
            <a:pPr>
              <a:buNone/>
            </a:pPr>
            <a:r>
              <a:rPr lang="fr-FR" dirty="0" smtClean="0"/>
              <a:t>Oxyde la fonction aldéhydique et on obtient </a:t>
            </a:r>
            <a:r>
              <a:rPr lang="fr-FR" dirty="0" smtClean="0">
                <a:solidFill>
                  <a:schemeClr val="tx2"/>
                </a:solidFill>
              </a:rPr>
              <a:t>un acide aldonique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      CHO                                        COOH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- C – OH                    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HO – C -        Iode en milieu     HO – C –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- C – OH        alcalin  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- C – OH                                   - C –OH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  CH2OH                                    CH2OH 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D-Glucose                        Acide D-Gluconique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les oxydants doux n’ont aucune action sur les cétoses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  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67544" y="76470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2051720" y="4077072"/>
            <a:ext cx="28083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1187624" y="314096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5868144" y="306896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5868144" y="501317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5868144" y="450912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5868144" y="400506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5868144" y="357301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1187624" y="357301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1187624" y="400506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1187624" y="450912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1187624" y="501317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4056"/>
            <a:ext cx="8388424" cy="731743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      </a:t>
            </a:r>
            <a:r>
              <a:rPr lang="fr-FR" dirty="0" smtClean="0">
                <a:solidFill>
                  <a:schemeClr val="accent1"/>
                </a:solidFill>
              </a:rPr>
              <a:t>b /  Action des oxydants puissants: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solidFill>
                  <a:schemeClr val="accent1"/>
                </a:solidFill>
              </a:rPr>
              <a:t> </a:t>
            </a:r>
            <a:r>
              <a:rPr lang="fr-FR" dirty="0" smtClean="0">
                <a:solidFill>
                  <a:schemeClr val="tx2"/>
                </a:solidFill>
              </a:rPr>
              <a:t>oxydation des aldoses:</a:t>
            </a:r>
            <a:r>
              <a:rPr lang="fr-FR" dirty="0" smtClean="0"/>
              <a:t> Ac nitrique concentré oxyde la fonction aldéhydique et la fonction alcool primaire et on obtient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un Ac aldarique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           CHO                                  COOH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     - C – OH              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HO – C -          HNO3          HO – C –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     - C – OH                             - C - OH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             - C – OH                             - C – OH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           CH2OH                               COOH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        </a:t>
            </a:r>
            <a:r>
              <a:rPr lang="fr-FR" dirty="0" smtClean="0">
                <a:solidFill>
                  <a:srgbClr val="002060"/>
                </a:solidFill>
              </a:rPr>
              <a:t>D-Glucose                    Ac D -Glucarique</a:t>
            </a:r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395536" y="76470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1691680" y="450912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1691680" y="400506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1691680" y="357301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763688" y="3140968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1691680" y="263691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5796136" y="450912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5724128" y="263691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5724128" y="3068960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5796136" y="3573016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5796136" y="4005064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2915816" y="3789040"/>
            <a:ext cx="23762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4148</TotalTime>
  <Words>1051</Words>
  <Application>Microsoft Office PowerPoint</Application>
  <PresentationFormat>Affichage à l'écran (4:3)</PresentationFormat>
  <Paragraphs>142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Opulent</vt:lpstr>
      <vt:lpstr>Présentation PowerPoint</vt:lpstr>
      <vt:lpstr>A/ Propriétés physiques:</vt:lpstr>
      <vt:lpstr>B / propriétés chimiques: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suisse</dc:creator>
  <cp:lastModifiedBy>dell</cp:lastModifiedBy>
  <cp:revision>152</cp:revision>
  <dcterms:created xsi:type="dcterms:W3CDTF">2013-09-30T17:50:06Z</dcterms:created>
  <dcterms:modified xsi:type="dcterms:W3CDTF">2023-10-03T20:53:12Z</dcterms:modified>
</cp:coreProperties>
</file>