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37DB-ED50-456A-9EDF-986D683F4C0E}" type="datetimeFigureOut">
              <a:rPr lang="fr-FR" smtClean="0"/>
              <a:pPr/>
              <a:t>11/11/2013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43C5AA3-7398-459D-9061-B81FA59AAD0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37DB-ED50-456A-9EDF-986D683F4C0E}" type="datetimeFigureOut">
              <a:rPr lang="fr-FR" smtClean="0"/>
              <a:pPr/>
              <a:t>11/11/2013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C5AA3-7398-459D-9061-B81FA59AAD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43C5AA3-7398-459D-9061-B81FA59AAD0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37DB-ED50-456A-9EDF-986D683F4C0E}" type="datetimeFigureOut">
              <a:rPr lang="fr-FR" smtClean="0"/>
              <a:pPr/>
              <a:t>11/11/2013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37DB-ED50-456A-9EDF-986D683F4C0E}" type="datetimeFigureOut">
              <a:rPr lang="fr-FR" smtClean="0"/>
              <a:pPr/>
              <a:t>11/11/2013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43C5AA3-7398-459D-9061-B81FA59AAD0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37DB-ED50-456A-9EDF-986D683F4C0E}" type="datetimeFigureOut">
              <a:rPr lang="fr-FR" smtClean="0"/>
              <a:pPr/>
              <a:t>11/11/2013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43C5AA3-7398-459D-9061-B81FA59AAD0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1537DB-ED50-456A-9EDF-986D683F4C0E}" type="datetimeFigureOut">
              <a:rPr lang="fr-FR" smtClean="0"/>
              <a:pPr/>
              <a:t>11/11/2013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C5AA3-7398-459D-9061-B81FA59AAD0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37DB-ED50-456A-9EDF-986D683F4C0E}" type="datetimeFigureOut">
              <a:rPr lang="fr-FR" smtClean="0"/>
              <a:pPr/>
              <a:t>11/11/2013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43C5AA3-7398-459D-9061-B81FA59AAD0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37DB-ED50-456A-9EDF-986D683F4C0E}" type="datetimeFigureOut">
              <a:rPr lang="fr-FR" smtClean="0"/>
              <a:pPr/>
              <a:t>11/11/2013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43C5AA3-7398-459D-9061-B81FA59AAD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37DB-ED50-456A-9EDF-986D683F4C0E}" type="datetimeFigureOut">
              <a:rPr lang="fr-FR" smtClean="0"/>
              <a:pPr/>
              <a:t>11/11/2013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3C5AA3-7398-459D-9061-B81FA59AAD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43C5AA3-7398-459D-9061-B81FA59AAD0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537DB-ED50-456A-9EDF-986D683F4C0E}" type="datetimeFigureOut">
              <a:rPr lang="fr-FR" smtClean="0"/>
              <a:pPr/>
              <a:t>11/11/2013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43C5AA3-7398-459D-9061-B81FA59AAD0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1537DB-ED50-456A-9EDF-986D683F4C0E}" type="datetimeFigureOut">
              <a:rPr lang="fr-FR" smtClean="0"/>
              <a:pPr/>
              <a:t>11/11/2013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1537DB-ED50-456A-9EDF-986D683F4C0E}" type="datetimeFigureOut">
              <a:rPr lang="fr-FR" smtClean="0"/>
              <a:pPr/>
              <a:t>11/11/2013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43C5AA3-7398-459D-9061-B81FA59AAD0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9234" y="2248996"/>
            <a:ext cx="876554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6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GLYCOPROTEINES</a:t>
            </a:r>
            <a:endParaRPr lang="fr-FR" sz="6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572000" y="4869160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Dr SAADI - OUSLIM</a:t>
            </a:r>
            <a:endParaRPr lang="fr-FR" sz="3200" dirty="0"/>
          </a:p>
        </p:txBody>
      </p:sp>
      <p:sp>
        <p:nvSpPr>
          <p:cNvPr id="6" name="Rectangle 5"/>
          <p:cNvSpPr/>
          <p:nvPr/>
        </p:nvSpPr>
        <p:spPr>
          <a:xfrm>
            <a:off x="251520" y="26064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/>
              <a:t>UNIVERSITE D’ORAN</a:t>
            </a:r>
          </a:p>
          <a:p>
            <a:r>
              <a:rPr lang="fr-FR" dirty="0" smtClean="0"/>
              <a:t>FACULTE DE MEDECINE</a:t>
            </a:r>
          </a:p>
          <a:p>
            <a:r>
              <a:rPr lang="fr-FR" dirty="0" smtClean="0"/>
              <a:t>SERVICE DE BIOCHIMIE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365792"/>
            <a:ext cx="8534400" cy="758952"/>
          </a:xfrm>
        </p:spPr>
        <p:txBody>
          <a:bodyPr/>
          <a:lstStyle/>
          <a:p>
            <a:pPr algn="l"/>
            <a:r>
              <a:rPr lang="fr-FR" dirty="0" smtClean="0">
                <a:solidFill>
                  <a:srgbClr val="0070C0"/>
                </a:solidFill>
              </a:rPr>
              <a:t>I / Définition et Généralités: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665312"/>
            <a:ext cx="8503920" cy="4572000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Se sont des hétéroprotéines, résultant de l’union covalente entre fonction glucidique et protéinique.</a:t>
            </a:r>
          </a:p>
          <a:p>
            <a:pPr>
              <a:buNone/>
            </a:pPr>
            <a:r>
              <a:rPr lang="fr-FR" dirty="0" smtClean="0"/>
              <a:t>Les glucides sont de faible taille fixés sur des polypeptides.</a:t>
            </a:r>
          </a:p>
          <a:p>
            <a:pPr>
              <a:buNone/>
            </a:pPr>
            <a:r>
              <a:rPr lang="fr-FR" dirty="0" smtClean="0">
                <a:solidFill>
                  <a:srgbClr val="FF0066"/>
                </a:solidFill>
              </a:rPr>
              <a:t>On parle de glycoprotéines si les glucides dépasse 5 </a:t>
            </a:r>
            <a:r>
              <a:rPr lang="ar-DZ" dirty="0" err="1" smtClean="0">
                <a:solidFill>
                  <a:srgbClr val="FF0066"/>
                </a:solidFill>
                <a:latin typeface="Arial"/>
                <a:cs typeface="Arial"/>
              </a:rPr>
              <a:t>٪</a:t>
            </a:r>
            <a:r>
              <a:rPr lang="fr-FR" dirty="0" smtClean="0">
                <a:solidFill>
                  <a:srgbClr val="FF0066"/>
                </a:solidFill>
                <a:latin typeface="Arial"/>
                <a:cs typeface="Arial"/>
              </a:rPr>
              <a:t> de la molécule ( il peut atteindre 40</a:t>
            </a:r>
            <a:r>
              <a:rPr lang="ar-DZ" dirty="0" err="1" smtClean="0">
                <a:solidFill>
                  <a:srgbClr val="FF0066"/>
                </a:solidFill>
                <a:latin typeface="Arial"/>
                <a:cs typeface="Arial"/>
              </a:rPr>
              <a:t>٪</a:t>
            </a:r>
            <a:r>
              <a:rPr lang="fr-FR" dirty="0" smtClean="0">
                <a:solidFill>
                  <a:srgbClr val="FF0066"/>
                </a:solidFill>
                <a:latin typeface="Arial"/>
                <a:cs typeface="Arial"/>
              </a:rPr>
              <a:t>)</a:t>
            </a:r>
            <a:endParaRPr lang="fr-FR" dirty="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-99392"/>
            <a:ext cx="8534400" cy="758952"/>
          </a:xfrm>
        </p:spPr>
        <p:txBody>
          <a:bodyPr/>
          <a:lstStyle/>
          <a:p>
            <a:r>
              <a:rPr lang="fr-FR" dirty="0" smtClean="0">
                <a:solidFill>
                  <a:srgbClr val="FF0000"/>
                </a:solidFill>
              </a:rPr>
              <a:t>Différences entre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764704"/>
            <a:ext cx="8842248" cy="5904656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fr-FR" dirty="0" smtClean="0"/>
              <a:t>     </a:t>
            </a:r>
            <a:r>
              <a:rPr lang="fr-FR" u="sng" dirty="0" smtClean="0">
                <a:solidFill>
                  <a:srgbClr val="FF0066"/>
                </a:solidFill>
              </a:rPr>
              <a:t>Glycoprotéine</a:t>
            </a:r>
            <a:r>
              <a:rPr lang="fr-FR" u="sng" dirty="0" smtClean="0"/>
              <a:t> </a:t>
            </a:r>
            <a:r>
              <a:rPr lang="fr-FR" dirty="0" smtClean="0"/>
              <a:t>                                    </a:t>
            </a:r>
          </a:p>
          <a:p>
            <a:pPr>
              <a:buNone/>
            </a:pPr>
            <a:r>
              <a:rPr lang="fr-FR" smtClean="0"/>
              <a:t>Courtes </a:t>
            </a:r>
            <a:r>
              <a:rPr lang="fr-FR" smtClean="0"/>
              <a:t>chaines </a:t>
            </a:r>
            <a:r>
              <a:rPr lang="fr-FR" dirty="0" smtClean="0"/>
              <a:t>glucidiques sont réunies à des structures polypeptidiques de PM: 20.000</a:t>
            </a:r>
          </a:p>
          <a:p>
            <a:pPr>
              <a:buNone/>
            </a:pPr>
            <a:r>
              <a:rPr lang="fr-FR" dirty="0" smtClean="0"/>
              <a:t>          </a:t>
            </a:r>
            <a:r>
              <a:rPr lang="fr-FR" i="1" dirty="0" smtClean="0">
                <a:solidFill>
                  <a:srgbClr val="0070C0"/>
                </a:solidFill>
              </a:rPr>
              <a:t>Glucides  PM:1000</a:t>
            </a:r>
          </a:p>
          <a:p>
            <a:pPr>
              <a:buNone/>
            </a:pPr>
            <a:r>
              <a:rPr lang="fr-FR" i="1" dirty="0" smtClean="0">
                <a:solidFill>
                  <a:srgbClr val="FF0066"/>
                </a:solidFill>
              </a:rPr>
              <a:t>                                                                    Protéine:20.000</a:t>
            </a:r>
          </a:p>
          <a:p>
            <a:pPr>
              <a:buNone/>
            </a:pPr>
            <a:r>
              <a:rPr lang="fr-FR" i="1" dirty="0" smtClean="0">
                <a:solidFill>
                  <a:srgbClr val="FF0066"/>
                </a:solidFill>
              </a:rPr>
              <a:t>Glycopeptides                     </a:t>
            </a:r>
            <a:r>
              <a:rPr lang="fr-FR" i="1" dirty="0" smtClean="0">
                <a:solidFill>
                  <a:srgbClr val="0070C0"/>
                </a:solidFill>
              </a:rPr>
              <a:t>glucides PM:1000</a:t>
            </a:r>
          </a:p>
          <a:p>
            <a:pPr>
              <a:buFont typeface="Wingdings" pitchFamily="2" charset="2"/>
              <a:buChar char="v"/>
            </a:pPr>
            <a:r>
              <a:rPr lang="fr-FR" i="1" dirty="0" smtClean="0">
                <a:solidFill>
                  <a:srgbClr val="FF0066"/>
                </a:solidFill>
              </a:rPr>
              <a:t>    </a:t>
            </a:r>
            <a:r>
              <a:rPr lang="fr-FR" i="1" u="sng" dirty="0" smtClean="0">
                <a:solidFill>
                  <a:srgbClr val="0070C0"/>
                </a:solidFill>
              </a:rPr>
              <a:t>Peptidoglycane</a:t>
            </a:r>
          </a:p>
          <a:p>
            <a:pPr>
              <a:buNone/>
            </a:pPr>
            <a:r>
              <a:rPr lang="fr-FR" dirty="0" smtClean="0"/>
              <a:t>Courts chainons polypeptidiques sont unis à des structures glucidiques</a:t>
            </a:r>
          </a:p>
          <a:p>
            <a:pPr>
              <a:buNone/>
            </a:pPr>
            <a:r>
              <a:rPr lang="fr-FR" dirty="0" smtClean="0"/>
              <a:t>                                                      </a:t>
            </a:r>
            <a:r>
              <a:rPr lang="fr-FR" i="1" dirty="0" smtClean="0">
                <a:solidFill>
                  <a:srgbClr val="FF0066"/>
                </a:solidFill>
              </a:rPr>
              <a:t>Protéines PM:500-1000</a:t>
            </a:r>
          </a:p>
          <a:p>
            <a:pPr>
              <a:buNone/>
            </a:pPr>
            <a:r>
              <a:rPr lang="fr-FR" i="1" dirty="0" smtClean="0">
                <a:solidFill>
                  <a:srgbClr val="FF0066"/>
                </a:solidFill>
              </a:rPr>
              <a:t>                                                                    </a:t>
            </a:r>
            <a:r>
              <a:rPr lang="fr-FR" i="1" dirty="0" smtClean="0">
                <a:solidFill>
                  <a:srgbClr val="0070C0"/>
                </a:solidFill>
              </a:rPr>
              <a:t>Glucides PM:15000</a:t>
            </a:r>
          </a:p>
          <a:p>
            <a:pPr>
              <a:buNone/>
            </a:pPr>
            <a:r>
              <a:rPr lang="fr-FR" i="1" dirty="0" smtClean="0">
                <a:solidFill>
                  <a:srgbClr val="0070C0"/>
                </a:solidFill>
              </a:rPr>
              <a:t>  </a:t>
            </a:r>
            <a:r>
              <a:rPr lang="fr-FR" i="1" dirty="0" err="1" smtClean="0">
                <a:solidFill>
                  <a:srgbClr val="0070C0"/>
                </a:solidFill>
              </a:rPr>
              <a:t>Peptidoglycanne</a:t>
            </a:r>
            <a:endParaRPr lang="fr-FR" dirty="0">
              <a:solidFill>
                <a:srgbClr val="0070C0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251520" y="2924944"/>
            <a:ext cx="57606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 flipV="1">
            <a:off x="1907704" y="2636912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flipV="1">
            <a:off x="4788024" y="2924944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251520" y="5805264"/>
            <a:ext cx="57606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763688" y="5805264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 flipV="1">
            <a:off x="2699792" y="5805264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flipV="1">
            <a:off x="5292080" y="5517232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>
                <a:solidFill>
                  <a:srgbClr val="0070C0"/>
                </a:solidFill>
              </a:rPr>
              <a:t>II/ IMPORTANCE BIOLOGIQUE: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623048"/>
            <a:ext cx="8503920" cy="4830288"/>
          </a:xfrm>
        </p:spPr>
        <p:txBody>
          <a:bodyPr/>
          <a:lstStyle/>
          <a:p>
            <a:pPr>
              <a:buNone/>
            </a:pPr>
            <a:r>
              <a:rPr lang="fr-FR" dirty="0" smtClean="0"/>
              <a:t>Retrouvés dans: </a:t>
            </a:r>
          </a:p>
          <a:p>
            <a:pPr>
              <a:buNone/>
            </a:pPr>
            <a:r>
              <a:rPr lang="fr-FR" dirty="0" smtClean="0"/>
              <a:t>          -tous les liquides de l’organisme: sang, urine….etc.  </a:t>
            </a:r>
          </a:p>
          <a:p>
            <a:pPr>
              <a:buNone/>
            </a:pPr>
            <a:r>
              <a:rPr lang="fr-FR" dirty="0" smtClean="0"/>
              <a:t>          - les organes : foie, rein, cerveau, poumon….etc.     </a:t>
            </a:r>
          </a:p>
          <a:p>
            <a:pPr>
              <a:buNone/>
            </a:pPr>
            <a:r>
              <a:rPr lang="fr-FR" dirty="0" smtClean="0"/>
              <a:t>          - les fonctions : enzymes, anticorps….etc.</a:t>
            </a:r>
          </a:p>
          <a:p>
            <a:pPr>
              <a:buNone/>
            </a:pPr>
            <a:r>
              <a:rPr lang="fr-FR" dirty="0" smtClean="0"/>
              <a:t>Ils sont localisées dans le secteur extra et intracellulaire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0070C0"/>
                </a:solidFill>
              </a:rPr>
              <a:t>III/ CONSTITUANTS DES GLYCOPROTEINES: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01752" y="1080120"/>
            <a:ext cx="8503920" cy="55172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dirty="0" smtClean="0"/>
              <a:t>Ils ne contiennent ni acides uroniques, ni esters sulfates comme les GAG</a:t>
            </a:r>
          </a:p>
          <a:p>
            <a:pPr>
              <a:buNone/>
            </a:pPr>
            <a:r>
              <a:rPr lang="fr-FR" dirty="0" smtClean="0"/>
              <a:t>On distingue : </a:t>
            </a:r>
          </a:p>
          <a:p>
            <a:pPr>
              <a:buNone/>
            </a:pPr>
            <a:r>
              <a:rPr lang="fr-FR" dirty="0" smtClean="0"/>
              <a:t>                        -  des oses (Xylose, Galactose, Mannose, rarement le glucose)</a:t>
            </a:r>
          </a:p>
          <a:p>
            <a:pPr>
              <a:buNone/>
            </a:pPr>
            <a:r>
              <a:rPr lang="fr-FR" dirty="0" smtClean="0"/>
              <a:t>                        - des 6 desoxyoses ( 6desoxymaltose et 6desoxygalactose)</a:t>
            </a:r>
          </a:p>
          <a:p>
            <a:pPr>
              <a:buNone/>
            </a:pPr>
            <a:r>
              <a:rPr lang="fr-FR" dirty="0" smtClean="0"/>
              <a:t>                        - des hexosamines (2 amino-2 desoxyhexoses)</a:t>
            </a:r>
          </a:p>
          <a:p>
            <a:pPr>
              <a:buNone/>
            </a:pPr>
            <a:r>
              <a:rPr lang="fr-FR" dirty="0" smtClean="0"/>
              <a:t>                        -acides sialique: occupent une position terminale sur la chaine, le COOH leur confère un caractère acide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>
                <a:solidFill>
                  <a:srgbClr val="0070C0"/>
                </a:solidFill>
              </a:rPr>
              <a:t>IV/les liaisons glycanes-</a:t>
            </a:r>
            <a:r>
              <a:rPr lang="fr-FR" dirty="0" err="1" smtClean="0">
                <a:solidFill>
                  <a:srgbClr val="0070C0"/>
                </a:solidFill>
              </a:rPr>
              <a:t>proteines</a:t>
            </a:r>
            <a:r>
              <a:rPr lang="fr-FR" dirty="0" smtClean="0">
                <a:solidFill>
                  <a:srgbClr val="0070C0"/>
                </a:solidFill>
              </a:rPr>
              <a:t>: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964488" cy="551723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Liaison – O – </a:t>
            </a:r>
            <a:r>
              <a:rPr lang="fr-FR" dirty="0" err="1" smtClean="0">
                <a:solidFill>
                  <a:srgbClr val="FF0000"/>
                </a:solidFill>
              </a:rPr>
              <a:t>Glycosidique</a:t>
            </a:r>
            <a:r>
              <a:rPr lang="fr-FR" dirty="0" smtClean="0">
                <a:solidFill>
                  <a:srgbClr val="FF0000"/>
                </a:solidFill>
              </a:rPr>
              <a:t>: </a:t>
            </a:r>
            <a:r>
              <a:rPr lang="fr-FR" dirty="0" smtClean="0"/>
              <a:t>contacte avec les OH des AA</a:t>
            </a:r>
          </a:p>
          <a:p>
            <a:pPr>
              <a:buNone/>
            </a:pPr>
            <a:r>
              <a:rPr lang="fr-FR" dirty="0" smtClean="0"/>
              <a:t>                 O                    O – CH2</a:t>
            </a:r>
          </a:p>
          <a:p>
            <a:pPr>
              <a:buNone/>
            </a:pPr>
            <a:r>
              <a:rPr lang="fr-FR" dirty="0" smtClean="0"/>
              <a:t>                        C               H- C – NH2                </a:t>
            </a:r>
            <a:r>
              <a:rPr lang="fr-FR" dirty="0" smtClean="0">
                <a:solidFill>
                  <a:srgbClr val="FF0000"/>
                </a:solidFill>
              </a:rPr>
              <a:t>LIAISON</a:t>
            </a:r>
          </a:p>
          <a:p>
            <a:pPr>
              <a:buNone/>
            </a:pPr>
            <a:r>
              <a:rPr lang="fr-FR" dirty="0" smtClean="0"/>
              <a:t>                 C                            COOH             </a:t>
            </a:r>
            <a:r>
              <a:rPr lang="el-GR" dirty="0" smtClean="0">
                <a:solidFill>
                  <a:srgbClr val="FF0000"/>
                </a:solidFill>
              </a:rPr>
              <a:t>β</a:t>
            </a:r>
            <a:r>
              <a:rPr lang="fr-FR" dirty="0" smtClean="0">
                <a:solidFill>
                  <a:srgbClr val="FF0000"/>
                </a:solidFill>
              </a:rPr>
              <a:t>-O-</a:t>
            </a:r>
            <a:r>
              <a:rPr lang="fr-FR" dirty="0" err="1" smtClean="0">
                <a:solidFill>
                  <a:srgbClr val="FF0000"/>
                </a:solidFill>
              </a:rPr>
              <a:t>Glycosidique</a:t>
            </a:r>
            <a:endParaRPr lang="fr-F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               OH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Liaison N-</a:t>
            </a:r>
            <a:r>
              <a:rPr lang="fr-FR" dirty="0" err="1" smtClean="0">
                <a:solidFill>
                  <a:srgbClr val="FF0000"/>
                </a:solidFill>
              </a:rPr>
              <a:t>Glycosidique</a:t>
            </a:r>
            <a:r>
              <a:rPr lang="fr-FR" dirty="0" smtClean="0"/>
              <a:t>: avec la </a:t>
            </a:r>
            <a:r>
              <a:rPr lang="fr-FR" dirty="0" err="1" smtClean="0"/>
              <a:t>fct</a:t>
            </a:r>
            <a:r>
              <a:rPr lang="fr-FR" dirty="0" smtClean="0"/>
              <a:t> amide des AA    </a:t>
            </a:r>
          </a:p>
          <a:p>
            <a:pPr>
              <a:buNone/>
            </a:pPr>
            <a:r>
              <a:rPr lang="fr-FR" dirty="0" smtClean="0"/>
              <a:t>                 O     H</a:t>
            </a:r>
          </a:p>
          <a:p>
            <a:pPr>
              <a:buNone/>
            </a:pPr>
            <a:r>
              <a:rPr lang="fr-FR" dirty="0" smtClean="0"/>
              <a:t>                         C              O-NH-CO-CH2-CH-COOH</a:t>
            </a:r>
          </a:p>
          <a:p>
            <a:pPr>
              <a:buNone/>
            </a:pPr>
            <a:r>
              <a:rPr lang="fr-FR" dirty="0" smtClean="0"/>
              <a:t>                 C                                                    NH2</a:t>
            </a:r>
          </a:p>
          <a:p>
            <a:pPr>
              <a:buNone/>
            </a:pPr>
            <a:r>
              <a:rPr lang="fr-FR" dirty="0" smtClean="0"/>
              <a:t>                 OH            </a:t>
            </a:r>
            <a:r>
              <a:rPr lang="fr-FR" dirty="0" smtClean="0">
                <a:solidFill>
                  <a:srgbClr val="FF0000"/>
                </a:solidFill>
              </a:rPr>
              <a:t>Liaison N-</a:t>
            </a:r>
            <a:r>
              <a:rPr lang="fr-FR" dirty="0" err="1" smtClean="0">
                <a:solidFill>
                  <a:srgbClr val="FF0000"/>
                </a:solidFill>
              </a:rPr>
              <a:t>Glycosidique</a:t>
            </a:r>
            <a:endParaRPr lang="fr-FR" dirty="0">
              <a:solidFill>
                <a:srgbClr val="FF0000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467544" y="2492896"/>
            <a:ext cx="12241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467544" y="3501008"/>
            <a:ext cx="12241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1907704" y="2564904"/>
            <a:ext cx="360040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1835696" y="3068960"/>
            <a:ext cx="432048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355976" y="2636912"/>
            <a:ext cx="0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4355976" y="3140968"/>
            <a:ext cx="0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67544" y="5949280"/>
            <a:ext cx="12241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67544" y="4941168"/>
            <a:ext cx="122413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1907704" y="5589240"/>
            <a:ext cx="432048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1907704" y="5013176"/>
            <a:ext cx="432048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2627784" y="5445224"/>
            <a:ext cx="10801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2411760" y="5157192"/>
            <a:ext cx="0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6300192" y="5589240"/>
            <a:ext cx="0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1763688" y="3645024"/>
            <a:ext cx="0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1763688" y="6093296"/>
            <a:ext cx="0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2483768" y="2492896"/>
            <a:ext cx="108012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 flipH="1">
            <a:off x="2411760" y="2492896"/>
            <a:ext cx="72008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856984" cy="6741368"/>
          </a:xfrm>
        </p:spPr>
        <p:txBody>
          <a:bodyPr/>
          <a:lstStyle/>
          <a:p>
            <a:pPr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Liaison </a:t>
            </a:r>
            <a:r>
              <a:rPr lang="fr-FR" dirty="0" err="1" smtClean="0">
                <a:solidFill>
                  <a:srgbClr val="FF0000"/>
                </a:solidFill>
              </a:rPr>
              <a:t>glycosidique</a:t>
            </a:r>
            <a:r>
              <a:rPr lang="fr-FR" dirty="0" smtClean="0">
                <a:solidFill>
                  <a:srgbClr val="FF0000"/>
                </a:solidFill>
              </a:rPr>
              <a:t>- ester</a:t>
            </a:r>
            <a:r>
              <a:rPr lang="fr-FR" dirty="0" smtClean="0"/>
              <a:t>: avec la </a:t>
            </a:r>
            <a:r>
              <a:rPr lang="fr-FR" dirty="0" err="1" smtClean="0"/>
              <a:t>fct</a:t>
            </a:r>
            <a:r>
              <a:rPr lang="fr-FR" dirty="0" smtClean="0"/>
              <a:t> COOH des AA</a:t>
            </a:r>
          </a:p>
          <a:p>
            <a:pPr>
              <a:buNone/>
            </a:pPr>
            <a:r>
              <a:rPr lang="fr-FR" dirty="0" smtClean="0"/>
              <a:t>              O          H</a:t>
            </a:r>
          </a:p>
          <a:p>
            <a:pPr>
              <a:buNone/>
            </a:pPr>
            <a:r>
              <a:rPr lang="fr-FR" dirty="0" smtClean="0"/>
              <a:t>                        C                O-C-CH-COOH</a:t>
            </a:r>
          </a:p>
          <a:p>
            <a:pPr>
              <a:buNone/>
            </a:pPr>
            <a:r>
              <a:rPr lang="fr-FR" dirty="0" smtClean="0"/>
              <a:t>               C                             O  NH2</a:t>
            </a:r>
          </a:p>
          <a:p>
            <a:pPr>
              <a:buNone/>
            </a:pPr>
            <a:r>
              <a:rPr lang="fr-FR" dirty="0" smtClean="0"/>
              <a:t>               OH              </a:t>
            </a:r>
            <a:r>
              <a:rPr lang="fr-FR" dirty="0" smtClean="0">
                <a:solidFill>
                  <a:srgbClr val="FF0000"/>
                </a:solidFill>
              </a:rPr>
              <a:t>Liaison </a:t>
            </a:r>
            <a:r>
              <a:rPr lang="fr-FR" dirty="0" err="1" smtClean="0">
                <a:solidFill>
                  <a:srgbClr val="FF0000"/>
                </a:solidFill>
              </a:rPr>
              <a:t>glycosidique</a:t>
            </a:r>
            <a:r>
              <a:rPr lang="fr-FR" dirty="0" smtClean="0">
                <a:solidFill>
                  <a:srgbClr val="FF0000"/>
                </a:solidFill>
              </a:rPr>
              <a:t>-ester</a:t>
            </a:r>
          </a:p>
          <a:p>
            <a:pPr>
              <a:buFontTx/>
              <a:buChar char="-"/>
            </a:pPr>
            <a:r>
              <a:rPr lang="fr-FR" dirty="0" smtClean="0">
                <a:solidFill>
                  <a:srgbClr val="FF0000"/>
                </a:solidFill>
              </a:rPr>
              <a:t>Liaison </a:t>
            </a:r>
            <a:r>
              <a:rPr lang="fr-FR" dirty="0" err="1" smtClean="0">
                <a:solidFill>
                  <a:srgbClr val="FF0000"/>
                </a:solidFill>
              </a:rPr>
              <a:t>peptitique</a:t>
            </a:r>
            <a:r>
              <a:rPr lang="fr-FR" dirty="0" smtClean="0">
                <a:solidFill>
                  <a:srgbClr val="FF0000"/>
                </a:solidFill>
              </a:rPr>
              <a:t>:</a:t>
            </a:r>
          </a:p>
          <a:p>
            <a:pPr>
              <a:buNone/>
            </a:pPr>
            <a:r>
              <a:rPr lang="fr-FR" dirty="0" smtClean="0">
                <a:solidFill>
                  <a:srgbClr val="FF0000"/>
                </a:solidFill>
              </a:rPr>
              <a:t>                        </a:t>
            </a:r>
            <a:r>
              <a:rPr lang="fr-FR" dirty="0" smtClean="0"/>
              <a:t>                      CH2OH</a:t>
            </a:r>
          </a:p>
          <a:p>
            <a:pPr>
              <a:buNone/>
            </a:pPr>
            <a:r>
              <a:rPr lang="fr-FR" dirty="0" smtClean="0"/>
              <a:t>Résidu-</a:t>
            </a:r>
            <a:r>
              <a:rPr lang="fr-FR" dirty="0" err="1" smtClean="0"/>
              <a:t>Alanyl</a:t>
            </a:r>
            <a:r>
              <a:rPr lang="fr-FR" dirty="0" smtClean="0"/>
              <a:t>                                             </a:t>
            </a:r>
          </a:p>
          <a:p>
            <a:pPr>
              <a:buNone/>
            </a:pPr>
            <a:r>
              <a:rPr lang="fr-FR" dirty="0" smtClean="0"/>
              <a:t>           CH3                 OH                             (H,OH)</a:t>
            </a:r>
          </a:p>
          <a:p>
            <a:pPr>
              <a:buNone/>
            </a:pPr>
            <a:r>
              <a:rPr lang="fr-FR" dirty="0" smtClean="0"/>
              <a:t>OC- HC- NH-OC       </a:t>
            </a:r>
          </a:p>
          <a:p>
            <a:pPr>
              <a:buNone/>
            </a:pPr>
            <a:r>
              <a:rPr lang="fr-FR" dirty="0" smtClean="0"/>
              <a:t>                         HC                                   NH-AC</a:t>
            </a:r>
          </a:p>
          <a:p>
            <a:pPr>
              <a:buNone/>
            </a:pPr>
            <a:r>
              <a:rPr lang="fr-FR" dirty="0" smtClean="0"/>
              <a:t>Peptide              CH3               </a:t>
            </a:r>
            <a:r>
              <a:rPr lang="fr-FR" dirty="0" err="1" smtClean="0">
                <a:solidFill>
                  <a:srgbClr val="FF0000"/>
                </a:solidFill>
              </a:rPr>
              <a:t>Ac</a:t>
            </a:r>
            <a:r>
              <a:rPr lang="fr-FR" dirty="0" smtClean="0">
                <a:solidFill>
                  <a:srgbClr val="FF0000"/>
                </a:solidFill>
              </a:rPr>
              <a:t> N-</a:t>
            </a:r>
            <a:r>
              <a:rPr lang="fr-FR" dirty="0" err="1" smtClean="0">
                <a:solidFill>
                  <a:srgbClr val="FF0000"/>
                </a:solidFill>
              </a:rPr>
              <a:t>Acetyl</a:t>
            </a:r>
            <a:r>
              <a:rPr lang="fr-FR" dirty="0" smtClean="0">
                <a:solidFill>
                  <a:srgbClr val="FF0000"/>
                </a:solidFill>
              </a:rPr>
              <a:t>-</a:t>
            </a:r>
            <a:r>
              <a:rPr lang="fr-FR" dirty="0" err="1" smtClean="0">
                <a:solidFill>
                  <a:srgbClr val="FF0000"/>
                </a:solidFill>
              </a:rPr>
              <a:t>muranique</a:t>
            </a:r>
            <a:endParaRPr lang="fr-FR" dirty="0" smtClean="0">
              <a:solidFill>
                <a:srgbClr val="FF0000"/>
              </a:solidFill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251520" y="908720"/>
            <a:ext cx="115212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627784" y="1412776"/>
            <a:ext cx="115212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323528" y="1844824"/>
            <a:ext cx="115212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 flipH="1" flipV="1">
            <a:off x="1619672" y="980728"/>
            <a:ext cx="648072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H="1">
            <a:off x="1763688" y="1484784"/>
            <a:ext cx="504056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283968" y="1484784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4644008" y="1484784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2627784" y="1052736"/>
            <a:ext cx="0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1619672" y="1988840"/>
            <a:ext cx="0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Hexagone 19"/>
          <p:cNvSpPr/>
          <p:nvPr/>
        </p:nvSpPr>
        <p:spPr>
          <a:xfrm>
            <a:off x="3851920" y="3645024"/>
            <a:ext cx="2304256" cy="1152128"/>
          </a:xfrm>
          <a:prstGeom prst="hex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Ellipse 20"/>
          <p:cNvSpPr/>
          <p:nvPr/>
        </p:nvSpPr>
        <p:spPr>
          <a:xfrm>
            <a:off x="5724128" y="3573016"/>
            <a:ext cx="216024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3" name="Connecteur droit 22"/>
          <p:cNvCxnSpPr>
            <a:stCxn id="20" idx="1"/>
          </p:cNvCxnSpPr>
          <p:nvPr/>
        </p:nvCxnSpPr>
        <p:spPr>
          <a:xfrm>
            <a:off x="5868144" y="4797152"/>
            <a:ext cx="0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1331640" y="4509120"/>
            <a:ext cx="0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2699792" y="4941168"/>
            <a:ext cx="0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2699792" y="5445224"/>
            <a:ext cx="0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4139952" y="3429000"/>
            <a:ext cx="0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395536" y="4941168"/>
            <a:ext cx="0" cy="7920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 flipH="1">
            <a:off x="4139952" y="4437112"/>
            <a:ext cx="72008" cy="36004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3851920" y="4221088"/>
            <a:ext cx="0" cy="21602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 flipV="1">
            <a:off x="2843808" y="4437112"/>
            <a:ext cx="1368152" cy="86409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Ellipse 35"/>
          <p:cNvSpPr/>
          <p:nvPr/>
        </p:nvSpPr>
        <p:spPr>
          <a:xfrm>
            <a:off x="4139952" y="4293096"/>
            <a:ext cx="216024" cy="21602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326</TotalTime>
  <Words>345</Words>
  <Application>Microsoft Office PowerPoint</Application>
  <PresentationFormat>Affichage à l'écran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Civil</vt:lpstr>
      <vt:lpstr>Diapositive 1</vt:lpstr>
      <vt:lpstr>I / Définition et Généralités:</vt:lpstr>
      <vt:lpstr>Différences entre</vt:lpstr>
      <vt:lpstr>II/ IMPORTANCE BIOLOGIQUE:</vt:lpstr>
      <vt:lpstr>III/ CONSTITUANTS DES GLYCOPROTEINES:</vt:lpstr>
      <vt:lpstr>IV/les liaisons glycanes-proteines:</vt:lpstr>
      <vt:lpstr>Diapositive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suisse</dc:creator>
  <cp:lastModifiedBy>suisse</cp:lastModifiedBy>
  <cp:revision>24</cp:revision>
  <dcterms:created xsi:type="dcterms:W3CDTF">2013-11-10T18:22:09Z</dcterms:created>
  <dcterms:modified xsi:type="dcterms:W3CDTF">2013-11-11T19:00:23Z</dcterms:modified>
</cp:coreProperties>
</file>