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6" r:id="rId15"/>
    <p:sldId id="274" r:id="rId16"/>
    <p:sldId id="275" r:id="rId17"/>
    <p:sldId id="271" r:id="rId18"/>
    <p:sldId id="27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F66494-C260-443F-A5C5-47A2F9C5EF1C}" type="datetimeFigureOut">
              <a:rPr lang="fr-FR" smtClean="0"/>
              <a:pPr/>
              <a:t>20/10/2013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6BA3E7-A654-4A61-A0EB-D65DBFA4B2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558514"/>
            <a:ext cx="820891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8800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OLIGOSIDES</a:t>
            </a:r>
            <a:endParaRPr lang="fr-FR" sz="8800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Seul l’ose dont la fonction </a:t>
            </a:r>
            <a:r>
              <a:rPr lang="fr-FR" dirty="0" err="1" smtClean="0"/>
              <a:t>hémiacétalique</a:t>
            </a:r>
            <a:r>
              <a:rPr lang="fr-FR" dirty="0" smtClean="0"/>
              <a:t> est libre est transformé en ac. Aldonique. Donc dans le lactose: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     </a:t>
            </a:r>
            <a:r>
              <a:rPr lang="fr-FR" dirty="0" smtClean="0">
                <a:solidFill>
                  <a:srgbClr val="0070C0"/>
                </a:solidFill>
              </a:rPr>
              <a:t>la fct aldéhydique libre est portée par le glucose 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0070C0"/>
                </a:solidFill>
              </a:rPr>
              <a:t>      la fct aldéhydique du galactose est marquée par son engagement dans la LO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- DETERMINATION DE LA POSITION DU OH ENGAGE DANS LA LO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3568" y="1873855"/>
            <a:ext cx="774035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L’acide périodique oxyde les molécules qui possèdent 2 </a:t>
            </a:r>
            <a:r>
              <a:rPr kumimoji="0" lang="fr-F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grpts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OH libres et contigus . lorsque un </a:t>
            </a:r>
            <a:r>
              <a:rPr kumimoji="0" lang="fr-F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grpt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OH est engagé dans 1 LO il n’est plus libre et ne peut être oxydé pat IO4- 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6" y="116632"/>
            <a:ext cx="8892480" cy="8382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 – </a:t>
            </a:r>
            <a:r>
              <a:rPr lang="fr-FR" sz="3100" dirty="0" smtClean="0"/>
              <a:t>DETERMINATION DE LA POSITION DE LA CONFIGURATION </a:t>
            </a:r>
            <a:r>
              <a:rPr lang="fr-FR" sz="3100" dirty="0" err="1" smtClean="0"/>
              <a:t>ANOMéRIQUE</a:t>
            </a:r>
            <a:r>
              <a:rPr lang="fr-FR" sz="3100" dirty="0" smtClean="0"/>
              <a:t> DE LA L O: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4248472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Elle peut se faire: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rgbClr val="7030A0"/>
                </a:solidFill>
              </a:rPr>
              <a:t>Méthodes chimiques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rgbClr val="7030A0"/>
                </a:solidFill>
              </a:rPr>
              <a:t>Méthodes enzymatiques</a:t>
            </a:r>
            <a:r>
              <a:rPr lang="fr-FR" dirty="0" smtClean="0"/>
              <a:t>: certaines enzymes( </a:t>
            </a:r>
            <a:r>
              <a:rPr lang="fr-FR" dirty="0" smtClean="0">
                <a:solidFill>
                  <a:srgbClr val="FF33CC"/>
                </a:solidFill>
              </a:rPr>
              <a:t>osidases ou glycosidases</a:t>
            </a:r>
            <a:r>
              <a:rPr lang="fr-FR" dirty="0" smtClean="0"/>
              <a:t>) hydrolysent de fonction très spécifiques soit </a:t>
            </a:r>
            <a:r>
              <a:rPr lang="fr-FR" dirty="0" smtClean="0">
                <a:solidFill>
                  <a:srgbClr val="FF33CC"/>
                </a:solidFill>
              </a:rPr>
              <a:t>la liaison </a:t>
            </a:r>
            <a:r>
              <a:rPr lang="el-GR" dirty="0" smtClean="0">
                <a:solidFill>
                  <a:srgbClr val="FF33CC"/>
                </a:solidFill>
              </a:rPr>
              <a:t>α</a:t>
            </a:r>
            <a:r>
              <a:rPr lang="fr-FR" dirty="0" smtClean="0">
                <a:solidFill>
                  <a:srgbClr val="FF33CC"/>
                </a:solidFill>
              </a:rPr>
              <a:t> </a:t>
            </a:r>
            <a:r>
              <a:rPr lang="fr-FR" dirty="0" smtClean="0"/>
              <a:t>soit </a:t>
            </a:r>
            <a:r>
              <a:rPr lang="fr-FR" dirty="0" smtClean="0">
                <a:solidFill>
                  <a:srgbClr val="FF33CC"/>
                </a:solidFill>
              </a:rPr>
              <a:t>la liaison </a:t>
            </a:r>
            <a:r>
              <a:rPr lang="el-GR" dirty="0" smtClean="0">
                <a:solidFill>
                  <a:srgbClr val="FF33CC"/>
                </a:solidFill>
              </a:rPr>
              <a:t>β</a:t>
            </a:r>
            <a:r>
              <a:rPr lang="fr-FR" dirty="0" smtClean="0">
                <a:solidFill>
                  <a:srgbClr val="FF33CC"/>
                </a:solidFill>
              </a:rPr>
              <a:t> osidique.</a:t>
            </a:r>
            <a:endParaRPr lang="fr-FR" dirty="0">
              <a:solidFill>
                <a:srgbClr val="FF33CC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- 3 – étude descriptive de qlq oligosides naturels ( diholosides):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A – NON REDUCTEUR:</a:t>
            </a:r>
          </a:p>
          <a:p>
            <a:pPr>
              <a:buFont typeface="Wingdings" pitchFamily="2" charset="2"/>
              <a:buChar char="v"/>
            </a:pPr>
            <a:r>
              <a:rPr lang="fr-FR" b="1" u="sng" dirty="0" smtClean="0">
                <a:solidFill>
                  <a:srgbClr val="FF0000"/>
                </a:solidFill>
              </a:rPr>
              <a:t> SACCHAROSE:</a:t>
            </a:r>
            <a:endParaRPr lang="fr-F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tx1"/>
                </a:solidFill>
              </a:rPr>
              <a:t>Rependu chez les végétaux ( cannes à sucre, betteraves…) donne par hydrolyse du Glucose + Fructose</a:t>
            </a:r>
          </a:p>
          <a:p>
            <a:pPr>
              <a:buNone/>
            </a:pPr>
            <a:r>
              <a:rPr lang="fr-FR" dirty="0" smtClean="0">
                <a:solidFill>
                  <a:schemeClr val="tx1"/>
                </a:solidFill>
              </a:rPr>
              <a:t>   </a:t>
            </a:r>
            <a:r>
              <a:rPr lang="fr-FR" sz="1800" dirty="0" smtClean="0">
                <a:solidFill>
                  <a:schemeClr val="tx1"/>
                </a:solidFill>
              </a:rPr>
              <a:t>CH2OH</a:t>
            </a:r>
          </a:p>
          <a:p>
            <a:pPr>
              <a:buNone/>
            </a:pPr>
            <a:r>
              <a:rPr lang="fr-FR" sz="1800" dirty="0" smtClean="0">
                <a:solidFill>
                  <a:schemeClr val="tx1"/>
                </a:solidFill>
              </a:rPr>
              <a:t>                              </a:t>
            </a:r>
            <a:r>
              <a:rPr lang="fr-FR" sz="1800" b="1" dirty="0" smtClean="0">
                <a:solidFill>
                  <a:srgbClr val="FF33CC"/>
                </a:solidFill>
              </a:rPr>
              <a:t>1 </a:t>
            </a:r>
            <a:r>
              <a:rPr lang="fr-FR" sz="1800" dirty="0" smtClean="0">
                <a:solidFill>
                  <a:schemeClr val="tx1"/>
                </a:solidFill>
              </a:rPr>
              <a:t>                                    </a:t>
            </a:r>
            <a:r>
              <a:rPr lang="fr-FR" sz="2000" b="1" dirty="0" smtClean="0">
                <a:solidFill>
                  <a:srgbClr val="002060"/>
                </a:solidFill>
              </a:rPr>
              <a:t>le saccharose est l’ </a:t>
            </a:r>
            <a:r>
              <a:rPr lang="el-GR" sz="2000" b="1" dirty="0" smtClean="0">
                <a:solidFill>
                  <a:srgbClr val="002060"/>
                </a:solidFill>
              </a:rPr>
              <a:t>α</a:t>
            </a:r>
            <a:r>
              <a:rPr lang="fr-FR" sz="2000" b="1" dirty="0" smtClean="0">
                <a:solidFill>
                  <a:srgbClr val="002060"/>
                </a:solidFill>
              </a:rPr>
              <a:t> D glucopyranosyl 1 – 2 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002060"/>
                </a:solidFill>
              </a:rPr>
              <a:t>                                                                                   </a:t>
            </a:r>
            <a:r>
              <a:rPr lang="el-GR" sz="2000" b="1" dirty="0" smtClean="0">
                <a:solidFill>
                  <a:srgbClr val="002060"/>
                </a:solidFill>
              </a:rPr>
              <a:t>β</a:t>
            </a:r>
            <a:r>
              <a:rPr lang="fr-FR" sz="2000" b="1" dirty="0" smtClean="0">
                <a:solidFill>
                  <a:srgbClr val="002060"/>
                </a:solidFill>
              </a:rPr>
              <a:t> D </a:t>
            </a:r>
            <a:r>
              <a:rPr lang="fr-FR" sz="2000" b="1" dirty="0" err="1" smtClean="0">
                <a:solidFill>
                  <a:srgbClr val="002060"/>
                </a:solidFill>
              </a:rPr>
              <a:t>fructofuranoside</a:t>
            </a:r>
            <a:r>
              <a:rPr lang="fr-FR" sz="2000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fr-FR" sz="1800" dirty="0" smtClean="0">
                <a:solidFill>
                  <a:schemeClr val="tx1"/>
                </a:solidFill>
              </a:rPr>
              <a:t>   CH2OH                       O  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FF33CC"/>
                </a:solidFill>
              </a:rPr>
              <a:t>                                2</a:t>
            </a:r>
          </a:p>
          <a:p>
            <a:pPr>
              <a:buNone/>
            </a:pPr>
            <a:r>
              <a:rPr lang="fr-FR" sz="1800" dirty="0" smtClean="0">
                <a:solidFill>
                  <a:schemeClr val="tx1"/>
                </a:solidFill>
              </a:rPr>
              <a:t>                                       CH2OH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Hexagone 3"/>
          <p:cNvSpPr/>
          <p:nvPr/>
        </p:nvSpPr>
        <p:spPr>
          <a:xfrm>
            <a:off x="611560" y="4365104"/>
            <a:ext cx="1224136" cy="79208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Pentagone régulier 4"/>
          <p:cNvSpPr/>
          <p:nvPr/>
        </p:nvSpPr>
        <p:spPr>
          <a:xfrm>
            <a:off x="827584" y="5661248"/>
            <a:ext cx="1080120" cy="864096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>
            <a:stCxn id="5" idx="1"/>
          </p:cNvCxnSpPr>
          <p:nvPr/>
        </p:nvCxnSpPr>
        <p:spPr>
          <a:xfrm flipH="1" flipV="1">
            <a:off x="683568" y="5661248"/>
            <a:ext cx="144017" cy="3300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endCxn id="5" idx="2"/>
          </p:cNvCxnSpPr>
          <p:nvPr/>
        </p:nvCxnSpPr>
        <p:spPr>
          <a:xfrm flipH="1" flipV="1">
            <a:off x="1033868" y="6525341"/>
            <a:ext cx="9740" cy="2160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 flipV="1">
            <a:off x="1619672" y="6237312"/>
            <a:ext cx="72010" cy="2580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5" idx="5"/>
          </p:cNvCxnSpPr>
          <p:nvPr/>
        </p:nvCxnSpPr>
        <p:spPr>
          <a:xfrm flipH="1" flipV="1">
            <a:off x="1907703" y="5991302"/>
            <a:ext cx="360042" cy="1740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789114" y="4869160"/>
            <a:ext cx="38470" cy="29158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endCxn id="4" idx="3"/>
          </p:cNvCxnSpPr>
          <p:nvPr/>
        </p:nvCxnSpPr>
        <p:spPr>
          <a:xfrm flipV="1">
            <a:off x="611560" y="4761148"/>
            <a:ext cx="0" cy="2520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619672" y="5157192"/>
            <a:ext cx="1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 flipV="1">
            <a:off x="755577" y="4221088"/>
            <a:ext cx="72007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907706" y="5589240"/>
            <a:ext cx="432046" cy="4020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 flipV="1">
            <a:off x="1835697" y="4725144"/>
            <a:ext cx="504055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1547664" y="4293096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331640" y="5589240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78497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38200"/>
          </a:xfrm>
        </p:spPr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B – réducteurs:</a:t>
            </a:r>
            <a:r>
              <a:rPr lang="fr-FR" dirty="0" smtClean="0"/>
              <a:t>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b="1" u="sng" dirty="0" smtClean="0">
                <a:solidFill>
                  <a:srgbClr val="FF0000"/>
                </a:solidFill>
              </a:rPr>
              <a:t>MALTOSE:</a:t>
            </a:r>
          </a:p>
          <a:p>
            <a:pPr>
              <a:buNone/>
            </a:pPr>
            <a:r>
              <a:rPr lang="fr-FR" dirty="0" smtClean="0"/>
              <a:t>Produit final de </a:t>
            </a:r>
            <a:r>
              <a:rPr lang="fr-FR" dirty="0" err="1" smtClean="0"/>
              <a:t>dégredation</a:t>
            </a:r>
            <a:r>
              <a:rPr lang="fr-FR" dirty="0" smtClean="0"/>
              <a:t> du </a:t>
            </a:r>
            <a:r>
              <a:rPr lang="fr-FR" dirty="0" err="1" smtClean="0"/>
              <a:t>glucogéne</a:t>
            </a:r>
            <a:r>
              <a:rPr lang="fr-FR" dirty="0" smtClean="0"/>
              <a:t> et de l’amidon. L’hydrolyse donne 2 molécules de glucose:</a:t>
            </a:r>
          </a:p>
          <a:p>
            <a:pPr>
              <a:buNone/>
            </a:pPr>
            <a:r>
              <a:rPr lang="fr-FR" b="1" dirty="0" smtClean="0">
                <a:solidFill>
                  <a:schemeClr val="tx1"/>
                </a:solidFill>
              </a:rPr>
              <a:t>    </a:t>
            </a:r>
            <a:r>
              <a:rPr lang="fr-FR" sz="1800" b="1" dirty="0" smtClean="0">
                <a:solidFill>
                  <a:schemeClr val="tx1"/>
                </a:solidFill>
              </a:rPr>
              <a:t>CH2OH                                           </a:t>
            </a:r>
            <a:r>
              <a:rPr lang="fr-FR" sz="1800" b="1" dirty="0" err="1" smtClean="0">
                <a:solidFill>
                  <a:schemeClr val="tx1"/>
                </a:solidFill>
              </a:rPr>
              <a:t>CH2OH</a:t>
            </a:r>
            <a:endParaRPr lang="fr-FR" sz="1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                                                     </a:t>
            </a:r>
          </a:p>
          <a:p>
            <a:pPr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                                                                                                (H, OH)</a:t>
            </a:r>
          </a:p>
          <a:p>
            <a:pPr>
              <a:buNone/>
            </a:pPr>
            <a:r>
              <a:rPr lang="fr-FR" dirty="0" smtClean="0"/>
              <a:t>                             O</a:t>
            </a:r>
          </a:p>
          <a:p>
            <a:pPr>
              <a:buNone/>
            </a:pPr>
            <a:r>
              <a:rPr lang="fr-FR" dirty="0" smtClean="0"/>
              <a:t>          </a:t>
            </a:r>
            <a:r>
              <a:rPr lang="el-GR" b="1" dirty="0" smtClean="0">
                <a:solidFill>
                  <a:srgbClr val="002060"/>
                </a:solidFill>
              </a:rPr>
              <a:t>β</a:t>
            </a:r>
            <a:r>
              <a:rPr lang="fr-FR" b="1" dirty="0" smtClean="0">
                <a:solidFill>
                  <a:srgbClr val="002060"/>
                </a:solidFill>
              </a:rPr>
              <a:t> D glucopyranosyl  1 – 4 D glucopyranose</a:t>
            </a:r>
          </a:p>
        </p:txBody>
      </p:sp>
      <p:sp>
        <p:nvSpPr>
          <p:cNvPr id="4" name="Hexagone 3"/>
          <p:cNvSpPr/>
          <p:nvPr/>
        </p:nvSpPr>
        <p:spPr>
          <a:xfrm>
            <a:off x="755576" y="3861048"/>
            <a:ext cx="1656184" cy="1008112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Hexagone 4"/>
          <p:cNvSpPr/>
          <p:nvPr/>
        </p:nvSpPr>
        <p:spPr>
          <a:xfrm>
            <a:off x="3851920" y="3789040"/>
            <a:ext cx="1656184" cy="1008112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>
            <a:stCxn id="4" idx="4"/>
          </p:cNvCxnSpPr>
          <p:nvPr/>
        </p:nvCxnSpPr>
        <p:spPr>
          <a:xfrm flipH="1" flipV="1">
            <a:off x="899592" y="3717032"/>
            <a:ext cx="108012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H="1">
            <a:off x="2555776" y="4725144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endCxn id="5" idx="3"/>
          </p:cNvCxnSpPr>
          <p:nvPr/>
        </p:nvCxnSpPr>
        <p:spPr>
          <a:xfrm flipV="1">
            <a:off x="3707904" y="4293096"/>
            <a:ext cx="144016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 flipV="1">
            <a:off x="2411760" y="4365104"/>
            <a:ext cx="144016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4" idx="3"/>
          </p:cNvCxnSpPr>
          <p:nvPr/>
        </p:nvCxnSpPr>
        <p:spPr>
          <a:xfrm flipH="1">
            <a:off x="683568" y="4365104"/>
            <a:ext cx="72008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4" idx="2"/>
          </p:cNvCxnSpPr>
          <p:nvPr/>
        </p:nvCxnSpPr>
        <p:spPr>
          <a:xfrm flipV="1">
            <a:off x="1007604" y="4581128"/>
            <a:ext cx="108012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4869160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 flipV="1">
            <a:off x="3995936" y="3645024"/>
            <a:ext cx="108012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stCxn id="5" idx="2"/>
          </p:cNvCxnSpPr>
          <p:nvPr/>
        </p:nvCxnSpPr>
        <p:spPr>
          <a:xfrm flipV="1">
            <a:off x="4103948" y="4509120"/>
            <a:ext cx="108012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endCxn id="5" idx="1"/>
          </p:cNvCxnSpPr>
          <p:nvPr/>
        </p:nvCxnSpPr>
        <p:spPr>
          <a:xfrm flipH="1" flipV="1">
            <a:off x="5256076" y="4797152"/>
            <a:ext cx="36004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H="1">
            <a:off x="3203848" y="4725144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2051720" y="3789040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148064" y="3717032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35292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b="1" u="sng" dirty="0" smtClean="0">
                <a:solidFill>
                  <a:srgbClr val="FF0000"/>
                </a:solidFill>
              </a:rPr>
              <a:t>LACTOSE:</a:t>
            </a:r>
          </a:p>
          <a:p>
            <a:pPr>
              <a:buNone/>
            </a:pPr>
            <a:r>
              <a:rPr lang="fr-FR" dirty="0" smtClean="0"/>
              <a:t>C’est le sucre du lait, hydrolysé en galactose et glucose </a:t>
            </a:r>
          </a:p>
          <a:p>
            <a:pPr>
              <a:buNone/>
            </a:pPr>
            <a:r>
              <a:rPr lang="fr-FR" sz="1800" dirty="0" smtClean="0"/>
              <a:t>                    CH2OH                                                </a:t>
            </a:r>
            <a:r>
              <a:rPr lang="fr-FR" sz="1800" dirty="0" err="1" smtClean="0"/>
              <a:t>CH2OH</a:t>
            </a: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                                                                      O                                              ( H, OH)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           </a:t>
            </a:r>
            <a:r>
              <a:rPr lang="el-GR" sz="2800" b="1" dirty="0" smtClean="0">
                <a:solidFill>
                  <a:srgbClr val="002060"/>
                </a:solidFill>
              </a:rPr>
              <a:t>β</a:t>
            </a:r>
            <a:r>
              <a:rPr lang="fr-FR" sz="2800" b="1" dirty="0" smtClean="0">
                <a:solidFill>
                  <a:srgbClr val="002060"/>
                </a:solidFill>
              </a:rPr>
              <a:t> D galactopyranosyl  1 -  4  D glucopyranose</a:t>
            </a:r>
          </a:p>
        </p:txBody>
      </p:sp>
      <p:sp>
        <p:nvSpPr>
          <p:cNvPr id="4" name="Hexagone 3"/>
          <p:cNvSpPr/>
          <p:nvPr/>
        </p:nvSpPr>
        <p:spPr>
          <a:xfrm>
            <a:off x="1475656" y="3429000"/>
            <a:ext cx="1944216" cy="1008112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Hexagone 4"/>
          <p:cNvSpPr/>
          <p:nvPr/>
        </p:nvSpPr>
        <p:spPr>
          <a:xfrm>
            <a:off x="4860032" y="3429000"/>
            <a:ext cx="1944216" cy="1008112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>
            <a:stCxn id="4" idx="4"/>
          </p:cNvCxnSpPr>
          <p:nvPr/>
        </p:nvCxnSpPr>
        <p:spPr>
          <a:xfrm flipH="1" flipV="1">
            <a:off x="1619672" y="3068960"/>
            <a:ext cx="108012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stCxn id="4" idx="0"/>
          </p:cNvCxnSpPr>
          <p:nvPr/>
        </p:nvCxnSpPr>
        <p:spPr>
          <a:xfrm flipV="1">
            <a:off x="3419872" y="3284984"/>
            <a:ext cx="216024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 flipV="1">
            <a:off x="3635896" y="3284984"/>
            <a:ext cx="468052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5" idx="4"/>
          </p:cNvCxnSpPr>
          <p:nvPr/>
        </p:nvCxnSpPr>
        <p:spPr>
          <a:xfrm flipH="1" flipV="1">
            <a:off x="5004048" y="3068960"/>
            <a:ext cx="108012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stCxn id="5" idx="2"/>
          </p:cNvCxnSpPr>
          <p:nvPr/>
        </p:nvCxnSpPr>
        <p:spPr>
          <a:xfrm flipV="1">
            <a:off x="5112060" y="4005064"/>
            <a:ext cx="108012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endCxn id="5" idx="1"/>
          </p:cNvCxnSpPr>
          <p:nvPr/>
        </p:nvCxnSpPr>
        <p:spPr>
          <a:xfrm flipH="1" flipV="1">
            <a:off x="6552220" y="4437112"/>
            <a:ext cx="72008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endCxn id="4" idx="1"/>
          </p:cNvCxnSpPr>
          <p:nvPr/>
        </p:nvCxnSpPr>
        <p:spPr>
          <a:xfrm flipV="1">
            <a:off x="3131840" y="4437112"/>
            <a:ext cx="36004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4" idx="2"/>
          </p:cNvCxnSpPr>
          <p:nvPr/>
        </p:nvCxnSpPr>
        <p:spPr>
          <a:xfrm flipV="1">
            <a:off x="1727684" y="4005064"/>
            <a:ext cx="36004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 flipV="1">
            <a:off x="1403648" y="3645024"/>
            <a:ext cx="108012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 flipV="1">
            <a:off x="4211960" y="3933056"/>
            <a:ext cx="468052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endCxn id="5" idx="3"/>
          </p:cNvCxnSpPr>
          <p:nvPr/>
        </p:nvCxnSpPr>
        <p:spPr>
          <a:xfrm flipV="1">
            <a:off x="4644008" y="3933056"/>
            <a:ext cx="216024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6516216" y="3356992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059832" y="3356992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b="1" u="sng" dirty="0" smtClean="0">
                <a:solidFill>
                  <a:srgbClr val="FF0000"/>
                </a:solidFill>
              </a:rPr>
              <a:t> LA CELLOBIOSE:</a:t>
            </a:r>
          </a:p>
          <a:p>
            <a:pPr>
              <a:buNone/>
            </a:pPr>
            <a:r>
              <a:rPr lang="fr-FR" dirty="0" smtClean="0"/>
              <a:t>Produit de dégradation de la cellulose donne par hydrolyse 2 molécules de glucose mais la LO est de liaison </a:t>
            </a:r>
            <a:r>
              <a:rPr lang="el-GR" dirty="0" smtClean="0"/>
              <a:t>β</a:t>
            </a:r>
            <a:r>
              <a:rPr lang="fr-FR" dirty="0" smtClean="0"/>
              <a:t> 1 – 4 osidique.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1800" dirty="0" smtClean="0">
                <a:solidFill>
                  <a:schemeClr val="tx1"/>
                </a:solidFill>
              </a:rPr>
              <a:t>         CH2OH                                                 </a:t>
            </a:r>
            <a:r>
              <a:rPr lang="fr-FR" sz="1800" dirty="0" err="1" smtClean="0">
                <a:solidFill>
                  <a:schemeClr val="tx1"/>
                </a:solidFill>
              </a:rPr>
              <a:t>CH2OH</a:t>
            </a:r>
            <a:endParaRPr lang="fr-FR" sz="1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fr-FR" sz="1800" dirty="0" smtClean="0">
                <a:solidFill>
                  <a:schemeClr val="tx1"/>
                </a:solidFill>
              </a:rPr>
              <a:t>        </a:t>
            </a:r>
            <a:r>
              <a:rPr lang="fr-FR" dirty="0" smtClean="0"/>
              <a:t>                          O                            </a:t>
            </a:r>
            <a:r>
              <a:rPr lang="fr-FR" sz="1800" dirty="0" smtClean="0"/>
              <a:t>(H, OH)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                    </a:t>
            </a:r>
            <a:r>
              <a:rPr lang="el-GR" sz="2800" b="1" dirty="0" smtClean="0">
                <a:solidFill>
                  <a:srgbClr val="002060"/>
                </a:solidFill>
              </a:rPr>
              <a:t>β</a:t>
            </a:r>
            <a:r>
              <a:rPr lang="fr-FR" sz="2800" b="1" dirty="0" smtClean="0">
                <a:solidFill>
                  <a:srgbClr val="002060"/>
                </a:solidFill>
              </a:rPr>
              <a:t> D glucopyranosyl 1 – 4 D glucopyranose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4" name="Hexagone 3"/>
          <p:cNvSpPr/>
          <p:nvPr/>
        </p:nvSpPr>
        <p:spPr>
          <a:xfrm>
            <a:off x="683568" y="4365104"/>
            <a:ext cx="1872208" cy="1080120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Hexagone 4"/>
          <p:cNvSpPr/>
          <p:nvPr/>
        </p:nvSpPr>
        <p:spPr>
          <a:xfrm>
            <a:off x="4283968" y="4293096"/>
            <a:ext cx="1872208" cy="1080120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>
            <a:endCxn id="4" idx="4"/>
          </p:cNvCxnSpPr>
          <p:nvPr/>
        </p:nvCxnSpPr>
        <p:spPr>
          <a:xfrm>
            <a:off x="827584" y="4077072"/>
            <a:ext cx="126014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347864" y="4797152"/>
            <a:ext cx="504056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endCxn id="4" idx="0"/>
          </p:cNvCxnSpPr>
          <p:nvPr/>
        </p:nvCxnSpPr>
        <p:spPr>
          <a:xfrm flipH="1">
            <a:off x="2555776" y="4221088"/>
            <a:ext cx="360040" cy="6840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2915816" y="4221088"/>
            <a:ext cx="342038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stCxn id="5" idx="1"/>
          </p:cNvCxnSpPr>
          <p:nvPr/>
        </p:nvCxnSpPr>
        <p:spPr>
          <a:xfrm flipH="1">
            <a:off x="5868144" y="5373216"/>
            <a:ext cx="1800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endCxn id="5" idx="2"/>
          </p:cNvCxnSpPr>
          <p:nvPr/>
        </p:nvCxnSpPr>
        <p:spPr>
          <a:xfrm flipH="1">
            <a:off x="4553998" y="5085184"/>
            <a:ext cx="18002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endCxn id="5" idx="4"/>
          </p:cNvCxnSpPr>
          <p:nvPr/>
        </p:nvCxnSpPr>
        <p:spPr>
          <a:xfrm>
            <a:off x="4427984" y="4005064"/>
            <a:ext cx="126014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endCxn id="4" idx="2"/>
          </p:cNvCxnSpPr>
          <p:nvPr/>
        </p:nvCxnSpPr>
        <p:spPr>
          <a:xfrm flipH="1">
            <a:off x="953598" y="5085184"/>
            <a:ext cx="18002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4" idx="3"/>
          </p:cNvCxnSpPr>
          <p:nvPr/>
        </p:nvCxnSpPr>
        <p:spPr>
          <a:xfrm flipH="1">
            <a:off x="611560" y="4905164"/>
            <a:ext cx="72008" cy="3240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4" idx="1"/>
          </p:cNvCxnSpPr>
          <p:nvPr/>
        </p:nvCxnSpPr>
        <p:spPr>
          <a:xfrm flipH="1">
            <a:off x="2267744" y="5445224"/>
            <a:ext cx="18002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endCxn id="5" idx="3"/>
          </p:cNvCxnSpPr>
          <p:nvPr/>
        </p:nvCxnSpPr>
        <p:spPr>
          <a:xfrm flipV="1">
            <a:off x="3779912" y="4833156"/>
            <a:ext cx="504056" cy="4680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2195736" y="4293096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5796136" y="4221088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Généralités: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877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Les oligosides ou oligoholosides résultent de la condensation de 2 à 10 molécules d’oses par formation entre eux de liaison de type:</a:t>
            </a:r>
          </a:p>
          <a:p>
            <a:pPr>
              <a:buNone/>
            </a:pPr>
            <a:r>
              <a:rPr lang="fr-FR" b="1" dirty="0" smtClean="0">
                <a:solidFill>
                  <a:srgbClr val="00B0F0"/>
                </a:solidFill>
              </a:rPr>
              <a:t>R – CH    +   OH – R’                      R  - O – R’</a:t>
            </a:r>
          </a:p>
          <a:p>
            <a:pPr>
              <a:buNone/>
            </a:pPr>
            <a:r>
              <a:rPr lang="fr-FR" b="1" dirty="0" smtClean="0">
                <a:solidFill>
                  <a:srgbClr val="00B0F0"/>
                </a:solidFill>
              </a:rPr>
              <a:t>                                                 H2O              </a:t>
            </a:r>
            <a:r>
              <a:rPr lang="fr-FR" b="1" dirty="0" smtClean="0">
                <a:solidFill>
                  <a:srgbClr val="FF0000"/>
                </a:solidFill>
              </a:rPr>
              <a:t>liaison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                                                                     osidique</a:t>
            </a:r>
          </a:p>
          <a:p>
            <a:pPr>
              <a:buNone/>
            </a:pPr>
            <a:r>
              <a:rPr lang="fr-FR" dirty="0" smtClean="0">
                <a:solidFill>
                  <a:schemeClr val="tx1"/>
                </a:solidFill>
              </a:rPr>
              <a:t>LO est stable en milieu alcalin mais peut </a:t>
            </a:r>
            <a:r>
              <a:rPr lang="fr-FR" dirty="0" err="1" smtClean="0">
                <a:solidFill>
                  <a:schemeClr val="tx1"/>
                </a:solidFill>
              </a:rPr>
              <a:t>etre</a:t>
            </a:r>
            <a:r>
              <a:rPr lang="fr-FR" dirty="0" smtClean="0">
                <a:solidFill>
                  <a:schemeClr val="tx1"/>
                </a:solidFill>
              </a:rPr>
              <a:t> facilement rompue</a:t>
            </a:r>
            <a:r>
              <a:rPr lang="fr-FR" b="1" dirty="0" smtClean="0">
                <a:solidFill>
                  <a:schemeClr val="tx1"/>
                </a:solidFill>
              </a:rPr>
              <a:t>: </a:t>
            </a:r>
            <a:r>
              <a:rPr lang="fr-FR" b="1" dirty="0" smtClean="0">
                <a:solidFill>
                  <a:srgbClr val="FF0000"/>
                </a:solidFill>
              </a:rPr>
              <a:t>* par hydrolyse acide 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                                     * par hydrolyse                  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                             enzymatique à l’aide d’</a:t>
            </a:r>
            <a:r>
              <a:rPr lang="fr-FR" b="1" dirty="0" err="1" smtClean="0">
                <a:solidFill>
                  <a:srgbClr val="FF0000"/>
                </a:solidFill>
              </a:rPr>
              <a:t>osidases</a:t>
            </a:r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  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4211960" y="2852936"/>
            <a:ext cx="129614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 rot="2447284">
            <a:off x="4750204" y="3004945"/>
            <a:ext cx="637257" cy="163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Parenthèse ouvrante 6"/>
          <p:cNvSpPr/>
          <p:nvPr/>
        </p:nvSpPr>
        <p:spPr>
          <a:xfrm rot="16200000">
            <a:off x="6768244" y="2708920"/>
            <a:ext cx="180020" cy="684076"/>
          </a:xfrm>
          <a:prstGeom prst="lef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8" name="Virage 7"/>
          <p:cNvSpPr/>
          <p:nvPr/>
        </p:nvSpPr>
        <p:spPr>
          <a:xfrm rot="14497230">
            <a:off x="6926551" y="3241466"/>
            <a:ext cx="511939" cy="33814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NB: on parle </a:t>
            </a:r>
            <a:r>
              <a:rPr lang="fr-FR" i="1" u="sng" dirty="0" smtClean="0">
                <a:solidFill>
                  <a:schemeClr val="tx1"/>
                </a:solidFill>
              </a:rPr>
              <a:t>de liaison glycosidique </a:t>
            </a:r>
            <a:r>
              <a:rPr lang="fr-FR" dirty="0" smtClean="0"/>
              <a:t>quel que soit l’ose impliqué et </a:t>
            </a:r>
            <a:r>
              <a:rPr lang="fr-FR" i="1" u="sng" dirty="0" smtClean="0"/>
              <a:t>de liaison glucosidique </a:t>
            </a:r>
            <a:r>
              <a:rPr lang="fr-FR" dirty="0" smtClean="0"/>
              <a:t>quand c’est le glucose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38200"/>
          </a:xfrm>
        </p:spPr>
        <p:txBody>
          <a:bodyPr/>
          <a:lstStyle/>
          <a:p>
            <a:r>
              <a:rPr lang="fr-FR" dirty="0" smtClean="0"/>
              <a:t>-1- classification des oligosides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556792"/>
            <a:ext cx="7344816" cy="561662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En fonction du nombre de molécules d’oses: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>
                <a:solidFill>
                  <a:srgbClr val="FF33CC"/>
                </a:solidFill>
              </a:rPr>
              <a:t>Diholosides ou dissacharides </a:t>
            </a:r>
            <a:r>
              <a:rPr lang="fr-FR" dirty="0" smtClean="0"/>
              <a:t>: les plus simples 2 oses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>
                <a:solidFill>
                  <a:srgbClr val="FF33CC"/>
                </a:solidFill>
              </a:rPr>
              <a:t>Triholosides ou trissacharides </a:t>
            </a:r>
            <a:r>
              <a:rPr lang="fr-FR" dirty="0" smtClean="0"/>
              <a:t>: 3 oses………….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0528" y="7052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-2 – </a:t>
            </a:r>
            <a:r>
              <a:rPr lang="fr-FR" dirty="0" err="1" smtClean="0"/>
              <a:t>determination</a:t>
            </a:r>
            <a:r>
              <a:rPr lang="fr-FR" dirty="0" smtClean="0"/>
              <a:t> de la nature des oligosides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5157192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Exp de diholosides l’étude de sa </a:t>
            </a:r>
            <a:r>
              <a:rPr lang="fr-FR" b="1" dirty="0" smtClean="0"/>
              <a:t>structure </a:t>
            </a:r>
            <a:r>
              <a:rPr lang="fr-FR" b="1" dirty="0" smtClean="0"/>
              <a:t>comporte 3étapes: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rgbClr val="FF33CC"/>
                </a:solidFill>
              </a:rPr>
              <a:t>Détermination </a:t>
            </a:r>
            <a:r>
              <a:rPr lang="fr-FR" b="1" dirty="0" smtClean="0">
                <a:solidFill>
                  <a:srgbClr val="FF33CC"/>
                </a:solidFill>
              </a:rPr>
              <a:t>de la nature des oses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rgbClr val="FF33CC"/>
                </a:solidFill>
              </a:rPr>
              <a:t>Détermination </a:t>
            </a:r>
            <a:r>
              <a:rPr lang="fr-FR" b="1" dirty="0" smtClean="0">
                <a:solidFill>
                  <a:srgbClr val="FF33CC"/>
                </a:solidFill>
              </a:rPr>
              <a:t>du mode de liaison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rgbClr val="FF33CC"/>
                </a:solidFill>
              </a:rPr>
              <a:t>Détermination </a:t>
            </a:r>
            <a:r>
              <a:rPr lang="fr-FR" b="1" dirty="0" smtClean="0">
                <a:solidFill>
                  <a:srgbClr val="FF33CC"/>
                </a:solidFill>
              </a:rPr>
              <a:t>de la configuration anomérique </a:t>
            </a:r>
            <a:r>
              <a:rPr lang="el-GR" b="1" dirty="0" smtClean="0">
                <a:solidFill>
                  <a:srgbClr val="FF33CC"/>
                </a:solidFill>
              </a:rPr>
              <a:t>α</a:t>
            </a:r>
            <a:r>
              <a:rPr lang="fr-FR" b="1" dirty="0" smtClean="0">
                <a:solidFill>
                  <a:srgbClr val="FF33CC"/>
                </a:solidFill>
              </a:rPr>
              <a:t> ou </a:t>
            </a:r>
            <a:r>
              <a:rPr lang="el-GR" b="1" dirty="0" smtClean="0">
                <a:solidFill>
                  <a:srgbClr val="FF33CC"/>
                </a:solidFill>
              </a:rPr>
              <a:t>β</a:t>
            </a:r>
            <a:r>
              <a:rPr lang="fr-FR" b="1" dirty="0" smtClean="0">
                <a:solidFill>
                  <a:srgbClr val="FF33CC"/>
                </a:solidFill>
              </a:rPr>
              <a:t> des LO</a:t>
            </a:r>
            <a:endParaRPr lang="fr-FR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 –détermination de la nature des oses: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On coupe la liaison osidique par hydrolyse acide</a:t>
            </a:r>
          </a:p>
          <a:p>
            <a:pPr>
              <a:buNone/>
            </a:pPr>
            <a:r>
              <a:rPr lang="fr-FR" dirty="0" smtClean="0"/>
              <a:t>                     2 cas: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soit obtention </a:t>
            </a:r>
            <a:r>
              <a:rPr lang="fr-FR" dirty="0" smtClean="0">
                <a:solidFill>
                  <a:srgbClr val="FF0000"/>
                </a:solidFill>
              </a:rPr>
              <a:t>d’1 seul type d’ose</a:t>
            </a:r>
            <a:r>
              <a:rPr lang="fr-FR" dirty="0" smtClean="0"/>
              <a:t>: </a:t>
            </a:r>
            <a:r>
              <a:rPr lang="fr-FR" dirty="0" smtClean="0">
                <a:solidFill>
                  <a:srgbClr val="0070C0"/>
                </a:solidFill>
              </a:rPr>
              <a:t>diholoside homogène</a:t>
            </a:r>
            <a:r>
              <a:rPr lang="fr-FR" dirty="0" smtClean="0"/>
              <a:t> l’ose est identifié par son PR spécifique.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Soit obtention de </a:t>
            </a:r>
            <a:r>
              <a:rPr lang="fr-FR" dirty="0" smtClean="0">
                <a:solidFill>
                  <a:srgbClr val="FF0000"/>
                </a:solidFill>
              </a:rPr>
              <a:t>2 oses différents</a:t>
            </a:r>
            <a:r>
              <a:rPr lang="fr-FR" dirty="0" smtClean="0"/>
              <a:t>: </a:t>
            </a:r>
            <a:r>
              <a:rPr lang="fr-FR" dirty="0" smtClean="0">
                <a:solidFill>
                  <a:srgbClr val="0070C0"/>
                </a:solidFill>
              </a:rPr>
              <a:t>diholosides hétérogènes</a:t>
            </a:r>
            <a:r>
              <a:rPr lang="fr-FR" dirty="0" smtClean="0"/>
              <a:t>. Il faut donc séparer les 2oses et les identifier.</a:t>
            </a:r>
          </a:p>
          <a:p>
            <a:pPr>
              <a:buNone/>
            </a:pPr>
            <a:r>
              <a:rPr lang="fr-FR" dirty="0" smtClean="0"/>
              <a:t>La séparation des oses peut </a:t>
            </a:r>
            <a:r>
              <a:rPr lang="fr-FR" dirty="0" err="1" smtClean="0"/>
              <a:t>étre</a:t>
            </a:r>
            <a:r>
              <a:rPr lang="fr-FR" dirty="0" smtClean="0"/>
              <a:t> obtenue par différentes méthodes: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Chromatographie sur papier, sur couche mince…</a:t>
            </a:r>
            <a:r>
              <a:rPr lang="fr-FR" dirty="0" err="1" smtClean="0">
                <a:solidFill>
                  <a:srgbClr val="0070C0"/>
                </a:solidFill>
              </a:rPr>
              <a:t>etc</a:t>
            </a:r>
            <a:r>
              <a:rPr lang="fr-FR" dirty="0" smtClean="0"/>
              <a:t>        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Flèche courbée vers le haut 3"/>
          <p:cNvSpPr/>
          <p:nvPr/>
        </p:nvSpPr>
        <p:spPr>
          <a:xfrm>
            <a:off x="179512" y="1844824"/>
            <a:ext cx="1944216" cy="288032"/>
          </a:xfrm>
          <a:prstGeom prst="curvedUp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44624"/>
            <a:ext cx="8686800" cy="8382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B détermination du mode de liaison: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2 cas peuvent se présenter: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>
                <a:solidFill>
                  <a:srgbClr val="FF0000"/>
                </a:solidFill>
              </a:rPr>
              <a:t>Soit condensation des 2 fonctions hémiacétaliques des 2 oses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 H      OH          H       OH               H    O         H    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      C                      C                          C                 C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           O      +               O                          O               O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      R                     R’           </a:t>
            </a:r>
            <a:r>
              <a:rPr lang="fr-FR" b="1" dirty="0" smtClean="0">
                <a:solidFill>
                  <a:schemeClr val="tx1"/>
                </a:solidFill>
              </a:rPr>
              <a:t>H2O</a:t>
            </a:r>
            <a:r>
              <a:rPr lang="fr-FR" b="1" dirty="0" smtClean="0">
                <a:solidFill>
                  <a:srgbClr val="FF33CC"/>
                </a:solidFill>
              </a:rPr>
              <a:t>       R                 R’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                                                         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DIHOLOSIDE</a:t>
            </a:r>
          </a:p>
          <a:p>
            <a:pPr>
              <a:buNone/>
            </a:pP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              </a:t>
            </a:r>
            <a:r>
              <a:rPr lang="fr-F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Absence du pouvoir réducteur</a:t>
            </a:r>
          </a:p>
          <a:p>
            <a:pPr>
              <a:buNone/>
            </a:pPr>
            <a:r>
              <a:rPr lang="fr-FR" sz="2800" b="1" dirty="0" smtClean="0">
                <a:solidFill>
                  <a:schemeClr val="tx1"/>
                </a:solidFill>
              </a:rPr>
              <a:t>Ce ci résout le problème de la nature de la LO</a:t>
            </a:r>
          </a:p>
          <a:p>
            <a:pPr>
              <a:buNone/>
            </a:pPr>
            <a:endParaRPr lang="fr-FR" b="1" dirty="0">
              <a:solidFill>
                <a:srgbClr val="FF33CC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611560" y="3212976"/>
            <a:ext cx="216024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1187624" y="3140968"/>
            <a:ext cx="14401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043608" y="37890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316416" y="3717032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388424" y="2996952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7956376" y="3212976"/>
            <a:ext cx="216024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372200" y="3789040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6444208" y="3140968"/>
            <a:ext cx="14401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6084168" y="3212976"/>
            <a:ext cx="216024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3635896" y="3068960"/>
            <a:ext cx="14401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491880" y="37890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3131840" y="3140968"/>
            <a:ext cx="216024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Parenthèse fermante 35"/>
          <p:cNvSpPr/>
          <p:nvPr/>
        </p:nvSpPr>
        <p:spPr>
          <a:xfrm>
            <a:off x="1187624" y="3501008"/>
            <a:ext cx="360040" cy="11521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Parenthèse fermante 36"/>
          <p:cNvSpPr/>
          <p:nvPr/>
        </p:nvSpPr>
        <p:spPr>
          <a:xfrm>
            <a:off x="8460432" y="3573016"/>
            <a:ext cx="360040" cy="11521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Parenthèse fermante 37"/>
          <p:cNvSpPr/>
          <p:nvPr/>
        </p:nvSpPr>
        <p:spPr>
          <a:xfrm>
            <a:off x="6516216" y="3501008"/>
            <a:ext cx="504056" cy="11521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Parenthèse fermante 38"/>
          <p:cNvSpPr/>
          <p:nvPr/>
        </p:nvSpPr>
        <p:spPr>
          <a:xfrm>
            <a:off x="3635896" y="3501008"/>
            <a:ext cx="504056" cy="11521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Parenthèse fermante 39"/>
          <p:cNvSpPr/>
          <p:nvPr/>
        </p:nvSpPr>
        <p:spPr>
          <a:xfrm rot="16460225">
            <a:off x="7593461" y="1710409"/>
            <a:ext cx="270914" cy="2122963"/>
          </a:xfrm>
          <a:prstGeom prst="rightBracket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lèche droite 40"/>
          <p:cNvSpPr/>
          <p:nvPr/>
        </p:nvSpPr>
        <p:spPr>
          <a:xfrm>
            <a:off x="4572000" y="4005064"/>
            <a:ext cx="1440160" cy="7200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lèche courbée vers la gauche 42"/>
          <p:cNvSpPr/>
          <p:nvPr/>
        </p:nvSpPr>
        <p:spPr>
          <a:xfrm>
            <a:off x="5436096" y="4005064"/>
            <a:ext cx="360040" cy="432048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756084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soit condensation de la fonction </a:t>
            </a:r>
            <a:r>
              <a:rPr lang="fr-FR" dirty="0" err="1" smtClean="0">
                <a:solidFill>
                  <a:srgbClr val="FF0000"/>
                </a:solidFill>
              </a:rPr>
              <a:t>hémiacétalique</a:t>
            </a:r>
            <a:r>
              <a:rPr lang="fr-FR" dirty="0" smtClean="0">
                <a:solidFill>
                  <a:srgbClr val="FF0000"/>
                </a:solidFill>
              </a:rPr>
              <a:t> de l’un avec une fonction alcoolique de l’autre ose:</a:t>
            </a:r>
            <a:r>
              <a:rPr lang="fr-FR" b="1" dirty="0" smtClean="0">
                <a:solidFill>
                  <a:srgbClr val="FF33CC"/>
                </a:solidFill>
              </a:rPr>
              <a:t> 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H      OH          H       OH               H                H      OH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      C                      C                          C         O       C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           O   +  OH         O                          O             C  O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      R                     R’           </a:t>
            </a:r>
            <a:r>
              <a:rPr lang="fr-FR" b="1" dirty="0" smtClean="0">
                <a:solidFill>
                  <a:schemeClr val="tx1"/>
                </a:solidFill>
              </a:rPr>
              <a:t>H2O</a:t>
            </a:r>
            <a:r>
              <a:rPr lang="fr-FR" b="1" dirty="0" smtClean="0">
                <a:solidFill>
                  <a:srgbClr val="FF33CC"/>
                </a:solidFill>
              </a:rPr>
              <a:t>       R                   R’</a:t>
            </a:r>
          </a:p>
          <a:p>
            <a:pPr>
              <a:buNone/>
            </a:pPr>
            <a:r>
              <a:rPr lang="fr-FR" b="1" dirty="0" smtClean="0">
                <a:solidFill>
                  <a:srgbClr val="FF33CC"/>
                </a:solidFill>
              </a:rPr>
              <a:t>                                                           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DIHOLOSIDE                                                          </a:t>
            </a:r>
          </a:p>
          <a:p>
            <a:pPr>
              <a:buNone/>
            </a:pPr>
            <a:r>
              <a:rPr lang="fr-F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                   Présence de pouvoir réducteur</a:t>
            </a:r>
          </a:p>
          <a:p>
            <a:pPr>
              <a:buNone/>
            </a:pPr>
            <a:r>
              <a:rPr lang="fr-FR" sz="2800" b="1" dirty="0" smtClean="0">
                <a:solidFill>
                  <a:schemeClr val="tx1"/>
                </a:solidFill>
              </a:rPr>
              <a:t>Il conserve donc ses propriétés réductrices  il faut  alors: </a:t>
            </a:r>
          </a:p>
          <a:p>
            <a:pPr>
              <a:buFontTx/>
              <a:buChar char="-"/>
            </a:pPr>
            <a:r>
              <a:rPr lang="fr-FR" sz="2800" dirty="0" smtClean="0"/>
              <a:t>1 – déterminer l’ose réducteur</a:t>
            </a:r>
          </a:p>
          <a:p>
            <a:pPr>
              <a:buFontTx/>
              <a:buChar char="-"/>
            </a:pPr>
            <a:r>
              <a:rPr lang="fr-FR" sz="2800" dirty="0" smtClean="0"/>
              <a:t>2 – préciser la position de l’hydroxyle de l’ose réducteur impliqué dans la LO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539552" y="2204864"/>
            <a:ext cx="28803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7956376" y="2204864"/>
            <a:ext cx="28803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5940152" y="2132856"/>
            <a:ext cx="28803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3059832" y="2204864"/>
            <a:ext cx="28803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1187624" y="2132856"/>
            <a:ext cx="216024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3563888" y="2132856"/>
            <a:ext cx="216024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8532440" y="2132856"/>
            <a:ext cx="216024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043608" y="2780928"/>
            <a:ext cx="0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8460432" y="2780928"/>
            <a:ext cx="0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372200" y="2708920"/>
            <a:ext cx="0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491880" y="2780928"/>
            <a:ext cx="0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6444208" y="2060848"/>
            <a:ext cx="216024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Parenthèse fermante 20"/>
          <p:cNvSpPr/>
          <p:nvPr/>
        </p:nvSpPr>
        <p:spPr>
          <a:xfrm>
            <a:off x="1187624" y="2564904"/>
            <a:ext cx="360040" cy="11521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Parenthèse fermante 21"/>
          <p:cNvSpPr/>
          <p:nvPr/>
        </p:nvSpPr>
        <p:spPr>
          <a:xfrm>
            <a:off x="3635896" y="2564904"/>
            <a:ext cx="360040" cy="11521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Parenthèse fermante 22"/>
          <p:cNvSpPr/>
          <p:nvPr/>
        </p:nvSpPr>
        <p:spPr>
          <a:xfrm>
            <a:off x="8676456" y="2492896"/>
            <a:ext cx="216024" cy="11521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Parenthèse fermante 23"/>
          <p:cNvSpPr/>
          <p:nvPr/>
        </p:nvSpPr>
        <p:spPr>
          <a:xfrm>
            <a:off x="6516216" y="2564904"/>
            <a:ext cx="360040" cy="11521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4499992" y="3068960"/>
            <a:ext cx="1440160" cy="7200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courbée vers la gauche 25"/>
          <p:cNvSpPr/>
          <p:nvPr/>
        </p:nvSpPr>
        <p:spPr>
          <a:xfrm>
            <a:off x="5292080" y="3068960"/>
            <a:ext cx="360040" cy="432048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2987824" y="3140968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en angle 30"/>
          <p:cNvCxnSpPr/>
          <p:nvPr/>
        </p:nvCxnSpPr>
        <p:spPr>
          <a:xfrm>
            <a:off x="6732240" y="1988840"/>
            <a:ext cx="1512168" cy="1152128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667544"/>
          </a:xfrm>
        </p:spPr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- DETERMINATION DE L’OSE Réducteur: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324528" cy="6048672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</a:t>
            </a:r>
            <a:r>
              <a:rPr lang="fr-FR" dirty="0" err="1" smtClean="0"/>
              <a:t>Exp</a:t>
            </a:r>
            <a:r>
              <a:rPr lang="fr-FR" dirty="0" smtClean="0"/>
              <a:t>: LACTOSE = galactose  +  glucose</a:t>
            </a:r>
          </a:p>
          <a:p>
            <a:pPr>
              <a:buNone/>
            </a:pPr>
            <a:r>
              <a:rPr lang="fr-FR" dirty="0" smtClean="0"/>
              <a:t>  </a:t>
            </a:r>
            <a:r>
              <a:rPr lang="fr-FR" sz="1800" dirty="0" smtClean="0">
                <a:solidFill>
                  <a:schemeClr val="tx1"/>
                </a:solidFill>
              </a:rPr>
              <a:t>CH2OH                       </a:t>
            </a:r>
            <a:r>
              <a:rPr lang="fr-FR" sz="1800" dirty="0" err="1" smtClean="0">
                <a:solidFill>
                  <a:schemeClr val="tx1"/>
                </a:solidFill>
              </a:rPr>
              <a:t>CH2OH</a:t>
            </a:r>
            <a:r>
              <a:rPr lang="fr-FR" sz="1800" dirty="0" smtClean="0">
                <a:solidFill>
                  <a:schemeClr val="tx1"/>
                </a:solidFill>
              </a:rPr>
              <a:t>                                    </a:t>
            </a:r>
            <a:r>
              <a:rPr lang="fr-FR" sz="1800" dirty="0" err="1" smtClean="0">
                <a:solidFill>
                  <a:schemeClr val="tx1"/>
                </a:solidFill>
              </a:rPr>
              <a:t>CH2OH</a:t>
            </a:r>
            <a:r>
              <a:rPr lang="fr-FR" sz="1800" dirty="0" smtClean="0">
                <a:solidFill>
                  <a:schemeClr val="tx1"/>
                </a:solidFill>
              </a:rPr>
              <a:t>                      </a:t>
            </a:r>
            <a:r>
              <a:rPr lang="fr-FR" sz="1800" dirty="0" err="1" smtClean="0">
                <a:solidFill>
                  <a:schemeClr val="tx1"/>
                </a:solidFill>
              </a:rPr>
              <a:t>CH2OH</a:t>
            </a:r>
            <a:r>
              <a:rPr lang="fr-FR" sz="1800" dirty="0" smtClean="0">
                <a:solidFill>
                  <a:schemeClr val="tx1"/>
                </a:solidFill>
              </a:rPr>
              <a:t>          OH</a:t>
            </a:r>
            <a:endParaRPr lang="fr-FR" sz="1800" dirty="0" smtClean="0"/>
          </a:p>
          <a:p>
            <a:pPr>
              <a:buNone/>
            </a:pPr>
            <a:r>
              <a:rPr lang="fr-FR" dirty="0" smtClean="0"/>
              <a:t>                 O                </a:t>
            </a:r>
            <a:r>
              <a:rPr lang="fr-FR" sz="1800" dirty="0" smtClean="0">
                <a:solidFill>
                  <a:schemeClr val="tx1"/>
                </a:solidFill>
              </a:rPr>
              <a:t>(H, OH)</a:t>
            </a:r>
            <a:r>
              <a:rPr lang="fr-FR" dirty="0"/>
              <a:t> </a:t>
            </a:r>
            <a:r>
              <a:rPr lang="fr-FR" dirty="0" smtClean="0"/>
              <a:t>                      O              </a:t>
            </a:r>
            <a:r>
              <a:rPr lang="fr-FR" sz="1800" dirty="0" smtClean="0">
                <a:solidFill>
                  <a:schemeClr val="tx1"/>
                </a:solidFill>
              </a:rPr>
              <a:t>COOH  </a:t>
            </a:r>
          </a:p>
          <a:p>
            <a:pPr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fr-FR" sz="1800" dirty="0" smtClean="0">
                <a:solidFill>
                  <a:schemeClr val="tx1"/>
                </a:solidFill>
              </a:rPr>
              <a:t>                                                                 </a:t>
            </a:r>
            <a:r>
              <a:rPr lang="fr-FR" sz="1800" b="1" dirty="0" smtClean="0">
                <a:solidFill>
                  <a:srgbClr val="FF0000"/>
                </a:solidFill>
              </a:rPr>
              <a:t>oxydation par</a:t>
            </a:r>
          </a:p>
          <a:p>
            <a:pPr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            GAL                              GLU         </a:t>
            </a:r>
            <a:r>
              <a:rPr lang="fr-FR" sz="1800" b="1" dirty="0" smtClean="0">
                <a:solidFill>
                  <a:srgbClr val="FF0000"/>
                </a:solidFill>
              </a:rPr>
              <a:t>iode en milieu                </a:t>
            </a:r>
            <a:r>
              <a:rPr lang="fr-FR" sz="1800" b="1" dirty="0" smtClean="0">
                <a:solidFill>
                  <a:schemeClr val="tx1"/>
                </a:solidFill>
              </a:rPr>
              <a:t>AC</a:t>
            </a:r>
            <a:r>
              <a:rPr lang="fr-FR" sz="1800" b="1" dirty="0" smtClean="0">
                <a:solidFill>
                  <a:srgbClr val="FF0000"/>
                </a:solidFill>
              </a:rPr>
              <a:t>  </a:t>
            </a:r>
            <a:r>
              <a:rPr lang="fr-FR" sz="1800" b="1" dirty="0" smtClean="0">
                <a:solidFill>
                  <a:schemeClr val="tx1"/>
                </a:solidFill>
              </a:rPr>
              <a:t>LACTOBIONIQUE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FF0000"/>
                </a:solidFill>
              </a:rPr>
              <a:t>                                                                    alcalin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FF0000"/>
                </a:solidFill>
              </a:rPr>
              <a:t>                                          </a:t>
            </a:r>
            <a:r>
              <a:rPr lang="fr-FR" sz="1800" b="1" dirty="0" smtClean="0">
                <a:solidFill>
                  <a:schemeClr val="tx1"/>
                </a:solidFill>
              </a:rPr>
              <a:t>CH2OH                                                        </a:t>
            </a:r>
            <a:r>
              <a:rPr lang="fr-FR" sz="1800" b="1" dirty="0" err="1" smtClean="0">
                <a:solidFill>
                  <a:schemeClr val="tx1"/>
                </a:solidFill>
              </a:rPr>
              <a:t>CH2OH</a:t>
            </a:r>
            <a:endParaRPr lang="fr-FR" sz="1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OH</a:t>
            </a:r>
          </a:p>
          <a:p>
            <a:pPr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                                                                         (H, OH)      +                                                COOH </a:t>
            </a:r>
          </a:p>
          <a:p>
            <a:pPr>
              <a:buNone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FF0000"/>
                </a:solidFill>
              </a:rPr>
              <a:t>          Hydrolyse acide</a:t>
            </a:r>
          </a:p>
          <a:p>
            <a:pPr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                                                      D GAL                                                    AC  D  GLUCONIQUE</a:t>
            </a:r>
          </a:p>
        </p:txBody>
      </p:sp>
      <p:sp>
        <p:nvSpPr>
          <p:cNvPr id="4" name="Hexagone 3"/>
          <p:cNvSpPr/>
          <p:nvPr/>
        </p:nvSpPr>
        <p:spPr>
          <a:xfrm>
            <a:off x="467544" y="2348880"/>
            <a:ext cx="1224136" cy="79208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Hexagone 6"/>
          <p:cNvSpPr/>
          <p:nvPr/>
        </p:nvSpPr>
        <p:spPr>
          <a:xfrm>
            <a:off x="2483768" y="2348880"/>
            <a:ext cx="1224136" cy="79208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Hexagone 7"/>
          <p:cNvSpPr/>
          <p:nvPr/>
        </p:nvSpPr>
        <p:spPr>
          <a:xfrm>
            <a:off x="2987824" y="4725144"/>
            <a:ext cx="1224136" cy="79208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Hexagone 8"/>
          <p:cNvSpPr/>
          <p:nvPr/>
        </p:nvSpPr>
        <p:spPr>
          <a:xfrm>
            <a:off x="5364088" y="2348880"/>
            <a:ext cx="1224136" cy="79208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>
            <a:stCxn id="4" idx="4"/>
          </p:cNvCxnSpPr>
          <p:nvPr/>
        </p:nvCxnSpPr>
        <p:spPr>
          <a:xfrm flipH="1" flipV="1">
            <a:off x="611560" y="2132856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665566" y="2924944"/>
            <a:ext cx="1800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 flipV="1">
            <a:off x="413538" y="2564904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 flipV="1">
            <a:off x="2627784" y="2132856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 flipV="1">
            <a:off x="5508104" y="2132856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81790" y="2924944"/>
            <a:ext cx="1800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 flipV="1">
            <a:off x="1475656" y="3140968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 flipV="1">
            <a:off x="3491880" y="3140968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4" idx="0"/>
          </p:cNvCxnSpPr>
          <p:nvPr/>
        </p:nvCxnSpPr>
        <p:spPr>
          <a:xfrm flipV="1">
            <a:off x="1691680" y="2132856"/>
            <a:ext cx="72008" cy="6120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 flipV="1">
            <a:off x="6660232" y="2132856"/>
            <a:ext cx="144016" cy="2880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9" idx="0"/>
          </p:cNvCxnSpPr>
          <p:nvPr/>
        </p:nvCxnSpPr>
        <p:spPr>
          <a:xfrm flipV="1">
            <a:off x="6588224" y="2132856"/>
            <a:ext cx="72008" cy="6120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1763688" y="2132856"/>
            <a:ext cx="126014" cy="2880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endCxn id="7" idx="3"/>
          </p:cNvCxnSpPr>
          <p:nvPr/>
        </p:nvCxnSpPr>
        <p:spPr>
          <a:xfrm flipV="1">
            <a:off x="2267744" y="2744924"/>
            <a:ext cx="216024" cy="3240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H="1" flipV="1">
            <a:off x="1979712" y="2636912"/>
            <a:ext cx="288032" cy="4320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H="1" flipV="1">
            <a:off x="6372200" y="3140968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5562110" y="2924944"/>
            <a:ext cx="1800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 flipV="1">
            <a:off x="5310082" y="2564904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7668344" y="2348880"/>
            <a:ext cx="6480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V="1">
            <a:off x="7308304" y="2348880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7668344" y="3068960"/>
            <a:ext cx="6480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7308304" y="2708920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V="1">
            <a:off x="8316416" y="2708920"/>
            <a:ext cx="288032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V="1">
            <a:off x="7092280" y="2708920"/>
            <a:ext cx="216024" cy="2880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6876256" y="2636912"/>
            <a:ext cx="216024" cy="3600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8316416" y="2996952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V="1">
            <a:off x="7650342" y="2852936"/>
            <a:ext cx="1800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 flipV="1">
            <a:off x="7596336" y="2132856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Flèche courbée vers le haut 64"/>
          <p:cNvSpPr/>
          <p:nvPr/>
        </p:nvSpPr>
        <p:spPr>
          <a:xfrm>
            <a:off x="3851920" y="2708920"/>
            <a:ext cx="1368152" cy="432048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467544" y="4941168"/>
            <a:ext cx="2160240" cy="288032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67" name="Connecteur droit 66"/>
          <p:cNvCxnSpPr/>
          <p:nvPr/>
        </p:nvCxnSpPr>
        <p:spPr>
          <a:xfrm flipH="1" flipV="1">
            <a:off x="3131840" y="4509120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H="1" flipV="1">
            <a:off x="2915816" y="4869160"/>
            <a:ext cx="55240" cy="271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stCxn id="8" idx="2"/>
          </p:cNvCxnSpPr>
          <p:nvPr/>
        </p:nvCxnSpPr>
        <p:spPr>
          <a:xfrm flipV="1">
            <a:off x="3185846" y="5301208"/>
            <a:ext cx="9001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H="1" flipV="1">
            <a:off x="3995936" y="5517232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V="1">
            <a:off x="6588224" y="5013176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 flipV="1">
            <a:off x="6948264" y="5085184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flipH="1" flipV="1">
            <a:off x="6876256" y="4437112"/>
            <a:ext cx="54006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6948264" y="5373216"/>
            <a:ext cx="6480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V="1">
            <a:off x="7596336" y="5085184"/>
            <a:ext cx="504056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588224" y="5013176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6588224" y="4653136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6948264" y="4653136"/>
            <a:ext cx="6480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flipV="1">
            <a:off x="7596336" y="5373216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Ellipse 49"/>
          <p:cNvSpPr/>
          <p:nvPr/>
        </p:nvSpPr>
        <p:spPr>
          <a:xfrm>
            <a:off x="6300192" y="2276872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403648" y="2204864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3419872" y="2276872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3923928" y="4653136"/>
            <a:ext cx="144016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540</TotalTime>
  <Words>783</Words>
  <Application>Microsoft Office PowerPoint</Application>
  <PresentationFormat>Affichage à l'écran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Promenade</vt:lpstr>
      <vt:lpstr>Diapositive 1</vt:lpstr>
      <vt:lpstr>Généralités: </vt:lpstr>
      <vt:lpstr>Diapositive 3</vt:lpstr>
      <vt:lpstr>-1- classification des oligosides</vt:lpstr>
      <vt:lpstr>-2 – determination de la nature des oligosides</vt:lpstr>
      <vt:lpstr>A –détermination de la nature des oses:</vt:lpstr>
      <vt:lpstr>B détermination du mode de liaison:</vt:lpstr>
      <vt:lpstr>Diapositive 8</vt:lpstr>
      <vt:lpstr>- DETERMINATION DE L’OSE Réducteur:</vt:lpstr>
      <vt:lpstr>Diapositive 10</vt:lpstr>
      <vt:lpstr>- DETERMINATION DE LA POSITION DU OH ENGAGE DANS LA LO</vt:lpstr>
      <vt:lpstr>C – DETERMINATION DE LA POSITION DE LA CONFIGURATION ANOMéRIQUE DE LA L O:</vt:lpstr>
      <vt:lpstr>- 3 – étude descriptive de qlq oligosides naturels ( diholosides):</vt:lpstr>
      <vt:lpstr>Diapositive 14</vt:lpstr>
      <vt:lpstr>B – réducteurs:    </vt:lpstr>
      <vt:lpstr>Diapositive 16</vt:lpstr>
      <vt:lpstr>Diapositive 17</vt:lpstr>
      <vt:lpstr>Diapositive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suisse</dc:creator>
  <cp:lastModifiedBy>suisse</cp:lastModifiedBy>
  <cp:revision>70</cp:revision>
  <dcterms:created xsi:type="dcterms:W3CDTF">2013-09-16T13:52:15Z</dcterms:created>
  <dcterms:modified xsi:type="dcterms:W3CDTF">2013-10-20T21:13:33Z</dcterms:modified>
</cp:coreProperties>
</file>