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4"/>
  </p:notesMasterIdLst>
  <p:sldIdLst>
    <p:sldId id="256" r:id="rId2"/>
    <p:sldId id="259" r:id="rId3"/>
    <p:sldId id="260" r:id="rId4"/>
    <p:sldId id="261" r:id="rId5"/>
    <p:sldId id="272" r:id="rId6"/>
    <p:sldId id="262" r:id="rId7"/>
    <p:sldId id="263" r:id="rId8"/>
    <p:sldId id="264" r:id="rId9"/>
    <p:sldId id="270" r:id="rId10"/>
    <p:sldId id="265" r:id="rId11"/>
    <p:sldId id="271" r:id="rId12"/>
    <p:sldId id="267" r:id="rId13"/>
    <p:sldId id="273" r:id="rId14"/>
    <p:sldId id="274" r:id="rId15"/>
    <p:sldId id="275" r:id="rId16"/>
    <p:sldId id="268" r:id="rId17"/>
    <p:sldId id="281" r:id="rId18"/>
    <p:sldId id="269" r:id="rId19"/>
    <p:sldId id="276" r:id="rId20"/>
    <p:sldId id="278" r:id="rId21"/>
    <p:sldId id="282" r:id="rId22"/>
    <p:sldId id="279" r:id="rId2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20" y="-28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637B145-4AE0-4454-907E-C19559CC8D32}" type="datetimeFigureOut">
              <a:rPr lang="fr-FR" smtClean="0"/>
              <a:t>14/11/2017</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B74159-1428-4FB6-BF9A-436F79A77801}" type="slidenum">
              <a:rPr lang="fr-FR" smtClean="0"/>
              <a:t>‹N°›</a:t>
            </a:fld>
            <a:endParaRPr lang="fr-FR"/>
          </a:p>
        </p:txBody>
      </p:sp>
    </p:spTree>
    <p:extLst>
      <p:ext uri="{BB962C8B-B14F-4D97-AF65-F5344CB8AC3E}">
        <p14:creationId xmlns:p14="http://schemas.microsoft.com/office/powerpoint/2010/main" val="29904242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47B74159-1428-4FB6-BF9A-436F79A77801}" type="slidenum">
              <a:rPr lang="fr-FR" smtClean="0"/>
              <a:t>2</a:t>
            </a:fld>
            <a:endParaRPr lang="fr-FR"/>
          </a:p>
        </p:txBody>
      </p:sp>
    </p:spTree>
    <p:extLst>
      <p:ext uri="{BB962C8B-B14F-4D97-AF65-F5344CB8AC3E}">
        <p14:creationId xmlns:p14="http://schemas.microsoft.com/office/powerpoint/2010/main" val="32339797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5" name="Rectangle à coins arrondis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à coins arrondis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r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fr-FR" smtClean="0"/>
              <a:t>Cliquez pour modifier le style du titre</a:t>
            </a:r>
            <a:endParaRPr kumimoji="0" lang="en-US"/>
          </a:p>
        </p:txBody>
      </p:sp>
      <p:sp>
        <p:nvSpPr>
          <p:cNvPr id="20" name="Sous-titr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19" name="Espace réservé de la date 18"/>
          <p:cNvSpPr>
            <a:spLocks noGrp="1"/>
          </p:cNvSpPr>
          <p:nvPr>
            <p:ph type="dt" sz="half" idx="10"/>
          </p:nvPr>
        </p:nvSpPr>
        <p:spPr/>
        <p:txBody>
          <a:bodyPr/>
          <a:lstStyle>
            <a:extLst/>
          </a:lstStyle>
          <a:p>
            <a:fld id="{61C1D701-0C18-43DD-991A-1622EDFE774E}" type="datetimeFigureOut">
              <a:rPr lang="fr-FR" smtClean="0"/>
              <a:t>14/11/2017</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11" name="Espace réservé du numéro de diapositive 10"/>
          <p:cNvSpPr>
            <a:spLocks noGrp="1"/>
          </p:cNvSpPr>
          <p:nvPr>
            <p:ph type="sldNum" sz="quarter" idx="12"/>
          </p:nvPr>
        </p:nvSpPr>
        <p:spPr/>
        <p:txBody>
          <a:bodyPr/>
          <a:lstStyle>
            <a:extLst/>
          </a:lstStyle>
          <a:p>
            <a:fld id="{01F48060-9DAC-4FEC-8445-03FD1BFFCB92}"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a:xfrm>
            <a:off x="502920" y="4983480"/>
            <a:ext cx="8183880" cy="1051560"/>
          </a:xfrm>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502920" y="530352"/>
            <a:ext cx="8183880" cy="4187952"/>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61C1D701-0C18-43DD-991A-1622EDFE774E}" type="datetimeFigureOut">
              <a:rPr lang="fr-FR" smtClean="0"/>
              <a:t>14/11/2017</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01F48060-9DAC-4FEC-8445-03FD1BFFCB92}"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533404"/>
            <a:ext cx="1981200" cy="5257799"/>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533400" y="533402"/>
            <a:ext cx="5943600" cy="5257801"/>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61C1D701-0C18-43DD-991A-1622EDFE774E}" type="datetimeFigureOut">
              <a:rPr lang="fr-FR" smtClean="0"/>
              <a:t>14/11/2017</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01F48060-9DAC-4FEC-8445-03FD1BFFCB92}"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502920" y="4983480"/>
            <a:ext cx="8183880" cy="105156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a:xfrm>
            <a:off x="502920" y="530352"/>
            <a:ext cx="8183880" cy="4187952"/>
          </a:xfrm>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61C1D701-0C18-43DD-991A-1622EDFE774E}" type="datetimeFigureOut">
              <a:rPr lang="fr-FR" smtClean="0"/>
              <a:t>14/11/2017</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01F48060-9DAC-4FEC-8445-03FD1BFFCB92}"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14" name="Rectangle à coins arrondis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à coins arrondis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61C1D701-0C18-43DD-991A-1622EDFE774E}" type="datetimeFigureOut">
              <a:rPr lang="fr-FR" smtClean="0"/>
              <a:t>14/11/2017</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01F48060-9DAC-4FEC-8445-03FD1BFFCB92}"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61C1D701-0C18-43DD-991A-1622EDFE774E}" type="datetimeFigureOut">
              <a:rPr lang="fr-FR" smtClean="0"/>
              <a:t>14/11/2017</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01F48060-9DAC-4FEC-8445-03FD1BFFCB92}"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502920" y="4983480"/>
            <a:ext cx="8183880" cy="1051560"/>
          </a:xfrm>
        </p:spPr>
        <p:txBody>
          <a:bodyPr anchor="b"/>
          <a:lstStyle>
            <a:lvl1pPr>
              <a:defRPr b="1"/>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61C1D701-0C18-43DD-991A-1622EDFE774E}" type="datetimeFigureOut">
              <a:rPr lang="fr-FR" smtClean="0"/>
              <a:t>14/11/2017</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01F48060-9DAC-4FEC-8445-03FD1BFFCB92}"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61C1D701-0C18-43DD-991A-1622EDFE774E}" type="datetimeFigureOut">
              <a:rPr lang="fr-FR" smtClean="0"/>
              <a:t>14/11/2017</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01F48060-9DAC-4FEC-8445-03FD1BFFCB92}"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7" name="Rectangle à coins arrondis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fld id="{61C1D701-0C18-43DD-991A-1622EDFE774E}" type="datetimeFigureOut">
              <a:rPr lang="fr-FR" smtClean="0"/>
              <a:t>14/11/2017</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01F48060-9DAC-4FEC-8445-03FD1BFFCB92}"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61C1D701-0C18-43DD-991A-1622EDFE774E}" type="datetimeFigureOut">
              <a:rPr lang="fr-FR" smtClean="0"/>
              <a:t>14/11/2017</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01F48060-9DAC-4FEC-8445-03FD1BFFCB92}"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5" name="Rectangle à coins arrondis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Arrondir un rectangle à un seul coin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61C1D701-0C18-43DD-991A-1622EDFE774E}" type="datetimeFigureOut">
              <a:rPr lang="fr-FR" smtClean="0"/>
              <a:t>14/11/2017</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01F48060-9DAC-4FEC-8445-03FD1BFFCB92}" type="slidenum">
              <a:rPr lang="fr-FR" smtClean="0"/>
              <a:t>‹N°›</a:t>
            </a:fld>
            <a:endParaRPr lang="fr-FR"/>
          </a:p>
        </p:txBody>
      </p:sp>
      <p:sp>
        <p:nvSpPr>
          <p:cNvPr id="3" name="Espace réservé pour une image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fr-FR" smtClean="0"/>
              <a:t>Cliquez sur l'icône pour ajouter une image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à coins arrondis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à coins arrondis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Espace réservé du titre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fr-FR" smtClean="0"/>
              <a:t>Cliquez pour modifier le style du titre</a:t>
            </a:r>
            <a:endParaRPr kumimoji="0" lang="en-US"/>
          </a:p>
        </p:txBody>
      </p:sp>
      <p:sp>
        <p:nvSpPr>
          <p:cNvPr id="4" name="Espace réservé du texte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5" name="Espace réservé de la date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61C1D701-0C18-43DD-991A-1622EDFE774E}" type="datetimeFigureOut">
              <a:rPr lang="fr-FR" smtClean="0"/>
              <a:t>14/11/2017</a:t>
            </a:fld>
            <a:endParaRPr lang="fr-FR"/>
          </a:p>
        </p:txBody>
      </p:sp>
      <p:sp>
        <p:nvSpPr>
          <p:cNvPr id="18" name="Espace réservé du pied de page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fr-FR"/>
          </a:p>
        </p:txBody>
      </p:sp>
      <p:sp>
        <p:nvSpPr>
          <p:cNvPr id="5" name="Espace réservé du numéro de diapositive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01F48060-9DAC-4FEC-8445-03FD1BFFCB92}"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67544" y="836712"/>
            <a:ext cx="8208911" cy="2585323"/>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fr-FR" sz="5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Les </a:t>
            </a:r>
            <a:r>
              <a:rPr lang="fr-FR" sz="5400"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caractéres</a:t>
            </a:r>
            <a:r>
              <a:rPr lang="fr-FR" sz="5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généraux des glucides</a:t>
            </a:r>
            <a:endParaRPr lang="fr-FR"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1052736"/>
            <a:ext cx="8183880" cy="4547992"/>
          </a:xfrm>
        </p:spPr>
        <p:txBody>
          <a:bodyPr/>
          <a:lstStyle/>
          <a:p>
            <a:pPr marL="0" indent="0">
              <a:buNone/>
            </a:pPr>
            <a:r>
              <a:rPr lang="fr-CH" dirty="0" smtClean="0"/>
              <a:t>C’est une chaine hydrocarboné portant n-1 OH et une fonction carbonylique</a:t>
            </a:r>
          </a:p>
          <a:p>
            <a:pPr marL="0" indent="0">
              <a:buNone/>
            </a:pPr>
            <a:r>
              <a:rPr lang="fr-CH" dirty="0" smtClean="0"/>
              <a:t>Le point de départ étant le glycéraldéhyde</a:t>
            </a:r>
          </a:p>
          <a:p>
            <a:pPr marL="0" indent="0">
              <a:buNone/>
            </a:pPr>
            <a:endParaRPr lang="fr-CH" dirty="0"/>
          </a:p>
          <a:p>
            <a:pPr marL="0" indent="0">
              <a:buNone/>
            </a:pPr>
            <a:r>
              <a:rPr lang="fr-CH" dirty="0" smtClean="0"/>
              <a:t>             CHO                         </a:t>
            </a:r>
            <a:r>
              <a:rPr lang="fr-CH" dirty="0" err="1" smtClean="0"/>
              <a:t>CHO</a:t>
            </a:r>
            <a:endParaRPr lang="fr-CH" dirty="0" smtClean="0"/>
          </a:p>
          <a:p>
            <a:pPr marL="0" indent="0">
              <a:buNone/>
            </a:pPr>
            <a:r>
              <a:rPr lang="fr-CH" dirty="0"/>
              <a:t> </a:t>
            </a:r>
            <a:r>
              <a:rPr lang="fr-CH" dirty="0" smtClean="0"/>
              <a:t>     HO   C  H                     </a:t>
            </a:r>
            <a:r>
              <a:rPr lang="fr-CH" dirty="0" err="1" smtClean="0"/>
              <a:t>H</a:t>
            </a:r>
            <a:r>
              <a:rPr lang="fr-CH" dirty="0" smtClean="0"/>
              <a:t>  C   OH</a:t>
            </a:r>
          </a:p>
          <a:p>
            <a:pPr marL="0" indent="0">
              <a:buNone/>
            </a:pPr>
            <a:r>
              <a:rPr lang="fr-CH" dirty="0"/>
              <a:t> </a:t>
            </a:r>
            <a:r>
              <a:rPr lang="fr-CH" dirty="0" smtClean="0"/>
              <a:t>            CH2OH                      </a:t>
            </a:r>
            <a:r>
              <a:rPr lang="fr-CH" dirty="0" err="1" smtClean="0"/>
              <a:t>CH2OH</a:t>
            </a:r>
            <a:endParaRPr lang="fr-CH" dirty="0" smtClean="0"/>
          </a:p>
          <a:p>
            <a:pPr marL="0" indent="0">
              <a:buNone/>
            </a:pPr>
            <a:r>
              <a:rPr lang="fr-CH" dirty="0" smtClean="0"/>
              <a:t> L Glycéraldéhyde           D Glycéraldéhyde</a:t>
            </a:r>
            <a:endParaRPr lang="fr-FR" dirty="0"/>
          </a:p>
        </p:txBody>
      </p:sp>
      <p:cxnSp>
        <p:nvCxnSpPr>
          <p:cNvPr id="5" name="Connecteur droit 4"/>
          <p:cNvCxnSpPr/>
          <p:nvPr/>
        </p:nvCxnSpPr>
        <p:spPr>
          <a:xfrm>
            <a:off x="2339752" y="3284984"/>
            <a:ext cx="0" cy="216024"/>
          </a:xfrm>
          <a:prstGeom prst="line">
            <a:avLst/>
          </a:prstGeom>
        </p:spPr>
        <p:style>
          <a:lnRef idx="3">
            <a:schemeClr val="dk1"/>
          </a:lnRef>
          <a:fillRef idx="0">
            <a:schemeClr val="dk1"/>
          </a:fillRef>
          <a:effectRef idx="2">
            <a:schemeClr val="dk1"/>
          </a:effectRef>
          <a:fontRef idx="minor">
            <a:schemeClr val="tx1"/>
          </a:fontRef>
        </p:style>
      </p:cxn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54027" y="3733006"/>
            <a:ext cx="171450" cy="354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56176" y="3302563"/>
            <a:ext cx="171450" cy="354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63672" y="3743098"/>
            <a:ext cx="171450" cy="354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7" name="Connecteur droit 6"/>
          <p:cNvCxnSpPr/>
          <p:nvPr/>
        </p:nvCxnSpPr>
        <p:spPr>
          <a:xfrm>
            <a:off x="1979712" y="3656576"/>
            <a:ext cx="274315" cy="0"/>
          </a:xfrm>
          <a:prstGeom prst="line">
            <a:avLst/>
          </a:prstGeom>
        </p:spPr>
        <p:style>
          <a:lnRef idx="3">
            <a:schemeClr val="dk1"/>
          </a:lnRef>
          <a:fillRef idx="0">
            <a:schemeClr val="dk1"/>
          </a:fillRef>
          <a:effectRef idx="2">
            <a:schemeClr val="dk1"/>
          </a:effectRef>
          <a:fontRef idx="minor">
            <a:schemeClr val="tx1"/>
          </a:fontRef>
        </p:style>
      </p:cxn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25477" y="3581400"/>
            <a:ext cx="407987" cy="171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33914" y="3622112"/>
            <a:ext cx="407987" cy="171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1"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49397" y="3609866"/>
            <a:ext cx="407987" cy="171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835631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60648"/>
            <a:ext cx="8183880" cy="1051560"/>
          </a:xfrm>
        </p:spPr>
        <p:txBody>
          <a:bodyPr/>
          <a:lstStyle/>
          <a:p>
            <a:r>
              <a:rPr lang="fr-FR" dirty="0"/>
              <a:t>2. </a:t>
            </a:r>
            <a:r>
              <a:rPr lang="fr-FR" dirty="0" err="1"/>
              <a:t>Stéréoisomérie</a:t>
            </a:r>
            <a:r>
              <a:rPr lang="fr-FR" dirty="0"/>
              <a:t> - Chiralité</a:t>
            </a:r>
          </a:p>
        </p:txBody>
      </p:sp>
      <p:sp>
        <p:nvSpPr>
          <p:cNvPr id="3" name="Espace réservé du contenu 2"/>
          <p:cNvSpPr>
            <a:spLocks noGrp="1"/>
          </p:cNvSpPr>
          <p:nvPr>
            <p:ph idx="1"/>
          </p:nvPr>
        </p:nvSpPr>
        <p:spPr>
          <a:xfrm>
            <a:off x="323528" y="1340768"/>
            <a:ext cx="8568952" cy="5184576"/>
          </a:xfrm>
        </p:spPr>
        <p:txBody>
          <a:bodyPr>
            <a:normAutofit fontScale="62500" lnSpcReduction="20000"/>
          </a:bodyPr>
          <a:lstStyle/>
          <a:p>
            <a:pPr marL="0" indent="0">
              <a:buNone/>
            </a:pPr>
            <a:r>
              <a:rPr lang="fr-FR" dirty="0"/>
              <a:t>Le glycéraldéhyde possède un carbone dont les quatre substituants sont des groupes différents, il s'agit donc d'un </a:t>
            </a:r>
            <a:r>
              <a:rPr lang="fr-FR" dirty="0" smtClean="0"/>
              <a:t>carbone </a:t>
            </a:r>
            <a:r>
              <a:rPr lang="fr-FR" dirty="0" err="1" smtClean="0"/>
              <a:t>assymétrique</a:t>
            </a:r>
            <a:r>
              <a:rPr lang="fr-FR" dirty="0" smtClean="0"/>
              <a:t> </a:t>
            </a:r>
            <a:r>
              <a:rPr lang="fr-FR" dirty="0"/>
              <a:t>ou chiral</a:t>
            </a:r>
            <a:r>
              <a:rPr lang="fr-FR" dirty="0" smtClean="0"/>
              <a:t>.</a:t>
            </a:r>
          </a:p>
          <a:p>
            <a:pPr marL="0" indent="0">
              <a:buNone/>
            </a:pPr>
            <a:endParaRPr lang="fr-FR" dirty="0"/>
          </a:p>
          <a:p>
            <a:pPr marL="0" indent="0">
              <a:buNone/>
            </a:pPr>
            <a:r>
              <a:rPr lang="fr-FR" dirty="0"/>
              <a:t>Le glycéraldéhyde peut donc exister sous deux formes différentes (image l'une de l'autre dans un miroir et donc non superposables) qui correspondent à des configurations opposées autour du carbone chiral: les 2 composés sont </a:t>
            </a:r>
            <a:r>
              <a:rPr lang="fr-FR" dirty="0" smtClean="0"/>
              <a:t>appelées énantiomères</a:t>
            </a:r>
            <a:r>
              <a:rPr lang="fr-FR" dirty="0"/>
              <a:t>.</a:t>
            </a:r>
          </a:p>
          <a:p>
            <a:pPr marL="0" indent="0">
              <a:buNone/>
            </a:pPr>
            <a:r>
              <a:rPr lang="fr-FR" dirty="0"/>
              <a:t>En 1906, Emil FISCHER et ROSANOFF ont choisi le glycéraldéhyde comme composé de référence pour l'étude de la configuration des sucres</a:t>
            </a:r>
            <a:r>
              <a:rPr lang="fr-FR" dirty="0" smtClean="0"/>
              <a:t>.</a:t>
            </a:r>
          </a:p>
          <a:p>
            <a:pPr marL="0" indent="0">
              <a:buNone/>
            </a:pPr>
            <a:endParaRPr lang="fr-FR" dirty="0"/>
          </a:p>
          <a:p>
            <a:pPr marL="0" indent="0">
              <a:buNone/>
            </a:pPr>
            <a:r>
              <a:rPr lang="fr-FR" dirty="0"/>
              <a:t>Emil Fischer a choisi arbitrairement le symbole D pour l'énantiomère dextrogyre, c'est-à-dire le composé qui dévie le plan de la lumière polarisée vers la droite ou plus exactement dans le sens des aiguilles d'une montre</a:t>
            </a:r>
            <a:r>
              <a:rPr lang="fr-FR" dirty="0" smtClean="0"/>
              <a:t>.</a:t>
            </a:r>
          </a:p>
          <a:p>
            <a:pPr marL="0" indent="0">
              <a:buNone/>
            </a:pPr>
            <a:endParaRPr lang="fr-FR" dirty="0"/>
          </a:p>
          <a:p>
            <a:pPr marL="0" indent="0">
              <a:buNone/>
            </a:pPr>
            <a:r>
              <a:rPr lang="fr-FR" dirty="0" smtClean="0"/>
              <a:t>Tous </a:t>
            </a:r>
            <a:r>
              <a:rPr lang="fr-FR" dirty="0"/>
              <a:t>les oses dérivant du glycéraldéhyde dextrogyre ont été dits appartenir à la série D et tous ceux provenant du glycéraldéhyde lévogyre ont été dits appartenir à la série L.</a:t>
            </a:r>
          </a:p>
          <a:p>
            <a:pPr marL="0" indent="0">
              <a:buNone/>
            </a:pPr>
            <a:endParaRPr lang="fr-FR" dirty="0"/>
          </a:p>
        </p:txBody>
      </p:sp>
    </p:spTree>
    <p:extLst>
      <p:ext uri="{BB962C8B-B14F-4D97-AF65-F5344CB8AC3E}">
        <p14:creationId xmlns:p14="http://schemas.microsoft.com/office/powerpoint/2010/main" val="40280430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922984"/>
          </a:xfrm>
        </p:spPr>
        <p:txBody>
          <a:bodyPr/>
          <a:lstStyle/>
          <a:p>
            <a:pPr>
              <a:buFont typeface="Wingdings" pitchFamily="2" charset="2"/>
              <a:buChar char="Ø"/>
            </a:pPr>
            <a:r>
              <a:rPr lang="fr-CH" dirty="0" smtClean="0"/>
              <a:t>Un épimére: 2épiméres ne différent que par la configuration d’un seul centre d’</a:t>
            </a:r>
            <a:r>
              <a:rPr lang="fr-CH" dirty="0" err="1" smtClean="0"/>
              <a:t>assymétrie</a:t>
            </a:r>
            <a:r>
              <a:rPr lang="fr-CH" dirty="0" smtClean="0"/>
              <a:t>:</a:t>
            </a:r>
          </a:p>
          <a:p>
            <a:pPr marL="0" indent="0">
              <a:buNone/>
            </a:pPr>
            <a:r>
              <a:rPr lang="fr-FR" dirty="0" smtClean="0"/>
              <a:t>- Il </a:t>
            </a:r>
            <a:r>
              <a:rPr lang="fr-FR" dirty="0"/>
              <a:t>existe les é</a:t>
            </a:r>
            <a:r>
              <a:rPr lang="fr-FR" dirty="0" smtClean="0"/>
              <a:t>piméres </a:t>
            </a:r>
            <a:r>
              <a:rPr lang="fr-FR" dirty="0"/>
              <a:t>de </a:t>
            </a:r>
            <a:r>
              <a:rPr lang="fr-FR" dirty="0" smtClean="0"/>
              <a:t>configuration:</a:t>
            </a:r>
            <a:endParaRPr lang="fr-FR" dirty="0"/>
          </a:p>
          <a:p>
            <a:pPr marL="0" indent="0">
              <a:buNone/>
            </a:pPr>
            <a:r>
              <a:rPr lang="fr-CH" dirty="0" smtClean="0"/>
              <a:t>Glucose epimere du mannose en C2</a:t>
            </a:r>
          </a:p>
          <a:p>
            <a:pPr marL="0" indent="0">
              <a:buNone/>
            </a:pPr>
            <a:r>
              <a:rPr lang="fr-CH" dirty="0" smtClean="0"/>
              <a:t>Glucose =      =  du galactose en C4</a:t>
            </a:r>
          </a:p>
          <a:p>
            <a:pPr marL="0" indent="0">
              <a:buNone/>
            </a:pPr>
            <a:endParaRPr lang="fr-CH" dirty="0" smtClean="0"/>
          </a:p>
          <a:p>
            <a:pPr>
              <a:buFontTx/>
              <a:buChar char="-"/>
            </a:pPr>
            <a:r>
              <a:rPr lang="fr-CH" dirty="0" smtClean="0"/>
              <a:t>il existe des épiméres de fonction: glucose et fructose</a:t>
            </a:r>
          </a:p>
          <a:p>
            <a:pPr>
              <a:buFontTx/>
              <a:buChar char="-"/>
            </a:pPr>
            <a:endParaRPr lang="fr-CH" dirty="0"/>
          </a:p>
          <a:p>
            <a:pPr>
              <a:buFont typeface="Wingdings" pitchFamily="2" charset="2"/>
              <a:buChar char="Ø"/>
            </a:pPr>
            <a:r>
              <a:rPr lang="fr-CH" dirty="0" err="1" smtClean="0"/>
              <a:t>Anoméres</a:t>
            </a:r>
            <a:r>
              <a:rPr lang="fr-CH" dirty="0" smtClean="0"/>
              <a:t>: il existe les formes </a:t>
            </a:r>
            <a:r>
              <a:rPr lang="el-GR" dirty="0" smtClean="0"/>
              <a:t>α</a:t>
            </a:r>
            <a:r>
              <a:rPr lang="fr-CH" dirty="0" smtClean="0"/>
              <a:t> et </a:t>
            </a:r>
            <a:r>
              <a:rPr lang="el-GR" dirty="0" smtClean="0"/>
              <a:t>β</a:t>
            </a:r>
            <a:endParaRPr lang="fr-CH" dirty="0" smtClean="0"/>
          </a:p>
        </p:txBody>
      </p:sp>
    </p:spTree>
    <p:extLst>
      <p:ext uri="{BB962C8B-B14F-4D97-AF65-F5344CB8AC3E}">
        <p14:creationId xmlns:p14="http://schemas.microsoft.com/office/powerpoint/2010/main" val="41203586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3748"/>
            <a:ext cx="8183880" cy="1051560"/>
          </a:xfrm>
        </p:spPr>
        <p:txBody>
          <a:bodyPr/>
          <a:lstStyle/>
          <a:p>
            <a:r>
              <a:rPr lang="fr-CH" dirty="0" smtClean="0"/>
              <a:t>Notion du pouvoir rotatoire</a:t>
            </a:r>
            <a:endParaRPr lang="fr-FR" dirty="0"/>
          </a:p>
        </p:txBody>
      </p:sp>
      <p:sp>
        <p:nvSpPr>
          <p:cNvPr id="3" name="Espace réservé du contenu 2"/>
          <p:cNvSpPr>
            <a:spLocks noGrp="1"/>
          </p:cNvSpPr>
          <p:nvPr>
            <p:ph idx="1"/>
          </p:nvPr>
        </p:nvSpPr>
        <p:spPr>
          <a:xfrm>
            <a:off x="107504" y="1268760"/>
            <a:ext cx="8856984" cy="5400600"/>
          </a:xfrm>
        </p:spPr>
        <p:txBody>
          <a:bodyPr/>
          <a:lstStyle/>
          <a:p>
            <a:pPr marL="0" indent="0">
              <a:buNone/>
            </a:pPr>
            <a:r>
              <a:rPr lang="fr-CH" dirty="0" smtClean="0"/>
              <a:t>Toute molécule portant un carbone asymétrique est doué d’activité optique donc de pouvoir rotatoire</a:t>
            </a:r>
            <a:r>
              <a:rPr lang="fr-FR" dirty="0" smtClean="0"/>
              <a:t> qui est la capacité de </a:t>
            </a:r>
            <a:r>
              <a:rPr lang="fr-FR" dirty="0" err="1" smtClean="0"/>
              <a:t>devier</a:t>
            </a:r>
            <a:r>
              <a:rPr lang="fr-FR" dirty="0" smtClean="0"/>
              <a:t> la </a:t>
            </a:r>
            <a:r>
              <a:rPr lang="fr-FR" dirty="0" err="1" smtClean="0"/>
              <a:t>lumiere</a:t>
            </a:r>
            <a:r>
              <a:rPr lang="fr-FR" dirty="0" smtClean="0"/>
              <a:t> à droite il porte le signe + et s’il la </a:t>
            </a:r>
            <a:r>
              <a:rPr lang="fr-FR" dirty="0" err="1" smtClean="0"/>
              <a:t>devie</a:t>
            </a:r>
            <a:r>
              <a:rPr lang="fr-FR" dirty="0" smtClean="0"/>
              <a:t> à gauche le signe –</a:t>
            </a:r>
          </a:p>
          <a:p>
            <a:pPr marL="0" indent="0">
              <a:buNone/>
            </a:pPr>
            <a:r>
              <a:rPr lang="fr-CH" dirty="0" smtClean="0"/>
              <a:t>PR est mesuré dans un </a:t>
            </a:r>
            <a:r>
              <a:rPr lang="fr-CH" dirty="0" err="1" smtClean="0"/>
              <a:t>polarimetre</a:t>
            </a:r>
            <a:r>
              <a:rPr lang="fr-CH" dirty="0" smtClean="0"/>
              <a:t> </a:t>
            </a:r>
            <a:r>
              <a:rPr lang="fr-CH" dirty="0" err="1" smtClean="0"/>
              <a:t>apres</a:t>
            </a:r>
            <a:r>
              <a:rPr lang="fr-CH" dirty="0" smtClean="0"/>
              <a:t> le passage d’un </a:t>
            </a:r>
            <a:r>
              <a:rPr lang="fr-CH" dirty="0" err="1" smtClean="0"/>
              <a:t>faiseau</a:t>
            </a:r>
            <a:r>
              <a:rPr lang="fr-CH" dirty="0" smtClean="0"/>
              <a:t> </a:t>
            </a:r>
            <a:r>
              <a:rPr lang="fr-CH" dirty="0" err="1" smtClean="0"/>
              <a:t>monocromatique</a:t>
            </a:r>
            <a:r>
              <a:rPr lang="fr-CH" dirty="0" smtClean="0"/>
              <a:t> ( la raie D du sodium) </a:t>
            </a:r>
          </a:p>
          <a:p>
            <a:pPr marL="0" indent="0">
              <a:buNone/>
            </a:pPr>
            <a:r>
              <a:rPr lang="fr-CH" b="1" dirty="0"/>
              <a:t> </a:t>
            </a:r>
            <a:r>
              <a:rPr lang="fr-CH" b="1" dirty="0" smtClean="0"/>
              <a:t>       </a:t>
            </a:r>
            <a:r>
              <a:rPr lang="fr-CH" sz="1100" b="1" dirty="0" smtClean="0"/>
              <a:t> =   </a:t>
            </a:r>
            <a:r>
              <a:rPr lang="fr-CH" b="1" dirty="0" smtClean="0"/>
              <a:t>R.100        </a:t>
            </a:r>
            <a:r>
              <a:rPr lang="fr-CH" sz="2000" dirty="0" smtClean="0"/>
              <a:t>R:angle de la solution</a:t>
            </a:r>
          </a:p>
          <a:p>
            <a:pPr marL="0" indent="0">
              <a:buNone/>
            </a:pPr>
            <a:r>
              <a:rPr lang="fr-CH" sz="1100" b="1" dirty="0"/>
              <a:t> </a:t>
            </a:r>
            <a:r>
              <a:rPr lang="fr-CH" sz="1100" b="1" dirty="0" smtClean="0"/>
              <a:t>                              </a:t>
            </a:r>
            <a:r>
              <a:rPr lang="fr-CH" b="1" dirty="0" smtClean="0"/>
              <a:t>C.L            </a:t>
            </a:r>
            <a:r>
              <a:rPr lang="fr-CH" sz="2000" dirty="0" smtClean="0"/>
              <a:t>C:concentration de la substance</a:t>
            </a:r>
          </a:p>
          <a:p>
            <a:pPr marL="0" indent="0">
              <a:buNone/>
            </a:pPr>
            <a:r>
              <a:rPr lang="fr-CH" sz="2000" dirty="0"/>
              <a:t> </a:t>
            </a:r>
            <a:r>
              <a:rPr lang="fr-CH" sz="2000" dirty="0" smtClean="0"/>
              <a:t>                                       L: longueur du </a:t>
            </a:r>
            <a:r>
              <a:rPr lang="fr-CH" sz="2000" dirty="0" err="1" smtClean="0"/>
              <a:t>polarimétre</a:t>
            </a:r>
            <a:endParaRPr lang="fr-CH" sz="2000" dirty="0" smtClean="0"/>
          </a:p>
          <a:p>
            <a:pPr marL="0" indent="0">
              <a:buNone/>
            </a:pPr>
            <a:endParaRPr lang="fr-CH" dirty="0" smtClean="0"/>
          </a:p>
        </p:txBody>
      </p:sp>
      <p:cxnSp>
        <p:nvCxnSpPr>
          <p:cNvPr id="5" name="Connecteur droit 4"/>
          <p:cNvCxnSpPr/>
          <p:nvPr/>
        </p:nvCxnSpPr>
        <p:spPr>
          <a:xfrm>
            <a:off x="1547664" y="5301208"/>
            <a:ext cx="1368152" cy="0"/>
          </a:xfrm>
          <a:prstGeom prst="line">
            <a:avLst/>
          </a:prstGeom>
        </p:spPr>
        <p:style>
          <a:lnRef idx="3">
            <a:schemeClr val="dk1"/>
          </a:lnRef>
          <a:fillRef idx="0">
            <a:schemeClr val="dk1"/>
          </a:fillRef>
          <a:effectRef idx="2">
            <a:schemeClr val="dk1"/>
          </a:effectRef>
          <a:fontRef idx="minor">
            <a:schemeClr val="tx1"/>
          </a:fontRef>
        </p:style>
      </p:cxnSp>
      <p:pic>
        <p:nvPicPr>
          <p:cNvPr id="819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8774" y="4792067"/>
            <a:ext cx="5759450" cy="8691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619001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33270"/>
            <a:ext cx="8183880" cy="1051560"/>
          </a:xfrm>
        </p:spPr>
        <p:txBody>
          <a:bodyPr/>
          <a:lstStyle/>
          <a:p>
            <a:r>
              <a:rPr lang="fr-FR" dirty="0"/>
              <a:t>3. Séries D &amp; L des oses</a:t>
            </a:r>
          </a:p>
        </p:txBody>
      </p:sp>
      <p:sp>
        <p:nvSpPr>
          <p:cNvPr id="3" name="Espace réservé du contenu 2"/>
          <p:cNvSpPr>
            <a:spLocks noGrp="1"/>
          </p:cNvSpPr>
          <p:nvPr>
            <p:ph idx="1"/>
          </p:nvPr>
        </p:nvSpPr>
        <p:spPr>
          <a:xfrm>
            <a:off x="107504" y="980728"/>
            <a:ext cx="8856984" cy="5688632"/>
          </a:xfrm>
        </p:spPr>
        <p:txBody>
          <a:bodyPr>
            <a:normAutofit fontScale="47500" lnSpcReduction="20000"/>
          </a:bodyPr>
          <a:lstStyle/>
          <a:p>
            <a:pPr marL="0" indent="0">
              <a:buNone/>
            </a:pPr>
            <a:r>
              <a:rPr lang="fr-FR" sz="3300" dirty="0" smtClean="0"/>
              <a:t>Tous </a:t>
            </a:r>
            <a:r>
              <a:rPr lang="fr-FR" sz="3300" dirty="0"/>
              <a:t>les aldoses peuvent être synthétisés à partir du glycéraldéhyde.</a:t>
            </a:r>
          </a:p>
          <a:p>
            <a:pPr marL="0" indent="0">
              <a:buNone/>
            </a:pPr>
            <a:r>
              <a:rPr lang="fr-FR" sz="3300" dirty="0"/>
              <a:t>Dans la projection de FISCHER, tous les oses dont l'hydroxyle porté par l'avant dernier carbone est à droite sont de la série D</a:t>
            </a:r>
            <a:r>
              <a:rPr lang="fr-FR" sz="3300" dirty="0" smtClean="0"/>
              <a:t>.</a:t>
            </a:r>
          </a:p>
          <a:p>
            <a:pPr marL="0" indent="0">
              <a:buNone/>
            </a:pPr>
            <a:endParaRPr lang="fr-FR" sz="3300" dirty="0"/>
          </a:p>
          <a:p>
            <a:pPr marL="0" indent="0">
              <a:buNone/>
            </a:pPr>
            <a:r>
              <a:rPr lang="fr-FR" sz="3300" dirty="0"/>
              <a:t>Par ailleurs, dans cette projection, par convention, les liaisons représentées horizontalement pointent en avant du plan et les liaisons représentées verticalement pointent en arrière du plan.</a:t>
            </a:r>
          </a:p>
          <a:p>
            <a:pPr marL="0" indent="0">
              <a:buNone/>
            </a:pPr>
            <a:r>
              <a:rPr lang="fr-FR" sz="3300" dirty="0"/>
              <a:t>Quand on passe d'un ose à l'ose supérieur, un groupe H-C-OH chiral est ajouté entre le carbone terminal qui porte la fonction alcool primaire et le carbone carbonyle adjacent.</a:t>
            </a:r>
          </a:p>
          <a:p>
            <a:pPr marL="0" indent="0">
              <a:buNone/>
            </a:pPr>
            <a:r>
              <a:rPr lang="fr-FR" sz="3300" dirty="0"/>
              <a:t>A chaque addition, il existe 2 possibilités :</a:t>
            </a:r>
          </a:p>
          <a:p>
            <a:pPr marL="0" indent="0">
              <a:buNone/>
            </a:pPr>
            <a:r>
              <a:rPr lang="fr-FR" sz="3300" dirty="0"/>
              <a:t>•	pour un aldose à n carbones, il existe donc 2n-2 </a:t>
            </a:r>
            <a:r>
              <a:rPr lang="fr-FR" sz="3300" dirty="0" err="1"/>
              <a:t>stéréoisomères</a:t>
            </a:r>
            <a:endParaRPr lang="fr-FR" sz="3300" dirty="0"/>
          </a:p>
          <a:p>
            <a:pPr marL="0" indent="0">
              <a:buNone/>
            </a:pPr>
            <a:r>
              <a:rPr lang="fr-FR" sz="3300" dirty="0"/>
              <a:t>•	dans le cas des cétoses, que l'on peut rattacher à la </a:t>
            </a:r>
            <a:r>
              <a:rPr lang="fr-FR" sz="3300" dirty="0" err="1"/>
              <a:t>dihydroxyacétone</a:t>
            </a:r>
            <a:r>
              <a:rPr lang="fr-FR" sz="3300" dirty="0"/>
              <a:t> qui ne possède pas de carbone chiral, on obtient 2n-3 </a:t>
            </a:r>
            <a:r>
              <a:rPr lang="fr-FR" sz="3300" dirty="0" err="1"/>
              <a:t>stéréoisomères</a:t>
            </a:r>
            <a:r>
              <a:rPr lang="fr-FR" sz="3300" dirty="0"/>
              <a:t>. </a:t>
            </a:r>
            <a:endParaRPr lang="fr-FR" sz="3300" dirty="0" smtClean="0"/>
          </a:p>
          <a:p>
            <a:pPr marL="0" indent="0">
              <a:buNone/>
            </a:pPr>
            <a:endParaRPr lang="fr-FR" sz="3300" dirty="0"/>
          </a:p>
          <a:p>
            <a:pPr marL="0" indent="0">
              <a:buNone/>
            </a:pPr>
            <a:r>
              <a:rPr lang="fr-FR" sz="3300" dirty="0"/>
              <a:t>On peut citer l'exemple du glucose : c'est un ose à 6 carbones ou hexose. Il existe donc 16 </a:t>
            </a:r>
            <a:r>
              <a:rPr lang="fr-FR" sz="3300" dirty="0" err="1"/>
              <a:t>stéréoisomères</a:t>
            </a:r>
            <a:r>
              <a:rPr lang="fr-FR" sz="3300" dirty="0"/>
              <a:t>, 8 de la série D et 8 de la série L.</a:t>
            </a:r>
          </a:p>
          <a:p>
            <a:pPr marL="0" indent="0">
              <a:buNone/>
            </a:pPr>
            <a:r>
              <a:rPr lang="fr-FR" sz="3300" dirty="0"/>
              <a:t>Les sucres naturels sont en grande majorité de la série D.</a:t>
            </a:r>
          </a:p>
          <a:p>
            <a:pPr marL="0" indent="0">
              <a:buNone/>
            </a:pPr>
            <a:r>
              <a:rPr lang="fr-FR" sz="3300" dirty="0"/>
              <a:t>On appelle </a:t>
            </a:r>
            <a:r>
              <a:rPr lang="fr-FR" sz="3300" dirty="0" err="1"/>
              <a:t>diastéréoisomères</a:t>
            </a:r>
            <a:r>
              <a:rPr lang="fr-FR" sz="3300" dirty="0"/>
              <a:t>, des </a:t>
            </a:r>
            <a:r>
              <a:rPr lang="fr-FR" sz="3300" dirty="0" err="1"/>
              <a:t>stéréoisomères</a:t>
            </a:r>
            <a:r>
              <a:rPr lang="fr-FR" sz="3300" dirty="0"/>
              <a:t> non </a:t>
            </a:r>
            <a:r>
              <a:rPr lang="fr-FR" sz="3300" dirty="0" err="1"/>
              <a:t>énantiomériques</a:t>
            </a:r>
            <a:r>
              <a:rPr lang="fr-FR" sz="3300" dirty="0"/>
              <a:t>, c'est-à-dire qui ont plusieurs carbones chiraux de configuration différentes.</a:t>
            </a:r>
          </a:p>
          <a:p>
            <a:pPr marL="0" indent="0">
              <a:buNone/>
            </a:pPr>
            <a:r>
              <a:rPr lang="fr-FR" sz="3300" dirty="0"/>
              <a:t>On appelle </a:t>
            </a:r>
            <a:r>
              <a:rPr lang="fr-FR" sz="3300" dirty="0" err="1"/>
              <a:t>épimères</a:t>
            </a:r>
            <a:r>
              <a:rPr lang="fr-FR" sz="3300" dirty="0"/>
              <a:t> des </a:t>
            </a:r>
            <a:r>
              <a:rPr lang="fr-FR" sz="3300" dirty="0" err="1"/>
              <a:t>stéréoisomères</a:t>
            </a:r>
            <a:r>
              <a:rPr lang="fr-FR" sz="3300" dirty="0"/>
              <a:t> qui ne diffèrent par la configuration que d'un seul carbone chiral.</a:t>
            </a:r>
          </a:p>
          <a:p>
            <a:pPr marL="0" indent="0">
              <a:buNone/>
            </a:pPr>
            <a:r>
              <a:rPr lang="fr-FR" sz="3300" dirty="0"/>
              <a:t>Exemple : le D-mannose et le D-galactose sont des </a:t>
            </a:r>
            <a:r>
              <a:rPr lang="fr-FR" sz="3300" dirty="0" err="1"/>
              <a:t>épimères</a:t>
            </a:r>
            <a:r>
              <a:rPr lang="fr-FR" sz="3300" dirty="0"/>
              <a:t> du D-glucose mais ne le sont pas entre eux.</a:t>
            </a:r>
          </a:p>
          <a:p>
            <a:pPr marL="0" indent="0">
              <a:buNone/>
            </a:pPr>
            <a:endParaRPr lang="fr-FR" sz="3300" dirty="0"/>
          </a:p>
          <a:p>
            <a:pPr marL="0" indent="0">
              <a:buNone/>
            </a:pPr>
            <a:endParaRPr lang="fr-FR" sz="3300" dirty="0"/>
          </a:p>
          <a:p>
            <a:pPr marL="0" indent="0">
              <a:buNone/>
            </a:pPr>
            <a:endParaRPr lang="fr-FR" dirty="0"/>
          </a:p>
        </p:txBody>
      </p:sp>
    </p:spTree>
    <p:extLst>
      <p:ext uri="{BB962C8B-B14F-4D97-AF65-F5344CB8AC3E}">
        <p14:creationId xmlns:p14="http://schemas.microsoft.com/office/powerpoint/2010/main" val="20730453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85777" y="1268760"/>
            <a:ext cx="8533576" cy="3467872"/>
          </a:xfrm>
        </p:spPr>
        <p:txBody>
          <a:bodyPr/>
          <a:lstStyle/>
          <a:p>
            <a:pPr marL="0" indent="0">
              <a:buNone/>
            </a:pPr>
            <a:r>
              <a:rPr lang="fr-FR" dirty="0"/>
              <a:t>Les oses naturel appartiennent à la </a:t>
            </a:r>
            <a:r>
              <a:rPr lang="fr-FR" dirty="0" err="1"/>
              <a:t>serie</a:t>
            </a:r>
            <a:r>
              <a:rPr lang="fr-FR" dirty="0"/>
              <a:t> D </a:t>
            </a:r>
          </a:p>
          <a:p>
            <a:pPr marL="0" indent="0">
              <a:buNone/>
            </a:pPr>
            <a:r>
              <a:rPr lang="fr-FR" dirty="0"/>
              <a:t>Quand le OH n-1 est à droite c’est la </a:t>
            </a:r>
            <a:r>
              <a:rPr lang="fr-FR" dirty="0" err="1"/>
              <a:t>serie</a:t>
            </a:r>
            <a:r>
              <a:rPr lang="fr-FR" dirty="0"/>
              <a:t> D </a:t>
            </a:r>
          </a:p>
          <a:p>
            <a:pPr marL="0" indent="0">
              <a:buNone/>
            </a:pPr>
            <a:r>
              <a:rPr lang="fr-FR" dirty="0"/>
              <a:t>Quand le OH n-1 est à gauche c’est la </a:t>
            </a:r>
            <a:r>
              <a:rPr lang="fr-FR" dirty="0" err="1"/>
              <a:t>serie</a:t>
            </a:r>
            <a:r>
              <a:rPr lang="fr-FR" dirty="0"/>
              <a:t> L</a:t>
            </a:r>
          </a:p>
          <a:p>
            <a:pPr marL="0" indent="0">
              <a:buNone/>
            </a:pPr>
            <a:endParaRPr lang="fr-FR"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3382540"/>
            <a:ext cx="7776864" cy="2998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967327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05866" y="1916832"/>
            <a:ext cx="7882558" cy="2585323"/>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fr-FR" sz="5400" b="1" cap="all" spc="0" dirty="0" smtClean="0">
                <a:ln/>
                <a:solidFill>
                  <a:srgbClr val="FF0000"/>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Structure cyclique des oses</a:t>
            </a:r>
            <a:endParaRPr lang="fr-FR" sz="5400" b="1" cap="all" spc="0" dirty="0">
              <a:ln/>
              <a:solidFill>
                <a:srgbClr val="FF0000"/>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extLst>
      <p:ext uri="{BB962C8B-B14F-4D97-AF65-F5344CB8AC3E}">
        <p14:creationId xmlns:p14="http://schemas.microsoft.com/office/powerpoint/2010/main" val="15346806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36044" y="116632"/>
            <a:ext cx="8183880" cy="1051560"/>
          </a:xfrm>
        </p:spPr>
        <p:txBody>
          <a:bodyPr>
            <a:normAutofit fontScale="90000"/>
          </a:bodyPr>
          <a:lstStyle/>
          <a:p>
            <a:r>
              <a:rPr lang="fr-FR" dirty="0" smtClean="0"/>
              <a:t>1-Objections </a:t>
            </a:r>
            <a:r>
              <a:rPr lang="fr-FR" dirty="0"/>
              <a:t>à la structure linéaire des oses</a:t>
            </a:r>
          </a:p>
        </p:txBody>
      </p:sp>
      <p:sp>
        <p:nvSpPr>
          <p:cNvPr id="3" name="Espace réservé du contenu 2"/>
          <p:cNvSpPr>
            <a:spLocks noGrp="1"/>
          </p:cNvSpPr>
          <p:nvPr>
            <p:ph idx="1"/>
          </p:nvPr>
        </p:nvSpPr>
        <p:spPr>
          <a:xfrm>
            <a:off x="251520" y="1147082"/>
            <a:ext cx="8784976" cy="5522278"/>
          </a:xfrm>
        </p:spPr>
        <p:txBody>
          <a:bodyPr>
            <a:normAutofit fontScale="47500" lnSpcReduction="20000"/>
          </a:bodyPr>
          <a:lstStyle/>
          <a:p>
            <a:pPr marL="0" indent="0">
              <a:buNone/>
            </a:pPr>
            <a:r>
              <a:rPr lang="fr-FR" dirty="0"/>
              <a:t>• En solution dans l’eau, les oses existent sous forme cyclique</a:t>
            </a:r>
          </a:p>
          <a:p>
            <a:pPr marL="0" indent="0">
              <a:buNone/>
            </a:pPr>
            <a:r>
              <a:rPr lang="fr-FR" dirty="0"/>
              <a:t>• Nous citerons deux objections à la structure linéaire :</a:t>
            </a:r>
          </a:p>
          <a:p>
            <a:pPr marL="0" indent="0">
              <a:buNone/>
            </a:pPr>
            <a:r>
              <a:rPr lang="fr-FR" b="1" dirty="0">
                <a:solidFill>
                  <a:srgbClr val="FF0000"/>
                </a:solidFill>
              </a:rPr>
              <a:t>1. Formation d’Acétal</a:t>
            </a:r>
          </a:p>
          <a:p>
            <a:pPr marL="0" indent="0">
              <a:buNone/>
            </a:pPr>
            <a:r>
              <a:rPr lang="fr-FR" dirty="0"/>
              <a:t>— Un aldose ou une cétone vrais fixe deux molécules </a:t>
            </a:r>
            <a:r>
              <a:rPr lang="fr-FR" dirty="0" smtClean="0"/>
              <a:t>d’alcool</a:t>
            </a:r>
          </a:p>
          <a:p>
            <a:pPr marL="0" indent="0">
              <a:buNone/>
            </a:pPr>
            <a:endParaRPr lang="fr-CH" dirty="0"/>
          </a:p>
          <a:p>
            <a:pPr marL="0" indent="0">
              <a:buNone/>
            </a:pPr>
            <a:r>
              <a:rPr lang="fr-CH" dirty="0" smtClean="0"/>
              <a:t>                                                    </a:t>
            </a:r>
            <a:r>
              <a:rPr lang="fr-CH" b="1" dirty="0" smtClean="0"/>
              <a:t>H                                           </a:t>
            </a:r>
            <a:r>
              <a:rPr lang="fr-CH" b="1" dirty="0" err="1" smtClean="0"/>
              <a:t>H</a:t>
            </a:r>
            <a:endParaRPr lang="fr-CH" b="1" dirty="0" smtClean="0"/>
          </a:p>
          <a:p>
            <a:pPr marL="0" indent="0">
              <a:buNone/>
            </a:pPr>
            <a:r>
              <a:rPr lang="fr-CH" b="1" dirty="0" smtClean="0"/>
              <a:t>RCHO + </a:t>
            </a:r>
            <a:r>
              <a:rPr lang="fr-CH" b="1" dirty="0" smtClean="0">
                <a:solidFill>
                  <a:srgbClr val="FF0000"/>
                </a:solidFill>
              </a:rPr>
              <a:t>R’OH</a:t>
            </a:r>
            <a:r>
              <a:rPr lang="fr-CH" b="1" dirty="0" smtClean="0"/>
              <a:t>                            R  C  O</a:t>
            </a:r>
            <a:r>
              <a:rPr lang="fr-CH" b="1" dirty="0" smtClean="0">
                <a:solidFill>
                  <a:srgbClr val="FF0000"/>
                </a:solidFill>
              </a:rPr>
              <a:t>H</a:t>
            </a:r>
            <a:r>
              <a:rPr lang="fr-CH" b="1" dirty="0" smtClean="0"/>
              <a:t>  +  R’OH                 R  C  OR’</a:t>
            </a:r>
          </a:p>
          <a:p>
            <a:pPr marL="0" indent="0">
              <a:buNone/>
            </a:pPr>
            <a:r>
              <a:rPr lang="fr-CH" dirty="0"/>
              <a:t> </a:t>
            </a:r>
            <a:r>
              <a:rPr lang="fr-CH" dirty="0" smtClean="0"/>
              <a:t>                                                    </a:t>
            </a:r>
            <a:r>
              <a:rPr lang="fr-CH" b="1" dirty="0" smtClean="0">
                <a:solidFill>
                  <a:srgbClr val="FF0000"/>
                </a:solidFill>
              </a:rPr>
              <a:t>OR’                                      OR’</a:t>
            </a:r>
          </a:p>
          <a:p>
            <a:pPr marL="0" indent="0">
              <a:buNone/>
            </a:pPr>
            <a:r>
              <a:rPr lang="fr-CH" b="1" dirty="0"/>
              <a:t> </a:t>
            </a:r>
            <a:r>
              <a:rPr lang="fr-CH" b="1" dirty="0" smtClean="0"/>
              <a:t>                                 </a:t>
            </a:r>
            <a:r>
              <a:rPr lang="fr-CH" b="1" dirty="0" err="1" smtClean="0"/>
              <a:t>Hemiacetal</a:t>
            </a:r>
            <a:r>
              <a:rPr lang="fr-CH" b="1" dirty="0" smtClean="0"/>
              <a:t>                           </a:t>
            </a:r>
            <a:r>
              <a:rPr lang="fr-CH" b="1" dirty="0" err="1" smtClean="0">
                <a:solidFill>
                  <a:srgbClr val="FF0000"/>
                </a:solidFill>
              </a:rPr>
              <a:t>Acetal</a:t>
            </a:r>
            <a:r>
              <a:rPr lang="fr-CH" b="1" dirty="0" smtClean="0">
                <a:solidFill>
                  <a:srgbClr val="FF0000"/>
                </a:solidFill>
              </a:rPr>
              <a:t> </a:t>
            </a:r>
            <a:r>
              <a:rPr lang="fr-CH" b="1" dirty="0" smtClean="0"/>
              <a:t>+ H2O</a:t>
            </a:r>
          </a:p>
          <a:p>
            <a:pPr marL="0" indent="0">
              <a:buNone/>
            </a:pPr>
            <a:endParaRPr lang="fr-FR" b="1" dirty="0"/>
          </a:p>
          <a:p>
            <a:pPr marL="0" indent="0">
              <a:buNone/>
            </a:pPr>
            <a:r>
              <a:rPr lang="fr-FR" dirty="0"/>
              <a:t>— Un aldose ou un cétose ne fixent qu’une seule molécule </a:t>
            </a:r>
            <a:r>
              <a:rPr lang="fr-FR" dirty="0" smtClean="0"/>
              <a:t>d’alcool</a:t>
            </a:r>
          </a:p>
          <a:p>
            <a:pPr marL="0" indent="0">
              <a:buNone/>
            </a:pPr>
            <a:endParaRPr lang="fr-CH" dirty="0"/>
          </a:p>
          <a:p>
            <a:pPr marL="0" indent="0">
              <a:buNone/>
            </a:pPr>
            <a:endParaRPr lang="fr-CH" dirty="0" smtClean="0"/>
          </a:p>
          <a:p>
            <a:pPr marL="0" indent="0">
              <a:buNone/>
            </a:pPr>
            <a:r>
              <a:rPr lang="fr-CH" b="1" dirty="0" smtClean="0"/>
              <a:t>Aldose  ou cétose  + </a:t>
            </a:r>
            <a:r>
              <a:rPr lang="fr-CH" b="1" dirty="0" smtClean="0">
                <a:solidFill>
                  <a:srgbClr val="FF0000"/>
                </a:solidFill>
              </a:rPr>
              <a:t>R’OH                      </a:t>
            </a:r>
            <a:r>
              <a:rPr lang="fr-CH" b="1" dirty="0" err="1" smtClean="0">
                <a:solidFill>
                  <a:srgbClr val="FF0000"/>
                </a:solidFill>
              </a:rPr>
              <a:t>Hémiacétal</a:t>
            </a:r>
            <a:r>
              <a:rPr lang="fr-CH" b="1" dirty="0" smtClean="0">
                <a:solidFill>
                  <a:srgbClr val="FF0000"/>
                </a:solidFill>
              </a:rPr>
              <a:t> </a:t>
            </a:r>
            <a:r>
              <a:rPr lang="fr-CH" b="1" dirty="0" smtClean="0"/>
              <a:t>uniquement</a:t>
            </a:r>
            <a:endParaRPr lang="fr-CH" b="1" dirty="0"/>
          </a:p>
          <a:p>
            <a:pPr marL="0" indent="0">
              <a:buNone/>
            </a:pPr>
            <a:endParaRPr lang="fr-FR" dirty="0"/>
          </a:p>
          <a:p>
            <a:pPr marL="0" indent="0">
              <a:buNone/>
            </a:pPr>
            <a:r>
              <a:rPr lang="fr-FR" b="1" dirty="0">
                <a:solidFill>
                  <a:srgbClr val="FF0000"/>
                </a:solidFill>
              </a:rPr>
              <a:t>2. Mutarotation (</a:t>
            </a:r>
            <a:r>
              <a:rPr lang="fr-FR" b="1" dirty="0" err="1">
                <a:solidFill>
                  <a:srgbClr val="FF0000"/>
                </a:solidFill>
              </a:rPr>
              <a:t>anomères</a:t>
            </a:r>
            <a:r>
              <a:rPr lang="fr-FR" b="1" dirty="0">
                <a:solidFill>
                  <a:srgbClr val="FF0000"/>
                </a:solidFill>
              </a:rPr>
              <a:t>)</a:t>
            </a:r>
          </a:p>
          <a:p>
            <a:pPr marL="0" indent="0">
              <a:buNone/>
            </a:pPr>
            <a:r>
              <a:rPr lang="fr-FR" dirty="0"/>
              <a:t>La valeur du pouvoir rotatoire d’un ose (mesurée au polarimètre) n’est pas </a:t>
            </a:r>
            <a:r>
              <a:rPr lang="fr-FR" dirty="0" smtClean="0"/>
              <a:t>fixée immédiatement </a:t>
            </a:r>
            <a:r>
              <a:rPr lang="fr-FR" dirty="0"/>
              <a:t>; elle le devient au bout d’un certain temps. Ce phénomène est lié </a:t>
            </a:r>
            <a:r>
              <a:rPr lang="fr-FR" dirty="0" smtClean="0"/>
              <a:t>à l’existence </a:t>
            </a:r>
            <a:r>
              <a:rPr lang="fr-FR" dirty="0"/>
              <a:t>de 2 </a:t>
            </a:r>
            <a:r>
              <a:rPr lang="fr-FR" dirty="0" smtClean="0"/>
              <a:t>formes  </a:t>
            </a:r>
            <a:r>
              <a:rPr lang="fr-FR" dirty="0" err="1" smtClean="0"/>
              <a:t>isomériques</a:t>
            </a:r>
            <a:r>
              <a:rPr lang="fr-FR" dirty="0"/>
              <a:t>, l’</a:t>
            </a:r>
            <a:r>
              <a:rPr lang="fr-FR" dirty="0" err="1"/>
              <a:t>anomère</a:t>
            </a:r>
            <a:r>
              <a:rPr lang="fr-FR" dirty="0"/>
              <a:t> α ou β à l’origine de la mutarotation. </a:t>
            </a:r>
            <a:r>
              <a:rPr lang="fr-FR" dirty="0" smtClean="0"/>
              <a:t>Ces 2 </a:t>
            </a:r>
            <a:r>
              <a:rPr lang="fr-FR" dirty="0" err="1"/>
              <a:t>anomères</a:t>
            </a:r>
            <a:r>
              <a:rPr lang="fr-FR" dirty="0"/>
              <a:t> différent par la position dans l’espace du OH </a:t>
            </a:r>
            <a:r>
              <a:rPr lang="fr-FR" dirty="0" err="1"/>
              <a:t>hémiacétalique</a:t>
            </a:r>
            <a:r>
              <a:rPr lang="fr-FR" dirty="0" smtClean="0"/>
              <a:t>.</a:t>
            </a:r>
          </a:p>
          <a:p>
            <a:pPr marL="0" indent="0">
              <a:buNone/>
            </a:pPr>
            <a:endParaRPr lang="fr-FR" dirty="0"/>
          </a:p>
          <a:p>
            <a:pPr marL="0" indent="0">
              <a:buNone/>
            </a:pPr>
            <a:r>
              <a:rPr lang="fr-FR" b="1" dirty="0"/>
              <a:t> </a:t>
            </a:r>
            <a:r>
              <a:rPr lang="fr-FR" b="1" dirty="0" smtClean="0"/>
              <a:t>                    </a:t>
            </a:r>
            <a:r>
              <a:rPr lang="el-GR" b="1" dirty="0" smtClean="0"/>
              <a:t> </a:t>
            </a:r>
            <a:r>
              <a:rPr lang="el-GR" b="1" dirty="0"/>
              <a:t>α</a:t>
            </a:r>
            <a:r>
              <a:rPr lang="fr-FR" b="1" dirty="0"/>
              <a:t>D Glucose + 112</a:t>
            </a:r>
            <a:r>
              <a:rPr lang="fr-FR" b="1" dirty="0" smtClean="0"/>
              <a:t>°</a:t>
            </a:r>
          </a:p>
          <a:p>
            <a:pPr marL="0" indent="0">
              <a:buNone/>
            </a:pPr>
            <a:r>
              <a:rPr lang="fr-FR" b="1" dirty="0" smtClean="0"/>
              <a:t>                                                                           + 52°7</a:t>
            </a:r>
          </a:p>
          <a:p>
            <a:pPr marL="0" indent="0">
              <a:buNone/>
            </a:pPr>
            <a:r>
              <a:rPr lang="fr-FR" b="1" dirty="0"/>
              <a:t> </a:t>
            </a:r>
            <a:r>
              <a:rPr lang="fr-FR" b="1" dirty="0" smtClean="0"/>
              <a:t>                     </a:t>
            </a:r>
            <a:r>
              <a:rPr lang="el-GR" b="1" dirty="0"/>
              <a:t>β</a:t>
            </a:r>
            <a:r>
              <a:rPr lang="fr-FR" b="1" dirty="0"/>
              <a:t>D Glucose + </a:t>
            </a:r>
            <a:r>
              <a:rPr lang="fr-FR" b="1" dirty="0" smtClean="0"/>
              <a:t>18°7</a:t>
            </a:r>
            <a:endParaRPr lang="fr-CH" b="1" dirty="0"/>
          </a:p>
          <a:p>
            <a:pPr marL="0" indent="0">
              <a:buNone/>
            </a:pPr>
            <a:endParaRPr lang="fr-CH" dirty="0" smtClean="0"/>
          </a:p>
          <a:p>
            <a:pPr marL="0" indent="0">
              <a:buNone/>
            </a:pPr>
            <a:r>
              <a:rPr lang="fr-FR" dirty="0"/>
              <a:t>Le phénomène de mutarotation implique l'existence d'un carbone asymétrique supplémentaire. </a:t>
            </a:r>
          </a:p>
          <a:p>
            <a:pPr marL="0" indent="0">
              <a:buNone/>
            </a:pPr>
            <a:r>
              <a:rPr lang="fr-FR" dirty="0"/>
              <a:t>Par ailleurs, la formation d'</a:t>
            </a:r>
            <a:r>
              <a:rPr lang="fr-FR" dirty="0" err="1"/>
              <a:t>hémiacétal</a:t>
            </a:r>
            <a:r>
              <a:rPr lang="fr-FR" dirty="0"/>
              <a:t> implique que la fonction réductrice a déjà établit une liaison avec un alcool. </a:t>
            </a:r>
          </a:p>
          <a:p>
            <a:pPr marL="0" indent="0">
              <a:buNone/>
            </a:pPr>
            <a:endParaRPr lang="fr-FR" dirty="0"/>
          </a:p>
        </p:txBody>
      </p:sp>
      <p:cxnSp>
        <p:nvCxnSpPr>
          <p:cNvPr id="5" name="Connecteur droit avec flèche 4"/>
          <p:cNvCxnSpPr/>
          <p:nvPr/>
        </p:nvCxnSpPr>
        <p:spPr>
          <a:xfrm>
            <a:off x="2051720" y="2492896"/>
            <a:ext cx="720080" cy="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04048" y="2317378"/>
            <a:ext cx="1017587"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7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16721" y="3639855"/>
            <a:ext cx="1017587"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Parenthèse fermante 5"/>
          <p:cNvSpPr/>
          <p:nvPr/>
        </p:nvSpPr>
        <p:spPr>
          <a:xfrm>
            <a:off x="3480155" y="5268584"/>
            <a:ext cx="167465" cy="576064"/>
          </a:xfrm>
          <a:prstGeom prst="rightBracket">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fr-FR"/>
          </a:p>
        </p:txBody>
      </p:sp>
      <p:cxnSp>
        <p:nvCxnSpPr>
          <p:cNvPr id="8" name="Connecteur droit avec flèche 7"/>
          <p:cNvCxnSpPr/>
          <p:nvPr/>
        </p:nvCxnSpPr>
        <p:spPr>
          <a:xfrm>
            <a:off x="3779912" y="5556616"/>
            <a:ext cx="508793" cy="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8097478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188640"/>
            <a:ext cx="8183880" cy="1051560"/>
          </a:xfrm>
        </p:spPr>
        <p:txBody>
          <a:bodyPr/>
          <a:lstStyle/>
          <a:p>
            <a:r>
              <a:rPr lang="fr-FR" dirty="0"/>
              <a:t>2. Mécanisme de cyclisation </a:t>
            </a:r>
          </a:p>
        </p:txBody>
      </p:sp>
      <p:sp>
        <p:nvSpPr>
          <p:cNvPr id="3" name="Espace réservé du contenu 2"/>
          <p:cNvSpPr>
            <a:spLocks noGrp="1"/>
          </p:cNvSpPr>
          <p:nvPr>
            <p:ph idx="1"/>
          </p:nvPr>
        </p:nvSpPr>
        <p:spPr>
          <a:xfrm>
            <a:off x="467544" y="1484784"/>
            <a:ext cx="8183880" cy="4968552"/>
          </a:xfrm>
        </p:spPr>
        <p:txBody>
          <a:bodyPr>
            <a:normAutofit fontScale="77500" lnSpcReduction="20000"/>
          </a:bodyPr>
          <a:lstStyle/>
          <a:p>
            <a:pPr marL="0" indent="0">
              <a:buNone/>
            </a:pPr>
            <a:r>
              <a:rPr lang="fr-FR" dirty="0" smtClean="0"/>
              <a:t>•l'hydroxyle </a:t>
            </a:r>
            <a:r>
              <a:rPr lang="fr-FR" dirty="0"/>
              <a:t>porté par le carbone 5 se retrouve en dessous du </a:t>
            </a:r>
            <a:r>
              <a:rPr lang="fr-FR" dirty="0" smtClean="0"/>
              <a:t>cycle</a:t>
            </a:r>
          </a:p>
          <a:p>
            <a:pPr marL="0" indent="0">
              <a:buNone/>
            </a:pPr>
            <a:endParaRPr lang="fr-FR" dirty="0"/>
          </a:p>
          <a:p>
            <a:pPr marL="0" indent="0">
              <a:buNone/>
            </a:pPr>
            <a:r>
              <a:rPr lang="fr-FR" dirty="0" smtClean="0"/>
              <a:t>•il </a:t>
            </a:r>
            <a:r>
              <a:rPr lang="fr-FR" dirty="0"/>
              <a:t>s'effectue une rotation de 90° autour de la liaison entre le carbone 4 et le carbone 5 de telle sorte que l'hydroxyle du carbone 5 se rapproche du groupement aldéhyde du carbone </a:t>
            </a:r>
            <a:r>
              <a:rPr lang="fr-FR" dirty="0" smtClean="0"/>
              <a:t>1</a:t>
            </a:r>
          </a:p>
          <a:p>
            <a:pPr marL="0" indent="0">
              <a:buNone/>
            </a:pPr>
            <a:endParaRPr lang="fr-FR" dirty="0"/>
          </a:p>
          <a:p>
            <a:pPr marL="0" indent="0">
              <a:buNone/>
            </a:pPr>
            <a:r>
              <a:rPr lang="fr-FR" dirty="0" smtClean="0"/>
              <a:t>•de </a:t>
            </a:r>
            <a:r>
              <a:rPr lang="fr-FR" dirty="0"/>
              <a:t>ce fait, le carbone 6 subit une rotation équivalente et se retrouve au dessus du </a:t>
            </a:r>
            <a:r>
              <a:rPr lang="fr-FR" dirty="0" smtClean="0"/>
              <a:t>cycle</a:t>
            </a:r>
          </a:p>
          <a:p>
            <a:pPr marL="0" indent="0">
              <a:buNone/>
            </a:pPr>
            <a:endParaRPr lang="fr-FR" dirty="0"/>
          </a:p>
          <a:p>
            <a:pPr marL="0" indent="0">
              <a:buNone/>
            </a:pPr>
            <a:r>
              <a:rPr lang="fr-FR" dirty="0" smtClean="0"/>
              <a:t>•à </a:t>
            </a:r>
            <a:r>
              <a:rPr lang="fr-FR" dirty="0"/>
              <a:t>partir de ce moment l'un des doublets libres de l'atome d'oxygène peut réagir d'un côté ou l'autre de l'atome de carbone et l'on obtient l'α-D-</a:t>
            </a:r>
            <a:r>
              <a:rPr lang="fr-FR" dirty="0" err="1"/>
              <a:t>glucopyranose</a:t>
            </a:r>
            <a:r>
              <a:rPr lang="fr-FR" dirty="0"/>
              <a:t> si l'hydroxyle porté par le carbone 1 est en dessous du cycle ou le β-D-</a:t>
            </a:r>
            <a:r>
              <a:rPr lang="fr-FR" dirty="0" err="1"/>
              <a:t>glucopyranose</a:t>
            </a:r>
            <a:r>
              <a:rPr lang="fr-FR" dirty="0"/>
              <a:t> dans le cas contraire. </a:t>
            </a:r>
          </a:p>
          <a:p>
            <a:pPr marL="0" indent="0">
              <a:buNone/>
            </a:pPr>
            <a:r>
              <a:rPr lang="fr-FR" dirty="0"/>
              <a:t> </a:t>
            </a:r>
          </a:p>
          <a:p>
            <a:pPr marL="0" indent="0">
              <a:buNone/>
            </a:pPr>
            <a:endParaRPr lang="fr-FR" dirty="0"/>
          </a:p>
        </p:txBody>
      </p:sp>
    </p:spTree>
    <p:extLst>
      <p:ext uri="{BB962C8B-B14F-4D97-AF65-F5344CB8AC3E}">
        <p14:creationId xmlns:p14="http://schemas.microsoft.com/office/powerpoint/2010/main" val="33234208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Image 1" descr="Description : Forme chaise bateau cyclique glucide ose polysaccharide oside glucose amidon glycogene hemiacetal furanose pyranose ribose saccharose maltose melibiose lactose mucopolysaccharide glycoproteine methylation diholoside haworth heteroside sucre glucose mutarotation biochimej"/>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260648"/>
            <a:ext cx="8208912" cy="5832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034779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1977352"/>
            <a:ext cx="8183880" cy="4187952"/>
          </a:xfrm>
        </p:spPr>
        <p:txBody>
          <a:bodyPr/>
          <a:lstStyle/>
          <a:p>
            <a:pPr>
              <a:buNone/>
            </a:pPr>
            <a:r>
              <a:rPr lang="fr-FR" dirty="0" smtClean="0"/>
              <a:t>Les glucides sont des molécules organiques </a:t>
            </a:r>
            <a:r>
              <a:rPr lang="fr-FR" dirty="0" smtClean="0"/>
              <a:t>caractérisées p</a:t>
            </a:r>
            <a:r>
              <a:rPr lang="fr-CH" dirty="0" err="1" smtClean="0"/>
              <a:t>ar</a:t>
            </a:r>
            <a:r>
              <a:rPr lang="fr-CH" dirty="0" smtClean="0"/>
              <a:t> la </a:t>
            </a:r>
            <a:r>
              <a:rPr lang="fr-CH" dirty="0" err="1" smtClean="0"/>
              <a:t>presence</a:t>
            </a:r>
            <a:r>
              <a:rPr lang="fr-CH" dirty="0" smtClean="0"/>
              <a:t> d’un chainon </a:t>
            </a:r>
            <a:r>
              <a:rPr lang="fr-CH" dirty="0" err="1" smtClean="0"/>
              <a:t>carbonné</a:t>
            </a:r>
            <a:r>
              <a:rPr lang="fr-CH" dirty="0" smtClean="0"/>
              <a:t> porteurs de groupements hydroxyles et de fonction </a:t>
            </a:r>
            <a:r>
              <a:rPr lang="fr-CH" dirty="0" err="1" smtClean="0"/>
              <a:t>aldehydes</a:t>
            </a:r>
            <a:r>
              <a:rPr lang="fr-CH" dirty="0" smtClean="0"/>
              <a:t> et </a:t>
            </a:r>
            <a:r>
              <a:rPr lang="fr-CH" dirty="0" err="1" smtClean="0"/>
              <a:t>cetones</a:t>
            </a:r>
            <a:endParaRPr lang="fr-CH" dirty="0" smtClean="0"/>
          </a:p>
          <a:p>
            <a:pPr>
              <a:buNone/>
            </a:pPr>
            <a:r>
              <a:rPr lang="fr-CH" dirty="0" smtClean="0"/>
              <a:t>Se retrouve dans un grand nombre de </a:t>
            </a:r>
            <a:r>
              <a:rPr lang="fr-CH" dirty="0" err="1" smtClean="0"/>
              <a:t>comèposés</a:t>
            </a:r>
            <a:r>
              <a:rPr lang="fr-CH" dirty="0" smtClean="0"/>
              <a:t>: acides </a:t>
            </a:r>
            <a:r>
              <a:rPr lang="fr-CH" dirty="0" err="1" smtClean="0"/>
              <a:t>nuleiques</a:t>
            </a:r>
            <a:r>
              <a:rPr lang="fr-CH" dirty="0" smtClean="0"/>
              <a:t>, ADN, ARN</a:t>
            </a:r>
          </a:p>
          <a:p>
            <a:pPr>
              <a:buNone/>
            </a:pPr>
            <a:r>
              <a:rPr lang="fr-CH" dirty="0" smtClean="0"/>
              <a:t>De formule </a:t>
            </a:r>
            <a:r>
              <a:rPr lang="fr-CH" dirty="0" err="1" smtClean="0"/>
              <a:t>generale</a:t>
            </a:r>
            <a:r>
              <a:rPr lang="fr-CH" dirty="0" smtClean="0"/>
              <a:t>  </a:t>
            </a:r>
            <a:r>
              <a:rPr lang="fr-CH" dirty="0" err="1" smtClean="0"/>
              <a:t>Cn</a:t>
            </a:r>
            <a:r>
              <a:rPr lang="fr-CH" dirty="0" smtClean="0"/>
              <a:t> H2n On</a:t>
            </a:r>
            <a:endParaRPr lang="fr-FR" dirty="0"/>
          </a:p>
        </p:txBody>
      </p:sp>
      <p:sp>
        <p:nvSpPr>
          <p:cNvPr id="4" name="Rectangle 3"/>
          <p:cNvSpPr/>
          <p:nvPr/>
        </p:nvSpPr>
        <p:spPr>
          <a:xfrm>
            <a:off x="539552" y="478413"/>
            <a:ext cx="4299574" cy="646331"/>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fr-FR" sz="36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1 – Généralités:</a:t>
            </a:r>
            <a:endParaRPr lang="fr-FR" sz="36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7504" y="-27384"/>
            <a:ext cx="8928992" cy="1584176"/>
          </a:xfrm>
        </p:spPr>
        <p:txBody>
          <a:bodyPr>
            <a:noAutofit/>
          </a:bodyPr>
          <a:lstStyle/>
          <a:p>
            <a:r>
              <a:rPr lang="fr-FR" sz="2800" dirty="0" smtClean="0"/>
              <a:t>3. </a:t>
            </a:r>
            <a:r>
              <a:rPr lang="fr-FR" sz="2800" dirty="0"/>
              <a:t>Mécanisme de cyclisation et représentation de Walter Norman Haworth.</a:t>
            </a:r>
            <a:br>
              <a:rPr lang="fr-FR" sz="2800" dirty="0"/>
            </a:br>
            <a:endParaRPr lang="fr-FR" sz="2800" dirty="0"/>
          </a:p>
        </p:txBody>
      </p:sp>
      <p:sp>
        <p:nvSpPr>
          <p:cNvPr id="3" name="Espace réservé du contenu 2"/>
          <p:cNvSpPr>
            <a:spLocks noGrp="1"/>
          </p:cNvSpPr>
          <p:nvPr>
            <p:ph idx="1"/>
          </p:nvPr>
        </p:nvSpPr>
        <p:spPr>
          <a:xfrm>
            <a:off x="251520" y="1329280"/>
            <a:ext cx="8712968" cy="5528720"/>
          </a:xfrm>
        </p:spPr>
        <p:txBody>
          <a:bodyPr>
            <a:normAutofit fontScale="47500" lnSpcReduction="20000"/>
          </a:bodyPr>
          <a:lstStyle/>
          <a:p>
            <a:pPr marL="0" indent="0">
              <a:buNone/>
            </a:pPr>
            <a:r>
              <a:rPr lang="fr-FR" sz="2900" dirty="0"/>
              <a:t>Le phénomène de mutarotation implique l'existence d'un carbone asymétrique supplémentaire. </a:t>
            </a:r>
          </a:p>
          <a:p>
            <a:pPr marL="0" indent="0">
              <a:buNone/>
            </a:pPr>
            <a:r>
              <a:rPr lang="fr-FR" sz="2900" dirty="0"/>
              <a:t>Par ailleurs, la formation d'</a:t>
            </a:r>
            <a:r>
              <a:rPr lang="fr-FR" sz="2900" dirty="0" err="1"/>
              <a:t>hémiacétal</a:t>
            </a:r>
            <a:r>
              <a:rPr lang="fr-FR" sz="2900" dirty="0"/>
              <a:t> implique que la fonction réductrice a déjà établit une liaison avec un alcool. </a:t>
            </a:r>
          </a:p>
          <a:p>
            <a:pPr marL="0" indent="0">
              <a:buNone/>
            </a:pPr>
            <a:r>
              <a:rPr lang="fr-FR" sz="2900" dirty="0" smtClean="0"/>
              <a:t>•</a:t>
            </a:r>
            <a:r>
              <a:rPr lang="fr-FR" sz="2900" dirty="0"/>
              <a:t>	la réaction se produit entre le groupement aldéhydique et le groupement alcoolique le plus proche spatialement, celui porté par le carbone 5</a:t>
            </a:r>
          </a:p>
          <a:p>
            <a:pPr marL="0" indent="0">
              <a:buNone/>
            </a:pPr>
            <a:r>
              <a:rPr lang="fr-FR" sz="2900" dirty="0"/>
              <a:t>•	on obtient un cycle à 6 sommets, 5 carbones et 1 oxygène. Un cycle à 7 sommets subirait trop de tension</a:t>
            </a:r>
          </a:p>
          <a:p>
            <a:pPr marL="0" indent="0">
              <a:buNone/>
            </a:pPr>
            <a:r>
              <a:rPr lang="fr-FR" sz="2900" dirty="0"/>
              <a:t>•	seuls les cycles à 5 et 6 sommets ont une importance chez les oses naturels. </a:t>
            </a:r>
            <a:endParaRPr lang="fr-FR" sz="2900" dirty="0" smtClean="0"/>
          </a:p>
          <a:p>
            <a:pPr marL="0" indent="0">
              <a:buNone/>
            </a:pPr>
            <a:endParaRPr lang="fr-FR" sz="2900" dirty="0"/>
          </a:p>
          <a:p>
            <a:pPr marL="0" indent="0">
              <a:buNone/>
            </a:pPr>
            <a:r>
              <a:rPr lang="fr-FR" sz="2900" dirty="0" smtClean="0"/>
              <a:t>dans </a:t>
            </a:r>
            <a:r>
              <a:rPr lang="fr-FR" sz="2900" dirty="0"/>
              <a:t>la représentation cyclique que l'on appelle représentation ou projection de Haworth :</a:t>
            </a:r>
          </a:p>
          <a:p>
            <a:pPr marL="0" indent="0">
              <a:buNone/>
            </a:pPr>
            <a:r>
              <a:rPr lang="fr-FR" sz="2900" dirty="0"/>
              <a:t>•	on considère que toute la chaîne des carbones est dans un même plan, la ligne épaisse représente la partie du cycle orientée vers l'observateur</a:t>
            </a:r>
          </a:p>
          <a:p>
            <a:pPr marL="0" indent="0">
              <a:buNone/>
            </a:pPr>
            <a:r>
              <a:rPr lang="fr-FR" sz="2900" dirty="0"/>
              <a:t>•	de plus, les hydroxyles situés à droite dans la projection de Fischer sont dirigés vers le bas dans le cycle et ceux situés à gauche sont dirigés vers le haut. </a:t>
            </a:r>
            <a:endParaRPr lang="fr-FR" sz="2900" dirty="0" smtClean="0"/>
          </a:p>
          <a:p>
            <a:pPr marL="0" indent="0">
              <a:buNone/>
            </a:pPr>
            <a:endParaRPr lang="fr-FR" sz="2900" dirty="0"/>
          </a:p>
          <a:p>
            <a:pPr marL="0" indent="0">
              <a:buNone/>
            </a:pPr>
            <a:r>
              <a:rPr lang="fr-FR" sz="2900" dirty="0"/>
              <a:t>Le mécanisme est le suivant </a:t>
            </a:r>
            <a:r>
              <a:rPr lang="fr-FR" sz="2900" dirty="0" smtClean="0"/>
              <a:t>:</a:t>
            </a:r>
          </a:p>
          <a:p>
            <a:pPr marL="0" indent="0">
              <a:buNone/>
            </a:pPr>
            <a:r>
              <a:rPr lang="fr-FR" sz="2900" dirty="0" smtClean="0"/>
              <a:t>•	l'hydroxyle porté par le carbone 5 se retrouve en dessous du cycle</a:t>
            </a:r>
          </a:p>
          <a:p>
            <a:pPr marL="0" indent="0">
              <a:buNone/>
            </a:pPr>
            <a:r>
              <a:rPr lang="fr-FR" sz="2900" dirty="0" smtClean="0"/>
              <a:t>•</a:t>
            </a:r>
            <a:r>
              <a:rPr lang="fr-FR" sz="2900" dirty="0"/>
              <a:t>	il s'effectue une rotation de 90° autour de la liaison entre le carbone 4 et le carbone 5 de telle sorte que l'hydroxyle du carbone 5 se rapproche du groupement aldéhyde du carbone 1</a:t>
            </a:r>
          </a:p>
          <a:p>
            <a:pPr marL="0" indent="0">
              <a:buNone/>
            </a:pPr>
            <a:r>
              <a:rPr lang="fr-FR" sz="2900" dirty="0"/>
              <a:t>•	de ce fait, le carbone 6 subit une rotation équivalente et se retrouve au dessus du cycle</a:t>
            </a:r>
          </a:p>
          <a:p>
            <a:pPr marL="0" indent="0">
              <a:buNone/>
            </a:pPr>
            <a:r>
              <a:rPr lang="fr-FR" sz="2900" dirty="0"/>
              <a:t>•	à partir de ce moment l'un des doublets libres de l'atome d'oxygène peut réagir d'un côté ou l'autre de l'atome de carbone et l'on obtient l'α-D-</a:t>
            </a:r>
            <a:r>
              <a:rPr lang="fr-FR" sz="2900" dirty="0" err="1"/>
              <a:t>glucopyranose</a:t>
            </a:r>
            <a:r>
              <a:rPr lang="fr-FR" sz="2900" dirty="0"/>
              <a:t> si l'hydroxyle porté par le carbone 1 est en dessous du cycle ou le β-D-</a:t>
            </a:r>
            <a:r>
              <a:rPr lang="fr-FR" sz="2900" dirty="0" err="1"/>
              <a:t>glucopyranose</a:t>
            </a:r>
            <a:r>
              <a:rPr lang="fr-FR" sz="2900" dirty="0"/>
              <a:t> dans le cas contraire. </a:t>
            </a:r>
          </a:p>
          <a:p>
            <a:pPr marL="0" indent="0">
              <a:buNone/>
            </a:pPr>
            <a:r>
              <a:rPr lang="fr-FR" sz="2900" dirty="0"/>
              <a:t> </a:t>
            </a:r>
          </a:p>
          <a:p>
            <a:pPr marL="0" indent="0">
              <a:buNone/>
            </a:pPr>
            <a:endParaRPr lang="fr-FR" dirty="0"/>
          </a:p>
          <a:p>
            <a:pPr marL="0" indent="0">
              <a:buNone/>
            </a:pPr>
            <a:endParaRPr lang="fr-FR" dirty="0"/>
          </a:p>
        </p:txBody>
      </p:sp>
    </p:spTree>
    <p:extLst>
      <p:ext uri="{BB962C8B-B14F-4D97-AF65-F5344CB8AC3E}">
        <p14:creationId xmlns:p14="http://schemas.microsoft.com/office/powerpoint/2010/main" val="6153427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850976"/>
          </a:xfrm>
        </p:spPr>
        <p:txBody>
          <a:bodyPr/>
          <a:lstStyle/>
          <a:p>
            <a:pPr marL="0" indent="0">
              <a:buNone/>
            </a:pPr>
            <a:r>
              <a:rPr lang="fr-FR" dirty="0"/>
              <a:t>Deux structures cycliques sont possibles.</a:t>
            </a:r>
          </a:p>
          <a:p>
            <a:pPr marL="0" indent="0">
              <a:buNone/>
            </a:pPr>
            <a:r>
              <a:rPr lang="fr-FR" dirty="0"/>
              <a:t>• La forme </a:t>
            </a:r>
            <a:r>
              <a:rPr lang="fr-FR" dirty="0" err="1"/>
              <a:t>pyranique</a:t>
            </a:r>
            <a:r>
              <a:rPr lang="fr-FR" dirty="0"/>
              <a:t> correspond à un </a:t>
            </a:r>
            <a:r>
              <a:rPr lang="fr-FR" dirty="0" err="1"/>
              <a:t>hérérocycle</a:t>
            </a:r>
            <a:r>
              <a:rPr lang="fr-FR" dirty="0"/>
              <a:t> à 6 sommets (5 C et 1 O).</a:t>
            </a:r>
          </a:p>
          <a:p>
            <a:pPr marL="0" indent="0">
              <a:buNone/>
            </a:pPr>
            <a:r>
              <a:rPr lang="fr-FR" dirty="0"/>
              <a:t>• La forme </a:t>
            </a:r>
            <a:r>
              <a:rPr lang="fr-FR" dirty="0" err="1"/>
              <a:t>furanique</a:t>
            </a:r>
            <a:r>
              <a:rPr lang="fr-FR" dirty="0"/>
              <a:t> correspond à un hétérocycle à 5 sommets (4 C et 1 O</a:t>
            </a:r>
            <a:r>
              <a:rPr lang="fr-FR" dirty="0" smtClean="0"/>
              <a:t>).</a:t>
            </a:r>
          </a:p>
          <a:p>
            <a:pPr marL="0" indent="0">
              <a:buNone/>
            </a:pPr>
            <a:endParaRPr lang="fr-CH" dirty="0"/>
          </a:p>
          <a:p>
            <a:pPr marL="0" indent="0">
              <a:buNone/>
            </a:pPr>
            <a:endParaRPr lang="fr-CH" dirty="0" smtClean="0"/>
          </a:p>
          <a:p>
            <a:pPr marL="0" indent="0">
              <a:buNone/>
            </a:pPr>
            <a:endParaRPr lang="fr-CH" dirty="0"/>
          </a:p>
          <a:p>
            <a:pPr marL="0" indent="0">
              <a:buNone/>
            </a:pPr>
            <a:endParaRPr lang="fr-CH" dirty="0" smtClean="0"/>
          </a:p>
          <a:p>
            <a:pPr marL="0" indent="0">
              <a:buNone/>
            </a:pPr>
            <a:endParaRPr lang="fr-CH" dirty="0"/>
          </a:p>
          <a:p>
            <a:pPr marL="0" indent="0">
              <a:buNone/>
            </a:pPr>
            <a:endParaRPr lang="fr-CH" dirty="0" smtClean="0"/>
          </a:p>
          <a:p>
            <a:pPr marL="0" indent="0">
              <a:buNone/>
            </a:pPr>
            <a:r>
              <a:rPr lang="fr-CH" dirty="0"/>
              <a:t> </a:t>
            </a:r>
            <a:r>
              <a:rPr lang="fr-CH" dirty="0" smtClean="0"/>
              <a:t>    Cycle </a:t>
            </a:r>
            <a:r>
              <a:rPr lang="fr-CH" dirty="0" err="1" smtClean="0"/>
              <a:t>pyrane</a:t>
            </a:r>
            <a:r>
              <a:rPr lang="fr-CH" dirty="0" smtClean="0"/>
              <a:t>                  cycle furane</a:t>
            </a:r>
            <a:endParaRPr lang="fr-FR" dirty="0"/>
          </a:p>
        </p:txBody>
      </p:sp>
      <p:sp>
        <p:nvSpPr>
          <p:cNvPr id="4" name="Hexagone 3"/>
          <p:cNvSpPr/>
          <p:nvPr/>
        </p:nvSpPr>
        <p:spPr>
          <a:xfrm>
            <a:off x="1619672" y="3645024"/>
            <a:ext cx="2088232" cy="1512168"/>
          </a:xfrm>
          <a:prstGeom prst="hexagon">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5" name="ZoneTexte 4"/>
          <p:cNvSpPr txBox="1"/>
          <p:nvPr/>
        </p:nvSpPr>
        <p:spPr>
          <a:xfrm>
            <a:off x="3131840" y="3429000"/>
            <a:ext cx="504056" cy="369332"/>
          </a:xfrm>
          <a:prstGeom prst="rect">
            <a:avLst/>
          </a:prstGeom>
          <a:noFill/>
        </p:spPr>
        <p:txBody>
          <a:bodyPr wrap="square" rtlCol="0">
            <a:spAutoFit/>
          </a:bodyPr>
          <a:lstStyle/>
          <a:p>
            <a:r>
              <a:rPr lang="fr-CH" b="1" dirty="0" smtClean="0"/>
              <a:t>O</a:t>
            </a:r>
            <a:endParaRPr lang="fr-FR" b="1" dirty="0"/>
          </a:p>
        </p:txBody>
      </p:sp>
      <p:sp>
        <p:nvSpPr>
          <p:cNvPr id="6" name="Pentagone régulier 5"/>
          <p:cNvSpPr/>
          <p:nvPr/>
        </p:nvSpPr>
        <p:spPr>
          <a:xfrm>
            <a:off x="5724128" y="3501008"/>
            <a:ext cx="2160240" cy="1502876"/>
          </a:xfrm>
          <a:prstGeom prst="pentagon">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7" name="ZoneTexte 6"/>
          <p:cNvSpPr txBox="1"/>
          <p:nvPr/>
        </p:nvSpPr>
        <p:spPr>
          <a:xfrm>
            <a:off x="6588224" y="3284984"/>
            <a:ext cx="648072" cy="369332"/>
          </a:xfrm>
          <a:prstGeom prst="rect">
            <a:avLst/>
          </a:prstGeom>
          <a:noFill/>
        </p:spPr>
        <p:txBody>
          <a:bodyPr wrap="square" rtlCol="0">
            <a:spAutoFit/>
          </a:bodyPr>
          <a:lstStyle/>
          <a:p>
            <a:r>
              <a:rPr lang="fr-CH" b="1" dirty="0" smtClean="0"/>
              <a:t>O</a:t>
            </a:r>
            <a:endParaRPr lang="fr-FR" b="1" dirty="0"/>
          </a:p>
        </p:txBody>
      </p:sp>
    </p:spTree>
    <p:extLst>
      <p:ext uri="{BB962C8B-B14F-4D97-AF65-F5344CB8AC3E}">
        <p14:creationId xmlns:p14="http://schemas.microsoft.com/office/powerpoint/2010/main" val="13098385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245544" cy="4338808"/>
          </a:xfrm>
        </p:spPr>
        <p:txBody>
          <a:bodyPr>
            <a:normAutofit fontScale="55000" lnSpcReduction="20000"/>
          </a:bodyPr>
          <a:lstStyle/>
          <a:p>
            <a:pPr marL="0" indent="0">
              <a:buNone/>
            </a:pPr>
            <a:r>
              <a:rPr lang="fr-FR" dirty="0"/>
              <a:t>On obtient donc un nouveau carbone asymétrique et les deux isomères ne diffèrent que par la position d'un groupement sont appelés </a:t>
            </a:r>
            <a:r>
              <a:rPr lang="fr-FR" dirty="0" err="1"/>
              <a:t>anomères</a:t>
            </a:r>
            <a:r>
              <a:rPr lang="fr-FR" dirty="0"/>
              <a:t>.</a:t>
            </a:r>
          </a:p>
          <a:p>
            <a:pPr marL="0" indent="0">
              <a:buNone/>
            </a:pPr>
            <a:r>
              <a:rPr lang="fr-FR" dirty="0"/>
              <a:t>Le groupement hydroxyle porté par le carbone 4 peut également réagir et on obtient un cycle à 5 sommets ou cycle </a:t>
            </a:r>
            <a:r>
              <a:rPr lang="fr-FR" dirty="0" err="1"/>
              <a:t>furanose</a:t>
            </a:r>
            <a:r>
              <a:rPr lang="fr-FR" dirty="0"/>
              <a:t>.</a:t>
            </a:r>
          </a:p>
          <a:p>
            <a:pPr marL="0" indent="0">
              <a:buNone/>
            </a:pPr>
            <a:r>
              <a:rPr lang="fr-FR" dirty="0"/>
              <a:t>Les noms de </a:t>
            </a:r>
            <a:r>
              <a:rPr lang="fr-FR" dirty="0" err="1"/>
              <a:t>pyranose</a:t>
            </a:r>
            <a:r>
              <a:rPr lang="fr-FR" dirty="0"/>
              <a:t> et de </a:t>
            </a:r>
            <a:r>
              <a:rPr lang="fr-FR" dirty="0" err="1"/>
              <a:t>furanose</a:t>
            </a:r>
            <a:r>
              <a:rPr lang="fr-FR" dirty="0"/>
              <a:t> ont été adoptés par analogie avec les hydrocarbures à 6 et 5 sommets, respectivement</a:t>
            </a:r>
            <a:r>
              <a:rPr lang="fr-FR" dirty="0" smtClean="0"/>
              <a:t>.</a:t>
            </a:r>
          </a:p>
          <a:p>
            <a:pPr marL="0" indent="0">
              <a:buNone/>
            </a:pPr>
            <a:endParaRPr lang="fr-FR" dirty="0"/>
          </a:p>
          <a:p>
            <a:pPr marL="0" indent="0">
              <a:buNone/>
            </a:pPr>
            <a:r>
              <a:rPr lang="fr-FR" dirty="0" smtClean="0"/>
              <a:t>Conformation </a:t>
            </a:r>
            <a:r>
              <a:rPr lang="fr-FR" dirty="0"/>
              <a:t>spatiale</a:t>
            </a:r>
          </a:p>
          <a:p>
            <a:pPr marL="0" indent="0">
              <a:buNone/>
            </a:pPr>
            <a:r>
              <a:rPr lang="fr-FR" dirty="0"/>
              <a:t>Les études de la stabilité conformationnelle du cyclohexane ont montré que les arrangements spatiaux qui ne subissent pas de contraintes stériques sont la conformation dite en chaise et d'autres, quelques peut moins stables, dont la principale est la conformation dite bateau.</a:t>
            </a:r>
          </a:p>
          <a:p>
            <a:pPr marL="0" indent="0">
              <a:buNone/>
            </a:pPr>
            <a:r>
              <a:rPr lang="fr-FR" dirty="0"/>
              <a:t>La position des substituants hydrogène peut être soit dans un axe perpendiculaire aux plan défini par les 6 liaisons carbone-carbone, ce sont des substituants dits axiaux, soit au contraire dirigés vers l'extérieur de ce cycle et ils sont dits équatoriaux.</a:t>
            </a:r>
          </a:p>
          <a:p>
            <a:pPr marL="0" indent="0">
              <a:buNone/>
            </a:pPr>
            <a:r>
              <a:rPr lang="fr-FR" dirty="0"/>
              <a:t>Dans le cas du </a:t>
            </a:r>
            <a:r>
              <a:rPr lang="fr-FR" dirty="0" err="1"/>
              <a:t>glucopyranose</a:t>
            </a:r>
            <a:r>
              <a:rPr lang="fr-FR" dirty="0"/>
              <a:t>, c'est essentiellement la forme chaise qui existe.	 </a:t>
            </a:r>
          </a:p>
          <a:p>
            <a:pPr marL="0" indent="0">
              <a:buNone/>
            </a:pPr>
            <a:endParaRPr lang="fr-FR" dirty="0"/>
          </a:p>
        </p:txBody>
      </p:sp>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625" y="4561606"/>
            <a:ext cx="7776864" cy="1963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212913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692696"/>
            <a:ext cx="8183880" cy="5472608"/>
          </a:xfrm>
        </p:spPr>
        <p:txBody>
          <a:bodyPr>
            <a:normAutofit fontScale="92500" lnSpcReduction="20000"/>
          </a:bodyPr>
          <a:lstStyle/>
          <a:p>
            <a:pPr marL="0" indent="0">
              <a:buNone/>
            </a:pPr>
            <a:r>
              <a:rPr lang="fr-CH" b="1" dirty="0" err="1" smtClean="0">
                <a:solidFill>
                  <a:srgbClr val="FF0000"/>
                </a:solidFill>
              </a:rPr>
              <a:t>Roles</a:t>
            </a:r>
            <a:r>
              <a:rPr lang="fr-CH" b="1" dirty="0" smtClean="0">
                <a:solidFill>
                  <a:srgbClr val="FF0000"/>
                </a:solidFill>
              </a:rPr>
              <a:t> des glucides</a:t>
            </a:r>
          </a:p>
          <a:p>
            <a:pPr>
              <a:buFontTx/>
              <a:buChar char="-"/>
            </a:pPr>
            <a:endParaRPr lang="fr-CH" dirty="0"/>
          </a:p>
          <a:p>
            <a:pPr>
              <a:buFontTx/>
              <a:buChar char="-"/>
            </a:pPr>
            <a:r>
              <a:rPr lang="fr-CH" dirty="0" err="1" smtClean="0">
                <a:solidFill>
                  <a:srgbClr val="002060"/>
                </a:solidFill>
              </a:rPr>
              <a:t>Roles</a:t>
            </a:r>
            <a:r>
              <a:rPr lang="fr-CH" dirty="0" smtClean="0">
                <a:solidFill>
                  <a:srgbClr val="002060"/>
                </a:solidFill>
              </a:rPr>
              <a:t> energetiques:</a:t>
            </a:r>
            <a:r>
              <a:rPr lang="fr-CH" dirty="0" smtClean="0"/>
              <a:t>40-60% des calories alimentaires, </a:t>
            </a:r>
            <a:r>
              <a:rPr lang="fr-CH" dirty="0" err="1" smtClean="0"/>
              <a:t>reserves</a:t>
            </a:r>
            <a:r>
              <a:rPr lang="fr-CH" dirty="0" smtClean="0"/>
              <a:t> </a:t>
            </a:r>
            <a:r>
              <a:rPr lang="fr-CH" dirty="0" err="1" smtClean="0"/>
              <a:t>energetique</a:t>
            </a:r>
            <a:r>
              <a:rPr lang="fr-CH" dirty="0" smtClean="0"/>
              <a:t> dans le fois et les muscles</a:t>
            </a:r>
          </a:p>
          <a:p>
            <a:pPr>
              <a:buFontTx/>
              <a:buChar char="-"/>
            </a:pPr>
            <a:endParaRPr lang="fr-CH" dirty="0" smtClean="0"/>
          </a:p>
          <a:p>
            <a:pPr>
              <a:buFontTx/>
              <a:buChar char="-"/>
            </a:pPr>
            <a:r>
              <a:rPr lang="fr-CH" dirty="0" smtClean="0">
                <a:solidFill>
                  <a:srgbClr val="002060"/>
                </a:solidFill>
              </a:rPr>
              <a:t>-</a:t>
            </a:r>
            <a:r>
              <a:rPr lang="fr-CH" dirty="0" err="1" smtClean="0">
                <a:solidFill>
                  <a:srgbClr val="002060"/>
                </a:solidFill>
              </a:rPr>
              <a:t>roles</a:t>
            </a:r>
            <a:r>
              <a:rPr lang="fr-CH" dirty="0" smtClean="0">
                <a:solidFill>
                  <a:srgbClr val="002060"/>
                </a:solidFill>
              </a:rPr>
              <a:t> structurale</a:t>
            </a:r>
            <a:r>
              <a:rPr lang="fr-CH" dirty="0" smtClean="0"/>
              <a:t>: </a:t>
            </a:r>
            <a:r>
              <a:rPr lang="fr-CH" dirty="0" err="1" smtClean="0"/>
              <a:t>elerment</a:t>
            </a:r>
            <a:r>
              <a:rPr lang="fr-CH" dirty="0" smtClean="0"/>
              <a:t> de soutient(cellulose), de protection, de reconnaissance, de </a:t>
            </a:r>
            <a:r>
              <a:rPr lang="fr-CH" dirty="0" err="1" smtClean="0"/>
              <a:t>reserve</a:t>
            </a:r>
            <a:r>
              <a:rPr lang="fr-CH" dirty="0" smtClean="0"/>
              <a:t>, constitutif de </a:t>
            </a:r>
            <a:r>
              <a:rPr lang="fr-CH" dirty="0" err="1" smtClean="0"/>
              <a:t>molecules</a:t>
            </a:r>
            <a:r>
              <a:rPr lang="fr-CH" dirty="0" smtClean="0"/>
              <a:t> </a:t>
            </a:r>
            <a:r>
              <a:rPr lang="fr-CH" dirty="0" err="1" smtClean="0"/>
              <a:t>fondamentales:co-enz</a:t>
            </a:r>
            <a:r>
              <a:rPr lang="fr-CH" dirty="0" smtClean="0"/>
              <a:t>, </a:t>
            </a:r>
            <a:r>
              <a:rPr lang="fr-CH" dirty="0" err="1" smtClean="0"/>
              <a:t>ac</a:t>
            </a:r>
            <a:r>
              <a:rPr lang="fr-CH" dirty="0" smtClean="0"/>
              <a:t> </a:t>
            </a:r>
            <a:r>
              <a:rPr lang="fr-CH" dirty="0" err="1" smtClean="0"/>
              <a:t>nucleique</a:t>
            </a:r>
            <a:r>
              <a:rPr lang="fr-CH" dirty="0" smtClean="0"/>
              <a:t>, vit</a:t>
            </a:r>
          </a:p>
          <a:p>
            <a:pPr>
              <a:buFontTx/>
              <a:buChar char="-"/>
            </a:pPr>
            <a:endParaRPr lang="fr-CH" dirty="0" smtClean="0"/>
          </a:p>
          <a:p>
            <a:pPr>
              <a:buFontTx/>
              <a:buChar char="-"/>
            </a:pPr>
            <a:r>
              <a:rPr lang="fr-CH" dirty="0" smtClean="0">
                <a:solidFill>
                  <a:srgbClr val="002060"/>
                </a:solidFill>
              </a:rPr>
              <a:t>Place du glucose</a:t>
            </a:r>
            <a:r>
              <a:rPr lang="fr-CH" dirty="0" smtClean="0"/>
              <a:t>: principal </a:t>
            </a:r>
            <a:r>
              <a:rPr lang="fr-CH" dirty="0" err="1" smtClean="0"/>
              <a:t>carburantessentieellement</a:t>
            </a:r>
            <a:r>
              <a:rPr lang="fr-CH" dirty="0" smtClean="0"/>
              <a:t> chez le fœtus, </a:t>
            </a:r>
            <a:r>
              <a:rPr lang="fr-CH" dirty="0" err="1" smtClean="0"/>
              <a:t>role</a:t>
            </a:r>
            <a:r>
              <a:rPr lang="fr-CH" dirty="0" smtClean="0"/>
              <a:t> fondamental</a:t>
            </a:r>
          </a:p>
          <a:p>
            <a:pPr marL="0" indent="0">
              <a:buNone/>
            </a:pP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530352"/>
            <a:ext cx="8784976" cy="6211016"/>
          </a:xfrm>
        </p:spPr>
        <p:txBody>
          <a:bodyPr>
            <a:normAutofit/>
          </a:bodyPr>
          <a:lstStyle/>
          <a:p>
            <a:pPr marL="0" indent="0" algn="ctr">
              <a:buNone/>
            </a:pPr>
            <a:r>
              <a:rPr lang="fr-CH" dirty="0" smtClean="0">
                <a:solidFill>
                  <a:srgbClr val="002060"/>
                </a:solidFill>
              </a:rPr>
              <a:t>classification des glucides </a:t>
            </a:r>
          </a:p>
          <a:p>
            <a:pPr marL="0" indent="0" algn="ctr">
              <a:buNone/>
            </a:pPr>
            <a:r>
              <a:rPr lang="fr-CH" dirty="0" smtClean="0">
                <a:solidFill>
                  <a:srgbClr val="002060"/>
                </a:solidFill>
              </a:rPr>
              <a:t>Glucides</a:t>
            </a:r>
          </a:p>
          <a:p>
            <a:pPr marL="0" indent="0" algn="ctr">
              <a:buNone/>
            </a:pPr>
            <a:endParaRPr lang="fr-CH" dirty="0" smtClean="0">
              <a:solidFill>
                <a:srgbClr val="002060"/>
              </a:solidFill>
            </a:endParaRPr>
          </a:p>
          <a:p>
            <a:pPr marL="0" indent="0">
              <a:buNone/>
            </a:pPr>
            <a:r>
              <a:rPr lang="fr-CH" dirty="0">
                <a:solidFill>
                  <a:srgbClr val="002060"/>
                </a:solidFill>
              </a:rPr>
              <a:t> </a:t>
            </a:r>
            <a:r>
              <a:rPr lang="fr-CH" dirty="0" smtClean="0">
                <a:solidFill>
                  <a:srgbClr val="002060"/>
                </a:solidFill>
              </a:rPr>
              <a:t>         Oses                             osides</a:t>
            </a:r>
          </a:p>
          <a:p>
            <a:pPr marL="0" indent="0" algn="ctr">
              <a:buNone/>
            </a:pPr>
            <a:endParaRPr lang="fr-CH" dirty="0" smtClean="0">
              <a:solidFill>
                <a:srgbClr val="002060"/>
              </a:solidFill>
            </a:endParaRPr>
          </a:p>
          <a:p>
            <a:pPr marL="0" indent="0">
              <a:buNone/>
            </a:pPr>
            <a:r>
              <a:rPr lang="fr-CH" dirty="0" smtClean="0">
                <a:solidFill>
                  <a:srgbClr val="002060"/>
                </a:solidFill>
              </a:rPr>
              <a:t>Aldoses  </a:t>
            </a:r>
            <a:r>
              <a:rPr lang="fr-CH" dirty="0" err="1" smtClean="0">
                <a:solidFill>
                  <a:srgbClr val="002060"/>
                </a:solidFill>
              </a:rPr>
              <a:t>cetoses</a:t>
            </a:r>
            <a:r>
              <a:rPr lang="fr-CH" dirty="0" smtClean="0">
                <a:solidFill>
                  <a:srgbClr val="002060"/>
                </a:solidFill>
              </a:rPr>
              <a:t>            </a:t>
            </a:r>
            <a:r>
              <a:rPr lang="fr-CH" dirty="0" smtClean="0">
                <a:solidFill>
                  <a:srgbClr val="002060"/>
                </a:solidFill>
              </a:rPr>
              <a:t>holosides  Hétérosides</a:t>
            </a:r>
          </a:p>
          <a:p>
            <a:pPr marL="0" indent="0" algn="ctr">
              <a:buNone/>
            </a:pPr>
            <a:r>
              <a:rPr lang="fr-CH" dirty="0" smtClean="0">
                <a:solidFill>
                  <a:srgbClr val="002060"/>
                </a:solidFill>
              </a:rPr>
              <a:t>Et leurs </a:t>
            </a:r>
            <a:r>
              <a:rPr lang="fr-CH" dirty="0" err="1" smtClean="0">
                <a:solidFill>
                  <a:srgbClr val="002060"/>
                </a:solidFill>
              </a:rPr>
              <a:t>derivés</a:t>
            </a:r>
            <a:r>
              <a:rPr lang="fr-CH" dirty="0" smtClean="0">
                <a:solidFill>
                  <a:srgbClr val="002060"/>
                </a:solidFill>
              </a:rPr>
              <a:t>                                     O,N,S</a:t>
            </a:r>
          </a:p>
          <a:p>
            <a:pPr marL="0" indent="0" algn="ctr">
              <a:buNone/>
            </a:pPr>
            <a:endParaRPr lang="fr-CH" dirty="0" smtClean="0">
              <a:solidFill>
                <a:srgbClr val="002060"/>
              </a:solidFill>
            </a:endParaRPr>
          </a:p>
          <a:p>
            <a:pPr marL="0" indent="0" algn="ctr">
              <a:buNone/>
            </a:pPr>
            <a:r>
              <a:rPr lang="fr-CH" dirty="0">
                <a:solidFill>
                  <a:srgbClr val="002060"/>
                </a:solidFill>
              </a:rPr>
              <a:t> </a:t>
            </a:r>
            <a:r>
              <a:rPr lang="fr-CH" dirty="0" smtClean="0">
                <a:solidFill>
                  <a:srgbClr val="002060"/>
                </a:solidFill>
              </a:rPr>
              <a:t>                               </a:t>
            </a:r>
            <a:r>
              <a:rPr lang="fr-CH" dirty="0" err="1" smtClean="0">
                <a:solidFill>
                  <a:srgbClr val="002060"/>
                </a:solidFill>
              </a:rPr>
              <a:t>Oligosides</a:t>
            </a:r>
            <a:r>
              <a:rPr lang="fr-CH" dirty="0" smtClean="0">
                <a:solidFill>
                  <a:srgbClr val="002060"/>
                </a:solidFill>
              </a:rPr>
              <a:t>      polyosides</a:t>
            </a:r>
          </a:p>
          <a:p>
            <a:pPr marL="0" indent="0" algn="ctr">
              <a:buNone/>
            </a:pPr>
            <a:r>
              <a:rPr lang="fr-CH" dirty="0" smtClean="0">
                <a:solidFill>
                  <a:srgbClr val="002060"/>
                </a:solidFill>
              </a:rPr>
              <a:t>                            2≤C≤10          </a:t>
            </a:r>
            <a:r>
              <a:rPr lang="fr-CH" dirty="0" smtClean="0"/>
              <a:t>&gt;10</a:t>
            </a:r>
            <a:endParaRPr lang="fr-FR" dirty="0"/>
          </a:p>
        </p:txBody>
      </p:sp>
      <p:cxnSp>
        <p:nvCxnSpPr>
          <p:cNvPr id="5" name="Connecteur droit avec flèche 4"/>
          <p:cNvCxnSpPr/>
          <p:nvPr/>
        </p:nvCxnSpPr>
        <p:spPr>
          <a:xfrm>
            <a:off x="4572000" y="1484784"/>
            <a:ext cx="0" cy="288032"/>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7" name="Connecteur droit avec flèche 6"/>
          <p:cNvCxnSpPr/>
          <p:nvPr/>
        </p:nvCxnSpPr>
        <p:spPr>
          <a:xfrm>
            <a:off x="1691680" y="1772816"/>
            <a:ext cx="5112568" cy="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9" name="Connecteur droit avec flèche 8"/>
          <p:cNvCxnSpPr/>
          <p:nvPr/>
        </p:nvCxnSpPr>
        <p:spPr>
          <a:xfrm>
            <a:off x="1763688" y="1772816"/>
            <a:ext cx="0" cy="288032"/>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1" name="Connecteur droit avec flèche 10"/>
          <p:cNvCxnSpPr/>
          <p:nvPr/>
        </p:nvCxnSpPr>
        <p:spPr>
          <a:xfrm>
            <a:off x="6660232" y="1772816"/>
            <a:ext cx="0" cy="288032"/>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3" name="Connecteur droit 12"/>
          <p:cNvCxnSpPr/>
          <p:nvPr/>
        </p:nvCxnSpPr>
        <p:spPr>
          <a:xfrm>
            <a:off x="1187624" y="2492896"/>
            <a:ext cx="1656184" cy="0"/>
          </a:xfrm>
          <a:prstGeom prst="line">
            <a:avLst/>
          </a:prstGeom>
        </p:spPr>
        <p:style>
          <a:lnRef idx="3">
            <a:schemeClr val="dk1"/>
          </a:lnRef>
          <a:fillRef idx="0">
            <a:schemeClr val="dk1"/>
          </a:fillRef>
          <a:effectRef idx="2">
            <a:schemeClr val="dk1"/>
          </a:effectRef>
          <a:fontRef idx="minor">
            <a:schemeClr val="tx1"/>
          </a:fontRef>
        </p:style>
      </p:cxnSp>
      <p:cxnSp>
        <p:nvCxnSpPr>
          <p:cNvPr id="15" name="Connecteur droit 14"/>
          <p:cNvCxnSpPr/>
          <p:nvPr/>
        </p:nvCxnSpPr>
        <p:spPr>
          <a:xfrm>
            <a:off x="5580112" y="2564904"/>
            <a:ext cx="2592288" cy="0"/>
          </a:xfrm>
          <a:prstGeom prst="line">
            <a:avLst/>
          </a:prstGeom>
        </p:spPr>
        <p:style>
          <a:lnRef idx="3">
            <a:schemeClr val="dk1"/>
          </a:lnRef>
          <a:fillRef idx="0">
            <a:schemeClr val="dk1"/>
          </a:fillRef>
          <a:effectRef idx="2">
            <a:schemeClr val="dk1"/>
          </a:effectRef>
          <a:fontRef idx="minor">
            <a:schemeClr val="tx1"/>
          </a:fontRef>
        </p:style>
      </p:cxnSp>
      <p:cxnSp>
        <p:nvCxnSpPr>
          <p:cNvPr id="17" name="Connecteur droit avec flèche 16"/>
          <p:cNvCxnSpPr/>
          <p:nvPr/>
        </p:nvCxnSpPr>
        <p:spPr>
          <a:xfrm flipH="1">
            <a:off x="1043608" y="2492896"/>
            <a:ext cx="144016" cy="43204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9" name="Connecteur droit avec flèche 18"/>
          <p:cNvCxnSpPr/>
          <p:nvPr/>
        </p:nvCxnSpPr>
        <p:spPr>
          <a:xfrm>
            <a:off x="2843808" y="2492896"/>
            <a:ext cx="216024" cy="57606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1" name="Connecteur droit avec flèche 20"/>
          <p:cNvCxnSpPr/>
          <p:nvPr/>
        </p:nvCxnSpPr>
        <p:spPr>
          <a:xfrm flipH="1">
            <a:off x="5580112" y="2564904"/>
            <a:ext cx="72008" cy="504056"/>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3" name="Connecteur droit avec flèche 22"/>
          <p:cNvCxnSpPr/>
          <p:nvPr/>
        </p:nvCxnSpPr>
        <p:spPr>
          <a:xfrm>
            <a:off x="8172400" y="2564904"/>
            <a:ext cx="144016" cy="36004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5" name="Connecteur droit 24"/>
          <p:cNvCxnSpPr/>
          <p:nvPr/>
        </p:nvCxnSpPr>
        <p:spPr>
          <a:xfrm>
            <a:off x="5580112" y="3429000"/>
            <a:ext cx="36004" cy="864096"/>
          </a:xfrm>
          <a:prstGeom prst="line">
            <a:avLst/>
          </a:prstGeom>
        </p:spPr>
        <p:style>
          <a:lnRef idx="3">
            <a:schemeClr val="dk1"/>
          </a:lnRef>
          <a:fillRef idx="0">
            <a:schemeClr val="dk1"/>
          </a:fillRef>
          <a:effectRef idx="2">
            <a:schemeClr val="dk1"/>
          </a:effectRef>
          <a:fontRef idx="minor">
            <a:schemeClr val="tx1"/>
          </a:fontRef>
        </p:style>
      </p:cxnSp>
      <p:cxnSp>
        <p:nvCxnSpPr>
          <p:cNvPr id="27" name="Connecteur droit avec flèche 26"/>
          <p:cNvCxnSpPr/>
          <p:nvPr/>
        </p:nvCxnSpPr>
        <p:spPr>
          <a:xfrm>
            <a:off x="5598114" y="3429000"/>
            <a:ext cx="1998222" cy="864096"/>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95537" y="332656"/>
            <a:ext cx="8496944" cy="6192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391833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60648"/>
            <a:ext cx="8183880" cy="1051560"/>
          </a:xfrm>
        </p:spPr>
        <p:txBody>
          <a:bodyPr/>
          <a:lstStyle/>
          <a:p>
            <a:r>
              <a:rPr lang="fr-CH" dirty="0" smtClean="0"/>
              <a:t>Classification des glucides</a:t>
            </a:r>
            <a:endParaRPr lang="fr-FR" dirty="0"/>
          </a:p>
        </p:txBody>
      </p:sp>
      <p:sp>
        <p:nvSpPr>
          <p:cNvPr id="3" name="Espace réservé du contenu 2"/>
          <p:cNvSpPr>
            <a:spLocks noGrp="1"/>
          </p:cNvSpPr>
          <p:nvPr>
            <p:ph idx="1"/>
          </p:nvPr>
        </p:nvSpPr>
        <p:spPr>
          <a:xfrm>
            <a:off x="395536" y="1412776"/>
            <a:ext cx="8183880" cy="4187952"/>
          </a:xfrm>
        </p:spPr>
        <p:txBody>
          <a:bodyPr>
            <a:normAutofit fontScale="70000" lnSpcReduction="20000"/>
          </a:bodyPr>
          <a:lstStyle/>
          <a:p>
            <a:pPr marL="0" indent="0">
              <a:buNone/>
            </a:pPr>
            <a:r>
              <a:rPr lang="fr-CH" b="1" dirty="0" smtClean="0">
                <a:solidFill>
                  <a:srgbClr val="FF0000"/>
                </a:solidFill>
              </a:rPr>
              <a:t>1- oses: </a:t>
            </a:r>
            <a:r>
              <a:rPr lang="fr-CH" dirty="0" smtClean="0"/>
              <a:t>en fonction </a:t>
            </a:r>
          </a:p>
          <a:p>
            <a:pPr>
              <a:buFontTx/>
              <a:buChar char="-"/>
            </a:pPr>
            <a:r>
              <a:rPr lang="fr-CH" dirty="0" smtClean="0"/>
              <a:t>du nombre d’atomes de carbones: 3C, 4C, 5C, 6C… </a:t>
            </a:r>
          </a:p>
          <a:p>
            <a:pPr>
              <a:buFontTx/>
              <a:buChar char="-"/>
            </a:pPr>
            <a:r>
              <a:rPr lang="fr-CH" dirty="0" smtClean="0"/>
              <a:t>La nature de la fonction carbonylique:</a:t>
            </a:r>
          </a:p>
          <a:p>
            <a:pPr marL="0" indent="0">
              <a:buNone/>
            </a:pPr>
            <a:r>
              <a:rPr lang="fr-CH" dirty="0"/>
              <a:t> </a:t>
            </a:r>
            <a:r>
              <a:rPr lang="fr-CH" dirty="0" smtClean="0"/>
              <a:t> </a:t>
            </a:r>
            <a:r>
              <a:rPr lang="fr-CH" dirty="0" err="1" smtClean="0"/>
              <a:t>aldehyde</a:t>
            </a:r>
            <a:r>
              <a:rPr lang="fr-CH" dirty="0" smtClean="0"/>
              <a:t>(aldose), </a:t>
            </a:r>
            <a:r>
              <a:rPr lang="fr-CH" dirty="0" err="1" smtClean="0"/>
              <a:t>cetone</a:t>
            </a:r>
            <a:r>
              <a:rPr lang="fr-CH" dirty="0" smtClean="0"/>
              <a:t> (</a:t>
            </a:r>
            <a:r>
              <a:rPr lang="fr-CH" dirty="0" err="1" smtClean="0"/>
              <a:t>cetose</a:t>
            </a:r>
            <a:r>
              <a:rPr lang="fr-CH" dirty="0" smtClean="0"/>
              <a:t>)</a:t>
            </a:r>
          </a:p>
          <a:p>
            <a:pPr marL="0" indent="0">
              <a:buNone/>
            </a:pPr>
            <a:r>
              <a:rPr lang="fr-CH" dirty="0" smtClean="0"/>
              <a:t>Pour obtenir:</a:t>
            </a:r>
          </a:p>
          <a:p>
            <a:pPr marL="0" indent="0">
              <a:buNone/>
            </a:pPr>
            <a:r>
              <a:rPr lang="fr-CH" dirty="0" smtClean="0"/>
              <a:t>Aldopentose, </a:t>
            </a:r>
            <a:r>
              <a:rPr lang="fr-CH" dirty="0" err="1" smtClean="0"/>
              <a:t>aldocetose</a:t>
            </a:r>
            <a:r>
              <a:rPr lang="fr-CH" dirty="0" smtClean="0"/>
              <a:t>, </a:t>
            </a:r>
            <a:r>
              <a:rPr lang="fr-CH" dirty="0" err="1" smtClean="0"/>
              <a:t>cetopentose</a:t>
            </a:r>
            <a:r>
              <a:rPr lang="fr-CH" dirty="0" smtClean="0"/>
              <a:t>, </a:t>
            </a:r>
            <a:r>
              <a:rPr lang="fr-CH" dirty="0" err="1" smtClean="0"/>
              <a:t>cetohexose</a:t>
            </a:r>
            <a:r>
              <a:rPr lang="fr-CH" dirty="0" smtClean="0"/>
              <a:t>…</a:t>
            </a:r>
            <a:endParaRPr lang="fr-CH" dirty="0" smtClean="0"/>
          </a:p>
          <a:p>
            <a:pPr marL="0" indent="0">
              <a:buNone/>
            </a:pPr>
            <a:endParaRPr lang="fr-CH" dirty="0" smtClean="0"/>
          </a:p>
          <a:p>
            <a:pPr marL="0" indent="0">
              <a:buNone/>
            </a:pPr>
            <a:r>
              <a:rPr lang="fr-CH" b="1" dirty="0" smtClean="0">
                <a:solidFill>
                  <a:srgbClr val="FF0000"/>
                </a:solidFill>
              </a:rPr>
              <a:t>2- osides: </a:t>
            </a:r>
            <a:r>
              <a:rPr lang="fr-CH" dirty="0" smtClean="0"/>
              <a:t>leur hydrolyse fournit des oses on distingues 2groupes :</a:t>
            </a:r>
          </a:p>
          <a:p>
            <a:pPr marL="0" indent="0">
              <a:buNone/>
            </a:pPr>
            <a:r>
              <a:rPr lang="fr-CH" dirty="0" smtClean="0"/>
              <a:t>-holosides: uniquement des oses unies par liaison osidiques on distingues les </a:t>
            </a:r>
            <a:r>
              <a:rPr lang="fr-CH" dirty="0" err="1" smtClean="0"/>
              <a:t>oligosides</a:t>
            </a:r>
            <a:r>
              <a:rPr lang="fr-CH" dirty="0" smtClean="0"/>
              <a:t>( entre 3 et 10oses) et les polyosides (sup à 10 oses)</a:t>
            </a:r>
          </a:p>
          <a:p>
            <a:pPr marL="0" indent="0">
              <a:buNone/>
            </a:pPr>
            <a:r>
              <a:rPr lang="fr-CH" dirty="0" smtClean="0"/>
              <a:t>- hétérosides: dont l’</a:t>
            </a:r>
            <a:r>
              <a:rPr lang="fr-CH" dirty="0" err="1" smtClean="0"/>
              <a:t>hydroyse</a:t>
            </a:r>
            <a:r>
              <a:rPr lang="fr-CH" dirty="0" smtClean="0"/>
              <a:t> donne ose + aglycone (partie non </a:t>
            </a:r>
            <a:r>
              <a:rPr lang="fr-CH" dirty="0" err="1" smtClean="0"/>
              <a:t>glucidique:proteines</a:t>
            </a:r>
            <a:r>
              <a:rPr lang="fr-CH" dirty="0" smtClean="0"/>
              <a:t>, lipides amines, base…)</a:t>
            </a: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95536" y="2276872"/>
            <a:ext cx="8097080" cy="1754326"/>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fr-FR" sz="5400" b="1" cap="all" spc="0" dirty="0" smtClean="0">
                <a:ln/>
                <a:solidFill>
                  <a:srgbClr val="FF0000"/>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Structure linéaire des oses</a:t>
            </a:r>
            <a:endParaRPr lang="fr-FR" sz="5400" b="1" cap="all" spc="0" dirty="0">
              <a:ln/>
              <a:solidFill>
                <a:srgbClr val="FF0000"/>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extLst>
      <p:ext uri="{BB962C8B-B14F-4D97-AF65-F5344CB8AC3E}">
        <p14:creationId xmlns:p14="http://schemas.microsoft.com/office/powerpoint/2010/main" val="5827756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7584" y="1052736"/>
            <a:ext cx="8183880" cy="1051560"/>
          </a:xfrm>
        </p:spPr>
        <p:txBody>
          <a:bodyPr/>
          <a:lstStyle/>
          <a:p>
            <a:r>
              <a:rPr lang="fr-CH" dirty="0" smtClean="0"/>
              <a:t>introduction</a:t>
            </a:r>
            <a:endParaRPr lang="fr-FR" dirty="0"/>
          </a:p>
        </p:txBody>
      </p:sp>
      <p:sp>
        <p:nvSpPr>
          <p:cNvPr id="3" name="Espace réservé du contenu 2"/>
          <p:cNvSpPr>
            <a:spLocks noGrp="1"/>
          </p:cNvSpPr>
          <p:nvPr>
            <p:ph idx="1"/>
          </p:nvPr>
        </p:nvSpPr>
        <p:spPr>
          <a:xfrm>
            <a:off x="827584" y="2348880"/>
            <a:ext cx="8064896" cy="4187952"/>
          </a:xfrm>
        </p:spPr>
        <p:txBody>
          <a:bodyPr/>
          <a:lstStyle/>
          <a:p>
            <a:pPr marL="0" indent="0">
              <a:buNone/>
            </a:pPr>
            <a:r>
              <a:rPr lang="fr-CH" dirty="0" smtClean="0"/>
              <a:t>Appelés aussi monosaccharides </a:t>
            </a:r>
            <a:r>
              <a:rPr lang="fr-CH" dirty="0" err="1" smtClean="0"/>
              <a:t>possedent</a:t>
            </a:r>
            <a:r>
              <a:rPr lang="fr-CH" dirty="0" smtClean="0"/>
              <a:t> au </a:t>
            </a:r>
            <a:r>
              <a:rPr lang="fr-CH" dirty="0" err="1" smtClean="0"/>
              <a:t>moin</a:t>
            </a:r>
            <a:r>
              <a:rPr lang="fr-CH" dirty="0" smtClean="0"/>
              <a:t> 3C. Se sont des </a:t>
            </a:r>
            <a:r>
              <a:rPr lang="fr-CH" dirty="0" err="1" smtClean="0"/>
              <a:t>polyhydroxy-aldehydes</a:t>
            </a:r>
            <a:r>
              <a:rPr lang="fr-CH" dirty="0" smtClean="0"/>
              <a:t> </a:t>
            </a:r>
            <a:r>
              <a:rPr lang="fr-CH" dirty="0"/>
              <a:t>ou </a:t>
            </a:r>
            <a:r>
              <a:rPr lang="fr-CH" dirty="0" err="1" smtClean="0"/>
              <a:t>polyhydroxy</a:t>
            </a:r>
            <a:r>
              <a:rPr lang="fr-CH" dirty="0" smtClean="0"/>
              <a:t>-cétones,</a:t>
            </a:r>
          </a:p>
          <a:p>
            <a:pPr marL="0" indent="0">
              <a:buNone/>
            </a:pPr>
            <a:r>
              <a:rPr lang="fr-CH" dirty="0" smtClean="0"/>
              <a:t>Ils peuvent </a:t>
            </a:r>
            <a:r>
              <a:rPr lang="fr-CH" dirty="0" err="1" smtClean="0"/>
              <a:t>etre</a:t>
            </a:r>
            <a:r>
              <a:rPr lang="fr-CH" dirty="0" smtClean="0"/>
              <a:t> libres ou liés entre </a:t>
            </a:r>
            <a:r>
              <a:rPr lang="fr-CH" dirty="0" err="1" smtClean="0"/>
              <a:t>euxou</a:t>
            </a:r>
            <a:r>
              <a:rPr lang="fr-CH" dirty="0" smtClean="0"/>
              <a:t> liés a une fraction aglycone</a:t>
            </a:r>
          </a:p>
          <a:p>
            <a:pPr marL="0" indent="0">
              <a:buNone/>
            </a:pPr>
            <a:endParaRPr lang="fr-FR" dirty="0"/>
          </a:p>
        </p:txBody>
      </p:sp>
    </p:spTree>
    <p:extLst>
      <p:ext uri="{BB962C8B-B14F-4D97-AF65-F5344CB8AC3E}">
        <p14:creationId xmlns:p14="http://schemas.microsoft.com/office/powerpoint/2010/main" val="16189864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260648"/>
            <a:ext cx="8183880" cy="1051560"/>
          </a:xfrm>
        </p:spPr>
        <p:txBody>
          <a:bodyPr/>
          <a:lstStyle/>
          <a:p>
            <a:r>
              <a:rPr lang="fr-FR" dirty="0"/>
              <a:t>1. Nomenclature</a:t>
            </a:r>
          </a:p>
        </p:txBody>
      </p:sp>
      <p:sp>
        <p:nvSpPr>
          <p:cNvPr id="3" name="Espace réservé du contenu 2"/>
          <p:cNvSpPr>
            <a:spLocks noGrp="1"/>
          </p:cNvSpPr>
          <p:nvPr>
            <p:ph idx="1"/>
          </p:nvPr>
        </p:nvSpPr>
        <p:spPr>
          <a:xfrm>
            <a:off x="179512" y="1412776"/>
            <a:ext cx="8784976" cy="5184576"/>
          </a:xfrm>
        </p:spPr>
        <p:txBody>
          <a:bodyPr>
            <a:normAutofit fontScale="77500" lnSpcReduction="20000"/>
          </a:bodyPr>
          <a:lstStyle/>
          <a:p>
            <a:pPr marL="0" indent="0">
              <a:buNone/>
            </a:pPr>
            <a:r>
              <a:rPr lang="fr-FR" dirty="0"/>
              <a:t>•	ce sont des composés de formule brute </a:t>
            </a:r>
            <a:r>
              <a:rPr lang="fr-FR" dirty="0" smtClean="0"/>
              <a:t>CnH2nOn, </a:t>
            </a:r>
            <a:r>
              <a:rPr lang="fr-FR" dirty="0"/>
              <a:t>d'où l'ancienne appellation d'hydrates de carbone. </a:t>
            </a:r>
          </a:p>
          <a:p>
            <a:pPr marL="0" indent="0">
              <a:buNone/>
            </a:pPr>
            <a:r>
              <a:rPr lang="fr-FR" dirty="0"/>
              <a:t>•	ils sont caractérisés par la présence dans la même molécule d'une fonction réductrice aldéhyde ou cétone et d'au moins une fonction </a:t>
            </a:r>
            <a:r>
              <a:rPr lang="fr-FR" dirty="0" err="1"/>
              <a:t>alccol</a:t>
            </a:r>
            <a:r>
              <a:rPr lang="fr-FR" dirty="0"/>
              <a:t>. </a:t>
            </a:r>
          </a:p>
          <a:p>
            <a:pPr marL="0" indent="0">
              <a:buNone/>
            </a:pPr>
            <a:r>
              <a:rPr lang="fr-FR" dirty="0"/>
              <a:t>•	les oses qui possèdent une fonction aldéhydique sont appelés des </a:t>
            </a:r>
            <a:r>
              <a:rPr lang="fr-FR" b="1" dirty="0">
                <a:solidFill>
                  <a:srgbClr val="FF0000"/>
                </a:solidFill>
              </a:rPr>
              <a:t>aldoses </a:t>
            </a:r>
            <a:r>
              <a:rPr lang="fr-FR" dirty="0"/>
              <a:t>et ceux qui possèdent une fonction cétonique sont appelés des </a:t>
            </a:r>
            <a:r>
              <a:rPr lang="fr-FR" b="1" dirty="0">
                <a:solidFill>
                  <a:srgbClr val="FF0000"/>
                </a:solidFill>
              </a:rPr>
              <a:t>cétoses</a:t>
            </a:r>
            <a:r>
              <a:rPr lang="fr-FR" dirty="0"/>
              <a:t>. </a:t>
            </a:r>
          </a:p>
          <a:p>
            <a:pPr marL="0" indent="0">
              <a:buNone/>
            </a:pPr>
            <a:r>
              <a:rPr lang="fr-FR" dirty="0"/>
              <a:t>•	la nomenclature des atomes de carbone des aldoses attribue le numéro 1 à celui qui porte la fonction aldéhyde. Dans le cas des cétoses, le carbone qui porte la fonction cétone porte le numéro 2. </a:t>
            </a:r>
            <a:endParaRPr lang="fr-FR" dirty="0" smtClean="0"/>
          </a:p>
          <a:p>
            <a:pPr marL="0" indent="0">
              <a:buNone/>
            </a:pPr>
            <a:endParaRPr lang="fr-FR" dirty="0"/>
          </a:p>
          <a:p>
            <a:pPr marL="0" indent="0">
              <a:buNone/>
            </a:pPr>
            <a:r>
              <a:rPr lang="fr-FR" dirty="0" smtClean="0"/>
              <a:t>Les </a:t>
            </a:r>
            <a:r>
              <a:rPr lang="fr-FR" dirty="0"/>
              <a:t>premiers oses qui ont un rôle sont des oses en C3 ou </a:t>
            </a:r>
            <a:r>
              <a:rPr lang="fr-FR" dirty="0" err="1"/>
              <a:t>triose</a:t>
            </a:r>
            <a:r>
              <a:rPr lang="fr-FR" dirty="0"/>
              <a:t>, il s'agit du glycéraldéhyde et la </a:t>
            </a:r>
            <a:r>
              <a:rPr lang="fr-FR" dirty="0" err="1"/>
              <a:t>dihydroxyacétone</a:t>
            </a:r>
            <a:r>
              <a:rPr lang="fr-FR" dirty="0"/>
              <a:t>.</a:t>
            </a:r>
          </a:p>
          <a:p>
            <a:pPr marL="0" indent="0">
              <a:buNone/>
            </a:pPr>
            <a:endParaRPr lang="fr-FR" dirty="0"/>
          </a:p>
        </p:txBody>
      </p:sp>
    </p:spTree>
    <p:extLst>
      <p:ext uri="{BB962C8B-B14F-4D97-AF65-F5344CB8AC3E}">
        <p14:creationId xmlns:p14="http://schemas.microsoft.com/office/powerpoint/2010/main" val="1340031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489</TotalTime>
  <Words>1347</Words>
  <Application>Microsoft Office PowerPoint</Application>
  <PresentationFormat>Affichage à l'écran (4:3)</PresentationFormat>
  <Paragraphs>166</Paragraphs>
  <Slides>22</Slides>
  <Notes>1</Notes>
  <HiddenSlides>0</HiddenSlides>
  <MMClips>0</MMClips>
  <ScaleCrop>false</ScaleCrop>
  <HeadingPairs>
    <vt:vector size="4" baseType="variant">
      <vt:variant>
        <vt:lpstr>Thème</vt:lpstr>
      </vt:variant>
      <vt:variant>
        <vt:i4>1</vt:i4>
      </vt:variant>
      <vt:variant>
        <vt:lpstr>Titres des diapositives</vt:lpstr>
      </vt:variant>
      <vt:variant>
        <vt:i4>22</vt:i4>
      </vt:variant>
    </vt:vector>
  </HeadingPairs>
  <TitlesOfParts>
    <vt:vector size="23" baseType="lpstr">
      <vt:lpstr>Aspect</vt:lpstr>
      <vt:lpstr>Présentation PowerPoint</vt:lpstr>
      <vt:lpstr>Présentation PowerPoint</vt:lpstr>
      <vt:lpstr>Présentation PowerPoint</vt:lpstr>
      <vt:lpstr>Présentation PowerPoint</vt:lpstr>
      <vt:lpstr>Présentation PowerPoint</vt:lpstr>
      <vt:lpstr>Classification des glucides</vt:lpstr>
      <vt:lpstr>Présentation PowerPoint</vt:lpstr>
      <vt:lpstr>introduction</vt:lpstr>
      <vt:lpstr>1. Nomenclature</vt:lpstr>
      <vt:lpstr>Présentation PowerPoint</vt:lpstr>
      <vt:lpstr>2. Stéréoisomérie - Chiralité</vt:lpstr>
      <vt:lpstr>Présentation PowerPoint</vt:lpstr>
      <vt:lpstr>Notion du pouvoir rotatoire</vt:lpstr>
      <vt:lpstr>3. Séries D &amp; L des oses</vt:lpstr>
      <vt:lpstr>Présentation PowerPoint</vt:lpstr>
      <vt:lpstr>Présentation PowerPoint</vt:lpstr>
      <vt:lpstr>1-Objections à la structure linéaire des oses</vt:lpstr>
      <vt:lpstr>2. Mécanisme de cyclisation </vt:lpstr>
      <vt:lpstr>Présentation PowerPoint</vt:lpstr>
      <vt:lpstr>3. Mécanisme de cyclisation et représentation de Walter Norman Haworth. </vt:lpstr>
      <vt:lpstr>Présentation PowerPoint</vt:lpstr>
      <vt:lpstr>Présentation PowerPoint</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suisse</dc:creator>
  <cp:lastModifiedBy>seven</cp:lastModifiedBy>
  <cp:revision>27</cp:revision>
  <dcterms:created xsi:type="dcterms:W3CDTF">2013-09-11T20:11:03Z</dcterms:created>
  <dcterms:modified xsi:type="dcterms:W3CDTF">2017-11-14T20:25:56Z</dcterms:modified>
</cp:coreProperties>
</file>