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2" r:id="rId16"/>
    <p:sldId id="273" r:id="rId17"/>
    <p:sldId id="28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4" r:id="rId26"/>
    <p:sldId id="281" r:id="rId27"/>
    <p:sldId id="303" r:id="rId28"/>
    <p:sldId id="282" r:id="rId29"/>
    <p:sldId id="285" r:id="rId30"/>
    <p:sldId id="286" r:id="rId31"/>
    <p:sldId id="287" r:id="rId32"/>
    <p:sldId id="288" r:id="rId33"/>
    <p:sldId id="289" r:id="rId34"/>
    <p:sldId id="291" r:id="rId35"/>
    <p:sldId id="290" r:id="rId36"/>
    <p:sldId id="292" r:id="rId37"/>
    <p:sldId id="293" r:id="rId38"/>
    <p:sldId id="294" r:id="rId39"/>
    <p:sldId id="295" r:id="rId40"/>
    <p:sldId id="297" r:id="rId41"/>
    <p:sldId id="302" r:id="rId42"/>
    <p:sldId id="298" r:id="rId43"/>
    <p:sldId id="296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307-437D-4276-8306-2C496E842945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C817-EB06-4C30-A717-4778C148E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2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307-437D-4276-8306-2C496E842945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C817-EB06-4C30-A717-4778C148E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04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307-437D-4276-8306-2C496E842945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C817-EB06-4C30-A717-4778C148E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66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307-437D-4276-8306-2C496E842945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C817-EB06-4C30-A717-4778C148E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44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307-437D-4276-8306-2C496E842945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C817-EB06-4C30-A717-4778C148E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0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307-437D-4276-8306-2C496E842945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C817-EB06-4C30-A717-4778C148E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4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307-437D-4276-8306-2C496E842945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C817-EB06-4C30-A717-4778C148E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80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307-437D-4276-8306-2C496E842945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C817-EB06-4C30-A717-4778C148E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69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307-437D-4276-8306-2C496E842945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C817-EB06-4C30-A717-4778C148E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07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307-437D-4276-8306-2C496E842945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C817-EB06-4C30-A717-4778C148E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13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307-437D-4276-8306-2C496E842945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C817-EB06-4C30-A717-4778C148E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61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307-437D-4276-8306-2C496E842945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5C817-EB06-4C30-A717-4778C148E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8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univ-tiaret.dz/images/log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2743" y="2064304"/>
            <a:ext cx="10116065" cy="2387600"/>
          </a:xfrm>
        </p:spPr>
        <p:txBody>
          <a:bodyPr>
            <a:noAutofit/>
          </a:bodyPr>
          <a:lstStyle/>
          <a:p>
            <a:r>
              <a:rPr lang="fr-FR" sz="6600" b="1" dirty="0" smtClean="0"/>
              <a:t>Travaux pratiques d’anatomie « 1</a:t>
            </a:r>
            <a:r>
              <a:rPr lang="fr-FR" sz="6600" b="1" baseline="30000" dirty="0" smtClean="0"/>
              <a:t>er</a:t>
            </a:r>
            <a:r>
              <a:rPr lang="fr-FR" sz="6600" b="1" dirty="0" smtClean="0"/>
              <a:t> semestre  »</a:t>
            </a:r>
            <a:endParaRPr lang="fr-FR" sz="6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15095" y="5104859"/>
            <a:ext cx="6388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Anatomie du membre thoracique   « Unité ostéologie »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173097" y="5427357"/>
            <a:ext cx="714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Dr .</a:t>
            </a:r>
            <a:r>
              <a:rPr lang="fr-FR" sz="2000" b="1" dirty="0" err="1" smtClean="0"/>
              <a:t>Benyamina</a:t>
            </a:r>
            <a:r>
              <a:rPr lang="fr-FR" sz="2000" b="1" dirty="0" smtClean="0"/>
              <a:t>  </a:t>
            </a:r>
            <a:r>
              <a:rPr lang="fr-FR" sz="2000" b="1" dirty="0" err="1" smtClean="0"/>
              <a:t>Soumia</a:t>
            </a:r>
            <a:r>
              <a:rPr lang="fr-FR" sz="2000" b="1" dirty="0" smtClean="0"/>
              <a:t>                                                                             médecin spécialiste en Anatomie clinique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15095" y="5581245"/>
            <a:ext cx="622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Section N°1 Groupes N° 1- 2 -3- 4- 5- 6- 7- 8</a:t>
            </a:r>
            <a:endParaRPr lang="fr-FR" sz="2000" b="1" dirty="0"/>
          </a:p>
        </p:txBody>
      </p:sp>
      <p:pic>
        <p:nvPicPr>
          <p:cNvPr id="1026" name="Image 6" descr="http://www.univ-tiaret.dz/images/logo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632" y="210853"/>
            <a:ext cx="2511083" cy="132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317" y="57132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Low"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Université Ibn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Khaldoun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Tiaret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Annexe de Médecine 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Année universitaire 2023-2024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74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6" y="504496"/>
            <a:ext cx="10184524" cy="59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157655"/>
            <a:ext cx="11366937" cy="65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9" y="0"/>
            <a:ext cx="9680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0" y="567559"/>
            <a:ext cx="12202510" cy="57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8961" y="-644654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b="1" u="sng" dirty="0" smtClean="0">
                <a:solidFill>
                  <a:srgbClr val="FF0000"/>
                </a:solidFill>
              </a:rPr>
              <a:t>2)L’omoplate  (scapula)</a:t>
            </a:r>
            <a:endParaRPr lang="fr-FR" sz="5400" b="1" u="sng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000897" y="1464876"/>
            <a:ext cx="9144000" cy="1655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3600" b="1" u="sng" dirty="0" smtClean="0"/>
          </a:p>
          <a:p>
            <a:r>
              <a:rPr lang="fr-FR" sz="3600" b="1" u="sng" dirty="0" smtClean="0"/>
              <a:t>A)Objectifs pédagogiques                        </a:t>
            </a:r>
          </a:p>
          <a:p>
            <a:r>
              <a:rPr lang="fr-FR" sz="3600" dirty="0" smtClean="0"/>
              <a:t>Comprendre </a:t>
            </a:r>
            <a:r>
              <a:rPr lang="fr-FR" sz="3600" dirty="0"/>
              <a:t>l’anatomie détaillée de </a:t>
            </a:r>
            <a:r>
              <a:rPr lang="fr-FR" sz="3600" dirty="0">
                <a:solidFill>
                  <a:srgbClr val="FF0000"/>
                </a:solidFill>
              </a:rPr>
              <a:t>la </a:t>
            </a:r>
            <a:r>
              <a:rPr lang="fr-FR" sz="3600" dirty="0" smtClean="0">
                <a:solidFill>
                  <a:srgbClr val="FF0000"/>
                </a:solidFill>
              </a:rPr>
              <a:t>scapula</a:t>
            </a:r>
            <a:r>
              <a:rPr lang="fr-FR" sz="3600" dirty="0" smtClean="0"/>
              <a:t>, </a:t>
            </a:r>
            <a:r>
              <a:rPr lang="fr-FR" sz="3600" dirty="0"/>
              <a:t>y compris ses différentes parties et leurs fonctions.</a:t>
            </a:r>
          </a:p>
          <a:p>
            <a:pPr marL="0" indent="0">
              <a:buNone/>
            </a:pPr>
            <a:endParaRPr lang="fr-FR" sz="3600" dirty="0"/>
          </a:p>
          <a:p>
            <a:endParaRPr lang="fr-FR" sz="3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3154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25972" y="-441434"/>
            <a:ext cx="13295586" cy="2387600"/>
          </a:xfrm>
        </p:spPr>
        <p:txBody>
          <a:bodyPr>
            <a:normAutofit/>
          </a:bodyPr>
          <a:lstStyle/>
          <a:p>
            <a:r>
              <a:rPr lang="fr-FR" sz="4000" b="1" u="sng" dirty="0" smtClean="0"/>
              <a:t>PLAN(exploration de </a:t>
            </a:r>
            <a:r>
              <a:rPr lang="fr-FR" sz="4000" b="1" u="sng" dirty="0" smtClean="0">
                <a:solidFill>
                  <a:srgbClr val="FF0000"/>
                </a:solidFill>
              </a:rPr>
              <a:t>l’omoplate</a:t>
            </a:r>
            <a:r>
              <a:rPr lang="fr-FR" sz="4000" b="1" u="sng" dirty="0" smtClean="0"/>
              <a:t> a l’aide de maquettes anatomiques</a:t>
            </a:r>
            <a:endParaRPr lang="fr-FR" sz="40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473670" y="2169894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            2)Situation Topographique</a:t>
            </a:r>
          </a:p>
          <a:p>
            <a:r>
              <a:rPr lang="fr-FR" sz="2800" b="1" i="1" dirty="0" smtClean="0"/>
              <a:t> 3)Mise en place </a:t>
            </a:r>
          </a:p>
          <a:p>
            <a:r>
              <a:rPr lang="fr-FR" sz="2800" b="1" i="1" dirty="0" smtClean="0"/>
              <a:t>              4)Anatomie </a:t>
            </a:r>
            <a:r>
              <a:rPr lang="fr-FR" sz="2800" b="1" i="1" dirty="0" err="1" smtClean="0"/>
              <a:t>déscriptive</a:t>
            </a:r>
            <a:endParaRPr lang="fr-FR" sz="2800" b="1" i="1" dirty="0" smtClean="0"/>
          </a:p>
          <a:p>
            <a:r>
              <a:rPr lang="fr-FR" sz="2800" b="1" i="1" dirty="0" smtClean="0"/>
              <a:t>                                              4-a)Les Faces</a:t>
            </a:r>
          </a:p>
          <a:p>
            <a:r>
              <a:rPr lang="fr-FR" sz="2800" b="1" i="1" dirty="0" smtClean="0"/>
              <a:t>                                             4-b)Les bords</a:t>
            </a:r>
          </a:p>
          <a:p>
            <a:r>
              <a:rPr lang="fr-FR" sz="2800" b="1" i="1" dirty="0" smtClean="0"/>
              <a:t>                                              4-c)Les angles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0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Effectuer un examen physique approfondi de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scapula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douleur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Interpréter les résultats des examens d’imagerie médicale, tels que les radiographies, pour diagnostiquer les fractures, luxations ou autres pathologies de </a:t>
            </a:r>
            <a:r>
              <a:rPr lang="fr-FR" sz="28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scapula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0" y="4540497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blessures de </a:t>
            </a:r>
            <a:r>
              <a:rPr lang="fr-FR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scapula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6" y="504496"/>
            <a:ext cx="10184524" cy="59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8" y="210065"/>
            <a:ext cx="6534112" cy="62772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426410" y="1878228"/>
            <a:ext cx="430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/>
              <a:t>Fracture de l’omoplate</a:t>
            </a:r>
            <a:endParaRPr lang="fr-FR" sz="3200" b="1" i="1" dirty="0"/>
          </a:p>
        </p:txBody>
      </p:sp>
    </p:spTree>
    <p:extLst>
      <p:ext uri="{BB962C8B-B14F-4D97-AF65-F5344CB8AC3E}">
        <p14:creationId xmlns:p14="http://schemas.microsoft.com/office/powerpoint/2010/main" val="30660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6" y="228857"/>
            <a:ext cx="6660292" cy="622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1)La Clavicule</a:t>
            </a:r>
            <a:endParaRPr lang="fr-FR" sz="40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4877" y="1690688"/>
            <a:ext cx="4648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600" b="1" u="sng" dirty="0" smtClean="0"/>
          </a:p>
          <a:p>
            <a:r>
              <a:rPr lang="fr-FR" sz="3600" b="1" u="sng" dirty="0" smtClean="0"/>
              <a:t>A)Objectifs pédagogiques                        </a:t>
            </a:r>
          </a:p>
          <a:p>
            <a:r>
              <a:rPr lang="fr-FR" sz="3600" dirty="0" smtClean="0"/>
              <a:t>Comprendre </a:t>
            </a:r>
            <a:r>
              <a:rPr lang="fr-FR" sz="3600" dirty="0"/>
              <a:t>l’anatomie détaillée de la clavicule, y compris ses différentes parties et leurs fonctions.</a:t>
            </a:r>
          </a:p>
          <a:p>
            <a:pPr marL="0" indent="0">
              <a:buNone/>
            </a:pPr>
            <a:endParaRPr lang="fr-FR" sz="3600" dirty="0"/>
          </a:p>
          <a:p>
            <a:endParaRPr lang="fr-FR" sz="3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8563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" y="0"/>
            <a:ext cx="10107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8" y="817347"/>
            <a:ext cx="6819900" cy="51244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662086" y="1977081"/>
            <a:ext cx="303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Scapula </a:t>
            </a:r>
            <a:r>
              <a:rPr lang="fr-FR" sz="3200" b="1" dirty="0" err="1"/>
              <a:t>A</a:t>
            </a:r>
            <a:r>
              <a:rPr lang="fr-FR" sz="3200" b="1" dirty="0" err="1" smtClean="0"/>
              <a:t>lata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7047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8961" y="-644654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b="1" u="sng" dirty="0" smtClean="0">
                <a:solidFill>
                  <a:srgbClr val="FF0000"/>
                </a:solidFill>
              </a:rPr>
              <a:t>3)L’humérus  </a:t>
            </a:r>
            <a:endParaRPr lang="fr-FR" sz="5400" b="1" u="sng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000897" y="1464876"/>
            <a:ext cx="9144000" cy="1655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3600" b="1" u="sng" dirty="0" smtClean="0"/>
          </a:p>
          <a:p>
            <a:r>
              <a:rPr lang="fr-FR" sz="3600" b="1" u="sng" dirty="0" smtClean="0"/>
              <a:t>A)Objectifs pédagogiques                        </a:t>
            </a:r>
          </a:p>
          <a:p>
            <a:r>
              <a:rPr lang="fr-FR" sz="3600" dirty="0" smtClean="0"/>
              <a:t>Comprendre </a:t>
            </a:r>
            <a:r>
              <a:rPr lang="fr-FR" sz="3600" dirty="0"/>
              <a:t>l’anatomie détaillée de </a:t>
            </a:r>
            <a:r>
              <a:rPr lang="fr-FR" sz="3600" dirty="0" smtClean="0">
                <a:solidFill>
                  <a:srgbClr val="FF0000"/>
                </a:solidFill>
              </a:rPr>
              <a:t>l’humérus</a:t>
            </a:r>
            <a:r>
              <a:rPr lang="fr-FR" sz="3600" dirty="0" smtClean="0"/>
              <a:t>, </a:t>
            </a:r>
            <a:r>
              <a:rPr lang="fr-FR" sz="3600" dirty="0"/>
              <a:t>y compris ses différentes parties et leurs fonctions.</a:t>
            </a:r>
          </a:p>
          <a:p>
            <a:pPr marL="0" indent="0">
              <a:buNone/>
            </a:pPr>
            <a:endParaRPr lang="fr-FR" sz="3600" dirty="0"/>
          </a:p>
          <a:p>
            <a:endParaRPr lang="fr-FR" sz="3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130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25972" y="-441434"/>
            <a:ext cx="13295586" cy="2387600"/>
          </a:xfrm>
        </p:spPr>
        <p:txBody>
          <a:bodyPr>
            <a:normAutofit/>
          </a:bodyPr>
          <a:lstStyle/>
          <a:p>
            <a:r>
              <a:rPr lang="fr-FR" sz="4000" b="1" u="sng" dirty="0" smtClean="0"/>
              <a:t>PLAN(exploration de l’humérus a l’aide de maquettes anatomiques</a:t>
            </a:r>
            <a:endParaRPr lang="fr-FR" sz="40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473670" y="2169894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            2)Situation Topographique</a:t>
            </a:r>
          </a:p>
          <a:p>
            <a:r>
              <a:rPr lang="fr-FR" sz="2800" b="1" i="1" dirty="0" smtClean="0"/>
              <a:t> 3)Mise en place </a:t>
            </a:r>
          </a:p>
          <a:p>
            <a:r>
              <a:rPr lang="fr-FR" sz="2800" b="1" i="1" dirty="0" smtClean="0"/>
              <a:t>              4)Anatomie </a:t>
            </a:r>
            <a:r>
              <a:rPr lang="fr-FR" sz="2800" b="1" i="1" dirty="0" err="1" smtClean="0"/>
              <a:t>déscriptive</a:t>
            </a:r>
            <a:endParaRPr lang="fr-FR" sz="2800" b="1" i="1" dirty="0" smtClean="0"/>
          </a:p>
          <a:p>
            <a:r>
              <a:rPr lang="fr-FR" sz="2800" b="1" i="1" dirty="0" smtClean="0"/>
              <a:t>                                              4-a)Les Faces</a:t>
            </a:r>
          </a:p>
          <a:p>
            <a:r>
              <a:rPr lang="fr-FR" sz="2800" b="1" i="1" dirty="0" smtClean="0"/>
              <a:t>                                             4-b)Les bords</a:t>
            </a:r>
          </a:p>
          <a:p>
            <a:r>
              <a:rPr lang="fr-FR" sz="2800" b="1" i="1" dirty="0" smtClean="0"/>
              <a:t>                                                    4-c)Les extrémités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5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Effectuer un examen physique approfondi de </a:t>
            </a:r>
            <a:r>
              <a:rPr lang="fr-FR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l’humérus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douleur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Interpréter les résultats des examens d’imagerie médicale, tels que les radiographies, pour diagnostiquer les fractures, luxations ou autres pathologies de </a:t>
            </a:r>
            <a:r>
              <a:rPr lang="fr-FR" sz="28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l’humérus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0" y="4540497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blessures de </a:t>
            </a:r>
            <a:r>
              <a:rPr lang="fr-FR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l’humérus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6" y="504496"/>
            <a:ext cx="10184524" cy="59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" y="444843"/>
            <a:ext cx="10911015" cy="601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7" y="284205"/>
            <a:ext cx="8414952" cy="61289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640" y="98855"/>
            <a:ext cx="3529140" cy="53324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780" y="850814"/>
            <a:ext cx="3848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3" y="444844"/>
            <a:ext cx="10342604" cy="58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9" y="420131"/>
            <a:ext cx="7265773" cy="55358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55460" y="1618735"/>
            <a:ext cx="355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Fracture diaphysaire entraine une lésion du nerf radial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3045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25972" y="-441434"/>
            <a:ext cx="13295586" cy="2387600"/>
          </a:xfrm>
        </p:spPr>
        <p:txBody>
          <a:bodyPr>
            <a:normAutofit/>
          </a:bodyPr>
          <a:lstStyle/>
          <a:p>
            <a:r>
              <a:rPr lang="fr-FR" sz="4000" b="1" u="sng" dirty="0" smtClean="0"/>
              <a:t>PLAN(exploration de la clavicule a l’aide de maquettes anatomiques</a:t>
            </a:r>
            <a:endParaRPr lang="fr-FR" sz="40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473670" y="2169894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            2)Situation Topographique</a:t>
            </a:r>
          </a:p>
          <a:p>
            <a:r>
              <a:rPr lang="fr-FR" sz="2800" b="1" i="1" dirty="0" smtClean="0"/>
              <a:t> 3)Mise en place </a:t>
            </a:r>
          </a:p>
          <a:p>
            <a:r>
              <a:rPr lang="fr-FR" sz="2800" b="1" i="1" dirty="0" smtClean="0"/>
              <a:t>              4)Anatomie </a:t>
            </a:r>
            <a:r>
              <a:rPr lang="fr-FR" sz="2800" b="1" i="1" dirty="0" err="1" smtClean="0"/>
              <a:t>déscriptive</a:t>
            </a:r>
            <a:endParaRPr lang="fr-FR" sz="2800" b="1" i="1" dirty="0" smtClean="0"/>
          </a:p>
          <a:p>
            <a:r>
              <a:rPr lang="fr-FR" sz="2800" b="1" i="1" dirty="0" smtClean="0"/>
              <a:t>                                              4-a)Les Faces</a:t>
            </a:r>
          </a:p>
          <a:p>
            <a:r>
              <a:rPr lang="fr-FR" sz="2800" b="1" i="1" dirty="0" smtClean="0"/>
              <a:t>                                             4-b)Les bords</a:t>
            </a:r>
          </a:p>
          <a:p>
            <a:r>
              <a:rPr lang="fr-FR" sz="2800" b="1" i="1" dirty="0" smtClean="0"/>
              <a:t>                                                    4-c)Les extrémités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9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4" y="336722"/>
            <a:ext cx="5158945" cy="5715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216347" y="1482811"/>
            <a:ext cx="486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Nerf ulnaire et son passage à travers l’</a:t>
            </a:r>
            <a:r>
              <a:rPr lang="fr-FR" sz="2800" b="1" dirty="0" err="1" smtClean="0"/>
              <a:t>épicondyl</a:t>
            </a:r>
            <a:r>
              <a:rPr lang="fr-FR" sz="2800" b="1" dirty="0" smtClean="0"/>
              <a:t> médial</a:t>
            </a: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459" y="571500"/>
            <a:ext cx="4572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52" y="123567"/>
            <a:ext cx="8328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8961" y="-644654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b="1" u="sng" dirty="0" smtClean="0">
                <a:solidFill>
                  <a:srgbClr val="FF0000"/>
                </a:solidFill>
              </a:rPr>
              <a:t>4)Le radius et l’ulna </a:t>
            </a:r>
            <a:endParaRPr lang="fr-FR" sz="5400" b="1" u="sng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000897" y="1464876"/>
            <a:ext cx="9144000" cy="1655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3600" b="1" u="sng" dirty="0" smtClean="0"/>
          </a:p>
          <a:p>
            <a:r>
              <a:rPr lang="fr-FR" sz="3600" b="1" u="sng" dirty="0" smtClean="0"/>
              <a:t>A)Objectifs pédagogiques                        </a:t>
            </a:r>
          </a:p>
          <a:p>
            <a:r>
              <a:rPr lang="fr-FR" sz="3600" dirty="0" smtClean="0"/>
              <a:t>Comprendre </a:t>
            </a:r>
            <a:r>
              <a:rPr lang="fr-FR" sz="3600" dirty="0"/>
              <a:t>l’anatomie détaillée de </a:t>
            </a:r>
            <a:r>
              <a:rPr lang="fr-FR" sz="3600" dirty="0" smtClean="0">
                <a:solidFill>
                  <a:srgbClr val="FF0000"/>
                </a:solidFill>
              </a:rPr>
              <a:t>radius et ulna</a:t>
            </a:r>
            <a:r>
              <a:rPr lang="fr-FR" sz="3600" dirty="0" smtClean="0"/>
              <a:t>, </a:t>
            </a:r>
            <a:r>
              <a:rPr lang="fr-FR" sz="3600" dirty="0"/>
              <a:t>y compris </a:t>
            </a:r>
            <a:r>
              <a:rPr lang="fr-FR" sz="3600" dirty="0" smtClean="0"/>
              <a:t>leurs </a:t>
            </a:r>
            <a:r>
              <a:rPr lang="fr-FR" sz="3600" dirty="0"/>
              <a:t>différentes parties et </a:t>
            </a:r>
            <a:r>
              <a:rPr lang="fr-FR" sz="3600" dirty="0" smtClean="0"/>
              <a:t> </a:t>
            </a:r>
            <a:r>
              <a:rPr lang="fr-FR" sz="3600" dirty="0"/>
              <a:t>fonctions.</a:t>
            </a:r>
          </a:p>
          <a:p>
            <a:pPr marL="0" indent="0">
              <a:buNone/>
            </a:pPr>
            <a:endParaRPr lang="fr-FR" sz="3600" dirty="0"/>
          </a:p>
          <a:p>
            <a:endParaRPr lang="fr-FR" sz="3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1816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1276" y="1308538"/>
            <a:ext cx="9354065" cy="376881"/>
          </a:xfrm>
        </p:spPr>
        <p:txBody>
          <a:bodyPr>
            <a:normAutofit fontScale="90000"/>
          </a:bodyPr>
          <a:lstStyle/>
          <a:p>
            <a:r>
              <a:rPr lang="fr-FR" sz="4000" b="1" u="sng" dirty="0" smtClean="0"/>
              <a:t>PLAN(exploration de </a:t>
            </a:r>
            <a:r>
              <a:rPr lang="fr-FR" sz="4000" b="1" u="sng" dirty="0" smtClean="0">
                <a:solidFill>
                  <a:srgbClr val="FF0000"/>
                </a:solidFill>
              </a:rPr>
              <a:t>radius et ulna</a:t>
            </a:r>
            <a:r>
              <a:rPr lang="fr-FR" sz="4000" b="1" u="sng" dirty="0" smtClean="0"/>
              <a:t> a l’aide de maquettes anatomiques</a:t>
            </a:r>
            <a:endParaRPr lang="fr-FR" sz="40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473670" y="2169894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            2)Situation Topographique</a:t>
            </a:r>
          </a:p>
          <a:p>
            <a:r>
              <a:rPr lang="fr-FR" sz="2800" b="1" i="1" dirty="0" smtClean="0"/>
              <a:t> 3)Mise en place </a:t>
            </a:r>
          </a:p>
          <a:p>
            <a:r>
              <a:rPr lang="fr-FR" sz="2800" b="1" i="1" dirty="0" smtClean="0"/>
              <a:t>              4)Anatomie </a:t>
            </a:r>
            <a:r>
              <a:rPr lang="fr-FR" sz="2800" b="1" i="1" dirty="0" err="1" smtClean="0"/>
              <a:t>déscriptive</a:t>
            </a:r>
            <a:endParaRPr lang="fr-FR" sz="2800" b="1" i="1" dirty="0" smtClean="0"/>
          </a:p>
          <a:p>
            <a:r>
              <a:rPr lang="fr-FR" sz="2800" b="1" i="1" dirty="0" smtClean="0"/>
              <a:t>                                              4-a)Les Faces</a:t>
            </a:r>
          </a:p>
          <a:p>
            <a:r>
              <a:rPr lang="fr-FR" sz="2800" b="1" i="1" dirty="0" smtClean="0"/>
              <a:t>                                             4-b)Les bords</a:t>
            </a:r>
          </a:p>
          <a:p>
            <a:r>
              <a:rPr lang="fr-FR" sz="2800" b="1" i="1" dirty="0" smtClean="0"/>
              <a:t>                                                     4-c)Les </a:t>
            </a:r>
            <a:r>
              <a:rPr lang="fr-FR" sz="2800" b="1" i="1" dirty="0" err="1" smtClean="0"/>
              <a:t>éxtrémités</a:t>
            </a:r>
            <a:endParaRPr lang="fr-FR" sz="28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52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Effectuer un examen physique approfondi de </a:t>
            </a:r>
            <a:r>
              <a:rPr lang="fr-FR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radius et ulna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douleur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Interpréter les résultats des examens d’imagerie médicale, tels que les radiographies, pour diagnostiquer les fractures, luxations ou autres pathologies de 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radius et ulna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0" y="4540497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blessures de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radius et ulna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54" y="204884"/>
            <a:ext cx="9613557" cy="65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62" y="172995"/>
            <a:ext cx="7636475" cy="62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28" y="194618"/>
            <a:ext cx="8448932" cy="63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62" y="476121"/>
            <a:ext cx="7735330" cy="577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73" y="571500"/>
            <a:ext cx="846437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Effectuer un examen physique approfondi de la clavicule pour évaluer la mobilité, la douleur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Interpréter les résultats des examens d’imagerie médicale, tels que les radiographies, pour diagnostiquer les fractures, luxations ou autres pathologies de la clavicule</a:t>
            </a:r>
            <a:endParaRPr lang="fr-FR" sz="2800" i="1" dirty="0"/>
          </a:p>
        </p:txBody>
      </p:sp>
      <p:sp>
        <p:nvSpPr>
          <p:cNvPr id="6" name="Rectangle 5"/>
          <p:cNvSpPr/>
          <p:nvPr/>
        </p:nvSpPr>
        <p:spPr>
          <a:xfrm>
            <a:off x="541280" y="4540497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blessures de la clavicule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336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8961" y="-644654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b="1" u="sng" dirty="0">
                <a:solidFill>
                  <a:srgbClr val="FF0000"/>
                </a:solidFill>
              </a:rPr>
              <a:t>5</a:t>
            </a:r>
            <a:r>
              <a:rPr lang="fr-FR" sz="5400" b="1" u="sng" dirty="0" smtClean="0">
                <a:solidFill>
                  <a:srgbClr val="FF0000"/>
                </a:solidFill>
              </a:rPr>
              <a:t>)Le squelette de la main</a:t>
            </a:r>
            <a:endParaRPr lang="fr-FR" sz="5400" b="1" u="sng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000897" y="1464876"/>
            <a:ext cx="9144000" cy="1655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3600" b="1" u="sng" dirty="0" smtClean="0"/>
          </a:p>
          <a:p>
            <a:r>
              <a:rPr lang="fr-FR" sz="3600" b="1" u="sng" dirty="0" smtClean="0"/>
              <a:t>A)Objectifs pédagogiques                        </a:t>
            </a:r>
          </a:p>
          <a:p>
            <a:r>
              <a:rPr lang="fr-FR" sz="3600" dirty="0" smtClean="0"/>
              <a:t>Comprendre </a:t>
            </a:r>
            <a:r>
              <a:rPr lang="fr-FR" sz="3600" dirty="0"/>
              <a:t>l’anatomie détaillée de </a:t>
            </a:r>
            <a:r>
              <a:rPr lang="fr-FR" sz="3600" dirty="0" smtClean="0">
                <a:solidFill>
                  <a:srgbClr val="FF0000"/>
                </a:solidFill>
              </a:rPr>
              <a:t>squelette de la main</a:t>
            </a:r>
            <a:r>
              <a:rPr lang="fr-FR" sz="3600" dirty="0" smtClean="0"/>
              <a:t>, </a:t>
            </a:r>
            <a:r>
              <a:rPr lang="fr-FR" sz="3600" dirty="0"/>
              <a:t>y compris </a:t>
            </a:r>
            <a:r>
              <a:rPr lang="fr-FR" sz="3600" dirty="0" smtClean="0"/>
              <a:t>leurs </a:t>
            </a:r>
            <a:r>
              <a:rPr lang="fr-FR" sz="3600" dirty="0"/>
              <a:t>différentes parties et </a:t>
            </a:r>
            <a:r>
              <a:rPr lang="fr-FR" sz="3600" dirty="0" smtClean="0"/>
              <a:t> </a:t>
            </a:r>
            <a:r>
              <a:rPr lang="fr-FR" sz="3600" dirty="0"/>
              <a:t>fonctions.</a:t>
            </a:r>
          </a:p>
          <a:p>
            <a:pPr marL="0" indent="0">
              <a:buNone/>
            </a:pPr>
            <a:endParaRPr lang="fr-FR" sz="3600" dirty="0"/>
          </a:p>
          <a:p>
            <a:endParaRPr lang="fr-FR" sz="3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295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1276" y="1308538"/>
            <a:ext cx="9354065" cy="376881"/>
          </a:xfrm>
        </p:spPr>
        <p:txBody>
          <a:bodyPr>
            <a:normAutofit fontScale="90000"/>
          </a:bodyPr>
          <a:lstStyle/>
          <a:p>
            <a:r>
              <a:rPr lang="fr-FR" sz="4000" b="1" u="sng" dirty="0" smtClean="0"/>
              <a:t>PLAN(exploration de </a:t>
            </a:r>
            <a:r>
              <a:rPr lang="fr-FR" sz="4000" b="1" u="sng" dirty="0" smtClean="0">
                <a:solidFill>
                  <a:srgbClr val="FF0000"/>
                </a:solidFill>
              </a:rPr>
              <a:t>squelette de la main</a:t>
            </a:r>
            <a:r>
              <a:rPr lang="fr-FR" sz="4000" b="1" u="sng" dirty="0" smtClean="0"/>
              <a:t> a l’aide de maquettes anatomiques</a:t>
            </a:r>
            <a:endParaRPr lang="fr-FR" sz="40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473670" y="2169894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            2)Situation Topographique</a:t>
            </a:r>
          </a:p>
          <a:p>
            <a:r>
              <a:rPr lang="fr-FR" sz="2800" b="1" i="1" dirty="0" smtClean="0"/>
              <a:t> 3)Mise en place </a:t>
            </a:r>
          </a:p>
          <a:p>
            <a:r>
              <a:rPr lang="fr-FR" sz="2800" b="1" i="1" dirty="0" smtClean="0"/>
              <a:t>              4)Anatomie </a:t>
            </a:r>
            <a:r>
              <a:rPr lang="fr-FR" sz="2800" b="1" i="1" dirty="0" err="1" smtClean="0"/>
              <a:t>déscriptive</a:t>
            </a:r>
            <a:endParaRPr lang="fr-FR" sz="2800" b="1" i="1" dirty="0" smtClean="0"/>
          </a:p>
          <a:p>
            <a:r>
              <a:rPr lang="fr-FR" sz="2800" b="1" i="1" dirty="0" smtClean="0"/>
              <a:t>                                                             4-a)Les os du carpe</a:t>
            </a:r>
          </a:p>
          <a:p>
            <a:r>
              <a:rPr lang="fr-FR" sz="2800" b="1" i="1" dirty="0" smtClean="0"/>
              <a:t>                                                                  4-b)Les os du métacarpe</a:t>
            </a:r>
          </a:p>
          <a:p>
            <a:r>
              <a:rPr lang="fr-FR" sz="2800" b="1" i="1" dirty="0" smtClean="0"/>
              <a:t>                                                      4-c)Les phalanges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7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Effectuer un examen physique approfondi de </a:t>
            </a:r>
            <a:r>
              <a:rPr lang="fr-FR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squelette de la main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douleur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Interpréter les résultats des examens d’imagerie médicale, tels que les radiographies, pour diagnostiquer les fractures, luxations ou autres pathologies </a:t>
            </a:r>
            <a:r>
              <a:rPr lang="fr-FR" sz="28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main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0" y="4540497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blessures de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main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23" y="231689"/>
            <a:ext cx="8554995" cy="64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9" y="457200"/>
            <a:ext cx="9205784" cy="61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7" y="506627"/>
            <a:ext cx="10280821" cy="60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91" y="308919"/>
            <a:ext cx="10268465" cy="58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8" y="362607"/>
            <a:ext cx="10200290" cy="60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4857"/>
            <a:ext cx="6290441" cy="61717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1" y="672538"/>
            <a:ext cx="6053960" cy="57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59" y="1308539"/>
            <a:ext cx="8894379" cy="51676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77461" y="567559"/>
            <a:ext cx="7346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Luxation acromio-claviculaire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9870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9" y="1405840"/>
            <a:ext cx="4916214" cy="52673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0" y="1405840"/>
            <a:ext cx="6463863" cy="51009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014545" y="248063"/>
            <a:ext cx="421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E</a:t>
            </a:r>
            <a:r>
              <a:rPr lang="fr-FR" sz="4000" b="1" dirty="0" smtClean="0"/>
              <a:t>xamen clinique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6288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2" y="242066"/>
            <a:ext cx="11114689" cy="60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544</Words>
  <Application>Microsoft Office PowerPoint</Application>
  <PresentationFormat>Grand écran</PresentationFormat>
  <Paragraphs>99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Times New Roman</vt:lpstr>
      <vt:lpstr>Thème Office</vt:lpstr>
      <vt:lpstr>Travaux pratiques d’anatomie « 1er semestre  »</vt:lpstr>
      <vt:lpstr>1)La Clavicule</vt:lpstr>
      <vt:lpstr>PLAN(exploration de la clavicule a l’aide de maquettes anatomiques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2)L’omoplate  (scapula)</vt:lpstr>
      <vt:lpstr>PLAN(exploration de l’omoplate a l’aide de maquettes anatomiques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3)L’humérus  </vt:lpstr>
      <vt:lpstr>PLAN(exploration de l’humérus a l’aide de maquettes anatomiques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4)Le radius et l’ulna </vt:lpstr>
      <vt:lpstr>PLAN(exploration de radius et ulna a l’aide de maquettes anatomiques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5)Le squelette de la main</vt:lpstr>
      <vt:lpstr>PLAN(exploration de squelette de la main a l’aide de maquettes anatomiques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Travaux pratiques d’anatomie « 1er semestre  »</dc:title>
  <dc:creator>pc</dc:creator>
  <cp:lastModifiedBy>pc</cp:lastModifiedBy>
  <cp:revision>35</cp:revision>
  <dcterms:created xsi:type="dcterms:W3CDTF">2023-12-01T11:08:06Z</dcterms:created>
  <dcterms:modified xsi:type="dcterms:W3CDTF">2023-12-08T11:12:27Z</dcterms:modified>
</cp:coreProperties>
</file>