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86" r:id="rId5"/>
    <p:sldId id="259" r:id="rId6"/>
    <p:sldId id="260" r:id="rId7"/>
    <p:sldId id="285" r:id="rId8"/>
    <p:sldId id="261" r:id="rId9"/>
    <p:sldId id="263" r:id="rId10"/>
    <p:sldId id="288" r:id="rId11"/>
    <p:sldId id="289" r:id="rId12"/>
    <p:sldId id="265" r:id="rId13"/>
    <p:sldId id="266" r:id="rId14"/>
    <p:sldId id="268" r:id="rId15"/>
    <p:sldId id="270" r:id="rId16"/>
    <p:sldId id="271" r:id="rId17"/>
    <p:sldId id="272" r:id="rId18"/>
    <p:sldId id="287" r:id="rId19"/>
    <p:sldId id="293" r:id="rId20"/>
    <p:sldId id="269" r:id="rId21"/>
    <p:sldId id="273" r:id="rId22"/>
    <p:sldId id="291" r:id="rId23"/>
    <p:sldId id="275" r:id="rId24"/>
    <p:sldId id="276" r:id="rId25"/>
    <p:sldId id="277" r:id="rId26"/>
    <p:sldId id="294" r:id="rId27"/>
    <p:sldId id="278" r:id="rId28"/>
    <p:sldId id="279" r:id="rId29"/>
    <p:sldId id="280" r:id="rId30"/>
    <p:sldId id="281" r:id="rId31"/>
    <p:sldId id="282"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A90FD83-B60F-46E6-BAFD-E886DFF2A328}" type="datetimeFigureOut">
              <a:rPr lang="fr-FR" smtClean="0"/>
              <a:pPr/>
              <a:t>18/10/2023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BF40BD2-0D53-43FC-8FCC-F9164487DC6D}"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0FD83-B60F-46E6-BAFD-E886DFF2A328}" type="datetimeFigureOut">
              <a:rPr lang="fr-FR" smtClean="0"/>
              <a:pPr/>
              <a:t>18/10/2023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0BD2-0D53-43FC-8FCC-F9164487DC6D}"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370145"/>
          </a:xfrm>
        </p:spPr>
        <p:txBody>
          <a:bodyPr>
            <a:noAutofit/>
          </a:bodyPr>
          <a:lstStyle/>
          <a:p>
            <a:r>
              <a:rPr lang="fr-FR" sz="8800" b="1" i="1" dirty="0">
                <a:solidFill>
                  <a:srgbClr val="FF0000"/>
                </a:solidFill>
              </a:rPr>
              <a:t>Articulation du coude</a:t>
            </a:r>
          </a:p>
        </p:txBody>
      </p:sp>
      <p:sp>
        <p:nvSpPr>
          <p:cNvPr id="3" name="Sous-titre 2"/>
          <p:cNvSpPr>
            <a:spLocks noGrp="1"/>
          </p:cNvSpPr>
          <p:nvPr>
            <p:ph type="subTitle" idx="1"/>
          </p:nvPr>
        </p:nvSpPr>
        <p:spPr>
          <a:xfrm>
            <a:off x="1371600" y="5000636"/>
            <a:ext cx="6400800" cy="638164"/>
          </a:xfrm>
        </p:spPr>
        <p:txBody>
          <a:bodyPr>
            <a:normAutofit fontScale="55000" lnSpcReduction="20000"/>
          </a:bodyPr>
          <a:lstStyle/>
          <a:p>
            <a:r>
              <a:rPr lang="fr-FR" dirty="0" smtClean="0"/>
              <a:t>Pr MOUALEK S</a:t>
            </a:r>
          </a:p>
          <a:p>
            <a:r>
              <a:rPr lang="fr-FR" dirty="0" smtClean="0"/>
              <a:t>2023-2024</a:t>
            </a:r>
            <a:endParaRPr lang="fr-FR" dirty="0"/>
          </a:p>
          <a:p>
            <a:endParaRPr lang="fr-FR" dirty="0"/>
          </a:p>
          <a:p>
            <a:endParaRPr lang="fr-FR" sz="8600"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corpshumain.ca/images/Articulation_CoudeAnt_Full_fr.jpg"/>
          <p:cNvPicPr>
            <a:picLocks noChangeAspect="1" noChangeArrowheads="1"/>
          </p:cNvPicPr>
          <p:nvPr/>
        </p:nvPicPr>
        <p:blipFill>
          <a:blip r:embed="rId2"/>
          <a:srcRect/>
          <a:stretch>
            <a:fillRect/>
          </a:stretch>
        </p:blipFill>
        <p:spPr bwMode="auto">
          <a:xfrm>
            <a:off x="2988027" y="260648"/>
            <a:ext cx="5616422" cy="6312081"/>
          </a:xfrm>
          <a:prstGeom prst="rect">
            <a:avLst/>
          </a:prstGeom>
          <a:noFill/>
        </p:spPr>
      </p:pic>
      <p:sp>
        <p:nvSpPr>
          <p:cNvPr id="3" name="ZoneTexte 2"/>
          <p:cNvSpPr txBox="1"/>
          <p:nvPr/>
        </p:nvSpPr>
        <p:spPr>
          <a:xfrm>
            <a:off x="395536" y="3093522"/>
            <a:ext cx="2808312" cy="646331"/>
          </a:xfrm>
          <a:prstGeom prst="rect">
            <a:avLst/>
          </a:prstGeom>
          <a:noFill/>
        </p:spPr>
        <p:txBody>
          <a:bodyPr wrap="square" rtlCol="0">
            <a:spAutoFit/>
          </a:bodyPr>
          <a:lstStyle/>
          <a:p>
            <a:r>
              <a:rPr lang="fr-FR" b="1" dirty="0">
                <a:solidFill>
                  <a:srgbClr val="FF0000"/>
                </a:solidFill>
              </a:rPr>
              <a:t>Surfaces articulaires de l’articulation du coude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dematice.org/ressources/DCEM2/orthopedie/D2_ortho_007/res/image.jpg"/>
          <p:cNvPicPr>
            <a:picLocks noChangeAspect="1" noChangeArrowheads="1"/>
          </p:cNvPicPr>
          <p:nvPr/>
        </p:nvPicPr>
        <p:blipFill>
          <a:blip r:embed="rId2"/>
          <a:srcRect/>
          <a:stretch>
            <a:fillRect/>
          </a:stretch>
        </p:blipFill>
        <p:spPr bwMode="auto">
          <a:xfrm>
            <a:off x="179512" y="332656"/>
            <a:ext cx="4724400" cy="2828925"/>
          </a:xfrm>
          <a:prstGeom prst="rect">
            <a:avLst/>
          </a:prstGeom>
          <a:noFill/>
        </p:spPr>
      </p:pic>
      <p:sp>
        <p:nvSpPr>
          <p:cNvPr id="3" name="ZoneTexte 2"/>
          <p:cNvSpPr txBox="1"/>
          <p:nvPr/>
        </p:nvSpPr>
        <p:spPr>
          <a:xfrm>
            <a:off x="211358" y="3186936"/>
            <a:ext cx="5000660" cy="646331"/>
          </a:xfrm>
          <a:prstGeom prst="rect">
            <a:avLst/>
          </a:prstGeom>
          <a:noFill/>
        </p:spPr>
        <p:txBody>
          <a:bodyPr wrap="square" rtlCol="0">
            <a:spAutoFit/>
          </a:bodyPr>
          <a:lstStyle/>
          <a:p>
            <a:r>
              <a:rPr lang="fr-FR" b="1" dirty="0">
                <a:solidFill>
                  <a:srgbClr val="FF0000"/>
                </a:solidFill>
              </a:rPr>
              <a:t>Surfaces articulaires de l’articulation du coude</a:t>
            </a:r>
          </a:p>
          <a:p>
            <a:endParaRPr lang="fr-FR" dirty="0"/>
          </a:p>
        </p:txBody>
      </p:sp>
      <p:pic>
        <p:nvPicPr>
          <p:cNvPr id="2" name="Image 1"/>
          <p:cNvPicPr>
            <a:picLocks noChangeAspect="1"/>
          </p:cNvPicPr>
          <p:nvPr/>
        </p:nvPicPr>
        <p:blipFill rotWithShape="1">
          <a:blip r:embed="rId3"/>
          <a:srcRect t="17579" r="4952" b="4291"/>
          <a:stretch/>
        </p:blipFill>
        <p:spPr>
          <a:xfrm>
            <a:off x="3779912" y="3645024"/>
            <a:ext cx="5184576" cy="28803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t="22046" r="20376"/>
          <a:stretch/>
        </p:blipFill>
        <p:spPr bwMode="auto">
          <a:xfrm>
            <a:off x="1547664" y="1124744"/>
            <a:ext cx="2160240" cy="3055441"/>
          </a:xfrm>
          <a:prstGeom prst="rect">
            <a:avLst/>
          </a:prstGeom>
          <a:noFill/>
          <a:ln w="9525">
            <a:noFill/>
            <a:miter lim="800000"/>
            <a:headEnd/>
            <a:tailEnd/>
          </a:ln>
          <a:effectLst/>
        </p:spPr>
      </p:pic>
      <p:pic>
        <p:nvPicPr>
          <p:cNvPr id="2052" name="Picture 4"/>
          <p:cNvPicPr>
            <a:picLocks noChangeAspect="1" noChangeArrowheads="1"/>
          </p:cNvPicPr>
          <p:nvPr/>
        </p:nvPicPr>
        <p:blipFill rotWithShape="1">
          <a:blip r:embed="rId3"/>
          <a:srcRect l="22049" r="11802"/>
          <a:stretch/>
        </p:blipFill>
        <p:spPr bwMode="auto">
          <a:xfrm>
            <a:off x="4860032" y="1124744"/>
            <a:ext cx="3024336" cy="28575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715200" cy="1143000"/>
          </a:xfrm>
        </p:spPr>
        <p:txBody>
          <a:bodyPr>
            <a:normAutofit/>
          </a:bodyPr>
          <a:lstStyle/>
          <a:p>
            <a:r>
              <a:rPr lang="fr-FR" sz="3200" b="1" i="1" dirty="0">
                <a:solidFill>
                  <a:srgbClr val="FF0000"/>
                </a:solidFill>
              </a:rPr>
              <a:t>II- La capsule articulaire</a:t>
            </a:r>
          </a:p>
        </p:txBody>
      </p:sp>
      <p:sp>
        <p:nvSpPr>
          <p:cNvPr id="3" name="Espace réservé du contenu 2"/>
          <p:cNvSpPr>
            <a:spLocks noGrp="1"/>
          </p:cNvSpPr>
          <p:nvPr>
            <p:ph idx="1"/>
          </p:nvPr>
        </p:nvSpPr>
        <p:spPr>
          <a:xfrm>
            <a:off x="323528" y="1268760"/>
            <a:ext cx="8229600" cy="4525963"/>
          </a:xfrm>
        </p:spPr>
        <p:txBody>
          <a:bodyPr>
            <a:normAutofit fontScale="92500"/>
          </a:bodyPr>
          <a:lstStyle/>
          <a:p>
            <a:r>
              <a:rPr lang="fr-FR" sz="3000" dirty="0"/>
              <a:t>Forme un manchon fibreux commun à l’articulation:</a:t>
            </a:r>
          </a:p>
          <a:p>
            <a:pPr lvl="1"/>
            <a:r>
              <a:rPr lang="fr-FR" dirty="0"/>
              <a:t>Coté huméral: en avant et en arrière sur le pourtour des 3 fossettes, latéralement sur le bord inférieur de l’épi trochlée et de l’épicondyle. </a:t>
            </a:r>
          </a:p>
          <a:p>
            <a:pPr lvl="1"/>
            <a:r>
              <a:rPr lang="fr-FR" dirty="0"/>
              <a:t>Coté cubital: sur le bord de la grande cavité sigmoïde, et au dessous de la petite cavité, très près du cartilage.</a:t>
            </a:r>
          </a:p>
          <a:p>
            <a:pPr lvl="1"/>
            <a:r>
              <a:rPr lang="fr-FR" dirty="0"/>
              <a:t>Coté radial: autour du col. Cette capsule est interrompue par le ligament annulaire sur les bords duquel elle se fixe.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86800" cy="1143000"/>
          </a:xfrm>
        </p:spPr>
        <p:txBody>
          <a:bodyPr>
            <a:normAutofit/>
          </a:bodyPr>
          <a:lstStyle/>
          <a:p>
            <a:r>
              <a:rPr lang="fr-FR" sz="3200" b="1" i="1" dirty="0">
                <a:solidFill>
                  <a:srgbClr val="FF0000"/>
                </a:solidFill>
              </a:rPr>
              <a:t>III- Les ligaments</a:t>
            </a:r>
            <a:r>
              <a:rPr lang="fr-FR" dirty="0"/>
              <a:t/>
            </a:r>
            <a:br>
              <a:rPr lang="fr-FR" dirty="0"/>
            </a:br>
            <a:r>
              <a:rPr lang="fr-FR" sz="2200" dirty="0"/>
              <a:t>Sont les plus importants en dedans et en dehors</a:t>
            </a:r>
          </a:p>
        </p:txBody>
      </p:sp>
      <p:sp>
        <p:nvSpPr>
          <p:cNvPr id="3" name="Espace réservé du contenu 2"/>
          <p:cNvSpPr>
            <a:spLocks noGrp="1"/>
          </p:cNvSpPr>
          <p:nvPr>
            <p:ph idx="1"/>
          </p:nvPr>
        </p:nvSpPr>
        <p:spPr>
          <a:xfrm>
            <a:off x="457200" y="2132856"/>
            <a:ext cx="8229600" cy="3268960"/>
          </a:xfrm>
        </p:spPr>
        <p:txBody>
          <a:bodyPr/>
          <a:lstStyle/>
          <a:p>
            <a:pPr marL="514350" indent="-514350">
              <a:buFont typeface="+mj-lt"/>
              <a:buAutoNum type="alphaUcPeriod"/>
            </a:pPr>
            <a:r>
              <a:rPr lang="fr-FR" dirty="0"/>
              <a:t>Ligament antérieur:</a:t>
            </a:r>
          </a:p>
          <a:p>
            <a:pPr marL="514350" indent="-514350">
              <a:buNone/>
            </a:pPr>
            <a:r>
              <a:rPr lang="fr-FR" dirty="0"/>
              <a:t>	En forme d’éventail, étendu des fossettes antérieures et des faces antérieures des épicondyle médial et latérale au bord externe de l’apophyse coronoïde, en avant de la petite cavité sigmoïde.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36712"/>
            <a:ext cx="7672366" cy="766438"/>
          </a:xfrm>
        </p:spPr>
        <p:txBody>
          <a:bodyPr>
            <a:normAutofit fontScale="90000"/>
          </a:bodyPr>
          <a:lstStyle/>
          <a:p>
            <a:r>
              <a:rPr lang="fr-FR" sz="3200" b="1" i="1" dirty="0">
                <a:solidFill>
                  <a:srgbClr val="FF0000"/>
                </a:solidFill>
              </a:rPr>
              <a:t>B- Ligament postérieur</a:t>
            </a:r>
            <a:br>
              <a:rPr lang="fr-FR" sz="3200" b="1" i="1" dirty="0">
                <a:solidFill>
                  <a:srgbClr val="FF0000"/>
                </a:solidFill>
              </a:rPr>
            </a:br>
            <a:endParaRPr lang="fr-FR" sz="1800" dirty="0"/>
          </a:p>
        </p:txBody>
      </p:sp>
      <p:sp>
        <p:nvSpPr>
          <p:cNvPr id="3" name="Espace réservé du contenu 2"/>
          <p:cNvSpPr>
            <a:spLocks noGrp="1"/>
          </p:cNvSpPr>
          <p:nvPr>
            <p:ph idx="1"/>
          </p:nvPr>
        </p:nvSpPr>
        <p:spPr>
          <a:xfrm>
            <a:off x="500034" y="2060848"/>
            <a:ext cx="8229600" cy="2936938"/>
          </a:xfrm>
        </p:spPr>
        <p:txBody>
          <a:bodyPr>
            <a:normAutofit fontScale="92500" lnSpcReduction="10000"/>
          </a:bodyPr>
          <a:lstStyle/>
          <a:p>
            <a:r>
              <a:rPr lang="fr-FR" sz="2800" dirty="0">
                <a:solidFill>
                  <a:prstClr val="black"/>
                </a:solidFill>
                <a:ea typeface="+mj-ea"/>
                <a:cs typeface="+mj-cs"/>
              </a:rPr>
              <a:t>Mince souvent mal individualisé, comprend 3 sortes de fibres: </a:t>
            </a:r>
          </a:p>
          <a:p>
            <a:pPr>
              <a:buFont typeface="Wingdings" panose="05000000000000000000" pitchFamily="2" charset="2"/>
              <a:buChar char="ü"/>
            </a:pPr>
            <a:r>
              <a:rPr lang="fr-FR" sz="2800" dirty="0"/>
              <a:t>Profondes: verticales</a:t>
            </a:r>
            <a:r>
              <a:rPr lang="fr-FR" dirty="0"/>
              <a:t>, </a:t>
            </a:r>
            <a:r>
              <a:rPr lang="fr-FR" sz="2800" dirty="0"/>
              <a:t>huméro-olécraniennes.</a:t>
            </a:r>
          </a:p>
          <a:p>
            <a:pPr>
              <a:buFont typeface="Wingdings" panose="05000000000000000000" pitchFamily="2" charset="2"/>
              <a:buChar char="ü"/>
            </a:pPr>
            <a:r>
              <a:rPr lang="fr-FR" sz="2800" dirty="0"/>
              <a:t>Moyennes: transversales, huméro-humérales formant un pont fibreux à la fossette olécranienne.</a:t>
            </a:r>
          </a:p>
          <a:p>
            <a:pPr>
              <a:buFont typeface="Wingdings" panose="05000000000000000000" pitchFamily="2" charset="2"/>
              <a:buChar char="ü"/>
            </a:pPr>
            <a:r>
              <a:rPr lang="fr-FR" sz="2800" dirty="0"/>
              <a:t>Superficielles: obliques, huméro-olécraniennes, en dedans et en dehors.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63688" y="175215"/>
            <a:ext cx="5616624" cy="628300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31224" cy="922114"/>
          </a:xfrm>
        </p:spPr>
        <p:txBody>
          <a:bodyPr>
            <a:normAutofit/>
          </a:bodyPr>
          <a:lstStyle/>
          <a:p>
            <a:r>
              <a:rPr lang="fr-FR" sz="2800" b="1" i="1" dirty="0">
                <a:solidFill>
                  <a:srgbClr val="FF0000"/>
                </a:solidFill>
              </a:rPr>
              <a:t>C- Ligament collatéral ulnaire (latéral interne)</a:t>
            </a:r>
            <a:r>
              <a:rPr lang="fr-FR" dirty="0"/>
              <a:t/>
            </a:r>
            <a:br>
              <a:rPr lang="fr-FR" dirty="0"/>
            </a:br>
            <a:endParaRPr lang="fr-FR" sz="2200" dirty="0"/>
          </a:p>
        </p:txBody>
      </p:sp>
      <p:sp>
        <p:nvSpPr>
          <p:cNvPr id="3" name="Espace réservé du contenu 2"/>
          <p:cNvSpPr>
            <a:spLocks noGrp="1"/>
          </p:cNvSpPr>
          <p:nvPr>
            <p:ph idx="1"/>
          </p:nvPr>
        </p:nvSpPr>
        <p:spPr>
          <a:xfrm>
            <a:off x="179512" y="1556792"/>
            <a:ext cx="8712968" cy="4248472"/>
          </a:xfrm>
        </p:spPr>
        <p:txBody>
          <a:bodyPr>
            <a:noAutofit/>
          </a:bodyPr>
          <a:lstStyle/>
          <a:p>
            <a:r>
              <a:rPr lang="fr-FR" sz="2400" dirty="0">
                <a:ea typeface="+mj-ea"/>
                <a:cs typeface="+mj-cs"/>
              </a:rPr>
              <a:t>Eventail fibreux divisé en 3 faisceaux </a:t>
            </a:r>
          </a:p>
          <a:p>
            <a:pPr>
              <a:buFont typeface="Wingdings" panose="05000000000000000000" pitchFamily="2" charset="2"/>
              <a:buChar char="ü"/>
            </a:pPr>
            <a:r>
              <a:rPr lang="fr-FR" sz="2400" dirty="0"/>
              <a:t>Faisceau antérieur: de l’épicondyle médial à l’apophyse (processus) coronoïde.</a:t>
            </a:r>
          </a:p>
          <a:p>
            <a:pPr>
              <a:buFont typeface="Wingdings" panose="05000000000000000000" pitchFamily="2" charset="2"/>
              <a:buChar char="ü"/>
            </a:pPr>
            <a:r>
              <a:rPr lang="fr-FR" sz="2400" dirty="0"/>
              <a:t>Faisceau moyen: plus large et plus résistant, tendu de l’épicondyle médial au tubercule coronoïde. Il limite l’abduction de l’avant bras.</a:t>
            </a:r>
          </a:p>
          <a:p>
            <a:pPr>
              <a:buFont typeface="Wingdings" panose="05000000000000000000" pitchFamily="2" charset="2"/>
              <a:buChar char="ü"/>
            </a:pPr>
            <a:r>
              <a:rPr lang="fr-FR" sz="2400" dirty="0"/>
              <a:t>Faisceau postérieur: large et solide, de l’épicondyle médial au bord médial de l’olécrane.</a:t>
            </a:r>
          </a:p>
          <a:p>
            <a:pPr>
              <a:buFont typeface="Wingdings" panose="05000000000000000000" pitchFamily="2" charset="2"/>
              <a:buChar char="ü"/>
            </a:pPr>
            <a:r>
              <a:rPr lang="fr-FR" sz="2400" dirty="0"/>
              <a:t>Ligament de Cooper: complétant le LLI, tendu de l’olécrane à l’apophyse coronoïde, passant au dessous du faisceau moyen.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corpshumain.ca/images/Articulation_CoudeMedial_Full_fr.jpg"/>
          <p:cNvPicPr>
            <a:picLocks noChangeAspect="1" noChangeArrowheads="1"/>
          </p:cNvPicPr>
          <p:nvPr/>
        </p:nvPicPr>
        <p:blipFill>
          <a:blip r:embed="rId2"/>
          <a:srcRect/>
          <a:stretch>
            <a:fillRect/>
          </a:stretch>
        </p:blipFill>
        <p:spPr bwMode="auto">
          <a:xfrm>
            <a:off x="1643042" y="146530"/>
            <a:ext cx="6327700" cy="6090782"/>
          </a:xfrm>
          <a:prstGeom prst="rect">
            <a:avLst/>
          </a:prstGeom>
          <a:noFill/>
        </p:spPr>
      </p:pic>
      <p:sp>
        <p:nvSpPr>
          <p:cNvPr id="2" name="ZoneTexte 1">
            <a:extLst>
              <a:ext uri="{FF2B5EF4-FFF2-40B4-BE49-F238E27FC236}">
                <a16:creationId xmlns:a16="http://schemas.microsoft.com/office/drawing/2014/main" id="{B6CED29F-9C99-4076-971A-1E92ADB2D9B3}"/>
              </a:ext>
            </a:extLst>
          </p:cNvPr>
          <p:cNvSpPr txBox="1"/>
          <p:nvPr/>
        </p:nvSpPr>
        <p:spPr>
          <a:xfrm>
            <a:off x="971600" y="6237312"/>
            <a:ext cx="7316831" cy="369332"/>
          </a:xfrm>
          <a:prstGeom prst="rect">
            <a:avLst/>
          </a:prstGeom>
          <a:noFill/>
        </p:spPr>
        <p:txBody>
          <a:bodyPr wrap="square" rtlCol="0">
            <a:spAutoFit/>
          </a:bodyPr>
          <a:lstStyle/>
          <a:p>
            <a:pPr algn="ctr"/>
            <a:r>
              <a:rPr lang="fr-FR" b="1" dirty="0">
                <a:solidFill>
                  <a:srgbClr val="00B050"/>
                </a:solidFill>
              </a:rPr>
              <a:t>Vue médiale des moyens d’unions de l’articulation du coude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88481DC-593A-485B-A6B1-D07676D54CA5}"/>
              </a:ext>
            </a:extLst>
          </p:cNvPr>
          <p:cNvPicPr>
            <a:picLocks noChangeAspect="1"/>
          </p:cNvPicPr>
          <p:nvPr/>
        </p:nvPicPr>
        <p:blipFill>
          <a:blip r:embed="rId2"/>
          <a:stretch>
            <a:fillRect/>
          </a:stretch>
        </p:blipFill>
        <p:spPr>
          <a:xfrm>
            <a:off x="1832582" y="116632"/>
            <a:ext cx="5835762" cy="6002133"/>
          </a:xfrm>
          <a:prstGeom prst="rect">
            <a:avLst/>
          </a:prstGeom>
        </p:spPr>
      </p:pic>
      <p:sp>
        <p:nvSpPr>
          <p:cNvPr id="3" name="ZoneTexte 2">
            <a:extLst>
              <a:ext uri="{FF2B5EF4-FFF2-40B4-BE49-F238E27FC236}">
                <a16:creationId xmlns:a16="http://schemas.microsoft.com/office/drawing/2014/main" id="{3BF5FD3D-4638-4779-B518-1FFFEEBB4DAC}"/>
              </a:ext>
            </a:extLst>
          </p:cNvPr>
          <p:cNvSpPr txBox="1"/>
          <p:nvPr/>
        </p:nvSpPr>
        <p:spPr>
          <a:xfrm>
            <a:off x="1547664" y="6211669"/>
            <a:ext cx="6408712" cy="646331"/>
          </a:xfrm>
          <a:prstGeom prst="rect">
            <a:avLst/>
          </a:prstGeom>
          <a:noFill/>
        </p:spPr>
        <p:txBody>
          <a:bodyPr wrap="square" rtlCol="0">
            <a:spAutoFit/>
          </a:bodyPr>
          <a:lstStyle/>
          <a:p>
            <a:pPr lvl="0" algn="ctr"/>
            <a:r>
              <a:rPr lang="fr-FR" b="1" dirty="0">
                <a:solidFill>
                  <a:srgbClr val="00B050"/>
                </a:solidFill>
              </a:rPr>
              <a:t>Vue médiale des moyens d’unions de l’articulation du coude</a:t>
            </a:r>
          </a:p>
          <a:p>
            <a:endParaRPr lang="fr-FR" dirty="0"/>
          </a:p>
        </p:txBody>
      </p:sp>
    </p:spTree>
    <p:extLst>
      <p:ext uri="{BB962C8B-B14F-4D97-AF65-F5344CB8AC3E}">
        <p14:creationId xmlns:p14="http://schemas.microsoft.com/office/powerpoint/2010/main" val="27608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543428" cy="1143000"/>
          </a:xfrm>
        </p:spPr>
        <p:txBody>
          <a:bodyPr/>
          <a:lstStyle/>
          <a:p>
            <a:r>
              <a:rPr lang="fr-FR" b="1" i="1" dirty="0">
                <a:solidFill>
                  <a:srgbClr val="FF0000"/>
                </a:solidFill>
              </a:rPr>
              <a:t>A- Introduction</a:t>
            </a:r>
          </a:p>
        </p:txBody>
      </p:sp>
      <p:sp>
        <p:nvSpPr>
          <p:cNvPr id="3" name="Espace réservé du contenu 2"/>
          <p:cNvSpPr>
            <a:spLocks noGrp="1"/>
          </p:cNvSpPr>
          <p:nvPr>
            <p:ph idx="1"/>
          </p:nvPr>
        </p:nvSpPr>
        <p:spPr/>
        <p:txBody>
          <a:bodyPr/>
          <a:lstStyle/>
          <a:p>
            <a:r>
              <a:rPr lang="fr-FR" dirty="0"/>
              <a:t>Trait d’union entre le bras et l’avant bras.</a:t>
            </a:r>
          </a:p>
          <a:p>
            <a:r>
              <a:rPr lang="fr-FR" dirty="0"/>
              <a:t>Constituée de 2 articulations:</a:t>
            </a:r>
          </a:p>
          <a:p>
            <a:pPr lvl="2"/>
            <a:r>
              <a:rPr lang="fr-FR" dirty="0">
                <a:solidFill>
                  <a:srgbClr val="FF0000"/>
                </a:solidFill>
              </a:rPr>
              <a:t>Huméro-</a:t>
            </a:r>
            <a:r>
              <a:rPr lang="fr-FR" dirty="0" err="1">
                <a:solidFill>
                  <a:srgbClr val="FF0000"/>
                </a:solidFill>
              </a:rPr>
              <a:t>ulno</a:t>
            </a:r>
            <a:r>
              <a:rPr lang="fr-FR" dirty="0">
                <a:solidFill>
                  <a:srgbClr val="FF0000"/>
                </a:solidFill>
              </a:rPr>
              <a:t>-radiale:</a:t>
            </a:r>
            <a:r>
              <a:rPr lang="fr-FR" dirty="0"/>
              <a:t> flexion, extension.</a:t>
            </a:r>
          </a:p>
          <a:p>
            <a:pPr lvl="2"/>
            <a:r>
              <a:rPr lang="fr-FR" dirty="0">
                <a:solidFill>
                  <a:srgbClr val="FF0000"/>
                </a:solidFill>
              </a:rPr>
              <a:t>Radio-ulnaire proximale: </a:t>
            </a:r>
            <a:r>
              <a:rPr lang="fr-FR" dirty="0"/>
              <a:t>pronosupination</a:t>
            </a:r>
            <a:r>
              <a:rPr lang="fr-FR" dirty="0">
                <a:solidFill>
                  <a:srgbClr val="0070C0"/>
                </a:solidFill>
              </a:rPr>
              <a:t>.</a:t>
            </a:r>
          </a:p>
          <a:p>
            <a:pPr lvl="2"/>
            <a:r>
              <a:rPr lang="fr-FR" dirty="0"/>
              <a:t>Ces 2 articulations sont contenues dans une même et seule capsule articulaire</a:t>
            </a:r>
            <a:r>
              <a:rPr lang="fr-FR" dirty="0">
                <a:solidFill>
                  <a:srgbClr val="00B050"/>
                </a:solidFill>
              </a:rPr>
              <a:t> </a:t>
            </a:r>
            <a:r>
              <a:rPr lang="fr-FR" dirty="0"/>
              <a:t>renforcée par des ligaments communs.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714744" y="714356"/>
            <a:ext cx="3395662" cy="58642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147248" cy="778098"/>
          </a:xfrm>
        </p:spPr>
        <p:txBody>
          <a:bodyPr>
            <a:normAutofit fontScale="90000"/>
          </a:bodyPr>
          <a:lstStyle/>
          <a:p>
            <a:r>
              <a:rPr lang="fr-FR" sz="2800" b="1" i="1" dirty="0">
                <a:solidFill>
                  <a:srgbClr val="FF0000"/>
                </a:solidFill>
              </a:rPr>
              <a:t>D- Ligament collatéral radial (latéral externe)</a:t>
            </a:r>
            <a:r>
              <a:rPr lang="fr-FR" dirty="0"/>
              <a:t/>
            </a:r>
            <a:br>
              <a:rPr lang="fr-FR" dirty="0"/>
            </a:br>
            <a:r>
              <a:rPr lang="fr-FR" sz="2700" dirty="0"/>
              <a:t> </a:t>
            </a:r>
          </a:p>
        </p:txBody>
      </p:sp>
      <p:sp>
        <p:nvSpPr>
          <p:cNvPr id="3" name="Espace réservé du contenu 2"/>
          <p:cNvSpPr>
            <a:spLocks noGrp="1"/>
          </p:cNvSpPr>
          <p:nvPr>
            <p:ph idx="1"/>
          </p:nvPr>
        </p:nvSpPr>
        <p:spPr>
          <a:xfrm>
            <a:off x="539552" y="1628800"/>
            <a:ext cx="8229600" cy="4525963"/>
          </a:xfrm>
        </p:spPr>
        <p:txBody>
          <a:bodyPr>
            <a:normAutofit/>
          </a:bodyPr>
          <a:lstStyle/>
          <a:p>
            <a:r>
              <a:rPr lang="fr-FR" sz="2400" dirty="0"/>
              <a:t>3 faisceaux :</a:t>
            </a:r>
          </a:p>
          <a:p>
            <a:pPr>
              <a:buFont typeface="Wingdings" panose="05000000000000000000" pitchFamily="2" charset="2"/>
              <a:buChar char="ü"/>
            </a:pPr>
            <a:r>
              <a:rPr lang="fr-FR" sz="2400" dirty="0"/>
              <a:t>Faisceau antérieur: de la partie antéro-inférieure de l’épicondyle latéral au bord antérieur de l’incisure radial (la petite cavité sigmoïde), cravatant ainsi la tête du radius.</a:t>
            </a:r>
          </a:p>
          <a:p>
            <a:pPr>
              <a:buFont typeface="Wingdings" panose="05000000000000000000" pitchFamily="2" charset="2"/>
              <a:buChar char="ü"/>
            </a:pPr>
            <a:r>
              <a:rPr lang="fr-FR" sz="2400" dirty="0"/>
              <a:t>Faisceau moyen: de la parie moyenne de l’épicondyle latéral au bord postérieur de l’incisure radial, passant derrière la tête radiale, et réalisant avec le faisceau antérieur une sorte de boutonnière qui renforce le ligament annulaire.</a:t>
            </a:r>
          </a:p>
          <a:p>
            <a:pPr>
              <a:buFont typeface="Wingdings" panose="05000000000000000000" pitchFamily="2" charset="2"/>
              <a:buChar char="ü"/>
            </a:pPr>
            <a:r>
              <a:rPr lang="fr-FR" sz="2400" dirty="0"/>
              <a:t>Faisceau postérieur: quadrilatère, tendu de la face postérieure de l’épicondyle latéral au bord externe de l’olécrane.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fr.shram.kiev.ua/img/health/anatomy/248.jpg"/>
          <p:cNvPicPr>
            <a:picLocks noChangeAspect="1" noChangeArrowheads="1"/>
          </p:cNvPicPr>
          <p:nvPr/>
        </p:nvPicPr>
        <p:blipFill>
          <a:blip r:embed="rId2"/>
          <a:srcRect/>
          <a:stretch>
            <a:fillRect/>
          </a:stretch>
        </p:blipFill>
        <p:spPr bwMode="auto">
          <a:xfrm>
            <a:off x="251520" y="864704"/>
            <a:ext cx="4953000" cy="5048250"/>
          </a:xfrm>
          <a:prstGeom prst="rect">
            <a:avLst/>
          </a:prstGeom>
          <a:noFill/>
        </p:spPr>
      </p:pic>
      <p:pic>
        <p:nvPicPr>
          <p:cNvPr id="2" name="Image 1"/>
          <p:cNvPicPr>
            <a:picLocks noChangeAspect="1"/>
          </p:cNvPicPr>
          <p:nvPr/>
        </p:nvPicPr>
        <p:blipFill>
          <a:blip r:embed="rId3"/>
          <a:stretch>
            <a:fillRect/>
          </a:stretch>
        </p:blipFill>
        <p:spPr>
          <a:xfrm>
            <a:off x="5122202" y="404664"/>
            <a:ext cx="3801913" cy="61019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3043230" cy="582594"/>
          </a:xfrm>
        </p:spPr>
        <p:txBody>
          <a:bodyPr>
            <a:normAutofit/>
          </a:bodyPr>
          <a:lstStyle/>
          <a:p>
            <a:r>
              <a:rPr lang="fr-FR" sz="3200" b="1" i="1" dirty="0">
                <a:solidFill>
                  <a:srgbClr val="FF0000"/>
                </a:solidFill>
              </a:rPr>
              <a:t>IV- La synoviale</a:t>
            </a:r>
          </a:p>
        </p:txBody>
      </p:sp>
      <p:sp>
        <p:nvSpPr>
          <p:cNvPr id="3" name="Espace réservé du contenu 2"/>
          <p:cNvSpPr>
            <a:spLocks noGrp="1"/>
          </p:cNvSpPr>
          <p:nvPr>
            <p:ph idx="1"/>
          </p:nvPr>
        </p:nvSpPr>
        <p:spPr>
          <a:xfrm>
            <a:off x="485597" y="1052736"/>
            <a:ext cx="8229600" cy="4768865"/>
          </a:xfrm>
        </p:spPr>
        <p:txBody>
          <a:bodyPr>
            <a:normAutofit/>
          </a:bodyPr>
          <a:lstStyle/>
          <a:p>
            <a:pPr>
              <a:buNone/>
            </a:pPr>
            <a:r>
              <a:rPr lang="fr-FR" sz="2400" dirty="0"/>
              <a:t>Revêt la face profonde de la capsule, et se réfléchit au niveau </a:t>
            </a:r>
            <a:r>
              <a:rPr lang="fr-FR" sz="2400" dirty="0" smtClean="0"/>
              <a:t>de</a:t>
            </a:r>
          </a:p>
          <a:p>
            <a:pPr>
              <a:buNone/>
            </a:pPr>
            <a:r>
              <a:rPr lang="fr-FR" sz="2400" dirty="0" smtClean="0"/>
              <a:t>ses </a:t>
            </a:r>
            <a:r>
              <a:rPr lang="fr-FR" sz="2400" dirty="0"/>
              <a:t>insertions</a:t>
            </a:r>
            <a:r>
              <a:rPr lang="fr-FR" sz="2400" dirty="0" smtClean="0"/>
              <a:t>.</a:t>
            </a:r>
            <a:endParaRPr lang="fr-FR" sz="2400" dirty="0"/>
          </a:p>
          <a:p>
            <a:pPr>
              <a:buNone/>
            </a:pPr>
            <a:r>
              <a:rPr lang="fr-FR" b="1" i="1" dirty="0">
                <a:solidFill>
                  <a:srgbClr val="FF0000"/>
                </a:solidFill>
              </a:rPr>
              <a:t>V- Les mouvements</a:t>
            </a:r>
            <a:r>
              <a:rPr lang="fr-FR" sz="2400" dirty="0"/>
              <a:t>:</a:t>
            </a:r>
          </a:p>
          <a:p>
            <a:pPr lvl="1"/>
            <a:r>
              <a:rPr lang="fr-FR" sz="2000" dirty="0"/>
              <a:t> Flexion: 150°</a:t>
            </a:r>
          </a:p>
          <a:p>
            <a:pPr lvl="1"/>
            <a:r>
              <a:rPr lang="fr-FR" sz="2000" dirty="0"/>
              <a:t> Extension: 0°</a:t>
            </a:r>
          </a:p>
        </p:txBody>
      </p:sp>
      <p:pic>
        <p:nvPicPr>
          <p:cNvPr id="4" name="Image 3"/>
          <p:cNvPicPr>
            <a:picLocks noChangeAspect="1"/>
          </p:cNvPicPr>
          <p:nvPr/>
        </p:nvPicPr>
        <p:blipFill>
          <a:blip r:embed="rId2"/>
          <a:stretch>
            <a:fillRect/>
          </a:stretch>
        </p:blipFill>
        <p:spPr>
          <a:xfrm>
            <a:off x="2915816" y="2852936"/>
            <a:ext cx="5961255" cy="38164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25668"/>
          </a:xfrm>
        </p:spPr>
        <p:txBody>
          <a:bodyPr>
            <a:normAutofit/>
          </a:bodyPr>
          <a:lstStyle/>
          <a:p>
            <a:r>
              <a:rPr lang="fr-FR" b="1" i="1" dirty="0">
                <a:solidFill>
                  <a:srgbClr val="FF0000"/>
                </a:solidFill>
              </a:rPr>
              <a:t>Articulation radio- ulnaire proximal</a:t>
            </a:r>
          </a:p>
        </p:txBody>
      </p:sp>
      <p:sp>
        <p:nvSpPr>
          <p:cNvPr id="3" name="Espace réservé du contenu 2"/>
          <p:cNvSpPr>
            <a:spLocks noGrp="1"/>
          </p:cNvSpPr>
          <p:nvPr>
            <p:ph idx="1"/>
          </p:nvPr>
        </p:nvSpPr>
        <p:spPr>
          <a:xfrm>
            <a:off x="251520" y="2714621"/>
            <a:ext cx="8712968" cy="1650484"/>
          </a:xfrm>
        </p:spPr>
        <p:txBody>
          <a:bodyPr>
            <a:normAutofit/>
          </a:bodyPr>
          <a:lstStyle/>
          <a:p>
            <a:r>
              <a:rPr lang="fr-FR" sz="2800" dirty="0"/>
              <a:t>Articulation trochoïde ( articulation pivot ne permettant que les mouvements de rotation).</a:t>
            </a:r>
          </a:p>
          <a:p>
            <a:r>
              <a:rPr lang="fr-FR" sz="2800" dirty="0"/>
              <a:t>Unit la tête du radius </a:t>
            </a:r>
            <a:r>
              <a:rPr lang="fr-FR" sz="2800" dirty="0" smtClean="0"/>
              <a:t>à </a:t>
            </a:r>
            <a:r>
              <a:rPr lang="fr-FR" sz="2800" dirty="0"/>
              <a:t>l’ulna.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355160" cy="1439850"/>
          </a:xfrm>
        </p:spPr>
        <p:txBody>
          <a:bodyPr>
            <a:normAutofit/>
          </a:bodyPr>
          <a:lstStyle/>
          <a:p>
            <a:r>
              <a:rPr lang="fr-FR" sz="3200" b="1" i="1" dirty="0">
                <a:solidFill>
                  <a:srgbClr val="FF0000"/>
                </a:solidFill>
              </a:rPr>
              <a:t>I- Surfaces articulaires</a:t>
            </a:r>
          </a:p>
        </p:txBody>
      </p:sp>
      <p:sp>
        <p:nvSpPr>
          <p:cNvPr id="3" name="Espace réservé du contenu 2"/>
          <p:cNvSpPr>
            <a:spLocks noGrp="1"/>
          </p:cNvSpPr>
          <p:nvPr>
            <p:ph idx="1"/>
          </p:nvPr>
        </p:nvSpPr>
        <p:spPr>
          <a:xfrm>
            <a:off x="179512" y="1928803"/>
            <a:ext cx="8784976" cy="2220278"/>
          </a:xfrm>
        </p:spPr>
        <p:txBody>
          <a:bodyPr>
            <a:normAutofit/>
          </a:bodyPr>
          <a:lstStyle/>
          <a:p>
            <a:pPr marL="514350" indent="-514350">
              <a:buFont typeface="+mj-lt"/>
              <a:buAutoNum type="arabicParenR"/>
            </a:pPr>
            <a:r>
              <a:rPr lang="fr-FR" sz="2800" dirty="0"/>
              <a:t>Tête radiale: le cartilage recouvre aussi la cupule radiale.</a:t>
            </a:r>
          </a:p>
          <a:p>
            <a:pPr marL="514350" indent="-514350">
              <a:buFont typeface="+mj-lt"/>
              <a:buAutoNum type="arabicParenR"/>
            </a:pPr>
            <a:r>
              <a:rPr lang="fr-FR" sz="2800" dirty="0"/>
              <a:t>L’incisure radial (la petite cavité sigmoïde)  revêtue de cartilage.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F267798-1413-4EB3-9A6D-463AFF269676}"/>
              </a:ext>
            </a:extLst>
          </p:cNvPr>
          <p:cNvPicPr>
            <a:picLocks noChangeAspect="1"/>
          </p:cNvPicPr>
          <p:nvPr/>
        </p:nvPicPr>
        <p:blipFill>
          <a:blip r:embed="rId2"/>
          <a:stretch>
            <a:fillRect/>
          </a:stretch>
        </p:blipFill>
        <p:spPr>
          <a:xfrm>
            <a:off x="4266601" y="404664"/>
            <a:ext cx="4447173" cy="5915172"/>
          </a:xfrm>
          <a:prstGeom prst="rect">
            <a:avLst/>
          </a:prstGeom>
        </p:spPr>
      </p:pic>
      <p:sp>
        <p:nvSpPr>
          <p:cNvPr id="3" name="ZoneTexte 2">
            <a:extLst>
              <a:ext uri="{FF2B5EF4-FFF2-40B4-BE49-F238E27FC236}">
                <a16:creationId xmlns:a16="http://schemas.microsoft.com/office/drawing/2014/main" id="{E31FEF60-43B1-47A0-B797-A58A4D69732D}"/>
              </a:ext>
            </a:extLst>
          </p:cNvPr>
          <p:cNvSpPr txBox="1"/>
          <p:nvPr/>
        </p:nvSpPr>
        <p:spPr>
          <a:xfrm>
            <a:off x="179512" y="1772816"/>
            <a:ext cx="6120680" cy="1754326"/>
          </a:xfrm>
          <a:prstGeom prst="rect">
            <a:avLst/>
          </a:prstGeom>
          <a:noFill/>
        </p:spPr>
        <p:txBody>
          <a:bodyPr wrap="square" rtlCol="0">
            <a:spAutoFit/>
          </a:bodyPr>
          <a:lstStyle/>
          <a:p>
            <a:r>
              <a:rPr lang="fr-FR" b="1" dirty="0">
                <a:solidFill>
                  <a:srgbClr val="00B050"/>
                </a:solidFill>
              </a:rPr>
              <a:t>Articulation radio-ulnaire proximale ouverte avec écartement des surfaces articulaires </a:t>
            </a:r>
          </a:p>
          <a:p>
            <a:r>
              <a:rPr lang="fr-FR" i="1" dirty="0"/>
              <a:t>1. incisure radiale </a:t>
            </a:r>
          </a:p>
          <a:p>
            <a:r>
              <a:rPr lang="fr-FR" i="1" dirty="0"/>
              <a:t>2. Ligament annulaire du  radius </a:t>
            </a:r>
          </a:p>
          <a:p>
            <a:r>
              <a:rPr lang="fr-FR" i="1" dirty="0"/>
              <a:t>3. Ligament carré</a:t>
            </a:r>
          </a:p>
          <a:p>
            <a:r>
              <a:rPr lang="fr-FR" i="1" dirty="0"/>
              <a:t>4. Tête radiale</a:t>
            </a:r>
            <a:endParaRPr lang="fr-FR" b="1" dirty="0">
              <a:solidFill>
                <a:srgbClr val="00B050"/>
              </a:solidFill>
            </a:endParaRPr>
          </a:p>
        </p:txBody>
      </p:sp>
    </p:spTree>
    <p:extLst>
      <p:ext uri="{BB962C8B-B14F-4D97-AF65-F5344CB8AC3E}">
        <p14:creationId xmlns:p14="http://schemas.microsoft.com/office/powerpoint/2010/main" val="3417836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355160" cy="1143000"/>
          </a:xfrm>
        </p:spPr>
        <p:txBody>
          <a:bodyPr>
            <a:normAutofit/>
          </a:bodyPr>
          <a:lstStyle/>
          <a:p>
            <a:r>
              <a:rPr lang="fr-FR" sz="3200" b="1" i="1" dirty="0">
                <a:solidFill>
                  <a:srgbClr val="FF0000"/>
                </a:solidFill>
              </a:rPr>
              <a:t>II- les moyens d’unions</a:t>
            </a:r>
          </a:p>
        </p:txBody>
      </p:sp>
      <p:sp>
        <p:nvSpPr>
          <p:cNvPr id="3" name="Espace réservé du contenu 2"/>
          <p:cNvSpPr>
            <a:spLocks noGrp="1"/>
          </p:cNvSpPr>
          <p:nvPr>
            <p:ph idx="1"/>
          </p:nvPr>
        </p:nvSpPr>
        <p:spPr>
          <a:xfrm>
            <a:off x="457200" y="1600201"/>
            <a:ext cx="8229600" cy="3629000"/>
          </a:xfrm>
        </p:spPr>
        <p:txBody>
          <a:bodyPr>
            <a:normAutofit/>
          </a:bodyPr>
          <a:lstStyle/>
          <a:p>
            <a:r>
              <a:rPr lang="fr-FR" b="1" i="1" dirty="0">
                <a:ea typeface="+mj-ea"/>
                <a:cs typeface="+mj-cs"/>
              </a:rPr>
              <a:t>1- la capsule :</a:t>
            </a:r>
          </a:p>
          <a:p>
            <a:r>
              <a:rPr lang="fr-FR" sz="2800" dirty="0"/>
              <a:t>Commune avec celle de l’articulation du coude.</a:t>
            </a:r>
          </a:p>
          <a:p>
            <a:endParaRPr lang="fr-FR" sz="2800" dirty="0"/>
          </a:p>
          <a:p>
            <a:r>
              <a:rPr lang="fr-FR" sz="2800" dirty="0"/>
              <a:t>Renforcée à sa partie interne par le </a:t>
            </a:r>
          </a:p>
          <a:p>
            <a:r>
              <a:rPr lang="fr-FR" sz="2800" dirty="0"/>
              <a:t>2- ligament carré de </a:t>
            </a:r>
            <a:r>
              <a:rPr lang="fr-FR" dirty="0" err="1" smtClean="0"/>
              <a:t>Dénucé</a:t>
            </a:r>
            <a:r>
              <a:rPr lang="fr-FR" dirty="0" smtClean="0"/>
              <a:t>:</a:t>
            </a:r>
            <a:r>
              <a:rPr lang="fr-FR" sz="2800" dirty="0" smtClean="0"/>
              <a:t> </a:t>
            </a:r>
            <a:r>
              <a:rPr lang="fr-FR" sz="2800" dirty="0"/>
              <a:t>tendu du bord inférieur de l’incisure radial, à la face interne du col du radius, au dessous des insertions de la capsule.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627784" y="415618"/>
            <a:ext cx="4392488" cy="604857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1143000"/>
          </a:xfrm>
        </p:spPr>
        <p:txBody>
          <a:bodyPr>
            <a:normAutofit/>
          </a:bodyPr>
          <a:lstStyle/>
          <a:p>
            <a:r>
              <a:rPr lang="fr-FR" sz="3200" b="1" i="1" dirty="0">
                <a:solidFill>
                  <a:srgbClr val="FF0000"/>
                </a:solidFill>
              </a:rPr>
              <a:t>3- Ligament annulaire du radius</a:t>
            </a:r>
          </a:p>
        </p:txBody>
      </p:sp>
      <p:sp>
        <p:nvSpPr>
          <p:cNvPr id="3" name="Espace réservé du contenu 2"/>
          <p:cNvSpPr>
            <a:spLocks noGrp="1"/>
          </p:cNvSpPr>
          <p:nvPr>
            <p:ph idx="1"/>
          </p:nvPr>
        </p:nvSpPr>
        <p:spPr>
          <a:xfrm>
            <a:off x="323528" y="1916832"/>
            <a:ext cx="8568952" cy="3052936"/>
          </a:xfrm>
        </p:spPr>
        <p:txBody>
          <a:bodyPr>
            <a:normAutofit/>
          </a:bodyPr>
          <a:lstStyle/>
          <a:p>
            <a:r>
              <a:rPr lang="fr-FR" sz="2800" dirty="0"/>
              <a:t>Complète l’incisure radial (la petite cavité sigmoïde), et maintient contre elle la tête du radius en l’entourant comme un véritable anneau.</a:t>
            </a:r>
          </a:p>
          <a:p>
            <a:pPr marL="0" indent="0">
              <a:buNone/>
            </a:pPr>
            <a:endParaRPr lang="fr-FR" sz="2800" dirty="0"/>
          </a:p>
          <a:p>
            <a:r>
              <a:rPr lang="fr-FR" sz="2800" dirty="0"/>
              <a:t>Présente des fibres circulaires propres s’étendant d’un bord à l’autre de l’incisure radial.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6A8D340-07A5-45D2-8B3C-738D65626A26}"/>
              </a:ext>
            </a:extLst>
          </p:cNvPr>
          <p:cNvPicPr>
            <a:picLocks noChangeAspect="1"/>
          </p:cNvPicPr>
          <p:nvPr/>
        </p:nvPicPr>
        <p:blipFill>
          <a:blip r:embed="rId2"/>
          <a:stretch>
            <a:fillRect/>
          </a:stretch>
        </p:blipFill>
        <p:spPr>
          <a:xfrm>
            <a:off x="1115616" y="26315"/>
            <a:ext cx="6552728" cy="6166490"/>
          </a:xfrm>
          <a:prstGeom prst="rect">
            <a:avLst/>
          </a:prstGeom>
        </p:spPr>
      </p:pic>
      <p:sp>
        <p:nvSpPr>
          <p:cNvPr id="3" name="ZoneTexte 2">
            <a:extLst>
              <a:ext uri="{FF2B5EF4-FFF2-40B4-BE49-F238E27FC236}">
                <a16:creationId xmlns:a16="http://schemas.microsoft.com/office/drawing/2014/main" id="{61A9F636-B5C4-4689-B932-2AE25A54F06B}"/>
              </a:ext>
            </a:extLst>
          </p:cNvPr>
          <p:cNvSpPr txBox="1"/>
          <p:nvPr/>
        </p:nvSpPr>
        <p:spPr>
          <a:xfrm>
            <a:off x="3203848" y="6191994"/>
            <a:ext cx="2880320" cy="646331"/>
          </a:xfrm>
          <a:prstGeom prst="rect">
            <a:avLst/>
          </a:prstGeom>
          <a:noFill/>
        </p:spPr>
        <p:txBody>
          <a:bodyPr wrap="square" rtlCol="0">
            <a:spAutoFit/>
          </a:bodyPr>
          <a:lstStyle/>
          <a:p>
            <a:pPr algn="ctr"/>
            <a:r>
              <a:rPr lang="fr-FR" b="1" dirty="0">
                <a:solidFill>
                  <a:srgbClr val="00B050"/>
                </a:solidFill>
                <a:latin typeface="system-ui"/>
              </a:rPr>
              <a:t>Coude : surfaces articulaires</a:t>
            </a:r>
          </a:p>
          <a:p>
            <a:pPr algn="ctr"/>
            <a:endParaRPr lang="fr-FR" dirty="0"/>
          </a:p>
        </p:txBody>
      </p:sp>
    </p:spTree>
    <p:extLst>
      <p:ext uri="{BB962C8B-B14F-4D97-AF65-F5344CB8AC3E}">
        <p14:creationId xmlns:p14="http://schemas.microsoft.com/office/powerpoint/2010/main" val="202092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85728"/>
            <a:ext cx="7742664" cy="1143000"/>
          </a:xfrm>
        </p:spPr>
        <p:txBody>
          <a:bodyPr>
            <a:normAutofit/>
          </a:bodyPr>
          <a:lstStyle/>
          <a:p>
            <a:r>
              <a:rPr lang="fr-FR" sz="3200" b="1" i="1" dirty="0">
                <a:solidFill>
                  <a:srgbClr val="FF0000"/>
                </a:solidFill>
              </a:rPr>
              <a:t>III- La synoviale</a:t>
            </a:r>
          </a:p>
        </p:txBody>
      </p:sp>
      <p:sp>
        <p:nvSpPr>
          <p:cNvPr id="3" name="Espace réservé du contenu 2"/>
          <p:cNvSpPr>
            <a:spLocks noGrp="1"/>
          </p:cNvSpPr>
          <p:nvPr>
            <p:ph idx="1"/>
          </p:nvPr>
        </p:nvSpPr>
        <p:spPr/>
        <p:txBody>
          <a:bodyPr>
            <a:normAutofit/>
          </a:bodyPr>
          <a:lstStyle/>
          <a:p>
            <a:r>
              <a:rPr lang="fr-FR" sz="2800" dirty="0"/>
              <a:t>Communique avec celle du coude par son cul-de-sac inférieur situé au dessous de la petite cavité sigmoïde.</a:t>
            </a:r>
          </a:p>
          <a:p>
            <a:r>
              <a:rPr lang="fr-FR" b="1" dirty="0">
                <a:solidFill>
                  <a:srgbClr val="FF0000"/>
                </a:solidFill>
                <a:ea typeface="+mj-ea"/>
                <a:cs typeface="+mj-cs"/>
              </a:rPr>
              <a:t>I</a:t>
            </a:r>
            <a:r>
              <a:rPr lang="fr-FR" sz="2800" b="1" dirty="0">
                <a:solidFill>
                  <a:srgbClr val="FF0000"/>
                </a:solidFill>
              </a:rPr>
              <a:t>V</a:t>
            </a:r>
            <a:r>
              <a:rPr lang="fr-FR" sz="2800" dirty="0">
                <a:solidFill>
                  <a:srgbClr val="FF0000"/>
                </a:solidFill>
              </a:rPr>
              <a:t>- Les mouvements:</a:t>
            </a:r>
          </a:p>
          <a:p>
            <a:pPr lvl="1"/>
            <a:r>
              <a:rPr lang="fr-FR" sz="2400" dirty="0"/>
              <a:t>La pronation.</a:t>
            </a:r>
          </a:p>
          <a:p>
            <a:pPr lvl="1"/>
            <a:r>
              <a:rPr lang="fr-FR" sz="2400" dirty="0"/>
              <a:t>La supination.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484813" y="836712"/>
            <a:ext cx="8277171" cy="518457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epaule-main.fr/upload/gvprkmdaiz.jpg"/>
          <p:cNvPicPr>
            <a:picLocks noChangeAspect="1" noChangeArrowheads="1"/>
          </p:cNvPicPr>
          <p:nvPr/>
        </p:nvPicPr>
        <p:blipFill>
          <a:blip r:embed="rId2"/>
          <a:srcRect/>
          <a:stretch>
            <a:fillRect/>
          </a:stretch>
        </p:blipFill>
        <p:spPr bwMode="auto">
          <a:xfrm>
            <a:off x="1016648" y="332656"/>
            <a:ext cx="6939728" cy="5795180"/>
          </a:xfrm>
          <a:prstGeom prst="rect">
            <a:avLst/>
          </a:prstGeom>
          <a:noFill/>
        </p:spPr>
      </p:pic>
      <p:sp>
        <p:nvSpPr>
          <p:cNvPr id="2" name="ZoneTexte 1">
            <a:extLst>
              <a:ext uri="{FF2B5EF4-FFF2-40B4-BE49-F238E27FC236}">
                <a16:creationId xmlns:a16="http://schemas.microsoft.com/office/drawing/2014/main" id="{BEC9488F-25B6-4376-B0DB-A2231CE2FC7E}"/>
              </a:ext>
            </a:extLst>
          </p:cNvPr>
          <p:cNvSpPr txBox="1"/>
          <p:nvPr/>
        </p:nvSpPr>
        <p:spPr>
          <a:xfrm>
            <a:off x="3334384" y="6237312"/>
            <a:ext cx="2304256" cy="369332"/>
          </a:xfrm>
          <a:prstGeom prst="rect">
            <a:avLst/>
          </a:prstGeom>
          <a:noFill/>
        </p:spPr>
        <p:txBody>
          <a:bodyPr wrap="square" rtlCol="0">
            <a:spAutoFit/>
          </a:bodyPr>
          <a:lstStyle/>
          <a:p>
            <a:pPr algn="ctr"/>
            <a:r>
              <a:rPr lang="fr-FR" b="1" dirty="0">
                <a:solidFill>
                  <a:srgbClr val="00B050"/>
                </a:solidFill>
              </a:rPr>
              <a:t>Coude : constitution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dirty="0">
                <a:solidFill>
                  <a:srgbClr val="FF0000"/>
                </a:solidFill>
              </a:rPr>
              <a:t>B- </a:t>
            </a:r>
            <a:r>
              <a:rPr lang="fr-FR" b="1" i="1" dirty="0" smtClean="0">
                <a:solidFill>
                  <a:srgbClr val="FF0000"/>
                </a:solidFill>
              </a:rPr>
              <a:t>Anatomie </a:t>
            </a:r>
            <a:r>
              <a:rPr lang="fr-FR" b="1" i="1" dirty="0">
                <a:solidFill>
                  <a:srgbClr val="FF0000"/>
                </a:solidFill>
              </a:rPr>
              <a:t>descriptive:</a:t>
            </a:r>
          </a:p>
        </p:txBody>
      </p:sp>
      <p:sp>
        <p:nvSpPr>
          <p:cNvPr id="3" name="Espace réservé du contenu 2"/>
          <p:cNvSpPr>
            <a:spLocks noGrp="1"/>
          </p:cNvSpPr>
          <p:nvPr>
            <p:ph idx="1"/>
          </p:nvPr>
        </p:nvSpPr>
        <p:spPr>
          <a:xfrm>
            <a:off x="489046" y="1844824"/>
            <a:ext cx="8229600" cy="3773016"/>
          </a:xfrm>
        </p:spPr>
        <p:txBody>
          <a:bodyPr>
            <a:normAutofit/>
          </a:bodyPr>
          <a:lstStyle/>
          <a:p>
            <a:r>
              <a:rPr lang="fr-FR" b="1" i="1" dirty="0">
                <a:solidFill>
                  <a:srgbClr val="FF0000"/>
                </a:solidFill>
                <a:ea typeface="+mj-ea"/>
                <a:cs typeface="+mj-cs"/>
              </a:rPr>
              <a:t>1- Articulation Huméro-</a:t>
            </a:r>
            <a:r>
              <a:rPr lang="fr-FR" b="1" i="1" dirty="0" err="1">
                <a:solidFill>
                  <a:srgbClr val="FF0000"/>
                </a:solidFill>
                <a:ea typeface="+mj-ea"/>
                <a:cs typeface="+mj-cs"/>
              </a:rPr>
              <a:t>ulno</a:t>
            </a:r>
            <a:r>
              <a:rPr lang="fr-FR" b="1" i="1" dirty="0">
                <a:solidFill>
                  <a:srgbClr val="FF0000"/>
                </a:solidFill>
                <a:ea typeface="+mj-ea"/>
                <a:cs typeface="+mj-cs"/>
              </a:rPr>
              <a:t>-radiale:</a:t>
            </a:r>
            <a:endParaRPr lang="fr-FR" dirty="0"/>
          </a:p>
          <a:p>
            <a:r>
              <a:rPr lang="fr-FR" dirty="0"/>
              <a:t>Réunit l’avant bras au bras.</a:t>
            </a:r>
          </a:p>
          <a:p>
            <a:r>
              <a:rPr lang="fr-FR" dirty="0"/>
              <a:t>Composée de 2 articulations:</a:t>
            </a:r>
          </a:p>
          <a:p>
            <a:pPr lvl="1"/>
            <a:r>
              <a:rPr lang="fr-FR" sz="2000" b="1" dirty="0"/>
              <a:t>Articulation </a:t>
            </a:r>
            <a:r>
              <a:rPr lang="fr-FR" sz="2000" b="1" dirty="0" err="1"/>
              <a:t>huméro</a:t>
            </a:r>
            <a:r>
              <a:rPr lang="fr-FR" sz="2000" b="1" dirty="0"/>
              <a:t>-ulnaire : </a:t>
            </a:r>
            <a:r>
              <a:rPr lang="fr-FR" sz="2000" dirty="0"/>
              <a:t>trochléenne, destinée aux mouvements de flexion et extension.</a:t>
            </a:r>
          </a:p>
          <a:p>
            <a:pPr lvl="1"/>
            <a:r>
              <a:rPr lang="fr-FR" sz="2000" b="1" dirty="0"/>
              <a:t>Articulation huméro-radiale, </a:t>
            </a:r>
            <a:r>
              <a:rPr lang="fr-FR" sz="2000" dirty="0"/>
              <a:t>condylienne, destinée essentiellement aux mouvements de pro-supination (en même temps que la radio-ulnaire proximale).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dirty="0">
                <a:solidFill>
                  <a:srgbClr val="FF0000"/>
                </a:solidFill>
              </a:rPr>
              <a:t>I- Les surfaces articulaires</a:t>
            </a:r>
          </a:p>
        </p:txBody>
      </p:sp>
      <p:sp>
        <p:nvSpPr>
          <p:cNvPr id="3" name="Espace réservé du contenu 2"/>
          <p:cNvSpPr>
            <a:spLocks noGrp="1"/>
          </p:cNvSpPr>
          <p:nvPr>
            <p:ph idx="1"/>
          </p:nvPr>
        </p:nvSpPr>
        <p:spPr>
          <a:xfrm>
            <a:off x="457200" y="2132856"/>
            <a:ext cx="8229600" cy="3412975"/>
          </a:xfrm>
        </p:spPr>
        <p:txBody>
          <a:bodyPr/>
          <a:lstStyle/>
          <a:p>
            <a:r>
              <a:rPr lang="fr-FR" dirty="0"/>
              <a:t>A- </a:t>
            </a:r>
            <a:r>
              <a:rPr lang="fr-FR" b="1" dirty="0"/>
              <a:t>Extrémité inférieure de l’humérus:</a:t>
            </a:r>
          </a:p>
          <a:p>
            <a:pPr lvl="1"/>
            <a:r>
              <a:rPr lang="fr-FR" dirty="0"/>
              <a:t>La trochlée humérale: en forme de poulie revêtue d’un cartilage épais qui se termine à faible distance des fossettes coracoïdienne et olécranienne.</a:t>
            </a:r>
          </a:p>
          <a:p>
            <a:pPr lvl="1"/>
            <a:r>
              <a:rPr lang="fr-FR" dirty="0"/>
              <a:t>Le condyle huméral: recouvert, et réunit à trochlée par la zone conoïde</a:t>
            </a:r>
            <a:r>
              <a:rPr lang="fr-FR" dirty="0" smtClean="0"/>
              <a:t>.</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Documents and Settings\Administrateur\Mes documents\Mes images\humedv.gif"/>
          <p:cNvPicPr>
            <a:picLocks noChangeAspect="1" noChangeArrowheads="1"/>
          </p:cNvPicPr>
          <p:nvPr/>
        </p:nvPicPr>
        <p:blipFill>
          <a:blip r:embed="rId2"/>
          <a:srcRect/>
          <a:stretch>
            <a:fillRect/>
          </a:stretch>
        </p:blipFill>
        <p:spPr bwMode="auto">
          <a:xfrm>
            <a:off x="323528" y="1116861"/>
            <a:ext cx="8274144" cy="4137072"/>
          </a:xfrm>
          <a:prstGeom prst="rect">
            <a:avLst/>
          </a:prstGeom>
          <a:noFill/>
        </p:spPr>
      </p:pic>
      <p:sp>
        <p:nvSpPr>
          <p:cNvPr id="3" name="ZoneTexte 2"/>
          <p:cNvSpPr txBox="1"/>
          <p:nvPr/>
        </p:nvSpPr>
        <p:spPr>
          <a:xfrm>
            <a:off x="2627784" y="5805264"/>
            <a:ext cx="3456384" cy="646331"/>
          </a:xfrm>
          <a:prstGeom prst="rect">
            <a:avLst/>
          </a:prstGeom>
          <a:noFill/>
        </p:spPr>
        <p:txBody>
          <a:bodyPr wrap="square" rtlCol="0">
            <a:spAutoFit/>
          </a:bodyPr>
          <a:lstStyle/>
          <a:p>
            <a:pPr algn="ctr"/>
            <a:r>
              <a:rPr lang="fr-FR" b="1" i="1" dirty="0">
                <a:solidFill>
                  <a:srgbClr val="FF0000"/>
                </a:solidFill>
              </a:rPr>
              <a:t>Les surfaces articulaires humérales</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srcRect r="3031" b="2506"/>
          <a:stretch/>
        </p:blipFill>
        <p:spPr bwMode="auto">
          <a:xfrm>
            <a:off x="323528" y="1346853"/>
            <a:ext cx="4608512" cy="3312368"/>
          </a:xfrm>
          <a:prstGeom prst="rect">
            <a:avLst/>
          </a:prstGeom>
          <a:noFill/>
          <a:ln w="9525">
            <a:noFill/>
            <a:miter lim="800000"/>
            <a:headEnd/>
            <a:tailEnd/>
          </a:ln>
          <a:effectLst/>
        </p:spPr>
      </p:pic>
      <p:pic>
        <p:nvPicPr>
          <p:cNvPr id="2" name="Image 1"/>
          <p:cNvPicPr>
            <a:picLocks noChangeAspect="1"/>
          </p:cNvPicPr>
          <p:nvPr/>
        </p:nvPicPr>
        <p:blipFill rotWithShape="1">
          <a:blip r:embed="rId3"/>
          <a:srcRect l="3459" t="8023" r="3144" b="8539"/>
          <a:stretch/>
        </p:blipFill>
        <p:spPr>
          <a:xfrm>
            <a:off x="5004048" y="1340768"/>
            <a:ext cx="3888433" cy="37444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7859216" cy="764704"/>
          </a:xfrm>
        </p:spPr>
        <p:txBody>
          <a:bodyPr>
            <a:normAutofit/>
          </a:bodyPr>
          <a:lstStyle/>
          <a:p>
            <a:r>
              <a:rPr lang="fr-FR" sz="3200" dirty="0"/>
              <a:t>B</a:t>
            </a:r>
            <a:r>
              <a:rPr lang="fr-FR" sz="3200" b="1" dirty="0"/>
              <a:t>-Extrémité supérieure du cubitus</a:t>
            </a:r>
          </a:p>
        </p:txBody>
      </p:sp>
      <p:sp>
        <p:nvSpPr>
          <p:cNvPr id="3" name="Espace réservé du contenu 2"/>
          <p:cNvSpPr>
            <a:spLocks noGrp="1"/>
          </p:cNvSpPr>
          <p:nvPr>
            <p:ph idx="1"/>
          </p:nvPr>
        </p:nvSpPr>
        <p:spPr>
          <a:xfrm>
            <a:off x="457200" y="620688"/>
            <a:ext cx="8229600" cy="5197493"/>
          </a:xfrm>
        </p:spPr>
        <p:txBody>
          <a:bodyPr/>
          <a:lstStyle/>
          <a:p>
            <a:pPr>
              <a:buNone/>
            </a:pPr>
            <a:r>
              <a:rPr lang="fr-FR" dirty="0"/>
              <a:t>	</a:t>
            </a:r>
            <a:r>
              <a:rPr lang="fr-FR" sz="2800" dirty="0"/>
              <a:t>- La grande cavité sigmoïde: répond par ses 2 facettes recouvertes de cartilage hyalin à la trochlée.</a:t>
            </a:r>
          </a:p>
          <a:p>
            <a:pPr>
              <a:buNone/>
            </a:pPr>
            <a:r>
              <a:rPr lang="fr-FR" sz="2800" dirty="0"/>
              <a:t>	-La petite cavité sigmoïde: concave d’avant en arrière, séparée de la grande cavité sigmoïde par un fibrocartilage très souple.</a:t>
            </a:r>
          </a:p>
          <a:p>
            <a:pPr algn="ctr">
              <a:buNone/>
            </a:pPr>
            <a:r>
              <a:rPr lang="fr-FR" sz="2800" dirty="0"/>
              <a:t>	</a:t>
            </a:r>
            <a:r>
              <a:rPr lang="fr-FR" b="1" dirty="0"/>
              <a:t>C- Extrémité supérieure du radius</a:t>
            </a:r>
          </a:p>
          <a:p>
            <a:pPr>
              <a:buNone/>
            </a:pPr>
            <a:r>
              <a:rPr lang="fr-FR" dirty="0">
                <a:solidFill>
                  <a:srgbClr val="7030A0"/>
                </a:solidFill>
              </a:rPr>
              <a:t>	</a:t>
            </a:r>
            <a:r>
              <a:rPr lang="fr-FR" sz="2800" dirty="0"/>
              <a:t>-La cupule radiale, articulée avec le condyle huméral dans la flexion, </a:t>
            </a:r>
            <a:r>
              <a:rPr lang="fr-FR" sz="2800" dirty="0" smtClean="0"/>
              <a:t> </a:t>
            </a:r>
          </a:p>
          <a:p>
            <a:pPr>
              <a:buNone/>
            </a:pPr>
            <a:r>
              <a:rPr lang="fr-FR" sz="2800" dirty="0" smtClean="0">
                <a:solidFill>
                  <a:srgbClr val="00B0F0"/>
                </a:solidFill>
              </a:rPr>
              <a:t>    </a:t>
            </a:r>
            <a:r>
              <a:rPr lang="fr-FR" sz="2800" dirty="0" smtClean="0"/>
              <a:t>-Le </a:t>
            </a:r>
            <a:r>
              <a:rPr lang="fr-FR" sz="2800" dirty="0"/>
              <a:t>pourtour de la tête, articulé avec la petite cavité sigmoïde, sont tous les 2 revêtus d’un cartilage épais.</a:t>
            </a:r>
            <a:endParaRPr lang="fr-FR" dirty="0">
              <a:solidFill>
                <a:srgbClr val="7030A0"/>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900</Words>
  <Application>Microsoft Office PowerPoint</Application>
  <PresentationFormat>Affichage à l'écran (4:3)</PresentationFormat>
  <Paragraphs>88</Paragraphs>
  <Slides>31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system-ui</vt:lpstr>
      <vt:lpstr>Wingdings</vt:lpstr>
      <vt:lpstr>Thème Office</vt:lpstr>
      <vt:lpstr>Articulation du coude</vt:lpstr>
      <vt:lpstr>A- Introduction</vt:lpstr>
      <vt:lpstr>Présentation PowerPoint</vt:lpstr>
      <vt:lpstr>Présentation PowerPoint</vt:lpstr>
      <vt:lpstr>B- Anatomie descriptive:</vt:lpstr>
      <vt:lpstr>I- Les surfaces articulaires</vt:lpstr>
      <vt:lpstr>Présentation PowerPoint</vt:lpstr>
      <vt:lpstr>Présentation PowerPoint</vt:lpstr>
      <vt:lpstr>B-Extrémité supérieure du cubitus</vt:lpstr>
      <vt:lpstr>Présentation PowerPoint</vt:lpstr>
      <vt:lpstr>Présentation PowerPoint</vt:lpstr>
      <vt:lpstr>Présentation PowerPoint</vt:lpstr>
      <vt:lpstr>II- La capsule articulaire</vt:lpstr>
      <vt:lpstr>III- Les ligaments Sont les plus importants en dedans et en dehors</vt:lpstr>
      <vt:lpstr>B- Ligament postérieur </vt:lpstr>
      <vt:lpstr>Présentation PowerPoint</vt:lpstr>
      <vt:lpstr>C- Ligament collatéral ulnaire (latéral interne) </vt:lpstr>
      <vt:lpstr>Présentation PowerPoint</vt:lpstr>
      <vt:lpstr>Présentation PowerPoint</vt:lpstr>
      <vt:lpstr>Présentation PowerPoint</vt:lpstr>
      <vt:lpstr>D- Ligament collatéral radial (latéral externe)  </vt:lpstr>
      <vt:lpstr>Présentation PowerPoint</vt:lpstr>
      <vt:lpstr>IV- La synoviale</vt:lpstr>
      <vt:lpstr>Articulation radio- ulnaire proximal</vt:lpstr>
      <vt:lpstr>I- Surfaces articulaires</vt:lpstr>
      <vt:lpstr>Présentation PowerPoint</vt:lpstr>
      <vt:lpstr>II- les moyens d’unions</vt:lpstr>
      <vt:lpstr>Présentation PowerPoint</vt:lpstr>
      <vt:lpstr>3- Ligament annulaire du radius</vt:lpstr>
      <vt:lpstr>III- La synoviale</vt:lpstr>
      <vt:lpstr>Présentation PowerPoint</vt:lpstr>
    </vt:vector>
  </TitlesOfParts>
  <Company>Sweet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SWEET</dc:creator>
  <cp:lastModifiedBy>Samir MOUALEK</cp:lastModifiedBy>
  <cp:revision>54</cp:revision>
  <dcterms:created xsi:type="dcterms:W3CDTF">2010-11-02T17:41:22Z</dcterms:created>
  <dcterms:modified xsi:type="dcterms:W3CDTF">2023-10-18T18:01:25Z</dcterms:modified>
</cp:coreProperties>
</file>