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61" r:id="rId4"/>
    <p:sldId id="262" r:id="rId5"/>
    <p:sldId id="288" r:id="rId6"/>
    <p:sldId id="263" r:id="rId7"/>
    <p:sldId id="264" r:id="rId8"/>
    <p:sldId id="265" r:id="rId9"/>
    <p:sldId id="289" r:id="rId10"/>
    <p:sldId id="266" r:id="rId11"/>
    <p:sldId id="267" r:id="rId12"/>
    <p:sldId id="287" r:id="rId13"/>
    <p:sldId id="268" r:id="rId14"/>
    <p:sldId id="269" r:id="rId15"/>
    <p:sldId id="270" r:id="rId16"/>
    <p:sldId id="271" r:id="rId17"/>
    <p:sldId id="272" r:id="rId18"/>
    <p:sldId id="273" r:id="rId19"/>
    <p:sldId id="290" r:id="rId20"/>
    <p:sldId id="274" r:id="rId21"/>
    <p:sldId id="275" r:id="rId22"/>
    <p:sldId id="292" r:id="rId23"/>
    <p:sldId id="277" r:id="rId24"/>
    <p:sldId id="294" r:id="rId25"/>
    <p:sldId id="293" r:id="rId26"/>
    <p:sldId id="291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98" r:id="rId36"/>
    <p:sldId id="299" r:id="rId37"/>
    <p:sldId id="295" r:id="rId3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86364" autoAdjust="0"/>
  </p:normalViewPr>
  <p:slideViewPr>
    <p:cSldViewPr>
      <p:cViewPr varScale="1">
        <p:scale>
          <a:sx n="87" d="100"/>
          <a:sy n="87" d="100"/>
        </p:scale>
        <p:origin x="1224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3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3644F-7D05-4DE7-BBDE-722188C65062}" type="datetimeFigureOut">
              <a:rPr lang="fr-FR" smtClean="0"/>
              <a:pPr/>
              <a:t>18/10/2023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0A325-D66D-43BE-B058-FAA404E24FFE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3644F-7D05-4DE7-BBDE-722188C65062}" type="datetimeFigureOut">
              <a:rPr lang="fr-FR" smtClean="0"/>
              <a:pPr/>
              <a:t>18/10/2023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0A325-D66D-43BE-B058-FAA404E24FFE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3644F-7D05-4DE7-BBDE-722188C65062}" type="datetimeFigureOut">
              <a:rPr lang="fr-FR" smtClean="0"/>
              <a:pPr/>
              <a:t>18/10/2023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0A325-D66D-43BE-B058-FAA404E24FFE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3644F-7D05-4DE7-BBDE-722188C65062}" type="datetimeFigureOut">
              <a:rPr lang="fr-FR" smtClean="0"/>
              <a:pPr/>
              <a:t>18/10/2023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0A325-D66D-43BE-B058-FAA404E24FFE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3644F-7D05-4DE7-BBDE-722188C65062}" type="datetimeFigureOut">
              <a:rPr lang="fr-FR" smtClean="0"/>
              <a:pPr/>
              <a:t>18/10/2023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0A325-D66D-43BE-B058-FAA404E24FFE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3644F-7D05-4DE7-BBDE-722188C65062}" type="datetimeFigureOut">
              <a:rPr lang="fr-FR" smtClean="0"/>
              <a:pPr/>
              <a:t>18/10/2023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0A325-D66D-43BE-B058-FAA404E24FFE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3644F-7D05-4DE7-BBDE-722188C65062}" type="datetimeFigureOut">
              <a:rPr lang="fr-FR" smtClean="0"/>
              <a:pPr/>
              <a:t>18/10/2023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0A325-D66D-43BE-B058-FAA404E24FFE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3644F-7D05-4DE7-BBDE-722188C65062}" type="datetimeFigureOut">
              <a:rPr lang="fr-FR" smtClean="0"/>
              <a:pPr/>
              <a:t>18/10/2023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0A325-D66D-43BE-B058-FAA404E24FFE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3644F-7D05-4DE7-BBDE-722188C65062}" type="datetimeFigureOut">
              <a:rPr lang="fr-FR" smtClean="0"/>
              <a:pPr/>
              <a:t>18/10/2023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0A325-D66D-43BE-B058-FAA404E24FFE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3644F-7D05-4DE7-BBDE-722188C65062}" type="datetimeFigureOut">
              <a:rPr lang="fr-FR" smtClean="0"/>
              <a:pPr/>
              <a:t>18/10/2023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0A325-D66D-43BE-B058-FAA404E24FFE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3644F-7D05-4DE7-BBDE-722188C65062}" type="datetimeFigureOut">
              <a:rPr lang="fr-FR" smtClean="0"/>
              <a:pPr/>
              <a:t>18/10/2023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0A325-D66D-43BE-B058-FAA404E24FFE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3644F-7D05-4DE7-BBDE-722188C65062}" type="datetimeFigureOut">
              <a:rPr lang="fr-FR" smtClean="0"/>
              <a:pPr/>
              <a:t>18/10/2023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0A325-D66D-43BE-B058-FAA404E24FFE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72400" cy="4214841"/>
          </a:xfrm>
        </p:spPr>
        <p:txBody>
          <a:bodyPr>
            <a:noAutofit/>
          </a:bodyPr>
          <a:lstStyle/>
          <a:p>
            <a:r>
              <a:rPr lang="fr-FR" sz="8800" b="1" i="1" dirty="0" smtClean="0">
                <a:solidFill>
                  <a:srgbClr val="FF0000"/>
                </a:solidFill>
              </a:rPr>
              <a:t>Articulation du poignet</a:t>
            </a:r>
            <a:endParaRPr lang="fr-FR" sz="8800" b="1" i="1" dirty="0">
              <a:solidFill>
                <a:srgbClr val="FF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915816" y="4786322"/>
            <a:ext cx="2592288" cy="852478"/>
          </a:xfrm>
        </p:spPr>
        <p:txBody>
          <a:bodyPr>
            <a:noAutofit/>
          </a:bodyPr>
          <a:lstStyle/>
          <a:p>
            <a:r>
              <a:rPr lang="fr-FR" sz="1400" b="1" dirty="0" smtClean="0"/>
              <a:t>Pr MOUALEK S</a:t>
            </a:r>
          </a:p>
          <a:p>
            <a:r>
              <a:rPr lang="fr-FR" sz="1400" b="1" dirty="0" smtClean="0"/>
              <a:t>2023-2024</a:t>
            </a:r>
            <a:endParaRPr lang="fr-FR" sz="1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4286280" cy="2511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142984"/>
            <a:ext cx="321471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714884"/>
            <a:ext cx="32067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143000"/>
          </a:xfrm>
        </p:spPr>
        <p:txBody>
          <a:bodyPr>
            <a:normAutofit/>
          </a:bodyPr>
          <a:lstStyle/>
          <a:p>
            <a:r>
              <a:rPr lang="fr-FR" sz="4000" b="1" i="1" dirty="0" smtClean="0">
                <a:solidFill>
                  <a:srgbClr val="FF0000"/>
                </a:solidFill>
              </a:rPr>
              <a:t>Cavité articulaire et synoviale</a:t>
            </a:r>
            <a:endParaRPr lang="fr-FR" sz="4000" b="1" i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340968"/>
          </a:xfrm>
        </p:spPr>
        <p:txBody>
          <a:bodyPr/>
          <a:lstStyle/>
          <a:p>
            <a:r>
              <a:rPr lang="fr-FR" dirty="0" smtClean="0"/>
              <a:t>La synoviale tapisse la face profonde de la capsule.</a:t>
            </a:r>
          </a:p>
          <a:p>
            <a:endParaRPr lang="fr-FR" dirty="0" smtClean="0"/>
          </a:p>
          <a:p>
            <a:r>
              <a:rPr lang="fr-FR" dirty="0" smtClean="0"/>
              <a:t>La cavité articulaire peut communiquer avec celle de l’articulation radio-carpienne à travers le ligament triangulaire.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39"/>
            <a:ext cx="8664055" cy="6463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5646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/>
          <a:lstStyle/>
          <a:p>
            <a:r>
              <a:rPr lang="fr-FR" b="1" i="1" dirty="0" smtClean="0">
                <a:solidFill>
                  <a:srgbClr val="FF0000"/>
                </a:solidFill>
              </a:rPr>
              <a:t>Articulation radio-carpienne</a:t>
            </a:r>
            <a:endParaRPr lang="fr-FR" b="1" i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3625857"/>
          </a:xfrm>
        </p:spPr>
        <p:txBody>
          <a:bodyPr/>
          <a:lstStyle/>
          <a:p>
            <a:r>
              <a:rPr lang="fr-FR" dirty="0" smtClean="0"/>
              <a:t>Réunit le carpe aux os de l’avant bras.</a:t>
            </a:r>
          </a:p>
          <a:p>
            <a:r>
              <a:rPr lang="fr-FR" dirty="0" smtClean="0"/>
              <a:t>Diarthrose de type condylienne.</a:t>
            </a:r>
          </a:p>
          <a:p>
            <a:r>
              <a:rPr lang="fr-FR" dirty="0" smtClean="0"/>
              <a:t>Permet essentiellement les mouvements de flexion et d’extension de la main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1143000"/>
          </a:xfrm>
        </p:spPr>
        <p:txBody>
          <a:bodyPr>
            <a:normAutofit fontScale="90000"/>
          </a:bodyPr>
          <a:lstStyle/>
          <a:p>
            <a:r>
              <a:rPr lang="fr-FR" b="1" i="1" dirty="0" smtClean="0">
                <a:solidFill>
                  <a:srgbClr val="FF0000"/>
                </a:solidFill>
              </a:rPr>
              <a:t>Surfaces articulaires</a:t>
            </a:r>
            <a:br>
              <a:rPr lang="fr-FR" b="1" i="1" dirty="0" smtClean="0">
                <a:solidFill>
                  <a:srgbClr val="FF0000"/>
                </a:solidFill>
              </a:rPr>
            </a:br>
            <a:endParaRPr lang="fr-FR" b="1" i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fr-FR" sz="2800" dirty="0" smtClean="0"/>
              <a:t>1- </a:t>
            </a:r>
            <a:r>
              <a:rPr lang="fr-FR" sz="2400" dirty="0" smtClean="0"/>
              <a:t>La gléne anté brachiale: concave, formée de 2 éléments:</a:t>
            </a:r>
          </a:p>
          <a:p>
            <a:pPr>
              <a:buNone/>
            </a:pPr>
            <a:r>
              <a:rPr lang="fr-FR" sz="2400" dirty="0"/>
              <a:t>	</a:t>
            </a:r>
            <a:r>
              <a:rPr lang="fr-FR" sz="2400" dirty="0" smtClean="0"/>
              <a:t>- La cavité glénoïde du radius.</a:t>
            </a:r>
          </a:p>
          <a:p>
            <a:pPr>
              <a:buNone/>
            </a:pPr>
            <a:r>
              <a:rPr lang="fr-FR" sz="2400" dirty="0"/>
              <a:t>	</a:t>
            </a:r>
            <a:r>
              <a:rPr lang="fr-FR" sz="2400" dirty="0" smtClean="0"/>
              <a:t>- Le ligament triangulaire: disque articulaire fibrocartilagineux            interposé entre la tête </a:t>
            </a:r>
            <a:r>
              <a:rPr lang="fr-FR" sz="2400" dirty="0" smtClean="0"/>
              <a:t>ulnaire </a:t>
            </a:r>
            <a:r>
              <a:rPr lang="fr-FR" sz="2400" dirty="0" smtClean="0"/>
              <a:t>et le carpe.</a:t>
            </a:r>
          </a:p>
          <a:p>
            <a:pPr>
              <a:buNone/>
            </a:pPr>
            <a:r>
              <a:rPr lang="fr-FR" sz="2400" dirty="0"/>
              <a:t>	</a:t>
            </a:r>
            <a:r>
              <a:rPr lang="fr-FR" sz="2400" dirty="0" smtClean="0"/>
              <a:t>Triangulaire à base externe, plus épais en dehors.</a:t>
            </a:r>
          </a:p>
          <a:p>
            <a:pPr>
              <a:buNone/>
            </a:pPr>
            <a:r>
              <a:rPr lang="fr-FR" sz="2400" dirty="0"/>
              <a:t>	</a:t>
            </a:r>
            <a:r>
              <a:rPr lang="fr-FR" sz="2400" dirty="0" smtClean="0"/>
              <a:t>Il s’insère en dehors sur le bord interne de la cavité glénoïde radiale, et en dedans sur la styloïde </a:t>
            </a:r>
            <a:r>
              <a:rPr lang="fr-FR" sz="2400" dirty="0" smtClean="0"/>
              <a:t>ulnaire.</a:t>
            </a:r>
            <a:endParaRPr lang="fr-FR" sz="2400" dirty="0" smtClean="0"/>
          </a:p>
          <a:p>
            <a:pPr>
              <a:buNone/>
            </a:pPr>
            <a:r>
              <a:rPr lang="fr-FR" sz="2400" dirty="0" smtClean="0"/>
              <a:t>2- Le condyle carpien: convexe, constitué par 3 os de la rangée supérieure du carpe, de dehors en dedans le</a:t>
            </a:r>
            <a:r>
              <a:rPr lang="fr-FR" sz="2400" dirty="0" smtClean="0">
                <a:solidFill>
                  <a:srgbClr val="00B050"/>
                </a:solidFill>
              </a:rPr>
              <a:t> </a:t>
            </a:r>
            <a:r>
              <a:rPr lang="fr-FR" sz="2400" dirty="0" smtClean="0"/>
              <a:t>scaphoïde, le semi-lunaire et le pyramidal, qui alignés ensemble leurs faces supérieures forment un ovoïde transversal qui répond à la gléne anté brachiale.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785794"/>
            <a:ext cx="273050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857364"/>
            <a:ext cx="2822575" cy="240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39952" y="412299"/>
            <a:ext cx="4387928" cy="603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19" y="1988840"/>
            <a:ext cx="3800127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143000"/>
          </a:xfrm>
        </p:spPr>
        <p:txBody>
          <a:bodyPr>
            <a:normAutofit/>
          </a:bodyPr>
          <a:lstStyle/>
          <a:p>
            <a:r>
              <a:rPr lang="fr-FR" sz="4000" b="1" i="1" dirty="0" smtClean="0">
                <a:solidFill>
                  <a:srgbClr val="FF0000"/>
                </a:solidFill>
              </a:rPr>
              <a:t>Moyens d’union</a:t>
            </a:r>
            <a:endParaRPr lang="fr-FR" sz="4000" b="1" i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00241"/>
            <a:ext cx="8229600" cy="2508880"/>
          </a:xfrm>
        </p:spPr>
        <p:txBody>
          <a:bodyPr/>
          <a:lstStyle/>
          <a:p>
            <a:r>
              <a:rPr lang="fr-FR" sz="3600" dirty="0" smtClean="0"/>
              <a:t>La capsule articulaire: </a:t>
            </a:r>
          </a:p>
          <a:p>
            <a:pPr>
              <a:buNone/>
            </a:pPr>
            <a:r>
              <a:rPr lang="fr-FR" dirty="0"/>
              <a:t>	</a:t>
            </a:r>
            <a:r>
              <a:rPr lang="fr-FR" dirty="0" smtClean="0"/>
              <a:t>- </a:t>
            </a:r>
            <a:r>
              <a:rPr lang="fr-FR" sz="2800" dirty="0" smtClean="0"/>
              <a:t>Enveloppe fibreuse qui s’attache à la périphérie des surfaces articulaires</a:t>
            </a:r>
          </a:p>
          <a:p>
            <a:pPr>
              <a:buNone/>
            </a:pPr>
            <a:r>
              <a:rPr lang="fr-FR" sz="2800" dirty="0"/>
              <a:t>	</a:t>
            </a:r>
            <a:r>
              <a:rPr lang="fr-FR" sz="2800" dirty="0" smtClean="0"/>
              <a:t>- Son action est renforcée par les ligaments</a:t>
            </a:r>
            <a:r>
              <a:rPr lang="fr-FR" dirty="0" smtClean="0"/>
              <a:t>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28982" cy="1143000"/>
          </a:xfrm>
        </p:spPr>
        <p:txBody>
          <a:bodyPr>
            <a:normAutofit/>
          </a:bodyPr>
          <a:lstStyle/>
          <a:p>
            <a:r>
              <a:rPr lang="fr-FR" sz="3600" b="1" dirty="0" smtClean="0"/>
              <a:t>Les ligaments</a:t>
            </a:r>
            <a:endParaRPr lang="fr-FR" sz="36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En avant: Le ligament antérieur:</a:t>
            </a:r>
          </a:p>
          <a:p>
            <a:pPr lvl="2"/>
            <a:r>
              <a:rPr lang="fr-FR" dirty="0" smtClean="0"/>
              <a:t>Le plus important </a:t>
            </a:r>
          </a:p>
          <a:p>
            <a:pPr lvl="2"/>
            <a:r>
              <a:rPr lang="fr-FR" dirty="0" smtClean="0"/>
              <a:t>Fait de 2 faisceaux obliques:</a:t>
            </a:r>
          </a:p>
          <a:p>
            <a:pPr lvl="4"/>
            <a:r>
              <a:rPr lang="fr-FR" dirty="0" smtClean="0"/>
              <a:t>Faisceau radio-carpien: fait de 3 faisceaux secondaires se terminant sur le semi-lunaire(sup et moy),et sur le grand os(inf). </a:t>
            </a:r>
          </a:p>
          <a:p>
            <a:pPr lvl="4"/>
            <a:r>
              <a:rPr lang="fr-FR" dirty="0" smtClean="0"/>
              <a:t>Faisceau cubito-carpien: tendu du ligament triangulaire aux os du carpe.</a:t>
            </a:r>
          </a:p>
          <a:p>
            <a:pPr lvl="4">
              <a:buNone/>
            </a:pPr>
            <a:r>
              <a:rPr lang="fr-FR" dirty="0"/>
              <a:t> </a:t>
            </a:r>
            <a:r>
              <a:rPr lang="fr-FR" dirty="0" smtClean="0"/>
              <a:t>    Fait de 3 faisceaux secondaires se terminant sur le semi-lunaire(sup et moy), et le grand os et pyramidal(inf). </a:t>
            </a:r>
            <a:endParaRPr lang="fr-FR" dirty="0"/>
          </a:p>
          <a:p>
            <a:pPr lvl="4">
              <a:buNone/>
            </a:pPr>
            <a:r>
              <a:rPr lang="fr-FR" dirty="0" smtClean="0"/>
              <a:t>Les faisceaux secondaires supérieurs des faisceaux radio et cubito-carpiens s’unissent et forment le ligament arqué </a:t>
            </a:r>
            <a:r>
              <a:rPr lang="fr-FR" i="1" dirty="0" smtClean="0"/>
              <a:t>de Weitbrecht</a:t>
            </a:r>
            <a:r>
              <a:rPr lang="fr-FR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684"/>
            <a:ext cx="7056784" cy="6460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0088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39" y="1264986"/>
            <a:ext cx="8102886" cy="4900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4971" y="404664"/>
            <a:ext cx="4621819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080" y="404664"/>
            <a:ext cx="2136818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1143000"/>
          </a:xfrm>
        </p:spPr>
        <p:txBody>
          <a:bodyPr>
            <a:normAutofit/>
          </a:bodyPr>
          <a:lstStyle/>
          <a:p>
            <a:r>
              <a:rPr lang="fr-FR" sz="2800" dirty="0" smtClean="0"/>
              <a:t>En arrière:</a:t>
            </a:r>
            <a:r>
              <a:rPr lang="fr-FR" sz="2800" dirty="0" smtClean="0">
                <a:solidFill>
                  <a:srgbClr val="00B050"/>
                </a:solidFill>
              </a:rPr>
              <a:t> </a:t>
            </a:r>
            <a:r>
              <a:rPr lang="fr-FR" sz="2800" b="1" dirty="0" smtClean="0"/>
              <a:t>le ligament postérieur</a:t>
            </a:r>
            <a:r>
              <a:rPr lang="fr-FR" sz="2800" dirty="0" smtClean="0">
                <a:solidFill>
                  <a:srgbClr val="00B050"/>
                </a:solidFill>
              </a:rPr>
              <a:t/>
            </a:r>
            <a:br>
              <a:rPr lang="fr-FR" sz="2800" dirty="0" smtClean="0">
                <a:solidFill>
                  <a:srgbClr val="00B050"/>
                </a:solidFill>
              </a:rPr>
            </a:br>
            <a:r>
              <a:rPr lang="fr-FR" sz="2400" dirty="0" smtClean="0"/>
              <a:t>Fait de 2 faisceaux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80928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			1- </a:t>
            </a:r>
            <a:r>
              <a:rPr lang="fr-FR" sz="2800" dirty="0" smtClean="0"/>
              <a:t>Le faisceau radio-carpien</a:t>
            </a:r>
            <a:r>
              <a:rPr lang="fr-FR" dirty="0" smtClean="0"/>
              <a:t>: </a:t>
            </a:r>
          </a:p>
          <a:p>
            <a:pPr lvl="3"/>
            <a:r>
              <a:rPr lang="fr-FR" dirty="0" smtClean="0"/>
              <a:t>Formé de 2 faisceaux secondaires:</a:t>
            </a:r>
          </a:p>
          <a:p>
            <a:pPr lvl="3">
              <a:buNone/>
            </a:pPr>
            <a:r>
              <a:rPr lang="fr-FR" dirty="0" smtClean="0"/>
              <a:t>  . Supérieur tendu du bord postérieur de l’extrémité inférieure du radius au pyramidal, au semi-lunaire et à l’os crochu.</a:t>
            </a:r>
          </a:p>
          <a:p>
            <a:pPr lvl="3">
              <a:buNone/>
            </a:pPr>
            <a:r>
              <a:rPr lang="fr-FR" dirty="0" smtClean="0"/>
              <a:t>   . Inférieur tendu de la styloïde radiale au scaphoïde.</a:t>
            </a:r>
          </a:p>
          <a:p>
            <a:pPr lvl="3">
              <a:buNone/>
            </a:pPr>
            <a:r>
              <a:rPr lang="fr-FR" dirty="0" smtClean="0"/>
              <a:t>		</a:t>
            </a:r>
            <a:r>
              <a:rPr lang="fr-FR" sz="3200" dirty="0" smtClean="0"/>
              <a:t>2-</a:t>
            </a:r>
            <a:r>
              <a:rPr lang="fr-FR" sz="2800" dirty="0" smtClean="0"/>
              <a:t> Le faisceau </a:t>
            </a:r>
            <a:r>
              <a:rPr lang="fr-FR" sz="2800" dirty="0" err="1" smtClean="0"/>
              <a:t>ulno</a:t>
            </a:r>
            <a:r>
              <a:rPr lang="fr-FR" sz="2800" dirty="0" smtClean="0"/>
              <a:t>-carpien</a:t>
            </a:r>
            <a:r>
              <a:rPr lang="fr-FR" sz="3200" dirty="0" smtClean="0"/>
              <a:t>: </a:t>
            </a:r>
            <a:r>
              <a:rPr lang="fr-FR" dirty="0" smtClean="0"/>
              <a:t>tendu du ligament triangulaire au pyramidal.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4114800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1707" y="1052736"/>
            <a:ext cx="4499238" cy="464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2224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57053"/>
            <a:ext cx="7931224" cy="1143000"/>
          </a:xfrm>
        </p:spPr>
        <p:txBody>
          <a:bodyPr>
            <a:normAutofit/>
          </a:bodyPr>
          <a:lstStyle/>
          <a:p>
            <a:r>
              <a:rPr lang="fr-FR" sz="2800" dirty="0" smtClean="0"/>
              <a:t>En dedans: </a:t>
            </a:r>
            <a:r>
              <a:rPr lang="fr-FR" sz="2800" b="1" dirty="0" smtClean="0"/>
              <a:t>le ligament latéral interne</a:t>
            </a:r>
            <a:endParaRPr lang="fr-FR" sz="28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6755" y="1628800"/>
            <a:ext cx="8229600" cy="35101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800" dirty="0" smtClean="0"/>
              <a:t>		- Formé de 2 faisceaux antérieur et postérieur.</a:t>
            </a:r>
          </a:p>
          <a:p>
            <a:pPr>
              <a:buNone/>
            </a:pPr>
            <a:r>
              <a:rPr lang="fr-FR" sz="2800" dirty="0" smtClean="0"/>
              <a:t>		- Tendu de la styloïde cubitale au pisiforme, pour le faisceau antérieur; et  au pyramidal, pour le faisceau postérieur.</a:t>
            </a:r>
          </a:p>
          <a:p>
            <a:pPr>
              <a:buNone/>
            </a:pPr>
            <a:r>
              <a:rPr lang="fr-FR" sz="2800" dirty="0"/>
              <a:t> </a:t>
            </a:r>
            <a:r>
              <a:rPr lang="fr-FR" sz="2800" dirty="0" smtClean="0"/>
              <a:t>     En dehors: </a:t>
            </a:r>
            <a:r>
              <a:rPr lang="fr-FR" sz="2800" b="1" dirty="0" smtClean="0"/>
              <a:t>le ligament latéral externe.</a:t>
            </a:r>
          </a:p>
          <a:p>
            <a:pPr>
              <a:buNone/>
            </a:pPr>
            <a:r>
              <a:rPr lang="fr-FR" sz="2800" dirty="0"/>
              <a:t>	</a:t>
            </a:r>
            <a:r>
              <a:rPr lang="fr-FR" sz="2800" dirty="0" smtClean="0"/>
              <a:t>	- Formé de 2 faisceaux antérieur et postérieur.</a:t>
            </a:r>
          </a:p>
          <a:p>
            <a:pPr>
              <a:buNone/>
            </a:pPr>
            <a:r>
              <a:rPr lang="fr-FR" sz="2800" dirty="0"/>
              <a:t>	</a:t>
            </a:r>
            <a:r>
              <a:rPr lang="fr-FR" sz="2800" dirty="0" smtClean="0"/>
              <a:t>	- Tendu de la styloïde radiale au trapèze.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16" y="1340768"/>
            <a:ext cx="8451663" cy="4588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53993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Administrateur\Mes documents\Mes images\Gray5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78266"/>
            <a:ext cx="6408712" cy="60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151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1381125"/>
            <a:ext cx="5238750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75809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1143000"/>
          </a:xfrm>
        </p:spPr>
        <p:txBody>
          <a:bodyPr>
            <a:normAutofit/>
          </a:bodyPr>
          <a:lstStyle/>
          <a:p>
            <a:r>
              <a:rPr lang="fr-FR" sz="3600" b="1" i="1" dirty="0" smtClean="0">
                <a:solidFill>
                  <a:srgbClr val="FF0000"/>
                </a:solidFill>
              </a:rPr>
              <a:t>Cavité articulaire et synoviale</a:t>
            </a:r>
            <a:endParaRPr lang="fr-FR" sz="3600" b="1" i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507288" cy="3773016"/>
          </a:xfrm>
        </p:spPr>
        <p:txBody>
          <a:bodyPr>
            <a:normAutofit/>
          </a:bodyPr>
          <a:lstStyle/>
          <a:p>
            <a:r>
              <a:rPr lang="fr-FR" sz="2800" dirty="0" smtClean="0"/>
              <a:t>La synoviale située à la face profonde de la capsule permet la fermeture de l’espace articulaire, déterminant ainsi, une cavité contenant du liquide synoviale.</a:t>
            </a:r>
          </a:p>
          <a:p>
            <a:r>
              <a:rPr lang="fr-FR" sz="2800" dirty="0" smtClean="0"/>
              <a:t>Cette cavité peut s’</a:t>
            </a:r>
            <a:r>
              <a:rPr lang="fr-FR" sz="2800" dirty="0"/>
              <a:t>é</a:t>
            </a:r>
            <a:r>
              <a:rPr lang="fr-FR" sz="2800" dirty="0" smtClean="0"/>
              <a:t>tendre aux articulations </a:t>
            </a:r>
            <a:r>
              <a:rPr lang="fr-FR" sz="2800" dirty="0" smtClean="0"/>
              <a:t>voisines (</a:t>
            </a:r>
            <a:r>
              <a:rPr lang="fr-FR" sz="2800" dirty="0" smtClean="0"/>
              <a:t>la radio-cubitale inférieure).</a:t>
            </a:r>
          </a:p>
          <a:p>
            <a:r>
              <a:rPr lang="fr-FR" sz="2800" dirty="0" smtClean="0"/>
              <a:t>Cette communication se fait à travers le ligament triangulaire.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752" y="116632"/>
            <a:ext cx="4032448" cy="5239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576" y="5391166"/>
            <a:ext cx="7271095" cy="1325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00042"/>
            <a:ext cx="750099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428652"/>
            <a:ext cx="8229600" cy="285752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785794"/>
            <a:ext cx="8507288" cy="5340369"/>
          </a:xfrm>
        </p:spPr>
        <p:txBody>
          <a:bodyPr/>
          <a:lstStyle/>
          <a:p>
            <a:r>
              <a:rPr lang="fr-FR" b="1" i="1" dirty="0" smtClean="0">
                <a:solidFill>
                  <a:srgbClr val="FF0000"/>
                </a:solidFill>
              </a:rPr>
              <a:t>Le poignet comporte 2 articulations:</a:t>
            </a:r>
          </a:p>
          <a:p>
            <a:endParaRPr lang="fr-FR" dirty="0" smtClean="0"/>
          </a:p>
          <a:p>
            <a:pPr lvl="1"/>
            <a:r>
              <a:rPr lang="fr-FR" dirty="0" smtClean="0"/>
              <a:t>Articulation </a:t>
            </a:r>
            <a:r>
              <a:rPr lang="fr-FR" dirty="0" smtClean="0"/>
              <a:t>radio-ulnaire </a:t>
            </a:r>
            <a:r>
              <a:rPr lang="fr-FR" dirty="0" smtClean="0"/>
              <a:t>inférieure: associée à la radio-cubitale supérieure dans les mouvements de prono-supinations.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Articulation radio-carpienne: principale articulation dans les mouvements de la main. Elle unit le carpe aux os de l’avant bras.</a:t>
            </a:r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584" y="571480"/>
            <a:ext cx="7809690" cy="6172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332656"/>
            <a:ext cx="8417744" cy="6137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571480"/>
            <a:ext cx="2533390" cy="261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8676" y="1484784"/>
            <a:ext cx="2729463" cy="2391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26611" y="692696"/>
            <a:ext cx="3105317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27472" y="2680545"/>
            <a:ext cx="285752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96705"/>
            <a:ext cx="3482858" cy="2728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4008" y="1273944"/>
            <a:ext cx="4231412" cy="3667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552" y="3212976"/>
            <a:ext cx="3810000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FR" sz="9600" b="1" i="1" dirty="0" smtClean="0">
                <a:solidFill>
                  <a:srgbClr val="C00000"/>
                </a:solidFill>
              </a:rPr>
              <a:t>articulation</a:t>
            </a:r>
            <a:r>
              <a:rPr lang="fr-FR" sz="9600" b="1" i="1" dirty="0" smtClean="0">
                <a:solidFill>
                  <a:srgbClr val="C00000"/>
                </a:solidFill>
              </a:rPr>
              <a:t/>
            </a:r>
            <a:br>
              <a:rPr lang="fr-FR" sz="9600" b="1" i="1" dirty="0" smtClean="0">
                <a:solidFill>
                  <a:srgbClr val="C00000"/>
                </a:solidFill>
              </a:rPr>
            </a:br>
            <a:r>
              <a:rPr lang="fr-FR" sz="9600" b="1" i="1" dirty="0" smtClean="0">
                <a:solidFill>
                  <a:srgbClr val="C00000"/>
                </a:solidFill>
              </a:rPr>
              <a:t>médio- </a:t>
            </a:r>
            <a:r>
              <a:rPr lang="fr-FR" sz="9600" b="1" i="1" dirty="0">
                <a:solidFill>
                  <a:srgbClr val="C00000"/>
                </a:solidFill>
              </a:rPr>
              <a:t>carpienne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fr-FR" sz="1100" dirty="0" smtClean="0"/>
          </a:p>
          <a:p>
            <a:endParaRPr lang="fr-FR" sz="1100" dirty="0"/>
          </a:p>
          <a:p>
            <a:endParaRPr lang="fr-FR" sz="1100" dirty="0" smtClean="0"/>
          </a:p>
          <a:p>
            <a:endParaRPr lang="fr-FR" sz="1100" dirty="0"/>
          </a:p>
          <a:p>
            <a:endParaRPr lang="fr-FR" sz="1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196752"/>
            <a:ext cx="8496944" cy="4525963"/>
          </a:xfrm>
        </p:spPr>
        <p:txBody>
          <a:bodyPr>
            <a:normAutofit lnSpcReduction="10000"/>
          </a:bodyPr>
          <a:lstStyle/>
          <a:p>
            <a:r>
              <a:rPr lang="fr-FR" dirty="0"/>
              <a:t>articulation </a:t>
            </a:r>
            <a:r>
              <a:rPr lang="fr-FR" dirty="0" smtClean="0"/>
              <a:t>bi condylienne </a:t>
            </a:r>
            <a:r>
              <a:rPr lang="fr-FR" dirty="0"/>
              <a:t>car on retrouve deux condyles (surfaces articulaires convexes) qui s'articulent avec deux surfaces concaves :</a:t>
            </a:r>
          </a:p>
          <a:p>
            <a:r>
              <a:rPr lang="fr-FR" dirty="0"/>
              <a:t>- Le lunatum, le triquétrum et la face médiale du scaphoïde (concaves) s'emboitent avec l'hamatum et le capitatum (convexes).</a:t>
            </a:r>
          </a:p>
          <a:p>
            <a:r>
              <a:rPr lang="fr-FR" dirty="0"/>
              <a:t>- La face inférieure du scaphoïde (convexe) s'articule avec le trapèze et le trapézoïde (concave).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49100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2849781" cy="323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1772816"/>
            <a:ext cx="5697624" cy="344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0262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504950"/>
            <a:ext cx="7239000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9119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57053"/>
            <a:ext cx="8229600" cy="1654164"/>
          </a:xfrm>
        </p:spPr>
        <p:txBody>
          <a:bodyPr>
            <a:normAutofit/>
          </a:bodyPr>
          <a:lstStyle/>
          <a:p>
            <a:r>
              <a:rPr lang="fr-FR" sz="4000" b="1" i="1" dirty="0" smtClean="0">
                <a:solidFill>
                  <a:srgbClr val="FF0000"/>
                </a:solidFill>
              </a:rPr>
              <a:t>Articulation radio-cubitale inférieure</a:t>
            </a:r>
            <a:endParaRPr lang="fr-FR" sz="4000" b="1" i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643183"/>
            <a:ext cx="8229600" cy="1937946"/>
          </a:xfrm>
        </p:spPr>
        <p:txBody>
          <a:bodyPr/>
          <a:lstStyle/>
          <a:p>
            <a:r>
              <a:rPr lang="fr-FR" dirty="0" smtClean="0"/>
              <a:t>Fonctionne en synergie avec les articulations du coude.</a:t>
            </a:r>
          </a:p>
          <a:p>
            <a:r>
              <a:rPr lang="fr-FR" dirty="0" smtClean="0"/>
              <a:t>Diarthrose de type trochoïde.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3041454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908720"/>
            <a:ext cx="4511431" cy="361524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88024" y="4555791"/>
            <a:ext cx="36048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Articulation radio-cubitale inférieure</a:t>
            </a:r>
          </a:p>
        </p:txBody>
      </p:sp>
    </p:spTree>
    <p:extLst>
      <p:ext uri="{BB962C8B-B14F-4D97-AF65-F5344CB8AC3E}">
        <p14:creationId xmlns:p14="http://schemas.microsoft.com/office/powerpoint/2010/main" val="2236977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00" cy="1143000"/>
          </a:xfrm>
        </p:spPr>
        <p:txBody>
          <a:bodyPr>
            <a:normAutofit/>
          </a:bodyPr>
          <a:lstStyle/>
          <a:p>
            <a:r>
              <a:rPr lang="fr-FR" sz="4000" b="1" i="1" dirty="0" smtClean="0">
                <a:solidFill>
                  <a:srgbClr val="FF0000"/>
                </a:solidFill>
              </a:rPr>
              <a:t>Surfaces articulaires</a:t>
            </a:r>
            <a:endParaRPr lang="fr-FR" sz="4000" b="1" i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268760"/>
            <a:ext cx="8640960" cy="504351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fr-FR" dirty="0" smtClean="0"/>
              <a:t> </a:t>
            </a:r>
            <a:r>
              <a:rPr lang="fr-FR" sz="2800" b="1" dirty="0" smtClean="0"/>
              <a:t>Petite cavité sigmoïde du radius:</a:t>
            </a:r>
            <a:r>
              <a:rPr lang="fr-FR" dirty="0" smtClean="0"/>
              <a:t> </a:t>
            </a:r>
            <a:endParaRPr lang="fr-FR" dirty="0" smtClean="0"/>
          </a:p>
          <a:p>
            <a:pPr marL="1714500" lvl="3" indent="-457200">
              <a:buFont typeface="+mj-lt"/>
              <a:buAutoNum type="arabicPeriod"/>
            </a:pPr>
            <a:r>
              <a:rPr lang="fr-FR" dirty="0" smtClean="0"/>
              <a:t>Creusée à la face interne de l’épiphyse inférieure du radius.</a:t>
            </a:r>
          </a:p>
          <a:p>
            <a:pPr marL="1714500" lvl="3" indent="-457200">
              <a:buFont typeface="+mj-lt"/>
              <a:buAutoNum type="arabicPeriod"/>
            </a:pPr>
            <a:r>
              <a:rPr lang="fr-FR" dirty="0" smtClean="0"/>
              <a:t>En forme de demi cylindre à concavité interne.</a:t>
            </a:r>
          </a:p>
          <a:p>
            <a:pPr marL="1714500" lvl="3" indent="-457200">
              <a:buFont typeface="+mj-lt"/>
              <a:buAutoNum type="arabicPeriod"/>
            </a:pPr>
            <a:r>
              <a:rPr lang="fr-FR" dirty="0" smtClean="0"/>
              <a:t>Reçoit </a:t>
            </a:r>
            <a:r>
              <a:rPr lang="fr-FR" dirty="0" smtClean="0"/>
              <a:t>la tête </a:t>
            </a:r>
            <a:r>
              <a:rPr lang="fr-FR" dirty="0" smtClean="0"/>
              <a:t>ulnaire</a:t>
            </a:r>
            <a:r>
              <a:rPr lang="fr-FR" dirty="0" smtClean="0"/>
              <a:t>.</a:t>
            </a:r>
          </a:p>
          <a:p>
            <a:pPr marL="1257300" lvl="3" indent="0">
              <a:buNone/>
            </a:pPr>
            <a:r>
              <a:rPr lang="fr-FR" sz="2800" dirty="0" smtClean="0"/>
              <a:t>Tête cubitale:</a:t>
            </a:r>
          </a:p>
          <a:p>
            <a:pPr marL="1771650" lvl="3" indent="-514350">
              <a:buNone/>
            </a:pPr>
            <a:r>
              <a:rPr lang="fr-FR" sz="3200" dirty="0" smtClean="0"/>
              <a:t> </a:t>
            </a:r>
            <a:r>
              <a:rPr lang="fr-FR" dirty="0" smtClean="0"/>
              <a:t>1.     Surface arrondie(cylindrique), sa convexité épouse la concavité de la cavité sigmoïde radiale.</a:t>
            </a:r>
          </a:p>
          <a:p>
            <a:pPr marL="1771650" lvl="3" indent="-514350">
              <a:buNone/>
            </a:pPr>
            <a:r>
              <a:rPr lang="fr-FR" dirty="0"/>
              <a:t> </a:t>
            </a:r>
            <a:r>
              <a:rPr lang="fr-FR" dirty="0" smtClean="0"/>
              <a:t> 2.    Ligament triangulaire s’articule par sa face supérieure avec la face inférieure de la tête </a:t>
            </a:r>
            <a:r>
              <a:rPr lang="fr-FR" dirty="0" smtClean="0"/>
              <a:t>ulnaire</a:t>
            </a:r>
            <a:r>
              <a:rPr lang="fr-FR" dirty="0" smtClean="0"/>
              <a:t>. </a:t>
            </a:r>
            <a:r>
              <a:rPr lang="fr-FR" dirty="0" smtClean="0"/>
              <a:t>Il représente un disque articulaire fibrocartilagineux interposé entre la tête </a:t>
            </a:r>
            <a:r>
              <a:rPr lang="fr-FR" dirty="0" smtClean="0"/>
              <a:t>ulnaire</a:t>
            </a:r>
            <a:r>
              <a:rPr lang="fr-FR" dirty="0" smtClean="0"/>
              <a:t> </a:t>
            </a:r>
            <a:r>
              <a:rPr lang="fr-FR" dirty="0" smtClean="0"/>
              <a:t>et le carpe. Il est triangulaire à base externe.</a:t>
            </a:r>
          </a:p>
          <a:p>
            <a:pPr marL="1771650" lvl="3" indent="-514350">
              <a:buNone/>
            </a:pPr>
            <a:r>
              <a:rPr lang="fr-FR" dirty="0"/>
              <a:t> </a:t>
            </a:r>
            <a:r>
              <a:rPr lang="fr-FR" dirty="0" smtClean="0"/>
              <a:t> Il complète en dedans la cavité glénoïde radiale pour former la gléne Anté brachiale.</a:t>
            </a:r>
          </a:p>
          <a:p>
            <a:pPr marL="1771650" lvl="3" indent="-514350">
              <a:buNone/>
            </a:pPr>
            <a:endParaRPr lang="fr-FR" dirty="0" smtClean="0"/>
          </a:p>
          <a:p>
            <a:pPr marL="1771650" lvl="3" indent="-514350">
              <a:buNone/>
            </a:pPr>
            <a:endParaRPr lang="fr-FR" dirty="0" smtClean="0"/>
          </a:p>
          <a:p>
            <a:pPr marL="1771650" lvl="3" indent="-514350">
              <a:buNone/>
            </a:pPr>
            <a:endParaRPr lang="fr-FR" dirty="0"/>
          </a:p>
          <a:p>
            <a:pPr marL="1771650" lvl="3" indent="-514350">
              <a:buNone/>
            </a:pP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144463"/>
            <a:ext cx="4224337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428604"/>
            <a:ext cx="3030036" cy="331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3780682"/>
            <a:ext cx="3030606" cy="311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ZoneTexte 1"/>
          <p:cNvSpPr txBox="1"/>
          <p:nvPr/>
        </p:nvSpPr>
        <p:spPr>
          <a:xfrm>
            <a:off x="144463" y="5373216"/>
            <a:ext cx="52916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1-Petite </a:t>
            </a:r>
            <a:r>
              <a:rPr lang="fr-FR" dirty="0"/>
              <a:t>cavité sigmoïde du </a:t>
            </a:r>
            <a:r>
              <a:rPr lang="fr-FR" dirty="0" smtClean="0"/>
              <a:t>radius 2-cavité glénoïdes  radial 3-styloide radial 4-radius 5-circonférence articulaire de la tête ulnaire 6-styloide ulnaire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71184" cy="1143000"/>
          </a:xfrm>
        </p:spPr>
        <p:txBody>
          <a:bodyPr>
            <a:normAutofit/>
          </a:bodyPr>
          <a:lstStyle/>
          <a:p>
            <a:r>
              <a:rPr lang="fr-FR" sz="4000" b="1" i="1" dirty="0" smtClean="0">
                <a:solidFill>
                  <a:srgbClr val="FF0000"/>
                </a:solidFill>
              </a:rPr>
              <a:t>Moyens d’union</a:t>
            </a:r>
            <a:endParaRPr lang="fr-FR" sz="4000" b="1" i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158" y="1571612"/>
            <a:ext cx="8229600" cy="4525963"/>
          </a:xfrm>
        </p:spPr>
        <p:txBody>
          <a:bodyPr>
            <a:normAutofit/>
          </a:bodyPr>
          <a:lstStyle/>
          <a:p>
            <a:r>
              <a:rPr lang="fr-FR" sz="2400" b="1" dirty="0" smtClean="0"/>
              <a:t>La capsule articulaire</a:t>
            </a:r>
            <a:r>
              <a:rPr lang="fr-FR" sz="2400" dirty="0" smtClean="0"/>
              <a:t>: enveloppe fibreuse lâche, s’insère sur le pourtour des surfaces articulaires </a:t>
            </a:r>
            <a:r>
              <a:rPr lang="fr-FR" sz="2400" dirty="0" smtClean="0"/>
              <a:t>radio-ulnaires </a:t>
            </a:r>
            <a:r>
              <a:rPr lang="fr-FR" sz="2400" dirty="0" smtClean="0"/>
              <a:t>et sur les bords du ligament triangulaire. </a:t>
            </a:r>
          </a:p>
          <a:p>
            <a:r>
              <a:rPr lang="fr-FR" sz="2400" b="1" dirty="0" smtClean="0"/>
              <a:t>Les ligaments:</a:t>
            </a:r>
          </a:p>
          <a:p>
            <a:pPr>
              <a:buNone/>
            </a:pPr>
            <a:r>
              <a:rPr lang="fr-FR" sz="2400" dirty="0"/>
              <a:t>	</a:t>
            </a:r>
            <a:r>
              <a:rPr lang="fr-FR" sz="2400" dirty="0" smtClean="0"/>
              <a:t>	. Le ligament </a:t>
            </a:r>
            <a:r>
              <a:rPr lang="fr-FR" sz="2400" dirty="0" smtClean="0"/>
              <a:t>radio-ulnaire </a:t>
            </a:r>
            <a:r>
              <a:rPr lang="fr-FR" sz="2400" dirty="0" smtClean="0"/>
              <a:t>antérieur.</a:t>
            </a:r>
          </a:p>
          <a:p>
            <a:pPr>
              <a:buNone/>
            </a:pPr>
            <a:r>
              <a:rPr lang="fr-FR" sz="2400" dirty="0"/>
              <a:t>	</a:t>
            </a:r>
            <a:r>
              <a:rPr lang="fr-FR" sz="2400" dirty="0" smtClean="0"/>
              <a:t>	. Le ligament </a:t>
            </a:r>
            <a:r>
              <a:rPr lang="fr-FR" sz="2400" dirty="0" smtClean="0"/>
              <a:t>radio-ulnaire </a:t>
            </a:r>
            <a:r>
              <a:rPr lang="fr-FR" sz="2400" dirty="0" smtClean="0"/>
              <a:t>postérieur.</a:t>
            </a:r>
          </a:p>
          <a:p>
            <a:pPr>
              <a:buNone/>
            </a:pPr>
            <a:r>
              <a:rPr lang="fr-FR" sz="2400" dirty="0"/>
              <a:t> </a:t>
            </a:r>
            <a:r>
              <a:rPr lang="fr-FR" sz="2400" dirty="0" smtClean="0"/>
              <a:t> Ces 2 ligaments sont tendus entre le radius et </a:t>
            </a:r>
            <a:r>
              <a:rPr lang="fr-FR" sz="2400" dirty="0" smtClean="0"/>
              <a:t>l’ulna, </a:t>
            </a:r>
            <a:r>
              <a:rPr lang="fr-FR" sz="2400" dirty="0" smtClean="0"/>
              <a:t>en avant et en arrière de l’articulation.</a:t>
            </a:r>
          </a:p>
          <a:p>
            <a:pPr>
              <a:buNone/>
            </a:pPr>
            <a:r>
              <a:rPr lang="fr-FR" sz="2400" dirty="0"/>
              <a:t>	</a:t>
            </a:r>
            <a:r>
              <a:rPr lang="fr-FR" sz="2400" dirty="0" smtClean="0"/>
              <a:t>	</a:t>
            </a:r>
            <a:r>
              <a:rPr lang="fr-FR" sz="2400" dirty="0" smtClean="0">
                <a:solidFill>
                  <a:srgbClr val="7030A0"/>
                </a:solidFill>
              </a:rPr>
              <a:t> </a:t>
            </a:r>
            <a:r>
              <a:rPr lang="fr-FR" sz="2400" dirty="0" smtClean="0"/>
              <a:t>. Le ligament triangulaire: qui renforce la partie inférieure de l’articulation.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82250"/>
            <a:ext cx="5256584" cy="6045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71089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554</TotalTime>
  <Words>848</Words>
  <Application>Microsoft Office PowerPoint</Application>
  <PresentationFormat>Affichage à l'écran (4:3)</PresentationFormat>
  <Paragraphs>81</Paragraphs>
  <Slides>37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40" baseType="lpstr">
      <vt:lpstr>Arial</vt:lpstr>
      <vt:lpstr>Calibri</vt:lpstr>
      <vt:lpstr>Thème Office</vt:lpstr>
      <vt:lpstr>Articulation du poignet</vt:lpstr>
      <vt:lpstr>Présentation PowerPoint</vt:lpstr>
      <vt:lpstr>Présentation PowerPoint</vt:lpstr>
      <vt:lpstr>Articulation radio-cubitale inférieure</vt:lpstr>
      <vt:lpstr>Présentation PowerPoint</vt:lpstr>
      <vt:lpstr>Surfaces articulaires</vt:lpstr>
      <vt:lpstr>Présentation PowerPoint</vt:lpstr>
      <vt:lpstr>Moyens d’union</vt:lpstr>
      <vt:lpstr>Présentation PowerPoint</vt:lpstr>
      <vt:lpstr>Présentation PowerPoint</vt:lpstr>
      <vt:lpstr>Cavité articulaire et synoviale</vt:lpstr>
      <vt:lpstr>Présentation PowerPoint</vt:lpstr>
      <vt:lpstr>Articulation radio-carpienne</vt:lpstr>
      <vt:lpstr>Surfaces articulaires </vt:lpstr>
      <vt:lpstr>Présentation PowerPoint</vt:lpstr>
      <vt:lpstr>Présentation PowerPoint</vt:lpstr>
      <vt:lpstr>Moyens d’union</vt:lpstr>
      <vt:lpstr>Les ligaments</vt:lpstr>
      <vt:lpstr>Présentation PowerPoint</vt:lpstr>
      <vt:lpstr>Présentation PowerPoint</vt:lpstr>
      <vt:lpstr>En arrière: le ligament postérieur Fait de 2 faisceaux</vt:lpstr>
      <vt:lpstr>Présentation PowerPoint</vt:lpstr>
      <vt:lpstr>En dedans: le ligament latéral interne</vt:lpstr>
      <vt:lpstr>Présentation PowerPoint</vt:lpstr>
      <vt:lpstr>Présentation PowerPoint</vt:lpstr>
      <vt:lpstr>Présentation PowerPoint</vt:lpstr>
      <vt:lpstr>Cavité articulaire et synoviale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articulation médio- carpienne</vt:lpstr>
      <vt:lpstr>Présentation PowerPoint</vt:lpstr>
      <vt:lpstr>Présentation PowerPoint</vt:lpstr>
      <vt:lpstr>Présentation PowerPoint</vt:lpstr>
    </vt:vector>
  </TitlesOfParts>
  <Company>Sweet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Articulation du poignet</dc:title>
  <dc:creator>SWEET</dc:creator>
  <cp:lastModifiedBy>Samir MOUALEK</cp:lastModifiedBy>
  <cp:revision>47</cp:revision>
  <dcterms:created xsi:type="dcterms:W3CDTF">2010-11-06T15:07:00Z</dcterms:created>
  <dcterms:modified xsi:type="dcterms:W3CDTF">2023-10-18T19:19:47Z</dcterms:modified>
</cp:coreProperties>
</file>