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82" r:id="rId5"/>
    <p:sldId id="283" r:id="rId6"/>
    <p:sldId id="258" r:id="rId7"/>
    <p:sldId id="284" r:id="rId8"/>
    <p:sldId id="259" r:id="rId9"/>
    <p:sldId id="275" r:id="rId10"/>
    <p:sldId id="260" r:id="rId11"/>
    <p:sldId id="276" r:id="rId12"/>
    <p:sldId id="277" r:id="rId13"/>
    <p:sldId id="261" r:id="rId14"/>
    <p:sldId id="278" r:id="rId15"/>
    <p:sldId id="279" r:id="rId16"/>
    <p:sldId id="262" r:id="rId17"/>
    <p:sldId id="263" r:id="rId18"/>
    <p:sldId id="280" r:id="rId19"/>
    <p:sldId id="264" r:id="rId20"/>
    <p:sldId id="265" r:id="rId21"/>
    <p:sldId id="266" r:id="rId22"/>
    <p:sldId id="267" r:id="rId23"/>
    <p:sldId id="268" r:id="rId24"/>
    <p:sldId id="286" r:id="rId25"/>
    <p:sldId id="269" r:id="rId26"/>
    <p:sldId id="287" r:id="rId27"/>
    <p:sldId id="270" r:id="rId28"/>
    <p:sldId id="271" r:id="rId29"/>
    <p:sldId id="272" r:id="rId30"/>
    <p:sldId id="273" r:id="rId31"/>
    <p:sldId id="285" r:id="rId32"/>
    <p:sldId id="274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7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4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28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69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29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45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2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93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37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8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41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32647-B914-4675-AEF3-B3848A95A088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10CFE-DFF9-446A-967E-99839DBF0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25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Généralités sur les muscles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3677" y="3602038"/>
            <a:ext cx="9384323" cy="846870"/>
          </a:xfrm>
        </p:spPr>
        <p:txBody>
          <a:bodyPr>
            <a:normAutofit/>
          </a:bodyPr>
          <a:lstStyle/>
          <a:p>
            <a:r>
              <a:rPr lang="fr-FR" sz="1600" dirty="0" smtClean="0">
                <a:solidFill>
                  <a:srgbClr val="00B050"/>
                </a:solidFill>
                <a:latin typeface="Algerian" panose="04020705040A02060702" pitchFamily="82" charset="0"/>
              </a:rPr>
              <a:t>Pr MOUALEK</a:t>
            </a:r>
          </a:p>
          <a:p>
            <a:r>
              <a:rPr lang="fr-FR" sz="1600" dirty="0" smtClean="0">
                <a:solidFill>
                  <a:srgbClr val="00B050"/>
                </a:solidFill>
                <a:latin typeface="Algerian" panose="04020705040A02060702" pitchFamily="82" charset="0"/>
              </a:rPr>
              <a:t>2023-2024</a:t>
            </a:r>
            <a:endParaRPr lang="fr-FR" sz="1600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6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D-LA  FORME DES MUSCLES: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les muscles se composent en général ;</a:t>
            </a:r>
          </a:p>
          <a:p>
            <a:pPr lvl="0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D’un ventre </a:t>
            </a:r>
            <a:r>
              <a:rPr lang="fr-FR" dirty="0"/>
              <a:t>ou corps épais rouge et contractile</a:t>
            </a:r>
          </a:p>
          <a:p>
            <a:pPr lvl="0"/>
            <a:r>
              <a:rPr lang="fr-FR" dirty="0"/>
              <a:t> et de </a:t>
            </a:r>
            <a:r>
              <a:rPr lang="fr-FR" dirty="0">
                <a:solidFill>
                  <a:srgbClr val="FF0000"/>
                </a:solidFill>
              </a:rPr>
              <a:t>deux tendons </a:t>
            </a:r>
            <a:r>
              <a:rPr lang="fr-FR" dirty="0"/>
              <a:t>ou extrémités ; étroites , blanches et résistantes.</a:t>
            </a:r>
          </a:p>
          <a:p>
            <a:pPr lvl="0"/>
            <a:r>
              <a:rPr lang="fr-FR" dirty="0"/>
              <a:t> ils existent des muscles à </a:t>
            </a:r>
            <a:r>
              <a:rPr lang="fr-FR" dirty="0">
                <a:solidFill>
                  <a:srgbClr val="FF0000"/>
                </a:solidFill>
              </a:rPr>
              <a:t>un seul ventre (monogastrique) </a:t>
            </a:r>
            <a:r>
              <a:rPr lang="fr-FR" dirty="0"/>
              <a:t>et </a:t>
            </a:r>
          </a:p>
          <a:p>
            <a:pPr lvl="0"/>
            <a:r>
              <a:rPr lang="fr-FR" dirty="0"/>
              <a:t>des muscles </a:t>
            </a:r>
            <a:r>
              <a:rPr lang="fr-FR" dirty="0">
                <a:solidFill>
                  <a:srgbClr val="FF0000"/>
                </a:solidFill>
              </a:rPr>
              <a:t>à plusieurs ventres ( poly gastrique) </a:t>
            </a:r>
            <a:r>
              <a:rPr lang="fr-FR" dirty="0"/>
              <a:t>qu’ils soient successifs ou juxtaposées </a:t>
            </a:r>
            <a:r>
              <a:rPr lang="fr-FR" dirty="0">
                <a:solidFill>
                  <a:srgbClr val="FF0000"/>
                </a:solidFill>
              </a:rPr>
              <a:t>( </a:t>
            </a:r>
            <a:r>
              <a:rPr lang="fr-FR" dirty="0" err="1">
                <a:solidFill>
                  <a:srgbClr val="FF0000"/>
                </a:solidFill>
              </a:rPr>
              <a:t>multifides</a:t>
            </a:r>
            <a:r>
              <a:rPr lang="fr-FR" dirty="0">
                <a:solidFill>
                  <a:srgbClr val="FF0000"/>
                </a:solidFill>
              </a:rPr>
              <a:t> ).</a:t>
            </a:r>
          </a:p>
          <a:p>
            <a:pPr lvl="0"/>
            <a:r>
              <a:rPr lang="fr-FR" dirty="0"/>
              <a:t> ils existent des muscles </a:t>
            </a:r>
            <a:r>
              <a:rPr lang="fr-FR" dirty="0">
                <a:solidFill>
                  <a:srgbClr val="FF0000"/>
                </a:solidFill>
              </a:rPr>
              <a:t>courts ; longs ; plats ou annulaires 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3392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94" y="1063869"/>
            <a:ext cx="2440077" cy="43831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685" y="5693939"/>
            <a:ext cx="246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MUSCLE </a:t>
            </a:r>
            <a:r>
              <a:rPr lang="fr-FR" dirty="0">
                <a:solidFill>
                  <a:srgbClr val="FF0000"/>
                </a:solidFill>
              </a:rPr>
              <a:t>monogastrique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892" y="439377"/>
            <a:ext cx="5319346" cy="4751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8261" y="5693939"/>
            <a:ext cx="222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Muscle </a:t>
            </a:r>
            <a:r>
              <a:rPr lang="fr-FR" dirty="0">
                <a:solidFill>
                  <a:srgbClr val="FF0000"/>
                </a:solidFill>
              </a:rPr>
              <a:t>poly gastrique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567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22" y="105508"/>
            <a:ext cx="8865577" cy="664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89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E-NOM DES MUSCLES: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on </a:t>
            </a:r>
            <a:r>
              <a:rPr lang="fr-FR" dirty="0" smtClean="0"/>
              <a:t>nomme </a:t>
            </a:r>
            <a:r>
              <a:rPr lang="fr-FR" dirty="0"/>
              <a:t>un muscle suivant </a:t>
            </a:r>
          </a:p>
          <a:p>
            <a:r>
              <a:rPr lang="fr-FR" dirty="0"/>
              <a:t>sa </a:t>
            </a:r>
            <a:r>
              <a:rPr lang="fr-FR" dirty="0">
                <a:solidFill>
                  <a:srgbClr val="00B050"/>
                </a:solidFill>
              </a:rPr>
              <a:t>forme</a:t>
            </a:r>
            <a:r>
              <a:rPr lang="fr-FR" dirty="0"/>
              <a:t> ( trapèze ) </a:t>
            </a:r>
          </a:p>
          <a:p>
            <a:r>
              <a:rPr lang="fr-FR" dirty="0"/>
              <a:t>sa </a:t>
            </a:r>
            <a:r>
              <a:rPr lang="fr-FR" dirty="0">
                <a:solidFill>
                  <a:srgbClr val="00B050"/>
                </a:solidFill>
              </a:rPr>
              <a:t>localisation</a:t>
            </a:r>
            <a:r>
              <a:rPr lang="fr-FR" dirty="0"/>
              <a:t> ( moyen fessier) </a:t>
            </a:r>
          </a:p>
          <a:p>
            <a:r>
              <a:rPr lang="fr-FR" dirty="0"/>
              <a:t>son </a:t>
            </a:r>
            <a:r>
              <a:rPr lang="fr-FR" dirty="0">
                <a:solidFill>
                  <a:srgbClr val="00B050"/>
                </a:solidFill>
              </a:rPr>
              <a:t>action</a:t>
            </a:r>
            <a:r>
              <a:rPr lang="fr-FR" dirty="0"/>
              <a:t> ( moyen adducteur  ) </a:t>
            </a:r>
          </a:p>
          <a:p>
            <a:r>
              <a:rPr lang="fr-FR" dirty="0">
                <a:solidFill>
                  <a:srgbClr val="00B050"/>
                </a:solidFill>
              </a:rPr>
              <a:t>le nombre de chefs </a:t>
            </a:r>
            <a:r>
              <a:rPr lang="fr-FR" dirty="0"/>
              <a:t>( biceps ) </a:t>
            </a:r>
          </a:p>
          <a:p>
            <a:r>
              <a:rPr lang="fr-FR" dirty="0">
                <a:solidFill>
                  <a:srgbClr val="00B050"/>
                </a:solidFill>
              </a:rPr>
              <a:t>le nombre de ventre </a:t>
            </a:r>
            <a:r>
              <a:rPr lang="fr-FR" dirty="0"/>
              <a:t>( digastrique ) </a:t>
            </a:r>
          </a:p>
          <a:p>
            <a:r>
              <a:rPr lang="fr-FR" dirty="0"/>
              <a:t>ou </a:t>
            </a:r>
            <a:r>
              <a:rPr lang="fr-FR" dirty="0">
                <a:solidFill>
                  <a:srgbClr val="00B050"/>
                </a:solidFill>
              </a:rPr>
              <a:t>ses attaches </a:t>
            </a:r>
            <a:r>
              <a:rPr lang="fr-FR" dirty="0"/>
              <a:t>( </a:t>
            </a:r>
            <a:r>
              <a:rPr lang="fr-FR" dirty="0" err="1"/>
              <a:t>coraco</a:t>
            </a:r>
            <a:r>
              <a:rPr lang="fr-FR" dirty="0"/>
              <a:t>-brachial ).</a:t>
            </a:r>
          </a:p>
        </p:txBody>
      </p:sp>
    </p:spTree>
    <p:extLst>
      <p:ext uri="{BB962C8B-B14F-4D97-AF65-F5344CB8AC3E}">
        <p14:creationId xmlns:p14="http://schemas.microsoft.com/office/powerpoint/2010/main" val="200360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8" y="0"/>
            <a:ext cx="434854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684" y="0"/>
            <a:ext cx="422797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55" y="317500"/>
            <a:ext cx="3175000" cy="6223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06F756-87A5-4070-B05D-8707F6A05D20}"/>
              </a:ext>
            </a:extLst>
          </p:cNvPr>
          <p:cNvSpPr txBox="1"/>
          <p:nvPr/>
        </p:nvSpPr>
        <p:spPr>
          <a:xfrm>
            <a:off x="223284" y="180753"/>
            <a:ext cx="132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Muscle trapèze  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5F93E24-D4C4-4FBF-9436-8F519A113A6F}"/>
              </a:ext>
            </a:extLst>
          </p:cNvPr>
          <p:cNvCxnSpPr/>
          <p:nvPr/>
        </p:nvCxnSpPr>
        <p:spPr>
          <a:xfrm>
            <a:off x="1221684" y="606056"/>
            <a:ext cx="681544" cy="1297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5CBAF53C-0766-442A-81F7-8B3630EC91F0}"/>
              </a:ext>
            </a:extLst>
          </p:cNvPr>
          <p:cNvSpPr txBox="1"/>
          <p:nvPr/>
        </p:nvSpPr>
        <p:spPr>
          <a:xfrm>
            <a:off x="7404384" y="0"/>
            <a:ext cx="198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Muscle moyen fessier 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5571643-BF36-4DE2-8AB1-F2E197F18042}"/>
              </a:ext>
            </a:extLst>
          </p:cNvPr>
          <p:cNvCxnSpPr/>
          <p:nvPr/>
        </p:nvCxnSpPr>
        <p:spPr>
          <a:xfrm flipH="1">
            <a:off x="6847367" y="606056"/>
            <a:ext cx="859555" cy="1010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03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1" y="0"/>
            <a:ext cx="66210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945" y="265814"/>
            <a:ext cx="5149581" cy="2902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652" y="3343938"/>
            <a:ext cx="2694507" cy="33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1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F-insertion musculaires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les muscles s’insèrent par leurs extrémités sur des surfaces très diverses ; os ; cartilage ; peau …etc.</a:t>
            </a:r>
          </a:p>
          <a:p>
            <a:pPr lvl="0"/>
            <a:r>
              <a:rPr lang="fr-FR" dirty="0"/>
              <a:t> l’insertion se fait soit par le tendon soit par des fibres charnus soit par une large lame fibreuse ( l’aponévrose ) . </a:t>
            </a:r>
          </a:p>
          <a:p>
            <a:pPr lvl="0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origine</a:t>
            </a:r>
            <a:r>
              <a:rPr lang="fr-FR" dirty="0"/>
              <a:t> ; insertion proximale et celle qui bouge le moins .</a:t>
            </a:r>
          </a:p>
          <a:p>
            <a:pPr lvl="0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terminaison</a:t>
            </a:r>
            <a:r>
              <a:rPr lang="fr-FR" dirty="0"/>
              <a:t> ; insertion distale et celle qui bouge le plus.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9193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G-annexes du muscle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8864"/>
            <a:ext cx="10515600" cy="2025406"/>
          </a:xfrm>
        </p:spPr>
        <p:txBody>
          <a:bodyPr/>
          <a:lstStyle/>
          <a:p>
            <a:pPr lvl="0"/>
            <a:r>
              <a:rPr lang="fr-FR" dirty="0">
                <a:solidFill>
                  <a:srgbClr val="FF0000"/>
                </a:solidFill>
              </a:rPr>
              <a:t> le fascia musculaire </a:t>
            </a:r>
            <a:r>
              <a:rPr lang="fr-FR" dirty="0"/>
              <a:t>: c’est une formation conjonctive de contention qui entoure un ou plusieurs muscles ; il est soit superficiel soit profond .</a:t>
            </a:r>
          </a:p>
          <a:p>
            <a:pPr lvl="0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la gaine tendineuse </a:t>
            </a:r>
            <a:r>
              <a:rPr lang="fr-FR" dirty="0"/>
              <a:t>: c’est une lame fibreuse entourant un tendon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4857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4" y="237392"/>
            <a:ext cx="6189225" cy="6339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084" y="466810"/>
            <a:ext cx="5463823" cy="544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25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H-vascularisation-innervation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91498"/>
          </a:xfrm>
        </p:spPr>
        <p:txBody>
          <a:bodyPr/>
          <a:lstStyle/>
          <a:p>
            <a:pPr lvl="0"/>
            <a:r>
              <a:rPr lang="fr-FR" dirty="0"/>
              <a:t>les muscles ont une vascularisation artérielle ; veineuse et lymphatique importante .</a:t>
            </a:r>
          </a:p>
          <a:p>
            <a:pPr lvl="0"/>
            <a:r>
              <a:rPr lang="fr-FR" dirty="0"/>
              <a:t> un muscle hypo-vascularisé se fatigue vite avec des crampes .</a:t>
            </a:r>
          </a:p>
          <a:p>
            <a:pPr lvl="0"/>
            <a:r>
              <a:rPr lang="fr-FR" dirty="0"/>
              <a:t> le massage et les exercices favorisent le retour  sanguin et indirectement son débit artérielle qui peut être multiplié par 50.</a:t>
            </a:r>
          </a:p>
          <a:p>
            <a:pPr lvl="0"/>
            <a:r>
              <a:rPr lang="fr-FR" dirty="0"/>
              <a:t> ils reçoivent une innervation motrice sensitive et vaso-motrice</a:t>
            </a:r>
            <a:r>
              <a:rPr lang="fr-FR" dirty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436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A –introduction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 définition </a:t>
            </a:r>
            <a:r>
              <a:rPr lang="fr-FR" dirty="0"/>
              <a:t>:Les </a:t>
            </a:r>
            <a:r>
              <a:rPr lang="fr-FR" b="1" dirty="0"/>
              <a:t>muscles</a:t>
            </a:r>
            <a:r>
              <a:rPr lang="fr-FR" dirty="0"/>
              <a:t> sont une forme </a:t>
            </a:r>
            <a:r>
              <a:rPr lang="fr-FR" u="sng" dirty="0">
                <a:solidFill>
                  <a:srgbClr val="FF0000"/>
                </a:solidFill>
              </a:rPr>
              <a:t>contractile</a:t>
            </a:r>
            <a:r>
              <a:rPr lang="fr-FR" dirty="0"/>
              <a:t> des </a:t>
            </a:r>
            <a:r>
              <a:rPr lang="fr-FR" u="sng" dirty="0"/>
              <a:t>tissus</a:t>
            </a:r>
            <a:r>
              <a:rPr lang="fr-FR" dirty="0"/>
              <a:t> .</a:t>
            </a:r>
          </a:p>
          <a:p>
            <a:r>
              <a:rPr lang="fr-FR" dirty="0"/>
              <a:t>Ils forment l'un des quatre types majeurs de tissus, les autres étant:</a:t>
            </a:r>
          </a:p>
          <a:p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le tissu </a:t>
            </a:r>
            <a:r>
              <a:rPr lang="fr-FR" u="sng" dirty="0">
                <a:solidFill>
                  <a:srgbClr val="FF0000"/>
                </a:solidFill>
              </a:rPr>
              <a:t>épithélial</a:t>
            </a:r>
            <a:r>
              <a:rPr lang="fr-FR" dirty="0"/>
              <a:t>,</a:t>
            </a:r>
          </a:p>
          <a:p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le </a:t>
            </a:r>
            <a:r>
              <a:rPr lang="fr-FR" u="sng" dirty="0">
                <a:solidFill>
                  <a:srgbClr val="FF0000"/>
                </a:solidFill>
              </a:rPr>
              <a:t>tissu conjonctif</a:t>
            </a:r>
            <a:r>
              <a:rPr lang="fr-FR" dirty="0"/>
              <a:t>, </a:t>
            </a:r>
          </a:p>
          <a:p>
            <a:r>
              <a:rPr lang="fr-FR" dirty="0">
                <a:solidFill>
                  <a:srgbClr val="FF0000"/>
                </a:solidFill>
              </a:rPr>
              <a:t>le </a:t>
            </a:r>
            <a:r>
              <a:rPr lang="fr-FR" u="sng" dirty="0">
                <a:solidFill>
                  <a:srgbClr val="FF0000"/>
                </a:solidFill>
              </a:rPr>
              <a:t>tissu nerveux</a:t>
            </a:r>
            <a:r>
              <a:rPr lang="fr-FR" dirty="0"/>
              <a:t>. </a:t>
            </a:r>
          </a:p>
          <a:p>
            <a:r>
              <a:rPr lang="fr-FR" dirty="0"/>
              <a:t>Ce tissu forme, avec le tissu nerveux, </a:t>
            </a:r>
            <a:r>
              <a:rPr lang="fr-FR" dirty="0">
                <a:solidFill>
                  <a:srgbClr val="FF0000"/>
                </a:solidFill>
              </a:rPr>
              <a:t>un des seuls tissus excitables </a:t>
            </a:r>
            <a:r>
              <a:rPr lang="fr-FR" dirty="0"/>
              <a:t>contrairement au tissu conjonctif et épithélial.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2887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I-anatomie fonctionnelle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873612"/>
          </a:xfrm>
        </p:spPr>
        <p:txBody>
          <a:bodyPr>
            <a:normAutofit fontScale="92500"/>
          </a:bodyPr>
          <a:lstStyle/>
          <a:p>
            <a:r>
              <a:rPr lang="fr-FR" dirty="0"/>
              <a:t>la principale propriété du muscle est de transformer son énergie chimique en énergie mécanique ; cette dernière a un rôle statique et dynamique.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355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1 -Rôle du ventre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il produit la force et la puissance .</a:t>
            </a:r>
          </a:p>
          <a:p>
            <a:pPr lvl="0"/>
            <a:r>
              <a:rPr lang="fr-FR" dirty="0"/>
              <a:t> les possibilités de raccourcissements d’un muscle sont fonctions de la longueur de ses fibres musculaires .</a:t>
            </a:r>
          </a:p>
          <a:p>
            <a:pPr lvl="0"/>
            <a:r>
              <a:rPr lang="fr-FR" dirty="0"/>
              <a:t> selon la loi de weber et Fick ce raccourcissement représente la moitié de la longueur de ses fibres musculaires.</a:t>
            </a:r>
          </a:p>
          <a:p>
            <a:pPr lvl="0"/>
            <a:r>
              <a:rPr lang="fr-FR" dirty="0"/>
              <a:t>Les muscles longs produisent des mouvements de plus grande amplitude. </a:t>
            </a:r>
          </a:p>
          <a:p>
            <a:pPr lvl="0"/>
            <a:r>
              <a:rPr lang="fr-FR" dirty="0"/>
              <a:t> selon Hoyle et Smith si on prend compte des tendons la plupart des muscles ne peuvent se raccourcirent de plus de 30%.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221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2 - rôle du tendon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02313"/>
          </a:xfrm>
        </p:spPr>
        <p:txBody>
          <a:bodyPr/>
          <a:lstStyle/>
          <a:p>
            <a:pPr lvl="0"/>
            <a:r>
              <a:rPr lang="fr-FR" dirty="0"/>
              <a:t>il transmet la force au bras du levier osseux .</a:t>
            </a:r>
          </a:p>
          <a:p>
            <a:pPr lvl="0"/>
            <a:r>
              <a:rPr lang="fr-FR" dirty="0"/>
              <a:t> l’inflammation du tendon ou tendinite est favorisée par </a:t>
            </a:r>
            <a:r>
              <a:rPr lang="fr-FR" dirty="0" smtClean="0"/>
              <a:t>l’hyperactivité </a:t>
            </a:r>
            <a:r>
              <a:rPr lang="fr-FR" dirty="0"/>
              <a:t>sportive 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6979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3 –composante de la force musculaire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fr-FR" dirty="0"/>
              <a:t>la direction de la force musculaire est rectiligne et tendue entre les insertions du muscle .</a:t>
            </a:r>
          </a:p>
          <a:p>
            <a:pPr lvl="0"/>
            <a:r>
              <a:rPr lang="fr-FR" dirty="0"/>
              <a:t> le muscle aborde l’os obliquement ; la force engendrée par la contraction se décompose en deux composantes :</a:t>
            </a:r>
          </a:p>
          <a:p>
            <a:pPr lvl="0"/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/>
              <a:t>3-1 – composante articulaire ou longitudinale ; elle suit le grand axe de l’os et s’oppose à la dislocation de l’articulation ; elle a un rôle statique et stabilisateur. </a:t>
            </a:r>
          </a:p>
          <a:p>
            <a:pPr lvl="0"/>
            <a:r>
              <a:rPr lang="fr-FR" dirty="0"/>
              <a:t>3 -2- composante perpendiculaire</a:t>
            </a:r>
          </a:p>
          <a:p>
            <a:pPr lvl="0"/>
            <a:r>
              <a:rPr lang="fr-FR" dirty="0"/>
              <a:t> elle est perpendiculaire à la précédente et provoque le déplacement du bras de levier.</a:t>
            </a:r>
          </a:p>
          <a:p>
            <a:pPr lvl="0"/>
            <a:r>
              <a:rPr lang="fr-FR" dirty="0"/>
              <a:t> elle a un rôle dynamique et accélérateur.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7964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89BAFEC-4313-4C0D-8FB7-BE5CEDF77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92" y="11211"/>
            <a:ext cx="5134707" cy="66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55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Conclusion pratique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de ce fait ; si l’insertion proximale est fixe alors que l’insertion distale s’éloigne du centre de rotation ; on constate que la composante dynamique diminue par rapport à la composante statique .</a:t>
            </a:r>
          </a:p>
          <a:p>
            <a:pPr lvl="0"/>
            <a:r>
              <a:rPr lang="fr-FR" dirty="0"/>
              <a:t> donc un muscle A dont l’insertion distale (mobile) est proche du centre de rotation est un muscle plus dynamique qu’un muscle B dont l’insertion mobile est loin du centre de rotation</a:t>
            </a:r>
          </a:p>
          <a:p>
            <a:r>
              <a:rPr lang="fr-FR" dirty="0"/>
              <a:t>Les mouvement du muscles A (accélérateur) seront plus rapides que ceux du muscle B(stabilisateur )</a:t>
            </a:r>
          </a:p>
        </p:txBody>
      </p:sp>
    </p:spTree>
    <p:extLst>
      <p:ext uri="{BB962C8B-B14F-4D97-AF65-F5344CB8AC3E}">
        <p14:creationId xmlns:p14="http://schemas.microsoft.com/office/powerpoint/2010/main" val="3688821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B9AC800-7BE8-4B58-B53C-8FEB2A136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9" y="949570"/>
            <a:ext cx="11505563" cy="49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6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4 – rôle statique et dynamique</a:t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09944"/>
          </a:xfrm>
        </p:spPr>
        <p:txBody>
          <a:bodyPr/>
          <a:lstStyle/>
          <a:p>
            <a:r>
              <a:rPr lang="fr-FR" dirty="0"/>
              <a:t>Rôle statique : la force musculaire équilibre une résistance ; la contraction musculaire est dite isométrique.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1882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562" y="290145"/>
            <a:ext cx="10181492" cy="571501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rôle dynamique</a:t>
            </a:r>
            <a:r>
              <a:rPr lang="fr-FR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108" y="861646"/>
            <a:ext cx="11113477" cy="5486400"/>
          </a:xfrm>
        </p:spPr>
        <p:txBody>
          <a:bodyPr>
            <a:normAutofit lnSpcReduction="10000"/>
          </a:bodyPr>
          <a:lstStyle/>
          <a:p>
            <a:pPr lvl="0"/>
            <a:r>
              <a:rPr lang="fr-FR" dirty="0"/>
              <a:t>la force musculaire provoque le mouvement appelée </a:t>
            </a:r>
            <a:r>
              <a:rPr lang="fr-FR" dirty="0">
                <a:solidFill>
                  <a:srgbClr val="00B050"/>
                </a:solidFill>
              </a:rPr>
              <a:t>moment de la force musculaire M .</a:t>
            </a:r>
            <a:endParaRPr lang="fr-FR" sz="1600" dirty="0">
              <a:solidFill>
                <a:srgbClr val="00B050"/>
              </a:solidFill>
            </a:endParaRPr>
          </a:p>
          <a:p>
            <a:pPr lvl="0"/>
            <a:r>
              <a:rPr lang="fr-FR" dirty="0"/>
              <a:t> le moment dépend de 3 facteurs :</a:t>
            </a:r>
            <a:endParaRPr lang="fr-FR" sz="1600" dirty="0"/>
          </a:p>
          <a:p>
            <a:pPr lvl="0"/>
            <a:r>
              <a:rPr lang="fr-FR" dirty="0">
                <a:solidFill>
                  <a:srgbClr val="00B050"/>
                </a:solidFill>
              </a:rPr>
              <a:t> l’ intensité de la force du muscle </a:t>
            </a:r>
            <a:r>
              <a:rPr lang="fr-FR" dirty="0"/>
              <a:t>: elle est fonction du nombre de fibres musculaires et proportionnelles à la surface de sa section ; soit 5 à 10 kg /cm carrée.</a:t>
            </a:r>
            <a:endParaRPr lang="fr-FR" sz="1600" dirty="0"/>
          </a:p>
          <a:p>
            <a:pPr lvl="0"/>
            <a:r>
              <a:rPr lang="fr-FR" dirty="0">
                <a:solidFill>
                  <a:srgbClr val="00B050"/>
                </a:solidFill>
              </a:rPr>
              <a:t>La longueur du bras de levier osseux L </a:t>
            </a:r>
            <a:r>
              <a:rPr lang="fr-FR" dirty="0"/>
              <a:t>: c’est la distance séparant l’axe de rotation de l’insertion du tendon.</a:t>
            </a:r>
            <a:endParaRPr lang="fr-FR" sz="1600" dirty="0"/>
          </a:p>
          <a:p>
            <a:pPr lvl="0"/>
            <a:r>
              <a:rPr lang="fr-FR" dirty="0">
                <a:solidFill>
                  <a:srgbClr val="00B050"/>
                </a:solidFill>
              </a:rPr>
              <a:t>L’angle d’application de la force du muscle &amp; </a:t>
            </a:r>
            <a:r>
              <a:rPr lang="fr-FR" dirty="0"/>
              <a:t>: c’est l’angle entre le bras de levier et le muscle </a:t>
            </a:r>
            <a:endParaRPr lang="fr-FR" sz="1600" dirty="0"/>
          </a:p>
          <a:p>
            <a:r>
              <a:rPr lang="fr-FR" dirty="0"/>
              <a:t> </a:t>
            </a:r>
            <a:endParaRPr lang="fr-FR" sz="1600" dirty="0"/>
          </a:p>
          <a:p>
            <a:pPr lvl="3"/>
            <a:r>
              <a:rPr lang="fr-FR" sz="3600" dirty="0">
                <a:solidFill>
                  <a:srgbClr val="00B050"/>
                </a:solidFill>
              </a:rPr>
              <a:t>M = F x sin &amp; x L </a:t>
            </a:r>
            <a:endParaRPr lang="fr-FR" sz="2000" dirty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6083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B050"/>
                </a:solidFill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pour une </a:t>
            </a:r>
            <a:r>
              <a:rPr lang="fr-FR" dirty="0">
                <a:solidFill>
                  <a:srgbClr val="00B050"/>
                </a:solidFill>
              </a:rPr>
              <a:t>même valeur de F et de L </a:t>
            </a:r>
            <a:endParaRPr lang="fr-FR" sz="1600" dirty="0">
              <a:solidFill>
                <a:srgbClr val="00B050"/>
              </a:solidFill>
            </a:endParaRPr>
          </a:p>
          <a:p>
            <a:r>
              <a:rPr lang="fr-FR" dirty="0"/>
              <a:t> </a:t>
            </a:r>
            <a:endParaRPr lang="fr-FR" sz="1600" dirty="0"/>
          </a:p>
          <a:p>
            <a:pPr lvl="2"/>
            <a:r>
              <a:rPr lang="fr-FR" sz="2800" dirty="0"/>
              <a:t>si &amp; avoisine 180° ou 0° SIN &amp; tend vers 0 et M est minimum</a:t>
            </a:r>
            <a:endParaRPr lang="fr-FR" sz="1600" dirty="0"/>
          </a:p>
          <a:p>
            <a:r>
              <a:rPr lang="fr-FR" sz="3600" dirty="0"/>
              <a:t> </a:t>
            </a:r>
            <a:endParaRPr lang="fr-FR" sz="2000" dirty="0"/>
          </a:p>
          <a:p>
            <a:pPr lvl="2"/>
            <a:r>
              <a:rPr lang="fr-FR" sz="2800" dirty="0"/>
              <a:t>si &amp; avoisine 90° sin &amp; tend vers 1 et M est maximum</a:t>
            </a:r>
            <a:endParaRPr lang="fr-FR" sz="1600" dirty="0"/>
          </a:p>
          <a:p>
            <a:pPr lvl="0"/>
            <a:r>
              <a:rPr lang="fr-FR" dirty="0">
                <a:solidFill>
                  <a:srgbClr val="00B050"/>
                </a:solidFill>
              </a:rPr>
              <a:t> maximum d’efficacité est atteinte </a:t>
            </a:r>
            <a:r>
              <a:rPr lang="fr-FR" dirty="0"/>
              <a:t>lorsque la direction de la force est perpendiculaire au de levier donc </a:t>
            </a:r>
            <a:r>
              <a:rPr lang="fr-FR" dirty="0">
                <a:solidFill>
                  <a:srgbClr val="00B050"/>
                </a:solidFill>
              </a:rPr>
              <a:t>en flexion  </a:t>
            </a:r>
            <a:endParaRPr lang="fr-FR" sz="1600" dirty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118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9BDC07-94BC-4353-A6B8-CDB08E2F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Définition: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710277-BC58-4DF7-A2CC-19CD0D632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6" y="1978269"/>
            <a:ext cx="11063654" cy="4879730"/>
          </a:xfrm>
        </p:spPr>
        <p:txBody>
          <a:bodyPr/>
          <a:lstStyle/>
          <a:p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Le muscle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est un tissu formé de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fibres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douées de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contraction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permettant de produire un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mouvement.</a:t>
            </a:r>
          </a:p>
          <a:p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Les muscles participent à diverses fonctions essentielles à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la vie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de l’organisme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(respiration, digestion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…) et à son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adaptation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au milieu environnant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(locomotion, thermorégulation…).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3223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J-classification fonctionnelle des muscles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92" y="1644161"/>
            <a:ext cx="11403623" cy="4818185"/>
          </a:xfrm>
        </p:spPr>
        <p:txBody>
          <a:bodyPr/>
          <a:lstStyle/>
          <a:p>
            <a:pPr lvl="0"/>
            <a:r>
              <a:rPr lang="fr-FR" dirty="0">
                <a:solidFill>
                  <a:srgbClr val="FF0000"/>
                </a:solidFill>
              </a:rPr>
              <a:t>A - muscles agonistes : </a:t>
            </a:r>
            <a:r>
              <a:rPr lang="fr-FR" dirty="0"/>
              <a:t>ils luttent contre des résistances et provoquent le mouvement ; </a:t>
            </a:r>
            <a:r>
              <a:rPr lang="fr-FR" dirty="0">
                <a:solidFill>
                  <a:srgbClr val="00B050"/>
                </a:solidFill>
              </a:rPr>
              <a:t>mobilisateurs principaux</a:t>
            </a:r>
          </a:p>
          <a:p>
            <a:pPr lvl="0"/>
            <a:r>
              <a:rPr lang="fr-FR" dirty="0">
                <a:solidFill>
                  <a:srgbClr val="FF0000"/>
                </a:solidFill>
              </a:rPr>
              <a:t>B – muscles congénères : </a:t>
            </a:r>
            <a:r>
              <a:rPr lang="fr-FR" dirty="0"/>
              <a:t>ils concourent aux même mouvements.</a:t>
            </a:r>
          </a:p>
          <a:p>
            <a:pPr lvl="0"/>
            <a:r>
              <a:rPr lang="fr-FR" dirty="0">
                <a:solidFill>
                  <a:srgbClr val="FF0000"/>
                </a:solidFill>
              </a:rPr>
              <a:t>C – muscles antagonistes : </a:t>
            </a:r>
            <a:r>
              <a:rPr lang="fr-FR" dirty="0"/>
              <a:t>ils s’opposent à l’action des muscles agonistes ; ils contrôlent  et </a:t>
            </a:r>
            <a:r>
              <a:rPr lang="fr-FR" dirty="0">
                <a:solidFill>
                  <a:srgbClr val="00B050"/>
                </a:solidFill>
              </a:rPr>
              <a:t>donne plus de précision au mouvement</a:t>
            </a:r>
            <a:r>
              <a:rPr lang="fr-FR" dirty="0"/>
              <a:t>. </a:t>
            </a:r>
          </a:p>
          <a:p>
            <a:pPr lvl="0"/>
            <a:r>
              <a:rPr lang="fr-FR" dirty="0">
                <a:solidFill>
                  <a:srgbClr val="FF0000"/>
                </a:solidFill>
              </a:rPr>
              <a:t> D - muscles synergiques : </a:t>
            </a:r>
            <a:r>
              <a:rPr lang="fr-FR" dirty="0"/>
              <a:t>se sont des </a:t>
            </a:r>
            <a:r>
              <a:rPr lang="fr-FR" dirty="0">
                <a:solidFill>
                  <a:srgbClr val="00B050"/>
                </a:solidFill>
              </a:rPr>
              <a:t>antagonistes partiels </a:t>
            </a:r>
            <a:r>
              <a:rPr lang="fr-FR" dirty="0"/>
              <a:t>; il aident l’action d’un muscle en supprimant l’action indésirable d’un autre muscle lors d’un mouvement donnée.</a:t>
            </a:r>
          </a:p>
          <a:p>
            <a:pPr lvl="0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E - muscles fixateurs : </a:t>
            </a:r>
            <a:r>
              <a:rPr lang="fr-FR" dirty="0">
                <a:solidFill>
                  <a:srgbClr val="00B050"/>
                </a:solidFill>
              </a:rPr>
              <a:t>immobilisent une articulation</a:t>
            </a:r>
          </a:p>
          <a:p>
            <a:pPr lvl="0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F - muscles poly articulaires : </a:t>
            </a:r>
            <a:r>
              <a:rPr lang="fr-FR" dirty="0"/>
              <a:t>ils </a:t>
            </a:r>
            <a:r>
              <a:rPr lang="fr-FR" dirty="0">
                <a:solidFill>
                  <a:srgbClr val="00B050"/>
                </a:solidFill>
              </a:rPr>
              <a:t>croisent plusieurs articulations.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7719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0DDF5CE-3B63-46DF-B1FF-9F2421D3B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909637"/>
            <a:ext cx="7286625" cy="50387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5F77BF-810F-4284-BE64-54D61945E624}"/>
              </a:ext>
            </a:extLst>
          </p:cNvPr>
          <p:cNvSpPr txBox="1"/>
          <p:nvPr/>
        </p:nvSpPr>
        <p:spPr>
          <a:xfrm>
            <a:off x="4522124" y="6201295"/>
            <a:ext cx="337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rgbClr val="00B050"/>
                </a:solidFill>
                <a:latin typeface="Calibri" panose="020F0502020204030204" pitchFamily="34" charset="0"/>
              </a:rPr>
              <a:t>Les muscles antagonistes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8697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K-étude clinique de la force musculaire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Elle est évaluée par le bilan musculaire ou </a:t>
            </a:r>
            <a:r>
              <a:rPr lang="fr-FR" dirty="0" err="1"/>
              <a:t>testing</a:t>
            </a:r>
            <a:r>
              <a:rPr lang="fr-FR" dirty="0"/>
              <a:t> :</a:t>
            </a:r>
          </a:p>
          <a:p>
            <a:pPr lvl="0"/>
            <a:r>
              <a:rPr lang="fr-FR" dirty="0"/>
              <a:t> </a:t>
            </a:r>
            <a:r>
              <a:rPr lang="fr-FR" dirty="0">
                <a:solidFill>
                  <a:srgbClr val="00B050"/>
                </a:solidFill>
              </a:rPr>
              <a:t>0 : absence de contraction musculaire</a:t>
            </a:r>
          </a:p>
          <a:p>
            <a:pPr lvl="0"/>
            <a:r>
              <a:rPr lang="fr-FR" dirty="0">
                <a:solidFill>
                  <a:srgbClr val="00B050"/>
                </a:solidFill>
              </a:rPr>
              <a:t> 1 : contraction musculaire sans mouvement</a:t>
            </a:r>
          </a:p>
          <a:p>
            <a:pPr lvl="0"/>
            <a:r>
              <a:rPr lang="fr-FR" dirty="0">
                <a:solidFill>
                  <a:srgbClr val="00B050"/>
                </a:solidFill>
              </a:rPr>
              <a:t> 2 : mouvements en l’absence de la pesanteur</a:t>
            </a:r>
          </a:p>
          <a:p>
            <a:pPr lvl="0"/>
            <a:r>
              <a:rPr lang="fr-FR" dirty="0">
                <a:solidFill>
                  <a:srgbClr val="00B050"/>
                </a:solidFill>
              </a:rPr>
              <a:t> 3 : mouvements contre la pesanteur</a:t>
            </a:r>
          </a:p>
          <a:p>
            <a:pPr lvl="0"/>
            <a:r>
              <a:rPr lang="fr-FR" dirty="0">
                <a:solidFill>
                  <a:srgbClr val="00B050"/>
                </a:solidFill>
              </a:rPr>
              <a:t> 4 : mouvements contre une résistance </a:t>
            </a:r>
          </a:p>
          <a:p>
            <a:pPr lvl="0"/>
            <a:r>
              <a:rPr lang="fr-FR" dirty="0">
                <a:solidFill>
                  <a:srgbClr val="00B050"/>
                </a:solidFill>
              </a:rPr>
              <a:t> 5 : mouvements de force normal 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25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CA85F4-EAFC-4F05-9635-FD2369D4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540"/>
            <a:ext cx="10515600" cy="1059229"/>
          </a:xfrm>
        </p:spPr>
        <p:txBody>
          <a:bodyPr/>
          <a:lstStyle/>
          <a:p>
            <a:pPr algn="ctr"/>
            <a:r>
              <a:rPr lang="fr-FR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NB. Structure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CC2520-A910-4DD7-8A8F-925957F4DA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sz="2800" b="1" dirty="0">
                <a:solidFill>
                  <a:srgbClr val="00B050"/>
                </a:solidFill>
                <a:latin typeface="Calibri" panose="020F0502020204030204" pitchFamily="34" charset="0"/>
              </a:rPr>
              <a:t>Un muscle squelettique est entouré de plusieurs couches de tissu conjonctif</a:t>
            </a:r>
            <a:r>
              <a:rPr lang="fr-FR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L’endomysium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entoure chaque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fibre musculaire;</a:t>
            </a:r>
          </a:p>
          <a:p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Le périmysium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assemble les différentes fibres musculaires en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faisceau de fibres musculaires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;</a:t>
            </a:r>
          </a:p>
          <a:p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L’épimysium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recouvre l’ensemble du </a:t>
            </a:r>
            <a:r>
              <a:rPr lang="fr-FR" sz="2800" dirty="0">
                <a:solidFill>
                  <a:srgbClr val="00B050"/>
                </a:solidFill>
                <a:latin typeface="Calibri" panose="020F0502020204030204" pitchFamily="34" charset="0"/>
              </a:rPr>
              <a:t>muscle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F26F67D-2487-45E4-90A2-24365917E2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8530" y="1497013"/>
            <a:ext cx="4429027" cy="5360987"/>
          </a:xfrm>
        </p:spPr>
      </p:pic>
    </p:spTree>
    <p:extLst>
      <p:ext uri="{BB962C8B-B14F-4D97-AF65-F5344CB8AC3E}">
        <p14:creationId xmlns:p14="http://schemas.microsoft.com/office/powerpoint/2010/main" val="2786601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7DA41B-E4F1-47B7-AC55-BC3A7FE1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suite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02B7F-A919-4EC2-9DD6-A46FA8BDB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04646"/>
            <a:ext cx="10987455" cy="3288323"/>
          </a:xfrm>
        </p:spPr>
        <p:txBody>
          <a:bodyPr/>
          <a:lstStyle/>
          <a:p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Après avoir traversé l’épimysium, les vaisseaux sanguins (artérioles, veinules) qui assurent la vascularisation du muscle, donnent naissance à un fin réseau de capillaires qui gagne le périmysium puis l’endomysium pour vasculariser chaque fibre musculaire.</a:t>
            </a:r>
          </a:p>
          <a:p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Les prolongements des nerfs gagnent également le périmysium et finissent en arborisation dont les ramifications se terminent dans la jonction neuromusculaire pour innerver les différents fibres musculaires.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9516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B-Types de muscles 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>
                <a:solidFill>
                  <a:srgbClr val="FF0000"/>
                </a:solidFill>
              </a:rPr>
              <a:t>les muscles squelettiques </a:t>
            </a:r>
            <a:r>
              <a:rPr lang="fr-FR" dirty="0"/>
              <a:t>sont des muscles </a:t>
            </a:r>
            <a:r>
              <a:rPr lang="fr-FR" dirty="0">
                <a:solidFill>
                  <a:srgbClr val="00B050"/>
                </a:solidFill>
              </a:rPr>
              <a:t>striés</a:t>
            </a:r>
            <a:r>
              <a:rPr lang="fr-FR" dirty="0"/>
              <a:t> qui se contractent sous l’influence de </a:t>
            </a:r>
            <a:r>
              <a:rPr lang="fr-FR" dirty="0">
                <a:solidFill>
                  <a:srgbClr val="00B050"/>
                </a:solidFill>
              </a:rPr>
              <a:t>la  volonté </a:t>
            </a:r>
          </a:p>
          <a:p>
            <a:pPr lvl="0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les muscles lisses </a:t>
            </a:r>
            <a:r>
              <a:rPr lang="fr-FR" dirty="0"/>
              <a:t>sont des muscles </a:t>
            </a:r>
            <a:r>
              <a:rPr lang="fr-FR" dirty="0">
                <a:solidFill>
                  <a:srgbClr val="00B050"/>
                </a:solidFill>
              </a:rPr>
              <a:t>non striés </a:t>
            </a:r>
            <a:r>
              <a:rPr lang="fr-FR" dirty="0"/>
              <a:t>échappant à l’influence de la volonté localisés dans les viscères et la paroi des vaisseaux.</a:t>
            </a:r>
          </a:p>
          <a:p>
            <a:pPr lvl="0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le muscle cardiaque </a:t>
            </a:r>
            <a:r>
              <a:rPr lang="fr-FR" dirty="0"/>
              <a:t>est </a:t>
            </a:r>
            <a:r>
              <a:rPr lang="fr-FR" dirty="0">
                <a:solidFill>
                  <a:srgbClr val="00B050"/>
                </a:solidFill>
              </a:rPr>
              <a:t>un muscle strié indépendant de la volonté. 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9902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F36BB2-267E-4EBD-9CB2-C9AD015A4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2409825"/>
            <a:ext cx="9925050" cy="20383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22EFBB-BD02-4AF9-B2BC-48D850D20F71}"/>
              </a:ext>
            </a:extLst>
          </p:cNvPr>
          <p:cNvSpPr txBox="1"/>
          <p:nvPr/>
        </p:nvSpPr>
        <p:spPr>
          <a:xfrm>
            <a:off x="1529542" y="1579418"/>
            <a:ext cx="897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B050"/>
                </a:solidFill>
                <a:latin typeface="Calibri" panose="020F0502020204030204" pitchFamily="34" charset="0"/>
              </a:rPr>
              <a:t>Il existe 3 catégories de muscle : les muscles striés, les muscles lisses et le muscle cardiaque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03C09B-0199-4967-BCFC-0D6580D17003}"/>
              </a:ext>
            </a:extLst>
          </p:cNvPr>
          <p:cNvSpPr txBox="1"/>
          <p:nvPr/>
        </p:nvSpPr>
        <p:spPr>
          <a:xfrm>
            <a:off x="1313412" y="4705004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 muscles striés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FDA67F-2664-418E-9625-8FE96B5D051B}"/>
              </a:ext>
            </a:extLst>
          </p:cNvPr>
          <p:cNvSpPr txBox="1"/>
          <p:nvPr/>
        </p:nvSpPr>
        <p:spPr>
          <a:xfrm>
            <a:off x="5020887" y="4705004"/>
            <a:ext cx="2128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 muscles lisses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4C83C2-2441-4E90-A8FA-6668A54D40AE}"/>
              </a:ext>
            </a:extLst>
          </p:cNvPr>
          <p:cNvSpPr txBox="1"/>
          <p:nvPr/>
        </p:nvSpPr>
        <p:spPr>
          <a:xfrm>
            <a:off x="8445731" y="4705004"/>
            <a:ext cx="206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 muscle cardiaque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0578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C-NOMBRE DE MUSCLES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 il existe </a:t>
            </a:r>
            <a:r>
              <a:rPr lang="fr-FR" dirty="0">
                <a:solidFill>
                  <a:srgbClr val="FF0000"/>
                </a:solidFill>
              </a:rPr>
              <a:t>640</a:t>
            </a:r>
            <a:r>
              <a:rPr lang="fr-FR" dirty="0"/>
              <a:t> muscles constants.</a:t>
            </a:r>
          </a:p>
          <a:p>
            <a:pPr lvl="0"/>
            <a:r>
              <a:rPr lang="fr-FR" dirty="0"/>
              <a:t>La science qui étudie les muscles est </a:t>
            </a:r>
            <a:r>
              <a:rPr lang="fr-FR" dirty="0">
                <a:solidFill>
                  <a:srgbClr val="FF0000"/>
                </a:solidFill>
              </a:rPr>
              <a:t>la myologie </a:t>
            </a:r>
            <a:r>
              <a:rPr lang="fr-FR" dirty="0"/>
              <a:t>mais celle-ci s’intéresse avant tout au muscle squelettique.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5256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80" y="79130"/>
            <a:ext cx="9191889" cy="66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01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1336</Words>
  <Application>Microsoft Office PowerPoint</Application>
  <PresentationFormat>Grand écran</PresentationFormat>
  <Paragraphs>119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Algerian</vt:lpstr>
      <vt:lpstr>Arial</vt:lpstr>
      <vt:lpstr>Calibri</vt:lpstr>
      <vt:lpstr>Calibri Light</vt:lpstr>
      <vt:lpstr>Office Theme</vt:lpstr>
      <vt:lpstr>Généralités sur les muscles  </vt:lpstr>
      <vt:lpstr>A –introduction  </vt:lpstr>
      <vt:lpstr>Définition:</vt:lpstr>
      <vt:lpstr>NB. Structure</vt:lpstr>
      <vt:lpstr>suite</vt:lpstr>
      <vt:lpstr>B-Types de muscles   </vt:lpstr>
      <vt:lpstr>Présentation PowerPoint</vt:lpstr>
      <vt:lpstr>C-NOMBRE DE MUSCLES</vt:lpstr>
      <vt:lpstr>Présentation PowerPoint</vt:lpstr>
      <vt:lpstr>D-LA  FORME DES MUSCLES: </vt:lpstr>
      <vt:lpstr>Présentation PowerPoint</vt:lpstr>
      <vt:lpstr>Présentation PowerPoint</vt:lpstr>
      <vt:lpstr>E-NOM DES MUSCLES:</vt:lpstr>
      <vt:lpstr>Présentation PowerPoint</vt:lpstr>
      <vt:lpstr>Présentation PowerPoint</vt:lpstr>
      <vt:lpstr>F-insertion musculaires </vt:lpstr>
      <vt:lpstr>G-annexes du muscle </vt:lpstr>
      <vt:lpstr>Présentation PowerPoint</vt:lpstr>
      <vt:lpstr>H-vascularisation-innervation </vt:lpstr>
      <vt:lpstr>I-anatomie fonctionnelle </vt:lpstr>
      <vt:lpstr>1 -Rôle du ventre </vt:lpstr>
      <vt:lpstr>2 - rôle du tendon </vt:lpstr>
      <vt:lpstr>3 –composante de la force musculaire </vt:lpstr>
      <vt:lpstr>Présentation PowerPoint</vt:lpstr>
      <vt:lpstr>Conclusion pratique </vt:lpstr>
      <vt:lpstr>Présentation PowerPoint</vt:lpstr>
      <vt:lpstr>4 – rôle statique et dynamique </vt:lpstr>
      <vt:lpstr>rôle dynamique </vt:lpstr>
      <vt:lpstr>Conclusion</vt:lpstr>
      <vt:lpstr>J-classification fonctionnelle des muscles</vt:lpstr>
      <vt:lpstr>Présentation PowerPoint</vt:lpstr>
      <vt:lpstr>K-étude clinique de la force musculaire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Généralités sur les muscles</dc:title>
  <dc:creator>taibi</dc:creator>
  <cp:lastModifiedBy>Samir MOUALEK</cp:lastModifiedBy>
  <cp:revision>27</cp:revision>
  <dcterms:created xsi:type="dcterms:W3CDTF">2016-11-16T15:36:23Z</dcterms:created>
  <dcterms:modified xsi:type="dcterms:W3CDTF">2023-10-22T07:12:49Z</dcterms:modified>
</cp:coreProperties>
</file>