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47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u texte 13"/>
          <p:cNvSpPr>
            <a:spLocks noGrp="1"/>
          </p:cNvSpPr>
          <p:nvPr>
            <p:ph type="body" idx="10"/>
          </p:nvPr>
        </p:nvSpPr>
        <p:spPr>
          <a:xfrm>
            <a:off x="106680" y="1094105"/>
            <a:ext cx="5270500" cy="51415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70510" rIns="0" bIns="0" anchor="t">
            <a:normAutofit fontScale="95000"/>
          </a:bodyPr>
          <a:lstStyle/>
          <a:p>
            <a:pPr marL="0" marR="0" indent="365760" algn="just">
              <a:lnSpc>
                <a:spcPts val="2600"/>
              </a:lnSpc>
              <a:spcAft>
                <a:spcPts val="0"/>
              </a:spcAft>
              <a:buFont typeface="Calibri"/>
              <a:buChar char="·"/>
            </a:pPr>
            <a:r>
              <a:rPr lang="fr-FR" sz="2600" spc="25">
                <a:solidFill>
                  <a:srgbClr val="000000"/>
                </a:solidFill>
                <a:latin typeface="Calibri" panose="02020603050405020304" pitchFamily="2"/>
              </a:rPr>
              <a:t>Les muscles de la main, aux </a:t>
            </a:r>
          </a:p>
          <a:p>
            <a:pPr marL="365760" marR="0" indent="0" algn="just">
              <a:lnSpc>
                <a:spcPts val="2500"/>
              </a:lnSpc>
              <a:spcBef>
                <a:spcPts val="35"/>
              </a:spcBef>
              <a:spcAft>
                <a:spcPts val="0"/>
              </a:spcAft>
            </a:pPr>
            <a:r>
              <a:rPr lang="fr-FR" sz="2600" spc="30">
                <a:solidFill>
                  <a:srgbClr val="000000"/>
                </a:solidFill>
                <a:latin typeface="Calibri" panose="02020603050405020304" pitchFamily="2"/>
              </a:rPr>
              <a:t>nombres de 20, occupent</a:t>
            </a:r>
            <a:r>
              <a:rPr lang="fr-FR" sz="2650" b="1" i="1" spc="30">
                <a:solidFill>
                  <a:srgbClr val="30859C"/>
                </a:solidFill>
                <a:latin typeface="Calibri" panose="02020603050405020304" pitchFamily="2"/>
              </a:rPr>
              <a:t> la région </a:t>
            </a:r>
          </a:p>
          <a:p>
            <a:pPr marL="365760" marR="0" indent="0" algn="just">
              <a:lnSpc>
                <a:spcPts val="27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650" b="1" i="1" spc="30">
                <a:solidFill>
                  <a:srgbClr val="30859C"/>
                </a:solidFill>
                <a:latin typeface="Calibri" panose="02020603050405020304" pitchFamily="2"/>
              </a:rPr>
              <a:t>palmaire</a:t>
            </a:r>
            <a:r>
              <a:rPr lang="fr-FR" sz="2600" spc="30">
                <a:solidFill>
                  <a:srgbClr val="000000"/>
                </a:solidFill>
                <a:latin typeface="Calibri" panose="02020603050405020304" pitchFamily="2"/>
              </a:rPr>
              <a:t> de la main et se </a:t>
            </a:r>
          </a:p>
          <a:p>
            <a:pPr marL="365760" marR="0" indent="0" algn="just">
              <a:lnSpc>
                <a:spcPts val="2500"/>
              </a:lnSpc>
              <a:spcBef>
                <a:spcPts val="10"/>
              </a:spcBef>
              <a:spcAft>
                <a:spcPts val="0"/>
              </a:spcAft>
            </a:pPr>
            <a:r>
              <a:rPr lang="fr-FR" sz="2600" spc="15">
                <a:solidFill>
                  <a:srgbClr val="000000"/>
                </a:solidFill>
                <a:latin typeface="Calibri" panose="02020603050405020304" pitchFamily="2"/>
              </a:rPr>
              <a:t>répartissent en trois loges </a:t>
            </a:r>
          </a:p>
          <a:p>
            <a:pPr marL="365760" marR="0" indent="0" algn="just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600" spc="0">
                <a:solidFill>
                  <a:srgbClr val="000000"/>
                </a:solidFill>
                <a:latin typeface="Calibri" panose="02020603050405020304" pitchFamily="2"/>
              </a:rPr>
              <a:t>musculaires: </a:t>
            </a:r>
          </a:p>
          <a:p>
            <a:pPr marL="0" marR="0" indent="365760" algn="just">
              <a:lnSpc>
                <a:spcPts val="2600"/>
              </a:lnSpc>
              <a:spcBef>
                <a:spcPts val="685"/>
              </a:spcBef>
              <a:spcAft>
                <a:spcPts val="0"/>
              </a:spcAft>
              <a:buFont typeface="Calibri"/>
              <a:buChar char="·"/>
            </a:pPr>
            <a:r>
              <a:rPr lang="fr-FR" sz="2650" b="1" i="1" spc="55">
                <a:solidFill>
                  <a:srgbClr val="00AF50"/>
                </a:solidFill>
                <a:latin typeface="Calibri" panose="02020603050405020304" pitchFamily="2"/>
              </a:rPr>
              <a:t>Loge musculaire latérale</a:t>
            </a:r>
            <a:r>
              <a:rPr lang="fr-FR" sz="2600" spc="55">
                <a:solidFill>
                  <a:srgbClr val="000000"/>
                </a:solidFill>
                <a:latin typeface="Calibri" panose="02020603050405020304" pitchFamily="2"/>
              </a:rPr>
              <a:t> occupée </a:t>
            </a:r>
          </a:p>
          <a:p>
            <a:pPr marL="365760" marR="0" indent="0" algn="just">
              <a:lnSpc>
                <a:spcPts val="2400"/>
              </a:lnSpc>
              <a:spcBef>
                <a:spcPts val="210"/>
              </a:spcBef>
              <a:spcAft>
                <a:spcPts val="0"/>
              </a:spcAft>
            </a:pPr>
            <a:r>
              <a:rPr lang="fr-FR" sz="2600" spc="15">
                <a:solidFill>
                  <a:srgbClr val="000000"/>
                </a:solidFill>
                <a:latin typeface="Calibri" panose="02020603050405020304" pitchFamily="2"/>
              </a:rPr>
              <a:t>par les muscles de</a:t>
            </a:r>
            <a:r>
              <a:rPr lang="fr-FR" sz="2650" b="1" i="1" spc="15">
                <a:solidFill>
                  <a:srgbClr val="FF0000"/>
                </a:solidFill>
                <a:latin typeface="Calibri" panose="02020603050405020304" pitchFamily="2"/>
              </a:rPr>
              <a:t> l’éminence </a:t>
            </a:r>
          </a:p>
          <a:p>
            <a:pPr marL="365760" marR="0" indent="0" algn="just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650" b="1" i="1" spc="40">
                <a:solidFill>
                  <a:srgbClr val="FF0000"/>
                </a:solidFill>
                <a:latin typeface="Calibri" panose="02020603050405020304" pitchFamily="2"/>
              </a:rPr>
              <a:t>thénar </a:t>
            </a:r>
          </a:p>
          <a:p>
            <a:pPr marL="0" marR="0" indent="365760" algn="just">
              <a:lnSpc>
                <a:spcPts val="2600"/>
              </a:lnSpc>
              <a:spcBef>
                <a:spcPts val="660"/>
              </a:spcBef>
              <a:spcAft>
                <a:spcPts val="0"/>
              </a:spcAft>
              <a:buFont typeface="Calibri"/>
              <a:buChar char="·"/>
            </a:pPr>
            <a:r>
              <a:rPr lang="fr-FR" sz="2650" b="1" i="1" spc="55">
                <a:solidFill>
                  <a:srgbClr val="943735"/>
                </a:solidFill>
                <a:latin typeface="Calibri" panose="02020603050405020304" pitchFamily="2"/>
              </a:rPr>
              <a:t>Loge musculaire médiale</a:t>
            </a:r>
            <a:r>
              <a:rPr lang="fr-FR" sz="2600" spc="55">
                <a:solidFill>
                  <a:srgbClr val="000000"/>
                </a:solidFill>
                <a:latin typeface="Calibri" panose="02020603050405020304" pitchFamily="2"/>
              </a:rPr>
              <a:t> occupée </a:t>
            </a:r>
          </a:p>
          <a:p>
            <a:pPr marL="365760" marR="0" indent="0" algn="just">
              <a:lnSpc>
                <a:spcPts val="2400"/>
              </a:lnSpc>
              <a:spcBef>
                <a:spcPts val="210"/>
              </a:spcBef>
              <a:spcAft>
                <a:spcPts val="0"/>
              </a:spcAft>
            </a:pPr>
            <a:r>
              <a:rPr lang="fr-FR" sz="2600" spc="15">
                <a:solidFill>
                  <a:srgbClr val="000000"/>
                </a:solidFill>
                <a:latin typeface="Calibri" panose="02020603050405020304" pitchFamily="2"/>
              </a:rPr>
              <a:t>par les muscles de</a:t>
            </a:r>
            <a:r>
              <a:rPr lang="fr-FR" sz="2650" b="1" i="1" spc="15">
                <a:solidFill>
                  <a:srgbClr val="FF0000"/>
                </a:solidFill>
                <a:latin typeface="Calibri" panose="02020603050405020304" pitchFamily="2"/>
              </a:rPr>
              <a:t> l’éminence </a:t>
            </a:r>
          </a:p>
          <a:p>
            <a:pPr marL="365760" marR="0" indent="0" algn="just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650" b="1" i="1" spc="55">
                <a:solidFill>
                  <a:srgbClr val="FF0000"/>
                </a:solidFill>
                <a:latin typeface="Calibri" panose="02020603050405020304" pitchFamily="2"/>
              </a:rPr>
              <a:t>hypothénar </a:t>
            </a:r>
          </a:p>
          <a:p>
            <a:pPr marL="0" marR="0" indent="365760" algn="just">
              <a:lnSpc>
                <a:spcPts val="2600"/>
              </a:lnSpc>
              <a:spcBef>
                <a:spcPts val="535"/>
              </a:spcBef>
              <a:spcAft>
                <a:spcPts val="0"/>
              </a:spcAft>
              <a:buFont typeface="Calibri"/>
              <a:buChar char="·"/>
            </a:pPr>
            <a:r>
              <a:rPr lang="fr-FR" sz="2650" b="1" i="1" spc="65">
                <a:solidFill>
                  <a:srgbClr val="6F2F9F"/>
                </a:solidFill>
                <a:latin typeface="Calibri" panose="02020603050405020304" pitchFamily="2"/>
              </a:rPr>
              <a:t>Loge musculaire intermédiaire </a:t>
            </a:r>
          </a:p>
          <a:p>
            <a:pPr marL="365760" marR="0" indent="0" algn="just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700" spc="-15">
                <a:solidFill>
                  <a:srgbClr val="000000"/>
                </a:solidFill>
                <a:latin typeface="Calibri" panose="02020603050405020304" pitchFamily="2"/>
              </a:rPr>
              <a:t>constituée d’un plan antérieur et </a:t>
            </a:r>
          </a:p>
          <a:p>
            <a:pPr marL="365760" marR="0" indent="0" algn="just">
              <a:lnSpc>
                <a:spcPts val="2700"/>
              </a:lnSpc>
              <a:spcBef>
                <a:spcPts val="0"/>
              </a:spcBef>
              <a:spcAft>
                <a:spcPts val="45"/>
              </a:spcAft>
            </a:pPr>
            <a:r>
              <a:rPr lang="fr-FR" sz="2700" spc="-40">
                <a:solidFill>
                  <a:srgbClr val="000000"/>
                </a:solidFill>
                <a:latin typeface="Calibri" panose="02020603050405020304" pitchFamily="2"/>
              </a:rPr>
              <a:t>d’un plan postérieur. 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Espace réservé du texte 71"/>
          <p:cNvSpPr>
            <a:spLocks noGrp="1"/>
          </p:cNvSpPr>
          <p:nvPr>
            <p:ph type="body" idx="10"/>
          </p:nvPr>
        </p:nvSpPr>
        <p:spPr>
          <a:xfrm>
            <a:off x="106680" y="1094105"/>
            <a:ext cx="4673600" cy="57638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875030" rIns="0" bIns="0" anchor="t"/>
          <a:lstStyle/>
          <a:p>
            <a:pPr marL="0" marR="0" indent="0" algn="just">
              <a:lnSpc>
                <a:spcPts val="3300"/>
              </a:lnSpc>
              <a:spcAft>
                <a:spcPts val="0"/>
              </a:spcAft>
            </a:pPr>
            <a:r>
              <a:rPr lang="fr-FR" sz="2950" b="1" spc="10">
                <a:solidFill>
                  <a:srgbClr val="C00000"/>
                </a:solidFill>
                <a:latin typeface="Calibri" panose="02020603050405020304" pitchFamily="2"/>
              </a:rPr>
              <a:t>3/Le muscle court fléchisseur </a:t>
            </a:r>
          </a:p>
          <a:p>
            <a:pPr marL="320040" marR="0" indent="0" algn="just">
              <a:lnSpc>
                <a:spcPts val="33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950" b="1" spc="0">
                <a:solidFill>
                  <a:srgbClr val="C00000"/>
                </a:solidFill>
                <a:latin typeface="Calibri" panose="02020603050405020304" pitchFamily="2"/>
              </a:rPr>
              <a:t>du petit doigt: </a:t>
            </a:r>
          </a:p>
          <a:p>
            <a:pPr marL="0" marR="0" indent="137160" algn="just">
              <a:lnSpc>
                <a:spcPts val="3200"/>
              </a:lnSpc>
              <a:spcBef>
                <a:spcPts val="495"/>
              </a:spcBef>
              <a:spcAft>
                <a:spcPts val="0"/>
              </a:spcAft>
              <a:buFont typeface="Calibri"/>
              <a:buChar char="·"/>
            </a:pPr>
            <a:r>
              <a:rPr lang="fr-FR" sz="2950" b="1" i="1" spc="45">
                <a:solidFill>
                  <a:srgbClr val="00AF50"/>
                </a:solidFill>
                <a:latin typeface="Calibri" panose="02020603050405020304" pitchFamily="2"/>
              </a:rPr>
              <a:t>Origine: </a:t>
            </a:r>
          </a:p>
          <a:p>
            <a:pPr marL="0" marR="0" indent="0" algn="just">
              <a:lnSpc>
                <a:spcPts val="3100"/>
              </a:lnSpc>
              <a:spcBef>
                <a:spcPts val="885"/>
              </a:spcBef>
              <a:spcAft>
                <a:spcPts val="0"/>
              </a:spcAft>
            </a:pPr>
            <a:r>
              <a:rPr lang="fr-FR" sz="3000" spc="-50">
                <a:solidFill>
                  <a:srgbClr val="000000"/>
                </a:solidFill>
                <a:latin typeface="Calibri" panose="02020603050405020304" pitchFamily="2"/>
              </a:rPr>
              <a:t>Hamatum. </a:t>
            </a:r>
          </a:p>
          <a:p>
            <a:pPr marL="0" marR="0" indent="0" algn="just">
              <a:lnSpc>
                <a:spcPts val="3100"/>
              </a:lnSpc>
              <a:spcBef>
                <a:spcPts val="885"/>
              </a:spcBef>
              <a:spcAft>
                <a:spcPts val="0"/>
              </a:spcAft>
            </a:pPr>
            <a:r>
              <a:rPr lang="fr-FR" sz="3000" spc="-15">
                <a:solidFill>
                  <a:srgbClr val="000000"/>
                </a:solidFill>
                <a:latin typeface="Calibri" panose="02020603050405020304" pitchFamily="2"/>
              </a:rPr>
              <a:t>Rétinaculum des fléchisseurs. </a:t>
            </a:r>
          </a:p>
          <a:p>
            <a:pPr marL="0" marR="0" indent="137160" algn="just">
              <a:lnSpc>
                <a:spcPts val="3200"/>
              </a:lnSpc>
              <a:spcBef>
                <a:spcPts val="725"/>
              </a:spcBef>
              <a:spcAft>
                <a:spcPts val="0"/>
              </a:spcAft>
              <a:buFont typeface="Calibri"/>
              <a:buChar char="·"/>
            </a:pPr>
            <a:r>
              <a:rPr lang="fr-FR" sz="2950" b="1" i="1" spc="5">
                <a:solidFill>
                  <a:srgbClr val="00AF50"/>
                </a:solidFill>
                <a:latin typeface="Calibri" panose="02020603050405020304" pitchFamily="2"/>
              </a:rPr>
              <a:t>Terminaison:</a:t>
            </a:r>
            <a:r>
              <a:rPr lang="fr-FR" sz="3000" spc="5">
                <a:solidFill>
                  <a:srgbClr val="000000"/>
                </a:solidFill>
                <a:latin typeface="Calibri" panose="02020603050405020304" pitchFamily="2"/>
              </a:rPr>
              <a:t> base de la </a:t>
            </a:r>
          </a:p>
          <a:p>
            <a:pPr marL="320040" marR="0" indent="0" algn="just">
              <a:lnSpc>
                <a:spcPts val="3100"/>
              </a:lnSpc>
              <a:spcBef>
                <a:spcPts val="165"/>
              </a:spcBef>
              <a:spcAft>
                <a:spcPts val="0"/>
              </a:spcAft>
            </a:pPr>
            <a:r>
              <a:rPr lang="fr-FR" sz="3000" spc="-30">
                <a:solidFill>
                  <a:srgbClr val="000000"/>
                </a:solidFill>
                <a:latin typeface="Calibri" panose="02020603050405020304" pitchFamily="2"/>
              </a:rPr>
              <a:t>phalange proximale du petit </a:t>
            </a:r>
          </a:p>
          <a:p>
            <a:pPr marL="320040" marR="0" indent="0" algn="just">
              <a:lnSpc>
                <a:spcPts val="3100"/>
              </a:lnSpc>
              <a:spcBef>
                <a:spcPts val="165"/>
              </a:spcBef>
              <a:spcAft>
                <a:spcPts val="0"/>
              </a:spcAft>
            </a:pPr>
            <a:r>
              <a:rPr lang="fr-FR" sz="3000" spc="-55">
                <a:solidFill>
                  <a:srgbClr val="000000"/>
                </a:solidFill>
                <a:latin typeface="Calibri" panose="02020603050405020304" pitchFamily="2"/>
              </a:rPr>
              <a:t>doigt. </a:t>
            </a:r>
          </a:p>
          <a:p>
            <a:pPr marL="0" marR="0" indent="137160" algn="just">
              <a:lnSpc>
                <a:spcPts val="3200"/>
              </a:lnSpc>
              <a:spcBef>
                <a:spcPts val="725"/>
              </a:spcBef>
              <a:spcAft>
                <a:spcPts val="0"/>
              </a:spcAft>
              <a:buFont typeface="Calibri"/>
              <a:buChar char="·"/>
            </a:pPr>
            <a:r>
              <a:rPr lang="fr-FR" sz="2950" b="1" i="1" spc="-10">
                <a:solidFill>
                  <a:srgbClr val="FF0000"/>
                </a:solidFill>
                <a:latin typeface="Calibri" panose="02020603050405020304" pitchFamily="2"/>
              </a:rPr>
              <a:t>Action:</a:t>
            </a:r>
            <a:r>
              <a:rPr lang="fr-FR" sz="3000" spc="-10">
                <a:solidFill>
                  <a:srgbClr val="000000"/>
                </a:solidFill>
                <a:latin typeface="Calibri" panose="02020603050405020304" pitchFamily="2"/>
              </a:rPr>
              <a:t> flexion du petit doigt. </a:t>
            </a:r>
          </a:p>
          <a:p>
            <a:pPr marL="0" marR="0" indent="137160" algn="just">
              <a:lnSpc>
                <a:spcPts val="3200"/>
              </a:lnSpc>
              <a:spcBef>
                <a:spcPts val="725"/>
              </a:spcBef>
              <a:spcAft>
                <a:spcPts val="1945"/>
              </a:spcAft>
              <a:buFont typeface="Calibri"/>
              <a:buChar char="·"/>
            </a:pPr>
            <a:r>
              <a:rPr lang="fr-FR" sz="2950" b="1" i="1" spc="10">
                <a:solidFill>
                  <a:srgbClr val="FFC000"/>
                </a:solidFill>
                <a:latin typeface="Calibri" panose="02020603050405020304" pitchFamily="2"/>
              </a:rPr>
              <a:t>Innervation:</a:t>
            </a:r>
            <a:r>
              <a:rPr lang="fr-FR" sz="3000" spc="10">
                <a:solidFill>
                  <a:srgbClr val="000000"/>
                </a:solidFill>
                <a:latin typeface="Calibri" panose="02020603050405020304" pitchFamily="2"/>
              </a:rPr>
              <a:t> Nerf ulnaire. 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Espace réservé du texte 76"/>
          <p:cNvSpPr>
            <a:spLocks noGrp="1"/>
          </p:cNvSpPr>
          <p:nvPr>
            <p:ph type="body" idx="10"/>
          </p:nvPr>
        </p:nvSpPr>
        <p:spPr>
          <a:xfrm>
            <a:off x="97790" y="558800"/>
            <a:ext cx="2400300" cy="11207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78" name="Espace réservé du texte 77"/>
          <p:cNvSpPr>
            <a:spLocks noGrp="1"/>
          </p:cNvSpPr>
          <p:nvPr>
            <p:ph type="body" idx="10"/>
          </p:nvPr>
        </p:nvSpPr>
        <p:spPr>
          <a:xfrm>
            <a:off x="97790" y="1679575"/>
            <a:ext cx="5130800" cy="51657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0" indent="0" algn="just">
              <a:lnSpc>
                <a:spcPts val="3300"/>
              </a:lnSpc>
              <a:spcAft>
                <a:spcPts val="0"/>
              </a:spcAft>
            </a:pPr>
            <a:r>
              <a:rPr lang="fr-FR" sz="3150" b="1" spc="-15">
                <a:solidFill>
                  <a:srgbClr val="C00000"/>
                </a:solidFill>
                <a:latin typeface="Calibri" panose="02020603050405020304" pitchFamily="2"/>
              </a:rPr>
              <a:t>4/Le muscle opposant du petit </a:t>
            </a:r>
          </a:p>
          <a:p>
            <a:pPr marL="320040" marR="0" indent="0" algn="just">
              <a:lnSpc>
                <a:spcPts val="3300"/>
              </a:lnSpc>
              <a:spcBef>
                <a:spcPts val="200"/>
              </a:spcBef>
              <a:spcAft>
                <a:spcPts val="0"/>
              </a:spcAft>
            </a:pPr>
            <a:r>
              <a:rPr lang="fr-FR" sz="3150" b="1" spc="-20">
                <a:solidFill>
                  <a:srgbClr val="C00000"/>
                </a:solidFill>
                <a:latin typeface="Calibri" panose="02020603050405020304" pitchFamily="2"/>
              </a:rPr>
              <a:t>doigt: </a:t>
            </a:r>
          </a:p>
          <a:p>
            <a:pPr marL="45720" marR="0" indent="91440" algn="just">
              <a:lnSpc>
                <a:spcPts val="3400"/>
              </a:lnSpc>
              <a:spcBef>
                <a:spcPts val="790"/>
              </a:spcBef>
              <a:spcAft>
                <a:spcPts val="0"/>
              </a:spcAft>
              <a:buFont typeface="Calibri"/>
              <a:buChar char="·"/>
            </a:pPr>
            <a:r>
              <a:rPr lang="fr-FR" sz="3150" b="1" spc="45">
                <a:solidFill>
                  <a:srgbClr val="00AF50"/>
                </a:solidFill>
                <a:latin typeface="Calibri" panose="02020603050405020304" pitchFamily="2"/>
              </a:rPr>
              <a:t>Origine</a:t>
            </a:r>
            <a:r>
              <a:rPr lang="fr-FR" sz="3200" spc="45">
                <a:solidFill>
                  <a:srgbClr val="00AF50"/>
                </a:solidFill>
                <a:latin typeface="Calibri" panose="02020603050405020304" pitchFamily="2"/>
              </a:rPr>
              <a:t>: </a:t>
            </a:r>
          </a:p>
          <a:p>
            <a:pPr marL="45720" marR="0" indent="0" algn="just">
              <a:lnSpc>
                <a:spcPts val="3300"/>
              </a:lnSpc>
              <a:spcBef>
                <a:spcPts val="965"/>
              </a:spcBef>
              <a:spcAft>
                <a:spcPts val="0"/>
              </a:spcAft>
            </a:pPr>
            <a:r>
              <a:rPr lang="fr-FR" sz="3200" spc="-70">
                <a:solidFill>
                  <a:srgbClr val="000000"/>
                </a:solidFill>
                <a:latin typeface="Calibri" panose="02020603050405020304" pitchFamily="2"/>
              </a:rPr>
              <a:t>Hamatum. </a:t>
            </a:r>
          </a:p>
          <a:p>
            <a:pPr marL="45720" marR="0" indent="0" algn="just">
              <a:lnSpc>
                <a:spcPts val="3300"/>
              </a:lnSpc>
              <a:spcBef>
                <a:spcPts val="965"/>
              </a:spcBef>
              <a:spcAft>
                <a:spcPts val="0"/>
              </a:spcAft>
            </a:pPr>
            <a:r>
              <a:rPr lang="fr-FR" sz="3200" spc="-20">
                <a:solidFill>
                  <a:srgbClr val="000000"/>
                </a:solidFill>
                <a:latin typeface="Calibri" panose="02020603050405020304" pitchFamily="2"/>
              </a:rPr>
              <a:t>Rétinaculum des fléchisseurs. </a:t>
            </a:r>
          </a:p>
          <a:p>
            <a:pPr marL="45720" marR="0" indent="91440" algn="just">
              <a:lnSpc>
                <a:spcPts val="3400"/>
              </a:lnSpc>
              <a:spcBef>
                <a:spcPts val="795"/>
              </a:spcBef>
              <a:spcAft>
                <a:spcPts val="0"/>
              </a:spcAft>
              <a:buFont typeface="Calibri"/>
              <a:buChar char="·"/>
            </a:pPr>
            <a:r>
              <a:rPr lang="fr-FR" sz="3150" b="1" spc="15">
                <a:solidFill>
                  <a:srgbClr val="00AF50"/>
                </a:solidFill>
                <a:latin typeface="Calibri" panose="02020603050405020304" pitchFamily="2"/>
              </a:rPr>
              <a:t>Terminaison:</a:t>
            </a:r>
            <a:r>
              <a:rPr lang="fr-FR" sz="3200" spc="15">
                <a:solidFill>
                  <a:srgbClr val="000000"/>
                </a:solidFill>
                <a:latin typeface="Calibri" panose="02020603050405020304" pitchFamily="2"/>
              </a:rPr>
              <a:t> M5 </a:t>
            </a:r>
          </a:p>
          <a:p>
            <a:pPr marL="45720" marR="0" indent="91440" algn="just">
              <a:lnSpc>
                <a:spcPts val="3700"/>
              </a:lnSpc>
              <a:spcBef>
                <a:spcPts val="790"/>
              </a:spcBef>
              <a:spcAft>
                <a:spcPts val="0"/>
              </a:spcAft>
              <a:buFont typeface="Calibri"/>
              <a:buChar char="·"/>
            </a:pPr>
            <a:r>
              <a:rPr lang="fr-FR" sz="3150" b="1" i="1" spc="20">
                <a:solidFill>
                  <a:srgbClr val="FF0000"/>
                </a:solidFill>
                <a:latin typeface="Calibri" panose="02020603050405020304" pitchFamily="2"/>
              </a:rPr>
              <a:t>Action:</a:t>
            </a:r>
            <a:r>
              <a:rPr lang="fr-FR" sz="3200" spc="20">
                <a:solidFill>
                  <a:srgbClr val="000000"/>
                </a:solidFill>
                <a:latin typeface="Calibri" panose="02020603050405020304" pitchFamily="2"/>
              </a:rPr>
              <a:t> opposition du petit </a:t>
            </a:r>
          </a:p>
          <a:p>
            <a:pPr marL="320040" marR="0" indent="0" algn="just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3200" spc="-20">
                <a:solidFill>
                  <a:srgbClr val="000000"/>
                </a:solidFill>
                <a:latin typeface="Calibri" panose="02020603050405020304" pitchFamily="2"/>
              </a:rPr>
              <a:t>doigt avec le pouce. </a:t>
            </a:r>
          </a:p>
          <a:p>
            <a:pPr marL="45720" marR="0" indent="91440" algn="just">
              <a:lnSpc>
                <a:spcPts val="3700"/>
              </a:lnSpc>
              <a:spcBef>
                <a:spcPts val="790"/>
              </a:spcBef>
              <a:spcAft>
                <a:spcPts val="5180"/>
              </a:spcAft>
              <a:buFont typeface="Calibri"/>
              <a:buChar char="·"/>
            </a:pPr>
            <a:r>
              <a:rPr lang="fr-FR" sz="3150" b="1" i="1" spc="15">
                <a:solidFill>
                  <a:srgbClr val="FFC000"/>
                </a:solidFill>
                <a:latin typeface="Calibri" panose="02020603050405020304" pitchFamily="2"/>
              </a:rPr>
              <a:t>Innervation:</a:t>
            </a:r>
            <a:r>
              <a:rPr lang="fr-FR" sz="3200" spc="15">
                <a:solidFill>
                  <a:srgbClr val="000000"/>
                </a:solidFill>
                <a:latin typeface="Calibri" panose="02020603050405020304" pitchFamily="2"/>
              </a:rPr>
              <a:t> Nerf ulnaire. 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Espace réservé du texte 82"/>
          <p:cNvSpPr>
            <a:spLocks noGrp="1"/>
          </p:cNvSpPr>
          <p:nvPr>
            <p:ph type="body" idx="10"/>
          </p:nvPr>
        </p:nvSpPr>
        <p:spPr>
          <a:xfrm>
            <a:off x="570230" y="2819400"/>
            <a:ext cx="8026400" cy="21209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8415" rIns="0" bIns="0" anchor="t">
            <a:normAutofit fontScale="90000"/>
          </a:bodyPr>
          <a:lstStyle/>
          <a:p>
            <a:pPr marL="0" marR="0" indent="320040" algn="just">
              <a:lnSpc>
                <a:spcPts val="3400"/>
              </a:lnSpc>
              <a:spcAft>
                <a:spcPts val="0"/>
              </a:spcAft>
              <a:buFont typeface="Calibri"/>
              <a:buChar char="·"/>
            </a:pPr>
            <a:r>
              <a:rPr lang="fr-FR" sz="3100" b="1" spc="130">
                <a:solidFill>
                  <a:srgbClr val="000000"/>
                </a:solidFill>
                <a:latin typeface="Calibri" panose="02020603050405020304" pitchFamily="2"/>
              </a:rPr>
              <a:t>Constituée de deux plans: </a:t>
            </a:r>
          </a:p>
          <a:p>
            <a:pPr marL="0" marR="0" indent="365760" algn="just">
              <a:lnSpc>
                <a:spcPts val="3200"/>
              </a:lnSpc>
              <a:spcBef>
                <a:spcPts val="1420"/>
              </a:spcBef>
              <a:spcAft>
                <a:spcPts val="0"/>
              </a:spcAft>
              <a:buFont typeface="Calibri"/>
              <a:buChar char="·"/>
            </a:pPr>
            <a:r>
              <a:rPr lang="fr-FR" sz="3150" b="1" i="1" spc="80">
                <a:solidFill>
                  <a:srgbClr val="00AF50"/>
                </a:solidFill>
                <a:latin typeface="Calibri" panose="02020603050405020304" pitchFamily="2"/>
              </a:rPr>
              <a:t>Un plan antérieur</a:t>
            </a:r>
            <a:r>
              <a:rPr lang="fr-FR" sz="3100" b="1" spc="80">
                <a:solidFill>
                  <a:srgbClr val="000000"/>
                </a:solidFill>
                <a:latin typeface="Calibri" panose="02020603050405020304" pitchFamily="2"/>
              </a:rPr>
              <a:t> :occupé par les lombricaux. </a:t>
            </a:r>
          </a:p>
          <a:p>
            <a:pPr marL="0" marR="0" indent="365760" algn="just">
              <a:lnSpc>
                <a:spcPts val="3200"/>
              </a:lnSpc>
              <a:spcBef>
                <a:spcPts val="1415"/>
              </a:spcBef>
              <a:spcAft>
                <a:spcPts val="0"/>
              </a:spcAft>
              <a:buFont typeface="Calibri"/>
              <a:buChar char="·"/>
            </a:pPr>
            <a:r>
              <a:rPr lang="fr-FR" sz="3150" b="1" i="1" spc="60">
                <a:solidFill>
                  <a:srgbClr val="FF0000"/>
                </a:solidFill>
                <a:latin typeface="Calibri" panose="02020603050405020304" pitchFamily="2"/>
              </a:rPr>
              <a:t>Un plan postérieur:</a:t>
            </a:r>
            <a:r>
              <a:rPr lang="fr-FR" sz="3100" b="1" spc="60">
                <a:solidFill>
                  <a:srgbClr val="000000"/>
                </a:solidFill>
                <a:latin typeface="Calibri" panose="02020603050405020304" pitchFamily="2"/>
              </a:rPr>
              <a:t> occupé par les interosseux </a:t>
            </a:r>
          </a:p>
          <a:p>
            <a:pPr marL="320040" marR="0" indent="0" algn="just">
              <a:lnSpc>
                <a:spcPts val="3200"/>
              </a:lnSpc>
              <a:spcBef>
                <a:spcPts val="595"/>
              </a:spcBef>
              <a:spcAft>
                <a:spcPts val="70"/>
              </a:spcAft>
            </a:pPr>
            <a:r>
              <a:rPr lang="fr-FR" sz="3100" b="1" spc="110">
                <a:solidFill>
                  <a:srgbClr val="000000"/>
                </a:solidFill>
                <a:latin typeface="Calibri" panose="02020603050405020304" pitchFamily="2"/>
              </a:rPr>
              <a:t>palmaires et dorsaux. 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Espace réservé du texte 87"/>
          <p:cNvSpPr>
            <a:spLocks noGrp="1"/>
          </p:cNvSpPr>
          <p:nvPr>
            <p:ph type="body" idx="10"/>
          </p:nvPr>
        </p:nvSpPr>
        <p:spPr>
          <a:xfrm>
            <a:off x="94615" y="558800"/>
            <a:ext cx="1609725" cy="10807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89" name="Espace réservé du texte 88"/>
          <p:cNvSpPr>
            <a:spLocks noGrp="1"/>
          </p:cNvSpPr>
          <p:nvPr>
            <p:ph type="body" idx="10"/>
          </p:nvPr>
        </p:nvSpPr>
        <p:spPr>
          <a:xfrm>
            <a:off x="94615" y="1639570"/>
            <a:ext cx="5486400" cy="52184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75" rIns="0" bIns="0" anchor="t"/>
          <a:lstStyle/>
          <a:p>
            <a:pPr marL="0" marR="0" indent="0" algn="just">
              <a:lnSpc>
                <a:spcPts val="2500"/>
              </a:lnSpc>
              <a:spcAft>
                <a:spcPts val="0"/>
              </a:spcAft>
            </a:pPr>
            <a:r>
              <a:rPr lang="fr-FR" sz="2450" b="1" spc="5">
                <a:solidFill>
                  <a:srgbClr val="00AFEF"/>
                </a:solidFill>
                <a:latin typeface="Calibri" panose="02020603050405020304" pitchFamily="2"/>
              </a:rPr>
              <a:t>A/Plan antérieur: </a:t>
            </a:r>
          </a:p>
          <a:p>
            <a:pPr marL="0" marR="0" indent="0" algn="just">
              <a:lnSpc>
                <a:spcPts val="2500"/>
              </a:lnSpc>
              <a:spcBef>
                <a:spcPts val="535"/>
              </a:spcBef>
              <a:spcAft>
                <a:spcPts val="0"/>
              </a:spcAft>
            </a:pPr>
            <a:r>
              <a:rPr lang="fr-FR" sz="2450" b="1" spc="10">
                <a:solidFill>
                  <a:srgbClr val="C00000"/>
                </a:solidFill>
                <a:latin typeface="Calibri" panose="02020603050405020304" pitchFamily="2"/>
              </a:rPr>
              <a:t>Les muscle lombricaux </a:t>
            </a:r>
          </a:p>
          <a:p>
            <a:pPr marL="0" marR="0" indent="137160" algn="just">
              <a:lnSpc>
                <a:spcPts val="2600"/>
              </a:lnSpc>
              <a:spcBef>
                <a:spcPts val="405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i="1" spc="-20">
                <a:solidFill>
                  <a:srgbClr val="00AF50"/>
                </a:solidFill>
                <a:latin typeface="Calibri" panose="02020603050405020304" pitchFamily="2"/>
              </a:rPr>
              <a:t>Origine:</a:t>
            </a:r>
            <a:r>
              <a:rPr lang="fr-FR" sz="2450" spc="-15">
                <a:solidFill>
                  <a:srgbClr val="000000"/>
                </a:solidFill>
                <a:latin typeface="Calibri" panose="02020603050405020304" pitchFamily="2"/>
              </a:rPr>
              <a:t> tendons du fléchisseur profond </a:t>
            </a:r>
          </a:p>
          <a:p>
            <a:pPr marL="320040" marR="0" indent="0"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50" spc="-40">
                <a:solidFill>
                  <a:srgbClr val="000000"/>
                </a:solidFill>
                <a:latin typeface="Calibri" panose="02020603050405020304" pitchFamily="2"/>
              </a:rPr>
              <a:t>des doigts. </a:t>
            </a:r>
          </a:p>
          <a:p>
            <a:pPr marL="0" marR="0" indent="137160" algn="just">
              <a:lnSpc>
                <a:spcPts val="2600"/>
              </a:lnSpc>
              <a:spcBef>
                <a:spcPts val="335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i="1" spc="-20">
                <a:solidFill>
                  <a:srgbClr val="00AF50"/>
                </a:solidFill>
                <a:latin typeface="Calibri" panose="02020603050405020304" pitchFamily="2"/>
              </a:rPr>
              <a:t>Terminaison:</a:t>
            </a:r>
            <a:r>
              <a:rPr lang="fr-FR" sz="2450" spc="-15">
                <a:solidFill>
                  <a:srgbClr val="000000"/>
                </a:solidFill>
                <a:latin typeface="Calibri" panose="02020603050405020304" pitchFamily="2"/>
              </a:rPr>
              <a:t> tendons de l’extenseur des </a:t>
            </a:r>
          </a:p>
          <a:p>
            <a:pPr marL="320040" marR="0" indent="0"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50" spc="-50">
                <a:solidFill>
                  <a:srgbClr val="000000"/>
                </a:solidFill>
                <a:latin typeface="Calibri" panose="02020603050405020304" pitchFamily="2"/>
              </a:rPr>
              <a:t>doigts </a:t>
            </a:r>
          </a:p>
          <a:p>
            <a:pPr marL="0" marR="0" indent="137160" algn="just">
              <a:lnSpc>
                <a:spcPts val="2700"/>
              </a:lnSpc>
              <a:spcBef>
                <a:spcPts val="335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i="1" spc="30">
                <a:solidFill>
                  <a:srgbClr val="FF0000"/>
                </a:solidFill>
                <a:latin typeface="Calibri" panose="02020603050405020304" pitchFamily="2"/>
              </a:rPr>
              <a:t>Action: </a:t>
            </a:r>
          </a:p>
          <a:p>
            <a:pPr marL="0" marR="0" indent="0" algn="just">
              <a:lnSpc>
                <a:spcPts val="2500"/>
              </a:lnSpc>
              <a:spcBef>
                <a:spcPts val="465"/>
              </a:spcBef>
              <a:spcAft>
                <a:spcPts val="0"/>
              </a:spcAft>
            </a:pPr>
            <a:r>
              <a:rPr lang="fr-FR" sz="2450" spc="-40">
                <a:solidFill>
                  <a:srgbClr val="000000"/>
                </a:solidFill>
                <a:latin typeface="Calibri" panose="02020603050405020304" pitchFamily="2"/>
              </a:rPr>
              <a:t>Flexion de P1. </a:t>
            </a:r>
          </a:p>
          <a:p>
            <a:pPr marL="0" marR="0" indent="0" algn="just">
              <a:lnSpc>
                <a:spcPts val="2500"/>
              </a:lnSpc>
              <a:spcBef>
                <a:spcPts val="465"/>
              </a:spcBef>
              <a:spcAft>
                <a:spcPts val="0"/>
              </a:spcAft>
            </a:pPr>
            <a:r>
              <a:rPr lang="fr-FR" sz="2450" spc="-35">
                <a:solidFill>
                  <a:srgbClr val="000000"/>
                </a:solidFill>
                <a:latin typeface="Calibri" panose="02020603050405020304" pitchFamily="2"/>
              </a:rPr>
              <a:t>Extension de P2 et P3 </a:t>
            </a:r>
          </a:p>
          <a:p>
            <a:pPr marL="0" marR="0" indent="137160" algn="just">
              <a:lnSpc>
                <a:spcPts val="2700"/>
              </a:lnSpc>
              <a:spcBef>
                <a:spcPts val="335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i="1" spc="25">
                <a:solidFill>
                  <a:srgbClr val="FFC000"/>
                </a:solidFill>
                <a:latin typeface="Calibri" panose="02020603050405020304" pitchFamily="2"/>
              </a:rPr>
              <a:t>Innervation: </a:t>
            </a:r>
          </a:p>
          <a:p>
            <a:pPr marL="0" marR="0" indent="0" algn="just">
              <a:lnSpc>
                <a:spcPts val="2500"/>
              </a:lnSpc>
              <a:spcBef>
                <a:spcPts val="465"/>
              </a:spcBef>
              <a:spcAft>
                <a:spcPts val="0"/>
              </a:spcAft>
            </a:pPr>
            <a:r>
              <a:rPr lang="fr-FR" sz="2450" spc="-25">
                <a:solidFill>
                  <a:srgbClr val="000000"/>
                </a:solidFill>
                <a:latin typeface="Calibri" panose="02020603050405020304" pitchFamily="2"/>
              </a:rPr>
              <a:t>Nerf médian pour les 1er et 2e </a:t>
            </a:r>
          </a:p>
          <a:p>
            <a:pPr marL="320040" marR="0" indent="0"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50" spc="-45">
                <a:solidFill>
                  <a:srgbClr val="000000"/>
                </a:solidFill>
                <a:latin typeface="Calibri" panose="02020603050405020304" pitchFamily="2"/>
              </a:rPr>
              <a:t>lombricaux. </a:t>
            </a:r>
          </a:p>
          <a:p>
            <a:pPr marL="0" marR="0" indent="0" algn="just">
              <a:lnSpc>
                <a:spcPts val="2500"/>
              </a:lnSpc>
              <a:spcBef>
                <a:spcPts val="465"/>
              </a:spcBef>
              <a:spcAft>
                <a:spcPts val="4585"/>
              </a:spcAft>
            </a:pPr>
            <a:r>
              <a:rPr lang="fr-FR" sz="2450" spc="-25">
                <a:solidFill>
                  <a:srgbClr val="000000"/>
                </a:solidFill>
                <a:latin typeface="Calibri" panose="02020603050405020304" pitchFamily="2"/>
              </a:rPr>
              <a:t>Nerf ulnaire pour les 3e et 4e lombricaux 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Espace réservé du texte 93"/>
          <p:cNvSpPr>
            <a:spLocks noGrp="1"/>
          </p:cNvSpPr>
          <p:nvPr>
            <p:ph type="body" idx="10"/>
          </p:nvPr>
        </p:nvSpPr>
        <p:spPr>
          <a:xfrm>
            <a:off x="91440" y="1280160"/>
            <a:ext cx="7086600" cy="47142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just">
              <a:lnSpc>
                <a:spcPts val="2300"/>
              </a:lnSpc>
              <a:spcAft>
                <a:spcPts val="0"/>
              </a:spcAft>
            </a:pPr>
            <a:r>
              <a:rPr lang="fr-FR" sz="2450" b="1" spc="0">
                <a:solidFill>
                  <a:srgbClr val="00AFEF"/>
                </a:solidFill>
                <a:latin typeface="Calibri" panose="02020603050405020304" pitchFamily="2"/>
              </a:rPr>
              <a:t>B/Plan postérieur: </a:t>
            </a:r>
          </a:p>
          <a:p>
            <a:pPr marL="0" marR="0" indent="0" algn="just">
              <a:lnSpc>
                <a:spcPts val="2500"/>
              </a:lnSpc>
              <a:spcBef>
                <a:spcPts val="465"/>
              </a:spcBef>
              <a:spcAft>
                <a:spcPts val="0"/>
              </a:spcAft>
            </a:pPr>
            <a:r>
              <a:rPr lang="fr-FR" sz="2450" b="1" spc="10">
                <a:solidFill>
                  <a:srgbClr val="C00000"/>
                </a:solidFill>
                <a:latin typeface="Calibri" panose="02020603050405020304" pitchFamily="2"/>
              </a:rPr>
              <a:t>1/Les muscle interosseux palmaires: </a:t>
            </a:r>
          </a:p>
          <a:p>
            <a:pPr marL="0" marR="0" indent="137160" algn="just">
              <a:lnSpc>
                <a:spcPts val="2700"/>
              </a:lnSpc>
              <a:spcBef>
                <a:spcPts val="335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i="1" spc="20">
                <a:solidFill>
                  <a:srgbClr val="00AF50"/>
                </a:solidFill>
                <a:latin typeface="Calibri" panose="02020603050405020304" pitchFamily="2"/>
              </a:rPr>
              <a:t>Origine:</a:t>
            </a:r>
            <a:r>
              <a:rPr lang="fr-FR" sz="2450" spc="20">
                <a:solidFill>
                  <a:srgbClr val="000000"/>
                </a:solidFill>
                <a:latin typeface="Calibri" panose="02020603050405020304" pitchFamily="2"/>
              </a:rPr>
              <a:t> M1,M2,M4 et M5. </a:t>
            </a:r>
          </a:p>
          <a:p>
            <a:pPr marL="0" marR="0" indent="137160" algn="just">
              <a:lnSpc>
                <a:spcPts val="2700"/>
              </a:lnSpc>
              <a:spcBef>
                <a:spcPts val="335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i="1" spc="15">
                <a:solidFill>
                  <a:srgbClr val="00AF50"/>
                </a:solidFill>
                <a:latin typeface="Calibri" panose="02020603050405020304" pitchFamily="2"/>
              </a:rPr>
              <a:t>Terminaison: </a:t>
            </a:r>
          </a:p>
          <a:p>
            <a:pPr marL="0" marR="0" indent="0" algn="just">
              <a:lnSpc>
                <a:spcPts val="2500"/>
              </a:lnSpc>
              <a:spcBef>
                <a:spcPts val="465"/>
              </a:spcBef>
              <a:spcAft>
                <a:spcPts val="0"/>
              </a:spcAft>
            </a:pPr>
            <a:r>
              <a:rPr lang="fr-FR" sz="2450" spc="10">
                <a:solidFill>
                  <a:srgbClr val="000000"/>
                </a:solidFill>
                <a:latin typeface="Calibri" panose="02020603050405020304" pitchFamily="2"/>
              </a:rPr>
              <a:t>Base des phalanges proximales des </a:t>
            </a:r>
          </a:p>
          <a:p>
            <a:pPr marL="365760" marR="0" indent="0"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50" spc="-5">
                <a:solidFill>
                  <a:srgbClr val="000000"/>
                </a:solidFill>
                <a:latin typeface="Calibri" panose="02020603050405020304" pitchFamily="2"/>
              </a:rPr>
              <a:t>1er,2e,4e et 5e doigts. </a:t>
            </a:r>
          </a:p>
          <a:p>
            <a:pPr marL="0" marR="0" indent="0" algn="just">
              <a:lnSpc>
                <a:spcPts val="2500"/>
              </a:lnSpc>
              <a:spcBef>
                <a:spcPts val="465"/>
              </a:spcBef>
              <a:spcAft>
                <a:spcPts val="0"/>
              </a:spcAft>
            </a:pPr>
            <a:r>
              <a:rPr lang="fr-FR" sz="2450" spc="5">
                <a:solidFill>
                  <a:srgbClr val="000000"/>
                </a:solidFill>
                <a:latin typeface="Calibri" panose="02020603050405020304" pitchFamily="2"/>
              </a:rPr>
              <a:t>Tendon extenseur homologue </a:t>
            </a:r>
          </a:p>
          <a:p>
            <a:pPr marL="0" marR="0" indent="137160" algn="just">
              <a:lnSpc>
                <a:spcPts val="2700"/>
              </a:lnSpc>
              <a:spcBef>
                <a:spcPts val="335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i="1" spc="30">
                <a:solidFill>
                  <a:srgbClr val="FF0000"/>
                </a:solidFill>
                <a:latin typeface="Calibri" panose="02020603050405020304" pitchFamily="2"/>
              </a:rPr>
              <a:t>Action: </a:t>
            </a:r>
          </a:p>
          <a:p>
            <a:pPr marL="0" marR="0" indent="0" algn="just">
              <a:lnSpc>
                <a:spcPts val="2500"/>
              </a:lnSpc>
              <a:spcBef>
                <a:spcPts val="465"/>
              </a:spcBef>
              <a:spcAft>
                <a:spcPts val="0"/>
              </a:spcAft>
            </a:pPr>
            <a:r>
              <a:rPr lang="fr-FR" sz="2450" spc="10">
                <a:solidFill>
                  <a:srgbClr val="000000"/>
                </a:solidFill>
                <a:latin typeface="Calibri" panose="02020603050405020304" pitchFamily="2"/>
              </a:rPr>
              <a:t>Même action que les lombricaux </a:t>
            </a:r>
          </a:p>
          <a:p>
            <a:pPr marL="0" marR="0" indent="0" algn="just">
              <a:lnSpc>
                <a:spcPts val="2500"/>
              </a:lnSpc>
              <a:spcBef>
                <a:spcPts val="465"/>
              </a:spcBef>
              <a:spcAft>
                <a:spcPts val="0"/>
              </a:spcAft>
            </a:pPr>
            <a:r>
              <a:rPr lang="fr-FR" sz="2450" spc="0">
                <a:solidFill>
                  <a:srgbClr val="000000"/>
                </a:solidFill>
                <a:latin typeface="Calibri" panose="02020603050405020304" pitchFamily="2"/>
              </a:rPr>
              <a:t>Adduction ( rapprochement de l’axe de </a:t>
            </a:r>
          </a:p>
          <a:p>
            <a:pPr marL="365760" marR="0" indent="0"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50" spc="0">
                <a:solidFill>
                  <a:srgbClr val="000000"/>
                </a:solidFill>
                <a:latin typeface="Calibri" panose="02020603050405020304" pitchFamily="2"/>
              </a:rPr>
              <a:t>main) des doigts. </a:t>
            </a:r>
          </a:p>
          <a:p>
            <a:pPr marL="0" marR="0" indent="137160" algn="just">
              <a:lnSpc>
                <a:spcPts val="2600"/>
              </a:lnSpc>
              <a:spcBef>
                <a:spcPts val="335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spc="20">
                <a:solidFill>
                  <a:srgbClr val="FFC000"/>
                </a:solidFill>
                <a:latin typeface="Calibri" panose="02020603050405020304" pitchFamily="2"/>
              </a:rPr>
              <a:t>Innervation: </a:t>
            </a:r>
          </a:p>
          <a:p>
            <a:pPr marL="0" marR="0" indent="0" algn="just">
              <a:lnSpc>
                <a:spcPts val="2500"/>
              </a:lnSpc>
              <a:spcBef>
                <a:spcPts val="500"/>
              </a:spcBef>
              <a:spcAft>
                <a:spcPts val="0"/>
              </a:spcAft>
            </a:pPr>
            <a:r>
              <a:rPr lang="fr-FR" sz="2450" spc="-5">
                <a:solidFill>
                  <a:srgbClr val="000000"/>
                </a:solidFill>
                <a:latin typeface="Calibri" panose="02020603050405020304" pitchFamily="2"/>
              </a:rPr>
              <a:t>Nerf ulnaire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Espace réservé du texte 100"/>
          <p:cNvSpPr>
            <a:spLocks noGrp="1"/>
          </p:cNvSpPr>
          <p:nvPr>
            <p:ph type="body" idx="10"/>
          </p:nvPr>
        </p:nvSpPr>
        <p:spPr>
          <a:xfrm>
            <a:off x="161290" y="1974850"/>
            <a:ext cx="4648200" cy="47307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just">
              <a:lnSpc>
                <a:spcPts val="2000"/>
              </a:lnSpc>
              <a:spcAft>
                <a:spcPts val="0"/>
              </a:spcAft>
            </a:pPr>
            <a:r>
              <a:rPr lang="fr-FR" sz="2150" b="1" spc="0">
                <a:solidFill>
                  <a:srgbClr val="8EB4E2"/>
                </a:solidFill>
                <a:latin typeface="Calibri" panose="02020603050405020304" pitchFamily="2"/>
              </a:rPr>
              <a:t>B/Plan postérieur: </a:t>
            </a:r>
          </a:p>
          <a:p>
            <a:pPr marL="0" marR="0" indent="0" algn="just">
              <a:lnSpc>
                <a:spcPts val="2200"/>
              </a:lnSpc>
              <a:spcBef>
                <a:spcPts val="410"/>
              </a:spcBef>
              <a:spcAft>
                <a:spcPts val="0"/>
              </a:spcAft>
            </a:pPr>
            <a:r>
              <a:rPr lang="fr-FR" sz="2150" b="1" spc="10">
                <a:solidFill>
                  <a:srgbClr val="C00000"/>
                </a:solidFill>
                <a:latin typeface="Calibri" panose="02020603050405020304" pitchFamily="2"/>
              </a:rPr>
              <a:t>2/Les muscle interosseux dorsaux: </a:t>
            </a:r>
          </a:p>
          <a:p>
            <a:pPr marL="91440" marR="0" indent="0" algn="just">
              <a:lnSpc>
                <a:spcPts val="2400"/>
              </a:lnSpc>
              <a:spcBef>
                <a:spcPts val="340"/>
              </a:spcBef>
              <a:spcAft>
                <a:spcPts val="0"/>
              </a:spcAft>
              <a:buFont typeface="Calibri"/>
              <a:buChar char="·"/>
            </a:pPr>
            <a:r>
              <a:rPr lang="fr-FR" sz="2150" b="1" i="1" spc="-15">
                <a:solidFill>
                  <a:srgbClr val="00AF50"/>
                </a:solidFill>
                <a:latin typeface="Calibri" panose="02020603050405020304" pitchFamily="2"/>
              </a:rPr>
              <a:t>Origine:</a:t>
            </a:r>
            <a:r>
              <a:rPr lang="fr-FR" sz="2200" spc="-10">
                <a:solidFill>
                  <a:srgbClr val="000000"/>
                </a:solidFill>
                <a:latin typeface="Calibri" panose="02020603050405020304" pitchFamily="2"/>
              </a:rPr>
              <a:t> les cinq métacarpiens </a:t>
            </a:r>
          </a:p>
          <a:p>
            <a:pPr marL="91440" marR="0" indent="0" algn="just">
              <a:lnSpc>
                <a:spcPts val="2300"/>
              </a:lnSpc>
              <a:spcBef>
                <a:spcPts val="295"/>
              </a:spcBef>
              <a:spcAft>
                <a:spcPts val="0"/>
              </a:spcAft>
              <a:buFont typeface="Calibri"/>
              <a:buChar char="·"/>
            </a:pPr>
            <a:r>
              <a:rPr lang="fr-FR" sz="2150" b="1" i="1" spc="35">
                <a:solidFill>
                  <a:srgbClr val="00AF50"/>
                </a:solidFill>
                <a:latin typeface="Calibri" panose="02020603050405020304" pitchFamily="2"/>
              </a:rPr>
              <a:t>Terminaison: </a:t>
            </a:r>
          </a:p>
          <a:p>
            <a:pPr marL="0" marR="0" indent="0" algn="just">
              <a:lnSpc>
                <a:spcPts val="2200"/>
              </a:lnSpc>
              <a:spcBef>
                <a:spcPts val="400"/>
              </a:spcBef>
              <a:spcAft>
                <a:spcPts val="0"/>
              </a:spcAft>
            </a:pPr>
            <a:r>
              <a:rPr lang="fr-FR" sz="2200" spc="-55">
                <a:solidFill>
                  <a:srgbClr val="000000"/>
                </a:solidFill>
                <a:latin typeface="Calibri" panose="02020603050405020304" pitchFamily="2"/>
              </a:rPr>
              <a:t>Base des phalanges proximales des 2e,3e </a:t>
            </a:r>
          </a:p>
          <a:p>
            <a:pPr marL="320040" marR="0" indent="0"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200" spc="-50">
                <a:solidFill>
                  <a:srgbClr val="000000"/>
                </a:solidFill>
                <a:latin typeface="Calibri" panose="02020603050405020304" pitchFamily="2"/>
              </a:rPr>
              <a:t>et 4e doigts. </a:t>
            </a:r>
          </a:p>
          <a:p>
            <a:pPr marL="0" marR="0" indent="0" algn="just">
              <a:lnSpc>
                <a:spcPts val="2200"/>
              </a:lnSpc>
              <a:spcBef>
                <a:spcPts val="395"/>
              </a:spcBef>
              <a:spcAft>
                <a:spcPts val="0"/>
              </a:spcAft>
            </a:pPr>
            <a:r>
              <a:rPr lang="fr-FR" sz="2200" spc="-50">
                <a:solidFill>
                  <a:srgbClr val="000000"/>
                </a:solidFill>
                <a:latin typeface="Calibri" panose="02020603050405020304" pitchFamily="2"/>
              </a:rPr>
              <a:t>Tendon extenseur homologue </a:t>
            </a:r>
          </a:p>
          <a:p>
            <a:pPr marL="91440" marR="0" indent="0" algn="just">
              <a:lnSpc>
                <a:spcPts val="2300"/>
              </a:lnSpc>
              <a:spcBef>
                <a:spcPts val="290"/>
              </a:spcBef>
              <a:spcAft>
                <a:spcPts val="0"/>
              </a:spcAft>
              <a:buFont typeface="Calibri"/>
              <a:buChar char="·"/>
            </a:pPr>
            <a:r>
              <a:rPr lang="fr-FR" sz="2150" b="1" i="1" spc="60">
                <a:solidFill>
                  <a:srgbClr val="FF0000"/>
                </a:solidFill>
                <a:latin typeface="Calibri" panose="02020603050405020304" pitchFamily="2"/>
              </a:rPr>
              <a:t>Action: </a:t>
            </a:r>
          </a:p>
          <a:p>
            <a:pPr marL="0" marR="0" indent="0" algn="just">
              <a:lnSpc>
                <a:spcPts val="2200"/>
              </a:lnSpc>
              <a:spcBef>
                <a:spcPts val="400"/>
              </a:spcBef>
              <a:spcAft>
                <a:spcPts val="0"/>
              </a:spcAft>
            </a:pPr>
            <a:r>
              <a:rPr lang="fr-FR" sz="2200" spc="-40">
                <a:solidFill>
                  <a:srgbClr val="000000"/>
                </a:solidFill>
                <a:latin typeface="Calibri" panose="02020603050405020304" pitchFamily="2"/>
              </a:rPr>
              <a:t>Même action que les lombricaux </a:t>
            </a:r>
          </a:p>
          <a:p>
            <a:pPr marL="0" marR="0" indent="0" algn="just">
              <a:lnSpc>
                <a:spcPts val="2200"/>
              </a:lnSpc>
              <a:spcBef>
                <a:spcPts val="395"/>
              </a:spcBef>
              <a:spcAft>
                <a:spcPts val="0"/>
              </a:spcAft>
            </a:pPr>
            <a:r>
              <a:rPr lang="fr-FR" sz="2200" spc="-45">
                <a:solidFill>
                  <a:srgbClr val="000000"/>
                </a:solidFill>
                <a:latin typeface="Calibri" panose="02020603050405020304" pitchFamily="2"/>
              </a:rPr>
              <a:t>Abduction ( écartement de l’axe de la </a:t>
            </a:r>
          </a:p>
          <a:p>
            <a:pPr marL="320040" marR="0" indent="0"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200" spc="-50">
                <a:solidFill>
                  <a:srgbClr val="000000"/>
                </a:solidFill>
                <a:latin typeface="Calibri" panose="02020603050405020304" pitchFamily="2"/>
              </a:rPr>
              <a:t>main) des doigts. </a:t>
            </a:r>
          </a:p>
          <a:p>
            <a:pPr marL="91440" marR="0" indent="0" algn="just">
              <a:lnSpc>
                <a:spcPts val="2300"/>
              </a:lnSpc>
              <a:spcBef>
                <a:spcPts val="295"/>
              </a:spcBef>
              <a:spcAft>
                <a:spcPts val="0"/>
              </a:spcAft>
              <a:buFont typeface="Calibri"/>
              <a:buChar char="·"/>
            </a:pPr>
            <a:r>
              <a:rPr lang="fr-FR" sz="2150" b="1" i="1" spc="45">
                <a:solidFill>
                  <a:srgbClr val="FFC000"/>
                </a:solidFill>
                <a:latin typeface="Calibri" panose="02020603050405020304" pitchFamily="2"/>
              </a:rPr>
              <a:t>Innervation: </a:t>
            </a:r>
          </a:p>
          <a:p>
            <a:pPr marL="0" marR="0" indent="0" algn="just">
              <a:lnSpc>
                <a:spcPts val="2200"/>
              </a:lnSpc>
              <a:spcBef>
                <a:spcPts val="400"/>
              </a:spcBef>
              <a:spcAft>
                <a:spcPts val="4570"/>
              </a:spcAft>
            </a:pPr>
            <a:r>
              <a:rPr lang="fr-FR" sz="2200" spc="-50">
                <a:solidFill>
                  <a:srgbClr val="000000"/>
                </a:solidFill>
                <a:latin typeface="Calibri" panose="02020603050405020304" pitchFamily="2"/>
              </a:rPr>
              <a:t>Nerf ulnaire 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Espace réservé du texte 18"/>
          <p:cNvSpPr>
            <a:spLocks noGrp="1"/>
          </p:cNvSpPr>
          <p:nvPr>
            <p:ph type="body" idx="10"/>
          </p:nvPr>
        </p:nvSpPr>
        <p:spPr>
          <a:xfrm>
            <a:off x="585470" y="2225675"/>
            <a:ext cx="7797800" cy="25114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6350" rIns="0" bIns="0" anchor="t"/>
          <a:lstStyle/>
          <a:p>
            <a:pPr marL="0" marR="0" indent="137160" algn="just">
              <a:lnSpc>
                <a:spcPts val="3800"/>
              </a:lnSpc>
              <a:spcAft>
                <a:spcPts val="0"/>
              </a:spcAft>
              <a:buFont typeface="Calibri"/>
              <a:buChar char="·"/>
            </a:pPr>
            <a:r>
              <a:rPr lang="fr-FR" sz="3200" spc="15">
                <a:solidFill>
                  <a:srgbClr val="000000"/>
                </a:solidFill>
                <a:latin typeface="Calibri" panose="02020603050405020304" pitchFamily="2"/>
              </a:rPr>
              <a:t>L’</a:t>
            </a:r>
            <a:r>
              <a:rPr lang="fr-FR" sz="3150" b="1" spc="15">
                <a:solidFill>
                  <a:srgbClr val="000000"/>
                </a:solidFill>
                <a:latin typeface="Calibri" panose="02020603050405020304" pitchFamily="2"/>
              </a:rPr>
              <a:t>éminence thénar est une saillie musculaire </a:t>
            </a:r>
          </a:p>
          <a:p>
            <a:pPr marL="320040" marR="0" indent="0" algn="just">
              <a:lnSpc>
                <a:spcPts val="38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3150" b="1" spc="-5">
                <a:solidFill>
                  <a:srgbClr val="000000"/>
                </a:solidFill>
                <a:latin typeface="Calibri" panose="02020603050405020304" pitchFamily="2"/>
              </a:rPr>
              <a:t>arrondie située à la partie antéro-supérieure </a:t>
            </a:r>
          </a:p>
          <a:p>
            <a:pPr marL="320040" marR="0" indent="0" algn="just">
              <a:lnSpc>
                <a:spcPts val="38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3150" b="1" spc="10">
                <a:solidFill>
                  <a:srgbClr val="000000"/>
                </a:solidFill>
                <a:latin typeface="Calibri" panose="02020603050405020304" pitchFamily="2"/>
              </a:rPr>
              <a:t>de la main, sous le pouce. </a:t>
            </a:r>
          </a:p>
          <a:p>
            <a:pPr marL="0" marR="0" indent="137160" algn="just">
              <a:lnSpc>
                <a:spcPts val="3400"/>
              </a:lnSpc>
              <a:spcBef>
                <a:spcPts val="905"/>
              </a:spcBef>
              <a:spcAft>
                <a:spcPts val="0"/>
              </a:spcAft>
              <a:buFont typeface="Calibri"/>
              <a:buChar char="·"/>
            </a:pPr>
            <a:r>
              <a:rPr lang="fr-FR" sz="3200" spc="-5">
                <a:solidFill>
                  <a:srgbClr val="000000"/>
                </a:solidFill>
                <a:latin typeface="Calibri" panose="02020603050405020304" pitchFamily="2"/>
              </a:rPr>
              <a:t>Elle est constituée de quatre muscles destinés </a:t>
            </a:r>
          </a:p>
          <a:p>
            <a:pPr marL="320040" marR="0" indent="0" algn="just">
              <a:lnSpc>
                <a:spcPts val="3300"/>
              </a:lnSpc>
              <a:spcBef>
                <a:spcPts val="580"/>
              </a:spcBef>
              <a:spcAft>
                <a:spcPts val="25"/>
              </a:spcAft>
            </a:pPr>
            <a:r>
              <a:rPr lang="fr-FR" sz="3200" spc="-30">
                <a:solidFill>
                  <a:srgbClr val="000000"/>
                </a:solidFill>
                <a:latin typeface="Calibri" panose="02020603050405020304" pitchFamily="2"/>
              </a:rPr>
              <a:t>au pouce. 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Espace réservé du texte 25"/>
          <p:cNvSpPr>
            <a:spLocks noGrp="1"/>
          </p:cNvSpPr>
          <p:nvPr>
            <p:ph type="body" idx="10"/>
          </p:nvPr>
        </p:nvSpPr>
        <p:spPr>
          <a:xfrm>
            <a:off x="250190" y="948055"/>
            <a:ext cx="4800600" cy="59099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610870" rIns="0" bIns="0" anchor="t"/>
          <a:lstStyle/>
          <a:p>
            <a:pPr marL="0" marR="0" indent="0" algn="l">
              <a:lnSpc>
                <a:spcPts val="2700"/>
              </a:lnSpc>
              <a:spcAft>
                <a:spcPts val="0"/>
              </a:spcAft>
            </a:pPr>
            <a:r>
              <a:rPr lang="fr-FR" sz="2700" spc="-10">
                <a:solidFill>
                  <a:srgbClr val="000000"/>
                </a:solidFill>
                <a:latin typeface="Calibri" panose="02020603050405020304" pitchFamily="2"/>
              </a:rPr>
              <a:t>de la superficie à la profondeur on </a:t>
            </a:r>
          </a:p>
          <a:p>
            <a:pPr marL="320040" marR="0" indent="0" algn="l">
              <a:lnSpc>
                <a:spcPts val="27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700" spc="-30">
                <a:solidFill>
                  <a:srgbClr val="000000"/>
                </a:solidFill>
                <a:latin typeface="Calibri" panose="02020603050405020304" pitchFamily="2"/>
              </a:rPr>
              <a:t>distingue: </a:t>
            </a:r>
          </a:p>
          <a:p>
            <a:pPr marL="0" marR="0" indent="0" algn="l">
              <a:lnSpc>
                <a:spcPts val="2700"/>
              </a:lnSpc>
              <a:spcBef>
                <a:spcPts val="465"/>
              </a:spcBef>
              <a:spcAft>
                <a:spcPts val="0"/>
              </a:spcAft>
            </a:pPr>
            <a:r>
              <a:rPr lang="fr-FR" sz="2700" spc="5">
                <a:solidFill>
                  <a:srgbClr val="943734"/>
                </a:solidFill>
                <a:latin typeface="Calibri" panose="02020603050405020304" pitchFamily="2"/>
              </a:rPr>
              <a:t>1/Le muscle court abducteur du </a:t>
            </a:r>
          </a:p>
          <a:p>
            <a:pPr marL="320040" marR="0" indent="0" algn="l">
              <a:lnSpc>
                <a:spcPts val="27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700" spc="-20">
                <a:solidFill>
                  <a:srgbClr val="943734"/>
                </a:solidFill>
                <a:latin typeface="Calibri" panose="02020603050405020304" pitchFamily="2"/>
              </a:rPr>
              <a:t>pouce: </a:t>
            </a:r>
          </a:p>
          <a:p>
            <a:pPr marL="0" marR="0" indent="137160" algn="l">
              <a:lnSpc>
                <a:spcPts val="2900"/>
              </a:lnSpc>
              <a:spcBef>
                <a:spcPts val="345"/>
              </a:spcBef>
              <a:spcAft>
                <a:spcPts val="0"/>
              </a:spcAft>
              <a:buFont typeface="Calibri"/>
              <a:buChar char="·"/>
            </a:pPr>
            <a:r>
              <a:rPr lang="fr-FR" sz="2650" b="1" i="1" spc="35">
                <a:solidFill>
                  <a:srgbClr val="00AF50"/>
                </a:solidFill>
                <a:latin typeface="Calibri" panose="02020603050405020304" pitchFamily="2"/>
              </a:rPr>
              <a:t>Origine:</a:t>
            </a:r>
            <a:r>
              <a:rPr lang="fr-FR" sz="2700" spc="35">
                <a:solidFill>
                  <a:srgbClr val="000000"/>
                </a:solidFill>
                <a:latin typeface="Calibri" panose="02020603050405020304" pitchFamily="2"/>
              </a:rPr>
              <a:t> Scaphoïde. </a:t>
            </a:r>
          </a:p>
          <a:p>
            <a:pPr marL="137160" marR="0" indent="0" algn="l">
              <a:lnSpc>
                <a:spcPts val="2700"/>
              </a:lnSpc>
              <a:spcBef>
                <a:spcPts val="470"/>
              </a:spcBef>
              <a:spcAft>
                <a:spcPts val="0"/>
              </a:spcAft>
            </a:pPr>
            <a:r>
              <a:rPr lang="fr-FR" sz="2700" spc="-45">
                <a:solidFill>
                  <a:srgbClr val="000000"/>
                </a:solidFill>
                <a:latin typeface="Calibri" panose="02020603050405020304" pitchFamily="2"/>
              </a:rPr>
              <a:t>Rétinaculum des </a:t>
            </a:r>
          </a:p>
          <a:p>
            <a:pPr marL="320040" marR="0" indent="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700" spc="-5">
                <a:solidFill>
                  <a:srgbClr val="000000"/>
                </a:solidFill>
                <a:latin typeface="Calibri" panose="02020603050405020304" pitchFamily="2"/>
              </a:rPr>
              <a:t>fléchisseurs(ligament annulaire </a:t>
            </a:r>
          </a:p>
          <a:p>
            <a:pPr marL="320040" marR="0" indent="0" algn="l">
              <a:lnSpc>
                <a:spcPts val="27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700" spc="-15">
                <a:solidFill>
                  <a:srgbClr val="000000"/>
                </a:solidFill>
                <a:latin typeface="Calibri" panose="02020603050405020304" pitchFamily="2"/>
              </a:rPr>
              <a:t>antérieur du carpe) </a:t>
            </a:r>
          </a:p>
          <a:p>
            <a:pPr marL="0" marR="0" indent="0" algn="l">
              <a:lnSpc>
                <a:spcPts val="2700"/>
              </a:lnSpc>
              <a:spcBef>
                <a:spcPts val="490"/>
              </a:spcBef>
              <a:spcAft>
                <a:spcPts val="0"/>
              </a:spcAft>
            </a:pPr>
            <a:r>
              <a:rPr lang="fr-FR" sz="2650" b="1" i="1" spc="-5">
                <a:solidFill>
                  <a:srgbClr val="00AF50"/>
                </a:solidFill>
                <a:latin typeface="Calibri" panose="02020603050405020304" pitchFamily="2"/>
              </a:rPr>
              <a:t>Terminaison:</a:t>
            </a:r>
            <a:r>
              <a:rPr lang="fr-FR" sz="2700" spc="-5">
                <a:solidFill>
                  <a:srgbClr val="000000"/>
                </a:solidFill>
                <a:latin typeface="Calibri" panose="02020603050405020304" pitchFamily="2"/>
              </a:rPr>
              <a:t> base de la phalange </a:t>
            </a:r>
          </a:p>
          <a:p>
            <a:pPr marL="320040" marR="0" indent="0" algn="l">
              <a:lnSpc>
                <a:spcPts val="27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700" spc="-20">
                <a:solidFill>
                  <a:srgbClr val="000000"/>
                </a:solidFill>
                <a:latin typeface="Calibri" panose="02020603050405020304" pitchFamily="2"/>
              </a:rPr>
              <a:t>proximale du pouce. </a:t>
            </a:r>
          </a:p>
          <a:p>
            <a:pPr marL="0" marR="0" indent="137160" algn="l">
              <a:lnSpc>
                <a:spcPts val="2900"/>
              </a:lnSpc>
              <a:spcBef>
                <a:spcPts val="320"/>
              </a:spcBef>
              <a:spcAft>
                <a:spcPts val="0"/>
              </a:spcAft>
              <a:buFont typeface="Calibri"/>
              <a:buChar char="·"/>
            </a:pPr>
            <a:r>
              <a:rPr lang="fr-FR" sz="2650" b="1" i="1" spc="0">
                <a:solidFill>
                  <a:srgbClr val="FF0000"/>
                </a:solidFill>
                <a:latin typeface="Calibri" panose="02020603050405020304" pitchFamily="2"/>
              </a:rPr>
              <a:t>Action:</a:t>
            </a:r>
            <a:r>
              <a:rPr lang="fr-FR" sz="2700" spc="0">
                <a:solidFill>
                  <a:srgbClr val="000000"/>
                </a:solidFill>
                <a:latin typeface="Calibri" panose="02020603050405020304" pitchFamily="2"/>
              </a:rPr>
              <a:t> Abduction du pouce. </a:t>
            </a:r>
          </a:p>
          <a:p>
            <a:pPr marL="0" marR="0" indent="137160" algn="l">
              <a:lnSpc>
                <a:spcPts val="2900"/>
              </a:lnSpc>
              <a:spcBef>
                <a:spcPts val="325"/>
              </a:spcBef>
              <a:spcAft>
                <a:spcPts val="6555"/>
              </a:spcAft>
              <a:buFont typeface="Calibri"/>
              <a:buChar char="·"/>
            </a:pPr>
            <a:r>
              <a:rPr lang="fr-FR" sz="2650" b="1" i="1" spc="10">
                <a:solidFill>
                  <a:srgbClr val="FFC000"/>
                </a:solidFill>
                <a:latin typeface="Calibri" panose="02020603050405020304" pitchFamily="2"/>
              </a:rPr>
              <a:t>Innervation:</a:t>
            </a:r>
            <a:r>
              <a:rPr lang="fr-FR" sz="2700" spc="10">
                <a:solidFill>
                  <a:srgbClr val="000000"/>
                </a:solidFill>
                <a:latin typeface="Calibri" panose="02020603050405020304" pitchFamily="2"/>
              </a:rPr>
              <a:t> Nerf médian 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Espace réservé du texte 32"/>
          <p:cNvSpPr>
            <a:spLocks noGrp="1"/>
          </p:cNvSpPr>
          <p:nvPr>
            <p:ph type="body" idx="10"/>
          </p:nvPr>
        </p:nvSpPr>
        <p:spPr>
          <a:xfrm>
            <a:off x="548640" y="780415"/>
            <a:ext cx="4140200" cy="60775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34315" rIns="0" bIns="0" anchor="t">
            <a:normAutofit fontScale="95000"/>
          </a:bodyPr>
          <a:lstStyle/>
          <a:p>
            <a:pPr marL="45720" marR="0" indent="0" algn="l">
              <a:lnSpc>
                <a:spcPts val="3200"/>
              </a:lnSpc>
              <a:spcAft>
                <a:spcPts val="0"/>
              </a:spcAft>
            </a:pPr>
            <a:r>
              <a:rPr lang="fr-FR" sz="2950" b="1" spc="60">
                <a:solidFill>
                  <a:srgbClr val="943735"/>
                </a:solidFill>
                <a:latin typeface="Calibri" panose="02020603050405020304" pitchFamily="2"/>
              </a:rPr>
              <a:t>2/Le muscle opposant du </a:t>
            </a:r>
          </a:p>
          <a:p>
            <a:pPr marL="365760" marR="0" indent="0" algn="l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950" b="1" spc="25">
                <a:solidFill>
                  <a:srgbClr val="943735"/>
                </a:solidFill>
                <a:latin typeface="Calibri" panose="02020603050405020304" pitchFamily="2"/>
              </a:rPr>
              <a:t>pouce: </a:t>
            </a:r>
          </a:p>
          <a:p>
            <a:pPr marL="45720" marR="0" indent="91440" algn="l">
              <a:lnSpc>
                <a:spcPts val="3200"/>
              </a:lnSpc>
              <a:spcBef>
                <a:spcPts val="735"/>
              </a:spcBef>
              <a:spcAft>
                <a:spcPts val="0"/>
              </a:spcAft>
              <a:buFont typeface="Calibri"/>
              <a:buChar char="·"/>
            </a:pPr>
            <a:r>
              <a:rPr lang="fr-FR" sz="2950" b="1" i="1" spc="60">
                <a:solidFill>
                  <a:srgbClr val="00AF50"/>
                </a:solidFill>
                <a:latin typeface="Calibri" panose="02020603050405020304" pitchFamily="2"/>
              </a:rPr>
              <a:t>Origine: </a:t>
            </a:r>
          </a:p>
          <a:p>
            <a:pPr marL="45720" marR="0" indent="0" algn="l">
              <a:lnSpc>
                <a:spcPts val="3200"/>
              </a:lnSpc>
              <a:spcBef>
                <a:spcPts val="720"/>
              </a:spcBef>
              <a:spcAft>
                <a:spcPts val="0"/>
              </a:spcAft>
            </a:pPr>
            <a:r>
              <a:rPr lang="fr-FR" sz="2950" b="1" spc="-40">
                <a:solidFill>
                  <a:srgbClr val="000000"/>
                </a:solidFill>
                <a:latin typeface="Calibri" panose="02020603050405020304" pitchFamily="2"/>
              </a:rPr>
              <a:t>Trapèze. </a:t>
            </a:r>
          </a:p>
          <a:p>
            <a:pPr marL="137160" marR="0" indent="0" algn="l">
              <a:lnSpc>
                <a:spcPts val="3200"/>
              </a:lnSpc>
              <a:spcBef>
                <a:spcPts val="720"/>
              </a:spcBef>
              <a:spcAft>
                <a:spcPts val="0"/>
              </a:spcAft>
            </a:pPr>
            <a:r>
              <a:rPr lang="fr-FR" sz="2950" b="1" spc="15">
                <a:solidFill>
                  <a:srgbClr val="000000"/>
                </a:solidFill>
                <a:latin typeface="Calibri" panose="02020603050405020304" pitchFamily="2"/>
              </a:rPr>
              <a:t>Rétinaculum des </a:t>
            </a:r>
          </a:p>
          <a:p>
            <a:pPr marL="365760" marR="0" indent="0" algn="l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950" b="1" spc="15">
                <a:solidFill>
                  <a:srgbClr val="000000"/>
                </a:solidFill>
                <a:latin typeface="Calibri" panose="02020603050405020304" pitchFamily="2"/>
              </a:rPr>
              <a:t>fléchisseurs. </a:t>
            </a:r>
          </a:p>
          <a:p>
            <a:pPr marL="45720" marR="0" indent="91440" algn="l">
              <a:lnSpc>
                <a:spcPts val="3200"/>
              </a:lnSpc>
              <a:spcBef>
                <a:spcPts val="720"/>
              </a:spcBef>
              <a:spcAft>
                <a:spcPts val="0"/>
              </a:spcAft>
              <a:buFont typeface="Calibri"/>
              <a:buChar char="·"/>
            </a:pPr>
            <a:r>
              <a:rPr lang="fr-FR" sz="2950" b="1" i="1" spc="15">
                <a:solidFill>
                  <a:srgbClr val="00AF50"/>
                </a:solidFill>
                <a:latin typeface="Calibri" panose="02020603050405020304" pitchFamily="2"/>
              </a:rPr>
              <a:t>Terminaison:</a:t>
            </a:r>
            <a:r>
              <a:rPr lang="fr-FR" sz="2950" b="1" spc="15">
                <a:solidFill>
                  <a:srgbClr val="000000"/>
                </a:solidFill>
                <a:latin typeface="Calibri" panose="02020603050405020304" pitchFamily="2"/>
              </a:rPr>
              <a:t> bord latéral </a:t>
            </a:r>
          </a:p>
          <a:p>
            <a:pPr marL="365760" marR="0" indent="0" algn="l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950" b="1" spc="0">
                <a:solidFill>
                  <a:srgbClr val="000000"/>
                </a:solidFill>
                <a:latin typeface="Calibri" panose="02020603050405020304" pitchFamily="2"/>
              </a:rPr>
              <a:t>de M1. </a:t>
            </a:r>
          </a:p>
          <a:p>
            <a:pPr marL="45720" marR="0" indent="91440" algn="l">
              <a:lnSpc>
                <a:spcPts val="3200"/>
              </a:lnSpc>
              <a:spcBef>
                <a:spcPts val="720"/>
              </a:spcBef>
              <a:spcAft>
                <a:spcPts val="0"/>
              </a:spcAft>
              <a:buFont typeface="Calibri"/>
              <a:buChar char="·"/>
            </a:pPr>
            <a:r>
              <a:rPr lang="fr-FR" sz="2950" b="1" i="1" spc="50">
                <a:solidFill>
                  <a:srgbClr val="FF0000"/>
                </a:solidFill>
                <a:latin typeface="Calibri" panose="02020603050405020304" pitchFamily="2"/>
              </a:rPr>
              <a:t>Action:</a:t>
            </a:r>
            <a:r>
              <a:rPr lang="fr-FR" sz="2950" b="1" spc="50">
                <a:solidFill>
                  <a:srgbClr val="000000"/>
                </a:solidFill>
                <a:latin typeface="Calibri" panose="02020603050405020304" pitchFamily="2"/>
              </a:rPr>
              <a:t> Opposition du </a:t>
            </a:r>
          </a:p>
          <a:p>
            <a:pPr marL="365760" marR="0" indent="0" algn="l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950" b="1" spc="20">
                <a:solidFill>
                  <a:srgbClr val="000000"/>
                </a:solidFill>
                <a:latin typeface="Calibri" panose="02020603050405020304" pitchFamily="2"/>
              </a:rPr>
              <a:t>pouce aux autres doigts. </a:t>
            </a:r>
          </a:p>
          <a:p>
            <a:pPr marL="45720" marR="0" indent="91440" algn="l">
              <a:lnSpc>
                <a:spcPts val="3200"/>
              </a:lnSpc>
              <a:spcBef>
                <a:spcPts val="745"/>
              </a:spcBef>
              <a:spcAft>
                <a:spcPts val="6025"/>
              </a:spcAft>
              <a:buFont typeface="Calibri"/>
              <a:buChar char="·"/>
            </a:pPr>
            <a:r>
              <a:rPr lang="fr-FR" sz="2950" b="1" i="1" spc="25">
                <a:solidFill>
                  <a:srgbClr val="FFC000"/>
                </a:solidFill>
                <a:latin typeface="Calibri" panose="02020603050405020304" pitchFamily="2"/>
              </a:rPr>
              <a:t>Innervation:</a:t>
            </a:r>
            <a:r>
              <a:rPr lang="fr-FR" sz="2950" b="1" spc="25">
                <a:solidFill>
                  <a:srgbClr val="000000"/>
                </a:solidFill>
                <a:latin typeface="Calibri" panose="02020603050405020304" pitchFamily="2"/>
              </a:rPr>
              <a:t> Nerf médian 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du texte 39"/>
          <p:cNvSpPr>
            <a:spLocks noGrp="1"/>
          </p:cNvSpPr>
          <p:nvPr>
            <p:ph type="body" idx="10"/>
          </p:nvPr>
        </p:nvSpPr>
        <p:spPr>
          <a:xfrm>
            <a:off x="316865" y="780415"/>
            <a:ext cx="4203700" cy="60775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40385" rIns="0" bIns="0" anchor="t">
            <a:normAutofit fontScale="95000"/>
          </a:bodyPr>
          <a:lstStyle/>
          <a:p>
            <a:pPr marL="0" marR="0" indent="0" algn="just">
              <a:lnSpc>
                <a:spcPts val="2600"/>
              </a:lnSpc>
              <a:spcAft>
                <a:spcPts val="0"/>
              </a:spcAft>
            </a:pPr>
            <a:r>
              <a:rPr lang="fr-FR" sz="2450" b="1" spc="15">
                <a:solidFill>
                  <a:srgbClr val="943734"/>
                </a:solidFill>
                <a:latin typeface="Calibri" panose="02020603050405020304" pitchFamily="2"/>
              </a:rPr>
              <a:t>3/Le muscle court fléchisseur </a:t>
            </a:r>
          </a:p>
          <a:p>
            <a:pPr marL="320040" marR="0" indent="0" algn="just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50" b="1" spc="0">
                <a:solidFill>
                  <a:srgbClr val="943734"/>
                </a:solidFill>
                <a:latin typeface="Calibri" panose="02020603050405020304" pitchFamily="2"/>
              </a:rPr>
              <a:t>du pouce: </a:t>
            </a:r>
          </a:p>
          <a:p>
            <a:pPr marL="0" marR="0" indent="137160" algn="just">
              <a:lnSpc>
                <a:spcPts val="2700"/>
              </a:lnSpc>
              <a:spcBef>
                <a:spcPts val="130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i="1" spc="20">
                <a:solidFill>
                  <a:srgbClr val="00AF50"/>
                </a:solidFill>
                <a:latin typeface="Calibri" panose="02020603050405020304" pitchFamily="2"/>
              </a:rPr>
              <a:t>Origine: </a:t>
            </a:r>
          </a:p>
          <a:p>
            <a:pPr marL="0" marR="0" indent="320040" algn="just">
              <a:lnSpc>
                <a:spcPts val="2200"/>
              </a:lnSpc>
              <a:spcBef>
                <a:spcPts val="805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spc="0">
                <a:solidFill>
                  <a:srgbClr val="974707"/>
                </a:solidFill>
                <a:latin typeface="Calibri" panose="02020603050405020304" pitchFamily="2"/>
              </a:rPr>
              <a:t>Chef superficiel:</a:t>
            </a:r>
            <a:r>
              <a:rPr lang="fr-FR" sz="2450" spc="0">
                <a:solidFill>
                  <a:srgbClr val="000000"/>
                </a:solidFill>
                <a:latin typeface="Calibri" panose="02020603050405020304" pitchFamily="2"/>
              </a:rPr>
              <a:t> trapèze et </a:t>
            </a:r>
          </a:p>
          <a:p>
            <a:pPr marL="320040" marR="0" indent="0" algn="just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50" spc="-30">
                <a:solidFill>
                  <a:srgbClr val="000000"/>
                </a:solidFill>
                <a:latin typeface="Calibri" panose="02020603050405020304" pitchFamily="2"/>
              </a:rPr>
              <a:t>rétinaculum des fléchisseurs. </a:t>
            </a:r>
          </a:p>
          <a:p>
            <a:pPr marL="0" marR="0" indent="320040" algn="just">
              <a:lnSpc>
                <a:spcPts val="2200"/>
              </a:lnSpc>
              <a:spcBef>
                <a:spcPts val="805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spc="-10">
                <a:solidFill>
                  <a:srgbClr val="30859C"/>
                </a:solidFill>
                <a:latin typeface="Calibri" panose="02020603050405020304" pitchFamily="2"/>
              </a:rPr>
              <a:t>Chef profond:</a:t>
            </a:r>
            <a:r>
              <a:rPr lang="fr-FR" sz="2450" spc="-5">
                <a:solidFill>
                  <a:srgbClr val="000000"/>
                </a:solidFill>
                <a:latin typeface="Calibri" panose="02020603050405020304" pitchFamily="2"/>
              </a:rPr>
              <a:t> trapézoïde et </a:t>
            </a:r>
          </a:p>
          <a:p>
            <a:pPr marL="320040" marR="0" indent="0" algn="just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50" spc="-50">
                <a:solidFill>
                  <a:srgbClr val="000000"/>
                </a:solidFill>
                <a:latin typeface="Calibri" panose="02020603050405020304" pitchFamily="2"/>
              </a:rPr>
              <a:t>capitatum. </a:t>
            </a:r>
          </a:p>
          <a:p>
            <a:pPr marL="0" marR="0" indent="137160" algn="just">
              <a:lnSpc>
                <a:spcPts val="2400"/>
              </a:lnSpc>
              <a:spcBef>
                <a:spcPts val="600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i="1" spc="-10">
                <a:solidFill>
                  <a:srgbClr val="00AF50"/>
                </a:solidFill>
                <a:latin typeface="Calibri" panose="02020603050405020304" pitchFamily="2"/>
              </a:rPr>
              <a:t>Terminaison:</a:t>
            </a:r>
            <a:r>
              <a:rPr lang="fr-FR" sz="2450" spc="-5">
                <a:solidFill>
                  <a:srgbClr val="000000"/>
                </a:solidFill>
                <a:latin typeface="Calibri" panose="02020603050405020304" pitchFamily="2"/>
              </a:rPr>
              <a:t> base de la </a:t>
            </a:r>
          </a:p>
          <a:p>
            <a:pPr marL="320040" marR="0" indent="0" algn="just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50" spc="-50">
                <a:solidFill>
                  <a:srgbClr val="000000"/>
                </a:solidFill>
                <a:latin typeface="Calibri" panose="02020603050405020304" pitchFamily="2"/>
              </a:rPr>
              <a:t>phalange proximale du pouce. </a:t>
            </a:r>
          </a:p>
          <a:p>
            <a:pPr marL="0" marR="0" indent="137160" algn="just">
              <a:lnSpc>
                <a:spcPts val="2400"/>
              </a:lnSpc>
              <a:spcBef>
                <a:spcPts val="600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i="1" spc="-15">
                <a:solidFill>
                  <a:srgbClr val="FF0000"/>
                </a:solidFill>
                <a:latin typeface="Calibri" panose="02020603050405020304" pitchFamily="2"/>
              </a:rPr>
              <a:t>Action:</a:t>
            </a:r>
            <a:r>
              <a:rPr lang="fr-FR" sz="2450" spc="-10">
                <a:solidFill>
                  <a:srgbClr val="000000"/>
                </a:solidFill>
                <a:latin typeface="Calibri" panose="02020603050405020304" pitchFamily="2"/>
              </a:rPr>
              <a:t> flexion de P1, puis </a:t>
            </a:r>
          </a:p>
          <a:p>
            <a:pPr marL="320040" marR="0" indent="0" algn="just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50" spc="-25">
                <a:solidFill>
                  <a:srgbClr val="000000"/>
                </a:solidFill>
                <a:latin typeface="Calibri" panose="02020603050405020304" pitchFamily="2"/>
              </a:rPr>
              <a:t>flexion et adduction du </a:t>
            </a:r>
          </a:p>
          <a:p>
            <a:pPr marL="320040" marR="0" indent="0" algn="just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50" spc="-60">
                <a:solidFill>
                  <a:srgbClr val="000000"/>
                </a:solidFill>
                <a:latin typeface="Calibri" panose="02020603050405020304" pitchFamily="2"/>
              </a:rPr>
              <a:t>pouce. </a:t>
            </a:r>
          </a:p>
          <a:p>
            <a:pPr marL="0" marR="0" indent="137160" algn="just">
              <a:lnSpc>
                <a:spcPts val="2700"/>
              </a:lnSpc>
              <a:spcBef>
                <a:spcPts val="335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i="1" spc="20">
                <a:solidFill>
                  <a:srgbClr val="FFC000"/>
                </a:solidFill>
                <a:latin typeface="Calibri" panose="02020603050405020304" pitchFamily="2"/>
              </a:rPr>
              <a:t>Innervation: </a:t>
            </a:r>
          </a:p>
          <a:p>
            <a:pPr marL="0" marR="0" indent="137160" algn="just">
              <a:lnSpc>
                <a:spcPts val="2400"/>
              </a:lnSpc>
              <a:spcBef>
                <a:spcPts val="600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spc="-20">
                <a:solidFill>
                  <a:srgbClr val="974707"/>
                </a:solidFill>
                <a:latin typeface="Calibri" panose="02020603050405020304" pitchFamily="2"/>
              </a:rPr>
              <a:t>Chef superficiel:</a:t>
            </a:r>
            <a:r>
              <a:rPr lang="fr-FR" sz="2450" spc="-20">
                <a:solidFill>
                  <a:srgbClr val="000000"/>
                </a:solidFill>
                <a:latin typeface="Calibri" panose="02020603050405020304" pitchFamily="2"/>
              </a:rPr>
              <a:t> Nerf médian </a:t>
            </a:r>
          </a:p>
          <a:p>
            <a:pPr marL="0" marR="0" indent="137160" algn="just">
              <a:lnSpc>
                <a:spcPts val="2400"/>
              </a:lnSpc>
              <a:spcBef>
                <a:spcPts val="600"/>
              </a:spcBef>
              <a:spcAft>
                <a:spcPts val="2665"/>
              </a:spcAft>
              <a:buFont typeface="Calibri"/>
              <a:buChar char="·"/>
            </a:pPr>
            <a:r>
              <a:rPr lang="fr-FR" sz="2450" spc="-25">
                <a:solidFill>
                  <a:srgbClr val="30859C"/>
                </a:solidFill>
                <a:latin typeface="Calibri" panose="02020603050405020304" pitchFamily="2"/>
              </a:rPr>
              <a:t>Chef profond:</a:t>
            </a:r>
            <a:r>
              <a:rPr lang="fr-FR" sz="2450" spc="-25">
                <a:solidFill>
                  <a:srgbClr val="000000"/>
                </a:solidFill>
                <a:latin typeface="Calibri" panose="02020603050405020304" pitchFamily="2"/>
              </a:rPr>
              <a:t> Nerf ulnaire. 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Espace réservé du texte 51"/>
          <p:cNvSpPr>
            <a:spLocks noGrp="1"/>
          </p:cNvSpPr>
          <p:nvPr>
            <p:ph type="body" idx="10"/>
          </p:nvPr>
        </p:nvSpPr>
        <p:spPr>
          <a:xfrm>
            <a:off x="570230" y="2197735"/>
            <a:ext cx="7772400" cy="30346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3340" rIns="0" bIns="0" anchor="t"/>
          <a:lstStyle/>
          <a:p>
            <a:pPr marL="0" marR="0" indent="137160" algn="just">
              <a:lnSpc>
                <a:spcPts val="3400"/>
              </a:lnSpc>
              <a:spcAft>
                <a:spcPts val="0"/>
              </a:spcAft>
              <a:buFont typeface="Calibri"/>
              <a:buChar char="·"/>
            </a:pPr>
            <a:r>
              <a:rPr lang="fr-FR" sz="3150" spc="15">
                <a:solidFill>
                  <a:srgbClr val="000000"/>
                </a:solidFill>
                <a:latin typeface="Calibri" panose="02020603050405020304" pitchFamily="2"/>
              </a:rPr>
              <a:t>L’</a:t>
            </a:r>
            <a:r>
              <a:rPr lang="fr-FR" sz="3150" b="1" spc="15">
                <a:solidFill>
                  <a:srgbClr val="000000"/>
                </a:solidFill>
                <a:latin typeface="Calibri" panose="02020603050405020304" pitchFamily="2"/>
              </a:rPr>
              <a:t>éminence hypothénar est une saillie </a:t>
            </a:r>
          </a:p>
          <a:p>
            <a:pPr marL="320040" marR="0" indent="0" algn="just">
              <a:lnSpc>
                <a:spcPts val="3300"/>
              </a:lnSpc>
              <a:spcBef>
                <a:spcPts val="585"/>
              </a:spcBef>
              <a:spcAft>
                <a:spcPts val="0"/>
              </a:spcAft>
            </a:pPr>
            <a:r>
              <a:rPr lang="fr-FR" sz="3150" b="1" spc="10">
                <a:solidFill>
                  <a:srgbClr val="000000"/>
                </a:solidFill>
                <a:latin typeface="Calibri" panose="02020603050405020304" pitchFamily="2"/>
              </a:rPr>
              <a:t>musculaire arrondie située sur la partie </a:t>
            </a:r>
          </a:p>
          <a:p>
            <a:pPr marL="320040" marR="0" indent="0" algn="just">
              <a:lnSpc>
                <a:spcPts val="3300"/>
              </a:lnSpc>
              <a:spcBef>
                <a:spcPts val="585"/>
              </a:spcBef>
              <a:spcAft>
                <a:spcPts val="0"/>
              </a:spcAft>
            </a:pPr>
            <a:r>
              <a:rPr lang="fr-FR" sz="3150" b="1" spc="5">
                <a:solidFill>
                  <a:srgbClr val="000000"/>
                </a:solidFill>
                <a:latin typeface="Calibri" panose="02020603050405020304" pitchFamily="2"/>
              </a:rPr>
              <a:t>interne de la paume de la main. </a:t>
            </a:r>
          </a:p>
          <a:p>
            <a:pPr marL="0" marR="0" indent="320040" algn="just">
              <a:lnSpc>
                <a:spcPts val="3400"/>
              </a:lnSpc>
              <a:spcBef>
                <a:spcPts val="1185"/>
              </a:spcBef>
              <a:spcAft>
                <a:spcPts val="0"/>
              </a:spcAft>
              <a:buFont typeface="Calibri"/>
              <a:buChar char="·"/>
            </a:pPr>
            <a:r>
              <a:rPr lang="fr-FR" sz="3150" spc="0">
                <a:solidFill>
                  <a:srgbClr val="000000"/>
                </a:solidFill>
                <a:latin typeface="Calibri" panose="02020603050405020304" pitchFamily="2"/>
              </a:rPr>
              <a:t>•Elle est constituée de trois muscles destinés </a:t>
            </a:r>
          </a:p>
          <a:p>
            <a:pPr marL="320040" marR="0" indent="0" algn="just">
              <a:lnSpc>
                <a:spcPts val="3300"/>
              </a:lnSpc>
              <a:spcBef>
                <a:spcPts val="615"/>
              </a:spcBef>
              <a:spcAft>
                <a:spcPts val="0"/>
              </a:spcAft>
            </a:pPr>
            <a:r>
              <a:rPr lang="fr-FR" sz="3150" spc="5">
                <a:solidFill>
                  <a:srgbClr val="000000"/>
                </a:solidFill>
                <a:latin typeface="Calibri" panose="02020603050405020304" pitchFamily="2"/>
              </a:rPr>
              <a:t>au petit doigt, aux quels on intègre le muscle </a:t>
            </a:r>
          </a:p>
          <a:p>
            <a:pPr marL="320040" marR="0" indent="0" algn="just">
              <a:lnSpc>
                <a:spcPts val="3300"/>
              </a:lnSpc>
              <a:spcBef>
                <a:spcPts val="585"/>
              </a:spcBef>
              <a:spcAft>
                <a:spcPts val="70"/>
              </a:spcAft>
            </a:pPr>
            <a:r>
              <a:rPr lang="fr-FR" sz="3150" spc="10">
                <a:solidFill>
                  <a:srgbClr val="000000"/>
                </a:solidFill>
                <a:latin typeface="Calibri" panose="02020603050405020304" pitchFamily="2"/>
              </a:rPr>
              <a:t>court palmaire, le plus superficiel 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Espace réservé du texte 58"/>
          <p:cNvSpPr>
            <a:spLocks noGrp="1"/>
          </p:cNvSpPr>
          <p:nvPr>
            <p:ph type="body" idx="10"/>
          </p:nvPr>
        </p:nvSpPr>
        <p:spPr>
          <a:xfrm>
            <a:off x="109855" y="1313815"/>
            <a:ext cx="4572000" cy="50615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20370" rIns="0" bIns="0" anchor="t"/>
          <a:lstStyle/>
          <a:p>
            <a:pPr marL="0" marR="0" indent="320040" algn="just">
              <a:lnSpc>
                <a:spcPts val="3200"/>
              </a:lnSpc>
              <a:spcAft>
                <a:spcPts val="0"/>
              </a:spcAft>
              <a:buFont typeface="Calibri"/>
              <a:buChar char="·"/>
            </a:pPr>
            <a:r>
              <a:rPr lang="fr-FR" sz="3000" spc="-10">
                <a:solidFill>
                  <a:srgbClr val="000000"/>
                </a:solidFill>
                <a:latin typeface="Calibri" panose="02020603050405020304" pitchFamily="2"/>
              </a:rPr>
              <a:t>de la superficie à la </a:t>
            </a:r>
          </a:p>
          <a:p>
            <a:pPr marL="320040" marR="0" indent="0" algn="just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3000" spc="-20">
                <a:solidFill>
                  <a:srgbClr val="000000"/>
                </a:solidFill>
                <a:latin typeface="Calibri" panose="02020603050405020304" pitchFamily="2"/>
              </a:rPr>
              <a:t>profondeur on distingue: </a:t>
            </a:r>
          </a:p>
          <a:p>
            <a:pPr marL="0" marR="0" indent="0" algn="just">
              <a:lnSpc>
                <a:spcPts val="3100"/>
              </a:lnSpc>
              <a:spcBef>
                <a:spcPts val="890"/>
              </a:spcBef>
              <a:spcAft>
                <a:spcPts val="0"/>
              </a:spcAft>
            </a:pPr>
            <a:r>
              <a:rPr lang="fr-FR" sz="2950" b="1" spc="0">
                <a:solidFill>
                  <a:srgbClr val="943735"/>
                </a:solidFill>
                <a:latin typeface="Calibri" panose="02020603050405020304" pitchFamily="2"/>
              </a:rPr>
              <a:t>1/Le muscle court palmaire: </a:t>
            </a:r>
          </a:p>
          <a:p>
            <a:pPr marL="0" marR="0" indent="137160" algn="just">
              <a:lnSpc>
                <a:spcPts val="3200"/>
              </a:lnSpc>
              <a:spcBef>
                <a:spcPts val="720"/>
              </a:spcBef>
              <a:spcAft>
                <a:spcPts val="0"/>
              </a:spcAft>
              <a:buFont typeface="Calibri"/>
              <a:buChar char="·"/>
            </a:pPr>
            <a:r>
              <a:rPr lang="fr-FR" sz="2950" b="1" i="1" spc="10">
                <a:solidFill>
                  <a:srgbClr val="00AF50"/>
                </a:solidFill>
                <a:latin typeface="Calibri" panose="02020603050405020304" pitchFamily="2"/>
              </a:rPr>
              <a:t>Origine:</a:t>
            </a:r>
            <a:r>
              <a:rPr lang="fr-FR" sz="3000" spc="10">
                <a:solidFill>
                  <a:srgbClr val="000000"/>
                </a:solidFill>
                <a:latin typeface="Calibri" panose="02020603050405020304" pitchFamily="2"/>
              </a:rPr>
              <a:t> aponévrose </a:t>
            </a:r>
          </a:p>
          <a:p>
            <a:pPr marL="320040" marR="0" indent="0" algn="just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3000" spc="-25">
                <a:solidFill>
                  <a:srgbClr val="000000"/>
                </a:solidFill>
                <a:latin typeface="Calibri" panose="02020603050405020304" pitchFamily="2"/>
              </a:rPr>
              <a:t>palmaire moyenne. </a:t>
            </a:r>
          </a:p>
          <a:p>
            <a:pPr marL="0" marR="0" indent="137160" algn="just">
              <a:lnSpc>
                <a:spcPts val="3200"/>
              </a:lnSpc>
              <a:spcBef>
                <a:spcPts val="720"/>
              </a:spcBef>
              <a:spcAft>
                <a:spcPts val="0"/>
              </a:spcAft>
              <a:buFont typeface="Calibri"/>
              <a:buChar char="·"/>
            </a:pPr>
            <a:r>
              <a:rPr lang="fr-FR" sz="2950" b="1" i="1" spc="10">
                <a:solidFill>
                  <a:srgbClr val="00AF50"/>
                </a:solidFill>
                <a:latin typeface="Calibri" panose="02020603050405020304" pitchFamily="2"/>
              </a:rPr>
              <a:t>Terminaison:</a:t>
            </a:r>
            <a:r>
              <a:rPr lang="fr-FR" sz="3000" spc="10">
                <a:solidFill>
                  <a:srgbClr val="000000"/>
                </a:solidFill>
                <a:latin typeface="Calibri" panose="02020603050405020304" pitchFamily="2"/>
              </a:rPr>
              <a:t> peau de </a:t>
            </a:r>
          </a:p>
          <a:p>
            <a:pPr marL="320040" marR="0" indent="0" algn="just">
              <a:lnSpc>
                <a:spcPts val="3000"/>
              </a:lnSpc>
              <a:spcBef>
                <a:spcPts val="190"/>
              </a:spcBef>
              <a:spcAft>
                <a:spcPts val="0"/>
              </a:spcAft>
            </a:pPr>
            <a:r>
              <a:rPr lang="fr-FR" sz="3000" spc="-40">
                <a:solidFill>
                  <a:srgbClr val="000000"/>
                </a:solidFill>
                <a:latin typeface="Calibri" panose="02020603050405020304" pitchFamily="2"/>
              </a:rPr>
              <a:t>l’éminence hypothénar. </a:t>
            </a:r>
          </a:p>
          <a:p>
            <a:pPr marL="0" marR="0" indent="137160" algn="just">
              <a:lnSpc>
                <a:spcPts val="3200"/>
              </a:lnSpc>
              <a:spcBef>
                <a:spcPts val="720"/>
              </a:spcBef>
              <a:spcAft>
                <a:spcPts val="0"/>
              </a:spcAft>
              <a:buFont typeface="Calibri"/>
              <a:buChar char="·"/>
            </a:pPr>
            <a:r>
              <a:rPr lang="fr-FR" sz="2950" b="1" i="1" spc="5">
                <a:solidFill>
                  <a:srgbClr val="FF0000"/>
                </a:solidFill>
                <a:latin typeface="Calibri" panose="02020603050405020304" pitchFamily="2"/>
              </a:rPr>
              <a:t>Action:</a:t>
            </a:r>
            <a:r>
              <a:rPr lang="fr-FR" sz="3000" spc="5">
                <a:solidFill>
                  <a:srgbClr val="000000"/>
                </a:solidFill>
                <a:latin typeface="Calibri" panose="02020603050405020304" pitchFamily="2"/>
              </a:rPr>
              <a:t> creuse la paume, en </a:t>
            </a:r>
          </a:p>
          <a:p>
            <a:pPr marL="320040" marR="0" indent="0" algn="just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3000" spc="-25">
                <a:solidFill>
                  <a:srgbClr val="000000"/>
                </a:solidFill>
                <a:latin typeface="Calibri" panose="02020603050405020304" pitchFamily="2"/>
              </a:rPr>
              <a:t>plissant la peau. </a:t>
            </a:r>
          </a:p>
          <a:p>
            <a:pPr marL="0" marR="0" indent="137160" algn="just">
              <a:lnSpc>
                <a:spcPts val="3200"/>
              </a:lnSpc>
              <a:spcBef>
                <a:spcPts val="720"/>
              </a:spcBef>
              <a:spcAft>
                <a:spcPts val="525"/>
              </a:spcAft>
              <a:buFont typeface="Calibri"/>
              <a:buChar char="·"/>
            </a:pPr>
            <a:r>
              <a:rPr lang="fr-FR" sz="2950" b="1" spc="5">
                <a:solidFill>
                  <a:srgbClr val="FFC000"/>
                </a:solidFill>
                <a:latin typeface="Calibri" panose="02020603050405020304" pitchFamily="2"/>
              </a:rPr>
              <a:t>Innervation:</a:t>
            </a:r>
            <a:r>
              <a:rPr lang="fr-FR" sz="3000" spc="5">
                <a:solidFill>
                  <a:srgbClr val="000000"/>
                </a:solidFill>
                <a:latin typeface="Calibri" panose="02020603050405020304" pitchFamily="2"/>
              </a:rPr>
              <a:t> Nerf ulnaire. 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Espace réservé du texte 63"/>
          <p:cNvSpPr>
            <a:spLocks noGrp="1"/>
          </p:cNvSpPr>
          <p:nvPr>
            <p:ph type="body" idx="10"/>
          </p:nvPr>
        </p:nvSpPr>
        <p:spPr>
          <a:xfrm>
            <a:off x="560705" y="558800"/>
            <a:ext cx="2268220" cy="15684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65" name="Espace réservé du texte 64"/>
          <p:cNvSpPr>
            <a:spLocks noGrp="1"/>
          </p:cNvSpPr>
          <p:nvPr>
            <p:ph type="body" idx="10"/>
          </p:nvPr>
        </p:nvSpPr>
        <p:spPr>
          <a:xfrm>
            <a:off x="560705" y="2127250"/>
            <a:ext cx="5486400" cy="43497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75" rIns="0" bIns="0" anchor="t"/>
          <a:lstStyle/>
          <a:p>
            <a:pPr marL="0" marR="0" indent="0" algn="just">
              <a:lnSpc>
                <a:spcPts val="3000"/>
              </a:lnSpc>
              <a:spcAft>
                <a:spcPts val="0"/>
              </a:spcAft>
            </a:pPr>
            <a:r>
              <a:rPr lang="fr-FR" sz="2650" b="1" spc="10">
                <a:solidFill>
                  <a:srgbClr val="C00000"/>
                </a:solidFill>
                <a:latin typeface="Calibri" panose="02020603050405020304" pitchFamily="2"/>
              </a:rPr>
              <a:t>2/Le muscle abducteur du petit doigt: </a:t>
            </a:r>
          </a:p>
          <a:p>
            <a:pPr marL="0" marR="0" indent="137160" algn="just">
              <a:lnSpc>
                <a:spcPts val="3100"/>
              </a:lnSpc>
              <a:spcBef>
                <a:spcPts val="435"/>
              </a:spcBef>
              <a:spcAft>
                <a:spcPts val="0"/>
              </a:spcAft>
              <a:buFont typeface="Calibri"/>
              <a:buChar char="·"/>
            </a:pPr>
            <a:r>
              <a:rPr lang="fr-FR" sz="2650" b="1" spc="20">
                <a:solidFill>
                  <a:srgbClr val="00AF50"/>
                </a:solidFill>
                <a:latin typeface="Calibri" panose="02020603050405020304" pitchFamily="2"/>
              </a:rPr>
              <a:t>Origine: </a:t>
            </a:r>
          </a:p>
          <a:p>
            <a:pPr marL="0" marR="0" indent="0" algn="just">
              <a:lnSpc>
                <a:spcPts val="2800"/>
              </a:lnSpc>
              <a:spcBef>
                <a:spcPts val="595"/>
              </a:spcBef>
              <a:spcAft>
                <a:spcPts val="0"/>
              </a:spcAft>
            </a:pPr>
            <a:r>
              <a:rPr lang="fr-FR" sz="2700" spc="-35">
                <a:solidFill>
                  <a:srgbClr val="000000"/>
                </a:solidFill>
                <a:latin typeface="Calibri" panose="02020603050405020304" pitchFamily="2"/>
              </a:rPr>
              <a:t>pisiforme. </a:t>
            </a:r>
          </a:p>
          <a:p>
            <a:pPr marL="0" marR="0" indent="0" algn="just">
              <a:lnSpc>
                <a:spcPts val="2800"/>
              </a:lnSpc>
              <a:spcBef>
                <a:spcPts val="805"/>
              </a:spcBef>
              <a:spcAft>
                <a:spcPts val="0"/>
              </a:spcAft>
            </a:pPr>
            <a:r>
              <a:rPr lang="fr-FR" sz="2700" spc="-15">
                <a:solidFill>
                  <a:srgbClr val="000000"/>
                </a:solidFill>
                <a:latin typeface="Calibri" panose="02020603050405020304" pitchFamily="2"/>
              </a:rPr>
              <a:t>Rétinaculum des fléchisseurs. </a:t>
            </a:r>
          </a:p>
          <a:p>
            <a:pPr marL="0" marR="0" indent="137160" algn="just">
              <a:lnSpc>
                <a:spcPts val="3100"/>
              </a:lnSpc>
              <a:spcBef>
                <a:spcPts val="680"/>
              </a:spcBef>
              <a:spcAft>
                <a:spcPts val="0"/>
              </a:spcAft>
              <a:buFont typeface="Calibri"/>
              <a:buChar char="·"/>
            </a:pPr>
            <a:r>
              <a:rPr lang="fr-FR" sz="2650" b="1" spc="0">
                <a:solidFill>
                  <a:srgbClr val="00AF50"/>
                </a:solidFill>
                <a:latin typeface="Calibri" panose="02020603050405020304" pitchFamily="2"/>
              </a:rPr>
              <a:t>Terminaison:</a:t>
            </a:r>
            <a:r>
              <a:rPr lang="fr-FR" sz="2700" spc="0">
                <a:solidFill>
                  <a:srgbClr val="000000"/>
                </a:solidFill>
                <a:latin typeface="Calibri" panose="02020603050405020304" pitchFamily="2"/>
              </a:rPr>
              <a:t> base de la phalange </a:t>
            </a:r>
          </a:p>
          <a:p>
            <a:pPr marL="320040" marR="0" indent="0" algn="just">
              <a:lnSpc>
                <a:spcPts val="27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700" spc="-15">
                <a:solidFill>
                  <a:srgbClr val="000000"/>
                </a:solidFill>
                <a:latin typeface="Calibri" panose="02020603050405020304" pitchFamily="2"/>
              </a:rPr>
              <a:t>proximale du petit doigt. </a:t>
            </a:r>
          </a:p>
          <a:p>
            <a:pPr marL="0" marR="0" indent="137160" algn="just">
              <a:lnSpc>
                <a:spcPts val="2900"/>
              </a:lnSpc>
              <a:spcBef>
                <a:spcPts val="655"/>
              </a:spcBef>
              <a:spcAft>
                <a:spcPts val="0"/>
              </a:spcAft>
              <a:buFont typeface="Calibri"/>
              <a:buChar char="·"/>
            </a:pPr>
            <a:r>
              <a:rPr lang="fr-FR" sz="2700" spc="0">
                <a:solidFill>
                  <a:srgbClr val="FF0000"/>
                </a:solidFill>
                <a:latin typeface="Calibri" panose="02020603050405020304" pitchFamily="2"/>
              </a:rPr>
              <a:t>Action:</a:t>
            </a:r>
            <a:r>
              <a:rPr lang="fr-FR" sz="2700" spc="0">
                <a:solidFill>
                  <a:srgbClr val="000000"/>
                </a:solidFill>
                <a:latin typeface="Calibri" panose="02020603050405020304" pitchFamily="2"/>
              </a:rPr>
              <a:t> abducteur du petit doigt ( </a:t>
            </a:r>
          </a:p>
          <a:p>
            <a:pPr marL="320040" marR="0" indent="0" algn="just">
              <a:lnSpc>
                <a:spcPts val="2800"/>
              </a:lnSpc>
              <a:spcBef>
                <a:spcPts val="155"/>
              </a:spcBef>
              <a:spcAft>
                <a:spcPts val="0"/>
              </a:spcAft>
            </a:pPr>
            <a:r>
              <a:rPr lang="fr-FR" sz="2700" spc="-15">
                <a:solidFill>
                  <a:srgbClr val="000000"/>
                </a:solidFill>
                <a:latin typeface="Calibri" panose="02020603050405020304" pitchFamily="2"/>
              </a:rPr>
              <a:t>écartement du 5e doigt de l’axe de la </a:t>
            </a:r>
          </a:p>
          <a:p>
            <a:pPr marL="320040" marR="0" indent="0" algn="just">
              <a:lnSpc>
                <a:spcPts val="2800"/>
              </a:lnSpc>
              <a:spcBef>
                <a:spcPts val="150"/>
              </a:spcBef>
              <a:spcAft>
                <a:spcPts val="0"/>
              </a:spcAft>
            </a:pPr>
            <a:r>
              <a:rPr lang="fr-FR" sz="2700" spc="-55">
                <a:solidFill>
                  <a:srgbClr val="000000"/>
                </a:solidFill>
                <a:latin typeface="Calibri" panose="02020603050405020304" pitchFamily="2"/>
              </a:rPr>
              <a:t>main) </a:t>
            </a:r>
          </a:p>
          <a:p>
            <a:pPr marL="0" marR="0" indent="137160" algn="just">
              <a:lnSpc>
                <a:spcPts val="3100"/>
              </a:lnSpc>
              <a:spcBef>
                <a:spcPts val="660"/>
              </a:spcBef>
              <a:spcAft>
                <a:spcPts val="1400"/>
              </a:spcAft>
              <a:buFont typeface="Calibri"/>
              <a:buChar char="·"/>
            </a:pPr>
            <a:r>
              <a:rPr lang="fr-FR" sz="2650" b="1" spc="5">
                <a:solidFill>
                  <a:srgbClr val="FFC000"/>
                </a:solidFill>
                <a:latin typeface="Calibri" panose="02020603050405020304" pitchFamily="2"/>
              </a:rPr>
              <a:t>Innervation:</a:t>
            </a:r>
            <a:r>
              <a:rPr lang="fr-FR" sz="2700" spc="5">
                <a:solidFill>
                  <a:srgbClr val="000000"/>
                </a:solidFill>
                <a:latin typeface="Calibri" panose="02020603050405020304" pitchFamily="2"/>
              </a:rPr>
              <a:t> Nerf ulnaire.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idx="10"/>
          </p:nvPr>
        </p:nvSpPr>
        <p:spPr/>
        <p:txBody>
          <a:bodyPr>
            <a:normAutofit fontScale="97500"/>
          </a:bodyPr>
          <a:lstStyle/>
          <a:p>
            <a:r>
              <a:rPr lang="fr-FR" sz="4500" b="1" dirty="0" smtClean="0">
                <a:solidFill>
                  <a:srgbClr val="FF0000"/>
                </a:solidFill>
              </a:rPr>
              <a:t>LES MUSCLES DE LA MAIN</a:t>
            </a:r>
          </a:p>
          <a:p>
            <a:pPr algn="ctr"/>
            <a:endParaRPr lang="fr-FR" sz="1400" dirty="0" smtClean="0"/>
          </a:p>
          <a:p>
            <a:pPr algn="ctr"/>
            <a:endParaRPr lang="fr-FR" sz="1400" dirty="0"/>
          </a:p>
          <a:p>
            <a:pPr algn="ctr"/>
            <a:endParaRPr lang="fr-FR" sz="1400" dirty="0" smtClean="0"/>
          </a:p>
          <a:p>
            <a:pPr algn="ctr"/>
            <a:endParaRPr lang="fr-FR" sz="1400" dirty="0"/>
          </a:p>
          <a:p>
            <a:pPr algn="ctr"/>
            <a:r>
              <a:rPr lang="fr-FR" sz="1400" dirty="0" smtClean="0"/>
              <a:t>Pr MOUALEK S</a:t>
            </a:r>
          </a:p>
          <a:p>
            <a:pPr algn="ctr"/>
            <a:r>
              <a:rPr lang="fr-FR" sz="1400" dirty="0" smtClean="0"/>
              <a:t>2023-2024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734449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Imag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2901950" y="560705"/>
            <a:ext cx="6071235" cy="5907405"/>
          </a:xfrm>
          <a:prstGeom prst="rect">
            <a:avLst/>
          </a:prstGeom>
        </p:spPr>
      </p:pic>
      <p:sp>
        <p:nvSpPr>
          <p:cNvPr id="64" name="Espace réservé du texte 63"/>
          <p:cNvSpPr>
            <a:spLocks noGrp="1"/>
          </p:cNvSpPr>
          <p:nvPr>
            <p:ph type="body" idx="10"/>
          </p:nvPr>
        </p:nvSpPr>
        <p:spPr>
          <a:xfrm>
            <a:off x="560705" y="558800"/>
            <a:ext cx="2268220" cy="15684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65" name="Espace réservé du texte 64"/>
          <p:cNvSpPr>
            <a:spLocks noGrp="1"/>
          </p:cNvSpPr>
          <p:nvPr>
            <p:ph type="body" idx="10"/>
          </p:nvPr>
        </p:nvSpPr>
        <p:spPr>
          <a:xfrm>
            <a:off x="560705" y="2127250"/>
            <a:ext cx="5486400" cy="43497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75" rIns="0" bIns="0" anchor="t"/>
          <a:lstStyle/>
          <a:p>
            <a:pPr marL="0" marR="0" indent="0" algn="just">
              <a:lnSpc>
                <a:spcPts val="3000"/>
              </a:lnSpc>
              <a:spcAft>
                <a:spcPts val="0"/>
              </a:spcAft>
            </a:pPr>
            <a:r>
              <a:rPr lang="fr-FR" sz="2650" b="1" spc="10">
                <a:solidFill>
                  <a:srgbClr val="C00000"/>
                </a:solidFill>
                <a:latin typeface="Calibri" panose="02020603050405020304" pitchFamily="2"/>
              </a:rPr>
              <a:t>2/Le muscle abducteur du petit doigt: </a:t>
            </a:r>
          </a:p>
          <a:p>
            <a:pPr marL="0" marR="0" indent="137160" algn="just">
              <a:lnSpc>
                <a:spcPts val="3100"/>
              </a:lnSpc>
              <a:spcBef>
                <a:spcPts val="435"/>
              </a:spcBef>
              <a:spcAft>
                <a:spcPts val="0"/>
              </a:spcAft>
              <a:buFont typeface="Calibri"/>
              <a:buChar char="·"/>
            </a:pPr>
            <a:r>
              <a:rPr lang="fr-FR" sz="2650" b="1" spc="20">
                <a:solidFill>
                  <a:srgbClr val="00AF50"/>
                </a:solidFill>
                <a:latin typeface="Calibri" panose="02020603050405020304" pitchFamily="2"/>
              </a:rPr>
              <a:t>Origine: </a:t>
            </a:r>
          </a:p>
          <a:p>
            <a:pPr marL="0" marR="0" indent="0" algn="just">
              <a:lnSpc>
                <a:spcPts val="2800"/>
              </a:lnSpc>
              <a:spcBef>
                <a:spcPts val="595"/>
              </a:spcBef>
              <a:spcAft>
                <a:spcPts val="0"/>
              </a:spcAft>
            </a:pPr>
            <a:r>
              <a:rPr lang="fr-FR" sz="2700" spc="-35">
                <a:solidFill>
                  <a:srgbClr val="000000"/>
                </a:solidFill>
                <a:latin typeface="Calibri" panose="02020603050405020304" pitchFamily="2"/>
              </a:rPr>
              <a:t>pisiforme. </a:t>
            </a:r>
          </a:p>
          <a:p>
            <a:pPr marL="0" marR="0" indent="0" algn="just">
              <a:lnSpc>
                <a:spcPts val="2800"/>
              </a:lnSpc>
              <a:spcBef>
                <a:spcPts val="805"/>
              </a:spcBef>
              <a:spcAft>
                <a:spcPts val="0"/>
              </a:spcAft>
            </a:pPr>
            <a:r>
              <a:rPr lang="fr-FR" sz="2700" spc="-15">
                <a:solidFill>
                  <a:srgbClr val="000000"/>
                </a:solidFill>
                <a:latin typeface="Calibri" panose="02020603050405020304" pitchFamily="2"/>
              </a:rPr>
              <a:t>Rétinaculum des fléchisseurs. </a:t>
            </a:r>
          </a:p>
          <a:p>
            <a:pPr marL="0" marR="0" indent="137160" algn="just">
              <a:lnSpc>
                <a:spcPts val="3100"/>
              </a:lnSpc>
              <a:spcBef>
                <a:spcPts val="680"/>
              </a:spcBef>
              <a:spcAft>
                <a:spcPts val="0"/>
              </a:spcAft>
              <a:buFont typeface="Calibri"/>
              <a:buChar char="·"/>
            </a:pPr>
            <a:r>
              <a:rPr lang="fr-FR" sz="2650" b="1" spc="0">
                <a:solidFill>
                  <a:srgbClr val="00AF50"/>
                </a:solidFill>
                <a:latin typeface="Calibri" panose="02020603050405020304" pitchFamily="2"/>
              </a:rPr>
              <a:t>Terminaison:</a:t>
            </a:r>
            <a:r>
              <a:rPr lang="fr-FR" sz="2700" spc="0">
                <a:solidFill>
                  <a:srgbClr val="000000"/>
                </a:solidFill>
                <a:latin typeface="Calibri" panose="02020603050405020304" pitchFamily="2"/>
              </a:rPr>
              <a:t> base de la phalange </a:t>
            </a:r>
          </a:p>
          <a:p>
            <a:pPr marL="320040" marR="0" indent="0" algn="just">
              <a:lnSpc>
                <a:spcPts val="27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700" spc="-15">
                <a:solidFill>
                  <a:srgbClr val="000000"/>
                </a:solidFill>
                <a:latin typeface="Calibri" panose="02020603050405020304" pitchFamily="2"/>
              </a:rPr>
              <a:t>proximale du petit doigt. </a:t>
            </a:r>
          </a:p>
          <a:p>
            <a:pPr marL="0" marR="0" indent="137160" algn="just">
              <a:lnSpc>
                <a:spcPts val="2900"/>
              </a:lnSpc>
              <a:spcBef>
                <a:spcPts val="655"/>
              </a:spcBef>
              <a:spcAft>
                <a:spcPts val="0"/>
              </a:spcAft>
              <a:buFont typeface="Calibri"/>
              <a:buChar char="·"/>
            </a:pPr>
            <a:r>
              <a:rPr lang="fr-FR" sz="2700" spc="0">
                <a:solidFill>
                  <a:srgbClr val="FF0000"/>
                </a:solidFill>
                <a:latin typeface="Calibri" panose="02020603050405020304" pitchFamily="2"/>
              </a:rPr>
              <a:t>Action:</a:t>
            </a:r>
            <a:r>
              <a:rPr lang="fr-FR" sz="2700" spc="0">
                <a:solidFill>
                  <a:srgbClr val="000000"/>
                </a:solidFill>
                <a:latin typeface="Calibri" panose="02020603050405020304" pitchFamily="2"/>
              </a:rPr>
              <a:t> abducteur du petit doigt ( </a:t>
            </a:r>
          </a:p>
          <a:p>
            <a:pPr marL="320040" marR="0" indent="0" algn="just">
              <a:lnSpc>
                <a:spcPts val="2800"/>
              </a:lnSpc>
              <a:spcBef>
                <a:spcPts val="155"/>
              </a:spcBef>
              <a:spcAft>
                <a:spcPts val="0"/>
              </a:spcAft>
            </a:pPr>
            <a:r>
              <a:rPr lang="fr-FR" sz="2700" spc="-15">
                <a:solidFill>
                  <a:srgbClr val="000000"/>
                </a:solidFill>
                <a:latin typeface="Calibri" panose="02020603050405020304" pitchFamily="2"/>
              </a:rPr>
              <a:t>écartement du 5e doigt de l’axe de la </a:t>
            </a:r>
          </a:p>
          <a:p>
            <a:pPr marL="320040" marR="0" indent="0" algn="just">
              <a:lnSpc>
                <a:spcPts val="2800"/>
              </a:lnSpc>
              <a:spcBef>
                <a:spcPts val="150"/>
              </a:spcBef>
              <a:spcAft>
                <a:spcPts val="0"/>
              </a:spcAft>
            </a:pPr>
            <a:r>
              <a:rPr lang="fr-FR" sz="2700" spc="-55">
                <a:solidFill>
                  <a:srgbClr val="000000"/>
                </a:solidFill>
                <a:latin typeface="Calibri" panose="02020603050405020304" pitchFamily="2"/>
              </a:rPr>
              <a:t>main) </a:t>
            </a:r>
          </a:p>
          <a:p>
            <a:pPr marL="0" marR="0" indent="137160" algn="just">
              <a:lnSpc>
                <a:spcPts val="3100"/>
              </a:lnSpc>
              <a:spcBef>
                <a:spcPts val="660"/>
              </a:spcBef>
              <a:spcAft>
                <a:spcPts val="1400"/>
              </a:spcAft>
              <a:buFont typeface="Calibri"/>
              <a:buChar char="·"/>
            </a:pPr>
            <a:r>
              <a:rPr lang="fr-FR" sz="2650" b="1" spc="5">
                <a:solidFill>
                  <a:srgbClr val="FFC000"/>
                </a:solidFill>
                <a:latin typeface="Calibri" panose="02020603050405020304" pitchFamily="2"/>
              </a:rPr>
              <a:t>Innervation:</a:t>
            </a:r>
            <a:r>
              <a:rPr lang="fr-FR" sz="2700" spc="5">
                <a:solidFill>
                  <a:srgbClr val="000000"/>
                </a:solidFill>
                <a:latin typeface="Calibri" panose="02020603050405020304" pitchFamily="2"/>
              </a:rPr>
              <a:t> Nerf ulnaire.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Imag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243330" y="560705"/>
            <a:ext cx="3462655" cy="533400"/>
          </a:xfrm>
          <a:prstGeom prst="rect">
            <a:avLst/>
          </a:prstGeom>
        </p:spPr>
      </p:pic>
      <p:pic>
        <p:nvPicPr>
          <p:cNvPr id="71" name="Image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5559425" y="560705"/>
            <a:ext cx="3547745" cy="6297295"/>
          </a:xfrm>
          <a:prstGeom prst="rect">
            <a:avLst/>
          </a:prstGeom>
        </p:spPr>
      </p:pic>
      <p:sp>
        <p:nvSpPr>
          <p:cNvPr id="72" name="Espace réservé du texte 71"/>
          <p:cNvSpPr>
            <a:spLocks noGrp="1"/>
          </p:cNvSpPr>
          <p:nvPr>
            <p:ph type="body" idx="10"/>
          </p:nvPr>
        </p:nvSpPr>
        <p:spPr>
          <a:xfrm>
            <a:off x="106680" y="1094105"/>
            <a:ext cx="4673600" cy="57638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875030" rIns="0" bIns="0" anchor="t"/>
          <a:lstStyle/>
          <a:p>
            <a:pPr marL="0" marR="0" indent="0" algn="just">
              <a:lnSpc>
                <a:spcPts val="3300"/>
              </a:lnSpc>
              <a:spcAft>
                <a:spcPts val="0"/>
              </a:spcAft>
            </a:pPr>
            <a:r>
              <a:rPr lang="fr-FR" sz="2950" b="1" spc="10">
                <a:solidFill>
                  <a:srgbClr val="C00000"/>
                </a:solidFill>
                <a:latin typeface="Calibri" panose="02020603050405020304" pitchFamily="2"/>
              </a:rPr>
              <a:t>3/Le muscle court fléchisseur </a:t>
            </a:r>
          </a:p>
          <a:p>
            <a:pPr marL="320040" marR="0" indent="0" algn="just">
              <a:lnSpc>
                <a:spcPts val="33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950" b="1" spc="0">
                <a:solidFill>
                  <a:srgbClr val="C00000"/>
                </a:solidFill>
                <a:latin typeface="Calibri" panose="02020603050405020304" pitchFamily="2"/>
              </a:rPr>
              <a:t>du petit doigt: </a:t>
            </a:r>
          </a:p>
          <a:p>
            <a:pPr marL="0" marR="0" indent="137160" algn="just">
              <a:lnSpc>
                <a:spcPts val="3200"/>
              </a:lnSpc>
              <a:spcBef>
                <a:spcPts val="495"/>
              </a:spcBef>
              <a:spcAft>
                <a:spcPts val="0"/>
              </a:spcAft>
              <a:buFont typeface="Calibri"/>
              <a:buChar char="·"/>
            </a:pPr>
            <a:r>
              <a:rPr lang="fr-FR" sz="2950" b="1" i="1" spc="45">
                <a:solidFill>
                  <a:srgbClr val="00AF50"/>
                </a:solidFill>
                <a:latin typeface="Calibri" panose="02020603050405020304" pitchFamily="2"/>
              </a:rPr>
              <a:t>Origine: </a:t>
            </a:r>
          </a:p>
          <a:p>
            <a:pPr marL="0" marR="0" indent="0" algn="just">
              <a:lnSpc>
                <a:spcPts val="3100"/>
              </a:lnSpc>
              <a:spcBef>
                <a:spcPts val="885"/>
              </a:spcBef>
              <a:spcAft>
                <a:spcPts val="0"/>
              </a:spcAft>
            </a:pPr>
            <a:r>
              <a:rPr lang="fr-FR" sz="3000" spc="-50">
                <a:solidFill>
                  <a:srgbClr val="000000"/>
                </a:solidFill>
                <a:latin typeface="Calibri" panose="02020603050405020304" pitchFamily="2"/>
              </a:rPr>
              <a:t>Hamatum. </a:t>
            </a:r>
          </a:p>
          <a:p>
            <a:pPr marL="0" marR="0" indent="0" algn="just">
              <a:lnSpc>
                <a:spcPts val="3100"/>
              </a:lnSpc>
              <a:spcBef>
                <a:spcPts val="885"/>
              </a:spcBef>
              <a:spcAft>
                <a:spcPts val="0"/>
              </a:spcAft>
            </a:pPr>
            <a:r>
              <a:rPr lang="fr-FR" sz="3000" spc="-15">
                <a:solidFill>
                  <a:srgbClr val="000000"/>
                </a:solidFill>
                <a:latin typeface="Calibri" panose="02020603050405020304" pitchFamily="2"/>
              </a:rPr>
              <a:t>Rétinaculum des fléchisseurs. </a:t>
            </a:r>
          </a:p>
          <a:p>
            <a:pPr marL="0" marR="0" indent="137160" algn="just">
              <a:lnSpc>
                <a:spcPts val="3200"/>
              </a:lnSpc>
              <a:spcBef>
                <a:spcPts val="725"/>
              </a:spcBef>
              <a:spcAft>
                <a:spcPts val="0"/>
              </a:spcAft>
              <a:buFont typeface="Calibri"/>
              <a:buChar char="·"/>
            </a:pPr>
            <a:r>
              <a:rPr lang="fr-FR" sz="2950" b="1" i="1" spc="5">
                <a:solidFill>
                  <a:srgbClr val="00AF50"/>
                </a:solidFill>
                <a:latin typeface="Calibri" panose="02020603050405020304" pitchFamily="2"/>
              </a:rPr>
              <a:t>Terminaison:</a:t>
            </a:r>
            <a:r>
              <a:rPr lang="fr-FR" sz="3000" spc="5">
                <a:solidFill>
                  <a:srgbClr val="000000"/>
                </a:solidFill>
                <a:latin typeface="Calibri" panose="02020603050405020304" pitchFamily="2"/>
              </a:rPr>
              <a:t> base de la </a:t>
            </a:r>
          </a:p>
          <a:p>
            <a:pPr marL="320040" marR="0" indent="0" algn="just">
              <a:lnSpc>
                <a:spcPts val="3100"/>
              </a:lnSpc>
              <a:spcBef>
                <a:spcPts val="165"/>
              </a:spcBef>
              <a:spcAft>
                <a:spcPts val="0"/>
              </a:spcAft>
            </a:pPr>
            <a:r>
              <a:rPr lang="fr-FR" sz="3000" spc="-30">
                <a:solidFill>
                  <a:srgbClr val="000000"/>
                </a:solidFill>
                <a:latin typeface="Calibri" panose="02020603050405020304" pitchFamily="2"/>
              </a:rPr>
              <a:t>phalange proximale du petit </a:t>
            </a:r>
          </a:p>
          <a:p>
            <a:pPr marL="320040" marR="0" indent="0" algn="just">
              <a:lnSpc>
                <a:spcPts val="3100"/>
              </a:lnSpc>
              <a:spcBef>
                <a:spcPts val="165"/>
              </a:spcBef>
              <a:spcAft>
                <a:spcPts val="0"/>
              </a:spcAft>
            </a:pPr>
            <a:r>
              <a:rPr lang="fr-FR" sz="3000" spc="-55">
                <a:solidFill>
                  <a:srgbClr val="000000"/>
                </a:solidFill>
                <a:latin typeface="Calibri" panose="02020603050405020304" pitchFamily="2"/>
              </a:rPr>
              <a:t>doigt. </a:t>
            </a:r>
          </a:p>
          <a:p>
            <a:pPr marL="0" marR="0" indent="137160" algn="just">
              <a:lnSpc>
                <a:spcPts val="3200"/>
              </a:lnSpc>
              <a:spcBef>
                <a:spcPts val="725"/>
              </a:spcBef>
              <a:spcAft>
                <a:spcPts val="0"/>
              </a:spcAft>
              <a:buFont typeface="Calibri"/>
              <a:buChar char="·"/>
            </a:pPr>
            <a:r>
              <a:rPr lang="fr-FR" sz="2950" b="1" i="1" spc="-10">
                <a:solidFill>
                  <a:srgbClr val="FF0000"/>
                </a:solidFill>
                <a:latin typeface="Calibri" panose="02020603050405020304" pitchFamily="2"/>
              </a:rPr>
              <a:t>Action:</a:t>
            </a:r>
            <a:r>
              <a:rPr lang="fr-FR" sz="3000" spc="-10">
                <a:solidFill>
                  <a:srgbClr val="000000"/>
                </a:solidFill>
                <a:latin typeface="Calibri" panose="02020603050405020304" pitchFamily="2"/>
              </a:rPr>
              <a:t> flexion du petit doigt. </a:t>
            </a:r>
          </a:p>
          <a:p>
            <a:pPr marL="0" marR="0" indent="137160" algn="just">
              <a:lnSpc>
                <a:spcPts val="3200"/>
              </a:lnSpc>
              <a:spcBef>
                <a:spcPts val="725"/>
              </a:spcBef>
              <a:spcAft>
                <a:spcPts val="1945"/>
              </a:spcAft>
              <a:buFont typeface="Calibri"/>
              <a:buChar char="·"/>
            </a:pPr>
            <a:r>
              <a:rPr lang="fr-FR" sz="2950" b="1" i="1" spc="10">
                <a:solidFill>
                  <a:srgbClr val="FFC000"/>
                </a:solidFill>
                <a:latin typeface="Calibri" panose="02020603050405020304" pitchFamily="2"/>
              </a:rPr>
              <a:t>Innervation:</a:t>
            </a:r>
            <a:r>
              <a:rPr lang="fr-FR" sz="3000" spc="10">
                <a:solidFill>
                  <a:srgbClr val="000000"/>
                </a:solidFill>
                <a:latin typeface="Calibri" panose="02020603050405020304" pitchFamily="2"/>
              </a:rPr>
              <a:t> Nerf ulnaire.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Imag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2901950" y="560705"/>
            <a:ext cx="6217920" cy="6282055"/>
          </a:xfrm>
          <a:prstGeom prst="rect">
            <a:avLst/>
          </a:prstGeom>
        </p:spPr>
      </p:pic>
      <p:sp>
        <p:nvSpPr>
          <p:cNvPr id="77" name="Espace réservé du texte 76"/>
          <p:cNvSpPr>
            <a:spLocks noGrp="1"/>
          </p:cNvSpPr>
          <p:nvPr>
            <p:ph type="body" idx="10"/>
          </p:nvPr>
        </p:nvSpPr>
        <p:spPr>
          <a:xfrm>
            <a:off x="97790" y="558800"/>
            <a:ext cx="2400300" cy="112077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78" name="Espace réservé du texte 77"/>
          <p:cNvSpPr>
            <a:spLocks noGrp="1"/>
          </p:cNvSpPr>
          <p:nvPr>
            <p:ph type="body" idx="10"/>
          </p:nvPr>
        </p:nvSpPr>
        <p:spPr>
          <a:xfrm>
            <a:off x="97790" y="1679575"/>
            <a:ext cx="5130800" cy="51657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45720" marR="0" indent="0" algn="just">
              <a:lnSpc>
                <a:spcPts val="3300"/>
              </a:lnSpc>
              <a:spcAft>
                <a:spcPts val="0"/>
              </a:spcAft>
            </a:pPr>
            <a:r>
              <a:rPr lang="fr-FR" sz="3150" b="1" spc="-15">
                <a:solidFill>
                  <a:srgbClr val="C00000"/>
                </a:solidFill>
                <a:latin typeface="Calibri" panose="02020603050405020304" pitchFamily="2"/>
              </a:rPr>
              <a:t>4/Le muscle opposant du petit </a:t>
            </a:r>
          </a:p>
          <a:p>
            <a:pPr marL="320040" marR="0" indent="0" algn="just">
              <a:lnSpc>
                <a:spcPts val="3300"/>
              </a:lnSpc>
              <a:spcBef>
                <a:spcPts val="200"/>
              </a:spcBef>
              <a:spcAft>
                <a:spcPts val="0"/>
              </a:spcAft>
            </a:pPr>
            <a:r>
              <a:rPr lang="fr-FR" sz="3150" b="1" spc="-20">
                <a:solidFill>
                  <a:srgbClr val="C00000"/>
                </a:solidFill>
                <a:latin typeface="Calibri" panose="02020603050405020304" pitchFamily="2"/>
              </a:rPr>
              <a:t>doigt: </a:t>
            </a:r>
          </a:p>
          <a:p>
            <a:pPr marL="45720" marR="0" indent="91440" algn="just">
              <a:lnSpc>
                <a:spcPts val="3400"/>
              </a:lnSpc>
              <a:spcBef>
                <a:spcPts val="790"/>
              </a:spcBef>
              <a:spcAft>
                <a:spcPts val="0"/>
              </a:spcAft>
              <a:buFont typeface="Calibri"/>
              <a:buChar char="·"/>
            </a:pPr>
            <a:r>
              <a:rPr lang="fr-FR" sz="3150" b="1" spc="45">
                <a:solidFill>
                  <a:srgbClr val="00AF50"/>
                </a:solidFill>
                <a:latin typeface="Calibri" panose="02020603050405020304" pitchFamily="2"/>
              </a:rPr>
              <a:t>Origine</a:t>
            </a:r>
            <a:r>
              <a:rPr lang="fr-FR" sz="3200" spc="45">
                <a:solidFill>
                  <a:srgbClr val="00AF50"/>
                </a:solidFill>
                <a:latin typeface="Calibri" panose="02020603050405020304" pitchFamily="2"/>
              </a:rPr>
              <a:t>: </a:t>
            </a:r>
          </a:p>
          <a:p>
            <a:pPr marL="45720" marR="0" indent="0" algn="just">
              <a:lnSpc>
                <a:spcPts val="3300"/>
              </a:lnSpc>
              <a:spcBef>
                <a:spcPts val="965"/>
              </a:spcBef>
              <a:spcAft>
                <a:spcPts val="0"/>
              </a:spcAft>
            </a:pPr>
            <a:r>
              <a:rPr lang="fr-FR" sz="3200" spc="-70">
                <a:solidFill>
                  <a:srgbClr val="000000"/>
                </a:solidFill>
                <a:latin typeface="Calibri" panose="02020603050405020304" pitchFamily="2"/>
              </a:rPr>
              <a:t>Hamatum. </a:t>
            </a:r>
          </a:p>
          <a:p>
            <a:pPr marL="45720" marR="0" indent="0" algn="just">
              <a:lnSpc>
                <a:spcPts val="3300"/>
              </a:lnSpc>
              <a:spcBef>
                <a:spcPts val="965"/>
              </a:spcBef>
              <a:spcAft>
                <a:spcPts val="0"/>
              </a:spcAft>
            </a:pPr>
            <a:r>
              <a:rPr lang="fr-FR" sz="3200" spc="-20">
                <a:solidFill>
                  <a:srgbClr val="000000"/>
                </a:solidFill>
                <a:latin typeface="Calibri" panose="02020603050405020304" pitchFamily="2"/>
              </a:rPr>
              <a:t>Rétinaculum des fléchisseurs. </a:t>
            </a:r>
          </a:p>
          <a:p>
            <a:pPr marL="45720" marR="0" indent="91440" algn="just">
              <a:lnSpc>
                <a:spcPts val="3400"/>
              </a:lnSpc>
              <a:spcBef>
                <a:spcPts val="795"/>
              </a:spcBef>
              <a:spcAft>
                <a:spcPts val="0"/>
              </a:spcAft>
              <a:buFont typeface="Calibri"/>
              <a:buChar char="·"/>
            </a:pPr>
            <a:r>
              <a:rPr lang="fr-FR" sz="3150" b="1" spc="15">
                <a:solidFill>
                  <a:srgbClr val="00AF50"/>
                </a:solidFill>
                <a:latin typeface="Calibri" panose="02020603050405020304" pitchFamily="2"/>
              </a:rPr>
              <a:t>Terminaison:</a:t>
            </a:r>
            <a:r>
              <a:rPr lang="fr-FR" sz="3200" spc="15">
                <a:solidFill>
                  <a:srgbClr val="000000"/>
                </a:solidFill>
                <a:latin typeface="Calibri" panose="02020603050405020304" pitchFamily="2"/>
              </a:rPr>
              <a:t> M5 </a:t>
            </a:r>
          </a:p>
          <a:p>
            <a:pPr marL="45720" marR="0" indent="91440" algn="just">
              <a:lnSpc>
                <a:spcPts val="3700"/>
              </a:lnSpc>
              <a:spcBef>
                <a:spcPts val="790"/>
              </a:spcBef>
              <a:spcAft>
                <a:spcPts val="0"/>
              </a:spcAft>
              <a:buFont typeface="Calibri"/>
              <a:buChar char="·"/>
            </a:pPr>
            <a:r>
              <a:rPr lang="fr-FR" sz="3150" b="1" i="1" spc="20">
                <a:solidFill>
                  <a:srgbClr val="FF0000"/>
                </a:solidFill>
                <a:latin typeface="Calibri" panose="02020603050405020304" pitchFamily="2"/>
              </a:rPr>
              <a:t>Action:</a:t>
            </a:r>
            <a:r>
              <a:rPr lang="fr-FR" sz="3200" spc="20">
                <a:solidFill>
                  <a:srgbClr val="000000"/>
                </a:solidFill>
                <a:latin typeface="Calibri" panose="02020603050405020304" pitchFamily="2"/>
              </a:rPr>
              <a:t> opposition du petit </a:t>
            </a:r>
          </a:p>
          <a:p>
            <a:pPr marL="320040" marR="0" indent="0" algn="just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3200" spc="-20">
                <a:solidFill>
                  <a:srgbClr val="000000"/>
                </a:solidFill>
                <a:latin typeface="Calibri" panose="02020603050405020304" pitchFamily="2"/>
              </a:rPr>
              <a:t>doigt avec le pouce. </a:t>
            </a:r>
          </a:p>
          <a:p>
            <a:pPr marL="45720" marR="0" indent="91440" algn="just">
              <a:lnSpc>
                <a:spcPts val="3700"/>
              </a:lnSpc>
              <a:spcBef>
                <a:spcPts val="790"/>
              </a:spcBef>
              <a:spcAft>
                <a:spcPts val="5180"/>
              </a:spcAft>
              <a:buFont typeface="Calibri"/>
              <a:buChar char="·"/>
            </a:pPr>
            <a:r>
              <a:rPr lang="fr-FR" sz="3150" b="1" i="1" spc="15">
                <a:solidFill>
                  <a:srgbClr val="FFC000"/>
                </a:solidFill>
                <a:latin typeface="Calibri" panose="02020603050405020304" pitchFamily="2"/>
              </a:rPr>
              <a:t>Innervation:</a:t>
            </a:r>
            <a:r>
              <a:rPr lang="fr-FR" sz="3200" spc="15">
                <a:solidFill>
                  <a:srgbClr val="000000"/>
                </a:solidFill>
                <a:latin typeface="Calibri" panose="02020603050405020304" pitchFamily="2"/>
              </a:rPr>
              <a:t> Nerf ulnaire.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Imag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2048510" y="560705"/>
            <a:ext cx="5071745" cy="533400"/>
          </a:xfrm>
          <a:prstGeom prst="rect">
            <a:avLst/>
          </a:prstGeom>
        </p:spPr>
      </p:pic>
      <p:sp>
        <p:nvSpPr>
          <p:cNvPr id="83" name="Espace réservé du texte 82"/>
          <p:cNvSpPr>
            <a:spLocks noGrp="1"/>
          </p:cNvSpPr>
          <p:nvPr>
            <p:ph type="body" idx="10"/>
          </p:nvPr>
        </p:nvSpPr>
        <p:spPr>
          <a:xfrm>
            <a:off x="570230" y="2819400"/>
            <a:ext cx="8026400" cy="212090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8415" rIns="0" bIns="0" anchor="t">
            <a:normAutofit fontScale="90000"/>
          </a:bodyPr>
          <a:lstStyle/>
          <a:p>
            <a:pPr marL="0" marR="0" indent="320040" algn="just">
              <a:lnSpc>
                <a:spcPts val="3400"/>
              </a:lnSpc>
              <a:spcAft>
                <a:spcPts val="0"/>
              </a:spcAft>
              <a:buFont typeface="Calibri"/>
              <a:buChar char="·"/>
            </a:pPr>
            <a:r>
              <a:rPr lang="fr-FR" sz="3100" b="1" spc="130">
                <a:solidFill>
                  <a:srgbClr val="000000"/>
                </a:solidFill>
                <a:latin typeface="Calibri" panose="02020603050405020304" pitchFamily="2"/>
              </a:rPr>
              <a:t>Constituée de deux plans: </a:t>
            </a:r>
          </a:p>
          <a:p>
            <a:pPr marL="0" marR="0" indent="365760" algn="just">
              <a:lnSpc>
                <a:spcPts val="3200"/>
              </a:lnSpc>
              <a:spcBef>
                <a:spcPts val="1420"/>
              </a:spcBef>
              <a:spcAft>
                <a:spcPts val="0"/>
              </a:spcAft>
              <a:buFont typeface="Calibri"/>
              <a:buChar char="·"/>
            </a:pPr>
            <a:r>
              <a:rPr lang="fr-FR" sz="3150" b="1" i="1" spc="80">
                <a:solidFill>
                  <a:srgbClr val="00AF50"/>
                </a:solidFill>
                <a:latin typeface="Calibri" panose="02020603050405020304" pitchFamily="2"/>
              </a:rPr>
              <a:t>Un plan antérieur</a:t>
            </a:r>
            <a:r>
              <a:rPr lang="fr-FR" sz="3100" b="1" spc="80">
                <a:solidFill>
                  <a:srgbClr val="000000"/>
                </a:solidFill>
                <a:latin typeface="Calibri" panose="02020603050405020304" pitchFamily="2"/>
              </a:rPr>
              <a:t> :occupé par les lombricaux. </a:t>
            </a:r>
          </a:p>
          <a:p>
            <a:pPr marL="0" marR="0" indent="365760" algn="just">
              <a:lnSpc>
                <a:spcPts val="3200"/>
              </a:lnSpc>
              <a:spcBef>
                <a:spcPts val="1415"/>
              </a:spcBef>
              <a:spcAft>
                <a:spcPts val="0"/>
              </a:spcAft>
              <a:buFont typeface="Calibri"/>
              <a:buChar char="·"/>
            </a:pPr>
            <a:r>
              <a:rPr lang="fr-FR" sz="3150" b="1" i="1" spc="60">
                <a:solidFill>
                  <a:srgbClr val="FF0000"/>
                </a:solidFill>
                <a:latin typeface="Calibri" panose="02020603050405020304" pitchFamily="2"/>
              </a:rPr>
              <a:t>Un plan postérieur:</a:t>
            </a:r>
            <a:r>
              <a:rPr lang="fr-FR" sz="3100" b="1" spc="60">
                <a:solidFill>
                  <a:srgbClr val="000000"/>
                </a:solidFill>
                <a:latin typeface="Calibri" panose="02020603050405020304" pitchFamily="2"/>
              </a:rPr>
              <a:t> occupé par les interosseux </a:t>
            </a:r>
          </a:p>
          <a:p>
            <a:pPr marL="320040" marR="0" indent="0" algn="just">
              <a:lnSpc>
                <a:spcPts val="3200"/>
              </a:lnSpc>
              <a:spcBef>
                <a:spcPts val="595"/>
              </a:spcBef>
              <a:spcAft>
                <a:spcPts val="70"/>
              </a:spcAft>
            </a:pPr>
            <a:r>
              <a:rPr lang="fr-FR" sz="3100" b="1" spc="110">
                <a:solidFill>
                  <a:srgbClr val="000000"/>
                </a:solidFill>
                <a:latin typeface="Calibri" panose="02020603050405020304" pitchFamily="2"/>
              </a:rPr>
              <a:t>palmaires et dorsaux.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Imag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2048510" y="560705"/>
            <a:ext cx="7083425" cy="6297295"/>
          </a:xfrm>
          <a:prstGeom prst="rect">
            <a:avLst/>
          </a:prstGeom>
        </p:spPr>
      </p:pic>
      <p:sp>
        <p:nvSpPr>
          <p:cNvPr id="88" name="Espace réservé du texte 87"/>
          <p:cNvSpPr>
            <a:spLocks noGrp="1"/>
          </p:cNvSpPr>
          <p:nvPr>
            <p:ph type="body" idx="10"/>
          </p:nvPr>
        </p:nvSpPr>
        <p:spPr>
          <a:xfrm>
            <a:off x="94615" y="558800"/>
            <a:ext cx="1609725" cy="108077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algn="l"/>
            <a:r>
              <a:rPr lang="en-US" sz="100"/>
              <a:t> </a:t>
            </a:r>
          </a:p>
        </p:txBody>
      </p:sp>
      <p:sp>
        <p:nvSpPr>
          <p:cNvPr id="89" name="Espace réservé du texte 88"/>
          <p:cNvSpPr>
            <a:spLocks noGrp="1"/>
          </p:cNvSpPr>
          <p:nvPr>
            <p:ph type="body" idx="10"/>
          </p:nvPr>
        </p:nvSpPr>
        <p:spPr>
          <a:xfrm>
            <a:off x="94615" y="1639570"/>
            <a:ext cx="5486400" cy="521843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3175" rIns="0" bIns="0" anchor="t"/>
          <a:lstStyle/>
          <a:p>
            <a:pPr marL="0" marR="0" indent="0" algn="just">
              <a:lnSpc>
                <a:spcPts val="2500"/>
              </a:lnSpc>
              <a:spcAft>
                <a:spcPts val="0"/>
              </a:spcAft>
            </a:pPr>
            <a:r>
              <a:rPr lang="fr-FR" sz="2450" b="1" spc="5">
                <a:solidFill>
                  <a:srgbClr val="00AFEF"/>
                </a:solidFill>
                <a:latin typeface="Calibri" panose="02020603050405020304" pitchFamily="2"/>
              </a:rPr>
              <a:t>A/Plan antérieur: </a:t>
            </a:r>
          </a:p>
          <a:p>
            <a:pPr marL="0" marR="0" indent="0" algn="just">
              <a:lnSpc>
                <a:spcPts val="2500"/>
              </a:lnSpc>
              <a:spcBef>
                <a:spcPts val="535"/>
              </a:spcBef>
              <a:spcAft>
                <a:spcPts val="0"/>
              </a:spcAft>
            </a:pPr>
            <a:r>
              <a:rPr lang="fr-FR" sz="2450" b="1" spc="10">
                <a:solidFill>
                  <a:srgbClr val="C00000"/>
                </a:solidFill>
                <a:latin typeface="Calibri" panose="02020603050405020304" pitchFamily="2"/>
              </a:rPr>
              <a:t>Les muscle lombricaux </a:t>
            </a:r>
          </a:p>
          <a:p>
            <a:pPr marL="0" marR="0" indent="137160" algn="just">
              <a:lnSpc>
                <a:spcPts val="2600"/>
              </a:lnSpc>
              <a:spcBef>
                <a:spcPts val="405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i="1" spc="-20">
                <a:solidFill>
                  <a:srgbClr val="00AF50"/>
                </a:solidFill>
                <a:latin typeface="Calibri" panose="02020603050405020304" pitchFamily="2"/>
              </a:rPr>
              <a:t>Origine:</a:t>
            </a:r>
            <a:r>
              <a:rPr lang="fr-FR" sz="2450" spc="-15">
                <a:solidFill>
                  <a:srgbClr val="000000"/>
                </a:solidFill>
                <a:latin typeface="Calibri" panose="02020603050405020304" pitchFamily="2"/>
              </a:rPr>
              <a:t> tendons du fléchisseur profond </a:t>
            </a:r>
          </a:p>
          <a:p>
            <a:pPr marL="320040" marR="0" indent="0"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50" spc="-40">
                <a:solidFill>
                  <a:srgbClr val="000000"/>
                </a:solidFill>
                <a:latin typeface="Calibri" panose="02020603050405020304" pitchFamily="2"/>
              </a:rPr>
              <a:t>des doigts. </a:t>
            </a:r>
          </a:p>
          <a:p>
            <a:pPr marL="0" marR="0" indent="137160" algn="just">
              <a:lnSpc>
                <a:spcPts val="2600"/>
              </a:lnSpc>
              <a:spcBef>
                <a:spcPts val="335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i="1" spc="-20">
                <a:solidFill>
                  <a:srgbClr val="00AF50"/>
                </a:solidFill>
                <a:latin typeface="Calibri" panose="02020603050405020304" pitchFamily="2"/>
              </a:rPr>
              <a:t>Terminaison:</a:t>
            </a:r>
            <a:r>
              <a:rPr lang="fr-FR" sz="2450" spc="-15">
                <a:solidFill>
                  <a:srgbClr val="000000"/>
                </a:solidFill>
                <a:latin typeface="Calibri" panose="02020603050405020304" pitchFamily="2"/>
              </a:rPr>
              <a:t> tendons de l’extenseur des </a:t>
            </a:r>
          </a:p>
          <a:p>
            <a:pPr marL="320040" marR="0" indent="0"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50" spc="-50">
                <a:solidFill>
                  <a:srgbClr val="000000"/>
                </a:solidFill>
                <a:latin typeface="Calibri" panose="02020603050405020304" pitchFamily="2"/>
              </a:rPr>
              <a:t>doigts </a:t>
            </a:r>
          </a:p>
          <a:p>
            <a:pPr marL="0" marR="0" indent="137160" algn="just">
              <a:lnSpc>
                <a:spcPts val="2700"/>
              </a:lnSpc>
              <a:spcBef>
                <a:spcPts val="335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i="1" spc="30">
                <a:solidFill>
                  <a:srgbClr val="FF0000"/>
                </a:solidFill>
                <a:latin typeface="Calibri" panose="02020603050405020304" pitchFamily="2"/>
              </a:rPr>
              <a:t>Action: </a:t>
            </a:r>
          </a:p>
          <a:p>
            <a:pPr marL="0" marR="0" indent="0" algn="just">
              <a:lnSpc>
                <a:spcPts val="2500"/>
              </a:lnSpc>
              <a:spcBef>
                <a:spcPts val="465"/>
              </a:spcBef>
              <a:spcAft>
                <a:spcPts val="0"/>
              </a:spcAft>
            </a:pPr>
            <a:r>
              <a:rPr lang="fr-FR" sz="2450" spc="-40">
                <a:solidFill>
                  <a:srgbClr val="000000"/>
                </a:solidFill>
                <a:latin typeface="Calibri" panose="02020603050405020304" pitchFamily="2"/>
              </a:rPr>
              <a:t>Flexion de P1. </a:t>
            </a:r>
          </a:p>
          <a:p>
            <a:pPr marL="0" marR="0" indent="0" algn="just">
              <a:lnSpc>
                <a:spcPts val="2500"/>
              </a:lnSpc>
              <a:spcBef>
                <a:spcPts val="465"/>
              </a:spcBef>
              <a:spcAft>
                <a:spcPts val="0"/>
              </a:spcAft>
            </a:pPr>
            <a:r>
              <a:rPr lang="fr-FR" sz="2450" spc="-35">
                <a:solidFill>
                  <a:srgbClr val="000000"/>
                </a:solidFill>
                <a:latin typeface="Calibri" panose="02020603050405020304" pitchFamily="2"/>
              </a:rPr>
              <a:t>Extension de P2 et P3 </a:t>
            </a:r>
          </a:p>
          <a:p>
            <a:pPr marL="0" marR="0" indent="137160" algn="just">
              <a:lnSpc>
                <a:spcPts val="2700"/>
              </a:lnSpc>
              <a:spcBef>
                <a:spcPts val="335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i="1" spc="25">
                <a:solidFill>
                  <a:srgbClr val="FFC000"/>
                </a:solidFill>
                <a:latin typeface="Calibri" panose="02020603050405020304" pitchFamily="2"/>
              </a:rPr>
              <a:t>Innervation: </a:t>
            </a:r>
          </a:p>
          <a:p>
            <a:pPr marL="0" marR="0" indent="0" algn="just">
              <a:lnSpc>
                <a:spcPts val="2500"/>
              </a:lnSpc>
              <a:spcBef>
                <a:spcPts val="465"/>
              </a:spcBef>
              <a:spcAft>
                <a:spcPts val="0"/>
              </a:spcAft>
            </a:pPr>
            <a:r>
              <a:rPr lang="fr-FR" sz="2450" spc="-25">
                <a:solidFill>
                  <a:srgbClr val="000000"/>
                </a:solidFill>
                <a:latin typeface="Calibri" panose="02020603050405020304" pitchFamily="2"/>
              </a:rPr>
              <a:t>Nerf médian pour les 1er et 2e </a:t>
            </a:r>
          </a:p>
          <a:p>
            <a:pPr marL="320040" marR="0" indent="0"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50" spc="-45">
                <a:solidFill>
                  <a:srgbClr val="000000"/>
                </a:solidFill>
                <a:latin typeface="Calibri" panose="02020603050405020304" pitchFamily="2"/>
              </a:rPr>
              <a:t>lombricaux. </a:t>
            </a:r>
          </a:p>
          <a:p>
            <a:pPr marL="0" marR="0" indent="0" algn="just">
              <a:lnSpc>
                <a:spcPts val="2500"/>
              </a:lnSpc>
              <a:spcBef>
                <a:spcPts val="465"/>
              </a:spcBef>
              <a:spcAft>
                <a:spcPts val="4585"/>
              </a:spcAft>
            </a:pPr>
            <a:r>
              <a:rPr lang="fr-FR" sz="2450" spc="-25">
                <a:solidFill>
                  <a:srgbClr val="000000"/>
                </a:solidFill>
                <a:latin typeface="Calibri" panose="02020603050405020304" pitchFamily="2"/>
              </a:rPr>
              <a:t>Nerf ulnaire pour les 3e et 4e lombricaux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Imag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2048510" y="121920"/>
            <a:ext cx="5071745" cy="557530"/>
          </a:xfrm>
          <a:prstGeom prst="rect">
            <a:avLst/>
          </a:prstGeom>
        </p:spPr>
      </p:pic>
      <p:pic>
        <p:nvPicPr>
          <p:cNvPr id="96" name="Image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5059680" y="1350010"/>
            <a:ext cx="3989705" cy="4508500"/>
          </a:xfrm>
          <a:prstGeom prst="rect">
            <a:avLst/>
          </a:prstGeom>
        </p:spPr>
      </p:pic>
      <p:sp>
        <p:nvSpPr>
          <p:cNvPr id="94" name="Espace réservé du texte 93"/>
          <p:cNvSpPr>
            <a:spLocks noGrp="1"/>
          </p:cNvSpPr>
          <p:nvPr>
            <p:ph type="body" idx="10"/>
          </p:nvPr>
        </p:nvSpPr>
        <p:spPr>
          <a:xfrm>
            <a:off x="91440" y="1280160"/>
            <a:ext cx="7086600" cy="47142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just">
              <a:lnSpc>
                <a:spcPts val="2300"/>
              </a:lnSpc>
              <a:spcAft>
                <a:spcPts val="0"/>
              </a:spcAft>
            </a:pPr>
            <a:r>
              <a:rPr lang="fr-FR" sz="2450" b="1" spc="0">
                <a:solidFill>
                  <a:srgbClr val="00AFEF"/>
                </a:solidFill>
                <a:latin typeface="Calibri" panose="02020603050405020304" pitchFamily="2"/>
              </a:rPr>
              <a:t>B/Plan postérieur: </a:t>
            </a:r>
          </a:p>
          <a:p>
            <a:pPr marL="0" marR="0" indent="0" algn="just">
              <a:lnSpc>
                <a:spcPts val="2500"/>
              </a:lnSpc>
              <a:spcBef>
                <a:spcPts val="465"/>
              </a:spcBef>
              <a:spcAft>
                <a:spcPts val="0"/>
              </a:spcAft>
            </a:pPr>
            <a:r>
              <a:rPr lang="fr-FR" sz="2450" b="1" spc="10">
                <a:solidFill>
                  <a:srgbClr val="C00000"/>
                </a:solidFill>
                <a:latin typeface="Calibri" panose="02020603050405020304" pitchFamily="2"/>
              </a:rPr>
              <a:t>1/Les muscle interosseux palmaires: </a:t>
            </a:r>
          </a:p>
          <a:p>
            <a:pPr marL="0" marR="0" indent="137160" algn="just">
              <a:lnSpc>
                <a:spcPts val="2700"/>
              </a:lnSpc>
              <a:spcBef>
                <a:spcPts val="335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i="1" spc="20">
                <a:solidFill>
                  <a:srgbClr val="00AF50"/>
                </a:solidFill>
                <a:latin typeface="Calibri" panose="02020603050405020304" pitchFamily="2"/>
              </a:rPr>
              <a:t>Origine:</a:t>
            </a:r>
            <a:r>
              <a:rPr lang="fr-FR" sz="2450" spc="20">
                <a:solidFill>
                  <a:srgbClr val="000000"/>
                </a:solidFill>
                <a:latin typeface="Calibri" panose="02020603050405020304" pitchFamily="2"/>
              </a:rPr>
              <a:t> M1,M2,M4 et M5. </a:t>
            </a:r>
          </a:p>
          <a:p>
            <a:pPr marL="0" marR="0" indent="137160" algn="just">
              <a:lnSpc>
                <a:spcPts val="2700"/>
              </a:lnSpc>
              <a:spcBef>
                <a:spcPts val="335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i="1" spc="15">
                <a:solidFill>
                  <a:srgbClr val="00AF50"/>
                </a:solidFill>
                <a:latin typeface="Calibri" panose="02020603050405020304" pitchFamily="2"/>
              </a:rPr>
              <a:t>Terminaison: </a:t>
            </a:r>
          </a:p>
          <a:p>
            <a:pPr marL="0" marR="0" indent="0" algn="just">
              <a:lnSpc>
                <a:spcPts val="2500"/>
              </a:lnSpc>
              <a:spcBef>
                <a:spcPts val="465"/>
              </a:spcBef>
              <a:spcAft>
                <a:spcPts val="0"/>
              </a:spcAft>
            </a:pPr>
            <a:r>
              <a:rPr lang="fr-FR" sz="2450" spc="10">
                <a:solidFill>
                  <a:srgbClr val="000000"/>
                </a:solidFill>
                <a:latin typeface="Calibri" panose="02020603050405020304" pitchFamily="2"/>
              </a:rPr>
              <a:t>Base des phalanges proximales des </a:t>
            </a:r>
          </a:p>
          <a:p>
            <a:pPr marL="365760" marR="0" indent="0"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50" spc="-5">
                <a:solidFill>
                  <a:srgbClr val="000000"/>
                </a:solidFill>
                <a:latin typeface="Calibri" panose="02020603050405020304" pitchFamily="2"/>
              </a:rPr>
              <a:t>1er,2e,4e et 5e doigts. </a:t>
            </a:r>
          </a:p>
          <a:p>
            <a:pPr marL="0" marR="0" indent="0" algn="just">
              <a:lnSpc>
                <a:spcPts val="2500"/>
              </a:lnSpc>
              <a:spcBef>
                <a:spcPts val="465"/>
              </a:spcBef>
              <a:spcAft>
                <a:spcPts val="0"/>
              </a:spcAft>
            </a:pPr>
            <a:r>
              <a:rPr lang="fr-FR" sz="2450" spc="5">
                <a:solidFill>
                  <a:srgbClr val="000000"/>
                </a:solidFill>
                <a:latin typeface="Calibri" panose="02020603050405020304" pitchFamily="2"/>
              </a:rPr>
              <a:t>Tendon extenseur homologue </a:t>
            </a:r>
          </a:p>
          <a:p>
            <a:pPr marL="0" marR="0" indent="137160" algn="just">
              <a:lnSpc>
                <a:spcPts val="2700"/>
              </a:lnSpc>
              <a:spcBef>
                <a:spcPts val="335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i="1" spc="30">
                <a:solidFill>
                  <a:srgbClr val="FF0000"/>
                </a:solidFill>
                <a:latin typeface="Calibri" panose="02020603050405020304" pitchFamily="2"/>
              </a:rPr>
              <a:t>Action: </a:t>
            </a:r>
          </a:p>
          <a:p>
            <a:pPr marL="0" marR="0" indent="0" algn="just">
              <a:lnSpc>
                <a:spcPts val="2500"/>
              </a:lnSpc>
              <a:spcBef>
                <a:spcPts val="465"/>
              </a:spcBef>
              <a:spcAft>
                <a:spcPts val="0"/>
              </a:spcAft>
            </a:pPr>
            <a:r>
              <a:rPr lang="fr-FR" sz="2450" spc="10">
                <a:solidFill>
                  <a:srgbClr val="000000"/>
                </a:solidFill>
                <a:latin typeface="Calibri" panose="02020603050405020304" pitchFamily="2"/>
              </a:rPr>
              <a:t>Même action que les lombricaux </a:t>
            </a:r>
          </a:p>
          <a:p>
            <a:pPr marL="0" marR="0" indent="0" algn="just">
              <a:lnSpc>
                <a:spcPts val="2500"/>
              </a:lnSpc>
              <a:spcBef>
                <a:spcPts val="465"/>
              </a:spcBef>
              <a:spcAft>
                <a:spcPts val="0"/>
              </a:spcAft>
            </a:pPr>
            <a:r>
              <a:rPr lang="fr-FR" sz="2450" spc="0">
                <a:solidFill>
                  <a:srgbClr val="000000"/>
                </a:solidFill>
                <a:latin typeface="Calibri" panose="02020603050405020304" pitchFamily="2"/>
              </a:rPr>
              <a:t>Adduction ( rapprochement de l’axe de </a:t>
            </a:r>
          </a:p>
          <a:p>
            <a:pPr marL="365760" marR="0" indent="0" algn="just">
              <a:lnSpc>
                <a:spcPts val="25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50" spc="0">
                <a:solidFill>
                  <a:srgbClr val="000000"/>
                </a:solidFill>
                <a:latin typeface="Calibri" panose="02020603050405020304" pitchFamily="2"/>
              </a:rPr>
              <a:t>main) des doigts. </a:t>
            </a:r>
          </a:p>
          <a:p>
            <a:pPr marL="0" marR="0" indent="137160" algn="just">
              <a:lnSpc>
                <a:spcPts val="2600"/>
              </a:lnSpc>
              <a:spcBef>
                <a:spcPts val="335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spc="20">
                <a:solidFill>
                  <a:srgbClr val="FFC000"/>
                </a:solidFill>
                <a:latin typeface="Calibri" panose="02020603050405020304" pitchFamily="2"/>
              </a:rPr>
              <a:t>Innervation: </a:t>
            </a:r>
          </a:p>
          <a:p>
            <a:pPr marL="0" marR="0" indent="0" algn="just">
              <a:lnSpc>
                <a:spcPts val="2500"/>
              </a:lnSpc>
              <a:spcBef>
                <a:spcPts val="500"/>
              </a:spcBef>
              <a:spcAft>
                <a:spcPts val="0"/>
              </a:spcAft>
            </a:pPr>
            <a:r>
              <a:rPr lang="fr-FR" sz="2450" spc="-5">
                <a:solidFill>
                  <a:srgbClr val="000000"/>
                </a:solidFill>
                <a:latin typeface="Calibri" panose="02020603050405020304" pitchFamily="2"/>
              </a:rPr>
              <a:t>Nerf ulnaire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Imag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585470" y="560705"/>
            <a:ext cx="7851140" cy="6136005"/>
          </a:xfrm>
          <a:prstGeom prst="rect">
            <a:avLst/>
          </a:prstGeom>
        </p:spPr>
      </p:pic>
      <p:sp>
        <p:nvSpPr>
          <p:cNvPr id="101" name="Espace réservé du texte 100"/>
          <p:cNvSpPr>
            <a:spLocks noGrp="1"/>
          </p:cNvSpPr>
          <p:nvPr>
            <p:ph type="body" idx="10"/>
          </p:nvPr>
        </p:nvSpPr>
        <p:spPr>
          <a:xfrm>
            <a:off x="161290" y="1974850"/>
            <a:ext cx="4648200" cy="473075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pPr marL="0" marR="0" indent="0" algn="just">
              <a:lnSpc>
                <a:spcPts val="2000"/>
              </a:lnSpc>
              <a:spcAft>
                <a:spcPts val="0"/>
              </a:spcAft>
            </a:pPr>
            <a:r>
              <a:rPr lang="fr-FR" sz="2150" b="1" spc="0">
                <a:solidFill>
                  <a:srgbClr val="8EB4E2"/>
                </a:solidFill>
                <a:latin typeface="Calibri" panose="02020603050405020304" pitchFamily="2"/>
              </a:rPr>
              <a:t>B/Plan postérieur: </a:t>
            </a:r>
          </a:p>
          <a:p>
            <a:pPr marL="0" marR="0" indent="0" algn="just">
              <a:lnSpc>
                <a:spcPts val="2200"/>
              </a:lnSpc>
              <a:spcBef>
                <a:spcPts val="410"/>
              </a:spcBef>
              <a:spcAft>
                <a:spcPts val="0"/>
              </a:spcAft>
            </a:pPr>
            <a:r>
              <a:rPr lang="fr-FR" sz="2150" b="1" spc="10">
                <a:solidFill>
                  <a:srgbClr val="C00000"/>
                </a:solidFill>
                <a:latin typeface="Calibri" panose="02020603050405020304" pitchFamily="2"/>
              </a:rPr>
              <a:t>2/Les muscle interosseux dorsaux: </a:t>
            </a:r>
          </a:p>
          <a:p>
            <a:pPr marL="91440" marR="0" indent="0" algn="just">
              <a:lnSpc>
                <a:spcPts val="2400"/>
              </a:lnSpc>
              <a:spcBef>
                <a:spcPts val="340"/>
              </a:spcBef>
              <a:spcAft>
                <a:spcPts val="0"/>
              </a:spcAft>
              <a:buFont typeface="Calibri"/>
              <a:buChar char="·"/>
            </a:pPr>
            <a:r>
              <a:rPr lang="fr-FR" sz="2150" b="1" i="1" spc="-15">
                <a:solidFill>
                  <a:srgbClr val="00AF50"/>
                </a:solidFill>
                <a:latin typeface="Calibri" panose="02020603050405020304" pitchFamily="2"/>
              </a:rPr>
              <a:t>Origine:</a:t>
            </a:r>
            <a:r>
              <a:rPr lang="fr-FR" sz="2200" spc="-10">
                <a:solidFill>
                  <a:srgbClr val="000000"/>
                </a:solidFill>
                <a:latin typeface="Calibri" panose="02020603050405020304" pitchFamily="2"/>
              </a:rPr>
              <a:t> les cinq métacarpiens </a:t>
            </a:r>
          </a:p>
          <a:p>
            <a:pPr marL="91440" marR="0" indent="0" algn="just">
              <a:lnSpc>
                <a:spcPts val="2300"/>
              </a:lnSpc>
              <a:spcBef>
                <a:spcPts val="295"/>
              </a:spcBef>
              <a:spcAft>
                <a:spcPts val="0"/>
              </a:spcAft>
              <a:buFont typeface="Calibri"/>
              <a:buChar char="·"/>
            </a:pPr>
            <a:r>
              <a:rPr lang="fr-FR" sz="2150" b="1" i="1" spc="35">
                <a:solidFill>
                  <a:srgbClr val="00AF50"/>
                </a:solidFill>
                <a:latin typeface="Calibri" panose="02020603050405020304" pitchFamily="2"/>
              </a:rPr>
              <a:t>Terminaison: </a:t>
            </a:r>
          </a:p>
          <a:p>
            <a:pPr marL="0" marR="0" indent="0" algn="just">
              <a:lnSpc>
                <a:spcPts val="2200"/>
              </a:lnSpc>
              <a:spcBef>
                <a:spcPts val="400"/>
              </a:spcBef>
              <a:spcAft>
                <a:spcPts val="0"/>
              </a:spcAft>
            </a:pPr>
            <a:r>
              <a:rPr lang="fr-FR" sz="2200" spc="-55">
                <a:solidFill>
                  <a:srgbClr val="000000"/>
                </a:solidFill>
                <a:latin typeface="Calibri" panose="02020603050405020304" pitchFamily="2"/>
              </a:rPr>
              <a:t>Base des phalanges proximales des 2e,3e </a:t>
            </a:r>
          </a:p>
          <a:p>
            <a:pPr marL="320040" marR="0" indent="0"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200" spc="-50">
                <a:solidFill>
                  <a:srgbClr val="000000"/>
                </a:solidFill>
                <a:latin typeface="Calibri" panose="02020603050405020304" pitchFamily="2"/>
              </a:rPr>
              <a:t>et 4e doigts. </a:t>
            </a:r>
          </a:p>
          <a:p>
            <a:pPr marL="0" marR="0" indent="0" algn="just">
              <a:lnSpc>
                <a:spcPts val="2200"/>
              </a:lnSpc>
              <a:spcBef>
                <a:spcPts val="395"/>
              </a:spcBef>
              <a:spcAft>
                <a:spcPts val="0"/>
              </a:spcAft>
            </a:pPr>
            <a:r>
              <a:rPr lang="fr-FR" sz="2200" spc="-50">
                <a:solidFill>
                  <a:srgbClr val="000000"/>
                </a:solidFill>
                <a:latin typeface="Calibri" panose="02020603050405020304" pitchFamily="2"/>
              </a:rPr>
              <a:t>Tendon extenseur homologue </a:t>
            </a:r>
          </a:p>
          <a:p>
            <a:pPr marL="91440" marR="0" indent="0" algn="just">
              <a:lnSpc>
                <a:spcPts val="2300"/>
              </a:lnSpc>
              <a:spcBef>
                <a:spcPts val="290"/>
              </a:spcBef>
              <a:spcAft>
                <a:spcPts val="0"/>
              </a:spcAft>
              <a:buFont typeface="Calibri"/>
              <a:buChar char="·"/>
            </a:pPr>
            <a:r>
              <a:rPr lang="fr-FR" sz="2150" b="1" i="1" spc="60">
                <a:solidFill>
                  <a:srgbClr val="FF0000"/>
                </a:solidFill>
                <a:latin typeface="Calibri" panose="02020603050405020304" pitchFamily="2"/>
              </a:rPr>
              <a:t>Action: </a:t>
            </a:r>
          </a:p>
          <a:p>
            <a:pPr marL="0" marR="0" indent="0" algn="just">
              <a:lnSpc>
                <a:spcPts val="2200"/>
              </a:lnSpc>
              <a:spcBef>
                <a:spcPts val="400"/>
              </a:spcBef>
              <a:spcAft>
                <a:spcPts val="0"/>
              </a:spcAft>
            </a:pPr>
            <a:r>
              <a:rPr lang="fr-FR" sz="2200" spc="-40">
                <a:solidFill>
                  <a:srgbClr val="000000"/>
                </a:solidFill>
                <a:latin typeface="Calibri" panose="02020603050405020304" pitchFamily="2"/>
              </a:rPr>
              <a:t>Même action que les lombricaux </a:t>
            </a:r>
          </a:p>
          <a:p>
            <a:pPr marL="0" marR="0" indent="0" algn="just">
              <a:lnSpc>
                <a:spcPts val="2200"/>
              </a:lnSpc>
              <a:spcBef>
                <a:spcPts val="395"/>
              </a:spcBef>
              <a:spcAft>
                <a:spcPts val="0"/>
              </a:spcAft>
            </a:pPr>
            <a:r>
              <a:rPr lang="fr-FR" sz="2200" spc="-45">
                <a:solidFill>
                  <a:srgbClr val="000000"/>
                </a:solidFill>
                <a:latin typeface="Calibri" panose="02020603050405020304" pitchFamily="2"/>
              </a:rPr>
              <a:t>Abduction ( écartement de l’axe de la </a:t>
            </a:r>
          </a:p>
          <a:p>
            <a:pPr marL="320040" marR="0" indent="0" algn="just">
              <a:lnSpc>
                <a:spcPts val="2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200" spc="-50">
                <a:solidFill>
                  <a:srgbClr val="000000"/>
                </a:solidFill>
                <a:latin typeface="Calibri" panose="02020603050405020304" pitchFamily="2"/>
              </a:rPr>
              <a:t>main) des doigts. </a:t>
            </a:r>
          </a:p>
          <a:p>
            <a:pPr marL="91440" marR="0" indent="0" algn="just">
              <a:lnSpc>
                <a:spcPts val="2300"/>
              </a:lnSpc>
              <a:spcBef>
                <a:spcPts val="295"/>
              </a:spcBef>
              <a:spcAft>
                <a:spcPts val="0"/>
              </a:spcAft>
              <a:buFont typeface="Calibri"/>
              <a:buChar char="·"/>
            </a:pPr>
            <a:r>
              <a:rPr lang="fr-FR" sz="2150" b="1" i="1" spc="45">
                <a:solidFill>
                  <a:srgbClr val="FFC000"/>
                </a:solidFill>
                <a:latin typeface="Calibri" panose="02020603050405020304" pitchFamily="2"/>
              </a:rPr>
              <a:t>Innervation: </a:t>
            </a:r>
          </a:p>
          <a:p>
            <a:pPr marL="0" marR="0" indent="0" algn="just">
              <a:lnSpc>
                <a:spcPts val="2200"/>
              </a:lnSpc>
              <a:spcBef>
                <a:spcPts val="400"/>
              </a:spcBef>
              <a:spcAft>
                <a:spcPts val="4570"/>
              </a:spcAft>
            </a:pPr>
            <a:r>
              <a:rPr lang="fr-FR" sz="2200" spc="-50">
                <a:solidFill>
                  <a:srgbClr val="000000"/>
                </a:solidFill>
                <a:latin typeface="Calibri" panose="02020603050405020304" pitchFamily="2"/>
              </a:rPr>
              <a:t>Nerf ulnaire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2797810" y="170815"/>
            <a:ext cx="3526790" cy="435610"/>
          </a:xfrm>
          <a:prstGeom prst="rect">
            <a:avLst/>
          </a:prstGeom>
        </p:spPr>
      </p:pic>
      <p:pic>
        <p:nvPicPr>
          <p:cNvPr id="13" name="Image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5486400" y="1094105"/>
            <a:ext cx="3657600" cy="5114925"/>
          </a:xfrm>
          <a:prstGeom prst="rect">
            <a:avLst/>
          </a:prstGeom>
        </p:spPr>
      </p:pic>
      <p:sp>
        <p:nvSpPr>
          <p:cNvPr id="14" name="Espace réservé du texte 13"/>
          <p:cNvSpPr>
            <a:spLocks noGrp="1"/>
          </p:cNvSpPr>
          <p:nvPr>
            <p:ph type="body" idx="10"/>
          </p:nvPr>
        </p:nvSpPr>
        <p:spPr>
          <a:xfrm>
            <a:off x="106680" y="1094105"/>
            <a:ext cx="5270500" cy="514159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70510" rIns="0" bIns="0" anchor="t">
            <a:normAutofit fontScale="95000"/>
          </a:bodyPr>
          <a:lstStyle/>
          <a:p>
            <a:pPr marL="0" marR="0" indent="365760" algn="just">
              <a:lnSpc>
                <a:spcPts val="2600"/>
              </a:lnSpc>
              <a:spcAft>
                <a:spcPts val="0"/>
              </a:spcAft>
              <a:buFont typeface="Calibri"/>
              <a:buChar char="·"/>
            </a:pPr>
            <a:r>
              <a:rPr lang="fr-FR" sz="2600" spc="25">
                <a:solidFill>
                  <a:srgbClr val="000000"/>
                </a:solidFill>
                <a:latin typeface="Calibri" panose="02020603050405020304" pitchFamily="2"/>
              </a:rPr>
              <a:t>Les muscles de la main, aux </a:t>
            </a:r>
          </a:p>
          <a:p>
            <a:pPr marL="365760" marR="0" indent="0" algn="just">
              <a:lnSpc>
                <a:spcPts val="2500"/>
              </a:lnSpc>
              <a:spcBef>
                <a:spcPts val="35"/>
              </a:spcBef>
              <a:spcAft>
                <a:spcPts val="0"/>
              </a:spcAft>
            </a:pPr>
            <a:r>
              <a:rPr lang="fr-FR" sz="2600" spc="30">
                <a:solidFill>
                  <a:srgbClr val="000000"/>
                </a:solidFill>
                <a:latin typeface="Calibri" panose="02020603050405020304" pitchFamily="2"/>
              </a:rPr>
              <a:t>nombres de 20, occupent</a:t>
            </a:r>
            <a:r>
              <a:rPr lang="fr-FR" sz="2650" b="1" i="1" spc="30">
                <a:solidFill>
                  <a:srgbClr val="30859C"/>
                </a:solidFill>
                <a:latin typeface="Calibri" panose="02020603050405020304" pitchFamily="2"/>
              </a:rPr>
              <a:t> la région </a:t>
            </a:r>
          </a:p>
          <a:p>
            <a:pPr marL="365760" marR="0" indent="0" algn="just">
              <a:lnSpc>
                <a:spcPts val="27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650" b="1" i="1" spc="30">
                <a:solidFill>
                  <a:srgbClr val="30859C"/>
                </a:solidFill>
                <a:latin typeface="Calibri" panose="02020603050405020304" pitchFamily="2"/>
              </a:rPr>
              <a:t>palmaire</a:t>
            </a:r>
            <a:r>
              <a:rPr lang="fr-FR" sz="2600" spc="30">
                <a:solidFill>
                  <a:srgbClr val="000000"/>
                </a:solidFill>
                <a:latin typeface="Calibri" panose="02020603050405020304" pitchFamily="2"/>
              </a:rPr>
              <a:t> de la main et se </a:t>
            </a:r>
          </a:p>
          <a:p>
            <a:pPr marL="365760" marR="0" indent="0" algn="just">
              <a:lnSpc>
                <a:spcPts val="2500"/>
              </a:lnSpc>
              <a:spcBef>
                <a:spcPts val="10"/>
              </a:spcBef>
              <a:spcAft>
                <a:spcPts val="0"/>
              </a:spcAft>
            </a:pPr>
            <a:r>
              <a:rPr lang="fr-FR" sz="2600" spc="15">
                <a:solidFill>
                  <a:srgbClr val="000000"/>
                </a:solidFill>
                <a:latin typeface="Calibri" panose="02020603050405020304" pitchFamily="2"/>
              </a:rPr>
              <a:t>répartissent en trois loges </a:t>
            </a:r>
          </a:p>
          <a:p>
            <a:pPr marL="365760" marR="0" indent="0" algn="just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600" spc="0">
                <a:solidFill>
                  <a:srgbClr val="000000"/>
                </a:solidFill>
                <a:latin typeface="Calibri" panose="02020603050405020304" pitchFamily="2"/>
              </a:rPr>
              <a:t>musculaires: </a:t>
            </a:r>
          </a:p>
          <a:p>
            <a:pPr marL="0" marR="0" indent="365760" algn="just">
              <a:lnSpc>
                <a:spcPts val="2600"/>
              </a:lnSpc>
              <a:spcBef>
                <a:spcPts val="685"/>
              </a:spcBef>
              <a:spcAft>
                <a:spcPts val="0"/>
              </a:spcAft>
              <a:buFont typeface="Calibri"/>
              <a:buChar char="·"/>
            </a:pPr>
            <a:r>
              <a:rPr lang="fr-FR" sz="2650" b="1" i="1" spc="55">
                <a:solidFill>
                  <a:srgbClr val="00AF50"/>
                </a:solidFill>
                <a:latin typeface="Calibri" panose="02020603050405020304" pitchFamily="2"/>
              </a:rPr>
              <a:t>Loge musculaire latérale</a:t>
            </a:r>
            <a:r>
              <a:rPr lang="fr-FR" sz="2600" spc="55">
                <a:solidFill>
                  <a:srgbClr val="000000"/>
                </a:solidFill>
                <a:latin typeface="Calibri" panose="02020603050405020304" pitchFamily="2"/>
              </a:rPr>
              <a:t> occupée </a:t>
            </a:r>
          </a:p>
          <a:p>
            <a:pPr marL="365760" marR="0" indent="0" algn="just">
              <a:lnSpc>
                <a:spcPts val="2400"/>
              </a:lnSpc>
              <a:spcBef>
                <a:spcPts val="210"/>
              </a:spcBef>
              <a:spcAft>
                <a:spcPts val="0"/>
              </a:spcAft>
            </a:pPr>
            <a:r>
              <a:rPr lang="fr-FR" sz="2600" spc="15">
                <a:solidFill>
                  <a:srgbClr val="000000"/>
                </a:solidFill>
                <a:latin typeface="Calibri" panose="02020603050405020304" pitchFamily="2"/>
              </a:rPr>
              <a:t>par les muscles de</a:t>
            </a:r>
            <a:r>
              <a:rPr lang="fr-FR" sz="2650" b="1" i="1" spc="15">
                <a:solidFill>
                  <a:srgbClr val="FF0000"/>
                </a:solidFill>
                <a:latin typeface="Calibri" panose="02020603050405020304" pitchFamily="2"/>
              </a:rPr>
              <a:t> l’éminence </a:t>
            </a:r>
          </a:p>
          <a:p>
            <a:pPr marL="365760" marR="0" indent="0" algn="just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650" b="1" i="1" spc="40">
                <a:solidFill>
                  <a:srgbClr val="FF0000"/>
                </a:solidFill>
                <a:latin typeface="Calibri" panose="02020603050405020304" pitchFamily="2"/>
              </a:rPr>
              <a:t>thénar </a:t>
            </a:r>
          </a:p>
          <a:p>
            <a:pPr marL="0" marR="0" indent="365760" algn="just">
              <a:lnSpc>
                <a:spcPts val="2600"/>
              </a:lnSpc>
              <a:spcBef>
                <a:spcPts val="660"/>
              </a:spcBef>
              <a:spcAft>
                <a:spcPts val="0"/>
              </a:spcAft>
              <a:buFont typeface="Calibri"/>
              <a:buChar char="·"/>
            </a:pPr>
            <a:r>
              <a:rPr lang="fr-FR" sz="2650" b="1" i="1" spc="55">
                <a:solidFill>
                  <a:srgbClr val="943735"/>
                </a:solidFill>
                <a:latin typeface="Calibri" panose="02020603050405020304" pitchFamily="2"/>
              </a:rPr>
              <a:t>Loge musculaire médiale</a:t>
            </a:r>
            <a:r>
              <a:rPr lang="fr-FR" sz="2600" spc="55">
                <a:solidFill>
                  <a:srgbClr val="000000"/>
                </a:solidFill>
                <a:latin typeface="Calibri" panose="02020603050405020304" pitchFamily="2"/>
              </a:rPr>
              <a:t> occupée </a:t>
            </a:r>
          </a:p>
          <a:p>
            <a:pPr marL="365760" marR="0" indent="0" algn="just">
              <a:lnSpc>
                <a:spcPts val="2400"/>
              </a:lnSpc>
              <a:spcBef>
                <a:spcPts val="210"/>
              </a:spcBef>
              <a:spcAft>
                <a:spcPts val="0"/>
              </a:spcAft>
            </a:pPr>
            <a:r>
              <a:rPr lang="fr-FR" sz="2600" spc="15">
                <a:solidFill>
                  <a:srgbClr val="000000"/>
                </a:solidFill>
                <a:latin typeface="Calibri" panose="02020603050405020304" pitchFamily="2"/>
              </a:rPr>
              <a:t>par les muscles de</a:t>
            </a:r>
            <a:r>
              <a:rPr lang="fr-FR" sz="2650" b="1" i="1" spc="15">
                <a:solidFill>
                  <a:srgbClr val="FF0000"/>
                </a:solidFill>
                <a:latin typeface="Calibri" panose="02020603050405020304" pitchFamily="2"/>
              </a:rPr>
              <a:t> l’éminence </a:t>
            </a:r>
          </a:p>
          <a:p>
            <a:pPr marL="365760" marR="0" indent="0" algn="just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650" b="1" i="1" spc="55">
                <a:solidFill>
                  <a:srgbClr val="FF0000"/>
                </a:solidFill>
                <a:latin typeface="Calibri" panose="02020603050405020304" pitchFamily="2"/>
              </a:rPr>
              <a:t>hypothénar </a:t>
            </a:r>
          </a:p>
          <a:p>
            <a:pPr marL="0" marR="0" indent="365760" algn="just">
              <a:lnSpc>
                <a:spcPts val="2600"/>
              </a:lnSpc>
              <a:spcBef>
                <a:spcPts val="535"/>
              </a:spcBef>
              <a:spcAft>
                <a:spcPts val="0"/>
              </a:spcAft>
              <a:buFont typeface="Calibri"/>
              <a:buChar char="·"/>
            </a:pPr>
            <a:r>
              <a:rPr lang="fr-FR" sz="2650" b="1" i="1" spc="65">
                <a:solidFill>
                  <a:srgbClr val="6F2F9F"/>
                </a:solidFill>
                <a:latin typeface="Calibri" panose="02020603050405020304" pitchFamily="2"/>
              </a:rPr>
              <a:t>Loge musculaire intermédiaire </a:t>
            </a:r>
          </a:p>
          <a:p>
            <a:pPr marL="365760" marR="0" indent="0" algn="just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700" spc="-15">
                <a:solidFill>
                  <a:srgbClr val="000000"/>
                </a:solidFill>
                <a:latin typeface="Calibri" panose="02020603050405020304" pitchFamily="2"/>
              </a:rPr>
              <a:t>constituée d’un plan antérieur et </a:t>
            </a:r>
          </a:p>
          <a:p>
            <a:pPr marL="365760" marR="0" indent="0" algn="just">
              <a:lnSpc>
                <a:spcPts val="2700"/>
              </a:lnSpc>
              <a:spcBef>
                <a:spcPts val="0"/>
              </a:spcBef>
              <a:spcAft>
                <a:spcPts val="45"/>
              </a:spcAft>
            </a:pPr>
            <a:r>
              <a:rPr lang="fr-FR" sz="2700" spc="-40">
                <a:solidFill>
                  <a:srgbClr val="000000"/>
                </a:solidFill>
                <a:latin typeface="Calibri" panose="02020603050405020304" pitchFamily="2"/>
              </a:rPr>
              <a:t>d’un plan postérieur.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2780030" y="243840"/>
            <a:ext cx="3583940" cy="536575"/>
          </a:xfrm>
          <a:prstGeom prst="rect">
            <a:avLst/>
          </a:prstGeom>
        </p:spPr>
      </p:pic>
      <p:sp>
        <p:nvSpPr>
          <p:cNvPr id="19" name="Espace réservé du texte 18"/>
          <p:cNvSpPr>
            <a:spLocks noGrp="1"/>
          </p:cNvSpPr>
          <p:nvPr>
            <p:ph type="body" idx="10"/>
          </p:nvPr>
        </p:nvSpPr>
        <p:spPr>
          <a:xfrm>
            <a:off x="585470" y="2225675"/>
            <a:ext cx="7797800" cy="25114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6350" rIns="0" bIns="0" anchor="t"/>
          <a:lstStyle/>
          <a:p>
            <a:pPr marL="0" marR="0" indent="137160" algn="just">
              <a:lnSpc>
                <a:spcPts val="3800"/>
              </a:lnSpc>
              <a:spcAft>
                <a:spcPts val="0"/>
              </a:spcAft>
              <a:buFont typeface="Calibri"/>
              <a:buChar char="·"/>
            </a:pPr>
            <a:r>
              <a:rPr lang="fr-FR" sz="3200" spc="15">
                <a:solidFill>
                  <a:srgbClr val="000000"/>
                </a:solidFill>
                <a:latin typeface="Calibri" panose="02020603050405020304" pitchFamily="2"/>
              </a:rPr>
              <a:t>L’</a:t>
            </a:r>
            <a:r>
              <a:rPr lang="fr-FR" sz="3150" b="1" spc="15">
                <a:solidFill>
                  <a:srgbClr val="000000"/>
                </a:solidFill>
                <a:latin typeface="Calibri" panose="02020603050405020304" pitchFamily="2"/>
              </a:rPr>
              <a:t>éminence thénar est une saillie musculaire </a:t>
            </a:r>
          </a:p>
          <a:p>
            <a:pPr marL="320040" marR="0" indent="0" algn="just">
              <a:lnSpc>
                <a:spcPts val="38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3150" b="1" spc="-5">
                <a:solidFill>
                  <a:srgbClr val="000000"/>
                </a:solidFill>
                <a:latin typeface="Calibri" panose="02020603050405020304" pitchFamily="2"/>
              </a:rPr>
              <a:t>arrondie située à la partie antéro-supérieure </a:t>
            </a:r>
          </a:p>
          <a:p>
            <a:pPr marL="320040" marR="0" indent="0" algn="just">
              <a:lnSpc>
                <a:spcPts val="38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3150" b="1" spc="10">
                <a:solidFill>
                  <a:srgbClr val="000000"/>
                </a:solidFill>
                <a:latin typeface="Calibri" panose="02020603050405020304" pitchFamily="2"/>
              </a:rPr>
              <a:t>de la main, sous le pouce. </a:t>
            </a:r>
          </a:p>
          <a:p>
            <a:pPr marL="0" marR="0" indent="137160" algn="just">
              <a:lnSpc>
                <a:spcPts val="3400"/>
              </a:lnSpc>
              <a:spcBef>
                <a:spcPts val="905"/>
              </a:spcBef>
              <a:spcAft>
                <a:spcPts val="0"/>
              </a:spcAft>
              <a:buFont typeface="Calibri"/>
              <a:buChar char="·"/>
            </a:pPr>
            <a:r>
              <a:rPr lang="fr-FR" sz="3200" spc="-5">
                <a:solidFill>
                  <a:srgbClr val="000000"/>
                </a:solidFill>
                <a:latin typeface="Calibri" panose="02020603050405020304" pitchFamily="2"/>
              </a:rPr>
              <a:t>Elle est constituée de quatre muscles destinés </a:t>
            </a:r>
          </a:p>
          <a:p>
            <a:pPr marL="320040" marR="0" indent="0" algn="just">
              <a:lnSpc>
                <a:spcPts val="3300"/>
              </a:lnSpc>
              <a:spcBef>
                <a:spcPts val="580"/>
              </a:spcBef>
              <a:spcAft>
                <a:spcPts val="25"/>
              </a:spcAft>
            </a:pPr>
            <a:r>
              <a:rPr lang="fr-FR" sz="3200" spc="-30">
                <a:solidFill>
                  <a:srgbClr val="000000"/>
                </a:solidFill>
                <a:latin typeface="Calibri" panose="02020603050405020304" pitchFamily="2"/>
              </a:rPr>
              <a:t>au pouce.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243330" y="389890"/>
            <a:ext cx="3609340" cy="558165"/>
          </a:xfrm>
          <a:prstGeom prst="rect">
            <a:avLst/>
          </a:prstGeom>
        </p:spPr>
      </p:pic>
      <p:pic>
        <p:nvPicPr>
          <p:cNvPr id="25" name="Image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5431790" y="463550"/>
            <a:ext cx="3712210" cy="6394450"/>
          </a:xfrm>
          <a:prstGeom prst="rect">
            <a:avLst/>
          </a:prstGeom>
        </p:spPr>
      </p:pic>
      <p:sp>
        <p:nvSpPr>
          <p:cNvPr id="26" name="Espace réservé du texte 25"/>
          <p:cNvSpPr>
            <a:spLocks noGrp="1"/>
          </p:cNvSpPr>
          <p:nvPr>
            <p:ph type="body" idx="10"/>
          </p:nvPr>
        </p:nvSpPr>
        <p:spPr>
          <a:xfrm>
            <a:off x="250190" y="948055"/>
            <a:ext cx="4800600" cy="59099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610870" rIns="0" bIns="0" anchor="t"/>
          <a:lstStyle/>
          <a:p>
            <a:pPr marL="0" marR="0" indent="0" algn="l">
              <a:lnSpc>
                <a:spcPts val="2700"/>
              </a:lnSpc>
              <a:spcAft>
                <a:spcPts val="0"/>
              </a:spcAft>
            </a:pPr>
            <a:r>
              <a:rPr lang="fr-FR" sz="2700" spc="-10">
                <a:solidFill>
                  <a:srgbClr val="000000"/>
                </a:solidFill>
                <a:latin typeface="Calibri" panose="02020603050405020304" pitchFamily="2"/>
              </a:rPr>
              <a:t>de la superficie à la profondeur on </a:t>
            </a:r>
          </a:p>
          <a:p>
            <a:pPr marL="320040" marR="0" indent="0" algn="l">
              <a:lnSpc>
                <a:spcPts val="27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700" spc="-30">
                <a:solidFill>
                  <a:srgbClr val="000000"/>
                </a:solidFill>
                <a:latin typeface="Calibri" panose="02020603050405020304" pitchFamily="2"/>
              </a:rPr>
              <a:t>distingue: </a:t>
            </a:r>
          </a:p>
          <a:p>
            <a:pPr marL="0" marR="0" indent="0" algn="l">
              <a:lnSpc>
                <a:spcPts val="2700"/>
              </a:lnSpc>
              <a:spcBef>
                <a:spcPts val="465"/>
              </a:spcBef>
              <a:spcAft>
                <a:spcPts val="0"/>
              </a:spcAft>
            </a:pPr>
            <a:r>
              <a:rPr lang="fr-FR" sz="2700" spc="5">
                <a:solidFill>
                  <a:srgbClr val="943734"/>
                </a:solidFill>
                <a:latin typeface="Calibri" panose="02020603050405020304" pitchFamily="2"/>
              </a:rPr>
              <a:t>1/Le muscle court abducteur du </a:t>
            </a:r>
          </a:p>
          <a:p>
            <a:pPr marL="320040" marR="0" indent="0" algn="l">
              <a:lnSpc>
                <a:spcPts val="27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700" spc="-20">
                <a:solidFill>
                  <a:srgbClr val="943734"/>
                </a:solidFill>
                <a:latin typeface="Calibri" panose="02020603050405020304" pitchFamily="2"/>
              </a:rPr>
              <a:t>pouce: </a:t>
            </a:r>
          </a:p>
          <a:p>
            <a:pPr marL="0" marR="0" indent="137160" algn="l">
              <a:lnSpc>
                <a:spcPts val="2900"/>
              </a:lnSpc>
              <a:spcBef>
                <a:spcPts val="345"/>
              </a:spcBef>
              <a:spcAft>
                <a:spcPts val="0"/>
              </a:spcAft>
              <a:buFont typeface="Calibri"/>
              <a:buChar char="·"/>
            </a:pPr>
            <a:r>
              <a:rPr lang="fr-FR" sz="2650" b="1" i="1" spc="35">
                <a:solidFill>
                  <a:srgbClr val="00AF50"/>
                </a:solidFill>
                <a:latin typeface="Calibri" panose="02020603050405020304" pitchFamily="2"/>
              </a:rPr>
              <a:t>Origine:</a:t>
            </a:r>
            <a:r>
              <a:rPr lang="fr-FR" sz="2700" spc="35">
                <a:solidFill>
                  <a:srgbClr val="000000"/>
                </a:solidFill>
                <a:latin typeface="Calibri" panose="02020603050405020304" pitchFamily="2"/>
              </a:rPr>
              <a:t> Scaphoïde. </a:t>
            </a:r>
          </a:p>
          <a:p>
            <a:pPr marL="137160" marR="0" indent="0" algn="l">
              <a:lnSpc>
                <a:spcPts val="2700"/>
              </a:lnSpc>
              <a:spcBef>
                <a:spcPts val="470"/>
              </a:spcBef>
              <a:spcAft>
                <a:spcPts val="0"/>
              </a:spcAft>
            </a:pPr>
            <a:r>
              <a:rPr lang="fr-FR" sz="2700" spc="-45">
                <a:solidFill>
                  <a:srgbClr val="000000"/>
                </a:solidFill>
                <a:latin typeface="Calibri" panose="02020603050405020304" pitchFamily="2"/>
              </a:rPr>
              <a:t>Rétinaculum des </a:t>
            </a:r>
          </a:p>
          <a:p>
            <a:pPr marL="320040" marR="0" indent="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700" spc="-5">
                <a:solidFill>
                  <a:srgbClr val="000000"/>
                </a:solidFill>
                <a:latin typeface="Calibri" panose="02020603050405020304" pitchFamily="2"/>
              </a:rPr>
              <a:t>fléchisseurs(ligament annulaire </a:t>
            </a:r>
          </a:p>
          <a:p>
            <a:pPr marL="320040" marR="0" indent="0" algn="l">
              <a:lnSpc>
                <a:spcPts val="27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700" spc="-15">
                <a:solidFill>
                  <a:srgbClr val="000000"/>
                </a:solidFill>
                <a:latin typeface="Calibri" panose="02020603050405020304" pitchFamily="2"/>
              </a:rPr>
              <a:t>antérieur du carpe) </a:t>
            </a:r>
          </a:p>
          <a:p>
            <a:pPr marL="0" marR="0" indent="0" algn="l">
              <a:lnSpc>
                <a:spcPts val="2700"/>
              </a:lnSpc>
              <a:spcBef>
                <a:spcPts val="490"/>
              </a:spcBef>
              <a:spcAft>
                <a:spcPts val="0"/>
              </a:spcAft>
            </a:pPr>
            <a:r>
              <a:rPr lang="fr-FR" sz="2650" b="1" i="1" spc="-5">
                <a:solidFill>
                  <a:srgbClr val="00AF50"/>
                </a:solidFill>
                <a:latin typeface="Calibri" panose="02020603050405020304" pitchFamily="2"/>
              </a:rPr>
              <a:t>Terminaison:</a:t>
            </a:r>
            <a:r>
              <a:rPr lang="fr-FR" sz="2700" spc="-5">
                <a:solidFill>
                  <a:srgbClr val="000000"/>
                </a:solidFill>
                <a:latin typeface="Calibri" panose="02020603050405020304" pitchFamily="2"/>
              </a:rPr>
              <a:t> base de la phalange </a:t>
            </a:r>
          </a:p>
          <a:p>
            <a:pPr marL="320040" marR="0" indent="0" algn="l">
              <a:lnSpc>
                <a:spcPts val="27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700" spc="-20">
                <a:solidFill>
                  <a:srgbClr val="000000"/>
                </a:solidFill>
                <a:latin typeface="Calibri" panose="02020603050405020304" pitchFamily="2"/>
              </a:rPr>
              <a:t>proximale du pouce. </a:t>
            </a:r>
          </a:p>
          <a:p>
            <a:pPr marL="0" marR="0" indent="137160" algn="l">
              <a:lnSpc>
                <a:spcPts val="2900"/>
              </a:lnSpc>
              <a:spcBef>
                <a:spcPts val="320"/>
              </a:spcBef>
              <a:spcAft>
                <a:spcPts val="0"/>
              </a:spcAft>
              <a:buFont typeface="Calibri"/>
              <a:buChar char="·"/>
            </a:pPr>
            <a:r>
              <a:rPr lang="fr-FR" sz="2650" b="1" i="1" spc="0">
                <a:solidFill>
                  <a:srgbClr val="FF0000"/>
                </a:solidFill>
                <a:latin typeface="Calibri" panose="02020603050405020304" pitchFamily="2"/>
              </a:rPr>
              <a:t>Action:</a:t>
            </a:r>
            <a:r>
              <a:rPr lang="fr-FR" sz="2700" spc="0">
                <a:solidFill>
                  <a:srgbClr val="000000"/>
                </a:solidFill>
                <a:latin typeface="Calibri" panose="02020603050405020304" pitchFamily="2"/>
              </a:rPr>
              <a:t> Abduction du pouce. </a:t>
            </a:r>
          </a:p>
          <a:p>
            <a:pPr marL="0" marR="0" indent="137160" algn="l">
              <a:lnSpc>
                <a:spcPts val="2900"/>
              </a:lnSpc>
              <a:spcBef>
                <a:spcPts val="325"/>
              </a:spcBef>
              <a:spcAft>
                <a:spcPts val="6555"/>
              </a:spcAft>
              <a:buFont typeface="Calibri"/>
              <a:buChar char="·"/>
            </a:pPr>
            <a:r>
              <a:rPr lang="fr-FR" sz="2650" b="1" i="1" spc="10">
                <a:solidFill>
                  <a:srgbClr val="FFC000"/>
                </a:solidFill>
                <a:latin typeface="Calibri" panose="02020603050405020304" pitchFamily="2"/>
              </a:rPr>
              <a:t>Innervation:</a:t>
            </a:r>
            <a:r>
              <a:rPr lang="fr-FR" sz="2700" spc="10">
                <a:solidFill>
                  <a:srgbClr val="000000"/>
                </a:solidFill>
                <a:latin typeface="Calibri" panose="02020603050405020304" pitchFamily="2"/>
              </a:rPr>
              <a:t> Nerf médian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024255" y="243840"/>
            <a:ext cx="3608705" cy="536575"/>
          </a:xfrm>
          <a:prstGeom prst="rect">
            <a:avLst/>
          </a:prstGeom>
        </p:spPr>
      </p:pic>
      <p:pic>
        <p:nvPicPr>
          <p:cNvPr id="32" name="Image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5489575" y="341630"/>
            <a:ext cx="3654425" cy="6516370"/>
          </a:xfrm>
          <a:prstGeom prst="rect">
            <a:avLst/>
          </a:prstGeom>
        </p:spPr>
      </p:pic>
      <p:sp>
        <p:nvSpPr>
          <p:cNvPr id="33" name="Espace réservé du texte 32"/>
          <p:cNvSpPr>
            <a:spLocks noGrp="1"/>
          </p:cNvSpPr>
          <p:nvPr>
            <p:ph type="body" idx="10"/>
          </p:nvPr>
        </p:nvSpPr>
        <p:spPr>
          <a:xfrm>
            <a:off x="548640" y="780415"/>
            <a:ext cx="4140200" cy="60775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234315" rIns="0" bIns="0" anchor="t">
            <a:normAutofit fontScale="95000"/>
          </a:bodyPr>
          <a:lstStyle/>
          <a:p>
            <a:pPr marL="45720" marR="0" indent="0" algn="l">
              <a:lnSpc>
                <a:spcPts val="3200"/>
              </a:lnSpc>
              <a:spcAft>
                <a:spcPts val="0"/>
              </a:spcAft>
            </a:pPr>
            <a:r>
              <a:rPr lang="fr-FR" sz="2950" b="1" spc="60">
                <a:solidFill>
                  <a:srgbClr val="943735"/>
                </a:solidFill>
                <a:latin typeface="Calibri" panose="02020603050405020304" pitchFamily="2"/>
              </a:rPr>
              <a:t>2/Le muscle opposant du </a:t>
            </a:r>
          </a:p>
          <a:p>
            <a:pPr marL="365760" marR="0" indent="0" algn="l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950" b="1" spc="25">
                <a:solidFill>
                  <a:srgbClr val="943735"/>
                </a:solidFill>
                <a:latin typeface="Calibri" panose="02020603050405020304" pitchFamily="2"/>
              </a:rPr>
              <a:t>pouce: </a:t>
            </a:r>
          </a:p>
          <a:p>
            <a:pPr marL="45720" marR="0" indent="91440" algn="l">
              <a:lnSpc>
                <a:spcPts val="3200"/>
              </a:lnSpc>
              <a:spcBef>
                <a:spcPts val="735"/>
              </a:spcBef>
              <a:spcAft>
                <a:spcPts val="0"/>
              </a:spcAft>
              <a:buFont typeface="Calibri"/>
              <a:buChar char="·"/>
            </a:pPr>
            <a:r>
              <a:rPr lang="fr-FR" sz="2950" b="1" i="1" spc="60">
                <a:solidFill>
                  <a:srgbClr val="00AF50"/>
                </a:solidFill>
                <a:latin typeface="Calibri" panose="02020603050405020304" pitchFamily="2"/>
              </a:rPr>
              <a:t>Origine: </a:t>
            </a:r>
          </a:p>
          <a:p>
            <a:pPr marL="45720" marR="0" indent="0" algn="l">
              <a:lnSpc>
                <a:spcPts val="3200"/>
              </a:lnSpc>
              <a:spcBef>
                <a:spcPts val="720"/>
              </a:spcBef>
              <a:spcAft>
                <a:spcPts val="0"/>
              </a:spcAft>
            </a:pPr>
            <a:r>
              <a:rPr lang="fr-FR" sz="2950" b="1" spc="-40">
                <a:solidFill>
                  <a:srgbClr val="000000"/>
                </a:solidFill>
                <a:latin typeface="Calibri" panose="02020603050405020304" pitchFamily="2"/>
              </a:rPr>
              <a:t>Trapèze. </a:t>
            </a:r>
          </a:p>
          <a:p>
            <a:pPr marL="137160" marR="0" indent="0" algn="l">
              <a:lnSpc>
                <a:spcPts val="3200"/>
              </a:lnSpc>
              <a:spcBef>
                <a:spcPts val="720"/>
              </a:spcBef>
              <a:spcAft>
                <a:spcPts val="0"/>
              </a:spcAft>
            </a:pPr>
            <a:r>
              <a:rPr lang="fr-FR" sz="2950" b="1" spc="15">
                <a:solidFill>
                  <a:srgbClr val="000000"/>
                </a:solidFill>
                <a:latin typeface="Calibri" panose="02020603050405020304" pitchFamily="2"/>
              </a:rPr>
              <a:t>Rétinaculum des </a:t>
            </a:r>
          </a:p>
          <a:p>
            <a:pPr marL="365760" marR="0" indent="0" algn="l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950" b="1" spc="15">
                <a:solidFill>
                  <a:srgbClr val="000000"/>
                </a:solidFill>
                <a:latin typeface="Calibri" panose="02020603050405020304" pitchFamily="2"/>
              </a:rPr>
              <a:t>fléchisseurs. </a:t>
            </a:r>
          </a:p>
          <a:p>
            <a:pPr marL="45720" marR="0" indent="91440" algn="l">
              <a:lnSpc>
                <a:spcPts val="3200"/>
              </a:lnSpc>
              <a:spcBef>
                <a:spcPts val="720"/>
              </a:spcBef>
              <a:spcAft>
                <a:spcPts val="0"/>
              </a:spcAft>
              <a:buFont typeface="Calibri"/>
              <a:buChar char="·"/>
            </a:pPr>
            <a:r>
              <a:rPr lang="fr-FR" sz="2950" b="1" i="1" spc="15">
                <a:solidFill>
                  <a:srgbClr val="00AF50"/>
                </a:solidFill>
                <a:latin typeface="Calibri" panose="02020603050405020304" pitchFamily="2"/>
              </a:rPr>
              <a:t>Terminaison:</a:t>
            </a:r>
            <a:r>
              <a:rPr lang="fr-FR" sz="2950" b="1" spc="15">
                <a:solidFill>
                  <a:srgbClr val="000000"/>
                </a:solidFill>
                <a:latin typeface="Calibri" panose="02020603050405020304" pitchFamily="2"/>
              </a:rPr>
              <a:t> bord latéral </a:t>
            </a:r>
          </a:p>
          <a:p>
            <a:pPr marL="365760" marR="0" indent="0" algn="l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950" b="1" spc="0">
                <a:solidFill>
                  <a:srgbClr val="000000"/>
                </a:solidFill>
                <a:latin typeface="Calibri" panose="02020603050405020304" pitchFamily="2"/>
              </a:rPr>
              <a:t>de M1. </a:t>
            </a:r>
          </a:p>
          <a:p>
            <a:pPr marL="45720" marR="0" indent="91440" algn="l">
              <a:lnSpc>
                <a:spcPts val="3200"/>
              </a:lnSpc>
              <a:spcBef>
                <a:spcPts val="720"/>
              </a:spcBef>
              <a:spcAft>
                <a:spcPts val="0"/>
              </a:spcAft>
              <a:buFont typeface="Calibri"/>
              <a:buChar char="·"/>
            </a:pPr>
            <a:r>
              <a:rPr lang="fr-FR" sz="2950" b="1" i="1" spc="50">
                <a:solidFill>
                  <a:srgbClr val="FF0000"/>
                </a:solidFill>
                <a:latin typeface="Calibri" panose="02020603050405020304" pitchFamily="2"/>
              </a:rPr>
              <a:t>Action:</a:t>
            </a:r>
            <a:r>
              <a:rPr lang="fr-FR" sz="2950" b="1" spc="50">
                <a:solidFill>
                  <a:srgbClr val="000000"/>
                </a:solidFill>
                <a:latin typeface="Calibri" panose="02020603050405020304" pitchFamily="2"/>
              </a:rPr>
              <a:t> Opposition du </a:t>
            </a:r>
          </a:p>
          <a:p>
            <a:pPr marL="365760" marR="0" indent="0" algn="l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950" b="1" spc="20">
                <a:solidFill>
                  <a:srgbClr val="000000"/>
                </a:solidFill>
                <a:latin typeface="Calibri" panose="02020603050405020304" pitchFamily="2"/>
              </a:rPr>
              <a:t>pouce aux autres doigts. </a:t>
            </a:r>
          </a:p>
          <a:p>
            <a:pPr marL="45720" marR="0" indent="91440" algn="l">
              <a:lnSpc>
                <a:spcPts val="3200"/>
              </a:lnSpc>
              <a:spcBef>
                <a:spcPts val="745"/>
              </a:spcBef>
              <a:spcAft>
                <a:spcPts val="6025"/>
              </a:spcAft>
              <a:buFont typeface="Calibri"/>
              <a:buChar char="·"/>
            </a:pPr>
            <a:r>
              <a:rPr lang="fr-FR" sz="2950" b="1" i="1" spc="25">
                <a:solidFill>
                  <a:srgbClr val="FFC000"/>
                </a:solidFill>
                <a:latin typeface="Calibri" panose="02020603050405020304" pitchFamily="2"/>
              </a:rPr>
              <a:t>Innervation:</a:t>
            </a:r>
            <a:r>
              <a:rPr lang="fr-FR" sz="2950" b="1" spc="25">
                <a:solidFill>
                  <a:srgbClr val="000000"/>
                </a:solidFill>
                <a:latin typeface="Calibri" panose="02020603050405020304" pitchFamily="2"/>
              </a:rPr>
              <a:t> Nerf médian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Imag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1024255" y="243840"/>
            <a:ext cx="3608705" cy="536575"/>
          </a:xfrm>
          <a:prstGeom prst="rect">
            <a:avLst/>
          </a:prstGeom>
        </p:spPr>
      </p:pic>
      <p:pic>
        <p:nvPicPr>
          <p:cNvPr id="39" name="Image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5541010" y="463550"/>
            <a:ext cx="3602990" cy="6394450"/>
          </a:xfrm>
          <a:prstGeom prst="rect">
            <a:avLst/>
          </a:prstGeom>
        </p:spPr>
      </p:pic>
      <p:sp>
        <p:nvSpPr>
          <p:cNvPr id="40" name="Espace réservé du texte 39"/>
          <p:cNvSpPr>
            <a:spLocks noGrp="1"/>
          </p:cNvSpPr>
          <p:nvPr>
            <p:ph type="body" idx="10"/>
          </p:nvPr>
        </p:nvSpPr>
        <p:spPr>
          <a:xfrm>
            <a:off x="316865" y="780415"/>
            <a:ext cx="4203700" cy="60775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40385" rIns="0" bIns="0" anchor="t">
            <a:normAutofit fontScale="95000"/>
          </a:bodyPr>
          <a:lstStyle/>
          <a:p>
            <a:pPr marL="0" marR="0" indent="0" algn="just">
              <a:lnSpc>
                <a:spcPts val="2600"/>
              </a:lnSpc>
              <a:spcAft>
                <a:spcPts val="0"/>
              </a:spcAft>
            </a:pPr>
            <a:r>
              <a:rPr lang="fr-FR" sz="2450" b="1" spc="15">
                <a:solidFill>
                  <a:srgbClr val="943734"/>
                </a:solidFill>
                <a:latin typeface="Calibri" panose="02020603050405020304" pitchFamily="2"/>
              </a:rPr>
              <a:t>3/Le muscle court fléchisseur </a:t>
            </a:r>
          </a:p>
          <a:p>
            <a:pPr marL="320040" marR="0" indent="0" algn="just">
              <a:lnSpc>
                <a:spcPts val="26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50" b="1" spc="0">
                <a:solidFill>
                  <a:srgbClr val="943734"/>
                </a:solidFill>
                <a:latin typeface="Calibri" panose="02020603050405020304" pitchFamily="2"/>
              </a:rPr>
              <a:t>du pouce: </a:t>
            </a:r>
          </a:p>
          <a:p>
            <a:pPr marL="0" marR="0" indent="137160" algn="just">
              <a:lnSpc>
                <a:spcPts val="2700"/>
              </a:lnSpc>
              <a:spcBef>
                <a:spcPts val="130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i="1" spc="20">
                <a:solidFill>
                  <a:srgbClr val="00AF50"/>
                </a:solidFill>
                <a:latin typeface="Calibri" panose="02020603050405020304" pitchFamily="2"/>
              </a:rPr>
              <a:t>Origine: </a:t>
            </a:r>
          </a:p>
          <a:p>
            <a:pPr marL="0" marR="0" indent="320040" algn="just">
              <a:lnSpc>
                <a:spcPts val="2200"/>
              </a:lnSpc>
              <a:spcBef>
                <a:spcPts val="805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spc="0">
                <a:solidFill>
                  <a:srgbClr val="974707"/>
                </a:solidFill>
                <a:latin typeface="Calibri" panose="02020603050405020304" pitchFamily="2"/>
              </a:rPr>
              <a:t>Chef superficiel:</a:t>
            </a:r>
            <a:r>
              <a:rPr lang="fr-FR" sz="2450" spc="0">
                <a:solidFill>
                  <a:srgbClr val="000000"/>
                </a:solidFill>
                <a:latin typeface="Calibri" panose="02020603050405020304" pitchFamily="2"/>
              </a:rPr>
              <a:t> trapèze et </a:t>
            </a:r>
          </a:p>
          <a:p>
            <a:pPr marL="320040" marR="0" indent="0" algn="just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50" spc="-30">
                <a:solidFill>
                  <a:srgbClr val="000000"/>
                </a:solidFill>
                <a:latin typeface="Calibri" panose="02020603050405020304" pitchFamily="2"/>
              </a:rPr>
              <a:t>rétinaculum des fléchisseurs. </a:t>
            </a:r>
          </a:p>
          <a:p>
            <a:pPr marL="0" marR="0" indent="320040" algn="just">
              <a:lnSpc>
                <a:spcPts val="2200"/>
              </a:lnSpc>
              <a:spcBef>
                <a:spcPts val="805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spc="-10">
                <a:solidFill>
                  <a:srgbClr val="30859C"/>
                </a:solidFill>
                <a:latin typeface="Calibri" panose="02020603050405020304" pitchFamily="2"/>
              </a:rPr>
              <a:t>Chef profond:</a:t>
            </a:r>
            <a:r>
              <a:rPr lang="fr-FR" sz="2450" spc="-5">
                <a:solidFill>
                  <a:srgbClr val="000000"/>
                </a:solidFill>
                <a:latin typeface="Calibri" panose="02020603050405020304" pitchFamily="2"/>
              </a:rPr>
              <a:t> trapézoïde et </a:t>
            </a:r>
          </a:p>
          <a:p>
            <a:pPr marL="320040" marR="0" indent="0" algn="just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50" spc="-50">
                <a:solidFill>
                  <a:srgbClr val="000000"/>
                </a:solidFill>
                <a:latin typeface="Calibri" panose="02020603050405020304" pitchFamily="2"/>
              </a:rPr>
              <a:t>capitatum. </a:t>
            </a:r>
          </a:p>
          <a:p>
            <a:pPr marL="0" marR="0" indent="137160" algn="just">
              <a:lnSpc>
                <a:spcPts val="2400"/>
              </a:lnSpc>
              <a:spcBef>
                <a:spcPts val="600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i="1" spc="-10">
                <a:solidFill>
                  <a:srgbClr val="00AF50"/>
                </a:solidFill>
                <a:latin typeface="Calibri" panose="02020603050405020304" pitchFamily="2"/>
              </a:rPr>
              <a:t>Terminaison:</a:t>
            </a:r>
            <a:r>
              <a:rPr lang="fr-FR" sz="2450" spc="-5">
                <a:solidFill>
                  <a:srgbClr val="000000"/>
                </a:solidFill>
                <a:latin typeface="Calibri" panose="02020603050405020304" pitchFamily="2"/>
              </a:rPr>
              <a:t> base de la </a:t>
            </a:r>
          </a:p>
          <a:p>
            <a:pPr marL="320040" marR="0" indent="0" algn="just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50" spc="-50">
                <a:solidFill>
                  <a:srgbClr val="000000"/>
                </a:solidFill>
                <a:latin typeface="Calibri" panose="02020603050405020304" pitchFamily="2"/>
              </a:rPr>
              <a:t>phalange proximale du pouce. </a:t>
            </a:r>
          </a:p>
          <a:p>
            <a:pPr marL="0" marR="0" indent="137160" algn="just">
              <a:lnSpc>
                <a:spcPts val="2400"/>
              </a:lnSpc>
              <a:spcBef>
                <a:spcPts val="600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i="1" spc="-15">
                <a:solidFill>
                  <a:srgbClr val="FF0000"/>
                </a:solidFill>
                <a:latin typeface="Calibri" panose="02020603050405020304" pitchFamily="2"/>
              </a:rPr>
              <a:t>Action:</a:t>
            </a:r>
            <a:r>
              <a:rPr lang="fr-FR" sz="2450" spc="-10">
                <a:solidFill>
                  <a:srgbClr val="000000"/>
                </a:solidFill>
                <a:latin typeface="Calibri" panose="02020603050405020304" pitchFamily="2"/>
              </a:rPr>
              <a:t> flexion de P1, puis </a:t>
            </a:r>
          </a:p>
          <a:p>
            <a:pPr marL="320040" marR="0" indent="0" algn="just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50" spc="-25">
                <a:solidFill>
                  <a:srgbClr val="000000"/>
                </a:solidFill>
                <a:latin typeface="Calibri" panose="02020603050405020304" pitchFamily="2"/>
              </a:rPr>
              <a:t>flexion et adduction du </a:t>
            </a:r>
          </a:p>
          <a:p>
            <a:pPr marL="320040" marR="0" indent="0" algn="just">
              <a:lnSpc>
                <a:spcPts val="24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2450" spc="-60">
                <a:solidFill>
                  <a:srgbClr val="000000"/>
                </a:solidFill>
                <a:latin typeface="Calibri" panose="02020603050405020304" pitchFamily="2"/>
              </a:rPr>
              <a:t>pouce. </a:t>
            </a:r>
          </a:p>
          <a:p>
            <a:pPr marL="0" marR="0" indent="137160" algn="just">
              <a:lnSpc>
                <a:spcPts val="2700"/>
              </a:lnSpc>
              <a:spcBef>
                <a:spcPts val="335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b="1" i="1" spc="20">
                <a:solidFill>
                  <a:srgbClr val="FFC000"/>
                </a:solidFill>
                <a:latin typeface="Calibri" panose="02020603050405020304" pitchFamily="2"/>
              </a:rPr>
              <a:t>Innervation: </a:t>
            </a:r>
          </a:p>
          <a:p>
            <a:pPr marL="0" marR="0" indent="137160" algn="just">
              <a:lnSpc>
                <a:spcPts val="2400"/>
              </a:lnSpc>
              <a:spcBef>
                <a:spcPts val="600"/>
              </a:spcBef>
              <a:spcAft>
                <a:spcPts val="0"/>
              </a:spcAft>
              <a:buFont typeface="Calibri"/>
              <a:buChar char="·"/>
            </a:pPr>
            <a:r>
              <a:rPr lang="fr-FR" sz="2450" spc="-20">
                <a:solidFill>
                  <a:srgbClr val="974707"/>
                </a:solidFill>
                <a:latin typeface="Calibri" panose="02020603050405020304" pitchFamily="2"/>
              </a:rPr>
              <a:t>Chef superficiel:</a:t>
            </a:r>
            <a:r>
              <a:rPr lang="fr-FR" sz="2450" spc="-20">
                <a:solidFill>
                  <a:srgbClr val="000000"/>
                </a:solidFill>
                <a:latin typeface="Calibri" panose="02020603050405020304" pitchFamily="2"/>
              </a:rPr>
              <a:t> Nerf médian </a:t>
            </a:r>
          </a:p>
          <a:p>
            <a:pPr marL="0" marR="0" indent="137160" algn="just">
              <a:lnSpc>
                <a:spcPts val="2400"/>
              </a:lnSpc>
              <a:spcBef>
                <a:spcPts val="600"/>
              </a:spcBef>
              <a:spcAft>
                <a:spcPts val="2665"/>
              </a:spcAft>
              <a:buFont typeface="Calibri"/>
              <a:buChar char="·"/>
            </a:pPr>
            <a:r>
              <a:rPr lang="fr-FR" sz="2450" spc="-25">
                <a:solidFill>
                  <a:srgbClr val="30859C"/>
                </a:solidFill>
                <a:latin typeface="Calibri" panose="02020603050405020304" pitchFamily="2"/>
              </a:rPr>
              <a:t>Chef profond:</a:t>
            </a:r>
            <a:r>
              <a:rPr lang="fr-FR" sz="2450" spc="-25">
                <a:solidFill>
                  <a:srgbClr val="000000"/>
                </a:solidFill>
                <a:latin typeface="Calibri" panose="02020603050405020304" pitchFamily="2"/>
              </a:rPr>
              <a:t> Nerf ulnaire.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Imag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755650" y="243840"/>
            <a:ext cx="3584575" cy="536575"/>
          </a:xfrm>
          <a:prstGeom prst="rect">
            <a:avLst/>
          </a:prstGeom>
        </p:spPr>
      </p:pic>
      <p:pic>
        <p:nvPicPr>
          <p:cNvPr id="47" name="Image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5288280" y="0"/>
            <a:ext cx="3855720" cy="6858000"/>
          </a:xfrm>
          <a:prstGeom prst="rect">
            <a:avLst/>
          </a:prstGeom>
        </p:spPr>
      </p:pic>
      <p:graphicFrame>
        <p:nvGraphicFramePr>
          <p:cNvPr id="45" name="table 45"/>
          <p:cNvGraphicFramePr>
            <a:graphicFrameLocks noGrp="1"/>
          </p:cNvGraphicFramePr>
          <p:nvPr/>
        </p:nvGraphicFramePr>
        <p:xfrm>
          <a:off x="97790" y="0"/>
          <a:ext cx="9046210" cy="6858000"/>
        </p:xfrm>
        <a:graphic>
          <a:graphicData uri="http://schemas.openxmlformats.org/drawingml/2006/table">
            <a:tbl>
              <a:tblPr/>
              <a:tblGrid>
                <a:gridCol w="5024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20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80415">
                <a:tc>
                  <a:txBody>
                    <a:bodyPr/>
                    <a:lstStyle/>
                    <a:p>
                      <a:pPr algn="l"/>
                      <a:r>
                        <a:rPr lang="en-US" sz="10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 algn="l"/>
                      <a:r>
                        <a:rPr lang="en-US" sz="10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77585">
                <a:tc>
                  <a:txBody>
                    <a:bodyPr/>
                    <a:lstStyle/>
                    <a:p>
                      <a:pPr marL="0" marR="0" indent="0" algn="l">
                        <a:lnSpc>
                          <a:spcPts val="3500"/>
                        </a:lnSpc>
                        <a:spcBef>
                          <a:spcPts val="1825"/>
                        </a:spcBef>
                        <a:spcAft>
                          <a:spcPts val="0"/>
                        </a:spcAft>
                      </a:pPr>
                      <a:r>
                        <a:rPr lang="fr-FR" sz="3100" b="1" spc="0">
                          <a:solidFill>
                            <a:srgbClr val="C00000"/>
                          </a:solidFill>
                          <a:latin typeface="Calibri" panose="02020603050405020304" pitchFamily="2"/>
                        </a:rPr>
                        <a:t>4/Le muscle adducteur du </a:t>
                      </a:r>
                    </a:p>
                    <a:p>
                      <a:pPr marL="365760" marR="0" indent="0" algn="l">
                        <a:lnSpc>
                          <a:spcPts val="3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100" b="1" spc="0">
                          <a:solidFill>
                            <a:srgbClr val="C00000"/>
                          </a:solidFill>
                          <a:latin typeface="Calibri" panose="02020603050405020304" pitchFamily="2"/>
                        </a:rPr>
                        <a:t>pouce: </a:t>
                      </a:r>
                    </a:p>
                    <a:p>
                      <a:pPr marL="0" marR="0" indent="137160" algn="l">
                        <a:lnSpc>
                          <a:spcPts val="3400"/>
                        </a:lnSpc>
                        <a:spcBef>
                          <a:spcPts val="805"/>
                        </a:spcBef>
                        <a:spcAft>
                          <a:spcPts val="0"/>
                        </a:spcAft>
                        <a:buFont typeface="Calibri"/>
                        <a:buChar char="·"/>
                      </a:pPr>
                      <a:r>
                        <a:rPr lang="fr-FR" sz="3150" b="1" i="1" spc="0">
                          <a:solidFill>
                            <a:srgbClr val="00AF50"/>
                          </a:solidFill>
                          <a:latin typeface="Calibri" panose="02020603050405020304" pitchFamily="2"/>
                        </a:rPr>
                        <a:t>Origine: </a:t>
                      </a:r>
                    </a:p>
                    <a:p>
                      <a:pPr marL="0" marR="0" indent="0" algn="l">
                        <a:lnSpc>
                          <a:spcPts val="3500"/>
                        </a:lnSpc>
                        <a:spcBef>
                          <a:spcPts val="770"/>
                        </a:spcBef>
                        <a:spcAft>
                          <a:spcPts val="0"/>
                        </a:spcAft>
                      </a:pPr>
                      <a:r>
                        <a:rPr lang="fr-FR" sz="3100" b="1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Chef oblique: trapézoïde et </a:t>
                      </a:r>
                    </a:p>
                    <a:p>
                      <a:pPr marL="365760" marR="0" indent="0" algn="l">
                        <a:lnSpc>
                          <a:spcPts val="3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100" b="1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capitatum </a:t>
                      </a:r>
                    </a:p>
                    <a:p>
                      <a:pPr marL="0" marR="0" indent="0" algn="l">
                        <a:lnSpc>
                          <a:spcPts val="3500"/>
                        </a:lnSpc>
                        <a:spcBef>
                          <a:spcPts val="765"/>
                        </a:spcBef>
                        <a:spcAft>
                          <a:spcPts val="0"/>
                        </a:spcAft>
                      </a:pPr>
                      <a:r>
                        <a:rPr lang="fr-FR" sz="3100" b="1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Chef transverse: M2 et M3. </a:t>
                      </a:r>
                    </a:p>
                    <a:p>
                      <a:pPr marL="0" marR="0" indent="137160" algn="l">
                        <a:lnSpc>
                          <a:spcPts val="3500"/>
                        </a:lnSpc>
                        <a:spcBef>
                          <a:spcPts val="770"/>
                        </a:spcBef>
                        <a:spcAft>
                          <a:spcPts val="0"/>
                        </a:spcAft>
                        <a:buFont typeface="Calibri"/>
                        <a:buChar char="·"/>
                      </a:pPr>
                      <a:r>
                        <a:rPr lang="fr-FR" sz="3150" b="1" i="1" spc="0">
                          <a:solidFill>
                            <a:srgbClr val="00AF50"/>
                          </a:solidFill>
                          <a:latin typeface="Calibri" panose="02020603050405020304" pitchFamily="2"/>
                        </a:rPr>
                        <a:t>Terminaison:</a:t>
                      </a:r>
                      <a:r>
                        <a:rPr lang="fr-FR" sz="3100" b="1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 base de la </a:t>
                      </a:r>
                    </a:p>
                    <a:p>
                      <a:pPr marL="365760" marR="0" indent="0" algn="l">
                        <a:lnSpc>
                          <a:spcPts val="35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</a:pPr>
                      <a:r>
                        <a:rPr lang="fr-FR" sz="3100" b="1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phalange proximale du </a:t>
                      </a:r>
                    </a:p>
                    <a:p>
                      <a:pPr marL="365760" marR="0" indent="0" algn="l">
                        <a:lnSpc>
                          <a:spcPts val="3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3100" b="1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pouce. </a:t>
                      </a:r>
                    </a:p>
                    <a:p>
                      <a:pPr marL="0" marR="0" indent="137160" algn="l">
                        <a:lnSpc>
                          <a:spcPts val="3500"/>
                        </a:lnSpc>
                        <a:spcBef>
                          <a:spcPts val="790"/>
                        </a:spcBef>
                        <a:spcAft>
                          <a:spcPts val="0"/>
                        </a:spcAft>
                        <a:buFont typeface="Calibri"/>
                        <a:buChar char="·"/>
                      </a:pPr>
                      <a:r>
                        <a:rPr lang="fr-FR" sz="3150" b="1" i="1" spc="0">
                          <a:solidFill>
                            <a:srgbClr val="FF0000"/>
                          </a:solidFill>
                          <a:latin typeface="Calibri" panose="02020603050405020304" pitchFamily="2"/>
                        </a:rPr>
                        <a:t>Action:</a:t>
                      </a:r>
                      <a:r>
                        <a:rPr lang="fr-FR" sz="3100" b="1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 adduction du pouce. </a:t>
                      </a:r>
                    </a:p>
                    <a:p>
                      <a:pPr marL="0" marR="0" indent="137160" algn="l">
                        <a:lnSpc>
                          <a:spcPts val="3500"/>
                        </a:lnSpc>
                        <a:spcBef>
                          <a:spcPts val="745"/>
                        </a:spcBef>
                        <a:spcAft>
                          <a:spcPts val="3410"/>
                        </a:spcAft>
                        <a:buFont typeface="Calibri"/>
                        <a:buChar char="·"/>
                      </a:pPr>
                      <a:r>
                        <a:rPr lang="fr-FR" sz="3150" b="1" i="1" spc="0">
                          <a:solidFill>
                            <a:srgbClr val="FFC000"/>
                          </a:solidFill>
                          <a:latin typeface="Calibri" panose="02020603050405020304" pitchFamily="2"/>
                        </a:rPr>
                        <a:t>Innervation:</a:t>
                      </a:r>
                      <a:r>
                        <a:rPr lang="fr-FR" sz="3100" b="1" spc="0">
                          <a:solidFill>
                            <a:srgbClr val="000000"/>
                          </a:solidFill>
                          <a:latin typeface="Calibri" panose="02020603050405020304" pitchFamily="2"/>
                        </a:rPr>
                        <a:t> Nerf ulnaire.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pPr algn="l"/>
                      <a:r>
                        <a:rPr lang="en-US" sz="100"/>
                        <a:t> </a:t>
                      </a:r>
                    </a:p>
                  </a:txBody>
                  <a:tcPr marL="0" marR="0" marT="0" marB="0">
                    <a:lnL w="0" cmpd="sng">
                      <a:noFill/>
                      <a:prstDash val="solid"/>
                    </a:lnL>
                    <a:lnR w="0" cmpd="sng">
                      <a:noFill/>
                      <a:prstDash val="solid"/>
                    </a:lnR>
                    <a:lnT w="0" cmpd="sng">
                      <a:noFill/>
                      <a:prstDash val="solid"/>
                    </a:lnT>
                    <a:lnB w="0" cmpd="sng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Imag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2901950" y="560705"/>
            <a:ext cx="3462020" cy="533400"/>
          </a:xfrm>
          <a:prstGeom prst="rect">
            <a:avLst/>
          </a:prstGeom>
        </p:spPr>
      </p:pic>
      <p:sp>
        <p:nvSpPr>
          <p:cNvPr id="52" name="Espace réservé du texte 51"/>
          <p:cNvSpPr>
            <a:spLocks noGrp="1"/>
          </p:cNvSpPr>
          <p:nvPr>
            <p:ph type="body" idx="10"/>
          </p:nvPr>
        </p:nvSpPr>
        <p:spPr>
          <a:xfrm>
            <a:off x="570230" y="2197735"/>
            <a:ext cx="7772400" cy="303466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3340" rIns="0" bIns="0" anchor="t"/>
          <a:lstStyle/>
          <a:p>
            <a:pPr marL="0" marR="0" indent="137160" algn="just">
              <a:lnSpc>
                <a:spcPts val="3400"/>
              </a:lnSpc>
              <a:spcAft>
                <a:spcPts val="0"/>
              </a:spcAft>
              <a:buFont typeface="Calibri"/>
              <a:buChar char="·"/>
            </a:pPr>
            <a:r>
              <a:rPr lang="fr-FR" sz="3150" spc="15">
                <a:solidFill>
                  <a:srgbClr val="000000"/>
                </a:solidFill>
                <a:latin typeface="Calibri" panose="02020603050405020304" pitchFamily="2"/>
              </a:rPr>
              <a:t>L’</a:t>
            </a:r>
            <a:r>
              <a:rPr lang="fr-FR" sz="3150" b="1" spc="15">
                <a:solidFill>
                  <a:srgbClr val="000000"/>
                </a:solidFill>
                <a:latin typeface="Calibri" panose="02020603050405020304" pitchFamily="2"/>
              </a:rPr>
              <a:t>éminence hypothénar est une saillie </a:t>
            </a:r>
          </a:p>
          <a:p>
            <a:pPr marL="320040" marR="0" indent="0" algn="just">
              <a:lnSpc>
                <a:spcPts val="3300"/>
              </a:lnSpc>
              <a:spcBef>
                <a:spcPts val="585"/>
              </a:spcBef>
              <a:spcAft>
                <a:spcPts val="0"/>
              </a:spcAft>
            </a:pPr>
            <a:r>
              <a:rPr lang="fr-FR" sz="3150" b="1" spc="10">
                <a:solidFill>
                  <a:srgbClr val="000000"/>
                </a:solidFill>
                <a:latin typeface="Calibri" panose="02020603050405020304" pitchFamily="2"/>
              </a:rPr>
              <a:t>musculaire arrondie située sur la partie </a:t>
            </a:r>
          </a:p>
          <a:p>
            <a:pPr marL="320040" marR="0" indent="0" algn="just">
              <a:lnSpc>
                <a:spcPts val="3300"/>
              </a:lnSpc>
              <a:spcBef>
                <a:spcPts val="585"/>
              </a:spcBef>
              <a:spcAft>
                <a:spcPts val="0"/>
              </a:spcAft>
            </a:pPr>
            <a:r>
              <a:rPr lang="fr-FR" sz="3150" b="1" spc="5">
                <a:solidFill>
                  <a:srgbClr val="000000"/>
                </a:solidFill>
                <a:latin typeface="Calibri" panose="02020603050405020304" pitchFamily="2"/>
              </a:rPr>
              <a:t>interne de la paume de la main. </a:t>
            </a:r>
          </a:p>
          <a:p>
            <a:pPr marL="0" marR="0" indent="320040" algn="just">
              <a:lnSpc>
                <a:spcPts val="3400"/>
              </a:lnSpc>
              <a:spcBef>
                <a:spcPts val="1185"/>
              </a:spcBef>
              <a:spcAft>
                <a:spcPts val="0"/>
              </a:spcAft>
              <a:buFont typeface="Calibri"/>
              <a:buChar char="·"/>
            </a:pPr>
            <a:r>
              <a:rPr lang="fr-FR" sz="3150" spc="0">
                <a:solidFill>
                  <a:srgbClr val="000000"/>
                </a:solidFill>
                <a:latin typeface="Calibri" panose="02020603050405020304" pitchFamily="2"/>
              </a:rPr>
              <a:t>•Elle est constituée de trois muscles destinés </a:t>
            </a:r>
          </a:p>
          <a:p>
            <a:pPr marL="320040" marR="0" indent="0" algn="just">
              <a:lnSpc>
                <a:spcPts val="3300"/>
              </a:lnSpc>
              <a:spcBef>
                <a:spcPts val="615"/>
              </a:spcBef>
              <a:spcAft>
                <a:spcPts val="0"/>
              </a:spcAft>
            </a:pPr>
            <a:r>
              <a:rPr lang="fr-FR" sz="3150" spc="5">
                <a:solidFill>
                  <a:srgbClr val="000000"/>
                </a:solidFill>
                <a:latin typeface="Calibri" panose="02020603050405020304" pitchFamily="2"/>
              </a:rPr>
              <a:t>au petit doigt, aux quels on intègre le muscle </a:t>
            </a:r>
          </a:p>
          <a:p>
            <a:pPr marL="320040" marR="0" indent="0" algn="just">
              <a:lnSpc>
                <a:spcPts val="3300"/>
              </a:lnSpc>
              <a:spcBef>
                <a:spcPts val="585"/>
              </a:spcBef>
              <a:spcAft>
                <a:spcPts val="70"/>
              </a:spcAft>
            </a:pPr>
            <a:r>
              <a:rPr lang="fr-FR" sz="3150" spc="10">
                <a:solidFill>
                  <a:srgbClr val="000000"/>
                </a:solidFill>
                <a:latin typeface="Calibri" panose="02020603050405020304" pitchFamily="2"/>
              </a:rPr>
              <a:t>court palmaire, le plus superficiel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Image.jpg"/>
          <p:cNvPicPr/>
          <p:nvPr/>
        </p:nvPicPr>
        <p:blipFill>
          <a:blip r:embed="rId2"/>
          <a:stretch>
            <a:fillRect/>
          </a:stretch>
        </p:blipFill>
        <p:spPr>
          <a:xfrm>
            <a:off x="2901950" y="560705"/>
            <a:ext cx="3462020" cy="533400"/>
          </a:xfrm>
          <a:prstGeom prst="rect">
            <a:avLst/>
          </a:prstGeom>
        </p:spPr>
      </p:pic>
      <p:pic>
        <p:nvPicPr>
          <p:cNvPr id="58" name="Image.jpg"/>
          <p:cNvPicPr/>
          <p:nvPr/>
        </p:nvPicPr>
        <p:blipFill>
          <a:blip r:embed="rId3"/>
          <a:stretch>
            <a:fillRect/>
          </a:stretch>
        </p:blipFill>
        <p:spPr>
          <a:xfrm>
            <a:off x="5535295" y="1313815"/>
            <a:ext cx="3224530" cy="4836795"/>
          </a:xfrm>
          <a:prstGeom prst="rect">
            <a:avLst/>
          </a:prstGeom>
        </p:spPr>
      </p:pic>
      <p:sp>
        <p:nvSpPr>
          <p:cNvPr id="59" name="Espace réservé du texte 58"/>
          <p:cNvSpPr>
            <a:spLocks noGrp="1"/>
          </p:cNvSpPr>
          <p:nvPr>
            <p:ph type="body" idx="10"/>
          </p:nvPr>
        </p:nvSpPr>
        <p:spPr>
          <a:xfrm>
            <a:off x="109855" y="1313815"/>
            <a:ext cx="4572000" cy="506158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420370" rIns="0" bIns="0" anchor="t"/>
          <a:lstStyle/>
          <a:p>
            <a:pPr marL="0" marR="0" indent="320040" algn="just">
              <a:lnSpc>
                <a:spcPts val="3200"/>
              </a:lnSpc>
              <a:spcAft>
                <a:spcPts val="0"/>
              </a:spcAft>
              <a:buFont typeface="Calibri"/>
              <a:buChar char="·"/>
            </a:pPr>
            <a:r>
              <a:rPr lang="fr-FR" sz="3000" spc="-10">
                <a:solidFill>
                  <a:srgbClr val="000000"/>
                </a:solidFill>
                <a:latin typeface="Calibri" panose="02020603050405020304" pitchFamily="2"/>
              </a:rPr>
              <a:t>de la superficie à la </a:t>
            </a:r>
          </a:p>
          <a:p>
            <a:pPr marL="320040" marR="0" indent="0" algn="just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3000" spc="-20">
                <a:solidFill>
                  <a:srgbClr val="000000"/>
                </a:solidFill>
                <a:latin typeface="Calibri" panose="02020603050405020304" pitchFamily="2"/>
              </a:rPr>
              <a:t>profondeur on distingue: </a:t>
            </a:r>
          </a:p>
          <a:p>
            <a:pPr marL="0" marR="0" indent="0" algn="just">
              <a:lnSpc>
                <a:spcPts val="3100"/>
              </a:lnSpc>
              <a:spcBef>
                <a:spcPts val="890"/>
              </a:spcBef>
              <a:spcAft>
                <a:spcPts val="0"/>
              </a:spcAft>
            </a:pPr>
            <a:r>
              <a:rPr lang="fr-FR" sz="2950" b="1" spc="0">
                <a:solidFill>
                  <a:srgbClr val="943735"/>
                </a:solidFill>
                <a:latin typeface="Calibri" panose="02020603050405020304" pitchFamily="2"/>
              </a:rPr>
              <a:t>1/Le muscle court palmaire: </a:t>
            </a:r>
          </a:p>
          <a:p>
            <a:pPr marL="0" marR="0" indent="137160" algn="just">
              <a:lnSpc>
                <a:spcPts val="3200"/>
              </a:lnSpc>
              <a:spcBef>
                <a:spcPts val="720"/>
              </a:spcBef>
              <a:spcAft>
                <a:spcPts val="0"/>
              </a:spcAft>
              <a:buFont typeface="Calibri"/>
              <a:buChar char="·"/>
            </a:pPr>
            <a:r>
              <a:rPr lang="fr-FR" sz="2950" b="1" i="1" spc="10">
                <a:solidFill>
                  <a:srgbClr val="00AF50"/>
                </a:solidFill>
                <a:latin typeface="Calibri" panose="02020603050405020304" pitchFamily="2"/>
              </a:rPr>
              <a:t>Origine:</a:t>
            </a:r>
            <a:r>
              <a:rPr lang="fr-FR" sz="3000" spc="10">
                <a:solidFill>
                  <a:srgbClr val="000000"/>
                </a:solidFill>
                <a:latin typeface="Calibri" panose="02020603050405020304" pitchFamily="2"/>
              </a:rPr>
              <a:t> aponévrose </a:t>
            </a:r>
          </a:p>
          <a:p>
            <a:pPr marL="320040" marR="0" indent="0" algn="just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3000" spc="-25">
                <a:solidFill>
                  <a:srgbClr val="000000"/>
                </a:solidFill>
                <a:latin typeface="Calibri" panose="02020603050405020304" pitchFamily="2"/>
              </a:rPr>
              <a:t>palmaire moyenne. </a:t>
            </a:r>
          </a:p>
          <a:p>
            <a:pPr marL="0" marR="0" indent="137160" algn="just">
              <a:lnSpc>
                <a:spcPts val="3200"/>
              </a:lnSpc>
              <a:spcBef>
                <a:spcPts val="720"/>
              </a:spcBef>
              <a:spcAft>
                <a:spcPts val="0"/>
              </a:spcAft>
              <a:buFont typeface="Calibri"/>
              <a:buChar char="·"/>
            </a:pPr>
            <a:r>
              <a:rPr lang="fr-FR" sz="2950" b="1" i="1" spc="10">
                <a:solidFill>
                  <a:srgbClr val="00AF50"/>
                </a:solidFill>
                <a:latin typeface="Calibri" panose="02020603050405020304" pitchFamily="2"/>
              </a:rPr>
              <a:t>Terminaison:</a:t>
            </a:r>
            <a:r>
              <a:rPr lang="fr-FR" sz="3000" spc="10">
                <a:solidFill>
                  <a:srgbClr val="000000"/>
                </a:solidFill>
                <a:latin typeface="Calibri" panose="02020603050405020304" pitchFamily="2"/>
              </a:rPr>
              <a:t> peau de </a:t>
            </a:r>
          </a:p>
          <a:p>
            <a:pPr marL="320040" marR="0" indent="0" algn="just">
              <a:lnSpc>
                <a:spcPts val="3000"/>
              </a:lnSpc>
              <a:spcBef>
                <a:spcPts val="190"/>
              </a:spcBef>
              <a:spcAft>
                <a:spcPts val="0"/>
              </a:spcAft>
            </a:pPr>
            <a:r>
              <a:rPr lang="fr-FR" sz="3000" spc="-40">
                <a:solidFill>
                  <a:srgbClr val="000000"/>
                </a:solidFill>
                <a:latin typeface="Calibri" panose="02020603050405020304" pitchFamily="2"/>
              </a:rPr>
              <a:t>l’éminence hypothénar. </a:t>
            </a:r>
          </a:p>
          <a:p>
            <a:pPr marL="0" marR="0" indent="137160" algn="just">
              <a:lnSpc>
                <a:spcPts val="3200"/>
              </a:lnSpc>
              <a:spcBef>
                <a:spcPts val="720"/>
              </a:spcBef>
              <a:spcAft>
                <a:spcPts val="0"/>
              </a:spcAft>
              <a:buFont typeface="Calibri"/>
              <a:buChar char="·"/>
            </a:pPr>
            <a:r>
              <a:rPr lang="fr-FR" sz="2950" b="1" i="1" spc="5">
                <a:solidFill>
                  <a:srgbClr val="FF0000"/>
                </a:solidFill>
                <a:latin typeface="Calibri" panose="02020603050405020304" pitchFamily="2"/>
              </a:rPr>
              <a:t>Action:</a:t>
            </a:r>
            <a:r>
              <a:rPr lang="fr-FR" sz="3000" spc="5">
                <a:solidFill>
                  <a:srgbClr val="000000"/>
                </a:solidFill>
                <a:latin typeface="Calibri" panose="02020603050405020304" pitchFamily="2"/>
              </a:rPr>
              <a:t> creuse la paume, en </a:t>
            </a:r>
          </a:p>
          <a:p>
            <a:pPr marL="320040" marR="0" indent="0" algn="just">
              <a:lnSpc>
                <a:spcPts val="32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3000" spc="-25">
                <a:solidFill>
                  <a:srgbClr val="000000"/>
                </a:solidFill>
                <a:latin typeface="Calibri" panose="02020603050405020304" pitchFamily="2"/>
              </a:rPr>
              <a:t>plissant la peau. </a:t>
            </a:r>
          </a:p>
          <a:p>
            <a:pPr marL="0" marR="0" indent="137160" algn="just">
              <a:lnSpc>
                <a:spcPts val="3200"/>
              </a:lnSpc>
              <a:spcBef>
                <a:spcPts val="720"/>
              </a:spcBef>
              <a:spcAft>
                <a:spcPts val="525"/>
              </a:spcAft>
              <a:buFont typeface="Calibri"/>
              <a:buChar char="·"/>
            </a:pPr>
            <a:r>
              <a:rPr lang="fr-FR" sz="2950" b="1" spc="5">
                <a:solidFill>
                  <a:srgbClr val="FFC000"/>
                </a:solidFill>
                <a:latin typeface="Calibri" panose="02020603050405020304" pitchFamily="2"/>
              </a:rPr>
              <a:t>Innervation:</a:t>
            </a:r>
            <a:r>
              <a:rPr lang="fr-FR" sz="3000" spc="5">
                <a:solidFill>
                  <a:srgbClr val="000000"/>
                </a:solidFill>
                <a:latin typeface="Calibri" panose="02020603050405020304" pitchFamily="2"/>
              </a:rPr>
              <a:t> Nerf ulnaire.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673</Words>
  <Application>Microsoft Office PowerPoint</Application>
  <PresentationFormat>Affichage à l'écran (4:3)</PresentationFormat>
  <Paragraphs>168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8" baseType="lpstr">
      <vt:lpstr>Calibri</vt:lpstr>
      <vt:lpstr/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Samir MOUALEK</dc:creator>
  <cp:lastModifiedBy>Samir MOUALEK</cp:lastModifiedBy>
  <cp:revision>2</cp:revision>
  <dcterms:modified xsi:type="dcterms:W3CDTF">2023-10-22T21:40:31Z</dcterms:modified>
</cp:coreProperties>
</file>