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</p:sldIdLst>
  <p:sldSz cx="10691813" cy="7562850"/>
  <p:notesSz cx="6858000" cy="914400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3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0"/>
          </p:nvPr>
        </p:nvSpPr>
        <p:spPr>
          <a:xfrm>
            <a:off x="1341120" y="342900"/>
            <a:ext cx="7792085" cy="943610"/>
          </a:xfrm>
          <a:prstGeom prst="rect">
            <a:avLst/>
          </a:prstGeom>
          <a:solidFill>
            <a:srgbClr val="F2F2F2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146685" rIns="0" bIns="0" anchor="t">
            <a:normAutofit fontScale="95000"/>
          </a:bodyPr>
          <a:lstStyle/>
          <a:p>
            <a:pPr marL="0" marR="0" indent="0" algn="ctr">
              <a:lnSpc>
                <a:spcPts val="5400"/>
              </a:lnSpc>
              <a:spcAft>
                <a:spcPts val="645"/>
              </a:spcAft>
            </a:pPr>
            <a:r>
              <a:rPr lang="fr-FR" sz="4800" b="1" spc="90">
                <a:solidFill>
                  <a:srgbClr val="000000"/>
                </a:solidFill>
                <a:latin typeface="Arial" panose="02020603050405020304" pitchFamily="2"/>
              </a:rPr>
              <a:t>Muscles de l’avant bras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0"/>
          </p:nvPr>
        </p:nvSpPr>
        <p:spPr>
          <a:xfrm>
            <a:off x="865505" y="5488305"/>
            <a:ext cx="8267700" cy="1395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0" marR="0" indent="0" algn="just">
              <a:lnSpc>
                <a:spcPts val="2300"/>
              </a:lnSpc>
              <a:spcAft>
                <a:spcPts val="0"/>
              </a:spcAft>
            </a:pPr>
            <a:r>
              <a:rPr lang="fr-FR" sz="2000" b="1" spc="0">
                <a:solidFill>
                  <a:srgbClr val="000000"/>
                </a:solidFill>
                <a:latin typeface="Arial" panose="02020603050405020304" pitchFamily="2"/>
              </a:rPr>
              <a:t>Dr S.kheroua-Gaouar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b="1" spc="-40">
                <a:solidFill>
                  <a:srgbClr val="000000"/>
                </a:solidFill>
                <a:latin typeface="Arial" panose="02020603050405020304" pitchFamily="2"/>
              </a:rPr>
              <a:t>maitre assistante </a:t>
            </a:r>
          </a:p>
          <a:p>
            <a:pPr marL="0" marR="0" indent="0"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b="1" spc="-25">
                <a:solidFill>
                  <a:srgbClr val="000000"/>
                </a:solidFill>
                <a:latin typeface="Arial" panose="02020603050405020304" pitchFamily="2"/>
              </a:rPr>
              <a:t>Service anatomie normal </a:t>
            </a:r>
          </a:p>
          <a:p>
            <a:pPr marL="0" marR="0" indent="0"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b="1" spc="-50">
                <a:solidFill>
                  <a:srgbClr val="000000"/>
                </a:solidFill>
                <a:latin typeface="Arial" panose="02020603050405020304" pitchFamily="2"/>
              </a:rPr>
              <a:t>Pr GHEBRIOUT </a:t>
            </a:r>
          </a:p>
          <a:p>
            <a:pPr marL="0" marR="0" indent="0"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b="1" spc="-35">
                <a:solidFill>
                  <a:srgbClr val="000000"/>
                </a:solidFill>
                <a:latin typeface="Arial" panose="02020603050405020304" pitchFamily="2"/>
              </a:rPr>
              <a:t>Année Universitaire 2019-2020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Espace réservé du texte 101"/>
          <p:cNvSpPr>
            <a:spLocks noGrp="1"/>
          </p:cNvSpPr>
          <p:nvPr>
            <p:ph type="body" idx="10"/>
          </p:nvPr>
        </p:nvSpPr>
        <p:spPr>
          <a:xfrm>
            <a:off x="1790700" y="698500"/>
            <a:ext cx="7099300" cy="13265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800"/>
              </a:lnSpc>
              <a:spcAft>
                <a:spcPts val="0"/>
              </a:spcAft>
            </a:pPr>
            <a:r>
              <a:rPr lang="fr-FR" sz="2400" b="1" spc="0">
                <a:solidFill>
                  <a:srgbClr val="000000"/>
                </a:solidFill>
                <a:latin typeface="Arial" panose="02020603050405020304" pitchFamily="2"/>
              </a:rPr>
              <a:t>2- le fléchisseur radial du carpe (grand palmaire) </a:t>
            </a:r>
          </a:p>
          <a:p>
            <a:pPr marL="0" marR="0" indent="0" algn="ctr">
              <a:lnSpc>
                <a:spcPts val="2800"/>
              </a:lnSpc>
              <a:spcBef>
                <a:spcPts val="125"/>
              </a:spcBef>
              <a:spcAft>
                <a:spcPts val="4775"/>
              </a:spcAft>
            </a:pPr>
            <a:r>
              <a:rPr lang="fr-FR" sz="2400" b="1" spc="-20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</p:txBody>
      </p:sp>
      <p:sp>
        <p:nvSpPr>
          <p:cNvPr id="103" name="Espace réservé du texte 102"/>
          <p:cNvSpPr>
            <a:spLocks noGrp="1"/>
          </p:cNvSpPr>
          <p:nvPr>
            <p:ph type="body" idx="10"/>
          </p:nvPr>
        </p:nvSpPr>
        <p:spPr>
          <a:xfrm>
            <a:off x="875030" y="2025015"/>
            <a:ext cx="3009900" cy="3308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2700"/>
              </a:lnSpc>
              <a:spcAft>
                <a:spcPts val="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c-Fonction: </a:t>
            </a:r>
          </a:p>
          <a:p>
            <a:pPr marL="0" marR="0" indent="0" algn="just">
              <a:lnSpc>
                <a:spcPts val="2800"/>
              </a:lnSpc>
              <a:spcBef>
                <a:spcPts val="705"/>
              </a:spcBef>
              <a:spcAft>
                <a:spcPts val="0"/>
              </a:spcAft>
            </a:pPr>
            <a:r>
              <a:rPr lang="fr-FR" sz="2400" spc="0">
                <a:solidFill>
                  <a:srgbClr val="000000"/>
                </a:solidFill>
                <a:latin typeface="Arial" panose="02020603050405020304" pitchFamily="2"/>
              </a:rPr>
              <a:t>-Flexion du poignet </a:t>
            </a:r>
          </a:p>
          <a:p>
            <a:pPr marL="91440" marR="0" indent="0" algn="just">
              <a:lnSpc>
                <a:spcPts val="2800"/>
              </a:lnSpc>
              <a:spcBef>
                <a:spcPts val="705"/>
              </a:spcBef>
              <a:spcAft>
                <a:spcPts val="0"/>
              </a:spcAft>
            </a:pPr>
            <a:r>
              <a:rPr lang="fr-FR" sz="2400" spc="-40">
                <a:solidFill>
                  <a:srgbClr val="000000"/>
                </a:solidFill>
                <a:latin typeface="Arial" panose="02020603050405020304" pitchFamily="2"/>
              </a:rPr>
              <a:t>-Abduction de la main </a:t>
            </a:r>
          </a:p>
          <a:p>
            <a:pPr marL="91440" marR="0" indent="0" algn="just">
              <a:lnSpc>
                <a:spcPts val="2800"/>
              </a:lnSpc>
              <a:spcBef>
                <a:spcPts val="705"/>
              </a:spcBef>
              <a:spcAft>
                <a:spcPts val="0"/>
              </a:spcAft>
            </a:pPr>
            <a:r>
              <a:rPr lang="fr-FR" sz="2400" spc="-5">
                <a:solidFill>
                  <a:srgbClr val="000000"/>
                </a:solidFill>
                <a:latin typeface="Arial" panose="02020603050405020304" pitchFamily="2"/>
              </a:rPr>
              <a:t>(inclinaison radiale) </a:t>
            </a:r>
          </a:p>
          <a:p>
            <a:pPr marL="0" marR="0" indent="0" algn="just">
              <a:lnSpc>
                <a:spcPts val="2800"/>
              </a:lnSpc>
              <a:spcBef>
                <a:spcPts val="4160"/>
              </a:spcBef>
              <a:spcAft>
                <a:spcPts val="0"/>
              </a:spcAft>
            </a:pPr>
            <a:r>
              <a:rPr lang="fr-FR" sz="2400" b="1" spc="-15">
                <a:solidFill>
                  <a:srgbClr val="000000"/>
                </a:solidFill>
                <a:latin typeface="Arial" panose="02020603050405020304" pitchFamily="2"/>
              </a:rPr>
              <a:t>d-Innervation: </a:t>
            </a:r>
          </a:p>
          <a:p>
            <a:pPr marL="0" marR="0" indent="0" algn="just">
              <a:lnSpc>
                <a:spcPts val="2800"/>
              </a:lnSpc>
              <a:spcBef>
                <a:spcPts val="705"/>
              </a:spcBef>
              <a:spcAft>
                <a:spcPts val="2570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-Nerf médian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Espace réservé du texte 109"/>
          <p:cNvSpPr>
            <a:spLocks noGrp="1"/>
          </p:cNvSpPr>
          <p:nvPr>
            <p:ph type="body" idx="10"/>
          </p:nvPr>
        </p:nvSpPr>
        <p:spPr>
          <a:xfrm>
            <a:off x="1256030" y="342900"/>
            <a:ext cx="8268970" cy="885190"/>
          </a:xfrm>
          <a:prstGeom prst="rect">
            <a:avLst/>
          </a:prstGeom>
          <a:noFill/>
          <a:ln w="33655" cmpd="sng">
            <a:solidFill>
              <a:srgbClr val="000000"/>
            </a:solidFill>
            <a:prstDash val="solid"/>
          </a:ln>
        </p:spPr>
        <p:txBody>
          <a:bodyPr vert="horz" lIns="0" tIns="115570" rIns="0" bIns="0" anchor="t"/>
          <a:lstStyle/>
          <a:p>
            <a:pPr marL="0" marR="0" indent="0" algn="ctr">
              <a:lnSpc>
                <a:spcPts val="5000"/>
              </a:lnSpc>
              <a:spcAft>
                <a:spcPts val="495"/>
              </a:spcAft>
            </a:pPr>
            <a:r>
              <a:rPr lang="fr-FR" sz="4400" b="1" spc="-5">
                <a:solidFill>
                  <a:srgbClr val="000000"/>
                </a:solidFill>
                <a:latin typeface="Arial" panose="02020603050405020304" pitchFamily="2"/>
              </a:rPr>
              <a:t>A- Plan superficiel (suite) </a:t>
            </a:r>
          </a:p>
        </p:txBody>
      </p:sp>
      <p:sp>
        <p:nvSpPr>
          <p:cNvPr id="111" name="Espace réservé du texte 110"/>
          <p:cNvSpPr>
            <a:spLocks noGrp="1"/>
          </p:cNvSpPr>
          <p:nvPr>
            <p:ph type="body" idx="10"/>
          </p:nvPr>
        </p:nvSpPr>
        <p:spPr>
          <a:xfrm>
            <a:off x="1577340" y="1497965"/>
            <a:ext cx="7099300" cy="3797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700"/>
              </a:lnSpc>
              <a:spcAft>
                <a:spcPts val="255"/>
              </a:spcAft>
            </a:pPr>
            <a:r>
              <a:rPr lang="fr-FR" sz="2400" b="1" spc="0">
                <a:solidFill>
                  <a:srgbClr val="000000"/>
                </a:solidFill>
                <a:latin typeface="Arial" panose="02020603050405020304" pitchFamily="2"/>
              </a:rPr>
              <a:t>3-Le long palmaire (petit palmaire) </a:t>
            </a:r>
          </a:p>
        </p:txBody>
      </p:sp>
      <p:sp>
        <p:nvSpPr>
          <p:cNvPr id="112" name="Espace réservé du texte 111"/>
          <p:cNvSpPr>
            <a:spLocks noGrp="1"/>
          </p:cNvSpPr>
          <p:nvPr>
            <p:ph type="body" idx="10"/>
          </p:nvPr>
        </p:nvSpPr>
        <p:spPr>
          <a:xfrm>
            <a:off x="5056505" y="3706495"/>
            <a:ext cx="2374265" cy="1207135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42545" rIns="0" bIns="0" anchor="t"/>
          <a:lstStyle/>
          <a:p>
            <a:pPr marL="91440" marR="0" indent="0" algn="l">
              <a:lnSpc>
                <a:spcPts val="1400"/>
              </a:lnSpc>
              <a:spcAft>
                <a:spcPts val="0"/>
              </a:spcAft>
            </a:pPr>
            <a:r>
              <a:rPr lang="fr-FR" sz="1200" b="1" u="sng" spc="0">
                <a:solidFill>
                  <a:srgbClr val="000000"/>
                </a:solidFill>
                <a:latin typeface="Arial" panose="02020603050405020304" pitchFamily="2"/>
              </a:rPr>
              <a:t>Vue ventrale de l’avant bras  </a:t>
            </a:r>
            <a:r>
              <a:rPr lang="fr-FR" sz="1200" b="1" spc="0">
                <a:solidFill>
                  <a:srgbClr val="000000"/>
                </a:solidFill>
                <a:latin typeface="Arial" panose="02020603050405020304" pitchFamily="2"/>
              </a:rPr>
              <a:t>1-Flechiss. radial du carpe 2-Long palmaire </a:t>
            </a:r>
          </a:p>
          <a:p>
            <a:pPr marL="91440" marR="0" indent="0" algn="l">
              <a:lnSpc>
                <a:spcPts val="1400"/>
              </a:lnSpc>
              <a:spcBef>
                <a:spcPts val="0"/>
              </a:spcBef>
              <a:spcAft>
                <a:spcPts val="360"/>
              </a:spcAft>
            </a:pPr>
            <a:r>
              <a:rPr lang="fr-FR" sz="1200" b="1" spc="0">
                <a:solidFill>
                  <a:srgbClr val="000000"/>
                </a:solidFill>
                <a:latin typeface="Arial" panose="02020603050405020304" pitchFamily="2"/>
              </a:rPr>
              <a:t>3-Flechiss. ulnaire du carpe 4-retinaculum des fléchisseur 5-Fascia palmaire moyen </a:t>
            </a:r>
          </a:p>
        </p:txBody>
      </p:sp>
      <p:sp>
        <p:nvSpPr>
          <p:cNvPr id="113" name="Espace réservé du texte 112"/>
          <p:cNvSpPr>
            <a:spLocks noGrp="1"/>
          </p:cNvSpPr>
          <p:nvPr>
            <p:ph type="body" idx="10"/>
          </p:nvPr>
        </p:nvSpPr>
        <p:spPr>
          <a:xfrm>
            <a:off x="832485" y="1877695"/>
            <a:ext cx="3657600" cy="52724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72490" rIns="0" bIns="0" anchor="t"/>
          <a:lstStyle/>
          <a:p>
            <a:pPr marL="45720" marR="0" indent="0" algn="just">
              <a:lnSpc>
                <a:spcPts val="2300"/>
              </a:lnSpc>
              <a:spcAft>
                <a:spcPts val="0"/>
              </a:spcAft>
            </a:pPr>
            <a:r>
              <a:rPr lang="fr-FR" sz="2000" b="1" spc="-50">
                <a:solidFill>
                  <a:srgbClr val="000000"/>
                </a:solidFill>
                <a:latin typeface="Arial" panose="02020603050405020304" pitchFamily="2"/>
              </a:rPr>
              <a:t>a-Origine</a:t>
            </a:r>
            <a:r>
              <a:rPr lang="fr-FR" sz="2000" spc="-60">
                <a:solidFill>
                  <a:srgbClr val="000000"/>
                </a:solidFill>
                <a:latin typeface="Arial" panose="02020603050405020304" pitchFamily="2"/>
              </a:rPr>
              <a:t>: </a:t>
            </a:r>
          </a:p>
          <a:p>
            <a:pPr marL="45720" marR="0" indent="0" algn="just">
              <a:lnSpc>
                <a:spcPts val="2300"/>
              </a:lnSpc>
              <a:spcBef>
                <a:spcPts val="590"/>
              </a:spcBef>
              <a:spcAft>
                <a:spcPts val="0"/>
              </a:spcAft>
            </a:pPr>
            <a:r>
              <a:rPr lang="fr-FR" sz="2000" spc="-5">
                <a:solidFill>
                  <a:srgbClr val="000000"/>
                </a:solidFill>
                <a:latin typeface="Arial" panose="02020603050405020304" pitchFamily="2"/>
              </a:rPr>
              <a:t>Face antérieure de l’épicondyle </a:t>
            </a:r>
          </a:p>
          <a:p>
            <a:pPr marL="45720" marR="0" indent="0" algn="just">
              <a:lnSpc>
                <a:spcPts val="2300"/>
              </a:lnSpc>
              <a:spcBef>
                <a:spcPts val="605"/>
              </a:spcBef>
              <a:spcAft>
                <a:spcPts val="0"/>
              </a:spcAft>
            </a:pPr>
            <a:r>
              <a:rPr lang="fr-FR" sz="2000" spc="-35">
                <a:solidFill>
                  <a:srgbClr val="000000"/>
                </a:solidFill>
                <a:latin typeface="Arial" panose="02020603050405020304" pitchFamily="2"/>
              </a:rPr>
              <a:t>médial </a:t>
            </a:r>
          </a:p>
          <a:p>
            <a:pPr marL="45720" marR="0" indent="0" algn="just">
              <a:lnSpc>
                <a:spcPts val="2300"/>
              </a:lnSpc>
              <a:spcBef>
                <a:spcPts val="3485"/>
              </a:spcBef>
              <a:spcAft>
                <a:spcPts val="0"/>
              </a:spcAft>
            </a:pPr>
            <a:r>
              <a:rPr lang="fr-FR" sz="2000" b="1" spc="-60">
                <a:solidFill>
                  <a:srgbClr val="000000"/>
                </a:solidFill>
                <a:latin typeface="Arial" panose="02020603050405020304" pitchFamily="2"/>
              </a:rPr>
              <a:t>b-Terminaison: </a:t>
            </a:r>
          </a:p>
          <a:p>
            <a:pPr marL="45720" marR="0" indent="0" algn="just">
              <a:lnSpc>
                <a:spcPts val="2300"/>
              </a:lnSpc>
              <a:spcBef>
                <a:spcPts val="590"/>
              </a:spcBef>
              <a:spcAft>
                <a:spcPts val="0"/>
              </a:spcAft>
            </a:pPr>
            <a:r>
              <a:rPr lang="fr-FR" sz="2000" spc="-15">
                <a:solidFill>
                  <a:srgbClr val="000000"/>
                </a:solidFill>
                <a:latin typeface="Arial" panose="02020603050405020304" pitchFamily="2"/>
              </a:rPr>
              <a:t>Rétinaculum des fléchisseurs et </a:t>
            </a:r>
          </a:p>
          <a:p>
            <a:pPr marL="45720" marR="0" indent="0" algn="just">
              <a:lnSpc>
                <a:spcPts val="2300"/>
              </a:lnSpc>
              <a:spcBef>
                <a:spcPts val="605"/>
              </a:spcBef>
              <a:spcAft>
                <a:spcPts val="15020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le fascia palmaire moyen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Espace réservé du texte 115"/>
          <p:cNvSpPr>
            <a:spLocks noGrp="1"/>
          </p:cNvSpPr>
          <p:nvPr>
            <p:ph type="body" idx="10"/>
          </p:nvPr>
        </p:nvSpPr>
        <p:spPr>
          <a:xfrm>
            <a:off x="946785" y="546100"/>
            <a:ext cx="8268970" cy="18084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4100"/>
              </a:lnSpc>
              <a:spcAft>
                <a:spcPts val="0"/>
              </a:spcAft>
            </a:pPr>
            <a:r>
              <a:rPr lang="fr-FR" sz="3600" b="1" spc="-5">
                <a:solidFill>
                  <a:srgbClr val="000000"/>
                </a:solidFill>
                <a:latin typeface="Arial" panose="02020603050405020304" pitchFamily="2"/>
              </a:rPr>
              <a:t>3-Le long palmaire (petit palmaire) </a:t>
            </a:r>
          </a:p>
          <a:p>
            <a:pPr marL="0" marR="0" indent="0" algn="ctr">
              <a:lnSpc>
                <a:spcPts val="4100"/>
              </a:lnSpc>
              <a:spcBef>
                <a:spcPts val="240"/>
              </a:spcBef>
              <a:spcAft>
                <a:spcPts val="5720"/>
              </a:spcAft>
            </a:pPr>
            <a:r>
              <a:rPr lang="fr-FR" sz="3600" b="1" spc="-40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</p:txBody>
      </p:sp>
      <p:sp>
        <p:nvSpPr>
          <p:cNvPr id="117" name="Espace réservé du texte 116"/>
          <p:cNvSpPr>
            <a:spLocks noGrp="1"/>
          </p:cNvSpPr>
          <p:nvPr>
            <p:ph type="body" idx="10"/>
          </p:nvPr>
        </p:nvSpPr>
        <p:spPr>
          <a:xfrm>
            <a:off x="746760" y="2354580"/>
            <a:ext cx="3657600" cy="29794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0" algn="just">
              <a:lnSpc>
                <a:spcPts val="2700"/>
              </a:lnSpc>
              <a:spcAft>
                <a:spcPts val="0"/>
              </a:spcAft>
            </a:pPr>
            <a:r>
              <a:rPr lang="fr-FR" sz="2400" b="1" spc="-30">
                <a:solidFill>
                  <a:srgbClr val="000000"/>
                </a:solidFill>
                <a:latin typeface="Arial" panose="02020603050405020304" pitchFamily="2"/>
              </a:rPr>
              <a:t>c-Fonction: </a:t>
            </a:r>
          </a:p>
          <a:p>
            <a:pPr marL="137160" marR="0" indent="0" algn="just">
              <a:lnSpc>
                <a:spcPts val="2700"/>
              </a:lnSpc>
              <a:spcBef>
                <a:spcPts val="720"/>
              </a:spcBef>
              <a:spcAft>
                <a:spcPts val="0"/>
              </a:spcAft>
            </a:pPr>
            <a:r>
              <a:rPr lang="fr-FR" sz="2400" spc="-5">
                <a:solidFill>
                  <a:srgbClr val="000000"/>
                </a:solidFill>
                <a:latin typeface="Arial" panose="02020603050405020304" pitchFamily="2"/>
              </a:rPr>
              <a:t>-Fléchisseur du poignet </a:t>
            </a:r>
          </a:p>
          <a:p>
            <a:pPr marL="137160" marR="0" indent="0" algn="just">
              <a:lnSpc>
                <a:spcPts val="2700"/>
              </a:lnSpc>
              <a:spcBef>
                <a:spcPts val="735"/>
              </a:spcBef>
              <a:spcAft>
                <a:spcPts val="0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-Tenseur de l’aponévrose </a:t>
            </a:r>
          </a:p>
          <a:p>
            <a:pPr marL="137160" marR="0" indent="0" algn="just">
              <a:lnSpc>
                <a:spcPts val="2700"/>
              </a:lnSpc>
              <a:spcBef>
                <a:spcPts val="735"/>
              </a:spcBef>
              <a:spcAft>
                <a:spcPts val="0"/>
              </a:spcAft>
            </a:pPr>
            <a:r>
              <a:rPr lang="fr-FR" sz="2400" spc="-25">
                <a:solidFill>
                  <a:srgbClr val="000000"/>
                </a:solidFill>
                <a:latin typeface="Arial" panose="02020603050405020304" pitchFamily="2"/>
              </a:rPr>
              <a:t>palmaire </a:t>
            </a:r>
          </a:p>
          <a:p>
            <a:pPr marL="137160" marR="0" indent="0" algn="just">
              <a:lnSpc>
                <a:spcPts val="2700"/>
              </a:lnSpc>
              <a:spcBef>
                <a:spcPts val="4195"/>
              </a:spcBef>
              <a:spcAft>
                <a:spcPts val="0"/>
              </a:spcAft>
            </a:pPr>
            <a:r>
              <a:rPr lang="fr-FR" sz="2400" b="1" spc="-20">
                <a:solidFill>
                  <a:srgbClr val="000000"/>
                </a:solidFill>
                <a:latin typeface="Arial" panose="02020603050405020304" pitchFamily="2"/>
              </a:rPr>
              <a:t>d-Innervation: </a:t>
            </a:r>
          </a:p>
          <a:p>
            <a:pPr marL="137160" marR="0" indent="0" algn="just">
              <a:lnSpc>
                <a:spcPts val="2700"/>
              </a:lnSpc>
              <a:spcBef>
                <a:spcPts val="720"/>
              </a:spcBef>
              <a:spcAft>
                <a:spcPts val="10"/>
              </a:spcAft>
            </a:pPr>
            <a:r>
              <a:rPr lang="fr-FR" sz="2400" spc="-20">
                <a:solidFill>
                  <a:srgbClr val="000000"/>
                </a:solidFill>
                <a:latin typeface="Arial" panose="02020603050405020304" pitchFamily="2"/>
              </a:rPr>
              <a:t>-Nerf médian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Espace réservé du texte 121"/>
          <p:cNvSpPr>
            <a:spLocks noGrp="1"/>
          </p:cNvSpPr>
          <p:nvPr>
            <p:ph type="body" idx="10"/>
          </p:nvPr>
        </p:nvSpPr>
        <p:spPr>
          <a:xfrm>
            <a:off x="1182370" y="342900"/>
            <a:ext cx="8270240" cy="815340"/>
          </a:xfrm>
          <a:prstGeom prst="rect">
            <a:avLst/>
          </a:prstGeom>
          <a:noFill/>
          <a:ln w="33655" cmpd="sng">
            <a:solidFill>
              <a:srgbClr val="000000"/>
            </a:solidFill>
            <a:prstDash val="solid"/>
          </a:ln>
        </p:spPr>
        <p:txBody>
          <a:bodyPr vert="horz" lIns="0" tIns="103505" rIns="0" bIns="0" anchor="t"/>
          <a:lstStyle/>
          <a:p>
            <a:pPr marL="0" marR="0" indent="0" algn="ctr">
              <a:lnSpc>
                <a:spcPts val="4500"/>
              </a:lnSpc>
              <a:spcAft>
                <a:spcPts val="465"/>
              </a:spcAft>
            </a:pPr>
            <a:r>
              <a:rPr lang="fr-FR" sz="4000" b="1" spc="-5">
                <a:solidFill>
                  <a:srgbClr val="000000"/>
                </a:solidFill>
                <a:latin typeface="Arial" panose="02020603050405020304" pitchFamily="2"/>
              </a:rPr>
              <a:t>A- Plan superficiel (suite) </a:t>
            </a:r>
          </a:p>
        </p:txBody>
      </p:sp>
      <p:sp>
        <p:nvSpPr>
          <p:cNvPr id="125" name="Espace réservé du texte 124"/>
          <p:cNvSpPr>
            <a:spLocks noGrp="1"/>
          </p:cNvSpPr>
          <p:nvPr>
            <p:ph type="body" idx="10"/>
          </p:nvPr>
        </p:nvSpPr>
        <p:spPr>
          <a:xfrm>
            <a:off x="817245" y="1471930"/>
            <a:ext cx="8268970" cy="18992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822960" marR="0" indent="0" algn="just">
              <a:lnSpc>
                <a:spcPts val="2300"/>
              </a:lnSpc>
              <a:spcAft>
                <a:spcPts val="0"/>
              </a:spcAft>
            </a:pPr>
            <a:r>
              <a:rPr lang="fr-FR" sz="2400" b="1" spc="-5">
                <a:solidFill>
                  <a:srgbClr val="000000"/>
                </a:solidFill>
                <a:latin typeface="Arial" panose="02020603050405020304" pitchFamily="2"/>
              </a:rPr>
              <a:t>4- le fléchisseur ulnaire du carpe (cubital antérieur) </a:t>
            </a:r>
          </a:p>
          <a:p>
            <a:pPr marL="45720" marR="0" indent="0" algn="just">
              <a:lnSpc>
                <a:spcPts val="2300"/>
              </a:lnSpc>
              <a:spcBef>
                <a:spcPts val="1720"/>
              </a:spcBef>
              <a:spcAft>
                <a:spcPts val="0"/>
              </a:spcAft>
            </a:pPr>
            <a:r>
              <a:rPr lang="fr-FR" sz="2000" b="1" spc="-50">
                <a:solidFill>
                  <a:srgbClr val="000000"/>
                </a:solidFill>
                <a:latin typeface="Arial" panose="02020603050405020304" pitchFamily="2"/>
              </a:rPr>
              <a:t>a-Origine</a:t>
            </a:r>
            <a:r>
              <a:rPr lang="fr-FR" sz="1800" b="1" spc="-50">
                <a:solidFill>
                  <a:srgbClr val="000000"/>
                </a:solidFill>
                <a:latin typeface="Arial" panose="02020603050405020304" pitchFamily="2"/>
              </a:rPr>
              <a:t>: </a:t>
            </a:r>
          </a:p>
          <a:p>
            <a:pPr marL="45720" marR="0" indent="0" algn="just">
              <a:lnSpc>
                <a:spcPts val="2000"/>
              </a:lnSpc>
              <a:spcBef>
                <a:spcPts val="530"/>
              </a:spcBef>
              <a:spcAft>
                <a:spcPts val="0"/>
              </a:spcAft>
            </a:pPr>
            <a:r>
              <a:rPr lang="fr-FR" sz="1800" b="1" u="sng" spc="-20">
                <a:solidFill>
                  <a:srgbClr val="000000"/>
                </a:solidFill>
                <a:latin typeface="Arial" panose="02020603050405020304" pitchFamily="2"/>
              </a:rPr>
              <a:t>-chef huméral: </a:t>
            </a:r>
          </a:p>
          <a:p>
            <a:pPr marL="45720" marR="0" indent="0" algn="just">
              <a:lnSpc>
                <a:spcPts val="2000"/>
              </a:lnSpc>
              <a:spcBef>
                <a:spcPts val="545"/>
              </a:spcBef>
              <a:spcAft>
                <a:spcPts val="3390"/>
              </a:spcAft>
            </a:pPr>
            <a:r>
              <a:rPr lang="fr-FR" sz="1800" spc="-35">
                <a:solidFill>
                  <a:srgbClr val="000000"/>
                </a:solidFill>
                <a:latin typeface="Arial" panose="02020603050405020304" pitchFamily="2"/>
              </a:rPr>
              <a:t>épicondyle méd. de l’humérus </a:t>
            </a:r>
          </a:p>
        </p:txBody>
      </p:sp>
      <p:sp>
        <p:nvSpPr>
          <p:cNvPr id="126" name="Espace réservé du texte 125"/>
          <p:cNvSpPr>
            <a:spLocks noGrp="1"/>
          </p:cNvSpPr>
          <p:nvPr>
            <p:ph type="body" idx="10"/>
          </p:nvPr>
        </p:nvSpPr>
        <p:spPr>
          <a:xfrm>
            <a:off x="866140" y="3371215"/>
            <a:ext cx="3693160" cy="15570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fr-FR" sz="1800" b="1" u="sng" spc="-15">
                <a:solidFill>
                  <a:srgbClr val="000000"/>
                </a:solidFill>
                <a:latin typeface="Arial" panose="02020603050405020304" pitchFamily="2"/>
              </a:rPr>
              <a:t>- chef ulnaire: </a:t>
            </a:r>
          </a:p>
          <a:p>
            <a:pPr marL="365760" marR="0" indent="365760" algn="l">
              <a:lnSpc>
                <a:spcPts val="2200"/>
              </a:lnSpc>
              <a:spcBef>
                <a:spcPts val="365"/>
              </a:spcBef>
              <a:spcAft>
                <a:spcPts val="0"/>
              </a:spcAft>
              <a:buFont typeface="Arial"/>
              <a:buChar char="·"/>
            </a:pPr>
            <a:r>
              <a:rPr lang="fr-FR" sz="1800" spc="-55">
                <a:solidFill>
                  <a:srgbClr val="000000"/>
                </a:solidFill>
                <a:latin typeface="Arial" panose="02020603050405020304" pitchFamily="2"/>
              </a:rPr>
              <a:t>olécrane </a:t>
            </a:r>
          </a:p>
          <a:p>
            <a:pPr marL="365760" marR="0" indent="365760" algn="l">
              <a:lnSpc>
                <a:spcPts val="2200"/>
              </a:lnSpc>
              <a:spcBef>
                <a:spcPts val="435"/>
              </a:spcBef>
              <a:spcAft>
                <a:spcPts val="3100"/>
              </a:spcAft>
              <a:buFont typeface="Arial"/>
              <a:buChar char="·"/>
            </a:pPr>
            <a:r>
              <a:rPr lang="fr-FR" sz="1800" spc="0">
                <a:solidFill>
                  <a:srgbClr val="000000"/>
                </a:solidFill>
                <a:latin typeface="Arial" panose="02020603050405020304" pitchFamily="2"/>
              </a:rPr>
              <a:t>deux tiers supérieur du bord post de l’ulna (crête ulnaire) </a:t>
            </a:r>
          </a:p>
        </p:txBody>
      </p:sp>
      <p:sp>
        <p:nvSpPr>
          <p:cNvPr id="127" name="Espace réservé du texte 126"/>
          <p:cNvSpPr>
            <a:spLocks noGrp="1"/>
          </p:cNvSpPr>
          <p:nvPr>
            <p:ph type="body" idx="10"/>
          </p:nvPr>
        </p:nvSpPr>
        <p:spPr>
          <a:xfrm>
            <a:off x="7077710" y="4218305"/>
            <a:ext cx="1054100" cy="4845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fr-FR" sz="1200" b="1" spc="-10">
                <a:solidFill>
                  <a:srgbClr val="000000"/>
                </a:solidFill>
                <a:latin typeface="Arial" panose="02020603050405020304" pitchFamily="2"/>
              </a:rPr>
              <a:t>Vue antérieure de l’épiphyse distale </a:t>
            </a:r>
          </a:p>
        </p:txBody>
      </p:sp>
      <p:sp>
        <p:nvSpPr>
          <p:cNvPr id="128" name="Espace réservé du texte 127"/>
          <p:cNvSpPr>
            <a:spLocks noGrp="1"/>
          </p:cNvSpPr>
          <p:nvPr>
            <p:ph type="body" idx="10"/>
          </p:nvPr>
        </p:nvSpPr>
        <p:spPr>
          <a:xfrm>
            <a:off x="817245" y="4928235"/>
            <a:ext cx="3204210" cy="16554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2300"/>
              </a:lnSpc>
              <a:spcAft>
                <a:spcPts val="8430"/>
              </a:spcAft>
            </a:pPr>
            <a:r>
              <a:rPr lang="fr-FR" sz="1800" spc="0">
                <a:solidFill>
                  <a:srgbClr val="000000"/>
                </a:solidFill>
                <a:latin typeface="Arial" panose="02020603050405020304" pitchFamily="2"/>
              </a:rPr>
              <a:t>-Ces 2 insertions unis par une arcade fibreuse </a:t>
            </a:r>
          </a:p>
        </p:txBody>
      </p:sp>
      <p:sp>
        <p:nvSpPr>
          <p:cNvPr id="129" name="Espace réservé du texte 128"/>
          <p:cNvSpPr>
            <a:spLocks noGrp="1"/>
          </p:cNvSpPr>
          <p:nvPr>
            <p:ph type="body" idx="10"/>
          </p:nvPr>
        </p:nvSpPr>
        <p:spPr>
          <a:xfrm>
            <a:off x="4364990" y="5013960"/>
            <a:ext cx="691515" cy="3473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fr-FR" sz="1400" b="1" spc="-5">
                <a:solidFill>
                  <a:srgbClr val="000000"/>
                </a:solidFill>
                <a:latin typeface="Arial" panose="02020603050405020304" pitchFamily="2"/>
              </a:rPr>
              <a:t>Arcade fibreuse </a:t>
            </a:r>
          </a:p>
        </p:txBody>
      </p:sp>
      <p:sp>
        <p:nvSpPr>
          <p:cNvPr id="130" name="Espace réservé du texte 129"/>
          <p:cNvSpPr>
            <a:spLocks noGrp="1"/>
          </p:cNvSpPr>
          <p:nvPr>
            <p:ph type="body" idx="10"/>
          </p:nvPr>
        </p:nvSpPr>
        <p:spPr>
          <a:xfrm>
            <a:off x="4982210" y="6931025"/>
            <a:ext cx="1727200" cy="28067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38735" rIns="0" bIns="0" anchor="t"/>
          <a:lstStyle/>
          <a:p>
            <a:pPr marL="0" marR="0" indent="0" algn="ctr">
              <a:lnSpc>
                <a:spcPts val="1400"/>
              </a:lnSpc>
              <a:spcAft>
                <a:spcPts val="270"/>
              </a:spcAft>
            </a:pPr>
            <a:r>
              <a:rPr lang="fr-FR" sz="1200" b="1" spc="0">
                <a:solidFill>
                  <a:srgbClr val="000000"/>
                </a:solidFill>
                <a:latin typeface="Arial" panose="02020603050405020304" pitchFamily="2"/>
              </a:rPr>
              <a:t>Vue latérale </a:t>
            </a:r>
          </a:p>
        </p:txBody>
      </p:sp>
      <p:sp>
        <p:nvSpPr>
          <p:cNvPr id="131" name="Espace réservé du texte 130"/>
          <p:cNvSpPr>
            <a:spLocks noGrp="1"/>
          </p:cNvSpPr>
          <p:nvPr>
            <p:ph type="body" idx="10"/>
          </p:nvPr>
        </p:nvSpPr>
        <p:spPr>
          <a:xfrm>
            <a:off x="7071360" y="6583680"/>
            <a:ext cx="1727200" cy="210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fr-FR" sz="1400" b="1" spc="-5">
                <a:solidFill>
                  <a:srgbClr val="000000"/>
                </a:solidFill>
                <a:latin typeface="Arial" panose="02020603050405020304" pitchFamily="2"/>
              </a:rPr>
              <a:t>1-Epicondyle médial </a:t>
            </a:r>
          </a:p>
        </p:txBody>
      </p:sp>
      <p:sp>
        <p:nvSpPr>
          <p:cNvPr id="132" name="Espace réservé du texte 131"/>
          <p:cNvSpPr>
            <a:spLocks noGrp="1"/>
          </p:cNvSpPr>
          <p:nvPr>
            <p:ph type="body" idx="10"/>
          </p:nvPr>
        </p:nvSpPr>
        <p:spPr>
          <a:xfrm>
            <a:off x="7071360" y="6793865"/>
            <a:ext cx="1301750" cy="417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1840"/>
              </a:spcAft>
            </a:pPr>
            <a:r>
              <a:rPr lang="fr-FR" sz="1400" b="1" spc="-5">
                <a:solidFill>
                  <a:srgbClr val="000000"/>
                </a:solidFill>
                <a:latin typeface="Arial" panose="02020603050405020304" pitchFamily="2"/>
              </a:rPr>
              <a:t>2- Crête ulnaire </a:t>
            </a:r>
          </a:p>
        </p:txBody>
      </p:sp>
      <p:sp>
        <p:nvSpPr>
          <p:cNvPr id="133" name="Espace réservé du texte 132"/>
          <p:cNvSpPr>
            <a:spLocks noGrp="1"/>
          </p:cNvSpPr>
          <p:nvPr>
            <p:ph type="body" idx="10"/>
          </p:nvPr>
        </p:nvSpPr>
        <p:spPr>
          <a:xfrm>
            <a:off x="8571230" y="6931025"/>
            <a:ext cx="1350010" cy="280670"/>
          </a:xfrm>
          <a:prstGeom prst="rect">
            <a:avLst/>
          </a:prstGeom>
          <a:noFill/>
          <a:ln w="6350" cmpd="sng">
            <a:solidFill>
              <a:srgbClr val="000000"/>
            </a:solidFill>
            <a:prstDash val="solid"/>
          </a:ln>
        </p:spPr>
        <p:txBody>
          <a:bodyPr vert="horz" lIns="0" tIns="41275" rIns="0" bIns="0" anchor="t"/>
          <a:lstStyle/>
          <a:p>
            <a:pPr marL="91440" marR="0" indent="0" algn="l">
              <a:lnSpc>
                <a:spcPts val="1400"/>
              </a:lnSpc>
              <a:spcAft>
                <a:spcPts val="270"/>
              </a:spcAft>
            </a:pPr>
            <a:r>
              <a:rPr lang="fr-FR" sz="1200" b="1" spc="-5">
                <a:solidFill>
                  <a:srgbClr val="000000"/>
                </a:solidFill>
                <a:latin typeface="Arial" panose="02020603050405020304" pitchFamily="2"/>
              </a:rPr>
              <a:t>Vue postérieure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Espace réservé du texte 137"/>
          <p:cNvSpPr>
            <a:spLocks noGrp="1"/>
          </p:cNvSpPr>
          <p:nvPr>
            <p:ph type="body" idx="10"/>
          </p:nvPr>
        </p:nvSpPr>
        <p:spPr>
          <a:xfrm>
            <a:off x="770890" y="342900"/>
            <a:ext cx="7818120" cy="1165860"/>
          </a:xfrm>
          <a:prstGeom prst="rect">
            <a:avLst/>
          </a:prstGeom>
          <a:noFill/>
          <a:ln w="21590" cmpd="sng">
            <a:solidFill>
              <a:srgbClr val="000000"/>
            </a:solidFill>
            <a:prstDash val="solid"/>
          </a:ln>
        </p:spPr>
        <p:txBody>
          <a:bodyPr vert="horz" lIns="0" tIns="218440" rIns="0" bIns="0" anchor="t"/>
          <a:lstStyle/>
          <a:p>
            <a:pPr marL="0" marR="0" indent="0" algn="ctr">
              <a:lnSpc>
                <a:spcPts val="2800"/>
              </a:lnSpc>
              <a:spcAft>
                <a:spcPts val="0"/>
              </a:spcAft>
            </a:pPr>
            <a:r>
              <a:rPr lang="fr-FR" sz="2400" b="1" spc="0">
                <a:solidFill>
                  <a:srgbClr val="000000"/>
                </a:solidFill>
                <a:latin typeface="Arial" panose="02020603050405020304" pitchFamily="2"/>
              </a:rPr>
              <a:t>4- le fléchisseur ulnaire du carpe (cubital antérieur) </a:t>
            </a:r>
          </a:p>
          <a:p>
            <a:pPr marL="0" marR="0" indent="0" algn="ctr">
              <a:lnSpc>
                <a:spcPts val="2800"/>
              </a:lnSpc>
              <a:spcBef>
                <a:spcPts val="100"/>
              </a:spcBef>
              <a:spcAft>
                <a:spcPts val="146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</p:txBody>
      </p:sp>
      <p:sp>
        <p:nvSpPr>
          <p:cNvPr id="139" name="Espace réservé du texte 138"/>
          <p:cNvSpPr>
            <a:spLocks noGrp="1"/>
          </p:cNvSpPr>
          <p:nvPr>
            <p:ph type="body" idx="10"/>
          </p:nvPr>
        </p:nvSpPr>
        <p:spPr>
          <a:xfrm>
            <a:off x="7635240" y="1846580"/>
            <a:ext cx="923290" cy="4883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2070" rIns="0" bIns="0" anchor="t"/>
          <a:lstStyle/>
          <a:p>
            <a:pPr marL="0" marR="0" indent="0" algn="ctr">
              <a:lnSpc>
                <a:spcPts val="1700"/>
              </a:lnSpc>
              <a:spcAft>
                <a:spcPts val="50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Arcade </a:t>
            </a:r>
            <a:r>
              <a:t/>
            </a:r>
            <a:br/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fibreuse </a:t>
            </a:r>
          </a:p>
        </p:txBody>
      </p:sp>
      <p:sp>
        <p:nvSpPr>
          <p:cNvPr id="143" name="Espace réservé du texte 142"/>
          <p:cNvSpPr>
            <a:spLocks noGrp="1"/>
          </p:cNvSpPr>
          <p:nvPr>
            <p:ph type="body" idx="10"/>
          </p:nvPr>
        </p:nvSpPr>
        <p:spPr>
          <a:xfrm>
            <a:off x="6922135" y="5715000"/>
            <a:ext cx="999490" cy="514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085" rIns="0" bIns="0" anchor="t"/>
          <a:lstStyle/>
          <a:p>
            <a:pPr marL="91440" marR="0" indent="0" algn="l">
              <a:lnSpc>
                <a:spcPts val="1600"/>
              </a:lnSpc>
              <a:spcAft>
                <a:spcPts val="0"/>
              </a:spcAft>
            </a:pPr>
            <a:r>
              <a:rPr lang="fr-FR" sz="1400" b="1" spc="-50">
                <a:solidFill>
                  <a:srgbClr val="000000"/>
                </a:solidFill>
                <a:latin typeface="Arial" panose="02020603050405020304" pitchFamily="2"/>
              </a:rPr>
              <a:t>Os </a:t>
            </a:r>
          </a:p>
          <a:p>
            <a:pPr marL="91440" marR="0" indent="0" algn="l">
              <a:lnSpc>
                <a:spcPts val="1600"/>
              </a:lnSpc>
              <a:spcBef>
                <a:spcPts val="90"/>
              </a:spcBef>
              <a:spcAft>
                <a:spcPts val="335"/>
              </a:spcAft>
            </a:pPr>
            <a:r>
              <a:rPr lang="fr-FR" sz="1400" b="1" spc="-10">
                <a:solidFill>
                  <a:srgbClr val="000000"/>
                </a:solidFill>
                <a:latin typeface="Arial" panose="02020603050405020304" pitchFamily="2"/>
              </a:rPr>
              <a:t>pisiforme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Espace réservé du texte 150"/>
          <p:cNvSpPr>
            <a:spLocks noGrp="1"/>
          </p:cNvSpPr>
          <p:nvPr>
            <p:ph type="body" idx="10"/>
          </p:nvPr>
        </p:nvSpPr>
        <p:spPr>
          <a:xfrm>
            <a:off x="865505" y="520700"/>
            <a:ext cx="8775700" cy="27209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" rIns="0" bIns="0" anchor="t"/>
          <a:lstStyle/>
          <a:p>
            <a:pPr marL="0" marR="0" indent="0" algn="r">
              <a:lnSpc>
                <a:spcPts val="3200"/>
              </a:lnSpc>
              <a:spcAft>
                <a:spcPts val="0"/>
              </a:spcAft>
            </a:pPr>
            <a:r>
              <a:rPr lang="fr-FR" sz="2800" b="1" spc="0">
                <a:solidFill>
                  <a:srgbClr val="000000"/>
                </a:solidFill>
                <a:latin typeface="Arial" panose="02020603050405020304" pitchFamily="2"/>
              </a:rPr>
              <a:t>4- le fléchisseur ulnaire du carpe (cubital antérieur) </a:t>
            </a:r>
          </a:p>
          <a:p>
            <a:pPr marL="0" marR="0" indent="0" algn="ctr">
              <a:lnSpc>
                <a:spcPts val="3200"/>
              </a:lnSpc>
              <a:spcBef>
                <a:spcPts val="190"/>
              </a:spcBef>
              <a:spcAft>
                <a:spcPts val="0"/>
              </a:spcAft>
            </a:pPr>
            <a:r>
              <a:rPr lang="fr-FR" sz="2800" b="1" spc="-35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  <a:p>
            <a:pPr marL="0" marR="0" indent="0" algn="l">
              <a:lnSpc>
                <a:spcPts val="2700"/>
              </a:lnSpc>
              <a:spcBef>
                <a:spcPts val="4460"/>
              </a:spcBef>
              <a:spcAft>
                <a:spcPts val="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c-Fonction: </a:t>
            </a:r>
          </a:p>
          <a:p>
            <a:pPr marL="0" marR="0" indent="0" algn="l">
              <a:lnSpc>
                <a:spcPts val="2800"/>
              </a:lnSpc>
              <a:spcBef>
                <a:spcPts val="720"/>
              </a:spcBef>
              <a:spcAft>
                <a:spcPts val="4140"/>
              </a:spcAft>
            </a:pPr>
            <a:r>
              <a:rPr lang="fr-FR" sz="2400" spc="-40">
                <a:solidFill>
                  <a:srgbClr val="000000"/>
                </a:solidFill>
                <a:latin typeface="Arial" panose="02020603050405020304" pitchFamily="2"/>
              </a:rPr>
              <a:t>fléchisseur et adducteur de la main (inclinaison ulnaire)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Espace réservé du texte 157"/>
          <p:cNvSpPr>
            <a:spLocks noGrp="1"/>
          </p:cNvSpPr>
          <p:nvPr>
            <p:ph type="body" idx="10"/>
          </p:nvPr>
        </p:nvSpPr>
        <p:spPr>
          <a:xfrm>
            <a:off x="1197610" y="342900"/>
            <a:ext cx="8242300" cy="1156970"/>
          </a:xfrm>
          <a:prstGeom prst="rect">
            <a:avLst/>
          </a:prstGeom>
          <a:solidFill>
            <a:srgbClr val="ECF5F6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283845" rIns="0" bIns="0" anchor="t"/>
          <a:lstStyle/>
          <a:p>
            <a:pPr marL="0" marR="0" indent="0" algn="ctr">
              <a:lnSpc>
                <a:spcPts val="5000"/>
              </a:lnSpc>
              <a:spcAft>
                <a:spcPts val="1725"/>
              </a:spcAft>
            </a:pPr>
            <a:r>
              <a:rPr lang="fr-FR" sz="4400" b="1" spc="-15">
                <a:solidFill>
                  <a:srgbClr val="000000"/>
                </a:solidFill>
                <a:latin typeface="Arial" panose="02020603050405020304" pitchFamily="2"/>
              </a:rPr>
              <a:t>II-La loge ventrale(suite) </a:t>
            </a:r>
          </a:p>
        </p:txBody>
      </p:sp>
      <p:sp>
        <p:nvSpPr>
          <p:cNvPr id="159" name="Espace réservé du texte 158"/>
          <p:cNvSpPr>
            <a:spLocks noGrp="1"/>
          </p:cNvSpPr>
          <p:nvPr>
            <p:ph type="body" idx="10"/>
          </p:nvPr>
        </p:nvSpPr>
        <p:spPr>
          <a:xfrm>
            <a:off x="3825240" y="1618615"/>
            <a:ext cx="2721610" cy="563880"/>
          </a:xfrm>
          <a:prstGeom prst="rect">
            <a:avLst/>
          </a:prstGeom>
          <a:noFill/>
          <a:ln w="39370" cmpd="sng">
            <a:solidFill>
              <a:srgbClr val="000000"/>
            </a:solidFill>
            <a:prstDash val="solid"/>
          </a:ln>
        </p:spPr>
        <p:txBody>
          <a:bodyPr vert="horz" lIns="0" tIns="55880" rIns="0" bIns="0" anchor="t"/>
          <a:lstStyle/>
          <a:p>
            <a:pPr marL="91440" marR="0" indent="0" algn="l">
              <a:lnSpc>
                <a:spcPts val="3200"/>
              </a:lnSpc>
              <a:spcAft>
                <a:spcPts val="170"/>
              </a:spcAft>
            </a:pPr>
            <a:r>
              <a:rPr lang="fr-FR" sz="2800" b="1" spc="-25">
                <a:solidFill>
                  <a:srgbClr val="000000"/>
                </a:solidFill>
                <a:latin typeface="Arial" panose="02020603050405020304" pitchFamily="2"/>
              </a:rPr>
              <a:t>A-Plan moyen </a:t>
            </a:r>
          </a:p>
        </p:txBody>
      </p:sp>
      <p:sp>
        <p:nvSpPr>
          <p:cNvPr id="160" name="Espace réservé du texte 159"/>
          <p:cNvSpPr>
            <a:spLocks noGrp="1"/>
          </p:cNvSpPr>
          <p:nvPr>
            <p:ph type="body" idx="10"/>
          </p:nvPr>
        </p:nvSpPr>
        <p:spPr>
          <a:xfrm>
            <a:off x="1197610" y="2317750"/>
            <a:ext cx="8242300" cy="574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700"/>
              </a:lnSpc>
              <a:spcAft>
                <a:spcPts val="1790"/>
              </a:spcAft>
            </a:pPr>
            <a:r>
              <a:rPr lang="fr-FR" sz="2400" b="1" spc="-5">
                <a:solidFill>
                  <a:srgbClr val="000000"/>
                </a:solidFill>
                <a:latin typeface="Arial" panose="02020603050405020304" pitchFamily="2"/>
              </a:rPr>
              <a:t>1-le fléchisseur superficiel des doigts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Espace réservé du texte 166"/>
          <p:cNvSpPr>
            <a:spLocks noGrp="1"/>
          </p:cNvSpPr>
          <p:nvPr>
            <p:ph type="body" idx="10"/>
          </p:nvPr>
        </p:nvSpPr>
        <p:spPr>
          <a:xfrm>
            <a:off x="1612265" y="342900"/>
            <a:ext cx="6400800" cy="614045"/>
          </a:xfrm>
          <a:prstGeom prst="rect">
            <a:avLst/>
          </a:prstGeom>
          <a:solidFill>
            <a:srgbClr val="EEECED"/>
          </a:solidFill>
          <a:ln w="39370" cmpd="sng">
            <a:solidFill>
              <a:srgbClr val="000000"/>
            </a:solidFill>
            <a:prstDash val="solid"/>
          </a:ln>
        </p:spPr>
        <p:txBody>
          <a:bodyPr vert="horz" lIns="0" tIns="66675" rIns="0" bIns="0" anchor="t"/>
          <a:lstStyle/>
          <a:p>
            <a:pPr marL="0" marR="0" indent="0" algn="ctr">
              <a:lnSpc>
                <a:spcPts val="3700"/>
              </a:lnSpc>
              <a:spcAft>
                <a:spcPts val="135"/>
              </a:spcAft>
            </a:pPr>
            <a:r>
              <a:rPr lang="fr-FR" sz="3200" b="1" spc="-15">
                <a:solidFill>
                  <a:srgbClr val="000000"/>
                </a:solidFill>
                <a:latin typeface="Arial" panose="02020603050405020304" pitchFamily="2"/>
              </a:rPr>
              <a:t>A-Plan moyen </a:t>
            </a:r>
          </a:p>
        </p:txBody>
      </p:sp>
      <p:sp>
        <p:nvSpPr>
          <p:cNvPr id="168" name="Espace réservé du texte 167"/>
          <p:cNvSpPr>
            <a:spLocks noGrp="1"/>
          </p:cNvSpPr>
          <p:nvPr>
            <p:ph type="body" idx="10"/>
          </p:nvPr>
        </p:nvSpPr>
        <p:spPr>
          <a:xfrm>
            <a:off x="865505" y="986790"/>
            <a:ext cx="5419725" cy="57003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10870" rIns="0" bIns="0" anchor="t"/>
          <a:lstStyle/>
          <a:p>
            <a:pPr marL="0" marR="0" indent="0" algn="just">
              <a:lnSpc>
                <a:spcPts val="2700"/>
              </a:lnSpc>
              <a:spcAft>
                <a:spcPts val="0"/>
              </a:spcAft>
            </a:pPr>
            <a:r>
              <a:rPr lang="fr-FR" sz="2400" b="1" spc="-20">
                <a:solidFill>
                  <a:srgbClr val="000000"/>
                </a:solidFill>
                <a:latin typeface="Arial" panose="02020603050405020304" pitchFamily="2"/>
              </a:rPr>
              <a:t>1-le fléchisseur superficiel des doigts </a:t>
            </a:r>
          </a:p>
          <a:p>
            <a:pPr marL="0" marR="0" indent="0" algn="just">
              <a:lnSpc>
                <a:spcPts val="2500"/>
              </a:lnSpc>
              <a:spcBef>
                <a:spcPts val="2915"/>
              </a:spcBef>
              <a:spcAft>
                <a:spcPts val="0"/>
              </a:spcAft>
            </a:pPr>
            <a:r>
              <a:rPr lang="fr-FR" sz="2200" b="1" spc="-55">
                <a:solidFill>
                  <a:srgbClr val="000000"/>
                </a:solidFill>
                <a:latin typeface="Arial" panose="02020603050405020304" pitchFamily="2"/>
              </a:rPr>
              <a:t>a-Origine</a:t>
            </a:r>
            <a:r>
              <a:rPr lang="fr-FR" sz="2200" spc="-65">
                <a:solidFill>
                  <a:srgbClr val="000000"/>
                </a:solidFill>
                <a:latin typeface="Arial" panose="02020603050405020304" pitchFamily="2"/>
              </a:rPr>
              <a:t>: </a:t>
            </a:r>
          </a:p>
          <a:p>
            <a:pPr marL="0" marR="0" indent="0" algn="just">
              <a:lnSpc>
                <a:spcPts val="2500"/>
              </a:lnSpc>
              <a:spcBef>
                <a:spcPts val="3305"/>
              </a:spcBef>
              <a:spcAft>
                <a:spcPts val="0"/>
              </a:spcAft>
            </a:pPr>
            <a:r>
              <a:rPr lang="fr-FR" sz="2200" b="1" u="sng" spc="0">
                <a:solidFill>
                  <a:srgbClr val="000000"/>
                </a:solidFill>
                <a:latin typeface="Arial" panose="02020603050405020304" pitchFamily="2"/>
              </a:rPr>
              <a:t>-Chef huméro-ulnaire :  </a:t>
            </a:r>
          </a:p>
          <a:p>
            <a:pPr marL="0" marR="0" indent="0" algn="just">
              <a:lnSpc>
                <a:spcPts val="2500"/>
              </a:lnSpc>
              <a:spcBef>
                <a:spcPts val="420"/>
              </a:spcBef>
              <a:spcAft>
                <a:spcPts val="0"/>
              </a:spcAft>
            </a:pPr>
            <a:r>
              <a:rPr lang="fr-FR" sz="2200" b="1" spc="0">
                <a:solidFill>
                  <a:srgbClr val="000000"/>
                </a:solidFill>
                <a:latin typeface="Arial" panose="02020603050405020304" pitchFamily="2"/>
              </a:rPr>
              <a:t>.</a:t>
            </a:r>
            <a:r>
              <a:rPr lang="fr-FR" sz="2200" spc="-5">
                <a:solidFill>
                  <a:srgbClr val="000000"/>
                </a:solidFill>
                <a:latin typeface="Arial" panose="02020603050405020304" pitchFamily="2"/>
              </a:rPr>
              <a:t>Face antérieure de l’épicondyle médial </a:t>
            </a:r>
          </a:p>
          <a:p>
            <a:pPr marL="0" marR="0" indent="0" algn="just">
              <a:lnSpc>
                <a:spcPts val="2500"/>
              </a:lnSpc>
              <a:spcBef>
                <a:spcPts val="405"/>
              </a:spcBef>
              <a:spcAft>
                <a:spcPts val="0"/>
              </a:spcAft>
            </a:pPr>
            <a:r>
              <a:rPr lang="fr-FR" sz="2200" spc="-10">
                <a:solidFill>
                  <a:srgbClr val="000000"/>
                </a:solidFill>
                <a:latin typeface="Arial" panose="02020603050405020304" pitchFamily="2"/>
              </a:rPr>
              <a:t>de l’humérus </a:t>
            </a:r>
          </a:p>
          <a:p>
            <a:pPr marL="0" marR="0" indent="0" algn="just">
              <a:lnSpc>
                <a:spcPts val="2500"/>
              </a:lnSpc>
              <a:spcBef>
                <a:spcPts val="430"/>
              </a:spcBef>
              <a:spcAft>
                <a:spcPts val="0"/>
              </a:spcAft>
            </a:pPr>
            <a:r>
              <a:rPr lang="fr-FR" sz="2200" b="1" spc="0">
                <a:solidFill>
                  <a:srgbClr val="000000"/>
                </a:solidFill>
                <a:latin typeface="Arial" panose="02020603050405020304" pitchFamily="2"/>
              </a:rPr>
              <a:t>.</a:t>
            </a:r>
            <a:r>
              <a:rPr lang="fr-FR" sz="2200" spc="-5">
                <a:solidFill>
                  <a:srgbClr val="000000"/>
                </a:solidFill>
                <a:latin typeface="Arial" panose="02020603050405020304" pitchFamily="2"/>
              </a:rPr>
              <a:t>Processus coronoïde de l’ulna </a:t>
            </a:r>
          </a:p>
          <a:p>
            <a:pPr marL="0" marR="0" indent="0" algn="just">
              <a:lnSpc>
                <a:spcPts val="2500"/>
              </a:lnSpc>
              <a:spcBef>
                <a:spcPts val="3305"/>
              </a:spcBef>
              <a:spcAft>
                <a:spcPts val="0"/>
              </a:spcAft>
            </a:pPr>
            <a:r>
              <a:rPr lang="fr-FR" sz="2200" b="1" u="sng" spc="20">
                <a:solidFill>
                  <a:srgbClr val="000000"/>
                </a:solidFill>
                <a:latin typeface="Arial" panose="02020603050405020304" pitchFamily="2"/>
              </a:rPr>
              <a:t>-Chef radial: </a:t>
            </a:r>
          </a:p>
          <a:p>
            <a:pPr marL="91440" marR="0" indent="0" algn="just">
              <a:lnSpc>
                <a:spcPts val="2500"/>
              </a:lnSpc>
              <a:spcBef>
                <a:spcPts val="420"/>
              </a:spcBef>
              <a:spcAft>
                <a:spcPts val="0"/>
              </a:spcAft>
            </a:pPr>
            <a:r>
              <a:rPr lang="fr-FR" sz="2200" spc="-5">
                <a:solidFill>
                  <a:srgbClr val="000000"/>
                </a:solidFill>
                <a:latin typeface="Arial" panose="02020603050405020304" pitchFamily="2"/>
              </a:rPr>
              <a:t>Moitié supérieure du bord antérieur du </a:t>
            </a:r>
          </a:p>
          <a:p>
            <a:pPr marL="0" marR="0" indent="0" algn="just">
              <a:lnSpc>
                <a:spcPts val="2500"/>
              </a:lnSpc>
              <a:spcBef>
                <a:spcPts val="430"/>
              </a:spcBef>
              <a:spcAft>
                <a:spcPts val="0"/>
              </a:spcAft>
            </a:pPr>
            <a:r>
              <a:rPr lang="fr-FR" sz="2200" spc="-25">
                <a:solidFill>
                  <a:srgbClr val="000000"/>
                </a:solidFill>
                <a:latin typeface="Arial" panose="02020603050405020304" pitchFamily="2"/>
              </a:rPr>
              <a:t>radius </a:t>
            </a:r>
          </a:p>
          <a:p>
            <a:pPr marL="0" marR="0" indent="0" algn="just">
              <a:lnSpc>
                <a:spcPts val="2500"/>
              </a:lnSpc>
              <a:spcBef>
                <a:spcPts val="430"/>
              </a:spcBef>
              <a:spcAft>
                <a:spcPts val="0"/>
              </a:spcAft>
            </a:pPr>
            <a:r>
              <a:rPr lang="fr-FR" sz="2200" spc="40">
                <a:solidFill>
                  <a:srgbClr val="000000"/>
                </a:solidFill>
                <a:latin typeface="Arial" panose="02020603050405020304" pitchFamily="2"/>
              </a:rPr>
              <a:t>-Ces 2 insertions unis par une arcade </a:t>
            </a:r>
          </a:p>
          <a:p>
            <a:pPr marL="0" marR="0" indent="0" algn="just">
              <a:lnSpc>
                <a:spcPts val="2400"/>
              </a:lnSpc>
              <a:spcBef>
                <a:spcPts val="430"/>
              </a:spcBef>
              <a:spcAft>
                <a:spcPts val="0"/>
              </a:spcAft>
            </a:pPr>
            <a:r>
              <a:rPr lang="fr-FR" sz="2200" spc="-5">
                <a:solidFill>
                  <a:srgbClr val="000000"/>
                </a:solidFill>
                <a:latin typeface="Arial" panose="02020603050405020304" pitchFamily="2"/>
              </a:rPr>
              <a:t>fibreuse </a:t>
            </a:r>
          </a:p>
        </p:txBody>
      </p:sp>
      <p:sp>
        <p:nvSpPr>
          <p:cNvPr id="171" name="Espace réservé du texte 170"/>
          <p:cNvSpPr>
            <a:spLocks noGrp="1"/>
          </p:cNvSpPr>
          <p:nvPr>
            <p:ph type="body" idx="10"/>
          </p:nvPr>
        </p:nvSpPr>
        <p:spPr>
          <a:xfrm>
            <a:off x="7269480" y="6035040"/>
            <a:ext cx="2294890" cy="1176655"/>
          </a:xfrm>
          <a:prstGeom prst="rect">
            <a:avLst/>
          </a:prstGeom>
          <a:noFill/>
          <a:ln w="6350" cmpd="sng">
            <a:solidFill>
              <a:srgbClr val="000000"/>
            </a:solidFill>
            <a:prstDash val="solid"/>
          </a:ln>
        </p:spPr>
        <p:txBody>
          <a:bodyPr vert="horz" lIns="0" tIns="45720" rIns="0" bIns="0" anchor="t"/>
          <a:lstStyle/>
          <a:p>
            <a:pPr marL="91440" marR="502920" indent="0" algn="l">
              <a:lnSpc>
                <a:spcPts val="1700"/>
              </a:lnSpc>
              <a:spcAft>
                <a:spcPts val="330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Vue antérieure I-insertion humérale II-insertion ulnaire III-arcade fibreuse IV-insertion radiale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Espace réservé du texte 176"/>
          <p:cNvSpPr>
            <a:spLocks noGrp="1"/>
          </p:cNvSpPr>
          <p:nvPr>
            <p:ph type="body" idx="10"/>
          </p:nvPr>
        </p:nvSpPr>
        <p:spPr>
          <a:xfrm>
            <a:off x="1231265" y="495300"/>
            <a:ext cx="8242300" cy="11322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0" marR="0" indent="0" algn="ctr">
              <a:lnSpc>
                <a:spcPts val="3700"/>
              </a:lnSpc>
              <a:spcAft>
                <a:spcPts val="0"/>
              </a:spcAft>
            </a:pPr>
            <a:r>
              <a:rPr lang="fr-FR" sz="3200" b="1" spc="-5">
                <a:solidFill>
                  <a:srgbClr val="000000"/>
                </a:solidFill>
                <a:latin typeface="Arial" panose="02020603050405020304" pitchFamily="2"/>
              </a:rPr>
              <a:t>1-le fléchisseur superficiel des doigts </a:t>
            </a:r>
          </a:p>
          <a:p>
            <a:pPr marL="0" marR="0" indent="0" algn="ctr">
              <a:lnSpc>
                <a:spcPts val="3700"/>
              </a:lnSpc>
              <a:spcBef>
                <a:spcPts val="185"/>
              </a:spcBef>
              <a:spcAft>
                <a:spcPts val="1300"/>
              </a:spcAft>
            </a:pPr>
            <a:r>
              <a:rPr lang="fr-FR" sz="3200" b="1" spc="-30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</p:txBody>
      </p:sp>
      <p:sp>
        <p:nvSpPr>
          <p:cNvPr id="178" name="Espace réservé du texte 177"/>
          <p:cNvSpPr>
            <a:spLocks noGrp="1"/>
          </p:cNvSpPr>
          <p:nvPr>
            <p:ph type="body" idx="10"/>
          </p:nvPr>
        </p:nvSpPr>
        <p:spPr>
          <a:xfrm>
            <a:off x="865505" y="1627505"/>
            <a:ext cx="3530600" cy="55098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93700" rIns="0" bIns="0" anchor="t">
            <a:normAutofit fontScale="95000"/>
          </a:bodyPr>
          <a:lstStyle/>
          <a:p>
            <a:pPr marL="0" marR="0" indent="0" algn="just">
              <a:lnSpc>
                <a:spcPts val="2700"/>
              </a:lnSpc>
              <a:spcAft>
                <a:spcPts val="0"/>
              </a:spcAft>
            </a:pPr>
            <a:r>
              <a:rPr lang="fr-FR" sz="2400" b="1" spc="20">
                <a:solidFill>
                  <a:srgbClr val="000000"/>
                </a:solidFill>
                <a:latin typeface="Arial" panose="02020603050405020304" pitchFamily="2"/>
              </a:rPr>
              <a:t>b-Terminaison: </a:t>
            </a:r>
          </a:p>
          <a:p>
            <a:pPr marL="0" marR="0" indent="0" algn="just">
              <a:lnSpc>
                <a:spcPts val="2700"/>
              </a:lnSpc>
              <a:spcBef>
                <a:spcPts val="715"/>
              </a:spcBef>
              <a:spcAft>
                <a:spcPts val="0"/>
              </a:spcAft>
            </a:pPr>
            <a:r>
              <a:rPr lang="fr-FR" sz="2400" spc="-5">
                <a:solidFill>
                  <a:srgbClr val="000000"/>
                </a:solidFill>
                <a:latin typeface="Arial" panose="02020603050405020304" pitchFamily="2"/>
              </a:rPr>
              <a:t>par un tendon à deux </a:t>
            </a:r>
          </a:p>
          <a:p>
            <a:pPr marL="0" marR="0" indent="0" algn="just">
              <a:lnSpc>
                <a:spcPts val="2700"/>
              </a:lnSpc>
              <a:spcBef>
                <a:spcPts val="720"/>
              </a:spcBef>
              <a:spcAft>
                <a:spcPts val="0"/>
              </a:spcAft>
            </a:pPr>
            <a:r>
              <a:rPr lang="fr-FR" sz="2400" spc="-5">
                <a:solidFill>
                  <a:srgbClr val="000000"/>
                </a:solidFill>
                <a:latin typeface="Arial" panose="02020603050405020304" pitchFamily="2"/>
              </a:rPr>
              <a:t>languettes en forme de </a:t>
            </a:r>
          </a:p>
          <a:p>
            <a:pPr marL="0" marR="0" indent="0" algn="just">
              <a:lnSpc>
                <a:spcPts val="2700"/>
              </a:lnSpc>
              <a:spcBef>
                <a:spcPts val="720"/>
              </a:spcBef>
              <a:spcAft>
                <a:spcPts val="0"/>
              </a:spcAft>
            </a:pPr>
            <a:r>
              <a:rPr lang="fr-FR" sz="2400" spc="-10">
                <a:solidFill>
                  <a:srgbClr val="000000"/>
                </a:solidFill>
                <a:latin typeface="Arial" panose="02020603050405020304" pitchFamily="2"/>
              </a:rPr>
              <a:t>boutonnière sur la </a:t>
            </a:r>
          </a:p>
          <a:p>
            <a:pPr marL="0" marR="0" indent="0" algn="just">
              <a:lnSpc>
                <a:spcPts val="2800"/>
              </a:lnSpc>
              <a:spcBef>
                <a:spcPts val="615"/>
              </a:spcBef>
              <a:spcAft>
                <a:spcPts val="0"/>
              </a:spcAft>
            </a:pPr>
            <a:r>
              <a:rPr lang="fr-FR" sz="2400" b="1" u="sng" spc="-45">
                <a:solidFill>
                  <a:srgbClr val="000000"/>
                </a:solidFill>
                <a:latin typeface="Arial" panose="02020603050405020304" pitchFamily="2"/>
              </a:rPr>
              <a:t>2</a:t>
            </a:r>
            <a:r>
              <a:rPr lang="fr-FR" sz="2400" b="1" u="sng" spc="-45" baseline="30000">
                <a:solidFill>
                  <a:srgbClr val="000000"/>
                </a:solidFill>
                <a:latin typeface="Arial" panose="02020603050405020304" pitchFamily="2"/>
              </a:rPr>
              <a:t>ème</a:t>
            </a:r>
            <a:r>
              <a:rPr lang="fr-FR" sz="2400" b="1" u="sng" spc="-45">
                <a:solidFill>
                  <a:srgbClr val="000000"/>
                </a:solidFill>
                <a:latin typeface="Arial" panose="02020603050405020304" pitchFamily="2"/>
              </a:rPr>
              <a:t>phalange</a:t>
            </a:r>
            <a:r>
              <a:rPr lang="fr-FR" sz="2400" b="1" spc="-45">
                <a:solidFill>
                  <a:srgbClr val="000000"/>
                </a:solidFill>
                <a:latin typeface="Arial" panose="02020603050405020304" pitchFamily="2"/>
              </a:rPr>
              <a:t> des quatre </a:t>
            </a:r>
          </a:p>
          <a:p>
            <a:pPr marL="0" marR="0" indent="0" algn="just">
              <a:lnSpc>
                <a:spcPts val="2700"/>
              </a:lnSpc>
              <a:spcBef>
                <a:spcPts val="770"/>
              </a:spcBef>
              <a:spcAft>
                <a:spcPts val="0"/>
              </a:spcAft>
            </a:pPr>
            <a:r>
              <a:rPr lang="fr-FR" sz="2400" b="1" spc="40">
                <a:solidFill>
                  <a:srgbClr val="000000"/>
                </a:solidFill>
                <a:latin typeface="Arial" panose="02020603050405020304" pitchFamily="2"/>
              </a:rPr>
              <a:t>derniers doigts </a:t>
            </a:r>
          </a:p>
          <a:p>
            <a:pPr marL="0" marR="0" indent="0" algn="just">
              <a:lnSpc>
                <a:spcPts val="2700"/>
              </a:lnSpc>
              <a:spcBef>
                <a:spcPts val="715"/>
              </a:spcBef>
              <a:spcAft>
                <a:spcPts val="0"/>
              </a:spcAft>
            </a:pPr>
            <a:r>
              <a:rPr lang="fr-FR" sz="2400" spc="-20">
                <a:solidFill>
                  <a:srgbClr val="000000"/>
                </a:solidFill>
                <a:latin typeface="Arial" panose="02020603050405020304" pitchFamily="2"/>
              </a:rPr>
              <a:t>(perforée par le tendon du </a:t>
            </a:r>
          </a:p>
          <a:p>
            <a:pPr marL="0" marR="0" indent="0" algn="just">
              <a:lnSpc>
                <a:spcPts val="2700"/>
              </a:lnSpc>
              <a:spcBef>
                <a:spcPts val="720"/>
              </a:spcBef>
              <a:spcAft>
                <a:spcPts val="0"/>
              </a:spcAft>
            </a:pPr>
            <a:r>
              <a:rPr lang="fr-FR" sz="2400" spc="0">
                <a:solidFill>
                  <a:srgbClr val="000000"/>
                </a:solidFill>
                <a:latin typeface="Arial" panose="02020603050405020304" pitchFamily="2"/>
              </a:rPr>
              <a:t>fléchisseur profond des </a:t>
            </a:r>
          </a:p>
          <a:p>
            <a:pPr marL="0" marR="0" indent="0" algn="just">
              <a:lnSpc>
                <a:spcPts val="2700"/>
              </a:lnSpc>
              <a:spcBef>
                <a:spcPts val="720"/>
              </a:spcBef>
              <a:spcAft>
                <a:spcPts val="9860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doigts)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idx="10"/>
          </p:nvPr>
        </p:nvSpPr>
        <p:spPr>
          <a:xfrm>
            <a:off x="1210945" y="609600"/>
            <a:ext cx="8267700" cy="890270"/>
          </a:xfrm>
          <a:prstGeom prst="rect">
            <a:avLst/>
          </a:prstGeom>
          <a:solidFill>
            <a:srgbClr val="F2F2F2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154305" rIns="0" bIns="0" anchor="t"/>
          <a:lstStyle/>
          <a:p>
            <a:pPr marL="0" marR="0" indent="0" algn="ctr">
              <a:lnSpc>
                <a:spcPts val="5000"/>
              </a:lnSpc>
              <a:spcAft>
                <a:spcPts val="670"/>
              </a:spcAft>
            </a:pPr>
            <a:r>
              <a:rPr lang="fr-FR" sz="4400" b="1" spc="-114">
                <a:solidFill>
                  <a:srgbClr val="000000"/>
                </a:solidFill>
                <a:latin typeface="Arial" panose="02020603050405020304" pitchFamily="2"/>
              </a:rPr>
              <a:t>Plan 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idx="10"/>
          </p:nvPr>
        </p:nvSpPr>
        <p:spPr>
          <a:xfrm>
            <a:off x="2914015" y="1920240"/>
            <a:ext cx="4651375" cy="509016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1143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fr-FR" sz="1800" b="1" spc="-10">
                <a:solidFill>
                  <a:srgbClr val="000000"/>
                </a:solidFill>
                <a:latin typeface="Arial" panose="02020603050405020304" pitchFamily="2"/>
              </a:rPr>
              <a:t>I-Introduction </a:t>
            </a:r>
          </a:p>
          <a:p>
            <a:pPr marL="0" marR="0" indent="0" algn="l">
              <a:lnSpc>
                <a:spcPts val="2100"/>
              </a:lnSpc>
              <a:spcBef>
                <a:spcPts val="2260"/>
              </a:spcBef>
              <a:spcAft>
                <a:spcPts val="0"/>
              </a:spcAft>
            </a:pPr>
            <a:r>
              <a:rPr lang="fr-FR" sz="1800" b="1" spc="-10">
                <a:solidFill>
                  <a:srgbClr val="000000"/>
                </a:solidFill>
                <a:latin typeface="Arial" panose="02020603050405020304" pitchFamily="2"/>
              </a:rPr>
              <a:t>II-La loge ventrale </a:t>
            </a:r>
          </a:p>
          <a:p>
            <a:pPr marL="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spc="-30">
                <a:solidFill>
                  <a:srgbClr val="000000"/>
                </a:solidFill>
                <a:latin typeface="Arial" panose="02020603050405020304" pitchFamily="2"/>
              </a:rPr>
              <a:t>A- Plan superficiel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spc="-50">
                <a:solidFill>
                  <a:srgbClr val="000000"/>
                </a:solidFill>
                <a:latin typeface="Arial" panose="02020603050405020304" pitchFamily="2"/>
              </a:rPr>
              <a:t>B-plan moyen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spc="-40">
                <a:solidFill>
                  <a:srgbClr val="000000"/>
                </a:solidFill>
                <a:latin typeface="Arial" panose="02020603050405020304" pitchFamily="2"/>
              </a:rPr>
              <a:t>C-plan profond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spc="-35">
                <a:solidFill>
                  <a:srgbClr val="000000"/>
                </a:solidFill>
                <a:latin typeface="Arial" panose="02020603050405020304" pitchFamily="2"/>
              </a:rPr>
              <a:t>D-les muscles épicondyliens mediaux </a:t>
            </a:r>
          </a:p>
          <a:p>
            <a:pPr marL="0" marR="0" indent="0" algn="l">
              <a:lnSpc>
                <a:spcPts val="2200"/>
              </a:lnSpc>
              <a:spcBef>
                <a:spcPts val="2160"/>
              </a:spcBef>
              <a:spcAft>
                <a:spcPts val="0"/>
              </a:spcAft>
            </a:pPr>
            <a:r>
              <a:rPr lang="fr-FR" sz="1800" b="1" spc="0">
                <a:solidFill>
                  <a:srgbClr val="000000"/>
                </a:solidFill>
                <a:latin typeface="Arial" panose="02020603050405020304" pitchFamily="2"/>
              </a:rPr>
              <a:t>II-La loge latérale </a:t>
            </a:r>
            <a:r>
              <a:t/>
            </a:r>
            <a:br/>
            <a:r>
              <a:rPr lang="fr-FR" sz="1800" spc="0">
                <a:solidFill>
                  <a:srgbClr val="000000"/>
                </a:solidFill>
                <a:latin typeface="Arial" panose="02020603050405020304" pitchFamily="2"/>
              </a:rPr>
              <a:t>A- Plan superficiel </a:t>
            </a:r>
            <a:r>
              <a:t/>
            </a:r>
            <a:br/>
            <a:r>
              <a:rPr lang="fr-FR" sz="1800" spc="0">
                <a:solidFill>
                  <a:srgbClr val="000000"/>
                </a:solidFill>
                <a:latin typeface="Arial" panose="02020603050405020304" pitchFamily="2"/>
              </a:rPr>
              <a:t>C-plan profond </a:t>
            </a:r>
          </a:p>
          <a:p>
            <a:pPr marL="0" marR="0" indent="0" algn="l">
              <a:lnSpc>
                <a:spcPts val="2100"/>
              </a:lnSpc>
              <a:spcBef>
                <a:spcPts val="2285"/>
              </a:spcBef>
              <a:spcAft>
                <a:spcPts val="0"/>
              </a:spcAft>
            </a:pPr>
            <a:r>
              <a:rPr lang="fr-FR" sz="1800" b="1" spc="-10">
                <a:solidFill>
                  <a:srgbClr val="000000"/>
                </a:solidFill>
                <a:latin typeface="Arial" panose="02020603050405020304" pitchFamily="2"/>
              </a:rPr>
              <a:t>III-la loge dorsale </a:t>
            </a:r>
          </a:p>
          <a:p>
            <a:pPr marL="0" marR="0" indent="3200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Arial"/>
              <a:buAutoNum type="alphaUcPeriod"/>
            </a:pPr>
            <a:r>
              <a:rPr lang="fr-FR" sz="1800" spc="-30">
                <a:solidFill>
                  <a:srgbClr val="000000"/>
                </a:solidFill>
                <a:latin typeface="Arial" panose="02020603050405020304" pitchFamily="2"/>
              </a:rPr>
              <a:t>plan superficiel </a:t>
            </a:r>
          </a:p>
          <a:p>
            <a:pPr marL="0" marR="0" indent="3200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Arial"/>
              <a:buAutoNum type="alphaUcPeriod"/>
            </a:pPr>
            <a:r>
              <a:rPr lang="fr-FR" sz="1800" spc="-30">
                <a:solidFill>
                  <a:srgbClr val="000000"/>
                </a:solidFill>
                <a:latin typeface="Arial" panose="02020603050405020304" pitchFamily="2"/>
              </a:rPr>
              <a:t>les muscles épicondyliens latéraux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spc="-40">
                <a:solidFill>
                  <a:srgbClr val="000000"/>
                </a:solidFill>
                <a:latin typeface="Arial" panose="02020603050405020304" pitchFamily="2"/>
              </a:rPr>
              <a:t>C-plan profond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3345"/>
              </a:spcAft>
            </a:pPr>
            <a:r>
              <a:rPr lang="fr-FR" sz="1800" spc="-35">
                <a:solidFill>
                  <a:srgbClr val="000000"/>
                </a:solidFill>
                <a:latin typeface="Arial" panose="02020603050405020304" pitchFamily="2"/>
              </a:rPr>
              <a:t>D- la tabatière anatomique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Espace réservé du texte 188"/>
          <p:cNvSpPr>
            <a:spLocks noGrp="1"/>
          </p:cNvSpPr>
          <p:nvPr>
            <p:ph type="body" idx="10"/>
          </p:nvPr>
        </p:nvSpPr>
        <p:spPr>
          <a:xfrm>
            <a:off x="1199515" y="596900"/>
            <a:ext cx="8305800" cy="1541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" rIns="0" bIns="0" anchor="t"/>
          <a:lstStyle/>
          <a:p>
            <a:pPr marL="0" marR="0" indent="0" algn="ctr">
              <a:lnSpc>
                <a:spcPts val="3700"/>
              </a:lnSpc>
              <a:spcAft>
                <a:spcPts val="0"/>
              </a:spcAft>
            </a:pPr>
            <a:r>
              <a:rPr lang="fr-FR" sz="3200" b="1" spc="-5">
                <a:solidFill>
                  <a:srgbClr val="000000"/>
                </a:solidFill>
                <a:latin typeface="Arial" panose="02020603050405020304" pitchFamily="2"/>
              </a:rPr>
              <a:t>1-le fléchisseur superficiel des doigts </a:t>
            </a:r>
          </a:p>
          <a:p>
            <a:pPr marL="0" marR="0" indent="0" algn="ctr">
              <a:lnSpc>
                <a:spcPts val="3700"/>
              </a:lnSpc>
              <a:spcBef>
                <a:spcPts val="180"/>
              </a:spcBef>
              <a:spcAft>
                <a:spcPts val="4515"/>
              </a:spcAft>
            </a:pPr>
            <a:r>
              <a:rPr lang="fr-FR" sz="3200" b="1" spc="-30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</p:txBody>
      </p:sp>
      <p:sp>
        <p:nvSpPr>
          <p:cNvPr id="190" name="Espace réservé du texte 189"/>
          <p:cNvSpPr>
            <a:spLocks noGrp="1"/>
          </p:cNvSpPr>
          <p:nvPr>
            <p:ph type="body" idx="10"/>
          </p:nvPr>
        </p:nvSpPr>
        <p:spPr>
          <a:xfrm>
            <a:off x="875030" y="2138045"/>
            <a:ext cx="3759200" cy="2980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2700"/>
              </a:lnSpc>
              <a:spcAft>
                <a:spcPts val="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c-Fonction: </a:t>
            </a:r>
          </a:p>
          <a:p>
            <a:pPr marL="0" marR="0" indent="0" algn="just">
              <a:lnSpc>
                <a:spcPts val="2700"/>
              </a:lnSpc>
              <a:spcBef>
                <a:spcPts val="720"/>
              </a:spcBef>
              <a:spcAft>
                <a:spcPts val="0"/>
              </a:spcAft>
            </a:pPr>
            <a:r>
              <a:rPr lang="fr-FR" sz="2400" spc="-30">
                <a:solidFill>
                  <a:srgbClr val="000000"/>
                </a:solidFill>
                <a:latin typeface="Arial" panose="02020603050405020304" pitchFamily="2"/>
              </a:rPr>
              <a:t>-Flexion de P2 sur P1, et de </a:t>
            </a:r>
          </a:p>
          <a:p>
            <a:pPr marL="0" marR="0" indent="0" algn="just">
              <a:lnSpc>
                <a:spcPts val="2700"/>
              </a:lnSpc>
              <a:spcBef>
                <a:spcPts val="710"/>
              </a:spcBef>
              <a:spcAft>
                <a:spcPts val="0"/>
              </a:spcAft>
            </a:pPr>
            <a:r>
              <a:rPr lang="fr-FR" sz="2400" spc="-10">
                <a:solidFill>
                  <a:srgbClr val="000000"/>
                </a:solidFill>
                <a:latin typeface="Arial" panose="02020603050405020304" pitchFamily="2"/>
              </a:rPr>
              <a:t>P1 sur les métacarpiens </a:t>
            </a:r>
          </a:p>
          <a:p>
            <a:pPr marL="0" marR="0" indent="0" algn="just">
              <a:lnSpc>
                <a:spcPts val="2700"/>
              </a:lnSpc>
              <a:spcBef>
                <a:spcPts val="715"/>
              </a:spcBef>
              <a:spcAft>
                <a:spcPts val="0"/>
              </a:spcAft>
            </a:pPr>
            <a:r>
              <a:rPr lang="fr-FR" sz="2400" spc="0">
                <a:solidFill>
                  <a:srgbClr val="000000"/>
                </a:solidFill>
                <a:latin typeface="Arial" panose="02020603050405020304" pitchFamily="2"/>
              </a:rPr>
              <a:t>-Flexion du poignet </a:t>
            </a:r>
          </a:p>
          <a:p>
            <a:pPr marL="0" marR="0" indent="0" algn="just">
              <a:lnSpc>
                <a:spcPts val="2700"/>
              </a:lnSpc>
              <a:spcBef>
                <a:spcPts val="4165"/>
              </a:spcBef>
              <a:spcAft>
                <a:spcPts val="0"/>
              </a:spcAft>
            </a:pPr>
            <a:r>
              <a:rPr lang="fr-FR" sz="2400" b="1" spc="-15">
                <a:solidFill>
                  <a:srgbClr val="000000"/>
                </a:solidFill>
                <a:latin typeface="Arial" panose="02020603050405020304" pitchFamily="2"/>
              </a:rPr>
              <a:t>d-Innervation: </a:t>
            </a:r>
          </a:p>
          <a:p>
            <a:pPr marL="0" marR="0" indent="0" algn="just">
              <a:lnSpc>
                <a:spcPts val="2700"/>
              </a:lnSpc>
              <a:spcBef>
                <a:spcPts val="720"/>
              </a:spcBef>
              <a:spcAft>
                <a:spcPts val="0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-Nerf médian 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Espace réservé du texte 194"/>
          <p:cNvSpPr>
            <a:spLocks noGrp="1"/>
          </p:cNvSpPr>
          <p:nvPr>
            <p:ph type="body" idx="10"/>
          </p:nvPr>
        </p:nvSpPr>
        <p:spPr>
          <a:xfrm>
            <a:off x="1094105" y="342900"/>
            <a:ext cx="8305800" cy="800100"/>
          </a:xfrm>
          <a:prstGeom prst="rect">
            <a:avLst/>
          </a:prstGeom>
          <a:solidFill>
            <a:srgbClr val="EDEAEC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103505" rIns="0" bIns="0" anchor="t"/>
          <a:lstStyle/>
          <a:p>
            <a:pPr marL="0" marR="0" indent="0" algn="ctr">
              <a:lnSpc>
                <a:spcPts val="5000"/>
              </a:lnSpc>
              <a:spcAft>
                <a:spcPts val="330"/>
              </a:spcAft>
            </a:pPr>
            <a:r>
              <a:rPr lang="fr-FR" sz="4400" b="1" spc="-15">
                <a:solidFill>
                  <a:srgbClr val="000000"/>
                </a:solidFill>
                <a:latin typeface="Arial" panose="02020603050405020304" pitchFamily="2"/>
              </a:rPr>
              <a:t>II-La loge ventrale(suite) </a:t>
            </a:r>
          </a:p>
        </p:txBody>
      </p:sp>
      <p:sp>
        <p:nvSpPr>
          <p:cNvPr id="196" name="Espace réservé du texte 195"/>
          <p:cNvSpPr>
            <a:spLocks noGrp="1"/>
          </p:cNvSpPr>
          <p:nvPr>
            <p:ph type="body" idx="10"/>
          </p:nvPr>
        </p:nvSpPr>
        <p:spPr>
          <a:xfrm>
            <a:off x="871855" y="1356995"/>
            <a:ext cx="5486400" cy="398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114300" indent="0" algn="r">
              <a:lnSpc>
                <a:spcPts val="3100"/>
              </a:lnSpc>
              <a:spcAft>
                <a:spcPts val="0"/>
              </a:spcAft>
            </a:pPr>
            <a:r>
              <a:rPr lang="fr-FR" sz="2800" b="1" spc="-10">
                <a:solidFill>
                  <a:srgbClr val="000000"/>
                </a:solidFill>
                <a:latin typeface="Arial" panose="02020603050405020304" pitchFamily="2"/>
              </a:rPr>
              <a:t>A-Plan profond </a:t>
            </a:r>
          </a:p>
        </p:txBody>
      </p:sp>
      <p:sp>
        <p:nvSpPr>
          <p:cNvPr id="197" name="Espace réservé du texte 196"/>
          <p:cNvSpPr>
            <a:spLocks noGrp="1"/>
          </p:cNvSpPr>
          <p:nvPr>
            <p:ph type="body" idx="10"/>
          </p:nvPr>
        </p:nvSpPr>
        <p:spPr>
          <a:xfrm>
            <a:off x="871855" y="2683510"/>
            <a:ext cx="5486400" cy="39490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0365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fr-FR" sz="2400" b="1" spc="-5">
                <a:solidFill>
                  <a:srgbClr val="000000"/>
                </a:solidFill>
                <a:latin typeface="Arial" panose="02020603050405020304" pitchFamily="2"/>
              </a:rPr>
              <a:t>1-Le fléchisseur profond des doigts </a:t>
            </a:r>
          </a:p>
          <a:p>
            <a:pPr marL="0" marR="0" indent="0" algn="l">
              <a:lnSpc>
                <a:spcPts val="2700"/>
              </a:lnSpc>
              <a:spcBef>
                <a:spcPts val="3030"/>
              </a:spcBef>
              <a:spcAft>
                <a:spcPts val="0"/>
              </a:spcAft>
            </a:pPr>
            <a:r>
              <a:rPr lang="fr-FR" sz="2400" b="1" spc="-5">
                <a:solidFill>
                  <a:srgbClr val="000000"/>
                </a:solidFill>
                <a:latin typeface="Arial" panose="02020603050405020304" pitchFamily="2"/>
              </a:rPr>
              <a:t>2-Le long fléchisseur du pouce </a:t>
            </a:r>
          </a:p>
          <a:p>
            <a:pPr marL="0" marR="0" indent="0" algn="l">
              <a:lnSpc>
                <a:spcPts val="2700"/>
              </a:lnSpc>
              <a:spcBef>
                <a:spcPts val="3030"/>
              </a:spcBef>
              <a:spcAft>
                <a:spcPts val="13825"/>
              </a:spcAft>
            </a:pPr>
            <a:r>
              <a:rPr lang="fr-FR" sz="2400" b="1" spc="0">
                <a:solidFill>
                  <a:srgbClr val="000000"/>
                </a:solidFill>
                <a:latin typeface="Arial" panose="02020603050405020304" pitchFamily="2"/>
              </a:rPr>
              <a:t>3-Le carré pronateur </a:t>
            </a:r>
          </a:p>
        </p:txBody>
      </p:sp>
      <p:sp>
        <p:nvSpPr>
          <p:cNvPr id="200" name="Espace réservé du texte 199"/>
          <p:cNvSpPr>
            <a:spLocks noGrp="1"/>
          </p:cNvSpPr>
          <p:nvPr>
            <p:ph type="body" idx="10"/>
          </p:nvPr>
        </p:nvSpPr>
        <p:spPr>
          <a:xfrm>
            <a:off x="8796655" y="3766185"/>
            <a:ext cx="984250" cy="16116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1300"/>
              </a:lnSpc>
              <a:spcAft>
                <a:spcPts val="0"/>
              </a:spcAft>
            </a:pPr>
            <a:r>
              <a:rPr lang="fr-FR" sz="1100" b="1" spc="-10">
                <a:solidFill>
                  <a:srgbClr val="000000"/>
                </a:solidFill>
                <a:latin typeface="Arial" panose="02020603050405020304" pitchFamily="2"/>
              </a:rPr>
              <a:t>Le fléchisseur profond des doigts </a:t>
            </a:r>
          </a:p>
          <a:p>
            <a:pPr marL="45720" marR="0" indent="0" algn="l">
              <a:lnSpc>
                <a:spcPts val="1300"/>
              </a:lnSpc>
              <a:spcBef>
                <a:spcPts val="1160"/>
              </a:spcBef>
              <a:spcAft>
                <a:spcPts val="0"/>
              </a:spcAft>
            </a:pPr>
            <a:r>
              <a:rPr lang="fr-FR" sz="1100" b="1" spc="-10">
                <a:solidFill>
                  <a:srgbClr val="000000"/>
                </a:solidFill>
                <a:latin typeface="Arial" panose="02020603050405020304" pitchFamily="2"/>
              </a:rPr>
              <a:t>le long </a:t>
            </a:r>
          </a:p>
          <a:p>
            <a:pPr marL="45720" marR="0" indent="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100" b="1" spc="-10">
                <a:solidFill>
                  <a:srgbClr val="000000"/>
                </a:solidFill>
                <a:latin typeface="Arial" panose="02020603050405020304" pitchFamily="2"/>
              </a:rPr>
              <a:t>fléchisseur du pouce </a:t>
            </a:r>
          </a:p>
          <a:p>
            <a:pPr marL="45720" marR="0" indent="0" algn="l">
              <a:lnSpc>
                <a:spcPts val="1300"/>
              </a:lnSpc>
              <a:spcBef>
                <a:spcPts val="1080"/>
              </a:spcBef>
              <a:spcAft>
                <a:spcPts val="0"/>
              </a:spcAft>
            </a:pPr>
            <a:r>
              <a:rPr lang="fr-FR" sz="1100" b="1" spc="0">
                <a:solidFill>
                  <a:srgbClr val="000000"/>
                </a:solidFill>
                <a:latin typeface="Arial" panose="02020603050405020304" pitchFamily="2"/>
              </a:rPr>
              <a:t>Le carré pronateur </a:t>
            </a:r>
          </a:p>
        </p:txBody>
      </p:sp>
      <p:sp>
        <p:nvSpPr>
          <p:cNvPr id="201" name="Espace réservé du texte 200"/>
          <p:cNvSpPr>
            <a:spLocks noGrp="1"/>
          </p:cNvSpPr>
          <p:nvPr>
            <p:ph type="body" idx="10"/>
          </p:nvPr>
        </p:nvSpPr>
        <p:spPr>
          <a:xfrm>
            <a:off x="8857615" y="2836545"/>
            <a:ext cx="767715" cy="1612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fr-FR" sz="1100" b="1" spc="-65">
                <a:solidFill>
                  <a:srgbClr val="000000"/>
                </a:solidFill>
                <a:latin typeface="Arial" panose="02020603050405020304" pitchFamily="2"/>
              </a:rPr>
              <a:t>Plan moyen </a:t>
            </a:r>
          </a:p>
        </p:txBody>
      </p:sp>
      <p:sp>
        <p:nvSpPr>
          <p:cNvPr id="202" name="Espace réservé du texte 201"/>
          <p:cNvSpPr>
            <a:spLocks noGrp="1"/>
          </p:cNvSpPr>
          <p:nvPr>
            <p:ph type="body" idx="10"/>
          </p:nvPr>
        </p:nvSpPr>
        <p:spPr>
          <a:xfrm>
            <a:off x="871855" y="1755140"/>
            <a:ext cx="6007735" cy="9283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52780" rIns="0" bIns="0" anchor="t"/>
          <a:lstStyle/>
          <a:p>
            <a:pPr marL="0" marR="0" indent="0" algn="r">
              <a:lnSpc>
                <a:spcPts val="1300"/>
              </a:lnSpc>
              <a:spcAft>
                <a:spcPts val="875"/>
              </a:spcAft>
            </a:pPr>
            <a:r>
              <a:rPr lang="fr-FR" sz="1100" b="1" spc="-10">
                <a:solidFill>
                  <a:srgbClr val="000000"/>
                </a:solidFill>
                <a:latin typeface="Arial" panose="02020603050405020304" pitchFamily="2"/>
              </a:rPr>
              <a:t>Nerf médian </a:t>
            </a:r>
          </a:p>
        </p:txBody>
      </p:sp>
      <p:sp>
        <p:nvSpPr>
          <p:cNvPr id="203" name="Espace réservé du texte 202"/>
          <p:cNvSpPr>
            <a:spLocks noGrp="1"/>
          </p:cNvSpPr>
          <p:nvPr>
            <p:ph type="body" idx="10"/>
          </p:nvPr>
        </p:nvSpPr>
        <p:spPr>
          <a:xfrm>
            <a:off x="6483350" y="6632575"/>
            <a:ext cx="2562860" cy="32004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80010" rIns="0" bIns="0" anchor="t"/>
          <a:lstStyle/>
          <a:p>
            <a:pPr marL="91440" marR="0" indent="0" algn="l">
              <a:lnSpc>
                <a:spcPts val="1400"/>
              </a:lnSpc>
              <a:spcAft>
                <a:spcPts val="340"/>
              </a:spcAft>
            </a:pPr>
            <a:r>
              <a:rPr lang="fr-FR" sz="1200" b="1" spc="0">
                <a:solidFill>
                  <a:srgbClr val="000000"/>
                </a:solidFill>
                <a:latin typeface="Arial" panose="02020603050405020304" pitchFamily="2"/>
              </a:rPr>
              <a:t>Loge antérieure de l’avant bras 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Espace réservé du texte 205"/>
          <p:cNvSpPr>
            <a:spLocks noGrp="1"/>
          </p:cNvSpPr>
          <p:nvPr>
            <p:ph type="body" idx="10"/>
          </p:nvPr>
        </p:nvSpPr>
        <p:spPr>
          <a:xfrm>
            <a:off x="1164590" y="342900"/>
            <a:ext cx="8305800" cy="669290"/>
          </a:xfrm>
          <a:prstGeom prst="rect">
            <a:avLst/>
          </a:prstGeom>
          <a:solidFill>
            <a:srgbClr val="F2F2F2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64135" rIns="0" bIns="0" anchor="t"/>
          <a:lstStyle/>
          <a:p>
            <a:pPr marL="0" marR="0" indent="0" algn="ctr">
              <a:lnSpc>
                <a:spcPts val="4600"/>
              </a:lnSpc>
              <a:spcAft>
                <a:spcPts val="10"/>
              </a:spcAft>
            </a:pPr>
            <a:r>
              <a:rPr lang="fr-FR" sz="4000" b="1" spc="-15">
                <a:solidFill>
                  <a:srgbClr val="000000"/>
                </a:solidFill>
                <a:latin typeface="Arial" panose="02020603050405020304" pitchFamily="2"/>
              </a:rPr>
              <a:t>II-La loge ventrale(suite) </a:t>
            </a:r>
          </a:p>
        </p:txBody>
      </p:sp>
      <p:sp>
        <p:nvSpPr>
          <p:cNvPr id="207" name="Espace réservé du texte 206"/>
          <p:cNvSpPr>
            <a:spLocks noGrp="1"/>
          </p:cNvSpPr>
          <p:nvPr>
            <p:ph type="body" idx="10"/>
          </p:nvPr>
        </p:nvSpPr>
        <p:spPr>
          <a:xfrm>
            <a:off x="3755390" y="1191895"/>
            <a:ext cx="2574290" cy="499745"/>
          </a:xfrm>
          <a:prstGeom prst="rect">
            <a:avLst/>
          </a:prstGeom>
          <a:noFill/>
          <a:ln w="39370" cmpd="sng">
            <a:solidFill>
              <a:srgbClr val="000000"/>
            </a:solidFill>
            <a:prstDash val="solid"/>
          </a:ln>
        </p:spPr>
        <p:txBody>
          <a:bodyPr vert="horz" lIns="0" tIns="46355" rIns="0" bIns="0" anchor="t"/>
          <a:lstStyle/>
          <a:p>
            <a:pPr marL="91440" marR="0" indent="0" algn="l">
              <a:lnSpc>
                <a:spcPts val="2700"/>
              </a:lnSpc>
              <a:spcAft>
                <a:spcPts val="165"/>
              </a:spcAft>
            </a:pPr>
            <a:r>
              <a:rPr lang="fr-FR" sz="2400" b="1" spc="-20">
                <a:solidFill>
                  <a:srgbClr val="000000"/>
                </a:solidFill>
                <a:latin typeface="Arial" panose="02020603050405020304" pitchFamily="2"/>
              </a:rPr>
              <a:t>A-Plan profond </a:t>
            </a:r>
          </a:p>
        </p:txBody>
      </p:sp>
      <p:sp>
        <p:nvSpPr>
          <p:cNvPr id="208" name="Espace réservé du texte 207"/>
          <p:cNvSpPr>
            <a:spLocks noGrp="1"/>
          </p:cNvSpPr>
          <p:nvPr>
            <p:ph type="body" idx="10"/>
          </p:nvPr>
        </p:nvSpPr>
        <p:spPr>
          <a:xfrm>
            <a:off x="843280" y="1854835"/>
            <a:ext cx="5486400" cy="596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2700"/>
              </a:lnSpc>
              <a:spcAft>
                <a:spcPts val="1985"/>
              </a:spcAft>
            </a:pPr>
            <a:r>
              <a:rPr lang="fr-FR" sz="2400" b="1" spc="-5">
                <a:solidFill>
                  <a:srgbClr val="000000"/>
                </a:solidFill>
                <a:latin typeface="Arial" panose="02020603050405020304" pitchFamily="2"/>
              </a:rPr>
              <a:t>1-Le fléchisseur profond des doigts </a:t>
            </a:r>
          </a:p>
        </p:txBody>
      </p:sp>
      <p:sp>
        <p:nvSpPr>
          <p:cNvPr id="209" name="Espace réservé du texte 208"/>
          <p:cNvSpPr>
            <a:spLocks noGrp="1"/>
          </p:cNvSpPr>
          <p:nvPr>
            <p:ph type="body" idx="10"/>
          </p:nvPr>
        </p:nvSpPr>
        <p:spPr>
          <a:xfrm>
            <a:off x="843280" y="2451735"/>
            <a:ext cx="3692525" cy="2529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0" marR="0" indent="0" algn="just">
              <a:lnSpc>
                <a:spcPts val="2700"/>
              </a:lnSpc>
              <a:spcAft>
                <a:spcPts val="0"/>
              </a:spcAft>
            </a:pPr>
            <a:r>
              <a:rPr lang="fr-FR" sz="2400" b="1" spc="-20">
                <a:solidFill>
                  <a:srgbClr val="000000"/>
                </a:solidFill>
                <a:latin typeface="Arial" panose="02020603050405020304" pitchFamily="2"/>
              </a:rPr>
              <a:t>a-Origine</a:t>
            </a:r>
            <a:r>
              <a:rPr lang="fr-FR" sz="2400" spc="-20">
                <a:solidFill>
                  <a:srgbClr val="000000"/>
                </a:solidFill>
                <a:latin typeface="Arial" panose="02020603050405020304" pitchFamily="2"/>
              </a:rPr>
              <a:t>: </a:t>
            </a:r>
          </a:p>
          <a:p>
            <a:pPr marL="0" marR="0" indent="0" algn="just">
              <a:lnSpc>
                <a:spcPts val="3200"/>
              </a:lnSpc>
              <a:spcBef>
                <a:spcPts val="520"/>
              </a:spcBef>
              <a:spcAft>
                <a:spcPts val="0"/>
              </a:spcAft>
            </a:pPr>
            <a:r>
              <a:rPr lang="fr-FR" sz="2400" b="1" spc="65">
                <a:solidFill>
                  <a:srgbClr val="000000"/>
                </a:solidFill>
                <a:latin typeface="Arial" panose="02020603050405020304" pitchFamily="2"/>
              </a:rPr>
              <a:t>Chef ulnaire</a:t>
            </a:r>
            <a:r>
              <a:rPr lang="fr-FR" sz="2800" b="1" spc="65">
                <a:solidFill>
                  <a:srgbClr val="000000"/>
                </a:solidFill>
                <a:latin typeface="Arial" panose="02020603050405020304" pitchFamily="2"/>
              </a:rPr>
              <a:t>: </a:t>
            </a:r>
          </a:p>
          <a:p>
            <a:pPr marL="0" marR="0" indent="0" algn="just">
              <a:lnSpc>
                <a:spcPts val="2700"/>
              </a:lnSpc>
              <a:spcBef>
                <a:spcPts val="435"/>
              </a:spcBef>
              <a:spcAft>
                <a:spcPts val="0"/>
              </a:spcAft>
            </a:pPr>
            <a:r>
              <a:rPr lang="fr-FR" sz="2400" spc="20">
                <a:solidFill>
                  <a:srgbClr val="000000"/>
                </a:solidFill>
                <a:latin typeface="Arial" panose="02020603050405020304" pitchFamily="2"/>
              </a:rPr>
              <a:t>-Deux tiers supérieur des </a:t>
            </a:r>
          </a:p>
          <a:p>
            <a:pPr marL="0" marR="0" indent="0" algn="just">
              <a:lnSpc>
                <a:spcPts val="2700"/>
              </a:lnSpc>
              <a:spcBef>
                <a:spcPts val="420"/>
              </a:spcBef>
              <a:spcAft>
                <a:spcPts val="0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faces antérieure et médiale </a:t>
            </a:r>
          </a:p>
          <a:p>
            <a:pPr marL="0" marR="0" indent="0" algn="just">
              <a:lnSpc>
                <a:spcPts val="2700"/>
              </a:lnSpc>
              <a:spcBef>
                <a:spcPts val="425"/>
              </a:spcBef>
              <a:spcAft>
                <a:spcPts val="0"/>
              </a:spcAft>
            </a:pPr>
            <a:r>
              <a:rPr lang="fr-FR" sz="2400" spc="-25">
                <a:solidFill>
                  <a:srgbClr val="000000"/>
                </a:solidFill>
                <a:latin typeface="Arial" panose="02020603050405020304" pitchFamily="2"/>
              </a:rPr>
              <a:t>de l’ulna, </a:t>
            </a:r>
          </a:p>
          <a:p>
            <a:pPr marL="0" marR="0" indent="0" algn="just">
              <a:lnSpc>
                <a:spcPts val="2700"/>
              </a:lnSpc>
              <a:spcBef>
                <a:spcPts val="420"/>
              </a:spcBef>
              <a:spcAft>
                <a:spcPts val="705"/>
              </a:spcAft>
            </a:pPr>
            <a:r>
              <a:rPr lang="fr-FR" sz="2400" spc="45">
                <a:solidFill>
                  <a:srgbClr val="000000"/>
                </a:solidFill>
                <a:latin typeface="Arial" panose="02020603050405020304" pitchFamily="2"/>
              </a:rPr>
              <a:t>- Membrane interosseuse </a:t>
            </a:r>
          </a:p>
        </p:txBody>
      </p:sp>
      <p:sp>
        <p:nvSpPr>
          <p:cNvPr id="210" name="Espace réservé du texte 209"/>
          <p:cNvSpPr>
            <a:spLocks noGrp="1"/>
          </p:cNvSpPr>
          <p:nvPr>
            <p:ph type="body" idx="10"/>
          </p:nvPr>
        </p:nvSpPr>
        <p:spPr>
          <a:xfrm>
            <a:off x="9052560" y="2552065"/>
            <a:ext cx="579120" cy="4171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fr-FR" sz="1400" b="1" spc="-10">
                <a:solidFill>
                  <a:srgbClr val="000000"/>
                </a:solidFill>
                <a:latin typeface="Arial" panose="02020603050405020304" pitchFamily="2"/>
              </a:rPr>
              <a:t>Chef ulnaire </a:t>
            </a:r>
          </a:p>
        </p:txBody>
      </p:sp>
      <p:sp>
        <p:nvSpPr>
          <p:cNvPr id="211" name="Espace réservé du texte 210"/>
          <p:cNvSpPr>
            <a:spLocks noGrp="1"/>
          </p:cNvSpPr>
          <p:nvPr>
            <p:ph type="body" idx="10"/>
          </p:nvPr>
        </p:nvSpPr>
        <p:spPr>
          <a:xfrm>
            <a:off x="6226810" y="3224530"/>
            <a:ext cx="908685" cy="1371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fr-FR" sz="1400" b="1" spc="-55">
                <a:solidFill>
                  <a:srgbClr val="000000"/>
                </a:solidFill>
                <a:latin typeface="Arial" panose="02020603050405020304" pitchFamily="2"/>
              </a:rPr>
              <a:t>Chef radial </a:t>
            </a:r>
          </a:p>
        </p:txBody>
      </p:sp>
      <p:sp>
        <p:nvSpPr>
          <p:cNvPr id="214" name="Espace réservé du texte 213"/>
          <p:cNvSpPr>
            <a:spLocks noGrp="1"/>
          </p:cNvSpPr>
          <p:nvPr>
            <p:ph type="body" idx="10"/>
          </p:nvPr>
        </p:nvSpPr>
        <p:spPr>
          <a:xfrm>
            <a:off x="5351145" y="4981575"/>
            <a:ext cx="2562860" cy="4102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731520" marR="0" indent="0" algn="l">
              <a:lnSpc>
                <a:spcPts val="1600"/>
              </a:lnSpc>
              <a:spcAft>
                <a:spcPts val="0"/>
              </a:spcAft>
            </a:pPr>
            <a:r>
              <a:rPr lang="fr-FR" sz="1400" b="1" spc="-5">
                <a:solidFill>
                  <a:srgbClr val="000000"/>
                </a:solidFill>
                <a:latin typeface="Arial" panose="02020603050405020304" pitchFamily="2"/>
              </a:rPr>
              <a:t>Membrane </a:t>
            </a:r>
          </a:p>
          <a:p>
            <a:pPr marL="731520" marR="0" indent="0" algn="l">
              <a:lnSpc>
                <a:spcPts val="1500"/>
              </a:lnSpc>
              <a:spcBef>
                <a:spcPts val="85"/>
              </a:spcBef>
              <a:spcAft>
                <a:spcPts val="0"/>
              </a:spcAft>
            </a:pPr>
            <a:r>
              <a:rPr lang="fr-FR" sz="1400" b="1" spc="-5">
                <a:solidFill>
                  <a:srgbClr val="000000"/>
                </a:solidFill>
                <a:latin typeface="Arial" panose="02020603050405020304" pitchFamily="2"/>
              </a:rPr>
              <a:t>interosseuse </a:t>
            </a:r>
          </a:p>
        </p:txBody>
      </p:sp>
      <p:sp>
        <p:nvSpPr>
          <p:cNvPr id="215" name="Espace réservé du texte 214"/>
          <p:cNvSpPr>
            <a:spLocks noGrp="1"/>
          </p:cNvSpPr>
          <p:nvPr>
            <p:ph type="body" idx="10"/>
          </p:nvPr>
        </p:nvSpPr>
        <p:spPr>
          <a:xfrm>
            <a:off x="875030" y="5391785"/>
            <a:ext cx="3467100" cy="144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just">
              <a:lnSpc>
                <a:spcPts val="2300"/>
              </a:lnSpc>
              <a:spcAft>
                <a:spcPts val="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Chef radial: </a:t>
            </a:r>
          </a:p>
          <a:p>
            <a:pPr marL="0" marR="0" indent="0" algn="just">
              <a:lnSpc>
                <a:spcPts val="2700"/>
              </a:lnSpc>
              <a:spcBef>
                <a:spcPts val="430"/>
              </a:spcBef>
              <a:spcAft>
                <a:spcPts val="0"/>
              </a:spcAft>
            </a:pPr>
            <a:r>
              <a:rPr lang="fr-FR" sz="2400" spc="-35">
                <a:solidFill>
                  <a:srgbClr val="000000"/>
                </a:solidFill>
                <a:latin typeface="Arial" panose="02020603050405020304" pitchFamily="2"/>
              </a:rPr>
              <a:t>-Bord médial du radius au </a:t>
            </a:r>
          </a:p>
          <a:p>
            <a:pPr marL="0" marR="0" indent="0" algn="just">
              <a:lnSpc>
                <a:spcPts val="2700"/>
              </a:lnSpc>
              <a:spcBef>
                <a:spcPts val="425"/>
              </a:spcBef>
              <a:spcAft>
                <a:spcPts val="0"/>
              </a:spcAft>
            </a:pPr>
            <a:r>
              <a:rPr lang="fr-FR" sz="2400" spc="-5">
                <a:solidFill>
                  <a:srgbClr val="000000"/>
                </a:solidFill>
                <a:latin typeface="Arial" panose="02020603050405020304" pitchFamily="2"/>
              </a:rPr>
              <a:t>dessous de la tubérosité </a:t>
            </a:r>
          </a:p>
          <a:p>
            <a:pPr marL="0" marR="0" indent="0" algn="just">
              <a:lnSpc>
                <a:spcPts val="2200"/>
              </a:lnSpc>
              <a:spcBef>
                <a:spcPts val="420"/>
              </a:spcBef>
              <a:spcAft>
                <a:spcPts val="0"/>
              </a:spcAft>
            </a:pPr>
            <a:r>
              <a:rPr lang="fr-FR" sz="2400" spc="-30">
                <a:solidFill>
                  <a:srgbClr val="000000"/>
                </a:solidFill>
                <a:latin typeface="Arial" panose="02020603050405020304" pitchFamily="2"/>
              </a:rPr>
              <a:t>radiale </a:t>
            </a:r>
          </a:p>
        </p:txBody>
      </p:sp>
      <p:sp>
        <p:nvSpPr>
          <p:cNvPr id="216" name="Espace réservé du texte 215"/>
          <p:cNvSpPr>
            <a:spLocks noGrp="1"/>
          </p:cNvSpPr>
          <p:nvPr>
            <p:ph type="body" idx="10"/>
          </p:nvPr>
        </p:nvSpPr>
        <p:spPr>
          <a:xfrm>
            <a:off x="7269480" y="6836410"/>
            <a:ext cx="1852930" cy="375285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57785" rIns="0" bIns="0" anchor="t"/>
          <a:lstStyle/>
          <a:p>
            <a:pPr marL="91440" marR="0" indent="0" algn="l">
              <a:lnSpc>
                <a:spcPts val="2000"/>
              </a:lnSpc>
              <a:spcAft>
                <a:spcPts val="260"/>
              </a:spcAft>
            </a:pPr>
            <a:r>
              <a:rPr lang="fr-FR" sz="1800" b="1" spc="-40">
                <a:solidFill>
                  <a:srgbClr val="000000"/>
                </a:solidFill>
                <a:latin typeface="Arial" panose="02020603050405020304" pitchFamily="2"/>
              </a:rPr>
              <a:t>Vue antérieure 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Espace réservé du texte 218"/>
          <p:cNvSpPr>
            <a:spLocks noGrp="1"/>
          </p:cNvSpPr>
          <p:nvPr>
            <p:ph type="body" idx="10"/>
          </p:nvPr>
        </p:nvSpPr>
        <p:spPr>
          <a:xfrm>
            <a:off x="3234690" y="609600"/>
            <a:ext cx="3692525" cy="570230"/>
          </a:xfrm>
          <a:prstGeom prst="rect">
            <a:avLst/>
          </a:prstGeom>
          <a:noFill/>
          <a:ln w="39370" cmpd="sng">
            <a:solidFill>
              <a:srgbClr val="7030A0"/>
            </a:solidFill>
            <a:prstDash val="solid"/>
          </a:ln>
        </p:spPr>
        <p:txBody>
          <a:bodyPr vert="horz" lIns="0" tIns="67945" rIns="0" bIns="0" anchor="t"/>
          <a:lstStyle/>
          <a:p>
            <a:pPr marL="0" marR="0" indent="0" algn="ctr">
              <a:lnSpc>
                <a:spcPts val="3200"/>
              </a:lnSpc>
              <a:spcAft>
                <a:spcPts val="130"/>
              </a:spcAft>
            </a:pPr>
            <a:r>
              <a:rPr lang="fr-FR" sz="2800" b="1" spc="-10">
                <a:solidFill>
                  <a:srgbClr val="7030A0"/>
                </a:solidFill>
                <a:latin typeface="Arial" panose="02020603050405020304" pitchFamily="2"/>
              </a:rPr>
              <a:t>A-Plan profond </a:t>
            </a:r>
          </a:p>
        </p:txBody>
      </p:sp>
      <p:sp>
        <p:nvSpPr>
          <p:cNvPr id="220" name="Espace réservé du texte 219"/>
          <p:cNvSpPr>
            <a:spLocks noGrp="1"/>
          </p:cNvSpPr>
          <p:nvPr>
            <p:ph type="body" idx="10"/>
          </p:nvPr>
        </p:nvSpPr>
        <p:spPr>
          <a:xfrm>
            <a:off x="770890" y="1410970"/>
            <a:ext cx="7480300" cy="548640"/>
          </a:xfrm>
          <a:prstGeom prst="rect">
            <a:avLst/>
          </a:prstGeom>
          <a:noFill/>
          <a:ln w="24130" cmpd="sng">
            <a:solidFill>
              <a:srgbClr val="FF0000"/>
            </a:solidFill>
            <a:prstDash val="solid"/>
          </a:ln>
        </p:spPr>
        <p:txBody>
          <a:bodyPr vert="horz" lIns="0" tIns="65405" rIns="0" bIns="0" anchor="t"/>
          <a:lstStyle/>
          <a:p>
            <a:pPr marL="91440" marR="0" indent="0" algn="l">
              <a:lnSpc>
                <a:spcPts val="3200"/>
              </a:lnSpc>
              <a:spcAft>
                <a:spcPts val="225"/>
              </a:spcAft>
            </a:pPr>
            <a:r>
              <a:rPr lang="fr-FR" sz="2800" b="1" spc="-5">
                <a:solidFill>
                  <a:srgbClr val="FF0000"/>
                </a:solidFill>
                <a:latin typeface="Arial" panose="02020603050405020304" pitchFamily="2"/>
              </a:rPr>
              <a:t>1-Le fléchisseur profond des doigts (suite) </a:t>
            </a:r>
          </a:p>
        </p:txBody>
      </p:sp>
      <p:sp>
        <p:nvSpPr>
          <p:cNvPr id="221" name="Espace réservé du texte 220"/>
          <p:cNvSpPr>
            <a:spLocks noGrp="1"/>
          </p:cNvSpPr>
          <p:nvPr>
            <p:ph type="body" idx="10"/>
          </p:nvPr>
        </p:nvSpPr>
        <p:spPr>
          <a:xfrm>
            <a:off x="798830" y="2756535"/>
            <a:ext cx="5486400" cy="28790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just">
              <a:lnSpc>
                <a:spcPts val="2700"/>
              </a:lnSpc>
              <a:spcAft>
                <a:spcPts val="0"/>
              </a:spcAft>
            </a:pPr>
            <a:r>
              <a:rPr lang="fr-FR" sz="2400" b="1" spc="-35">
                <a:solidFill>
                  <a:srgbClr val="000000"/>
                </a:solidFill>
                <a:latin typeface="Arial" panose="02020603050405020304" pitchFamily="2"/>
              </a:rPr>
              <a:t>b-Terminaison: </a:t>
            </a:r>
          </a:p>
          <a:p>
            <a:pPr marL="45720" marR="0" indent="0" algn="just">
              <a:lnSpc>
                <a:spcPts val="2700"/>
              </a:lnSpc>
              <a:spcBef>
                <a:spcPts val="725"/>
              </a:spcBef>
              <a:spcAft>
                <a:spcPts val="0"/>
              </a:spcAft>
            </a:pPr>
            <a:r>
              <a:rPr lang="fr-FR" sz="2400" spc="-10">
                <a:solidFill>
                  <a:srgbClr val="000000"/>
                </a:solidFill>
                <a:latin typeface="Arial" panose="02020603050405020304" pitchFamily="2"/>
              </a:rPr>
              <a:t>Bases des phalanges </a:t>
            </a:r>
          </a:p>
          <a:p>
            <a:pPr marL="45720" marR="0" indent="0" algn="just">
              <a:lnSpc>
                <a:spcPts val="2700"/>
              </a:lnSpc>
              <a:spcBef>
                <a:spcPts val="720"/>
              </a:spcBef>
              <a:spcAft>
                <a:spcPts val="0"/>
              </a:spcAft>
            </a:pPr>
            <a:r>
              <a:rPr lang="fr-FR" sz="2400" spc="0">
                <a:solidFill>
                  <a:srgbClr val="000000"/>
                </a:solidFill>
                <a:latin typeface="Arial" panose="02020603050405020304" pitchFamily="2"/>
              </a:rPr>
              <a:t>distales des quatre derniers </a:t>
            </a:r>
          </a:p>
          <a:p>
            <a:pPr marL="45720" marR="0" indent="0" algn="just">
              <a:lnSpc>
                <a:spcPts val="2700"/>
              </a:lnSpc>
              <a:spcBef>
                <a:spcPts val="720"/>
              </a:spcBef>
              <a:spcAft>
                <a:spcPts val="9570"/>
              </a:spcAft>
            </a:pPr>
            <a:r>
              <a:rPr lang="fr-FR" sz="2400" spc="-20">
                <a:solidFill>
                  <a:srgbClr val="000000"/>
                </a:solidFill>
                <a:latin typeface="Arial" panose="02020603050405020304" pitchFamily="2"/>
              </a:rPr>
              <a:t>doigts </a:t>
            </a:r>
          </a:p>
        </p:txBody>
      </p:sp>
      <p:sp>
        <p:nvSpPr>
          <p:cNvPr id="222" name="Espace réservé du texte 221"/>
          <p:cNvSpPr>
            <a:spLocks noGrp="1"/>
          </p:cNvSpPr>
          <p:nvPr>
            <p:ph type="body" idx="10"/>
          </p:nvPr>
        </p:nvSpPr>
        <p:spPr>
          <a:xfrm>
            <a:off x="1984375" y="5635625"/>
            <a:ext cx="4300855" cy="1207135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41275" rIns="0" bIns="0" anchor="t"/>
          <a:lstStyle/>
          <a:p>
            <a:pPr marL="91440" marR="1005840" indent="0" algn="l">
              <a:lnSpc>
                <a:spcPts val="2200"/>
              </a:lnSpc>
              <a:spcAft>
                <a:spcPts val="0"/>
              </a:spcAft>
            </a:pPr>
            <a:r>
              <a:rPr lang="fr-FR" sz="1800" b="1" spc="0">
                <a:solidFill>
                  <a:srgbClr val="000000"/>
                </a:solidFill>
                <a:latin typeface="Arial" panose="02020603050405020304" pitchFamily="2"/>
              </a:rPr>
              <a:t>Terminaison : vue palmaire et latérale </a:t>
            </a:r>
          </a:p>
          <a:p>
            <a:pPr marL="91440" marR="0" indent="0" algn="l">
              <a:lnSpc>
                <a:spcPts val="2200"/>
              </a:lnSpc>
              <a:spcBef>
                <a:spcPts val="15"/>
              </a:spcBef>
              <a:spcAft>
                <a:spcPts val="355"/>
              </a:spcAft>
            </a:pPr>
            <a:r>
              <a:rPr lang="fr-FR" sz="1800" b="1" spc="0">
                <a:solidFill>
                  <a:srgbClr val="000000"/>
                </a:solidFill>
                <a:latin typeface="Arial" panose="02020603050405020304" pitchFamily="2"/>
              </a:rPr>
              <a:t>1-</a:t>
            </a:r>
            <a:r>
              <a:rPr lang="fr-FR" sz="1800" spc="0">
                <a:solidFill>
                  <a:srgbClr val="000000"/>
                </a:solidFill>
                <a:latin typeface="Arial" panose="02020603050405020304" pitchFamily="2"/>
              </a:rPr>
              <a:t>Fléch. Profond des doigts </a:t>
            </a:r>
            <a:r>
              <a:t/>
            </a:r>
            <a:br/>
            <a:r>
              <a:rPr lang="fr-FR" sz="1800" b="1" spc="0">
                <a:solidFill>
                  <a:srgbClr val="000000"/>
                </a:solidFill>
                <a:latin typeface="Arial" panose="02020603050405020304" pitchFamily="2"/>
              </a:rPr>
              <a:t>2-</a:t>
            </a:r>
            <a:r>
              <a:rPr lang="fr-FR" sz="1800" spc="0">
                <a:solidFill>
                  <a:srgbClr val="000000"/>
                </a:solidFill>
                <a:latin typeface="Arial" panose="02020603050405020304" pitchFamily="2"/>
              </a:rPr>
              <a:t>Fléch. Superficiel des doigts 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Espace réservé du texte 228"/>
          <p:cNvSpPr>
            <a:spLocks noGrp="1"/>
          </p:cNvSpPr>
          <p:nvPr>
            <p:ph type="body" idx="10"/>
          </p:nvPr>
        </p:nvSpPr>
        <p:spPr>
          <a:xfrm>
            <a:off x="2091055" y="1390650"/>
            <a:ext cx="6586220" cy="5124450"/>
          </a:xfrm>
          <a:prstGeom prst="rect">
            <a:avLst/>
          </a:prstGeom>
          <a:noFill/>
          <a:ln w="38100" cmpd="sng">
            <a:solidFill>
              <a:srgbClr val="000000"/>
            </a:solidFill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30" name="Espace réservé du texte 229"/>
          <p:cNvSpPr>
            <a:spLocks noGrp="1"/>
          </p:cNvSpPr>
          <p:nvPr>
            <p:ph type="body" idx="10"/>
          </p:nvPr>
        </p:nvSpPr>
        <p:spPr>
          <a:xfrm>
            <a:off x="2914650" y="1466850"/>
            <a:ext cx="4572000" cy="609600"/>
          </a:xfrm>
          <a:prstGeom prst="rect">
            <a:avLst/>
          </a:prstGeom>
          <a:solidFill>
            <a:srgbClr val="9CCB06"/>
          </a:solidFill>
          <a:ln w="0" cmpd="sng">
            <a:noFill/>
            <a:prstDash val="solid"/>
          </a:ln>
        </p:spPr>
        <p:txBody>
          <a:bodyPr vert="horz" lIns="0" tIns="200025" rIns="0" bIns="0" anchor="t"/>
          <a:lstStyle/>
          <a:p>
            <a:pPr marL="0" marR="0" indent="0" algn="ctr">
              <a:lnSpc>
                <a:spcPts val="2000"/>
              </a:lnSpc>
              <a:spcAft>
                <a:spcPts val="1050"/>
              </a:spcAft>
            </a:pPr>
            <a:r>
              <a:rPr lang="fr-FR" sz="1600" spc="245">
                <a:solidFill>
                  <a:srgbClr val="000000"/>
                </a:solidFill>
                <a:latin typeface="Tahoma" panose="02020603050405020304" pitchFamily="2"/>
              </a:rPr>
              <a:t>Gaines des Tendons Fléchisseurs </a:t>
            </a:r>
          </a:p>
        </p:txBody>
      </p:sp>
      <p:sp>
        <p:nvSpPr>
          <p:cNvPr id="233" name="Espace réservé du texte 232"/>
          <p:cNvSpPr>
            <a:spLocks noGrp="1"/>
          </p:cNvSpPr>
          <p:nvPr>
            <p:ph type="body" idx="10"/>
          </p:nvPr>
        </p:nvSpPr>
        <p:spPr>
          <a:xfrm>
            <a:off x="7972425" y="5105400"/>
            <a:ext cx="447675" cy="13843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fr-FR" sz="1350" b="1" spc="-100">
                <a:solidFill>
                  <a:srgbClr val="DA6EB2"/>
                </a:solidFill>
                <a:latin typeface="Tahoma" panose="02020603050405020304" pitchFamily="2"/>
              </a:rPr>
              <a:t>F P D </a:t>
            </a:r>
          </a:p>
        </p:txBody>
      </p:sp>
      <p:sp>
        <p:nvSpPr>
          <p:cNvPr id="234" name="Espace réservé du texte 233"/>
          <p:cNvSpPr>
            <a:spLocks noGrp="1"/>
          </p:cNvSpPr>
          <p:nvPr>
            <p:ph type="body" idx="10"/>
          </p:nvPr>
        </p:nvSpPr>
        <p:spPr>
          <a:xfrm>
            <a:off x="8020050" y="5510530"/>
            <a:ext cx="452755" cy="1428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fr-FR" sz="1350" b="1" spc="-90">
                <a:solidFill>
                  <a:srgbClr val="8C1922"/>
                </a:solidFill>
                <a:latin typeface="Tahoma" panose="02020603050405020304" pitchFamily="2"/>
              </a:rPr>
              <a:t>F S D </a:t>
            </a:r>
          </a:p>
        </p:txBody>
      </p:sp>
      <p:sp>
        <p:nvSpPr>
          <p:cNvPr id="235" name="Espace réservé du texte 234"/>
          <p:cNvSpPr>
            <a:spLocks noGrp="1"/>
          </p:cNvSpPr>
          <p:nvPr>
            <p:ph type="body" idx="10"/>
          </p:nvPr>
        </p:nvSpPr>
        <p:spPr>
          <a:xfrm>
            <a:off x="2338705" y="6083300"/>
            <a:ext cx="2743200" cy="431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l">
              <a:lnSpc>
                <a:spcPts val="1800"/>
              </a:lnSpc>
              <a:spcAft>
                <a:spcPts val="1430"/>
              </a:spcAft>
            </a:pPr>
            <a:r>
              <a:rPr lang="fr-FR" sz="1600" spc="-5">
                <a:solidFill>
                  <a:srgbClr val="000000"/>
                </a:solidFill>
                <a:latin typeface="Tahoma" panose="02020603050405020304" pitchFamily="2"/>
              </a:rPr>
              <a:t>a. </a:t>
            </a:r>
            <a:r>
              <a:rPr lang="fr-FR" sz="1350" b="1" spc="-5">
                <a:solidFill>
                  <a:srgbClr val="000000"/>
                </a:solidFill>
                <a:latin typeface="Tahoma" panose="02020603050405020304" pitchFamily="2"/>
              </a:rPr>
              <a:t>b. </a:t>
            </a:r>
            <a:r>
              <a:rPr lang="fr-FR" sz="1600" spc="-5">
                <a:solidFill>
                  <a:srgbClr val="000000"/>
                </a:solidFill>
                <a:latin typeface="Tahoma" panose="02020603050405020304" pitchFamily="2"/>
              </a:rPr>
              <a:t>c. = </a:t>
            </a:r>
            <a:r>
              <a:rPr lang="fr-FR" sz="1350" b="1" spc="-5">
                <a:solidFill>
                  <a:srgbClr val="000000"/>
                </a:solidFill>
                <a:latin typeface="Tahoma" panose="02020603050405020304" pitchFamily="2"/>
              </a:rPr>
              <a:t>Tunnels de TILLAUX 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Espace réservé du texte 239"/>
          <p:cNvSpPr>
            <a:spLocks noGrp="1"/>
          </p:cNvSpPr>
          <p:nvPr>
            <p:ph type="body" idx="10"/>
          </p:nvPr>
        </p:nvSpPr>
        <p:spPr>
          <a:xfrm>
            <a:off x="1581785" y="457200"/>
            <a:ext cx="7480300" cy="15405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" rIns="0" bIns="0" anchor="t"/>
          <a:lstStyle/>
          <a:p>
            <a:pPr marL="0" marR="0" indent="0" algn="ctr">
              <a:lnSpc>
                <a:spcPts val="3700"/>
              </a:lnSpc>
              <a:spcAft>
                <a:spcPts val="0"/>
              </a:spcAft>
            </a:pPr>
            <a:r>
              <a:rPr lang="fr-FR" sz="3200" b="1" spc="-10">
                <a:solidFill>
                  <a:srgbClr val="000000"/>
                </a:solidFill>
                <a:latin typeface="Arial" panose="02020603050405020304" pitchFamily="2"/>
              </a:rPr>
              <a:t>1-Le fléchisseur profond des doigts </a:t>
            </a:r>
          </a:p>
          <a:p>
            <a:pPr marL="0" marR="0" indent="0" algn="ctr">
              <a:lnSpc>
                <a:spcPts val="3700"/>
              </a:lnSpc>
              <a:spcBef>
                <a:spcPts val="185"/>
              </a:spcBef>
              <a:spcAft>
                <a:spcPts val="4540"/>
              </a:spcAft>
            </a:pPr>
            <a:r>
              <a:rPr lang="fr-FR" sz="3200" b="1" spc="-35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</p:txBody>
      </p:sp>
      <p:sp>
        <p:nvSpPr>
          <p:cNvPr id="241" name="Espace réservé du texte 240"/>
          <p:cNvSpPr>
            <a:spLocks noGrp="1"/>
          </p:cNvSpPr>
          <p:nvPr>
            <p:ph type="body" idx="10"/>
          </p:nvPr>
        </p:nvSpPr>
        <p:spPr>
          <a:xfrm>
            <a:off x="829945" y="1997710"/>
            <a:ext cx="3692525" cy="47459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just">
              <a:lnSpc>
                <a:spcPts val="2700"/>
              </a:lnSpc>
              <a:spcAft>
                <a:spcPts val="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c-Fonction: </a:t>
            </a:r>
          </a:p>
          <a:p>
            <a:pPr marL="45720" marR="0" indent="0" algn="just">
              <a:lnSpc>
                <a:spcPts val="2700"/>
              </a:lnSpc>
              <a:spcBef>
                <a:spcPts val="720"/>
              </a:spcBef>
              <a:spcAft>
                <a:spcPts val="0"/>
              </a:spcAft>
            </a:pPr>
            <a:r>
              <a:rPr lang="fr-FR" sz="2400" spc="-5">
                <a:solidFill>
                  <a:srgbClr val="000000"/>
                </a:solidFill>
                <a:latin typeface="Arial" panose="02020603050405020304" pitchFamily="2"/>
              </a:rPr>
              <a:t>-Flexion deP3 sur P2, de </a:t>
            </a:r>
          </a:p>
          <a:p>
            <a:pPr marL="45720" marR="0" indent="0" algn="just">
              <a:lnSpc>
                <a:spcPts val="2700"/>
              </a:lnSpc>
              <a:spcBef>
                <a:spcPts val="715"/>
              </a:spcBef>
              <a:spcAft>
                <a:spcPts val="0"/>
              </a:spcAft>
            </a:pPr>
            <a:r>
              <a:rPr lang="fr-FR" sz="2400" spc="-20">
                <a:solidFill>
                  <a:srgbClr val="000000"/>
                </a:solidFill>
                <a:latin typeface="Arial" panose="02020603050405020304" pitchFamily="2"/>
              </a:rPr>
              <a:t>P2 sur P1, et de P1 sur les </a:t>
            </a:r>
          </a:p>
          <a:p>
            <a:pPr marL="45720" marR="0" indent="0" algn="just">
              <a:lnSpc>
                <a:spcPts val="2700"/>
              </a:lnSpc>
              <a:spcBef>
                <a:spcPts val="710"/>
              </a:spcBef>
              <a:spcAft>
                <a:spcPts val="0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métacarpiens </a:t>
            </a:r>
          </a:p>
          <a:p>
            <a:pPr marL="45720" marR="0" indent="0" algn="just">
              <a:lnSpc>
                <a:spcPts val="2700"/>
              </a:lnSpc>
              <a:spcBef>
                <a:spcPts val="710"/>
              </a:spcBef>
              <a:spcAft>
                <a:spcPts val="0"/>
              </a:spcAft>
            </a:pPr>
            <a:r>
              <a:rPr lang="fr-FR" sz="2400" spc="0">
                <a:solidFill>
                  <a:srgbClr val="000000"/>
                </a:solidFill>
                <a:latin typeface="Arial" panose="02020603050405020304" pitchFamily="2"/>
              </a:rPr>
              <a:t>-flexion du poignet </a:t>
            </a:r>
          </a:p>
          <a:p>
            <a:pPr marL="45720" marR="0" indent="0" algn="just">
              <a:lnSpc>
                <a:spcPts val="2700"/>
              </a:lnSpc>
              <a:spcBef>
                <a:spcPts val="4165"/>
              </a:spcBef>
              <a:spcAft>
                <a:spcPts val="0"/>
              </a:spcAft>
            </a:pPr>
            <a:r>
              <a:rPr lang="fr-FR" sz="2400" b="1" spc="-15">
                <a:solidFill>
                  <a:srgbClr val="000000"/>
                </a:solidFill>
                <a:latin typeface="Arial" panose="02020603050405020304" pitchFamily="2"/>
              </a:rPr>
              <a:t>d-Innervation: </a:t>
            </a:r>
          </a:p>
          <a:p>
            <a:pPr marL="45720" marR="0" indent="0" algn="just">
              <a:lnSpc>
                <a:spcPts val="2700"/>
              </a:lnSpc>
              <a:spcBef>
                <a:spcPts val="725"/>
              </a:spcBef>
              <a:spcAft>
                <a:spcPts val="0"/>
              </a:spcAft>
            </a:pPr>
            <a:r>
              <a:rPr lang="fr-FR" sz="2400" b="1" spc="-5">
                <a:solidFill>
                  <a:srgbClr val="000000"/>
                </a:solidFill>
                <a:latin typeface="Arial" panose="02020603050405020304" pitchFamily="2"/>
              </a:rPr>
              <a:t>-Nerf médian : </a:t>
            </a:r>
            <a:r>
              <a:rPr lang="fr-FR" sz="2400" spc="-5">
                <a:solidFill>
                  <a:srgbClr val="000000"/>
                </a:solidFill>
                <a:latin typeface="Arial" panose="02020603050405020304" pitchFamily="2"/>
              </a:rPr>
              <a:t>02 chefs </a:t>
            </a:r>
          </a:p>
          <a:p>
            <a:pPr marL="45720" marR="0" indent="0" algn="just">
              <a:lnSpc>
                <a:spcPts val="2700"/>
              </a:lnSpc>
              <a:spcBef>
                <a:spcPts val="710"/>
              </a:spcBef>
              <a:spcAft>
                <a:spcPts val="0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latéraux </a:t>
            </a:r>
          </a:p>
          <a:p>
            <a:pPr marL="45720" marR="0" indent="0" algn="just">
              <a:lnSpc>
                <a:spcPts val="2700"/>
              </a:lnSpc>
              <a:spcBef>
                <a:spcPts val="710"/>
              </a:spcBef>
              <a:spcAft>
                <a:spcPts val="0"/>
              </a:spcAft>
            </a:pPr>
            <a:r>
              <a:rPr lang="fr-FR" sz="2400" b="1" spc="-5">
                <a:solidFill>
                  <a:srgbClr val="000000"/>
                </a:solidFill>
                <a:latin typeface="Arial" panose="02020603050405020304" pitchFamily="2"/>
              </a:rPr>
              <a:t>-Nerf ulnaire : </a:t>
            </a:r>
            <a:r>
              <a:rPr lang="fr-FR" sz="2400" spc="-5">
                <a:solidFill>
                  <a:srgbClr val="000000"/>
                </a:solidFill>
                <a:latin typeface="Arial" panose="02020603050405020304" pitchFamily="2"/>
              </a:rPr>
              <a:t>02 chefs </a:t>
            </a:r>
          </a:p>
          <a:p>
            <a:pPr marL="45720" marR="0" indent="0" algn="just">
              <a:lnSpc>
                <a:spcPts val="2700"/>
              </a:lnSpc>
              <a:spcBef>
                <a:spcPts val="710"/>
              </a:spcBef>
              <a:spcAft>
                <a:spcPts val="55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médiaux 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Espace réservé du texte 245"/>
          <p:cNvSpPr>
            <a:spLocks noGrp="1"/>
          </p:cNvSpPr>
          <p:nvPr>
            <p:ph type="body" idx="10"/>
          </p:nvPr>
        </p:nvSpPr>
        <p:spPr>
          <a:xfrm>
            <a:off x="2825750" y="546100"/>
            <a:ext cx="4751705" cy="624205"/>
          </a:xfrm>
          <a:prstGeom prst="rect">
            <a:avLst/>
          </a:prstGeom>
          <a:solidFill>
            <a:srgbClr val="EEECEC"/>
          </a:solidFill>
          <a:ln w="36830" cmpd="sng">
            <a:solidFill>
              <a:srgbClr val="000000"/>
            </a:solidFill>
            <a:prstDash val="solid"/>
          </a:ln>
        </p:spPr>
        <p:txBody>
          <a:bodyPr vert="horz" lIns="0" tIns="58420" rIns="0" bIns="0" anchor="t"/>
          <a:lstStyle/>
          <a:p>
            <a:pPr marL="91440" marR="0" indent="0" algn="l">
              <a:lnSpc>
                <a:spcPts val="3700"/>
              </a:lnSpc>
              <a:spcAft>
                <a:spcPts val="150"/>
              </a:spcAft>
            </a:pPr>
            <a:r>
              <a:rPr lang="fr-FR" sz="3200" b="1" spc="-10">
                <a:solidFill>
                  <a:srgbClr val="000000"/>
                </a:solidFill>
                <a:latin typeface="Arial" panose="02020603050405020304" pitchFamily="2"/>
              </a:rPr>
              <a:t>A-Plan profond (suite) </a:t>
            </a:r>
          </a:p>
        </p:txBody>
      </p:sp>
      <p:sp>
        <p:nvSpPr>
          <p:cNvPr id="249" name="Espace réservé du texte 248"/>
          <p:cNvSpPr>
            <a:spLocks noGrp="1"/>
          </p:cNvSpPr>
          <p:nvPr>
            <p:ph type="body" idx="10"/>
          </p:nvPr>
        </p:nvSpPr>
        <p:spPr>
          <a:xfrm>
            <a:off x="2441575" y="1424940"/>
            <a:ext cx="4468495" cy="3460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2-Le long fléchisseur du pouce </a:t>
            </a:r>
          </a:p>
        </p:txBody>
      </p:sp>
      <p:sp>
        <p:nvSpPr>
          <p:cNvPr id="250" name="Espace réservé du texte 249"/>
          <p:cNvSpPr>
            <a:spLocks noGrp="1"/>
          </p:cNvSpPr>
          <p:nvPr>
            <p:ph type="body" idx="10"/>
          </p:nvPr>
        </p:nvSpPr>
        <p:spPr>
          <a:xfrm>
            <a:off x="875030" y="2254250"/>
            <a:ext cx="3172460" cy="2563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/>
          <a:lstStyle/>
          <a:p>
            <a:pPr marL="0" marR="0" indent="0" algn="just">
              <a:lnSpc>
                <a:spcPts val="2900"/>
              </a:lnSpc>
              <a:spcAft>
                <a:spcPts val="0"/>
              </a:spcAft>
            </a:pPr>
            <a:r>
              <a:rPr lang="fr-FR" sz="2400" b="1" spc="-20">
                <a:solidFill>
                  <a:srgbClr val="000000"/>
                </a:solidFill>
                <a:latin typeface="Arial" panose="02020603050405020304" pitchFamily="2"/>
              </a:rPr>
              <a:t>a-Origine</a:t>
            </a:r>
            <a:r>
              <a:rPr lang="fr-FR" sz="2400" spc="-20">
                <a:solidFill>
                  <a:srgbClr val="000000"/>
                </a:solidFill>
                <a:latin typeface="Arial" panose="02020603050405020304" pitchFamily="2"/>
              </a:rPr>
              <a:t>: </a:t>
            </a:r>
          </a:p>
          <a:p>
            <a:pPr marL="0" marR="0" indent="0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spc="-5">
                <a:solidFill>
                  <a:srgbClr val="000000"/>
                </a:solidFill>
                <a:latin typeface="Arial" panose="02020603050405020304" pitchFamily="2"/>
              </a:rPr>
              <a:t>-trois quarts supérieurs </a:t>
            </a:r>
          </a:p>
          <a:p>
            <a:pPr marL="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spc="-35">
                <a:solidFill>
                  <a:srgbClr val="000000"/>
                </a:solidFill>
                <a:latin typeface="Arial" panose="02020603050405020304" pitchFamily="2"/>
              </a:rPr>
              <a:t>de la face antérieure du </a:t>
            </a:r>
          </a:p>
          <a:p>
            <a:pPr marL="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spc="-30">
                <a:solidFill>
                  <a:srgbClr val="000000"/>
                </a:solidFill>
                <a:latin typeface="Arial" panose="02020603050405020304" pitchFamily="2"/>
              </a:rPr>
              <a:t>radius </a:t>
            </a:r>
          </a:p>
          <a:p>
            <a:pPr marL="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spc="-5">
                <a:solidFill>
                  <a:srgbClr val="000000"/>
                </a:solidFill>
                <a:latin typeface="Arial" panose="02020603050405020304" pitchFamily="2"/>
              </a:rPr>
              <a:t>-tubérosité radiale </a:t>
            </a:r>
          </a:p>
          <a:p>
            <a:pPr marL="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spc="-10">
                <a:solidFill>
                  <a:srgbClr val="000000"/>
                </a:solidFill>
                <a:latin typeface="Arial" panose="02020603050405020304" pitchFamily="2"/>
              </a:rPr>
              <a:t>- membrane </a:t>
            </a:r>
          </a:p>
          <a:p>
            <a:pPr marL="0" marR="0" indent="0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interosseuse </a:t>
            </a:r>
          </a:p>
        </p:txBody>
      </p:sp>
      <p:sp>
        <p:nvSpPr>
          <p:cNvPr id="251" name="Espace réservé du texte 250"/>
          <p:cNvSpPr>
            <a:spLocks noGrp="1"/>
          </p:cNvSpPr>
          <p:nvPr>
            <p:ph type="body" idx="10"/>
          </p:nvPr>
        </p:nvSpPr>
        <p:spPr>
          <a:xfrm>
            <a:off x="883920" y="5207635"/>
            <a:ext cx="2648585" cy="14439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2700"/>
              </a:lnSpc>
              <a:spcAft>
                <a:spcPts val="0"/>
              </a:spcAft>
            </a:pPr>
            <a:r>
              <a:rPr lang="fr-FR" sz="2400" b="1" spc="-35">
                <a:solidFill>
                  <a:srgbClr val="000000"/>
                </a:solidFill>
                <a:latin typeface="Arial" panose="02020603050405020304" pitchFamily="2"/>
              </a:rPr>
              <a:t>b-Terminaison: </a:t>
            </a:r>
          </a:p>
          <a:p>
            <a:pPr marL="0" marR="0" indent="0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spc="-45">
                <a:solidFill>
                  <a:srgbClr val="000000"/>
                </a:solidFill>
                <a:latin typeface="Arial" panose="02020603050405020304" pitchFamily="2"/>
              </a:rPr>
              <a:t>Face palmaire de la </a:t>
            </a:r>
          </a:p>
          <a:p>
            <a:pPr marL="0" marR="0" indent="0" algn="just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spc="-10">
                <a:solidFill>
                  <a:srgbClr val="000000"/>
                </a:solidFill>
                <a:latin typeface="Arial" panose="02020603050405020304" pitchFamily="2"/>
              </a:rPr>
              <a:t>base de la 2</a:t>
            </a:r>
            <a:r>
              <a:rPr lang="fr-FR" sz="1600" spc="-10">
                <a:solidFill>
                  <a:srgbClr val="000000"/>
                </a:solidFill>
                <a:latin typeface="Arial" panose="02020603050405020304" pitchFamily="2"/>
              </a:rPr>
              <a:t>ème </a:t>
            </a:r>
          </a:p>
          <a:p>
            <a:pPr marL="0" marR="0" indent="0" algn="just">
              <a:lnSpc>
                <a:spcPts val="2900"/>
              </a:lnSpc>
              <a:spcBef>
                <a:spcPts val="180"/>
              </a:spcBef>
              <a:spcAft>
                <a:spcPts val="5"/>
              </a:spcAft>
            </a:pPr>
            <a:r>
              <a:rPr lang="fr-FR" sz="2400" spc="-10">
                <a:solidFill>
                  <a:srgbClr val="000000"/>
                </a:solidFill>
                <a:latin typeface="Arial" panose="02020603050405020304" pitchFamily="2"/>
              </a:rPr>
              <a:t>phalange du pouce </a:t>
            </a:r>
          </a:p>
        </p:txBody>
      </p:sp>
      <p:sp>
        <p:nvSpPr>
          <p:cNvPr id="252" name="Espace réservé du texte 251"/>
          <p:cNvSpPr>
            <a:spLocks noGrp="1"/>
          </p:cNvSpPr>
          <p:nvPr>
            <p:ph type="body" idx="10"/>
          </p:nvPr>
        </p:nvSpPr>
        <p:spPr>
          <a:xfrm>
            <a:off x="6760210" y="6681470"/>
            <a:ext cx="3161030" cy="530225"/>
          </a:xfrm>
          <a:prstGeom prst="rect">
            <a:avLst/>
          </a:prstGeom>
          <a:noFill/>
          <a:ln w="6350" cmpd="sng">
            <a:solidFill>
              <a:srgbClr val="000000"/>
            </a:solidFill>
            <a:prstDash val="solid"/>
          </a:ln>
        </p:spPr>
        <p:txBody>
          <a:bodyPr vert="horz" lIns="0" tIns="45720" rIns="0" bIns="0" anchor="t"/>
          <a:lstStyle/>
          <a:p>
            <a:pPr marL="0" marR="0" indent="0" algn="ctr">
              <a:lnSpc>
                <a:spcPts val="1700"/>
              </a:lnSpc>
              <a:spcAft>
                <a:spcPts val="280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3-Insertion du long flech. du pouce </a:t>
            </a:r>
            <a:r>
              <a:t/>
            </a:r>
            <a:br/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4-Insertion du M. carré pronateur 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Espace réservé du texte 260"/>
          <p:cNvSpPr>
            <a:spLocks noGrp="1"/>
          </p:cNvSpPr>
          <p:nvPr>
            <p:ph type="body" idx="10"/>
          </p:nvPr>
        </p:nvSpPr>
        <p:spPr>
          <a:xfrm>
            <a:off x="2368550" y="736600"/>
            <a:ext cx="5956300" cy="11055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/>
          <a:p>
            <a:pPr marL="0" marR="0" indent="0" algn="ctr">
              <a:lnSpc>
                <a:spcPts val="3700"/>
              </a:lnSpc>
              <a:spcAft>
                <a:spcPts val="0"/>
              </a:spcAft>
            </a:pPr>
            <a:r>
              <a:rPr lang="fr-FR" sz="3200" b="1" spc="-25">
                <a:solidFill>
                  <a:srgbClr val="000000"/>
                </a:solidFill>
                <a:latin typeface="Arial" panose="02020603050405020304" pitchFamily="2"/>
              </a:rPr>
              <a:t>2-Le long fléchisseur du pouce </a:t>
            </a:r>
          </a:p>
          <a:p>
            <a:pPr marL="0" marR="0" indent="0" algn="ctr">
              <a:lnSpc>
                <a:spcPts val="3700"/>
              </a:lnSpc>
              <a:spcBef>
                <a:spcPts val="175"/>
              </a:spcBef>
              <a:spcAft>
                <a:spcPts val="1125"/>
              </a:spcAft>
            </a:pPr>
            <a:r>
              <a:rPr lang="fr-FR" sz="3200" b="1" spc="-30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</p:txBody>
      </p:sp>
      <p:sp>
        <p:nvSpPr>
          <p:cNvPr id="264" name="Espace réservé du texte 263"/>
          <p:cNvSpPr>
            <a:spLocks noGrp="1"/>
          </p:cNvSpPr>
          <p:nvPr>
            <p:ph type="body" idx="10"/>
          </p:nvPr>
        </p:nvSpPr>
        <p:spPr>
          <a:xfrm>
            <a:off x="875030" y="1842135"/>
            <a:ext cx="4229100" cy="53714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35355" rIns="0" bIns="0" anchor="t"/>
          <a:lstStyle/>
          <a:p>
            <a:pPr marL="0" marR="0" indent="0" algn="just">
              <a:lnSpc>
                <a:spcPts val="2700"/>
              </a:lnSpc>
              <a:spcAft>
                <a:spcPts val="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c-Fonction: </a:t>
            </a:r>
          </a:p>
          <a:p>
            <a:pPr marL="0" marR="0" indent="0" algn="just">
              <a:lnSpc>
                <a:spcPts val="2700"/>
              </a:lnSpc>
              <a:spcBef>
                <a:spcPts val="720"/>
              </a:spcBef>
              <a:spcAft>
                <a:spcPts val="0"/>
              </a:spcAft>
            </a:pPr>
            <a:r>
              <a:rPr lang="fr-FR" sz="2400" spc="-25">
                <a:solidFill>
                  <a:srgbClr val="000000"/>
                </a:solidFill>
                <a:latin typeface="Arial" panose="02020603050405020304" pitchFamily="2"/>
              </a:rPr>
              <a:t>Flexion des phalange du pouce </a:t>
            </a:r>
          </a:p>
          <a:p>
            <a:pPr marL="0" marR="0" indent="0" algn="just">
              <a:lnSpc>
                <a:spcPts val="2700"/>
              </a:lnSpc>
              <a:spcBef>
                <a:spcPts val="4180"/>
              </a:spcBef>
              <a:spcAft>
                <a:spcPts val="0"/>
              </a:spcAft>
            </a:pPr>
            <a:r>
              <a:rPr lang="fr-FR" sz="2400" b="1" spc="-15">
                <a:solidFill>
                  <a:srgbClr val="000000"/>
                </a:solidFill>
                <a:latin typeface="Arial" panose="02020603050405020304" pitchFamily="2"/>
              </a:rPr>
              <a:t>d-Innervation: </a:t>
            </a:r>
          </a:p>
          <a:p>
            <a:pPr marL="0" marR="0" indent="0" algn="just">
              <a:lnSpc>
                <a:spcPts val="2700"/>
              </a:lnSpc>
              <a:spcBef>
                <a:spcPts val="725"/>
              </a:spcBef>
              <a:spcAft>
                <a:spcPts val="18310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-Nerf médian 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Espace réservé du texte 269"/>
          <p:cNvSpPr>
            <a:spLocks noGrp="1"/>
          </p:cNvSpPr>
          <p:nvPr>
            <p:ph type="body" idx="10"/>
          </p:nvPr>
        </p:nvSpPr>
        <p:spPr>
          <a:xfrm>
            <a:off x="3325495" y="609600"/>
            <a:ext cx="3510915" cy="570230"/>
          </a:xfrm>
          <a:prstGeom prst="rect">
            <a:avLst/>
          </a:prstGeom>
          <a:solidFill>
            <a:srgbClr val="EFEBEC"/>
          </a:solidFill>
          <a:ln w="39370" cmpd="sng">
            <a:solidFill>
              <a:srgbClr val="000000"/>
            </a:solidFill>
            <a:prstDash val="solid"/>
          </a:ln>
        </p:spPr>
        <p:txBody>
          <a:bodyPr vert="horz" lIns="0" tIns="67945" rIns="0" bIns="0" anchor="t"/>
          <a:lstStyle/>
          <a:p>
            <a:pPr marL="0" marR="0" indent="0" algn="ctr">
              <a:lnSpc>
                <a:spcPts val="3100"/>
              </a:lnSpc>
              <a:spcAft>
                <a:spcPts val="150"/>
              </a:spcAft>
            </a:pPr>
            <a:r>
              <a:rPr lang="fr-FR" sz="2800" b="1" spc="-10">
                <a:solidFill>
                  <a:srgbClr val="000000"/>
                </a:solidFill>
                <a:latin typeface="Arial" panose="02020603050405020304" pitchFamily="2"/>
              </a:rPr>
              <a:t>A-Plan profond </a:t>
            </a:r>
          </a:p>
        </p:txBody>
      </p:sp>
      <p:sp>
        <p:nvSpPr>
          <p:cNvPr id="271" name="Espace réservé du texte 270"/>
          <p:cNvSpPr>
            <a:spLocks noGrp="1"/>
          </p:cNvSpPr>
          <p:nvPr>
            <p:ph type="body" idx="10"/>
          </p:nvPr>
        </p:nvSpPr>
        <p:spPr>
          <a:xfrm>
            <a:off x="875030" y="1500505"/>
            <a:ext cx="3721100" cy="5713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3100"/>
              </a:lnSpc>
              <a:spcAft>
                <a:spcPts val="0"/>
              </a:spcAft>
            </a:pPr>
            <a:r>
              <a:rPr lang="fr-FR" sz="2800" b="1" spc="0">
                <a:solidFill>
                  <a:srgbClr val="000000"/>
                </a:solidFill>
                <a:latin typeface="Arial" panose="02020603050405020304" pitchFamily="2"/>
              </a:rPr>
              <a:t>3-Le carré pronateur </a:t>
            </a:r>
          </a:p>
          <a:p>
            <a:pPr marL="0" marR="0" indent="0" algn="just">
              <a:lnSpc>
                <a:spcPts val="2800"/>
              </a:lnSpc>
              <a:spcBef>
                <a:spcPts val="6730"/>
              </a:spcBef>
              <a:spcAft>
                <a:spcPts val="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a-Origine</a:t>
            </a:r>
            <a:r>
              <a:rPr lang="fr-FR" sz="2400" spc="-20">
                <a:solidFill>
                  <a:srgbClr val="000000"/>
                </a:solidFill>
                <a:latin typeface="Arial" panose="02020603050405020304" pitchFamily="2"/>
              </a:rPr>
              <a:t>: </a:t>
            </a:r>
          </a:p>
          <a:p>
            <a:pPr marL="0" marR="0" indent="0" algn="just">
              <a:lnSpc>
                <a:spcPts val="2700"/>
              </a:lnSpc>
              <a:spcBef>
                <a:spcPts val="695"/>
              </a:spcBef>
              <a:spcAft>
                <a:spcPts val="0"/>
              </a:spcAft>
            </a:pPr>
            <a:r>
              <a:rPr lang="fr-FR" sz="2400" spc="-45">
                <a:solidFill>
                  <a:srgbClr val="000000"/>
                </a:solidFill>
                <a:latin typeface="Arial" panose="02020603050405020304" pitchFamily="2"/>
              </a:rPr>
              <a:t>Quart inférieur de la face </a:t>
            </a:r>
          </a:p>
          <a:p>
            <a:pPr marL="0" marR="0" indent="0" algn="just">
              <a:lnSpc>
                <a:spcPts val="2700"/>
              </a:lnSpc>
              <a:spcBef>
                <a:spcPts val="740"/>
              </a:spcBef>
              <a:spcAft>
                <a:spcPts val="0"/>
              </a:spcAft>
            </a:pPr>
            <a:r>
              <a:rPr lang="fr-FR" sz="2400" spc="-45">
                <a:solidFill>
                  <a:srgbClr val="000000"/>
                </a:solidFill>
                <a:latin typeface="Arial" panose="02020603050405020304" pitchFamily="2"/>
              </a:rPr>
              <a:t>antérieure de l’ulna </a:t>
            </a:r>
          </a:p>
          <a:p>
            <a:pPr marL="0" marR="0" indent="0" algn="just">
              <a:lnSpc>
                <a:spcPts val="2800"/>
              </a:lnSpc>
              <a:spcBef>
                <a:spcPts val="4195"/>
              </a:spcBef>
              <a:spcAft>
                <a:spcPts val="0"/>
              </a:spcAft>
            </a:pPr>
            <a:r>
              <a:rPr lang="fr-FR" sz="2400" b="1" spc="-35">
                <a:solidFill>
                  <a:srgbClr val="000000"/>
                </a:solidFill>
                <a:latin typeface="Arial" panose="02020603050405020304" pitchFamily="2"/>
              </a:rPr>
              <a:t>b-Terminaison: </a:t>
            </a:r>
          </a:p>
          <a:p>
            <a:pPr marL="0" marR="0" indent="0" algn="just">
              <a:lnSpc>
                <a:spcPts val="2700"/>
              </a:lnSpc>
              <a:spcBef>
                <a:spcPts val="690"/>
              </a:spcBef>
              <a:spcAft>
                <a:spcPts val="0"/>
              </a:spcAft>
            </a:pPr>
            <a:r>
              <a:rPr lang="fr-FR" sz="2400" spc="-40">
                <a:solidFill>
                  <a:srgbClr val="000000"/>
                </a:solidFill>
                <a:latin typeface="Arial" panose="02020603050405020304" pitchFamily="2"/>
              </a:rPr>
              <a:t>quart inférieur de la face </a:t>
            </a:r>
          </a:p>
          <a:p>
            <a:pPr marL="0" marR="0" indent="0" algn="just">
              <a:lnSpc>
                <a:spcPts val="2700"/>
              </a:lnSpc>
              <a:spcBef>
                <a:spcPts val="745"/>
              </a:spcBef>
              <a:spcAft>
                <a:spcPts val="0"/>
              </a:spcAft>
            </a:pPr>
            <a:r>
              <a:rPr lang="fr-FR" sz="2400" spc="-60">
                <a:solidFill>
                  <a:srgbClr val="000000"/>
                </a:solidFill>
                <a:latin typeface="Arial" panose="02020603050405020304" pitchFamily="2"/>
              </a:rPr>
              <a:t>antérieure et du bord latéral </a:t>
            </a:r>
          </a:p>
          <a:p>
            <a:pPr marL="0" marR="0" indent="0" algn="just">
              <a:lnSpc>
                <a:spcPts val="2700"/>
              </a:lnSpc>
              <a:spcBef>
                <a:spcPts val="740"/>
              </a:spcBef>
              <a:spcAft>
                <a:spcPts val="8150"/>
              </a:spcAft>
            </a:pPr>
            <a:r>
              <a:rPr lang="fr-FR" sz="2400" spc="-55">
                <a:solidFill>
                  <a:srgbClr val="000000"/>
                </a:solidFill>
                <a:latin typeface="Arial" panose="02020603050405020304" pitchFamily="2"/>
              </a:rPr>
              <a:t>du radius </a:t>
            </a:r>
          </a:p>
        </p:txBody>
      </p:sp>
      <p:sp>
        <p:nvSpPr>
          <p:cNvPr id="274" name="Espace réservé du texte 273"/>
          <p:cNvSpPr>
            <a:spLocks noGrp="1"/>
          </p:cNvSpPr>
          <p:nvPr>
            <p:ph type="body" idx="10"/>
          </p:nvPr>
        </p:nvSpPr>
        <p:spPr>
          <a:xfrm>
            <a:off x="5803265" y="6129655"/>
            <a:ext cx="4117975" cy="108204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55245" rIns="0" bIns="0" anchor="t"/>
          <a:lstStyle/>
          <a:p>
            <a:pPr marL="91440" marR="0" indent="0" algn="l">
              <a:lnSpc>
                <a:spcPts val="1800"/>
              </a:lnSpc>
              <a:spcAft>
                <a:spcPts val="0"/>
              </a:spcAft>
            </a:pPr>
            <a:r>
              <a:rPr lang="fr-FR" sz="1600" b="1" spc="-15">
                <a:solidFill>
                  <a:srgbClr val="000000"/>
                </a:solidFill>
                <a:latin typeface="Arial" panose="02020603050405020304" pitchFamily="2"/>
              </a:rPr>
              <a:t>Vue ventrale </a:t>
            </a:r>
          </a:p>
          <a:p>
            <a:pPr marL="91440" marR="457200" indent="0" algn="l">
              <a:lnSpc>
                <a:spcPts val="190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1-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Insertion du long fléch. du pouce </a:t>
            </a: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2-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Insertion du fléch. profond des doigts </a:t>
            </a: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3-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Insertion du rond pronateur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/>
          <p:cNvSpPr>
            <a:spLocks noGrp="1"/>
          </p:cNvSpPr>
          <p:nvPr>
            <p:ph type="body" idx="10"/>
          </p:nvPr>
        </p:nvSpPr>
        <p:spPr>
          <a:xfrm>
            <a:off x="1840865" y="342900"/>
            <a:ext cx="6510655" cy="800100"/>
          </a:xfrm>
          <a:prstGeom prst="rect">
            <a:avLst/>
          </a:prstGeom>
          <a:solidFill>
            <a:srgbClr val="F3F2F3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103505" rIns="0" bIns="0" anchor="t"/>
          <a:lstStyle/>
          <a:p>
            <a:pPr marL="0" marR="0" indent="0" algn="ctr">
              <a:lnSpc>
                <a:spcPts val="5000"/>
              </a:lnSpc>
              <a:spcAft>
                <a:spcPts val="350"/>
              </a:spcAft>
            </a:pPr>
            <a:r>
              <a:rPr lang="fr-FR" sz="4400" b="1" spc="-35">
                <a:solidFill>
                  <a:srgbClr val="000000"/>
                </a:solidFill>
                <a:latin typeface="Arial" panose="02020603050405020304" pitchFamily="2"/>
              </a:rPr>
              <a:t>I-Introduction 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idx="10"/>
          </p:nvPr>
        </p:nvSpPr>
        <p:spPr>
          <a:xfrm>
            <a:off x="7183755" y="2078990"/>
            <a:ext cx="179070" cy="929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vert270" lIns="0" tIns="0" rIns="27940" bIns="0" anchor="t"/>
          <a:lstStyle/>
          <a:p>
            <a:pPr marL="0" marR="0" indent="0" algn="l">
              <a:lnSpc>
                <a:spcPts val="1200"/>
              </a:lnSpc>
              <a:spcAft>
                <a:spcPts val="25"/>
              </a:spcAft>
            </a:pPr>
            <a:r>
              <a:rPr lang="fr-FR" sz="1200" b="1" spc="-100">
                <a:solidFill>
                  <a:srgbClr val="000000"/>
                </a:solidFill>
                <a:latin typeface="Arial" panose="02020603050405020304" pitchFamily="2"/>
              </a:rPr>
              <a:t>Loge latérale 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idx="10"/>
          </p:nvPr>
        </p:nvSpPr>
        <p:spPr>
          <a:xfrm>
            <a:off x="7872730" y="3406775"/>
            <a:ext cx="942340" cy="176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fr-FR" sz="1200" b="1" spc="-50">
                <a:solidFill>
                  <a:srgbClr val="000000"/>
                </a:solidFill>
                <a:latin typeface="Arial" panose="02020603050405020304" pitchFamily="2"/>
              </a:rPr>
              <a:t>Loge dorsale 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idx="10"/>
          </p:nvPr>
        </p:nvSpPr>
        <p:spPr>
          <a:xfrm>
            <a:off x="8131810" y="2050415"/>
            <a:ext cx="978535" cy="176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fr-FR" sz="1200" b="1" spc="-50">
                <a:solidFill>
                  <a:srgbClr val="000000"/>
                </a:solidFill>
                <a:latin typeface="Arial" panose="02020603050405020304" pitchFamily="2"/>
              </a:rPr>
              <a:t>Loge ventrale 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idx="10"/>
          </p:nvPr>
        </p:nvSpPr>
        <p:spPr>
          <a:xfrm>
            <a:off x="6912610" y="4133215"/>
            <a:ext cx="2795270" cy="53340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42545" rIns="0" bIns="0" anchor="t"/>
          <a:lstStyle/>
          <a:p>
            <a:pPr marL="91440" marR="0" indent="0" algn="l">
              <a:lnSpc>
                <a:spcPts val="1700"/>
              </a:lnSpc>
              <a:spcAft>
                <a:spcPts val="335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Coupe horizontale </a:t>
            </a:r>
            <a:r>
              <a:t/>
            </a:r>
            <a:br/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schématique du bras 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idx="10"/>
          </p:nvPr>
        </p:nvSpPr>
        <p:spPr>
          <a:xfrm>
            <a:off x="875030" y="1353185"/>
            <a:ext cx="5130800" cy="37776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32485" rIns="0" bIns="0" anchor="t">
            <a:normAutofit fontScale="95000"/>
          </a:bodyPr>
          <a:lstStyle/>
          <a:p>
            <a:pPr marL="0" marR="0" indent="0" algn="just">
              <a:lnSpc>
                <a:spcPts val="2900"/>
              </a:lnSpc>
              <a:spcAft>
                <a:spcPts val="0"/>
              </a:spcAft>
            </a:pPr>
            <a:r>
              <a:rPr lang="fr-FR" sz="2400" spc="-5">
                <a:solidFill>
                  <a:srgbClr val="000000"/>
                </a:solidFill>
                <a:latin typeface="Arial" panose="02020603050405020304" pitchFamily="2"/>
              </a:rPr>
              <a:t>-L'avant-bras est la partie du membre </a:t>
            </a:r>
          </a:p>
          <a:p>
            <a:pPr marL="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supérieure comprise entre le coude et </a:t>
            </a:r>
          </a:p>
          <a:p>
            <a:pPr marL="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le poignet </a:t>
            </a:r>
          </a:p>
          <a:p>
            <a:pPr marL="0" marR="0" indent="0" algn="just">
              <a:lnSpc>
                <a:spcPts val="2900"/>
              </a:lnSpc>
              <a:spcBef>
                <a:spcPts val="2880"/>
              </a:spcBef>
              <a:spcAft>
                <a:spcPts val="0"/>
              </a:spcAft>
            </a:pPr>
            <a:r>
              <a:rPr lang="fr-FR" sz="2400" spc="10">
                <a:solidFill>
                  <a:srgbClr val="000000"/>
                </a:solidFill>
                <a:latin typeface="Arial" panose="02020603050405020304" pitchFamily="2"/>
              </a:rPr>
              <a:t>-Le squelette de l’avant bras (radius </a:t>
            </a:r>
          </a:p>
          <a:p>
            <a:pPr marL="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spc="-5">
                <a:solidFill>
                  <a:srgbClr val="000000"/>
                </a:solidFill>
                <a:latin typeface="Arial" panose="02020603050405020304" pitchFamily="2"/>
              </a:rPr>
              <a:t>et ulna), et les septums </a:t>
            </a:r>
          </a:p>
          <a:p>
            <a:pPr marL="0" marR="0" indent="0" algn="just">
              <a:lnSpc>
                <a:spcPts val="2900"/>
              </a:lnSpc>
              <a:spcBef>
                <a:spcPts val="55"/>
              </a:spcBef>
              <a:spcAft>
                <a:spcPts val="0"/>
              </a:spcAft>
            </a:pPr>
            <a:r>
              <a:rPr lang="fr-FR" sz="2400" spc="5">
                <a:solidFill>
                  <a:srgbClr val="000000"/>
                </a:solidFill>
                <a:latin typeface="Arial" panose="02020603050405020304" pitchFamily="2"/>
              </a:rPr>
              <a:t>intermusculaires, délimitent</a:t>
            </a:r>
            <a:r>
              <a:rPr lang="fr-FR" sz="2400" b="1" spc="5">
                <a:solidFill>
                  <a:srgbClr val="C00000"/>
                </a:solidFill>
                <a:latin typeface="Arial" panose="02020603050405020304" pitchFamily="2"/>
              </a:rPr>
              <a:t> 03 loges </a:t>
            </a:r>
          </a:p>
          <a:p>
            <a:pPr marL="0" marR="0" indent="0" algn="just">
              <a:lnSpc>
                <a:spcPts val="2800"/>
              </a:lnSpc>
              <a:spcBef>
                <a:spcPts val="0"/>
              </a:spcBef>
              <a:spcAft>
                <a:spcPts val="140"/>
              </a:spcAft>
            </a:pPr>
            <a:r>
              <a:rPr lang="fr-FR" sz="2400" spc="-5">
                <a:solidFill>
                  <a:srgbClr val="000000"/>
                </a:solidFill>
                <a:latin typeface="Arial" panose="02020603050405020304" pitchFamily="2"/>
              </a:rPr>
              <a:t>(ventrale, dorsale et latérale) 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Espace réservé du texte 276"/>
          <p:cNvSpPr>
            <a:spLocks noGrp="1"/>
          </p:cNvSpPr>
          <p:nvPr>
            <p:ph type="body" idx="10"/>
          </p:nvPr>
        </p:nvSpPr>
        <p:spPr>
          <a:xfrm>
            <a:off x="1943100" y="635000"/>
            <a:ext cx="4972050" cy="12033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228600" marR="0" indent="0" algn="l">
              <a:lnSpc>
                <a:spcPts val="3200"/>
              </a:lnSpc>
              <a:spcAft>
                <a:spcPts val="6205"/>
              </a:spcAft>
            </a:pPr>
            <a:r>
              <a:rPr lang="fr-FR" sz="2800" b="1" spc="-55">
                <a:solidFill>
                  <a:srgbClr val="000000"/>
                </a:solidFill>
                <a:latin typeface="Arial" panose="02020603050405020304" pitchFamily="2"/>
              </a:rPr>
              <a:t>3-Le carré pronateur (suite) </a:t>
            </a:r>
          </a:p>
        </p:txBody>
      </p:sp>
      <p:sp>
        <p:nvSpPr>
          <p:cNvPr id="280" name="Espace réservé du texte 279"/>
          <p:cNvSpPr>
            <a:spLocks noGrp="1"/>
          </p:cNvSpPr>
          <p:nvPr>
            <p:ph type="body" idx="10"/>
          </p:nvPr>
        </p:nvSpPr>
        <p:spPr>
          <a:xfrm>
            <a:off x="1943100" y="4692650"/>
            <a:ext cx="1390650" cy="5461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fr-FR" sz="1800" b="1" spc="-85">
                <a:solidFill>
                  <a:srgbClr val="000000"/>
                </a:solidFill>
                <a:latin typeface="Arial" panose="02020603050405020304" pitchFamily="2"/>
              </a:rPr>
              <a:t>Muscle carré </a:t>
            </a:r>
          </a:p>
          <a:p>
            <a:pPr marL="0" marR="0" indent="0" algn="l">
              <a:lnSpc>
                <a:spcPts val="2000"/>
              </a:lnSpc>
              <a:spcBef>
                <a:spcPts val="145"/>
              </a:spcBef>
              <a:spcAft>
                <a:spcPts val="0"/>
              </a:spcAft>
            </a:pPr>
            <a:r>
              <a:rPr lang="fr-FR" sz="1800" b="1" spc="-30">
                <a:solidFill>
                  <a:srgbClr val="000000"/>
                </a:solidFill>
                <a:latin typeface="Arial" panose="02020603050405020304" pitchFamily="2"/>
              </a:rPr>
              <a:t>pronateur 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Espace réservé du texte 282"/>
          <p:cNvSpPr>
            <a:spLocks noGrp="1"/>
          </p:cNvSpPr>
          <p:nvPr>
            <p:ph type="body" idx="10"/>
          </p:nvPr>
        </p:nvSpPr>
        <p:spPr>
          <a:xfrm>
            <a:off x="2719070" y="660400"/>
            <a:ext cx="5257800" cy="8972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ctr">
              <a:lnSpc>
                <a:spcPts val="3700"/>
              </a:lnSpc>
              <a:spcAft>
                <a:spcPts val="3320"/>
              </a:spcAft>
            </a:pPr>
            <a:r>
              <a:rPr lang="fr-FR" sz="3200" b="1" spc="-30">
                <a:solidFill>
                  <a:srgbClr val="000000"/>
                </a:solidFill>
                <a:latin typeface="Arial" panose="02020603050405020304" pitchFamily="2"/>
              </a:rPr>
              <a:t>3-Le carré pronateur (suite) 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Espace réservé du texte 289"/>
          <p:cNvSpPr>
            <a:spLocks noGrp="1"/>
          </p:cNvSpPr>
          <p:nvPr>
            <p:ph type="body" idx="10"/>
          </p:nvPr>
        </p:nvSpPr>
        <p:spPr>
          <a:xfrm>
            <a:off x="1054735" y="342900"/>
            <a:ext cx="8238490" cy="1156970"/>
          </a:xfrm>
          <a:prstGeom prst="rect">
            <a:avLst/>
          </a:prstGeom>
          <a:solidFill>
            <a:srgbClr val="FFFF99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283845" rIns="0" bIns="0" anchor="t"/>
          <a:lstStyle/>
          <a:p>
            <a:pPr marL="0" marR="0" indent="0" algn="ctr">
              <a:lnSpc>
                <a:spcPts val="5000"/>
              </a:lnSpc>
              <a:spcAft>
                <a:spcPts val="1750"/>
              </a:spcAft>
            </a:pPr>
            <a:r>
              <a:rPr lang="fr-FR" sz="4400" b="1" spc="-10">
                <a:solidFill>
                  <a:srgbClr val="000000"/>
                </a:solidFill>
                <a:latin typeface="Arial" panose="02020603050405020304" pitchFamily="2"/>
              </a:rPr>
              <a:t>Les épicondyliens médiaux 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Espace réservé du texte 297"/>
          <p:cNvSpPr>
            <a:spLocks noGrp="1"/>
          </p:cNvSpPr>
          <p:nvPr>
            <p:ph type="body" idx="10"/>
          </p:nvPr>
        </p:nvSpPr>
        <p:spPr>
          <a:xfrm>
            <a:off x="1197610" y="342900"/>
            <a:ext cx="8242300" cy="873125"/>
          </a:xfrm>
          <a:prstGeom prst="rect">
            <a:avLst/>
          </a:prstGeom>
          <a:solidFill>
            <a:srgbClr val="FCF5E2"/>
          </a:solidFill>
          <a:ln w="6350" cmpd="sng">
            <a:solidFill>
              <a:srgbClr val="000000"/>
            </a:solidFill>
            <a:prstDash val="solid"/>
          </a:ln>
        </p:spPr>
        <p:txBody>
          <a:bodyPr vert="horz" lIns="0" tIns="142875" rIns="0" bIns="0" anchor="t"/>
          <a:lstStyle/>
          <a:p>
            <a:pPr marL="0" marR="0" indent="0" algn="ctr">
              <a:lnSpc>
                <a:spcPts val="5000"/>
              </a:lnSpc>
              <a:spcAft>
                <a:spcPts val="620"/>
              </a:spcAft>
            </a:pPr>
            <a:r>
              <a:rPr lang="fr-FR" sz="4400" b="1" spc="-25">
                <a:solidFill>
                  <a:srgbClr val="000000"/>
                </a:solidFill>
                <a:latin typeface="Arial" panose="02020603050405020304" pitchFamily="2"/>
              </a:rPr>
              <a:t>II-Loge latérale </a:t>
            </a:r>
          </a:p>
        </p:txBody>
      </p:sp>
      <p:sp>
        <p:nvSpPr>
          <p:cNvPr id="299" name="Espace réservé du texte 298"/>
          <p:cNvSpPr>
            <a:spLocks noGrp="1"/>
          </p:cNvSpPr>
          <p:nvPr>
            <p:ph type="body" idx="10"/>
          </p:nvPr>
        </p:nvSpPr>
        <p:spPr>
          <a:xfrm>
            <a:off x="1697990" y="1420495"/>
            <a:ext cx="7256780" cy="47244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64770" rIns="0" bIns="0" anchor="t">
            <a:normAutofit fontScale="95000"/>
          </a:bodyPr>
          <a:lstStyle/>
          <a:p>
            <a:pPr marL="0" marR="0" indent="0" algn="ctr">
              <a:lnSpc>
                <a:spcPts val="2700"/>
              </a:lnSpc>
              <a:spcAft>
                <a:spcPts val="350"/>
              </a:spcAft>
            </a:pPr>
            <a:r>
              <a:rPr lang="fr-FR" sz="2400" b="1" spc="65">
                <a:solidFill>
                  <a:srgbClr val="000000"/>
                </a:solidFill>
                <a:latin typeface="Arial" panose="02020603050405020304" pitchFamily="2"/>
              </a:rPr>
              <a:t>Contient les muscles extenseurs et supinateurs 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Espace réservé du texte 305"/>
          <p:cNvSpPr>
            <a:spLocks noGrp="1"/>
          </p:cNvSpPr>
          <p:nvPr>
            <p:ph type="body" idx="10"/>
          </p:nvPr>
        </p:nvSpPr>
        <p:spPr>
          <a:xfrm>
            <a:off x="1127760" y="342900"/>
            <a:ext cx="8249920" cy="601980"/>
          </a:xfrm>
          <a:prstGeom prst="rect">
            <a:avLst/>
          </a:prstGeom>
          <a:solidFill>
            <a:srgbClr val="FBEBEB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27305" rIns="0" bIns="0" anchor="t"/>
          <a:lstStyle/>
          <a:p>
            <a:pPr marL="0" marR="0" indent="0" algn="ctr">
              <a:lnSpc>
                <a:spcPts val="4400"/>
              </a:lnSpc>
              <a:spcAft>
                <a:spcPts val="0"/>
              </a:spcAft>
            </a:pPr>
            <a:r>
              <a:rPr lang="fr-FR" sz="4000" b="1" u="sng" spc="-25">
                <a:solidFill>
                  <a:srgbClr val="000000"/>
                </a:solidFill>
                <a:latin typeface="Arial" panose="02020603050405020304" pitchFamily="2"/>
              </a:rPr>
              <a:t>II-Loge latérale </a:t>
            </a:r>
          </a:p>
        </p:txBody>
      </p:sp>
      <p:sp>
        <p:nvSpPr>
          <p:cNvPr id="307" name="Espace réservé du texte 306"/>
          <p:cNvSpPr>
            <a:spLocks noGrp="1"/>
          </p:cNvSpPr>
          <p:nvPr>
            <p:ph type="body" idx="10"/>
          </p:nvPr>
        </p:nvSpPr>
        <p:spPr>
          <a:xfrm>
            <a:off x="868680" y="944880"/>
            <a:ext cx="4870450" cy="27705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1320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fr-FR" sz="1800" spc="0">
                <a:solidFill>
                  <a:srgbClr val="000000"/>
                </a:solidFill>
                <a:latin typeface="Arial" panose="02020603050405020304" pitchFamily="2"/>
              </a:rPr>
              <a:t>Elle présente </a:t>
            </a:r>
            <a:r>
              <a:rPr lang="fr-FR" sz="1800" u="sng" spc="0">
                <a:solidFill>
                  <a:srgbClr val="000000"/>
                </a:solidFill>
                <a:latin typeface="Arial" panose="02020603050405020304" pitchFamily="2"/>
              </a:rPr>
              <a:t>04 muscles</a:t>
            </a:r>
            <a:r>
              <a:rPr lang="fr-FR" sz="1800" spc="0">
                <a:solidFill>
                  <a:srgbClr val="000000"/>
                </a:solidFill>
                <a:latin typeface="Arial" panose="02020603050405020304" pitchFamily="2"/>
              </a:rPr>
              <a:t> disposés en 02 plans: </a:t>
            </a:r>
            <a:r>
              <a:rPr lang="fr-FR" sz="1800" b="1" spc="0">
                <a:solidFill>
                  <a:srgbClr val="000000"/>
                </a:solidFill>
                <a:latin typeface="Arial" panose="02020603050405020304" pitchFamily="2"/>
              </a:rPr>
              <a:t>-Plan profond: </a:t>
            </a:r>
          </a:p>
          <a:p>
            <a:pPr marL="0" marR="9144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b="1" spc="-30">
                <a:solidFill>
                  <a:srgbClr val="000000"/>
                </a:solidFill>
                <a:latin typeface="Arial" panose="02020603050405020304" pitchFamily="2"/>
              </a:rPr>
              <a:t>1- </a:t>
            </a:r>
            <a:r>
              <a:rPr lang="fr-FR" sz="1800" spc="-30">
                <a:solidFill>
                  <a:srgbClr val="000000"/>
                </a:solidFill>
                <a:latin typeface="Arial" panose="02020603050405020304" pitchFamily="2"/>
              </a:rPr>
              <a:t>muscle supinateur (muscle court supinateur) </a:t>
            </a:r>
            <a:r>
              <a:rPr lang="fr-FR" sz="1800" b="1" spc="-30">
                <a:solidFill>
                  <a:srgbClr val="000000"/>
                </a:solidFill>
                <a:latin typeface="Arial" panose="02020603050405020304" pitchFamily="2"/>
              </a:rPr>
              <a:t>-Plan superficiel: </a:t>
            </a:r>
          </a:p>
          <a:p>
            <a:pPr marL="0" marR="91440" indent="0" algn="l">
              <a:lnSpc>
                <a:spcPts val="2600"/>
              </a:lnSpc>
              <a:spcBef>
                <a:spcPts val="15"/>
              </a:spcBef>
              <a:spcAft>
                <a:spcPts val="480"/>
              </a:spcAft>
            </a:pPr>
            <a:r>
              <a:rPr lang="fr-FR" sz="1800" b="1" spc="-5">
                <a:solidFill>
                  <a:srgbClr val="000000"/>
                </a:solidFill>
                <a:latin typeface="Arial" panose="02020603050405020304" pitchFamily="2"/>
              </a:rPr>
              <a:t>2-</a:t>
            </a:r>
            <a:r>
              <a:rPr lang="fr-FR" sz="1800" spc="-5">
                <a:solidFill>
                  <a:srgbClr val="000000"/>
                </a:solidFill>
                <a:latin typeface="Arial" panose="02020603050405020304" pitchFamily="2"/>
              </a:rPr>
              <a:t>muscle brachio-radial ((long supinateur) </a:t>
            </a:r>
            <a:r>
              <a:rPr lang="fr-FR" sz="1800" b="1" spc="-5">
                <a:solidFill>
                  <a:srgbClr val="000000"/>
                </a:solidFill>
                <a:latin typeface="Arial" panose="02020603050405020304" pitchFamily="2"/>
              </a:rPr>
              <a:t>3-</a:t>
            </a:r>
            <a:r>
              <a:rPr lang="fr-FR" sz="1800" spc="-5">
                <a:solidFill>
                  <a:srgbClr val="000000"/>
                </a:solidFill>
                <a:latin typeface="Arial" panose="02020603050405020304" pitchFamily="2"/>
              </a:rPr>
              <a:t>long extenseur radial du carpe (1e radial) </a:t>
            </a:r>
            <a:r>
              <a:rPr lang="fr-FR" sz="1800" b="1" spc="-5">
                <a:solidFill>
                  <a:srgbClr val="000000"/>
                </a:solidFill>
                <a:latin typeface="Arial" panose="02020603050405020304" pitchFamily="2"/>
              </a:rPr>
              <a:t>4-</a:t>
            </a:r>
            <a:r>
              <a:rPr lang="fr-FR" sz="1800" spc="-5">
                <a:solidFill>
                  <a:srgbClr val="000000"/>
                </a:solidFill>
                <a:latin typeface="Arial" panose="02020603050405020304" pitchFamily="2"/>
              </a:rPr>
              <a:t>court extenseur radial du carpe (2eme radial) </a:t>
            </a:r>
          </a:p>
        </p:txBody>
      </p:sp>
      <p:sp>
        <p:nvSpPr>
          <p:cNvPr id="308" name="Espace réservé du texte 307"/>
          <p:cNvSpPr>
            <a:spLocks noGrp="1"/>
          </p:cNvSpPr>
          <p:nvPr>
            <p:ph type="body" idx="10"/>
          </p:nvPr>
        </p:nvSpPr>
        <p:spPr>
          <a:xfrm>
            <a:off x="5208905" y="3715385"/>
            <a:ext cx="277495" cy="329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355" rIns="0" bIns="0" anchor="t"/>
          <a:lstStyle/>
          <a:p>
            <a:pPr marL="0" marR="0" indent="0" algn="ctr">
              <a:lnSpc>
                <a:spcPts val="1800"/>
              </a:lnSpc>
              <a:spcAft>
                <a:spcPts val="240"/>
              </a:spcAft>
            </a:pP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2 </a:t>
            </a:r>
          </a:p>
        </p:txBody>
      </p:sp>
      <p:sp>
        <p:nvSpPr>
          <p:cNvPr id="309" name="Espace réservé du texte 308"/>
          <p:cNvSpPr>
            <a:spLocks noGrp="1"/>
          </p:cNvSpPr>
          <p:nvPr>
            <p:ph type="body" idx="10"/>
          </p:nvPr>
        </p:nvSpPr>
        <p:spPr>
          <a:xfrm>
            <a:off x="5279390" y="4215130"/>
            <a:ext cx="289560" cy="3600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260" rIns="0" bIns="0" anchor="t"/>
          <a:lstStyle/>
          <a:p>
            <a:pPr marL="0" marR="0" indent="0" algn="ctr">
              <a:lnSpc>
                <a:spcPts val="2000"/>
              </a:lnSpc>
              <a:spcAft>
                <a:spcPts val="250"/>
              </a:spcAft>
            </a:pPr>
            <a:r>
              <a:rPr lang="fr-FR" sz="1800" b="1" spc="0">
                <a:solidFill>
                  <a:srgbClr val="000000"/>
                </a:solidFill>
                <a:latin typeface="Arial" panose="02020603050405020304" pitchFamily="2"/>
              </a:rPr>
              <a:t>3 </a:t>
            </a:r>
          </a:p>
        </p:txBody>
      </p:sp>
      <p:sp>
        <p:nvSpPr>
          <p:cNvPr id="310" name="Espace réservé du texte 309"/>
          <p:cNvSpPr>
            <a:spLocks noGrp="1"/>
          </p:cNvSpPr>
          <p:nvPr>
            <p:ph type="body" idx="10"/>
          </p:nvPr>
        </p:nvSpPr>
        <p:spPr>
          <a:xfrm>
            <a:off x="5135880" y="4715510"/>
            <a:ext cx="292735" cy="3594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7625" rIns="0" bIns="0" anchor="t"/>
          <a:lstStyle/>
          <a:p>
            <a:pPr marL="0" marR="0" indent="0" algn="ctr">
              <a:lnSpc>
                <a:spcPts val="2000"/>
              </a:lnSpc>
              <a:spcAft>
                <a:spcPts val="350"/>
              </a:spcAft>
            </a:pPr>
            <a:r>
              <a:rPr lang="fr-FR" sz="1800" b="1" spc="0">
                <a:solidFill>
                  <a:srgbClr val="000000"/>
                </a:solidFill>
                <a:latin typeface="Arial" panose="02020603050405020304" pitchFamily="2"/>
              </a:rPr>
              <a:t>4 </a:t>
            </a:r>
          </a:p>
        </p:txBody>
      </p:sp>
      <p:sp>
        <p:nvSpPr>
          <p:cNvPr id="311" name="Espace réservé du texte 310"/>
          <p:cNvSpPr>
            <a:spLocks noGrp="1"/>
          </p:cNvSpPr>
          <p:nvPr>
            <p:ph type="body" idx="10"/>
          </p:nvPr>
        </p:nvSpPr>
        <p:spPr>
          <a:xfrm>
            <a:off x="6412865" y="2346960"/>
            <a:ext cx="3200400" cy="38100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60325" rIns="0" bIns="0" anchor="t"/>
          <a:lstStyle/>
          <a:p>
            <a:pPr marL="91440" marR="0" indent="0" algn="l">
              <a:lnSpc>
                <a:spcPts val="2000"/>
              </a:lnSpc>
              <a:spcAft>
                <a:spcPts val="320"/>
              </a:spcAft>
            </a:pPr>
            <a:r>
              <a:rPr lang="fr-FR" sz="1800" b="1" spc="-35">
                <a:solidFill>
                  <a:srgbClr val="000000"/>
                </a:solidFill>
                <a:latin typeface="Arial" panose="02020603050405020304" pitchFamily="2"/>
              </a:rPr>
              <a:t>Vue latérale de l’avant bras </a:t>
            </a:r>
          </a:p>
        </p:txBody>
      </p:sp>
      <p:sp>
        <p:nvSpPr>
          <p:cNvPr id="314" name="Espace réservé du texte 313"/>
          <p:cNvSpPr>
            <a:spLocks noGrp="1"/>
          </p:cNvSpPr>
          <p:nvPr>
            <p:ph type="body" idx="10"/>
          </p:nvPr>
        </p:nvSpPr>
        <p:spPr>
          <a:xfrm>
            <a:off x="7421880" y="4142105"/>
            <a:ext cx="213360" cy="301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3975" rIns="0" bIns="0" anchor="t"/>
          <a:lstStyle/>
          <a:p>
            <a:pPr marL="45720" marR="0" indent="0" algn="l">
              <a:lnSpc>
                <a:spcPts val="1600"/>
              </a:lnSpc>
              <a:spcAft>
                <a:spcPts val="275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1 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Espace réservé du texte 327"/>
          <p:cNvSpPr>
            <a:spLocks noGrp="1"/>
          </p:cNvSpPr>
          <p:nvPr>
            <p:ph type="body" idx="10"/>
          </p:nvPr>
        </p:nvSpPr>
        <p:spPr>
          <a:xfrm>
            <a:off x="1225550" y="609600"/>
            <a:ext cx="8238490" cy="676910"/>
          </a:xfrm>
          <a:prstGeom prst="rect">
            <a:avLst/>
          </a:prstGeom>
          <a:solidFill>
            <a:srgbClr val="F2F2F2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71755" rIns="0" bIns="0" anchor="t"/>
          <a:lstStyle/>
          <a:p>
            <a:pPr marL="0" marR="0" indent="0" algn="ctr">
              <a:lnSpc>
                <a:spcPts val="4600"/>
              </a:lnSpc>
              <a:spcAft>
                <a:spcPts val="10"/>
              </a:spcAft>
            </a:pPr>
            <a:r>
              <a:rPr lang="fr-FR" sz="4000" b="1" spc="-15">
                <a:solidFill>
                  <a:srgbClr val="000000"/>
                </a:solidFill>
                <a:latin typeface="Arial" panose="02020603050405020304" pitchFamily="2"/>
              </a:rPr>
              <a:t>II-Loge latérale (suite) </a:t>
            </a:r>
          </a:p>
        </p:txBody>
      </p:sp>
      <p:sp>
        <p:nvSpPr>
          <p:cNvPr id="329" name="Espace réservé du texte 328"/>
          <p:cNvSpPr>
            <a:spLocks noGrp="1"/>
          </p:cNvSpPr>
          <p:nvPr>
            <p:ph type="body" idx="10"/>
          </p:nvPr>
        </p:nvSpPr>
        <p:spPr>
          <a:xfrm>
            <a:off x="1090295" y="1570355"/>
            <a:ext cx="8509000" cy="7747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0" algn="l">
              <a:lnSpc>
                <a:spcPts val="3200"/>
              </a:lnSpc>
              <a:spcAft>
                <a:spcPts val="2910"/>
              </a:spcAft>
            </a:pPr>
            <a:r>
              <a:rPr lang="fr-FR" sz="2800" b="1" spc="-5">
                <a:solidFill>
                  <a:srgbClr val="000000"/>
                </a:solidFill>
                <a:latin typeface="Arial" panose="02020603050405020304" pitchFamily="2"/>
              </a:rPr>
              <a:t>1- muscle supinateur (muscle court supinateur) </a:t>
            </a:r>
          </a:p>
        </p:txBody>
      </p:sp>
      <p:sp>
        <p:nvSpPr>
          <p:cNvPr id="330" name="Espace réservé du texte 329"/>
          <p:cNvSpPr>
            <a:spLocks noGrp="1"/>
          </p:cNvSpPr>
          <p:nvPr>
            <p:ph type="body" idx="10"/>
          </p:nvPr>
        </p:nvSpPr>
        <p:spPr>
          <a:xfrm>
            <a:off x="875030" y="2345055"/>
            <a:ext cx="4356100" cy="48685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>
            <a:normAutofit fontScale="90000"/>
          </a:bodyPr>
          <a:lstStyle/>
          <a:p>
            <a:pPr marL="0" marR="0" indent="0" algn="just">
              <a:lnSpc>
                <a:spcPts val="2800"/>
              </a:lnSpc>
              <a:spcAft>
                <a:spcPts val="0"/>
              </a:spcAft>
            </a:pPr>
            <a:r>
              <a:rPr lang="fr-FR" sz="2400" b="1" spc="-20">
                <a:solidFill>
                  <a:srgbClr val="000000"/>
                </a:solidFill>
                <a:latin typeface="Arial" panose="02020603050405020304" pitchFamily="2"/>
              </a:rPr>
              <a:t>a-Origine</a:t>
            </a:r>
            <a:r>
              <a:rPr lang="fr-FR" sz="2400" spc="-20">
                <a:solidFill>
                  <a:srgbClr val="000000"/>
                </a:solidFill>
                <a:latin typeface="Arial" panose="02020603050405020304" pitchFamily="2"/>
              </a:rPr>
              <a:t>: </a:t>
            </a:r>
          </a:p>
          <a:p>
            <a:pPr marL="0" marR="0" indent="0" algn="just">
              <a:lnSpc>
                <a:spcPts val="2800"/>
              </a:lnSpc>
              <a:spcBef>
                <a:spcPts val="5305"/>
              </a:spcBef>
              <a:spcAft>
                <a:spcPts val="0"/>
              </a:spcAft>
            </a:pPr>
            <a:r>
              <a:rPr lang="fr-FR" sz="2400" b="1" u="sng" spc="-40">
                <a:solidFill>
                  <a:srgbClr val="000000"/>
                </a:solidFill>
                <a:latin typeface="Arial" panose="02020603050405020304" pitchFamily="2"/>
              </a:rPr>
              <a:t>Chef superficiel (huméral)</a:t>
            </a:r>
            <a:r>
              <a:rPr lang="fr-FR" sz="2400" b="1" spc="-40">
                <a:solidFill>
                  <a:srgbClr val="FF0000"/>
                </a:solidFill>
                <a:latin typeface="Arial" panose="02020603050405020304" pitchFamily="2"/>
              </a:rPr>
              <a:t>  (A): </a:t>
            </a:r>
          </a:p>
          <a:p>
            <a:pPr marL="91440" marR="0" indent="0" algn="just">
              <a:lnSpc>
                <a:spcPts val="2800"/>
              </a:lnSpc>
              <a:spcBef>
                <a:spcPts val="695"/>
              </a:spcBef>
              <a:spcAft>
                <a:spcPts val="0"/>
              </a:spcAft>
            </a:pPr>
            <a:r>
              <a:rPr lang="fr-FR" sz="2400" i="1" spc="-15">
                <a:solidFill>
                  <a:srgbClr val="000000"/>
                </a:solidFill>
                <a:latin typeface="Arial" panose="02020603050405020304" pitchFamily="2"/>
              </a:rPr>
              <a:t>-</a:t>
            </a: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Face ant de l’épicondyle lat</a:t>
            </a:r>
            <a:r>
              <a:rPr lang="fr-FR" sz="2400" b="1" spc="-15">
                <a:solidFill>
                  <a:srgbClr val="FF0000"/>
                </a:solidFill>
                <a:latin typeface="Arial" panose="02020603050405020304" pitchFamily="2"/>
              </a:rPr>
              <a:t> (1) </a:t>
            </a:r>
          </a:p>
          <a:p>
            <a:pPr marL="0" marR="0" indent="0" algn="just">
              <a:lnSpc>
                <a:spcPts val="2800"/>
              </a:lnSpc>
              <a:spcBef>
                <a:spcPts val="660"/>
              </a:spcBef>
              <a:spcAft>
                <a:spcPts val="0"/>
              </a:spcAft>
            </a:pPr>
            <a:r>
              <a:rPr lang="fr-FR" sz="2400" spc="-20">
                <a:solidFill>
                  <a:srgbClr val="000000"/>
                </a:solidFill>
                <a:latin typeface="Arial" panose="02020603050405020304" pitchFamily="2"/>
              </a:rPr>
              <a:t>-Lig .collatéral radial (fx moy)</a:t>
            </a:r>
            <a:r>
              <a:rPr lang="fr-FR" sz="2400" b="1" spc="-20">
                <a:solidFill>
                  <a:srgbClr val="FF0000"/>
                </a:solidFill>
                <a:latin typeface="Arial" panose="02020603050405020304" pitchFamily="2"/>
              </a:rPr>
              <a:t> (2) </a:t>
            </a:r>
          </a:p>
          <a:p>
            <a:pPr marL="0" marR="0" indent="0" algn="just">
              <a:lnSpc>
                <a:spcPts val="2800"/>
              </a:lnSpc>
              <a:spcBef>
                <a:spcPts val="4150"/>
              </a:spcBef>
              <a:spcAft>
                <a:spcPts val="0"/>
              </a:spcAft>
            </a:pPr>
            <a:r>
              <a:rPr lang="fr-FR" sz="2400" b="1" u="sng" spc="-15">
                <a:solidFill>
                  <a:srgbClr val="000000"/>
                </a:solidFill>
                <a:latin typeface="Arial" panose="02020603050405020304" pitchFamily="2"/>
              </a:rPr>
              <a:t>Chef profond</a:t>
            </a:r>
            <a:r>
              <a:rPr lang="fr-FR" sz="2400" b="1" spc="-15">
                <a:solidFill>
                  <a:srgbClr val="FF0000"/>
                </a:solidFill>
                <a:latin typeface="Arial" panose="02020603050405020304" pitchFamily="2"/>
              </a:rPr>
              <a:t> (B)</a:t>
            </a:r>
            <a:r>
              <a:rPr lang="fr-FR" sz="2400" b="1" spc="-15">
                <a:solidFill>
                  <a:srgbClr val="000000"/>
                </a:solidFill>
                <a:latin typeface="Arial" panose="02020603050405020304" pitchFamily="2"/>
              </a:rPr>
              <a:t> : </a:t>
            </a:r>
          </a:p>
          <a:p>
            <a:pPr marL="0" marR="0" indent="0" algn="just">
              <a:lnSpc>
                <a:spcPts val="2800"/>
              </a:lnSpc>
              <a:spcBef>
                <a:spcPts val="700"/>
              </a:spcBef>
              <a:spcAft>
                <a:spcPts val="10120"/>
              </a:spcAft>
            </a:pPr>
            <a:r>
              <a:rPr lang="fr-FR" sz="2400" spc="-5">
                <a:solidFill>
                  <a:srgbClr val="000000"/>
                </a:solidFill>
                <a:latin typeface="Arial" panose="02020603050405020304" pitchFamily="2"/>
              </a:rPr>
              <a:t>-Fosse supinatrice</a:t>
            </a:r>
            <a:r>
              <a:rPr lang="fr-FR" sz="2400" b="1" spc="-5">
                <a:solidFill>
                  <a:srgbClr val="FF0000"/>
                </a:solidFill>
                <a:latin typeface="Arial" panose="02020603050405020304" pitchFamily="2"/>
              </a:rPr>
              <a:t> (4) </a:t>
            </a:r>
          </a:p>
        </p:txBody>
      </p:sp>
      <p:sp>
        <p:nvSpPr>
          <p:cNvPr id="333" name="Espace réservé du texte 332"/>
          <p:cNvSpPr>
            <a:spLocks noGrp="1"/>
          </p:cNvSpPr>
          <p:nvPr>
            <p:ph type="body" idx="10"/>
          </p:nvPr>
        </p:nvSpPr>
        <p:spPr>
          <a:xfrm>
            <a:off x="6769735" y="3420110"/>
            <a:ext cx="323215" cy="377825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57150" rIns="0" bIns="0" anchor="t"/>
          <a:lstStyle/>
          <a:p>
            <a:pPr marL="45720" marR="0" indent="0" algn="l">
              <a:lnSpc>
                <a:spcPts val="2000"/>
              </a:lnSpc>
              <a:spcAft>
                <a:spcPts val="310"/>
              </a:spcAft>
            </a:pPr>
            <a:r>
              <a:rPr lang="fr-FR" sz="1800" b="1" spc="0">
                <a:solidFill>
                  <a:srgbClr val="000000"/>
                </a:solidFill>
                <a:latin typeface="Arial" panose="02020603050405020304" pitchFamily="2"/>
              </a:rPr>
              <a:t>1 </a:t>
            </a:r>
          </a:p>
        </p:txBody>
      </p:sp>
      <p:sp>
        <p:nvSpPr>
          <p:cNvPr id="334" name="Espace réservé du texte 333"/>
          <p:cNvSpPr>
            <a:spLocks noGrp="1"/>
          </p:cNvSpPr>
          <p:nvPr>
            <p:ph type="body" idx="10"/>
          </p:nvPr>
        </p:nvSpPr>
        <p:spPr>
          <a:xfrm>
            <a:off x="6986270" y="3919855"/>
            <a:ext cx="320040" cy="38100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57150" rIns="0" bIns="0" anchor="t"/>
          <a:lstStyle/>
          <a:p>
            <a:pPr marL="45720" marR="0" indent="0" algn="l">
              <a:lnSpc>
                <a:spcPts val="2000"/>
              </a:lnSpc>
              <a:spcAft>
                <a:spcPts val="335"/>
              </a:spcAft>
            </a:pPr>
            <a:r>
              <a:rPr lang="fr-FR" sz="1800" b="1" spc="0">
                <a:solidFill>
                  <a:srgbClr val="000000"/>
                </a:solidFill>
                <a:latin typeface="Arial" panose="02020603050405020304" pitchFamily="2"/>
              </a:rPr>
              <a:t>2 </a:t>
            </a:r>
          </a:p>
        </p:txBody>
      </p:sp>
      <p:sp>
        <p:nvSpPr>
          <p:cNvPr id="335" name="Espace réservé du texte 334"/>
          <p:cNvSpPr>
            <a:spLocks noGrp="1"/>
          </p:cNvSpPr>
          <p:nvPr>
            <p:ph type="body" idx="10"/>
          </p:nvPr>
        </p:nvSpPr>
        <p:spPr>
          <a:xfrm>
            <a:off x="7587615" y="4843780"/>
            <a:ext cx="256540" cy="196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A </a:t>
            </a:r>
          </a:p>
        </p:txBody>
      </p:sp>
      <p:sp>
        <p:nvSpPr>
          <p:cNvPr id="336" name="Espace réservé du texte 335"/>
          <p:cNvSpPr>
            <a:spLocks noGrp="1"/>
          </p:cNvSpPr>
          <p:nvPr>
            <p:ph type="body" idx="10"/>
          </p:nvPr>
        </p:nvSpPr>
        <p:spPr>
          <a:xfrm>
            <a:off x="8386445" y="5057140"/>
            <a:ext cx="234950" cy="196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B </a:t>
            </a:r>
          </a:p>
        </p:txBody>
      </p:sp>
      <p:sp>
        <p:nvSpPr>
          <p:cNvPr id="337" name="Espace réservé du texte 336"/>
          <p:cNvSpPr>
            <a:spLocks noGrp="1"/>
          </p:cNvSpPr>
          <p:nvPr>
            <p:ph type="body" idx="10"/>
          </p:nvPr>
        </p:nvSpPr>
        <p:spPr>
          <a:xfrm>
            <a:off x="9446895" y="5062855"/>
            <a:ext cx="244475" cy="255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fr-FR" sz="1800" b="1" spc="0">
                <a:solidFill>
                  <a:srgbClr val="000000"/>
                </a:solidFill>
                <a:latin typeface="Arial" panose="02020603050405020304" pitchFamily="2"/>
              </a:rPr>
              <a:t>4 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Espace réservé du texte 339"/>
          <p:cNvSpPr>
            <a:spLocks noGrp="1"/>
          </p:cNvSpPr>
          <p:nvPr>
            <p:ph type="body" idx="10"/>
          </p:nvPr>
        </p:nvSpPr>
        <p:spPr>
          <a:xfrm>
            <a:off x="2560320" y="635000"/>
            <a:ext cx="7366000" cy="7029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l">
              <a:lnSpc>
                <a:spcPts val="3200"/>
              </a:lnSpc>
              <a:spcAft>
                <a:spcPts val="2280"/>
              </a:spcAft>
            </a:pPr>
            <a:r>
              <a:rPr lang="fr-FR" sz="2800" b="1" spc="-10">
                <a:solidFill>
                  <a:srgbClr val="000000"/>
                </a:solidFill>
                <a:latin typeface="Arial" panose="02020603050405020304" pitchFamily="2"/>
              </a:rPr>
              <a:t>1- muscle supinateur (suite) </a:t>
            </a:r>
          </a:p>
        </p:txBody>
      </p:sp>
      <p:sp>
        <p:nvSpPr>
          <p:cNvPr id="341" name="Espace réservé du texte 340"/>
          <p:cNvSpPr>
            <a:spLocks noGrp="1"/>
          </p:cNvSpPr>
          <p:nvPr>
            <p:ph type="body" idx="10"/>
          </p:nvPr>
        </p:nvSpPr>
        <p:spPr>
          <a:xfrm>
            <a:off x="6629400" y="4142105"/>
            <a:ext cx="286385" cy="3625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0325" rIns="0" bIns="0" anchor="t"/>
          <a:lstStyle/>
          <a:p>
            <a:pPr marL="0" marR="0" indent="0" algn="r">
              <a:lnSpc>
                <a:spcPts val="2000"/>
              </a:lnSpc>
              <a:spcAft>
                <a:spcPts val="285"/>
              </a:spcAft>
            </a:pPr>
            <a:r>
              <a:rPr lang="fr-FR" sz="1800" b="1" spc="0">
                <a:solidFill>
                  <a:srgbClr val="000000"/>
                </a:solidFill>
                <a:latin typeface="Arial" panose="02020603050405020304" pitchFamily="2"/>
              </a:rPr>
              <a:t>2 </a:t>
            </a:r>
          </a:p>
        </p:txBody>
      </p:sp>
      <p:sp>
        <p:nvSpPr>
          <p:cNvPr id="342" name="Espace réservé du texte 341"/>
          <p:cNvSpPr>
            <a:spLocks noGrp="1"/>
          </p:cNvSpPr>
          <p:nvPr>
            <p:ph type="body" idx="10"/>
          </p:nvPr>
        </p:nvSpPr>
        <p:spPr>
          <a:xfrm>
            <a:off x="6629400" y="4632325"/>
            <a:ext cx="286385" cy="3727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0" rIns="0" bIns="0" anchor="t"/>
          <a:lstStyle/>
          <a:p>
            <a:pPr marL="45720" marR="0" indent="0" algn="l">
              <a:lnSpc>
                <a:spcPts val="2000"/>
              </a:lnSpc>
              <a:spcAft>
                <a:spcPts val="240"/>
              </a:spcAft>
            </a:pPr>
            <a:r>
              <a:rPr lang="fr-FR" sz="1800" b="1" spc="0">
                <a:solidFill>
                  <a:srgbClr val="000000"/>
                </a:solidFill>
                <a:latin typeface="Arial" panose="02020603050405020304" pitchFamily="2"/>
              </a:rPr>
              <a:t>1 </a:t>
            </a:r>
          </a:p>
        </p:txBody>
      </p:sp>
      <p:sp>
        <p:nvSpPr>
          <p:cNvPr id="343" name="Espace réservé du texte 342"/>
          <p:cNvSpPr>
            <a:spLocks noGrp="1"/>
          </p:cNvSpPr>
          <p:nvPr>
            <p:ph type="body" idx="10"/>
          </p:nvPr>
        </p:nvSpPr>
        <p:spPr>
          <a:xfrm>
            <a:off x="875030" y="1337945"/>
            <a:ext cx="3029585" cy="4204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26440" rIns="0" bIns="0" anchor="t"/>
          <a:lstStyle/>
          <a:p>
            <a:pPr marL="0" marR="0" indent="0" algn="just">
              <a:lnSpc>
                <a:spcPts val="2800"/>
              </a:lnSpc>
              <a:spcAft>
                <a:spcPts val="0"/>
              </a:spcAft>
            </a:pPr>
            <a:r>
              <a:rPr lang="fr-FR" sz="2400" b="1" spc="-35">
                <a:solidFill>
                  <a:srgbClr val="000000"/>
                </a:solidFill>
                <a:latin typeface="Arial" panose="02020603050405020304" pitchFamily="2"/>
              </a:rPr>
              <a:t>b-Terminaison: </a:t>
            </a:r>
          </a:p>
          <a:p>
            <a:pPr marL="0" marR="0" indent="0" algn="just">
              <a:lnSpc>
                <a:spcPts val="2700"/>
              </a:lnSpc>
              <a:spcBef>
                <a:spcPts val="690"/>
              </a:spcBef>
              <a:spcAft>
                <a:spcPts val="0"/>
              </a:spcAft>
            </a:pPr>
            <a:r>
              <a:rPr lang="fr-FR" sz="2400" b="1" u="sng" spc="15">
                <a:solidFill>
                  <a:srgbClr val="000000"/>
                </a:solidFill>
                <a:latin typeface="Arial" panose="02020603050405020304" pitchFamily="2"/>
              </a:rPr>
              <a:t>-Chef superficiel: </a:t>
            </a:r>
          </a:p>
          <a:p>
            <a:pPr marL="0" marR="0" indent="0" algn="just">
              <a:lnSpc>
                <a:spcPts val="2700"/>
              </a:lnSpc>
              <a:spcBef>
                <a:spcPts val="740"/>
              </a:spcBef>
              <a:spcAft>
                <a:spcPts val="0"/>
              </a:spcAft>
            </a:pPr>
            <a:r>
              <a:rPr lang="fr-FR" sz="2400" spc="-20">
                <a:solidFill>
                  <a:srgbClr val="000000"/>
                </a:solidFill>
                <a:latin typeface="Arial" panose="02020603050405020304" pitchFamily="2"/>
              </a:rPr>
              <a:t>Partie sup du bord ant </a:t>
            </a:r>
          </a:p>
          <a:p>
            <a:pPr marL="0" marR="0" indent="0" algn="just">
              <a:lnSpc>
                <a:spcPts val="2800"/>
              </a:lnSpc>
              <a:spcBef>
                <a:spcPts val="740"/>
              </a:spcBef>
              <a:spcAft>
                <a:spcPts val="0"/>
              </a:spcAft>
            </a:pPr>
            <a:r>
              <a:rPr lang="fr-FR" sz="2400" spc="-10">
                <a:solidFill>
                  <a:srgbClr val="000000"/>
                </a:solidFill>
                <a:latin typeface="Arial" panose="02020603050405020304" pitchFamily="2"/>
              </a:rPr>
              <a:t>du radius </a:t>
            </a:r>
            <a:r>
              <a:rPr lang="fr-FR" sz="2400" b="1" spc="-10">
                <a:solidFill>
                  <a:srgbClr val="000000"/>
                </a:solidFill>
                <a:latin typeface="Arial" panose="02020603050405020304" pitchFamily="2"/>
              </a:rPr>
              <a:t>(1) </a:t>
            </a:r>
          </a:p>
          <a:p>
            <a:pPr marL="0" marR="0" indent="0" algn="just">
              <a:lnSpc>
                <a:spcPts val="2700"/>
              </a:lnSpc>
              <a:spcBef>
                <a:spcPts val="4150"/>
              </a:spcBef>
              <a:spcAft>
                <a:spcPts val="0"/>
              </a:spcAft>
            </a:pPr>
            <a:r>
              <a:rPr lang="fr-FR" sz="2400" b="1" u="sng" spc="15">
                <a:solidFill>
                  <a:srgbClr val="000000"/>
                </a:solidFill>
                <a:latin typeface="Arial" panose="02020603050405020304" pitchFamily="2"/>
              </a:rPr>
              <a:t>-Chef profond: </a:t>
            </a:r>
          </a:p>
          <a:p>
            <a:pPr marL="91440" marR="0" indent="0" algn="just">
              <a:lnSpc>
                <a:spcPts val="2700"/>
              </a:lnSpc>
              <a:spcBef>
                <a:spcPts val="740"/>
              </a:spcBef>
              <a:spcAft>
                <a:spcPts val="0"/>
              </a:spcAft>
            </a:pPr>
            <a:r>
              <a:rPr lang="fr-FR" sz="2400" spc="-45">
                <a:solidFill>
                  <a:srgbClr val="000000"/>
                </a:solidFill>
                <a:latin typeface="Arial" panose="02020603050405020304" pitchFamily="2"/>
              </a:rPr>
              <a:t>Face postéro- latérale </a:t>
            </a:r>
          </a:p>
          <a:p>
            <a:pPr marL="0" marR="0" indent="0" algn="just">
              <a:lnSpc>
                <a:spcPts val="2800"/>
              </a:lnSpc>
              <a:spcBef>
                <a:spcPts val="740"/>
              </a:spcBef>
              <a:spcAft>
                <a:spcPts val="420"/>
              </a:spcAft>
            </a:pPr>
            <a:r>
              <a:rPr lang="fr-FR" sz="2400" spc="-5">
                <a:solidFill>
                  <a:srgbClr val="000000"/>
                </a:solidFill>
                <a:latin typeface="Arial" panose="02020603050405020304" pitchFamily="2"/>
              </a:rPr>
              <a:t>du col du radius </a:t>
            </a:r>
            <a:r>
              <a:rPr lang="fr-FR" sz="2400" b="1" spc="-5">
                <a:solidFill>
                  <a:srgbClr val="000000"/>
                </a:solidFill>
                <a:latin typeface="Arial" panose="02020603050405020304" pitchFamily="2"/>
              </a:rPr>
              <a:t>(2) 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Espace réservé du texte 356"/>
          <p:cNvSpPr>
            <a:spLocks noGrp="1"/>
          </p:cNvSpPr>
          <p:nvPr>
            <p:ph type="body" idx="10"/>
          </p:nvPr>
        </p:nvSpPr>
        <p:spPr>
          <a:xfrm>
            <a:off x="1332230" y="711200"/>
            <a:ext cx="8585200" cy="1313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1143000" marR="0" indent="0" algn="l">
              <a:lnSpc>
                <a:spcPts val="3200"/>
              </a:lnSpc>
              <a:spcAft>
                <a:spcPts val="7100"/>
              </a:spcAft>
            </a:pPr>
            <a:r>
              <a:rPr lang="fr-FR" sz="2800" b="1" spc="-10">
                <a:solidFill>
                  <a:srgbClr val="000000"/>
                </a:solidFill>
                <a:latin typeface="Arial" panose="02020603050405020304" pitchFamily="2"/>
              </a:rPr>
              <a:t>1- muscle supinateur (suite) 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Espace réservé du texte 363"/>
          <p:cNvSpPr>
            <a:spLocks noGrp="1"/>
          </p:cNvSpPr>
          <p:nvPr>
            <p:ph type="body" idx="10"/>
          </p:nvPr>
        </p:nvSpPr>
        <p:spPr>
          <a:xfrm>
            <a:off x="1197610" y="342900"/>
            <a:ext cx="8239125" cy="601980"/>
          </a:xfrm>
          <a:prstGeom prst="rect">
            <a:avLst/>
          </a:prstGeom>
          <a:solidFill>
            <a:srgbClr val="ECF8EE"/>
          </a:solidFill>
          <a:ln w="6350" cmpd="sng">
            <a:solidFill>
              <a:srgbClr val="000000"/>
            </a:solidFill>
            <a:prstDash val="solid"/>
          </a:ln>
        </p:spPr>
        <p:txBody>
          <a:bodyPr vert="horz" lIns="0" tIns="29845" rIns="0" bIns="0" anchor="t"/>
          <a:lstStyle/>
          <a:p>
            <a:pPr marL="0" marR="0" indent="0" algn="ctr">
              <a:lnSpc>
                <a:spcPts val="4400"/>
              </a:lnSpc>
              <a:spcAft>
                <a:spcPts val="0"/>
              </a:spcAft>
            </a:pPr>
            <a:r>
              <a:rPr lang="fr-FR" sz="4000" b="1" u="sng" spc="-15">
                <a:solidFill>
                  <a:srgbClr val="000000"/>
                </a:solidFill>
                <a:latin typeface="Arial" panose="02020603050405020304" pitchFamily="2"/>
              </a:rPr>
              <a:t>II-Loge latérale (suite) </a:t>
            </a:r>
          </a:p>
        </p:txBody>
      </p:sp>
      <p:sp>
        <p:nvSpPr>
          <p:cNvPr id="365" name="Espace réservé du texte 364"/>
          <p:cNvSpPr>
            <a:spLocks noGrp="1"/>
          </p:cNvSpPr>
          <p:nvPr>
            <p:ph type="body" idx="10"/>
          </p:nvPr>
        </p:nvSpPr>
        <p:spPr>
          <a:xfrm>
            <a:off x="765810" y="1070610"/>
            <a:ext cx="8585200" cy="560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200"/>
              </a:lnSpc>
              <a:spcAft>
                <a:spcPts val="1215"/>
              </a:spcAft>
            </a:pPr>
            <a:r>
              <a:rPr lang="fr-FR" sz="2800" b="1" spc="0">
                <a:solidFill>
                  <a:srgbClr val="000000"/>
                </a:solidFill>
                <a:latin typeface="Arial" panose="02020603050405020304" pitchFamily="2"/>
              </a:rPr>
              <a:t>2-muscle brachio-radial ((long supinateur) </a:t>
            </a:r>
          </a:p>
        </p:txBody>
      </p:sp>
      <p:sp>
        <p:nvSpPr>
          <p:cNvPr id="368" name="Espace réservé du texte 367"/>
          <p:cNvSpPr>
            <a:spLocks noGrp="1"/>
          </p:cNvSpPr>
          <p:nvPr>
            <p:ph type="body" idx="10"/>
          </p:nvPr>
        </p:nvSpPr>
        <p:spPr>
          <a:xfrm>
            <a:off x="871855" y="2194560"/>
            <a:ext cx="2770505" cy="1100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001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fr-FR" sz="2000" b="1" spc="-45">
                <a:solidFill>
                  <a:srgbClr val="000000"/>
                </a:solidFill>
                <a:latin typeface="Arial" panose="02020603050405020304" pitchFamily="2"/>
              </a:rPr>
              <a:t>a-Origine</a:t>
            </a:r>
            <a:r>
              <a:rPr lang="fr-FR" sz="2000" spc="-55">
                <a:solidFill>
                  <a:srgbClr val="000000"/>
                </a:solidFill>
                <a:latin typeface="Arial" panose="02020603050405020304" pitchFamily="2"/>
              </a:rPr>
              <a:t>: </a:t>
            </a:r>
          </a:p>
          <a:p>
            <a:pPr marL="0" marR="0" indent="0" algn="l">
              <a:lnSpc>
                <a:spcPts val="2300"/>
              </a:lnSpc>
              <a:spcBef>
                <a:spcPts val="590"/>
              </a:spcBef>
              <a:spcAft>
                <a:spcPts val="0"/>
              </a:spcAft>
            </a:pPr>
            <a:r>
              <a:rPr lang="fr-FR" sz="2000" spc="-35">
                <a:solidFill>
                  <a:srgbClr val="000000"/>
                </a:solidFill>
                <a:latin typeface="Arial" panose="02020603050405020304" pitchFamily="2"/>
              </a:rPr>
              <a:t>Un tiers inférieur du bord </a:t>
            </a:r>
          </a:p>
          <a:p>
            <a:pPr marL="0" marR="0" indent="0" algn="l">
              <a:lnSpc>
                <a:spcPts val="2200"/>
              </a:lnSpc>
              <a:spcBef>
                <a:spcPts val="605"/>
              </a:spcBef>
              <a:spcAft>
                <a:spcPts val="0"/>
              </a:spcAft>
            </a:pPr>
            <a:r>
              <a:rPr lang="fr-FR" sz="2000" spc="-5">
                <a:solidFill>
                  <a:srgbClr val="000000"/>
                </a:solidFill>
                <a:latin typeface="Arial" panose="02020603050405020304" pitchFamily="2"/>
              </a:rPr>
              <a:t>latéral de l’humérus </a:t>
            </a:r>
          </a:p>
        </p:txBody>
      </p:sp>
      <p:sp>
        <p:nvSpPr>
          <p:cNvPr id="369" name="Espace réservé du texte 368"/>
          <p:cNvSpPr>
            <a:spLocks noGrp="1"/>
          </p:cNvSpPr>
          <p:nvPr>
            <p:ph type="body" idx="10"/>
          </p:nvPr>
        </p:nvSpPr>
        <p:spPr>
          <a:xfrm>
            <a:off x="871855" y="3735705"/>
            <a:ext cx="3087370" cy="10223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fr-FR" sz="2000" b="1" spc="-60">
                <a:solidFill>
                  <a:srgbClr val="000000"/>
                </a:solidFill>
                <a:latin typeface="Arial" panose="02020603050405020304" pitchFamily="2"/>
              </a:rPr>
              <a:t>b-Terminaison: </a:t>
            </a:r>
          </a:p>
          <a:p>
            <a:pPr marL="0" marR="0" indent="0" algn="l">
              <a:lnSpc>
                <a:spcPts val="2300"/>
              </a:lnSpc>
              <a:spcBef>
                <a:spcPts val="590"/>
              </a:spcBef>
              <a:spcAft>
                <a:spcPts val="0"/>
              </a:spcAft>
            </a:pPr>
            <a:r>
              <a:rPr lang="fr-FR" sz="2000" spc="-30">
                <a:solidFill>
                  <a:srgbClr val="000000"/>
                </a:solidFill>
                <a:latin typeface="Arial" panose="02020603050405020304" pitchFamily="2"/>
              </a:rPr>
              <a:t>Base du processus styloïde </a:t>
            </a:r>
          </a:p>
          <a:p>
            <a:pPr marL="0" marR="0" indent="0" algn="l">
              <a:lnSpc>
                <a:spcPts val="2200"/>
              </a:lnSpc>
              <a:spcBef>
                <a:spcPts val="605"/>
              </a:spcBef>
              <a:spcAft>
                <a:spcPts val="0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du radius </a:t>
            </a:r>
          </a:p>
        </p:txBody>
      </p:sp>
      <p:sp>
        <p:nvSpPr>
          <p:cNvPr id="370" name="Espace réservé du texte 369"/>
          <p:cNvSpPr>
            <a:spLocks noGrp="1"/>
          </p:cNvSpPr>
          <p:nvPr>
            <p:ph type="body" idx="10"/>
          </p:nvPr>
        </p:nvSpPr>
        <p:spPr>
          <a:xfrm>
            <a:off x="2553970" y="5635625"/>
            <a:ext cx="3310255" cy="157607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46355" rIns="0" bIns="0" anchor="t"/>
          <a:lstStyle/>
          <a:p>
            <a:pPr marL="91440" marR="0" indent="0" algn="l">
              <a:lnSpc>
                <a:spcPts val="1900"/>
              </a:lnSpc>
              <a:spcAft>
                <a:spcPts val="0"/>
              </a:spcAft>
            </a:pPr>
            <a:r>
              <a:rPr lang="fr-FR" sz="1600" b="1" spc="-10">
                <a:solidFill>
                  <a:srgbClr val="000000"/>
                </a:solidFill>
                <a:latin typeface="Arial" panose="02020603050405020304" pitchFamily="2"/>
              </a:rPr>
              <a:t>Origine </a:t>
            </a:r>
          </a:p>
          <a:p>
            <a:pPr marL="914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1-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Court extenseur radial du carpe </a:t>
            </a: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2-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Long extenseur radial du carpe </a:t>
            </a: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3-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Brachio-radial </a:t>
            </a:r>
          </a:p>
          <a:p>
            <a:pPr marL="91440" marR="0" indent="0" algn="l">
              <a:lnSpc>
                <a:spcPts val="1900"/>
              </a:lnSpc>
              <a:spcBef>
                <a:spcPts val="0"/>
              </a:spcBef>
              <a:spcAft>
                <a:spcPts val="330"/>
              </a:spcAft>
            </a:pP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4-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Septum intermusculaire latéral </a:t>
            </a: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5-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Septum intermusculaire médial  </a:t>
            </a:r>
          </a:p>
        </p:txBody>
      </p:sp>
      <p:sp>
        <p:nvSpPr>
          <p:cNvPr id="371" name="Espace réservé du texte 370"/>
          <p:cNvSpPr>
            <a:spLocks noGrp="1"/>
          </p:cNvSpPr>
          <p:nvPr>
            <p:ph type="body" idx="10"/>
          </p:nvPr>
        </p:nvSpPr>
        <p:spPr>
          <a:xfrm>
            <a:off x="6056630" y="5635625"/>
            <a:ext cx="3507740" cy="118872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113030" rIns="0" bIns="0" anchor="t"/>
          <a:lstStyle/>
          <a:p>
            <a:pPr marL="91440" marR="0" indent="0" algn="l">
              <a:lnSpc>
                <a:spcPts val="1900"/>
              </a:lnSpc>
              <a:spcAft>
                <a:spcPts val="0"/>
              </a:spcAft>
            </a:pPr>
            <a:r>
              <a:rPr lang="fr-FR" sz="1600" b="1" spc="-20">
                <a:solidFill>
                  <a:srgbClr val="000000"/>
                </a:solidFill>
                <a:latin typeface="Arial" panose="02020603050405020304" pitchFamily="2"/>
              </a:rPr>
              <a:t>Terminaison </a:t>
            </a:r>
          </a:p>
          <a:p>
            <a:pPr marL="91440" marR="0" indent="0" algn="l">
              <a:lnSpc>
                <a:spcPts val="1900"/>
              </a:lnSpc>
              <a:spcBef>
                <a:spcPts val="0"/>
              </a:spcBef>
              <a:spcAft>
                <a:spcPts val="625"/>
              </a:spcAft>
            </a:pP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1-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Long extenseur radial du carpe 2-Court extenseur radial du carpe 3-Brachio-radial 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Espace réservé du texte 373"/>
          <p:cNvSpPr>
            <a:spLocks noGrp="1"/>
          </p:cNvSpPr>
          <p:nvPr>
            <p:ph type="body" idx="10"/>
          </p:nvPr>
        </p:nvSpPr>
        <p:spPr>
          <a:xfrm>
            <a:off x="1791970" y="698500"/>
            <a:ext cx="7099300" cy="6457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ctr">
              <a:lnSpc>
                <a:spcPts val="3200"/>
              </a:lnSpc>
              <a:spcAft>
                <a:spcPts val="1860"/>
              </a:spcAft>
            </a:pPr>
            <a:r>
              <a:rPr lang="fr-FR" sz="2800" b="1" spc="-20">
                <a:solidFill>
                  <a:srgbClr val="000000"/>
                </a:solidFill>
                <a:latin typeface="Arial" panose="02020603050405020304" pitchFamily="2"/>
              </a:rPr>
              <a:t>2-muscle brachio-radial ((long supinateur)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23"/>
          <p:cNvSpPr>
            <a:spLocks noGrp="1"/>
          </p:cNvSpPr>
          <p:nvPr>
            <p:ph type="body" idx="10"/>
          </p:nvPr>
        </p:nvSpPr>
        <p:spPr>
          <a:xfrm>
            <a:off x="1911350" y="558800"/>
            <a:ext cx="6510020" cy="800735"/>
          </a:xfrm>
          <a:prstGeom prst="rect">
            <a:avLst/>
          </a:prstGeom>
          <a:solidFill>
            <a:srgbClr val="F2EAEA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100965" rIns="0" bIns="0" anchor="t"/>
          <a:lstStyle/>
          <a:p>
            <a:pPr marL="0" marR="0" indent="0" algn="ctr">
              <a:lnSpc>
                <a:spcPts val="5000"/>
              </a:lnSpc>
              <a:spcAft>
                <a:spcPts val="325"/>
              </a:spcAft>
            </a:pPr>
            <a:r>
              <a:rPr lang="fr-FR" sz="4400" b="1" spc="-35">
                <a:solidFill>
                  <a:srgbClr val="000000"/>
                </a:solidFill>
                <a:latin typeface="Arial" panose="02020603050405020304" pitchFamily="2"/>
              </a:rPr>
              <a:t>I-Introduction 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idx="10"/>
          </p:nvPr>
        </p:nvSpPr>
        <p:spPr>
          <a:xfrm>
            <a:off x="875030" y="1636395"/>
            <a:ext cx="7772400" cy="1993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fr-FR" sz="2400" spc="10">
                <a:solidFill>
                  <a:srgbClr val="000000"/>
                </a:solidFill>
                <a:latin typeface="Arial" panose="02020603050405020304" pitchFamily="2"/>
              </a:rPr>
              <a:t>-Ces 03 loges contiennent</a:t>
            </a:r>
            <a:r>
              <a:rPr lang="fr-FR" sz="2400" b="1" spc="10">
                <a:solidFill>
                  <a:srgbClr val="FF0000"/>
                </a:solidFill>
                <a:latin typeface="Arial" panose="02020603050405020304" pitchFamily="2"/>
              </a:rPr>
              <a:t> 20 muscles</a:t>
            </a:r>
            <a:r>
              <a:rPr lang="fr-FR" sz="2400" spc="10">
                <a:solidFill>
                  <a:srgbClr val="FF0000"/>
                </a:solidFill>
                <a:latin typeface="Arial" panose="02020603050405020304" pitchFamily="2"/>
              </a:rPr>
              <a:t>,</a:t>
            </a:r>
            <a:r>
              <a:rPr lang="fr-FR" sz="2400" spc="10">
                <a:solidFill>
                  <a:srgbClr val="000000"/>
                </a:solidFill>
                <a:latin typeface="Arial" panose="02020603050405020304" pitchFamily="2"/>
              </a:rPr>
              <a:t> qui permettent la </a:t>
            </a:r>
          </a:p>
          <a:p>
            <a:pPr marL="0" marR="0" indent="0" algn="l">
              <a:lnSpc>
                <a:spcPts val="2700"/>
              </a:lnSpc>
              <a:spcBef>
                <a:spcPts val="435"/>
              </a:spcBef>
              <a:spcAft>
                <a:spcPts val="0"/>
              </a:spcAft>
            </a:pPr>
            <a:r>
              <a:rPr lang="fr-FR" sz="2400" spc="0">
                <a:solidFill>
                  <a:srgbClr val="000000"/>
                </a:solidFill>
                <a:latin typeface="Arial" panose="02020603050405020304" pitchFamily="2"/>
              </a:rPr>
              <a:t>plupart des mouvements du poignet , des doigts et les </a:t>
            </a:r>
          </a:p>
          <a:p>
            <a:pPr marL="0" marR="0" indent="0" algn="l">
              <a:lnSpc>
                <a:spcPts val="2700"/>
              </a:lnSpc>
              <a:spcBef>
                <a:spcPts val="460"/>
              </a:spcBef>
              <a:spcAft>
                <a:spcPts val="4695"/>
              </a:spcAft>
            </a:pPr>
            <a:r>
              <a:rPr lang="fr-FR" sz="2400" spc="-5">
                <a:solidFill>
                  <a:srgbClr val="000000"/>
                </a:solidFill>
                <a:latin typeface="Arial" panose="02020603050405020304" pitchFamily="2"/>
              </a:rPr>
              <a:t>mouvements de la pronosupination. 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idx="10"/>
          </p:nvPr>
        </p:nvSpPr>
        <p:spPr>
          <a:xfrm>
            <a:off x="3054350" y="6623050"/>
            <a:ext cx="3867785" cy="52451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40005" rIns="0" bIns="0" anchor="t"/>
          <a:lstStyle/>
          <a:p>
            <a:pPr marL="91440" marR="137160" indent="0" algn="l">
              <a:lnSpc>
                <a:spcPts val="1700"/>
              </a:lnSpc>
              <a:spcAft>
                <a:spcPts val="265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Coupe transversale de l’Avant-bras au tiers intermédiaire 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Espace réservé du texte 381"/>
          <p:cNvSpPr>
            <a:spLocks noGrp="1"/>
          </p:cNvSpPr>
          <p:nvPr>
            <p:ph type="body" idx="10"/>
          </p:nvPr>
        </p:nvSpPr>
        <p:spPr>
          <a:xfrm>
            <a:off x="1628775" y="698500"/>
            <a:ext cx="7416800" cy="1369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ctr">
              <a:lnSpc>
                <a:spcPts val="3200"/>
              </a:lnSpc>
              <a:spcAft>
                <a:spcPts val="7550"/>
              </a:spcAft>
            </a:pPr>
            <a:r>
              <a:rPr lang="fr-FR" sz="2800" b="1" spc="0">
                <a:solidFill>
                  <a:srgbClr val="000000"/>
                </a:solidFill>
                <a:latin typeface="Arial" panose="02020603050405020304" pitchFamily="2"/>
              </a:rPr>
              <a:t>2-muscle brachio-radial ((long supinateur) </a:t>
            </a:r>
          </a:p>
        </p:txBody>
      </p:sp>
      <p:sp>
        <p:nvSpPr>
          <p:cNvPr id="383" name="Espace réservé du texte 382"/>
          <p:cNvSpPr>
            <a:spLocks noGrp="1"/>
          </p:cNvSpPr>
          <p:nvPr>
            <p:ph type="body" idx="10"/>
          </p:nvPr>
        </p:nvSpPr>
        <p:spPr>
          <a:xfrm>
            <a:off x="875030" y="2068195"/>
            <a:ext cx="2984500" cy="26435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2700"/>
              </a:lnSpc>
              <a:spcAft>
                <a:spcPts val="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c-Fonction: </a:t>
            </a:r>
          </a:p>
          <a:p>
            <a:pPr marL="0" marR="0" indent="0" algn="just">
              <a:lnSpc>
                <a:spcPts val="2700"/>
              </a:lnSpc>
              <a:spcBef>
                <a:spcPts val="720"/>
              </a:spcBef>
              <a:spcAft>
                <a:spcPts val="0"/>
              </a:spcAft>
            </a:pPr>
            <a:r>
              <a:rPr lang="fr-FR" sz="2400" spc="-35">
                <a:solidFill>
                  <a:srgbClr val="000000"/>
                </a:solidFill>
                <a:latin typeface="Arial" panose="02020603050405020304" pitchFamily="2"/>
              </a:rPr>
              <a:t>-Fléchisseur du coude </a:t>
            </a:r>
          </a:p>
          <a:p>
            <a:pPr marL="0" marR="0" indent="0" algn="just">
              <a:lnSpc>
                <a:spcPts val="2700"/>
              </a:lnSpc>
              <a:spcBef>
                <a:spcPts val="740"/>
              </a:spcBef>
              <a:spcAft>
                <a:spcPts val="0"/>
              </a:spcAft>
            </a:pPr>
            <a:r>
              <a:rPr lang="fr-FR" sz="2400" spc="0">
                <a:solidFill>
                  <a:srgbClr val="000000"/>
                </a:solidFill>
                <a:latin typeface="Arial" panose="02020603050405020304" pitchFamily="2"/>
              </a:rPr>
              <a:t>-Supinateur </a:t>
            </a:r>
          </a:p>
          <a:p>
            <a:pPr marL="0" marR="0" indent="0" algn="just">
              <a:lnSpc>
                <a:spcPts val="2700"/>
              </a:lnSpc>
              <a:spcBef>
                <a:spcPts val="4195"/>
              </a:spcBef>
              <a:spcAft>
                <a:spcPts val="0"/>
              </a:spcAft>
            </a:pPr>
            <a:r>
              <a:rPr lang="fr-FR" sz="2400" b="1" spc="-15">
                <a:solidFill>
                  <a:srgbClr val="000000"/>
                </a:solidFill>
                <a:latin typeface="Arial" panose="02020603050405020304" pitchFamily="2"/>
              </a:rPr>
              <a:t>d-Innervation: </a:t>
            </a:r>
          </a:p>
          <a:p>
            <a:pPr marL="0" marR="0" indent="0" algn="just">
              <a:lnSpc>
                <a:spcPts val="2700"/>
              </a:lnSpc>
              <a:spcBef>
                <a:spcPts val="725"/>
              </a:spcBef>
              <a:spcAft>
                <a:spcPts val="830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-Nerf radial 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Espace réservé du texte 387"/>
          <p:cNvSpPr>
            <a:spLocks noGrp="1"/>
          </p:cNvSpPr>
          <p:nvPr>
            <p:ph type="body" idx="10"/>
          </p:nvPr>
        </p:nvSpPr>
        <p:spPr>
          <a:xfrm>
            <a:off x="1271270" y="342900"/>
            <a:ext cx="8238490" cy="656590"/>
          </a:xfrm>
          <a:prstGeom prst="rect">
            <a:avLst/>
          </a:prstGeom>
          <a:solidFill>
            <a:srgbClr val="ECF8EE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57785" rIns="0" bIns="0" anchor="t"/>
          <a:lstStyle/>
          <a:p>
            <a:pPr marL="0" marR="0" indent="0" algn="ctr">
              <a:lnSpc>
                <a:spcPts val="4600"/>
              </a:lnSpc>
              <a:spcAft>
                <a:spcPts val="0"/>
              </a:spcAft>
            </a:pPr>
            <a:r>
              <a:rPr lang="fr-FR" sz="4000" b="1" spc="-15">
                <a:solidFill>
                  <a:srgbClr val="000000"/>
                </a:solidFill>
                <a:latin typeface="Arial" panose="02020603050405020304" pitchFamily="2"/>
              </a:rPr>
              <a:t>II-Loge latérale (suite) </a:t>
            </a:r>
          </a:p>
        </p:txBody>
      </p:sp>
      <p:sp>
        <p:nvSpPr>
          <p:cNvPr id="389" name="Espace réservé du texte 388"/>
          <p:cNvSpPr>
            <a:spLocks noGrp="1"/>
          </p:cNvSpPr>
          <p:nvPr>
            <p:ph type="body" idx="10"/>
          </p:nvPr>
        </p:nvSpPr>
        <p:spPr>
          <a:xfrm>
            <a:off x="1354455" y="1281430"/>
            <a:ext cx="7416800" cy="5626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700"/>
              </a:lnSpc>
              <a:spcAft>
                <a:spcPts val="1655"/>
              </a:spcAft>
            </a:pPr>
            <a:r>
              <a:rPr lang="fr-FR" sz="2400" b="1" spc="10">
                <a:solidFill>
                  <a:srgbClr val="000000"/>
                </a:solidFill>
                <a:latin typeface="Arial" panose="02020603050405020304" pitchFamily="2"/>
              </a:rPr>
              <a:t>3-Long extenseur radial du carpe (1e radial) </a:t>
            </a:r>
          </a:p>
        </p:txBody>
      </p:sp>
      <p:sp>
        <p:nvSpPr>
          <p:cNvPr id="390" name="Espace réservé du texte 389"/>
          <p:cNvSpPr>
            <a:spLocks noGrp="1"/>
          </p:cNvSpPr>
          <p:nvPr>
            <p:ph type="body" idx="10"/>
          </p:nvPr>
        </p:nvSpPr>
        <p:spPr>
          <a:xfrm>
            <a:off x="875030" y="1844040"/>
            <a:ext cx="2743200" cy="37915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0345" rIns="0" bIns="0" anchor="t"/>
          <a:lstStyle/>
          <a:p>
            <a:pPr marL="0" marR="0" indent="0" algn="just">
              <a:lnSpc>
                <a:spcPts val="2800"/>
              </a:lnSpc>
              <a:spcAft>
                <a:spcPts val="0"/>
              </a:spcAft>
            </a:pPr>
            <a:r>
              <a:rPr lang="fr-FR" sz="2400" b="1" spc="-20">
                <a:solidFill>
                  <a:srgbClr val="000000"/>
                </a:solidFill>
                <a:latin typeface="Arial" panose="02020603050405020304" pitchFamily="2"/>
              </a:rPr>
              <a:t>a-Origine</a:t>
            </a:r>
            <a:r>
              <a:rPr lang="fr-FR" sz="2400" spc="-20">
                <a:solidFill>
                  <a:srgbClr val="000000"/>
                </a:solidFill>
                <a:latin typeface="Arial" panose="02020603050405020304" pitchFamily="2"/>
              </a:rPr>
              <a:t>: </a:t>
            </a:r>
          </a:p>
          <a:p>
            <a:pPr marL="0" marR="0" indent="0" algn="just">
              <a:lnSpc>
                <a:spcPts val="2700"/>
              </a:lnSpc>
              <a:spcBef>
                <a:spcPts val="700"/>
              </a:spcBef>
              <a:spcAft>
                <a:spcPts val="0"/>
              </a:spcAft>
            </a:pPr>
            <a:r>
              <a:rPr lang="fr-FR" sz="2400" spc="-10">
                <a:solidFill>
                  <a:srgbClr val="000000"/>
                </a:solidFill>
                <a:latin typeface="Arial" panose="02020603050405020304" pitchFamily="2"/>
              </a:rPr>
              <a:t>Uu tiers inférieur du </a:t>
            </a:r>
          </a:p>
          <a:p>
            <a:pPr marL="0" marR="0" indent="0" algn="just">
              <a:lnSpc>
                <a:spcPts val="2700"/>
              </a:lnSpc>
              <a:spcBef>
                <a:spcPts val="740"/>
              </a:spcBef>
              <a:spcAft>
                <a:spcPts val="0"/>
              </a:spcAft>
            </a:pPr>
            <a:r>
              <a:rPr lang="fr-FR" sz="2400" spc="-10">
                <a:solidFill>
                  <a:srgbClr val="000000"/>
                </a:solidFill>
                <a:latin typeface="Arial" panose="02020603050405020304" pitchFamily="2"/>
              </a:rPr>
              <a:t>bord latéral de </a:t>
            </a:r>
          </a:p>
          <a:p>
            <a:pPr marL="0" marR="0" indent="0" algn="just">
              <a:lnSpc>
                <a:spcPts val="2700"/>
              </a:lnSpc>
              <a:spcBef>
                <a:spcPts val="740"/>
              </a:spcBef>
              <a:spcAft>
                <a:spcPts val="0"/>
              </a:spcAft>
            </a:pPr>
            <a:r>
              <a:rPr lang="fr-FR" sz="2400" spc="-20">
                <a:solidFill>
                  <a:srgbClr val="000000"/>
                </a:solidFill>
                <a:latin typeface="Arial" panose="02020603050405020304" pitchFamily="2"/>
              </a:rPr>
              <a:t>l’humérus </a:t>
            </a:r>
          </a:p>
          <a:p>
            <a:pPr marL="0" marR="0" indent="0" algn="just">
              <a:lnSpc>
                <a:spcPts val="2800"/>
              </a:lnSpc>
              <a:spcBef>
                <a:spcPts val="740"/>
              </a:spcBef>
              <a:spcAft>
                <a:spcPts val="0"/>
              </a:spcAft>
            </a:pPr>
            <a:r>
              <a:rPr lang="fr-FR" sz="2400" b="1" spc="-35">
                <a:solidFill>
                  <a:srgbClr val="000000"/>
                </a:solidFill>
                <a:latin typeface="Arial" panose="02020603050405020304" pitchFamily="2"/>
              </a:rPr>
              <a:t>b-Terminaison: </a:t>
            </a:r>
          </a:p>
          <a:p>
            <a:pPr marL="0" marR="0" indent="0" algn="just">
              <a:lnSpc>
                <a:spcPts val="2700"/>
              </a:lnSpc>
              <a:spcBef>
                <a:spcPts val="705"/>
              </a:spcBef>
              <a:spcAft>
                <a:spcPts val="0"/>
              </a:spcAft>
            </a:pPr>
            <a:r>
              <a:rPr lang="fr-FR" sz="2400" spc="-10">
                <a:solidFill>
                  <a:srgbClr val="000000"/>
                </a:solidFill>
                <a:latin typeface="Arial" panose="02020603050405020304" pitchFamily="2"/>
              </a:rPr>
              <a:t>Face dorsale de la </a:t>
            </a:r>
          </a:p>
          <a:p>
            <a:pPr marL="0" marR="0" indent="0" algn="just">
              <a:lnSpc>
                <a:spcPts val="2700"/>
              </a:lnSpc>
              <a:spcBef>
                <a:spcPts val="520"/>
              </a:spcBef>
              <a:spcAft>
                <a:spcPts val="0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base du 2</a:t>
            </a:r>
            <a:r>
              <a:rPr lang="fr-FR" sz="1600" spc="-15">
                <a:solidFill>
                  <a:srgbClr val="000000"/>
                </a:solidFill>
                <a:latin typeface="Arial" panose="02020603050405020304" pitchFamily="2"/>
              </a:rPr>
              <a:t>ème </a:t>
            </a:r>
          </a:p>
          <a:p>
            <a:pPr marL="0" marR="0" indent="0" algn="just">
              <a:lnSpc>
                <a:spcPts val="2700"/>
              </a:lnSpc>
              <a:spcBef>
                <a:spcPts val="960"/>
              </a:spcBef>
              <a:spcAft>
                <a:spcPts val="1190"/>
              </a:spcAft>
            </a:pPr>
            <a:r>
              <a:rPr lang="fr-FR" sz="2400" spc="-20">
                <a:solidFill>
                  <a:srgbClr val="000000"/>
                </a:solidFill>
                <a:latin typeface="Arial" panose="02020603050405020304" pitchFamily="2"/>
              </a:rPr>
              <a:t>métacarpien </a:t>
            </a:r>
          </a:p>
        </p:txBody>
      </p:sp>
      <p:sp>
        <p:nvSpPr>
          <p:cNvPr id="393" name="Espace réservé du texte 392"/>
          <p:cNvSpPr>
            <a:spLocks noGrp="1"/>
          </p:cNvSpPr>
          <p:nvPr>
            <p:ph type="body" idx="10"/>
          </p:nvPr>
        </p:nvSpPr>
        <p:spPr>
          <a:xfrm>
            <a:off x="6294120" y="5632450"/>
            <a:ext cx="3627120" cy="108839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46355" rIns="0" bIns="0" anchor="t"/>
          <a:lstStyle/>
          <a:p>
            <a:pPr marL="91440" marR="0" indent="0" algn="l">
              <a:lnSpc>
                <a:spcPts val="1900"/>
              </a:lnSpc>
              <a:spcAft>
                <a:spcPts val="0"/>
              </a:spcAft>
            </a:pPr>
            <a:r>
              <a:rPr lang="fr-FR" sz="1600" b="1" spc="-20">
                <a:solidFill>
                  <a:srgbClr val="000000"/>
                </a:solidFill>
                <a:latin typeface="Arial" panose="02020603050405020304" pitchFamily="2"/>
              </a:rPr>
              <a:t>Terminaison </a:t>
            </a:r>
          </a:p>
          <a:p>
            <a:pPr marL="91440" marR="0" indent="0" algn="l">
              <a:lnSpc>
                <a:spcPts val="1900"/>
              </a:lnSpc>
              <a:spcBef>
                <a:spcPts val="0"/>
              </a:spcBef>
              <a:spcAft>
                <a:spcPts val="380"/>
              </a:spcAft>
            </a:pP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1-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Long extenseur radial du carpe 2-Court extenseur radial du carpe 3-Brachio-radial </a:t>
            </a:r>
          </a:p>
        </p:txBody>
      </p:sp>
      <p:sp>
        <p:nvSpPr>
          <p:cNvPr id="394" name="Espace réservé du texte 393"/>
          <p:cNvSpPr>
            <a:spLocks noGrp="1"/>
          </p:cNvSpPr>
          <p:nvPr>
            <p:ph type="body" idx="10"/>
          </p:nvPr>
        </p:nvSpPr>
        <p:spPr>
          <a:xfrm>
            <a:off x="2840990" y="5635625"/>
            <a:ext cx="3314700" cy="157607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46355" rIns="0" bIns="0" anchor="t"/>
          <a:lstStyle/>
          <a:p>
            <a:pPr marL="91440" marR="0" indent="0" algn="l">
              <a:lnSpc>
                <a:spcPts val="1900"/>
              </a:lnSpc>
              <a:spcAft>
                <a:spcPts val="0"/>
              </a:spcAft>
            </a:pPr>
            <a:r>
              <a:rPr lang="fr-FR" sz="1600" b="1" spc="-10">
                <a:solidFill>
                  <a:srgbClr val="000000"/>
                </a:solidFill>
                <a:latin typeface="Arial" panose="02020603050405020304" pitchFamily="2"/>
              </a:rPr>
              <a:t>Origine </a:t>
            </a:r>
          </a:p>
          <a:p>
            <a:pPr marL="914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1-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Court extenseur radial du carpe </a:t>
            </a: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2-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Long extenseur radial du carpe </a:t>
            </a: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3-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Brachio-radial </a:t>
            </a:r>
          </a:p>
          <a:p>
            <a:pPr marL="91440" marR="0" indent="0" algn="l">
              <a:lnSpc>
                <a:spcPts val="1900"/>
              </a:lnSpc>
              <a:spcBef>
                <a:spcPts val="0"/>
              </a:spcBef>
              <a:spcAft>
                <a:spcPts val="330"/>
              </a:spcAft>
            </a:pP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4-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Septum intermusculaire latéral </a:t>
            </a: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5-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Septum intermusculaire médial 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Espace réservé du texte 398"/>
          <p:cNvSpPr>
            <a:spLocks noGrp="1"/>
          </p:cNvSpPr>
          <p:nvPr>
            <p:ph type="body" idx="10"/>
          </p:nvPr>
        </p:nvSpPr>
        <p:spPr>
          <a:xfrm>
            <a:off x="2152015" y="749935"/>
            <a:ext cx="6376035" cy="2927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300"/>
              </a:lnSpc>
              <a:spcAft>
                <a:spcPts val="0"/>
              </a:spcAft>
            </a:pPr>
            <a:r>
              <a:rPr lang="fr-FR" sz="2400" b="1" spc="-5">
                <a:solidFill>
                  <a:srgbClr val="000000"/>
                </a:solidFill>
                <a:latin typeface="Arial" panose="02020603050405020304" pitchFamily="2"/>
              </a:rPr>
              <a:t>3-Long extenseur radial du carpe (1e radial) </a:t>
            </a:r>
          </a:p>
        </p:txBody>
      </p:sp>
      <p:sp>
        <p:nvSpPr>
          <p:cNvPr id="400" name="Espace réservé du texte 399"/>
          <p:cNvSpPr>
            <a:spLocks noGrp="1"/>
          </p:cNvSpPr>
          <p:nvPr>
            <p:ph type="body" idx="10"/>
          </p:nvPr>
        </p:nvSpPr>
        <p:spPr>
          <a:xfrm>
            <a:off x="1697990" y="6836410"/>
            <a:ext cx="3160395" cy="375285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57785" rIns="0" bIns="0" anchor="t"/>
          <a:lstStyle/>
          <a:p>
            <a:pPr marL="91440" marR="0" indent="0" algn="l">
              <a:lnSpc>
                <a:spcPts val="2000"/>
              </a:lnSpc>
              <a:spcAft>
                <a:spcPts val="260"/>
              </a:spcAft>
            </a:pPr>
            <a:r>
              <a:rPr lang="fr-FR" sz="1800" b="1" spc="-35">
                <a:solidFill>
                  <a:srgbClr val="000000"/>
                </a:solidFill>
                <a:latin typeface="Arial" panose="02020603050405020304" pitchFamily="2"/>
              </a:rPr>
              <a:t>Vue latérale de l’avant bras </a:t>
            </a:r>
          </a:p>
        </p:txBody>
      </p:sp>
      <p:sp>
        <p:nvSpPr>
          <p:cNvPr id="401" name="Espace réservé du texte 400"/>
          <p:cNvSpPr>
            <a:spLocks noGrp="1"/>
          </p:cNvSpPr>
          <p:nvPr>
            <p:ph type="body" idx="10"/>
          </p:nvPr>
        </p:nvSpPr>
        <p:spPr>
          <a:xfrm>
            <a:off x="6056630" y="6836410"/>
            <a:ext cx="3172460" cy="375285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57785" rIns="0" bIns="0" anchor="t"/>
          <a:lstStyle/>
          <a:p>
            <a:pPr marL="91440" marR="0" indent="0" algn="l">
              <a:lnSpc>
                <a:spcPts val="2000"/>
              </a:lnSpc>
              <a:spcAft>
                <a:spcPts val="260"/>
              </a:spcAft>
            </a:pPr>
            <a:r>
              <a:rPr lang="fr-FR" sz="1800" b="1" spc="-35">
                <a:solidFill>
                  <a:srgbClr val="000000"/>
                </a:solidFill>
                <a:latin typeface="Arial" panose="02020603050405020304" pitchFamily="2"/>
              </a:rPr>
              <a:t>Vue dorsale de l’avant bras 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Espace réservé du texte 403"/>
          <p:cNvSpPr>
            <a:spLocks noGrp="1"/>
          </p:cNvSpPr>
          <p:nvPr>
            <p:ph type="body" idx="10"/>
          </p:nvPr>
        </p:nvSpPr>
        <p:spPr>
          <a:xfrm>
            <a:off x="1125220" y="1003300"/>
            <a:ext cx="8238490" cy="1351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600"/>
              </a:lnSpc>
              <a:spcAft>
                <a:spcPts val="6955"/>
              </a:spcAft>
            </a:pPr>
            <a:r>
              <a:rPr lang="fr-FR" sz="3200" b="1" spc="-5">
                <a:solidFill>
                  <a:srgbClr val="000000"/>
                </a:solidFill>
                <a:latin typeface="Arial" panose="02020603050405020304" pitchFamily="2"/>
              </a:rPr>
              <a:t>3-Long extenseur radial du carpe (suite) </a:t>
            </a:r>
          </a:p>
        </p:txBody>
      </p:sp>
      <p:sp>
        <p:nvSpPr>
          <p:cNvPr id="405" name="Espace réservé du texte 404"/>
          <p:cNvSpPr>
            <a:spLocks noGrp="1"/>
          </p:cNvSpPr>
          <p:nvPr>
            <p:ph type="body" idx="10"/>
          </p:nvPr>
        </p:nvSpPr>
        <p:spPr>
          <a:xfrm>
            <a:off x="875030" y="2354580"/>
            <a:ext cx="3886200" cy="28905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2700"/>
              </a:lnSpc>
              <a:spcAft>
                <a:spcPts val="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c-Fonction: </a:t>
            </a:r>
          </a:p>
          <a:p>
            <a:pPr marL="0" marR="0" indent="0" algn="just">
              <a:lnSpc>
                <a:spcPts val="2700"/>
              </a:lnSpc>
              <a:spcBef>
                <a:spcPts val="720"/>
              </a:spcBef>
              <a:spcAft>
                <a:spcPts val="0"/>
              </a:spcAft>
            </a:pPr>
            <a:r>
              <a:rPr lang="fr-FR" sz="2400" spc="-30">
                <a:solidFill>
                  <a:srgbClr val="000000"/>
                </a:solidFill>
                <a:latin typeface="Arial" panose="02020603050405020304" pitchFamily="2"/>
              </a:rPr>
              <a:t>Extenseur et abducteur de la </a:t>
            </a:r>
          </a:p>
          <a:p>
            <a:pPr marL="0" marR="0" indent="0" algn="just">
              <a:lnSpc>
                <a:spcPts val="2700"/>
              </a:lnSpc>
              <a:spcBef>
                <a:spcPts val="710"/>
              </a:spcBef>
              <a:spcAft>
                <a:spcPts val="0"/>
              </a:spcAft>
            </a:pPr>
            <a:r>
              <a:rPr lang="fr-FR" sz="2400" spc="-65">
                <a:solidFill>
                  <a:srgbClr val="000000"/>
                </a:solidFill>
                <a:latin typeface="Arial" panose="02020603050405020304" pitchFamily="2"/>
              </a:rPr>
              <a:t>Main </a:t>
            </a:r>
          </a:p>
          <a:p>
            <a:pPr marL="0" marR="0" indent="0" algn="just">
              <a:lnSpc>
                <a:spcPts val="2700"/>
              </a:lnSpc>
              <a:spcBef>
                <a:spcPts val="4170"/>
              </a:spcBef>
              <a:spcAft>
                <a:spcPts val="0"/>
              </a:spcAft>
            </a:pPr>
            <a:r>
              <a:rPr lang="fr-FR" sz="2400" b="1" spc="-15">
                <a:solidFill>
                  <a:srgbClr val="000000"/>
                </a:solidFill>
                <a:latin typeface="Arial" panose="02020603050405020304" pitchFamily="2"/>
              </a:rPr>
              <a:t>d-Innervation: </a:t>
            </a:r>
          </a:p>
          <a:p>
            <a:pPr marL="0" marR="0" indent="0" algn="just">
              <a:lnSpc>
                <a:spcPts val="2700"/>
              </a:lnSpc>
              <a:spcBef>
                <a:spcPts val="720"/>
              </a:spcBef>
              <a:spcAft>
                <a:spcPts val="2720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-Nerf radial 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Espace réservé du texte 411"/>
          <p:cNvSpPr>
            <a:spLocks noGrp="1"/>
          </p:cNvSpPr>
          <p:nvPr>
            <p:ph type="body" idx="10"/>
          </p:nvPr>
        </p:nvSpPr>
        <p:spPr>
          <a:xfrm>
            <a:off x="1143000" y="660400"/>
            <a:ext cx="8238490" cy="6838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" rIns="0" bIns="0" anchor="t"/>
          <a:lstStyle/>
          <a:p>
            <a:pPr marL="0" marR="0" indent="0" algn="ctr">
              <a:lnSpc>
                <a:spcPts val="3200"/>
              </a:lnSpc>
              <a:spcAft>
                <a:spcPts val="2155"/>
              </a:spcAft>
            </a:pPr>
            <a:r>
              <a:rPr lang="fr-FR" sz="2800" b="1" spc="0">
                <a:solidFill>
                  <a:srgbClr val="000000"/>
                </a:solidFill>
                <a:latin typeface="Arial" panose="02020603050405020304" pitchFamily="2"/>
              </a:rPr>
              <a:t>4-court extenseur radial du carpe (suite) </a:t>
            </a:r>
          </a:p>
        </p:txBody>
      </p:sp>
      <p:sp>
        <p:nvSpPr>
          <p:cNvPr id="415" name="Espace réservé du texte 414"/>
          <p:cNvSpPr>
            <a:spLocks noGrp="1"/>
          </p:cNvSpPr>
          <p:nvPr>
            <p:ph type="body" idx="10"/>
          </p:nvPr>
        </p:nvSpPr>
        <p:spPr>
          <a:xfrm>
            <a:off x="865505" y="1907540"/>
            <a:ext cx="2033270" cy="14662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0645" rIns="0" bIns="0" anchor="t"/>
          <a:lstStyle/>
          <a:p>
            <a:pPr marL="0" marR="0" indent="0" algn="just">
              <a:lnSpc>
                <a:spcPts val="2300"/>
              </a:lnSpc>
              <a:spcAft>
                <a:spcPts val="0"/>
              </a:spcAft>
            </a:pPr>
            <a:r>
              <a:rPr lang="fr-FR" sz="2000" b="1" spc="-45">
                <a:solidFill>
                  <a:srgbClr val="000000"/>
                </a:solidFill>
                <a:latin typeface="Arial" panose="02020603050405020304" pitchFamily="2"/>
              </a:rPr>
              <a:t>a-Origine</a:t>
            </a:r>
            <a:r>
              <a:rPr lang="fr-FR" sz="2000" spc="-55">
                <a:solidFill>
                  <a:srgbClr val="000000"/>
                </a:solidFill>
                <a:latin typeface="Arial" panose="02020603050405020304" pitchFamily="2"/>
              </a:rPr>
              <a:t>: </a:t>
            </a:r>
          </a:p>
          <a:p>
            <a:pPr marL="0" marR="0" indent="0" algn="just">
              <a:lnSpc>
                <a:spcPts val="2300"/>
              </a:lnSpc>
              <a:spcBef>
                <a:spcPts val="590"/>
              </a:spcBef>
              <a:spcAft>
                <a:spcPts val="0"/>
              </a:spcAft>
            </a:pPr>
            <a:r>
              <a:rPr lang="fr-FR" sz="2000" spc="-35">
                <a:solidFill>
                  <a:srgbClr val="000000"/>
                </a:solidFill>
                <a:latin typeface="Arial" panose="02020603050405020304" pitchFamily="2"/>
              </a:rPr>
              <a:t>face antérieure de </a:t>
            </a:r>
          </a:p>
          <a:p>
            <a:pPr marL="0" marR="0" indent="0" algn="just">
              <a:lnSpc>
                <a:spcPts val="2300"/>
              </a:lnSpc>
              <a:spcBef>
                <a:spcPts val="610"/>
              </a:spcBef>
              <a:spcAft>
                <a:spcPts val="0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l’épicondyle </a:t>
            </a:r>
          </a:p>
          <a:p>
            <a:pPr marL="0" marR="0" indent="0" algn="just">
              <a:lnSpc>
                <a:spcPts val="2200"/>
              </a:lnSpc>
              <a:spcBef>
                <a:spcPts val="610"/>
              </a:spcBef>
              <a:spcAft>
                <a:spcPts val="0"/>
              </a:spcAft>
            </a:pPr>
            <a:r>
              <a:rPr lang="fr-FR" sz="2000" spc="-35">
                <a:solidFill>
                  <a:srgbClr val="000000"/>
                </a:solidFill>
                <a:latin typeface="Arial" panose="02020603050405020304" pitchFamily="2"/>
              </a:rPr>
              <a:t>Latéral </a:t>
            </a:r>
          </a:p>
        </p:txBody>
      </p:sp>
      <p:sp>
        <p:nvSpPr>
          <p:cNvPr id="416" name="Espace réservé du texte 415"/>
          <p:cNvSpPr>
            <a:spLocks noGrp="1"/>
          </p:cNvSpPr>
          <p:nvPr>
            <p:ph type="body" idx="10"/>
          </p:nvPr>
        </p:nvSpPr>
        <p:spPr>
          <a:xfrm>
            <a:off x="875030" y="3815080"/>
            <a:ext cx="3035300" cy="1067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fr-FR" sz="2000" b="1" spc="-60">
                <a:solidFill>
                  <a:srgbClr val="000000"/>
                </a:solidFill>
                <a:latin typeface="Arial" panose="02020603050405020304" pitchFamily="2"/>
              </a:rPr>
              <a:t>b-Terminaison: </a:t>
            </a:r>
          </a:p>
          <a:p>
            <a:pPr marL="0" marR="0" indent="0" algn="l">
              <a:lnSpc>
                <a:spcPts val="2300"/>
              </a:lnSpc>
              <a:spcBef>
                <a:spcPts val="590"/>
              </a:spcBef>
              <a:spcAft>
                <a:spcPts val="0"/>
              </a:spcAft>
            </a:pPr>
            <a:r>
              <a:rPr lang="fr-FR" sz="2000" spc="-35">
                <a:solidFill>
                  <a:srgbClr val="000000"/>
                </a:solidFill>
                <a:latin typeface="Arial" panose="02020603050405020304" pitchFamily="2"/>
              </a:rPr>
              <a:t>Face dorsale de la base du </a:t>
            </a:r>
          </a:p>
          <a:p>
            <a:pPr marL="0" marR="0" indent="0" algn="l">
              <a:lnSpc>
                <a:spcPts val="2300"/>
              </a:lnSpc>
              <a:spcBef>
                <a:spcPts val="490"/>
              </a:spcBef>
              <a:spcAft>
                <a:spcPts val="360"/>
              </a:spcAft>
            </a:pPr>
            <a:r>
              <a:rPr lang="fr-FR" sz="2000" spc="0">
                <a:solidFill>
                  <a:srgbClr val="000000"/>
                </a:solidFill>
                <a:latin typeface="Arial" panose="02020603050405020304" pitchFamily="2"/>
              </a:rPr>
              <a:t>3</a:t>
            </a:r>
            <a:r>
              <a:rPr lang="fr-FR" sz="1350" spc="0">
                <a:solidFill>
                  <a:srgbClr val="000000"/>
                </a:solidFill>
                <a:latin typeface="Arial" panose="02020603050405020304" pitchFamily="2"/>
              </a:rPr>
              <a:t>ème </a:t>
            </a:r>
            <a:r>
              <a:rPr lang="fr-FR" sz="2000" spc="0">
                <a:solidFill>
                  <a:srgbClr val="000000"/>
                </a:solidFill>
                <a:latin typeface="Arial" panose="02020603050405020304" pitchFamily="2"/>
              </a:rPr>
              <a:t>métacarpien </a:t>
            </a:r>
          </a:p>
        </p:txBody>
      </p:sp>
      <p:sp>
        <p:nvSpPr>
          <p:cNvPr id="417" name="Espace réservé du texte 416"/>
          <p:cNvSpPr>
            <a:spLocks noGrp="1"/>
          </p:cNvSpPr>
          <p:nvPr>
            <p:ph type="body" idx="10"/>
          </p:nvPr>
        </p:nvSpPr>
        <p:spPr>
          <a:xfrm>
            <a:off x="3101340" y="5632450"/>
            <a:ext cx="3359150" cy="1579245"/>
          </a:xfrm>
          <a:prstGeom prst="rect">
            <a:avLst/>
          </a:prstGeom>
          <a:noFill/>
          <a:ln w="6350" cmpd="sng">
            <a:solidFill>
              <a:srgbClr val="000000"/>
            </a:solidFill>
            <a:prstDash val="solid"/>
          </a:ln>
        </p:spPr>
        <p:txBody>
          <a:bodyPr vert="horz" lIns="0" tIns="64135" rIns="0" bIns="0" anchor="t"/>
          <a:lstStyle/>
          <a:p>
            <a:pPr marL="91440" marR="0" indent="0" algn="l">
              <a:lnSpc>
                <a:spcPts val="1800"/>
              </a:lnSpc>
              <a:spcAft>
                <a:spcPts val="0"/>
              </a:spcAft>
            </a:pPr>
            <a:r>
              <a:rPr lang="fr-FR" sz="1600" b="1" spc="-10">
                <a:solidFill>
                  <a:srgbClr val="000000"/>
                </a:solidFill>
                <a:latin typeface="Arial" panose="02020603050405020304" pitchFamily="2"/>
              </a:rPr>
              <a:t>Origine </a:t>
            </a:r>
          </a:p>
          <a:p>
            <a:pPr marL="914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1-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Court extenseur radial du carpe </a:t>
            </a: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2-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Long extenseur radial du carpe </a:t>
            </a: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3-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Brachio-radial </a:t>
            </a:r>
          </a:p>
          <a:p>
            <a:pPr marL="91440" marR="0" indent="0" algn="l">
              <a:lnSpc>
                <a:spcPts val="1900"/>
              </a:lnSpc>
              <a:spcBef>
                <a:spcPts val="0"/>
              </a:spcBef>
              <a:spcAft>
                <a:spcPts val="330"/>
              </a:spcAft>
            </a:pP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4-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Septum intermusculaire latéral </a:t>
            </a: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5-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Septum intermusculaire médial </a:t>
            </a:r>
          </a:p>
        </p:txBody>
      </p:sp>
      <p:sp>
        <p:nvSpPr>
          <p:cNvPr id="418" name="Espace réservé du texte 417"/>
          <p:cNvSpPr>
            <a:spLocks noGrp="1"/>
          </p:cNvSpPr>
          <p:nvPr>
            <p:ph type="body" idx="10"/>
          </p:nvPr>
        </p:nvSpPr>
        <p:spPr>
          <a:xfrm>
            <a:off x="6580505" y="5632450"/>
            <a:ext cx="3359150" cy="121031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60325" rIns="0" bIns="0" anchor="t"/>
          <a:lstStyle/>
          <a:p>
            <a:pPr marL="91440" marR="0" indent="0" algn="l">
              <a:lnSpc>
                <a:spcPts val="2000"/>
              </a:lnSpc>
              <a:spcAft>
                <a:spcPts val="0"/>
              </a:spcAft>
            </a:pPr>
            <a:r>
              <a:rPr lang="fr-FR" sz="1800" b="1" spc="-55">
                <a:solidFill>
                  <a:srgbClr val="000000"/>
                </a:solidFill>
                <a:latin typeface="Arial" panose="02020603050405020304" pitchFamily="2"/>
              </a:rPr>
              <a:t>Terminaison </a:t>
            </a:r>
          </a:p>
          <a:p>
            <a:pPr marL="91440" marR="0" indent="0" algn="l">
              <a:lnSpc>
                <a:spcPts val="2200"/>
              </a:lnSpc>
              <a:spcBef>
                <a:spcPts val="0"/>
              </a:spcBef>
              <a:spcAft>
                <a:spcPts val="365"/>
              </a:spcAft>
            </a:pPr>
            <a:r>
              <a:rPr lang="fr-FR" sz="1800" b="1" spc="-35">
                <a:solidFill>
                  <a:srgbClr val="000000"/>
                </a:solidFill>
                <a:latin typeface="Arial" panose="02020603050405020304" pitchFamily="2"/>
              </a:rPr>
              <a:t>1-</a:t>
            </a:r>
            <a:r>
              <a:rPr lang="fr-FR" sz="1800" spc="-35">
                <a:solidFill>
                  <a:srgbClr val="000000"/>
                </a:solidFill>
                <a:latin typeface="Arial" panose="02020603050405020304" pitchFamily="2"/>
              </a:rPr>
              <a:t>Long extenseur radial du carp 2-Court extenseur radial du carp 3-Brachio-radial 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Espace réservé du texte 422"/>
          <p:cNvSpPr>
            <a:spLocks noGrp="1"/>
          </p:cNvSpPr>
          <p:nvPr>
            <p:ph type="body" idx="10"/>
          </p:nvPr>
        </p:nvSpPr>
        <p:spPr>
          <a:xfrm>
            <a:off x="2416810" y="746760"/>
            <a:ext cx="5843270" cy="295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300"/>
              </a:lnSpc>
              <a:spcAft>
                <a:spcPts val="0"/>
              </a:spcAft>
            </a:pPr>
            <a:r>
              <a:rPr lang="fr-FR" sz="2400" b="1" spc="-15">
                <a:solidFill>
                  <a:srgbClr val="000000"/>
                </a:solidFill>
                <a:latin typeface="Arial" panose="02020603050405020304" pitchFamily="2"/>
              </a:rPr>
              <a:t>4-Court extenseur radial du carpe (suite) </a:t>
            </a:r>
          </a:p>
        </p:txBody>
      </p:sp>
      <p:sp>
        <p:nvSpPr>
          <p:cNvPr id="424" name="Espace réservé du texte 423"/>
          <p:cNvSpPr>
            <a:spLocks noGrp="1"/>
          </p:cNvSpPr>
          <p:nvPr>
            <p:ph type="body" idx="10"/>
          </p:nvPr>
        </p:nvSpPr>
        <p:spPr>
          <a:xfrm>
            <a:off x="1697990" y="6836410"/>
            <a:ext cx="3160395" cy="375285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57785" rIns="0" bIns="0" anchor="t"/>
          <a:lstStyle/>
          <a:p>
            <a:pPr marL="91440" marR="0" indent="0" algn="l">
              <a:lnSpc>
                <a:spcPts val="2000"/>
              </a:lnSpc>
              <a:spcAft>
                <a:spcPts val="260"/>
              </a:spcAft>
            </a:pPr>
            <a:r>
              <a:rPr lang="fr-FR" sz="1800" b="1" spc="-35">
                <a:solidFill>
                  <a:srgbClr val="000000"/>
                </a:solidFill>
                <a:latin typeface="Arial" panose="02020603050405020304" pitchFamily="2"/>
              </a:rPr>
              <a:t>Vue latérale de l’avant bras </a:t>
            </a:r>
          </a:p>
        </p:txBody>
      </p:sp>
      <p:sp>
        <p:nvSpPr>
          <p:cNvPr id="425" name="Espace réservé du texte 424"/>
          <p:cNvSpPr>
            <a:spLocks noGrp="1"/>
          </p:cNvSpPr>
          <p:nvPr>
            <p:ph type="body" idx="10"/>
          </p:nvPr>
        </p:nvSpPr>
        <p:spPr>
          <a:xfrm>
            <a:off x="6056630" y="6836410"/>
            <a:ext cx="3172460" cy="375285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57785" rIns="0" bIns="0" anchor="t"/>
          <a:lstStyle/>
          <a:p>
            <a:pPr marL="91440" marR="0" indent="0" algn="l">
              <a:lnSpc>
                <a:spcPts val="2000"/>
              </a:lnSpc>
              <a:spcAft>
                <a:spcPts val="260"/>
              </a:spcAft>
            </a:pPr>
            <a:r>
              <a:rPr lang="fr-FR" sz="1800" b="1" spc="-35">
                <a:solidFill>
                  <a:srgbClr val="000000"/>
                </a:solidFill>
                <a:latin typeface="Arial" panose="02020603050405020304" pitchFamily="2"/>
              </a:rPr>
              <a:t>Vue dorsale de l’avant bras 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Espace réservé du texte 427"/>
          <p:cNvSpPr>
            <a:spLocks noGrp="1"/>
          </p:cNvSpPr>
          <p:nvPr>
            <p:ph type="body" idx="10"/>
          </p:nvPr>
        </p:nvSpPr>
        <p:spPr>
          <a:xfrm>
            <a:off x="875030" y="698500"/>
            <a:ext cx="8915400" cy="14395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700"/>
              </a:lnSpc>
              <a:spcAft>
                <a:spcPts val="8530"/>
              </a:spcAft>
            </a:pPr>
            <a:r>
              <a:rPr lang="fr-FR" sz="2400" b="1" spc="0">
                <a:solidFill>
                  <a:srgbClr val="000000"/>
                </a:solidFill>
                <a:latin typeface="Arial" panose="02020603050405020304" pitchFamily="2"/>
              </a:rPr>
              <a:t>4-Court extenseur radial du carpe (suite) 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Espace réservé du texte 434"/>
          <p:cNvSpPr>
            <a:spLocks noGrp="1"/>
          </p:cNvSpPr>
          <p:nvPr>
            <p:ph type="body" idx="10"/>
          </p:nvPr>
        </p:nvSpPr>
        <p:spPr>
          <a:xfrm>
            <a:off x="1197610" y="342900"/>
            <a:ext cx="8242300" cy="800100"/>
          </a:xfrm>
          <a:prstGeom prst="rect">
            <a:avLst/>
          </a:prstGeom>
          <a:solidFill>
            <a:srgbClr val="FCF5E2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103505" rIns="0" bIns="0" anchor="t"/>
          <a:lstStyle/>
          <a:p>
            <a:pPr marL="0" marR="0" indent="0" algn="ctr">
              <a:lnSpc>
                <a:spcPts val="5000"/>
              </a:lnSpc>
              <a:spcAft>
                <a:spcPts val="330"/>
              </a:spcAft>
            </a:pPr>
            <a:r>
              <a:rPr lang="fr-FR" sz="4400" b="1" spc="-25">
                <a:solidFill>
                  <a:srgbClr val="000000"/>
                </a:solidFill>
                <a:latin typeface="Arial" panose="02020603050405020304" pitchFamily="2"/>
              </a:rPr>
              <a:t>III-Loge dorsale </a:t>
            </a:r>
          </a:p>
        </p:txBody>
      </p:sp>
      <p:sp>
        <p:nvSpPr>
          <p:cNvPr id="436" name="Espace réservé du texte 435"/>
          <p:cNvSpPr>
            <a:spLocks noGrp="1"/>
          </p:cNvSpPr>
          <p:nvPr>
            <p:ph type="body" idx="10"/>
          </p:nvPr>
        </p:nvSpPr>
        <p:spPr>
          <a:xfrm>
            <a:off x="2627630" y="1350010"/>
            <a:ext cx="5080000" cy="46990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62230" rIns="0" bIns="0" anchor="t">
            <a:normAutofit fontScale="95000"/>
          </a:bodyPr>
          <a:lstStyle/>
          <a:p>
            <a:pPr marL="91440" marR="0" indent="0" algn="l">
              <a:lnSpc>
                <a:spcPts val="2700"/>
              </a:lnSpc>
              <a:spcAft>
                <a:spcPts val="320"/>
              </a:spcAft>
            </a:pPr>
            <a:r>
              <a:rPr lang="fr-FR" sz="2400" b="1" spc="70">
                <a:solidFill>
                  <a:srgbClr val="000000"/>
                </a:solidFill>
                <a:latin typeface="Arial" panose="02020603050405020304" pitchFamily="2"/>
              </a:rPr>
              <a:t>Contient les muscles extenseurs 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Espace réservé du texte 442"/>
          <p:cNvSpPr>
            <a:spLocks noGrp="1"/>
          </p:cNvSpPr>
          <p:nvPr>
            <p:ph type="body" idx="10"/>
          </p:nvPr>
        </p:nvSpPr>
        <p:spPr>
          <a:xfrm>
            <a:off x="1196340" y="342900"/>
            <a:ext cx="8242300" cy="595630"/>
          </a:xfrm>
          <a:prstGeom prst="rect">
            <a:avLst/>
          </a:prstGeom>
          <a:solidFill>
            <a:srgbClr val="EAE9EA"/>
          </a:solidFill>
          <a:ln w="6350" cmpd="sng">
            <a:solidFill>
              <a:srgbClr val="000000"/>
            </a:solidFill>
            <a:prstDash val="solid"/>
          </a:ln>
        </p:spPr>
        <p:txBody>
          <a:bodyPr vert="horz" lIns="0" tIns="24130" rIns="0" bIns="0" anchor="t"/>
          <a:lstStyle/>
          <a:p>
            <a:pPr marL="0" marR="0" indent="0" algn="ctr">
              <a:lnSpc>
                <a:spcPts val="4300"/>
              </a:lnSpc>
              <a:spcAft>
                <a:spcPts val="0"/>
              </a:spcAft>
            </a:pPr>
            <a:r>
              <a:rPr lang="fr-FR" sz="4000" b="1" u="sng" spc="-25">
                <a:solidFill>
                  <a:srgbClr val="000000"/>
                </a:solidFill>
                <a:latin typeface="Arial" panose="02020603050405020304" pitchFamily="2"/>
              </a:rPr>
              <a:t>III-Loge dorsale </a:t>
            </a:r>
          </a:p>
        </p:txBody>
      </p:sp>
      <p:sp>
        <p:nvSpPr>
          <p:cNvPr id="444" name="Espace réservé du texte 443"/>
          <p:cNvSpPr>
            <a:spLocks noGrp="1"/>
          </p:cNvSpPr>
          <p:nvPr>
            <p:ph type="body" idx="10"/>
          </p:nvPr>
        </p:nvSpPr>
        <p:spPr>
          <a:xfrm>
            <a:off x="862330" y="1053465"/>
            <a:ext cx="5486400" cy="12719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8105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fr-FR" sz="2000" spc="0">
                <a:solidFill>
                  <a:srgbClr val="000000"/>
                </a:solidFill>
                <a:latin typeface="Arial" panose="02020603050405020304" pitchFamily="2"/>
              </a:rPr>
              <a:t>Elle présente </a:t>
            </a:r>
            <a:r>
              <a:rPr lang="fr-FR" sz="2000" u="sng" spc="0">
                <a:solidFill>
                  <a:srgbClr val="000000"/>
                </a:solidFill>
                <a:latin typeface="Arial" panose="02020603050405020304" pitchFamily="2"/>
              </a:rPr>
              <a:t>08 muscles</a:t>
            </a:r>
            <a:r>
              <a:rPr lang="fr-FR" sz="2000" spc="0">
                <a:solidFill>
                  <a:srgbClr val="000000"/>
                </a:solidFill>
                <a:latin typeface="Arial" panose="02020603050405020304" pitchFamily="2"/>
              </a:rPr>
              <a:t> disposés en 02 plans: </a:t>
            </a:r>
          </a:p>
          <a:p>
            <a:pPr marL="0" marR="0" indent="0" algn="l">
              <a:lnSpc>
                <a:spcPts val="2300"/>
              </a:lnSpc>
              <a:spcBef>
                <a:spcPts val="605"/>
              </a:spcBef>
              <a:spcAft>
                <a:spcPts val="0"/>
              </a:spcAft>
            </a:pPr>
            <a:r>
              <a:rPr lang="fr-FR" sz="2000" spc="-5">
                <a:solidFill>
                  <a:srgbClr val="000000"/>
                </a:solidFill>
                <a:latin typeface="Arial" panose="02020603050405020304" pitchFamily="2"/>
              </a:rPr>
              <a:t>A- Plan profond </a:t>
            </a:r>
          </a:p>
          <a:p>
            <a:pPr marL="0" marR="0" indent="0" algn="l">
              <a:lnSpc>
                <a:spcPts val="2300"/>
              </a:lnSpc>
              <a:spcBef>
                <a:spcPts val="615"/>
              </a:spcBef>
              <a:spcAft>
                <a:spcPts val="1350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B-Plan superficiel 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Espace réservé du texte 448"/>
          <p:cNvSpPr>
            <a:spLocks noGrp="1"/>
          </p:cNvSpPr>
          <p:nvPr>
            <p:ph type="body" idx="10"/>
          </p:nvPr>
        </p:nvSpPr>
        <p:spPr>
          <a:xfrm>
            <a:off x="1271270" y="342900"/>
            <a:ext cx="8238490" cy="562610"/>
          </a:xfrm>
          <a:prstGeom prst="rect">
            <a:avLst/>
          </a:prstGeom>
          <a:solidFill>
            <a:srgbClr val="EFECED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300"/>
              </a:lnSpc>
              <a:spcAft>
                <a:spcPts val="0"/>
              </a:spcAft>
            </a:pPr>
            <a:r>
              <a:rPr lang="fr-FR" sz="4000" b="1" u="sng" spc="-15">
                <a:solidFill>
                  <a:srgbClr val="000000"/>
                </a:solidFill>
                <a:latin typeface="Arial" panose="02020603050405020304" pitchFamily="2"/>
              </a:rPr>
              <a:t>III-Loge dorsale (suite) </a:t>
            </a:r>
          </a:p>
        </p:txBody>
      </p:sp>
      <p:sp>
        <p:nvSpPr>
          <p:cNvPr id="450" name="Espace réservé du texte 449"/>
          <p:cNvSpPr>
            <a:spLocks noGrp="1"/>
          </p:cNvSpPr>
          <p:nvPr>
            <p:ph type="body" idx="10"/>
          </p:nvPr>
        </p:nvSpPr>
        <p:spPr>
          <a:xfrm>
            <a:off x="3337560" y="914400"/>
            <a:ext cx="3337560" cy="542290"/>
          </a:xfrm>
          <a:prstGeom prst="rect">
            <a:avLst/>
          </a:prstGeom>
          <a:noFill/>
          <a:ln w="18415" cmpd="sng">
            <a:solidFill>
              <a:srgbClr val="000000"/>
            </a:solidFill>
            <a:prstDash val="solid"/>
          </a:ln>
        </p:spPr>
        <p:txBody>
          <a:bodyPr vert="horz" lIns="0" tIns="64770" rIns="0" bIns="0" anchor="t"/>
          <a:lstStyle/>
          <a:p>
            <a:pPr marL="91440" marR="0" indent="0" algn="l">
              <a:lnSpc>
                <a:spcPts val="3100"/>
              </a:lnSpc>
              <a:spcAft>
                <a:spcPts val="315"/>
              </a:spcAft>
            </a:pPr>
            <a:r>
              <a:rPr lang="fr-FR" sz="2800" b="1" spc="-10">
                <a:solidFill>
                  <a:srgbClr val="000000"/>
                </a:solidFill>
                <a:latin typeface="Arial" panose="02020603050405020304" pitchFamily="2"/>
              </a:rPr>
              <a:t>A- Plan superficiel </a:t>
            </a:r>
          </a:p>
        </p:txBody>
      </p:sp>
      <p:sp>
        <p:nvSpPr>
          <p:cNvPr id="451" name="Espace réservé du texte 450"/>
          <p:cNvSpPr>
            <a:spLocks noGrp="1"/>
          </p:cNvSpPr>
          <p:nvPr>
            <p:ph type="body" idx="10"/>
          </p:nvPr>
        </p:nvSpPr>
        <p:spPr>
          <a:xfrm>
            <a:off x="918845" y="1561465"/>
            <a:ext cx="8915400" cy="480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 fontScale="95000"/>
          </a:bodyPr>
          <a:lstStyle/>
          <a:p>
            <a:pPr marL="0" marR="0" indent="0" algn="ctr">
              <a:lnSpc>
                <a:spcPts val="2800"/>
              </a:lnSpc>
              <a:spcAft>
                <a:spcPts val="975"/>
              </a:spcAft>
            </a:pPr>
            <a:r>
              <a:rPr lang="fr-FR" sz="2400" b="1" spc="50">
                <a:solidFill>
                  <a:srgbClr val="000000"/>
                </a:solidFill>
                <a:latin typeface="Arial" panose="02020603050405020304" pitchFamily="2"/>
              </a:rPr>
              <a:t>1-extenseur des doigts (extenseur commun des doigts) </a:t>
            </a:r>
          </a:p>
        </p:txBody>
      </p:sp>
      <p:sp>
        <p:nvSpPr>
          <p:cNvPr id="454" name="Espace réservé du texte 453"/>
          <p:cNvSpPr>
            <a:spLocks noGrp="1"/>
          </p:cNvSpPr>
          <p:nvPr>
            <p:ph type="body" idx="10"/>
          </p:nvPr>
        </p:nvSpPr>
        <p:spPr>
          <a:xfrm>
            <a:off x="871855" y="2346960"/>
            <a:ext cx="3264535" cy="4321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3225" rIns="0" bIns="0" anchor="t"/>
          <a:lstStyle/>
          <a:p>
            <a:pPr marL="0" marR="0" indent="0" algn="just">
              <a:lnSpc>
                <a:spcPts val="2300"/>
              </a:lnSpc>
              <a:spcAft>
                <a:spcPts val="0"/>
              </a:spcAft>
            </a:pPr>
            <a:r>
              <a:rPr lang="fr-FR" sz="2000" b="1" spc="-50">
                <a:solidFill>
                  <a:srgbClr val="000000"/>
                </a:solidFill>
                <a:latin typeface="Arial" panose="02020603050405020304" pitchFamily="2"/>
              </a:rPr>
              <a:t>a-Origine: </a:t>
            </a:r>
          </a:p>
          <a:p>
            <a:pPr marL="0" marR="0" indent="0" algn="just">
              <a:lnSpc>
                <a:spcPts val="2300"/>
              </a:lnSpc>
              <a:spcBef>
                <a:spcPts val="590"/>
              </a:spcBef>
              <a:spcAft>
                <a:spcPts val="0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Face post de l’épicondyle </a:t>
            </a:r>
          </a:p>
          <a:p>
            <a:pPr marL="0" marR="0" indent="0" algn="just">
              <a:lnSpc>
                <a:spcPts val="2300"/>
              </a:lnSpc>
              <a:spcBef>
                <a:spcPts val="610"/>
              </a:spcBef>
              <a:spcAft>
                <a:spcPts val="0"/>
              </a:spcAft>
            </a:pPr>
            <a:r>
              <a:rPr lang="fr-FR" sz="2000" spc="15">
                <a:solidFill>
                  <a:srgbClr val="000000"/>
                </a:solidFill>
                <a:latin typeface="Arial" panose="02020603050405020304" pitchFamily="2"/>
              </a:rPr>
              <a:t>latéral de l’humérus </a:t>
            </a:r>
          </a:p>
          <a:p>
            <a:pPr marL="0" marR="0" indent="0" algn="just">
              <a:lnSpc>
                <a:spcPts val="2300"/>
              </a:lnSpc>
              <a:spcBef>
                <a:spcPts val="3490"/>
              </a:spcBef>
              <a:spcAft>
                <a:spcPts val="0"/>
              </a:spcAft>
            </a:pPr>
            <a:r>
              <a:rPr lang="fr-FR" sz="2000" b="1" spc="-60">
                <a:solidFill>
                  <a:srgbClr val="000000"/>
                </a:solidFill>
                <a:latin typeface="Arial" panose="02020603050405020304" pitchFamily="2"/>
              </a:rPr>
              <a:t>b-Terminaison: </a:t>
            </a:r>
          </a:p>
          <a:p>
            <a:pPr marL="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i="1" spc="-5">
                <a:solidFill>
                  <a:srgbClr val="000000"/>
                </a:solidFill>
                <a:latin typeface="Arial" panose="02020603050405020304" pitchFamily="2"/>
              </a:rPr>
              <a:t>En quatre tendons </a:t>
            </a:r>
          </a:p>
          <a:p>
            <a:pPr marL="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i="1" spc="-5">
                <a:solidFill>
                  <a:srgbClr val="000000"/>
                </a:solidFill>
                <a:latin typeface="Arial" panose="02020603050405020304" pitchFamily="2"/>
              </a:rPr>
              <a:t>Chaque tendon se divise en </a:t>
            </a:r>
          </a:p>
          <a:p>
            <a:pPr marL="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i="1" spc="-10">
                <a:solidFill>
                  <a:srgbClr val="000000"/>
                </a:solidFill>
                <a:latin typeface="Arial" panose="02020603050405020304" pitchFamily="2"/>
              </a:rPr>
              <a:t>O3 languettes : </a:t>
            </a:r>
          </a:p>
          <a:p>
            <a:pPr marL="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i="1" spc="-25">
                <a:solidFill>
                  <a:srgbClr val="000000"/>
                </a:solidFill>
                <a:latin typeface="Arial" panose="02020603050405020304" pitchFamily="2"/>
              </a:rPr>
              <a:t>Médiane pour la face dorsale </a:t>
            </a:r>
          </a:p>
          <a:p>
            <a:pPr marL="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i="1" spc="20">
                <a:solidFill>
                  <a:srgbClr val="000000"/>
                </a:solidFill>
                <a:latin typeface="Arial" panose="02020603050405020304" pitchFamily="2"/>
              </a:rPr>
              <a:t>de la base de P2 </a:t>
            </a:r>
          </a:p>
          <a:p>
            <a:pPr marL="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i="1" spc="-5">
                <a:solidFill>
                  <a:srgbClr val="000000"/>
                </a:solidFill>
                <a:latin typeface="Arial" panose="02020603050405020304" pitchFamily="2"/>
              </a:rPr>
              <a:t>Deux latérales pour la face </a:t>
            </a:r>
          </a:p>
          <a:p>
            <a:pPr marL="0" marR="0" indent="0" algn="just">
              <a:lnSpc>
                <a:spcPts val="2400"/>
              </a:lnSpc>
              <a:spcBef>
                <a:spcPts val="0"/>
              </a:spcBef>
              <a:spcAft>
                <a:spcPts val="245"/>
              </a:spcAft>
            </a:pPr>
            <a:r>
              <a:rPr lang="fr-FR" sz="2000" i="1" spc="15">
                <a:solidFill>
                  <a:srgbClr val="000000"/>
                </a:solidFill>
                <a:latin typeface="Arial" panose="02020603050405020304" pitchFamily="2"/>
              </a:rPr>
              <a:t>dorsale de la base de P3 </a:t>
            </a:r>
          </a:p>
        </p:txBody>
      </p:sp>
      <p:sp>
        <p:nvSpPr>
          <p:cNvPr id="455" name="Espace réservé du texte 454"/>
          <p:cNvSpPr>
            <a:spLocks noGrp="1"/>
          </p:cNvSpPr>
          <p:nvPr>
            <p:ph type="body" idx="10"/>
          </p:nvPr>
        </p:nvSpPr>
        <p:spPr>
          <a:xfrm>
            <a:off x="5769610" y="2346960"/>
            <a:ext cx="2228215" cy="28956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52705" rIns="0" bIns="0" anchor="t"/>
          <a:lstStyle/>
          <a:p>
            <a:pPr marL="91440" marR="0" indent="0" algn="l">
              <a:lnSpc>
                <a:spcPts val="1400"/>
              </a:lnSpc>
              <a:spcAft>
                <a:spcPts val="325"/>
              </a:spcAft>
            </a:pPr>
            <a:r>
              <a:rPr lang="fr-FR" sz="1200" b="1" spc="0">
                <a:solidFill>
                  <a:srgbClr val="000000"/>
                </a:solidFill>
                <a:latin typeface="Arial" panose="02020603050405020304" pitchFamily="2"/>
              </a:rPr>
              <a:t>Vue dorsale de l’avant bras </a:t>
            </a:r>
          </a:p>
        </p:txBody>
      </p:sp>
      <p:sp>
        <p:nvSpPr>
          <p:cNvPr id="460" name="Espace réservé du texte 459"/>
          <p:cNvSpPr>
            <a:spLocks noGrp="1"/>
          </p:cNvSpPr>
          <p:nvPr>
            <p:ph type="body" idx="10"/>
          </p:nvPr>
        </p:nvSpPr>
        <p:spPr>
          <a:xfrm>
            <a:off x="5556250" y="6132830"/>
            <a:ext cx="1304925" cy="53594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43180" rIns="0" bIns="0" anchor="t"/>
          <a:lstStyle/>
          <a:p>
            <a:pPr marL="0" marR="0" indent="0" algn="ctr">
              <a:lnSpc>
                <a:spcPts val="1700"/>
              </a:lnSpc>
              <a:spcAft>
                <a:spcPts val="355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Terminaison </a:t>
            </a:r>
            <a:r>
              <a:t/>
            </a:r>
            <a:br/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-vue dorsale-</a:t>
            </a:r>
            <a:r>
              <a:rPr lang="fr-FR" sz="10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du texte 30"/>
          <p:cNvSpPr>
            <a:spLocks noGrp="1"/>
          </p:cNvSpPr>
          <p:nvPr>
            <p:ph type="body" idx="10"/>
          </p:nvPr>
        </p:nvSpPr>
        <p:spPr>
          <a:xfrm>
            <a:off x="1271270" y="342900"/>
            <a:ext cx="8238490" cy="1156970"/>
          </a:xfrm>
          <a:prstGeom prst="rect">
            <a:avLst/>
          </a:prstGeom>
          <a:solidFill>
            <a:srgbClr val="F2F2F2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283845" rIns="0" bIns="0" anchor="t">
            <a:normAutofit fontScale="95000"/>
          </a:bodyPr>
          <a:lstStyle/>
          <a:p>
            <a:pPr marL="0" marR="0" indent="0" algn="ctr">
              <a:lnSpc>
                <a:spcPts val="5000"/>
              </a:lnSpc>
              <a:spcAft>
                <a:spcPts val="1725"/>
              </a:spcAft>
            </a:pPr>
            <a:r>
              <a:rPr lang="fr-FR" sz="4400" b="1" spc="-20">
                <a:solidFill>
                  <a:srgbClr val="000000"/>
                </a:solidFill>
                <a:latin typeface="Arial" panose="02020603050405020304" pitchFamily="2"/>
              </a:rPr>
              <a:t>II-La loge ventrale 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Espace réservé du texte 462"/>
          <p:cNvSpPr>
            <a:spLocks noGrp="1"/>
          </p:cNvSpPr>
          <p:nvPr>
            <p:ph type="body" idx="10"/>
          </p:nvPr>
        </p:nvSpPr>
        <p:spPr>
          <a:xfrm>
            <a:off x="890270" y="571500"/>
            <a:ext cx="8915400" cy="19196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ctr">
              <a:lnSpc>
                <a:spcPts val="2800"/>
              </a:lnSpc>
              <a:spcAft>
                <a:spcPts val="0"/>
              </a:spcAft>
            </a:pPr>
            <a:r>
              <a:rPr lang="fr-FR" sz="2400" b="1" spc="0">
                <a:solidFill>
                  <a:srgbClr val="000000"/>
                </a:solidFill>
                <a:latin typeface="Arial" panose="02020603050405020304" pitchFamily="2"/>
              </a:rPr>
              <a:t>1-extenseur des doigts (extenseur commun des doigts) </a:t>
            </a:r>
          </a:p>
          <a:p>
            <a:pPr marL="0" marR="0" indent="0" algn="ctr">
              <a:lnSpc>
                <a:spcPts val="2800"/>
              </a:lnSpc>
              <a:spcBef>
                <a:spcPts val="115"/>
              </a:spcBef>
              <a:spcAft>
                <a:spcPts val="9370"/>
              </a:spcAft>
            </a:pPr>
            <a:r>
              <a:rPr lang="fr-FR" sz="2400" b="1" spc="-20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</p:txBody>
      </p:sp>
      <p:sp>
        <p:nvSpPr>
          <p:cNvPr id="464" name="Espace réservé du texte 463"/>
          <p:cNvSpPr>
            <a:spLocks noGrp="1"/>
          </p:cNvSpPr>
          <p:nvPr>
            <p:ph type="body" idx="10"/>
          </p:nvPr>
        </p:nvSpPr>
        <p:spPr>
          <a:xfrm>
            <a:off x="875030" y="2491105"/>
            <a:ext cx="3505200" cy="38842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just">
              <a:lnSpc>
                <a:spcPts val="2800"/>
              </a:lnSpc>
              <a:spcAft>
                <a:spcPts val="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c-Fonction: </a:t>
            </a:r>
          </a:p>
          <a:p>
            <a:pPr marL="0" marR="0" indent="0" algn="just">
              <a:lnSpc>
                <a:spcPts val="2700"/>
              </a:lnSpc>
              <a:spcBef>
                <a:spcPts val="695"/>
              </a:spcBef>
              <a:spcAft>
                <a:spcPts val="0"/>
              </a:spcAft>
            </a:pPr>
            <a:r>
              <a:rPr lang="fr-FR" sz="2400" spc="-35">
                <a:solidFill>
                  <a:srgbClr val="000000"/>
                </a:solidFill>
                <a:latin typeface="Arial" panose="02020603050405020304" pitchFamily="2"/>
              </a:rPr>
              <a:t>Extension des 04 derniers </a:t>
            </a:r>
          </a:p>
          <a:p>
            <a:pPr marL="0" marR="0" indent="0" algn="just">
              <a:lnSpc>
                <a:spcPts val="2700"/>
              </a:lnSpc>
              <a:spcBef>
                <a:spcPts val="710"/>
              </a:spcBef>
              <a:spcAft>
                <a:spcPts val="0"/>
              </a:spcAft>
            </a:pPr>
            <a:r>
              <a:rPr lang="fr-FR" sz="2400" spc="0">
                <a:solidFill>
                  <a:srgbClr val="000000"/>
                </a:solidFill>
                <a:latin typeface="Arial" panose="02020603050405020304" pitchFamily="2"/>
              </a:rPr>
              <a:t>doigts et du poignet </a:t>
            </a:r>
          </a:p>
          <a:p>
            <a:pPr marL="0" marR="0" indent="0" algn="just">
              <a:lnSpc>
                <a:spcPts val="2800"/>
              </a:lnSpc>
              <a:spcBef>
                <a:spcPts val="4165"/>
              </a:spcBef>
              <a:spcAft>
                <a:spcPts val="0"/>
              </a:spcAft>
            </a:pPr>
            <a:r>
              <a:rPr lang="fr-FR" sz="2400" b="1" spc="-15">
                <a:solidFill>
                  <a:srgbClr val="000000"/>
                </a:solidFill>
                <a:latin typeface="Arial" panose="02020603050405020304" pitchFamily="2"/>
              </a:rPr>
              <a:t>d-Innervation: </a:t>
            </a:r>
          </a:p>
          <a:p>
            <a:pPr marL="0" marR="0" indent="0" algn="just">
              <a:lnSpc>
                <a:spcPts val="2700"/>
              </a:lnSpc>
              <a:spcBef>
                <a:spcPts val="690"/>
              </a:spcBef>
              <a:spcAft>
                <a:spcPts val="10520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-Nerf radial 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Espace réservé du texte 470"/>
          <p:cNvSpPr>
            <a:spLocks noGrp="1"/>
          </p:cNvSpPr>
          <p:nvPr>
            <p:ph type="body" idx="10"/>
          </p:nvPr>
        </p:nvSpPr>
        <p:spPr>
          <a:xfrm>
            <a:off x="1271270" y="342900"/>
            <a:ext cx="8238490" cy="562610"/>
          </a:xfrm>
          <a:prstGeom prst="rect">
            <a:avLst/>
          </a:prstGeom>
          <a:solidFill>
            <a:srgbClr val="EFECEC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300"/>
              </a:lnSpc>
              <a:spcAft>
                <a:spcPts val="0"/>
              </a:spcAft>
            </a:pPr>
            <a:r>
              <a:rPr lang="fr-FR" sz="4000" b="1" u="sng" spc="-15">
                <a:solidFill>
                  <a:srgbClr val="000000"/>
                </a:solidFill>
                <a:latin typeface="Arial" panose="02020603050405020304" pitchFamily="2"/>
              </a:rPr>
              <a:t>III-Loge dorsale (suite) </a:t>
            </a:r>
          </a:p>
        </p:txBody>
      </p:sp>
      <p:sp>
        <p:nvSpPr>
          <p:cNvPr id="472" name="Espace réservé du texte 471"/>
          <p:cNvSpPr>
            <a:spLocks noGrp="1"/>
          </p:cNvSpPr>
          <p:nvPr>
            <p:ph type="body" idx="10"/>
          </p:nvPr>
        </p:nvSpPr>
        <p:spPr>
          <a:xfrm>
            <a:off x="3337560" y="914400"/>
            <a:ext cx="3337560" cy="542290"/>
          </a:xfrm>
          <a:prstGeom prst="rect">
            <a:avLst/>
          </a:prstGeom>
          <a:noFill/>
          <a:ln w="18415" cmpd="sng">
            <a:solidFill>
              <a:srgbClr val="000000"/>
            </a:solidFill>
            <a:prstDash val="solid"/>
          </a:ln>
        </p:spPr>
        <p:txBody>
          <a:bodyPr vert="horz" lIns="0" tIns="64770" rIns="0" bIns="0" anchor="t"/>
          <a:lstStyle/>
          <a:p>
            <a:pPr marL="91440" marR="0" indent="0" algn="l">
              <a:lnSpc>
                <a:spcPts val="3100"/>
              </a:lnSpc>
              <a:spcAft>
                <a:spcPts val="315"/>
              </a:spcAft>
            </a:pPr>
            <a:r>
              <a:rPr lang="fr-FR" sz="2800" b="1" spc="-10">
                <a:solidFill>
                  <a:srgbClr val="000000"/>
                </a:solidFill>
                <a:latin typeface="Arial" panose="02020603050405020304" pitchFamily="2"/>
              </a:rPr>
              <a:t>A- Plan superficiel </a:t>
            </a:r>
          </a:p>
        </p:txBody>
      </p:sp>
      <p:sp>
        <p:nvSpPr>
          <p:cNvPr id="473" name="Espace réservé du texte 472"/>
          <p:cNvSpPr>
            <a:spLocks noGrp="1"/>
          </p:cNvSpPr>
          <p:nvPr>
            <p:ph type="body" idx="10"/>
          </p:nvPr>
        </p:nvSpPr>
        <p:spPr>
          <a:xfrm>
            <a:off x="733425" y="1549400"/>
            <a:ext cx="8915400" cy="4279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137160" marR="0" indent="0" algn="l">
              <a:lnSpc>
                <a:spcPts val="2800"/>
              </a:lnSpc>
              <a:spcAft>
                <a:spcPts val="53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2-Extenseur du petit doigt (extenseur propre du 5</a:t>
            </a:r>
            <a:r>
              <a:rPr lang="fr-FR" sz="2400" b="1" spc="-25" baseline="30000">
                <a:solidFill>
                  <a:srgbClr val="000000"/>
                </a:solidFill>
                <a:latin typeface="Arial" panose="02020603050405020304" pitchFamily="2"/>
              </a:rPr>
              <a:t>ème</a:t>
            </a: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 doigt) </a:t>
            </a:r>
          </a:p>
        </p:txBody>
      </p:sp>
      <p:sp>
        <p:nvSpPr>
          <p:cNvPr id="474" name="Espace réservé du texte 473"/>
          <p:cNvSpPr>
            <a:spLocks noGrp="1"/>
          </p:cNvSpPr>
          <p:nvPr>
            <p:ph type="body" idx="10"/>
          </p:nvPr>
        </p:nvSpPr>
        <p:spPr>
          <a:xfrm>
            <a:off x="733425" y="1977390"/>
            <a:ext cx="3249930" cy="50330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72795" rIns="0" bIns="0" anchor="t"/>
          <a:lstStyle/>
          <a:p>
            <a:pPr marL="137160" marR="0" indent="0" algn="just">
              <a:lnSpc>
                <a:spcPts val="2300"/>
              </a:lnSpc>
              <a:spcAft>
                <a:spcPts val="0"/>
              </a:spcAft>
            </a:pPr>
            <a:r>
              <a:rPr lang="fr-FR" sz="2000" b="1" spc="-45">
                <a:solidFill>
                  <a:srgbClr val="000000"/>
                </a:solidFill>
                <a:latin typeface="Arial" panose="02020603050405020304" pitchFamily="2"/>
              </a:rPr>
              <a:t>a-Origine</a:t>
            </a:r>
            <a:r>
              <a:rPr lang="fr-FR" sz="2000" spc="-55">
                <a:solidFill>
                  <a:srgbClr val="000000"/>
                </a:solidFill>
                <a:latin typeface="Arial" panose="02020603050405020304" pitchFamily="2"/>
              </a:rPr>
              <a:t>: </a:t>
            </a:r>
          </a:p>
          <a:p>
            <a:pPr marL="137160" marR="0" indent="0" algn="just">
              <a:lnSpc>
                <a:spcPts val="2300"/>
              </a:lnSpc>
              <a:spcBef>
                <a:spcPts val="590"/>
              </a:spcBef>
              <a:spcAft>
                <a:spcPts val="0"/>
              </a:spcAft>
            </a:pPr>
            <a:r>
              <a:rPr lang="fr-FR" sz="2000" spc="-5">
                <a:solidFill>
                  <a:srgbClr val="000000"/>
                </a:solidFill>
                <a:latin typeface="Arial" panose="02020603050405020304" pitchFamily="2"/>
              </a:rPr>
              <a:t>épicondyle latéral de </a:t>
            </a:r>
          </a:p>
          <a:p>
            <a:pPr marL="137160" marR="0" indent="0" algn="just">
              <a:lnSpc>
                <a:spcPts val="23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2000" spc="-15">
                <a:solidFill>
                  <a:srgbClr val="000000"/>
                </a:solidFill>
                <a:latin typeface="Arial" panose="02020603050405020304" pitchFamily="2"/>
              </a:rPr>
              <a:t>l’humérus </a:t>
            </a:r>
          </a:p>
          <a:p>
            <a:pPr marL="137160" marR="0" indent="0" algn="just">
              <a:lnSpc>
                <a:spcPts val="2300"/>
              </a:lnSpc>
              <a:spcBef>
                <a:spcPts val="3480"/>
              </a:spcBef>
              <a:spcAft>
                <a:spcPts val="0"/>
              </a:spcAft>
            </a:pPr>
            <a:r>
              <a:rPr lang="fr-FR" sz="2000" b="1" spc="-60">
                <a:solidFill>
                  <a:srgbClr val="000000"/>
                </a:solidFill>
                <a:latin typeface="Arial" panose="02020603050405020304" pitchFamily="2"/>
              </a:rPr>
              <a:t>b-Terminaison: </a:t>
            </a:r>
          </a:p>
          <a:p>
            <a:pPr marL="137160" marR="0" indent="0" algn="just">
              <a:lnSpc>
                <a:spcPts val="2300"/>
              </a:lnSpc>
              <a:spcBef>
                <a:spcPts val="110"/>
              </a:spcBef>
              <a:spcAft>
                <a:spcPts val="0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Sur les 03 phalanges du </a:t>
            </a:r>
          </a:p>
          <a:p>
            <a:pPr marL="137160" marR="0" indent="0" algn="just">
              <a:lnSpc>
                <a:spcPts val="2300"/>
              </a:lnSpc>
              <a:spcBef>
                <a:spcPts val="120"/>
              </a:spcBef>
              <a:spcAft>
                <a:spcPts val="0"/>
              </a:spcAft>
            </a:pPr>
            <a:r>
              <a:rPr lang="fr-FR" sz="2000" spc="-25">
                <a:solidFill>
                  <a:srgbClr val="000000"/>
                </a:solidFill>
                <a:latin typeface="Arial" panose="02020603050405020304" pitchFamily="2"/>
              </a:rPr>
              <a:t>5ème doigt(selon les même </a:t>
            </a:r>
          </a:p>
          <a:p>
            <a:pPr marL="137160" marR="0" indent="0" algn="just">
              <a:lnSpc>
                <a:spcPts val="2300"/>
              </a:lnSpc>
              <a:spcBef>
                <a:spcPts val="120"/>
              </a:spcBef>
              <a:spcAft>
                <a:spcPts val="0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modalité que le tendon de </a:t>
            </a:r>
          </a:p>
          <a:p>
            <a:pPr marL="137160" marR="0" indent="0" algn="just">
              <a:lnSpc>
                <a:spcPts val="2300"/>
              </a:lnSpc>
              <a:spcBef>
                <a:spcPts val="120"/>
              </a:spcBef>
              <a:spcAft>
                <a:spcPts val="10095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l’ext.des doigts) 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Espace réservé du texte 481"/>
          <p:cNvSpPr>
            <a:spLocks noGrp="1"/>
          </p:cNvSpPr>
          <p:nvPr>
            <p:ph type="body" idx="10"/>
          </p:nvPr>
        </p:nvSpPr>
        <p:spPr>
          <a:xfrm>
            <a:off x="1319530" y="673100"/>
            <a:ext cx="8483600" cy="3898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685" rIns="0" bIns="0" anchor="t"/>
          <a:lstStyle/>
          <a:p>
            <a:pPr marL="0" marR="0" indent="0" algn="just">
              <a:lnSpc>
                <a:spcPts val="2800"/>
              </a:lnSpc>
              <a:spcAft>
                <a:spcPts val="0"/>
              </a:spcAft>
            </a:pPr>
            <a:r>
              <a:rPr lang="fr-FR" sz="2400" b="1" spc="-40">
                <a:solidFill>
                  <a:srgbClr val="000000"/>
                </a:solidFill>
                <a:latin typeface="Arial" panose="02020603050405020304" pitchFamily="2"/>
              </a:rPr>
              <a:t>2-Extenseur du petit doigt (extenseur propre du 5</a:t>
            </a:r>
            <a:r>
              <a:rPr lang="fr-FR" sz="2400" b="1" spc="-40" baseline="30000">
                <a:solidFill>
                  <a:srgbClr val="000000"/>
                </a:solidFill>
                <a:latin typeface="Arial" panose="02020603050405020304" pitchFamily="2"/>
              </a:rPr>
              <a:t>ème</a:t>
            </a:r>
            <a:r>
              <a:rPr lang="fr-FR" sz="2400" b="1" spc="-40">
                <a:solidFill>
                  <a:srgbClr val="000000"/>
                </a:solidFill>
                <a:latin typeface="Arial" panose="02020603050405020304" pitchFamily="2"/>
              </a:rPr>
              <a:t> doigt) </a:t>
            </a:r>
          </a:p>
          <a:p>
            <a:pPr marL="3794760" marR="0" indent="0" algn="just">
              <a:lnSpc>
                <a:spcPts val="2800"/>
              </a:lnSpc>
              <a:spcBef>
                <a:spcPts val="170"/>
              </a:spcBef>
              <a:spcAft>
                <a:spcPts val="0"/>
              </a:spcAft>
            </a:pPr>
            <a:r>
              <a:rPr lang="fr-FR" sz="2400" b="1" spc="-20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  <a:p>
            <a:pPr marL="0" marR="0" indent="0" algn="just">
              <a:lnSpc>
                <a:spcPts val="2800"/>
              </a:lnSpc>
              <a:spcBef>
                <a:spcPts val="4780"/>
              </a:spcBef>
              <a:spcAft>
                <a:spcPts val="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c-Fonction: </a:t>
            </a:r>
          </a:p>
          <a:p>
            <a:pPr marL="0" marR="0" indent="0" algn="just">
              <a:lnSpc>
                <a:spcPts val="2700"/>
              </a:lnSpc>
              <a:spcBef>
                <a:spcPts val="705"/>
              </a:spcBef>
              <a:spcAft>
                <a:spcPts val="0"/>
              </a:spcAft>
            </a:pPr>
            <a:r>
              <a:rPr lang="fr-FR" sz="2400" spc="0">
                <a:solidFill>
                  <a:srgbClr val="000000"/>
                </a:solidFill>
                <a:latin typeface="Arial" panose="02020603050405020304" pitchFamily="2"/>
              </a:rPr>
              <a:t>Action complémentaire à celle de l’extenseur </a:t>
            </a:r>
          </a:p>
          <a:p>
            <a:pPr marL="0" marR="0" indent="0" algn="just">
              <a:lnSpc>
                <a:spcPts val="2700"/>
              </a:lnSpc>
              <a:spcBef>
                <a:spcPts val="730"/>
              </a:spcBef>
              <a:spcAft>
                <a:spcPts val="0"/>
              </a:spcAft>
            </a:pPr>
            <a:r>
              <a:rPr lang="fr-FR" sz="2400" spc="0">
                <a:solidFill>
                  <a:srgbClr val="000000"/>
                </a:solidFill>
                <a:latin typeface="Arial" panose="02020603050405020304" pitchFamily="2"/>
              </a:rPr>
              <a:t>des doigts pour le petit doigt </a:t>
            </a:r>
          </a:p>
          <a:p>
            <a:pPr marL="0" marR="0" indent="0" algn="just">
              <a:lnSpc>
                <a:spcPts val="2800"/>
              </a:lnSpc>
              <a:spcBef>
                <a:spcPts val="4185"/>
              </a:spcBef>
              <a:spcAft>
                <a:spcPts val="0"/>
              </a:spcAft>
            </a:pPr>
            <a:r>
              <a:rPr lang="fr-FR" sz="2400" b="1" spc="-15">
                <a:solidFill>
                  <a:srgbClr val="000000"/>
                </a:solidFill>
                <a:latin typeface="Arial" panose="02020603050405020304" pitchFamily="2"/>
              </a:rPr>
              <a:t>d-Innervation: </a:t>
            </a:r>
          </a:p>
          <a:p>
            <a:pPr marL="0" marR="0" indent="0" algn="just">
              <a:lnSpc>
                <a:spcPts val="2700"/>
              </a:lnSpc>
              <a:spcBef>
                <a:spcPts val="700"/>
              </a:spcBef>
              <a:spcAft>
                <a:spcPts val="80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-Nerf radial 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Espace réservé du texte 484"/>
          <p:cNvSpPr>
            <a:spLocks noGrp="1"/>
          </p:cNvSpPr>
          <p:nvPr>
            <p:ph type="body" idx="10"/>
          </p:nvPr>
        </p:nvSpPr>
        <p:spPr>
          <a:xfrm>
            <a:off x="1271270" y="342900"/>
            <a:ext cx="8238490" cy="656590"/>
          </a:xfrm>
          <a:prstGeom prst="rect">
            <a:avLst/>
          </a:prstGeom>
          <a:solidFill>
            <a:srgbClr val="F2F2F2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57785" rIns="0" bIns="0" anchor="t"/>
          <a:lstStyle/>
          <a:p>
            <a:pPr marL="0" marR="0" indent="0" algn="ctr">
              <a:lnSpc>
                <a:spcPts val="4600"/>
              </a:lnSpc>
              <a:spcAft>
                <a:spcPts val="0"/>
              </a:spcAft>
            </a:pPr>
            <a:r>
              <a:rPr lang="fr-FR" sz="4000" b="1" spc="-15">
                <a:solidFill>
                  <a:srgbClr val="000000"/>
                </a:solidFill>
                <a:latin typeface="Arial" panose="02020603050405020304" pitchFamily="2"/>
              </a:rPr>
              <a:t>III-Loge dorsale (suite) </a:t>
            </a:r>
          </a:p>
        </p:txBody>
      </p:sp>
      <p:sp>
        <p:nvSpPr>
          <p:cNvPr id="488" name="Espace réservé du texte 487"/>
          <p:cNvSpPr>
            <a:spLocks noGrp="1"/>
          </p:cNvSpPr>
          <p:nvPr>
            <p:ph type="body" idx="10"/>
          </p:nvPr>
        </p:nvSpPr>
        <p:spPr>
          <a:xfrm>
            <a:off x="3264535" y="1273810"/>
            <a:ext cx="3340735" cy="539750"/>
          </a:xfrm>
          <a:prstGeom prst="rect">
            <a:avLst/>
          </a:prstGeom>
          <a:noFill/>
          <a:ln w="18415" cmpd="sng">
            <a:solidFill>
              <a:srgbClr val="000000"/>
            </a:solidFill>
            <a:prstDash val="solid"/>
          </a:ln>
        </p:spPr>
        <p:txBody>
          <a:bodyPr vert="horz" lIns="0" tIns="64770" rIns="0" bIns="0" anchor="t"/>
          <a:lstStyle/>
          <a:p>
            <a:pPr marL="91440" marR="0" indent="0" algn="l">
              <a:lnSpc>
                <a:spcPts val="3100"/>
              </a:lnSpc>
              <a:spcAft>
                <a:spcPts val="290"/>
              </a:spcAft>
            </a:pPr>
            <a:r>
              <a:rPr lang="fr-FR" sz="2800" b="1" spc="-10">
                <a:solidFill>
                  <a:srgbClr val="000000"/>
                </a:solidFill>
                <a:latin typeface="Arial" panose="02020603050405020304" pitchFamily="2"/>
              </a:rPr>
              <a:t>A- Plan superficiel </a:t>
            </a:r>
          </a:p>
        </p:txBody>
      </p:sp>
      <p:sp>
        <p:nvSpPr>
          <p:cNvPr id="489" name="Espace réservé du texte 488"/>
          <p:cNvSpPr>
            <a:spLocks noGrp="1"/>
          </p:cNvSpPr>
          <p:nvPr>
            <p:ph type="body" idx="10"/>
          </p:nvPr>
        </p:nvSpPr>
        <p:spPr>
          <a:xfrm>
            <a:off x="865505" y="2061845"/>
            <a:ext cx="6642100" cy="606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2700"/>
              </a:lnSpc>
              <a:spcAft>
                <a:spcPts val="1960"/>
              </a:spcAft>
            </a:pPr>
            <a:r>
              <a:rPr lang="fr-FR" sz="2400" b="1" spc="0">
                <a:solidFill>
                  <a:srgbClr val="000000"/>
                </a:solidFill>
                <a:latin typeface="Arial" panose="02020603050405020304" pitchFamily="2"/>
              </a:rPr>
              <a:t>3-Extenseur ulnaire du carpe (cubital post) </a:t>
            </a:r>
          </a:p>
        </p:txBody>
      </p:sp>
      <p:sp>
        <p:nvSpPr>
          <p:cNvPr id="494" name="Espace réservé du texte 493"/>
          <p:cNvSpPr>
            <a:spLocks noGrp="1"/>
          </p:cNvSpPr>
          <p:nvPr>
            <p:ph type="body" idx="10"/>
          </p:nvPr>
        </p:nvSpPr>
        <p:spPr>
          <a:xfrm>
            <a:off x="865505" y="4942840"/>
            <a:ext cx="6642100" cy="20040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fr-FR" sz="2000" b="1" spc="-60">
                <a:solidFill>
                  <a:srgbClr val="000000"/>
                </a:solidFill>
                <a:latin typeface="Arial" panose="02020603050405020304" pitchFamily="2"/>
              </a:rPr>
              <a:t>b-Terminaison: </a:t>
            </a:r>
          </a:p>
          <a:p>
            <a:pPr marL="0" marR="0" indent="0" algn="l">
              <a:lnSpc>
                <a:spcPts val="2300"/>
              </a:lnSpc>
              <a:spcBef>
                <a:spcPts val="110"/>
              </a:spcBef>
              <a:spcAft>
                <a:spcPts val="0"/>
              </a:spcAft>
            </a:pPr>
            <a:r>
              <a:rPr lang="fr-FR" sz="2000" spc="-5">
                <a:solidFill>
                  <a:srgbClr val="000000"/>
                </a:solidFill>
                <a:latin typeface="Arial" panose="02020603050405020304" pitchFamily="2"/>
              </a:rPr>
              <a:t>face dorsal de la base du </a:t>
            </a:r>
          </a:p>
          <a:p>
            <a:pPr marL="0" marR="0" indent="0" algn="l">
              <a:lnSpc>
                <a:spcPts val="2300"/>
              </a:lnSpc>
              <a:spcBef>
                <a:spcPts val="140"/>
              </a:spcBef>
              <a:spcAft>
                <a:spcPts val="8650"/>
              </a:spcAft>
            </a:pPr>
            <a:r>
              <a:rPr lang="fr-FR" sz="2000" spc="-20">
                <a:solidFill>
                  <a:srgbClr val="000000"/>
                </a:solidFill>
                <a:latin typeface="Arial" panose="02020603050405020304" pitchFamily="2"/>
              </a:rPr>
              <a:t>5ème méta 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Espace réservé du texte 496"/>
          <p:cNvSpPr>
            <a:spLocks noGrp="1"/>
          </p:cNvSpPr>
          <p:nvPr>
            <p:ph type="body" idx="10"/>
          </p:nvPr>
        </p:nvSpPr>
        <p:spPr>
          <a:xfrm>
            <a:off x="1746250" y="800100"/>
            <a:ext cx="7315200" cy="1033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ctr">
              <a:lnSpc>
                <a:spcPts val="3200"/>
              </a:lnSpc>
              <a:spcAft>
                <a:spcPts val="0"/>
              </a:spcAft>
            </a:pPr>
            <a:r>
              <a:rPr lang="fr-FR" sz="2800" b="1" spc="-5">
                <a:solidFill>
                  <a:srgbClr val="000000"/>
                </a:solidFill>
                <a:latin typeface="Arial" panose="02020603050405020304" pitchFamily="2"/>
              </a:rPr>
              <a:t>3-Extenseur ulnaire du carpe (cubital post) </a:t>
            </a:r>
          </a:p>
          <a:p>
            <a:pPr marL="0" marR="0" indent="0" algn="ctr">
              <a:lnSpc>
                <a:spcPts val="3200"/>
              </a:lnSpc>
              <a:spcBef>
                <a:spcPts val="195"/>
              </a:spcBef>
              <a:spcAft>
                <a:spcPts val="1555"/>
              </a:spcAft>
            </a:pPr>
            <a:r>
              <a:rPr lang="fr-FR" sz="2800" b="1" spc="-35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Espace réservé du texte 503"/>
          <p:cNvSpPr>
            <a:spLocks noGrp="1"/>
          </p:cNvSpPr>
          <p:nvPr>
            <p:ph type="body" idx="10"/>
          </p:nvPr>
        </p:nvSpPr>
        <p:spPr>
          <a:xfrm>
            <a:off x="1650365" y="736600"/>
            <a:ext cx="7315200" cy="1537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/>
          <a:p>
            <a:pPr marL="0" marR="0" indent="0" algn="ctr">
              <a:lnSpc>
                <a:spcPts val="3200"/>
              </a:lnSpc>
              <a:spcAft>
                <a:spcPts val="0"/>
              </a:spcAft>
            </a:pPr>
            <a:r>
              <a:rPr lang="fr-FR" sz="2800" b="1" spc="-5">
                <a:solidFill>
                  <a:srgbClr val="000000"/>
                </a:solidFill>
                <a:latin typeface="Arial" panose="02020603050405020304" pitchFamily="2"/>
              </a:rPr>
              <a:t>3-Extenseur ulnaire du carpe (cubital post) </a:t>
            </a:r>
          </a:p>
          <a:p>
            <a:pPr marL="0" marR="0" indent="0" algn="ctr">
              <a:lnSpc>
                <a:spcPts val="3200"/>
              </a:lnSpc>
              <a:spcBef>
                <a:spcPts val="195"/>
              </a:spcBef>
              <a:spcAft>
                <a:spcPts val="5490"/>
              </a:spcAft>
            </a:pPr>
            <a:r>
              <a:rPr lang="fr-FR" sz="2800" b="1" spc="-35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</p:txBody>
      </p:sp>
      <p:sp>
        <p:nvSpPr>
          <p:cNvPr id="505" name="Espace réservé du texte 504"/>
          <p:cNvSpPr>
            <a:spLocks noGrp="1"/>
          </p:cNvSpPr>
          <p:nvPr>
            <p:ph type="body" idx="10"/>
          </p:nvPr>
        </p:nvSpPr>
        <p:spPr>
          <a:xfrm>
            <a:off x="875030" y="2273935"/>
            <a:ext cx="4622800" cy="4154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78790" rIns="0" bIns="0" anchor="t"/>
          <a:lstStyle/>
          <a:p>
            <a:pPr marL="0" marR="0" indent="0" algn="just">
              <a:lnSpc>
                <a:spcPts val="2700"/>
              </a:lnSpc>
              <a:spcAft>
                <a:spcPts val="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c-Fonction: </a:t>
            </a:r>
          </a:p>
          <a:p>
            <a:pPr marL="0" marR="0" indent="0" algn="just">
              <a:lnSpc>
                <a:spcPts val="2700"/>
              </a:lnSpc>
              <a:spcBef>
                <a:spcPts val="725"/>
              </a:spcBef>
              <a:spcAft>
                <a:spcPts val="0"/>
              </a:spcAft>
            </a:pPr>
            <a:r>
              <a:rPr lang="fr-FR" sz="2400" spc="-20">
                <a:solidFill>
                  <a:srgbClr val="000000"/>
                </a:solidFill>
                <a:latin typeface="Arial" panose="02020603050405020304" pitchFamily="2"/>
              </a:rPr>
              <a:t>extenseur et adducteur du poignet </a:t>
            </a:r>
          </a:p>
          <a:p>
            <a:pPr marL="0" marR="0" indent="0" algn="just">
              <a:lnSpc>
                <a:spcPts val="2700"/>
              </a:lnSpc>
              <a:spcBef>
                <a:spcPts val="4175"/>
              </a:spcBef>
              <a:spcAft>
                <a:spcPts val="0"/>
              </a:spcAft>
            </a:pPr>
            <a:r>
              <a:rPr lang="fr-FR" sz="2400" b="1" spc="-15">
                <a:solidFill>
                  <a:srgbClr val="000000"/>
                </a:solidFill>
                <a:latin typeface="Arial" panose="02020603050405020304" pitchFamily="2"/>
              </a:rPr>
              <a:t>d-Innervation: </a:t>
            </a:r>
          </a:p>
          <a:p>
            <a:pPr marL="0" marR="0" indent="0" algn="just">
              <a:lnSpc>
                <a:spcPts val="2700"/>
              </a:lnSpc>
              <a:spcBef>
                <a:spcPts val="720"/>
              </a:spcBef>
              <a:spcAft>
                <a:spcPts val="12305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-Nerf radial 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Espace réservé du texte 509"/>
          <p:cNvSpPr>
            <a:spLocks noGrp="1"/>
          </p:cNvSpPr>
          <p:nvPr>
            <p:ph type="body" idx="10"/>
          </p:nvPr>
        </p:nvSpPr>
        <p:spPr>
          <a:xfrm>
            <a:off x="1271270" y="342900"/>
            <a:ext cx="8238490" cy="656590"/>
          </a:xfrm>
          <a:prstGeom prst="rect">
            <a:avLst/>
          </a:prstGeom>
          <a:solidFill>
            <a:srgbClr val="EBF9F6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57785" rIns="0" bIns="0" anchor="t">
            <a:normAutofit fontScale="95000"/>
          </a:bodyPr>
          <a:lstStyle/>
          <a:p>
            <a:pPr marL="0" marR="0" indent="0" algn="ctr">
              <a:lnSpc>
                <a:spcPts val="4600"/>
              </a:lnSpc>
              <a:spcAft>
                <a:spcPts val="0"/>
              </a:spcAft>
            </a:pPr>
            <a:r>
              <a:rPr lang="fr-FR" sz="4000" b="1" spc="-20">
                <a:solidFill>
                  <a:srgbClr val="000000"/>
                </a:solidFill>
                <a:latin typeface="Arial" panose="02020603050405020304" pitchFamily="2"/>
              </a:rPr>
              <a:t>II-Loge dorsale (suite) </a:t>
            </a:r>
          </a:p>
        </p:txBody>
      </p:sp>
      <p:sp>
        <p:nvSpPr>
          <p:cNvPr id="515" name="Espace réservé du texte 514"/>
          <p:cNvSpPr>
            <a:spLocks noGrp="1"/>
          </p:cNvSpPr>
          <p:nvPr>
            <p:ph type="body" idx="10"/>
          </p:nvPr>
        </p:nvSpPr>
        <p:spPr>
          <a:xfrm>
            <a:off x="871855" y="6355080"/>
            <a:ext cx="8775700" cy="2070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600"/>
              </a:lnSpc>
              <a:spcAft>
                <a:spcPts val="0"/>
              </a:spcAft>
            </a:pPr>
            <a:r>
              <a:rPr lang="fr-FR" sz="1800" b="1" spc="-5">
                <a:solidFill>
                  <a:srgbClr val="000000"/>
                </a:solidFill>
                <a:latin typeface="Arial" panose="02020603050405020304" pitchFamily="2"/>
              </a:rPr>
              <a:t>Vue latérale du coude </a:t>
            </a:r>
          </a:p>
        </p:txBody>
      </p:sp>
      <p:sp>
        <p:nvSpPr>
          <p:cNvPr id="516" name="Espace réservé du texte 515"/>
          <p:cNvSpPr>
            <a:spLocks noGrp="1"/>
          </p:cNvSpPr>
          <p:nvPr>
            <p:ph type="body" idx="10"/>
          </p:nvPr>
        </p:nvSpPr>
        <p:spPr>
          <a:xfrm>
            <a:off x="7199630" y="6562090"/>
            <a:ext cx="2319020" cy="649605"/>
          </a:xfrm>
          <a:prstGeom prst="rect">
            <a:avLst/>
          </a:prstGeom>
          <a:noFill/>
          <a:ln w="6350" cmpd="sng">
            <a:solidFill>
              <a:srgbClr val="000000"/>
            </a:solidFill>
            <a:prstDash val="solid"/>
          </a:ln>
        </p:spPr>
        <p:txBody>
          <a:bodyPr vert="horz" lIns="0" tIns="42545" rIns="0" bIns="0" anchor="t"/>
          <a:lstStyle/>
          <a:p>
            <a:pPr marL="91440" marR="0" indent="0" algn="l">
              <a:lnSpc>
                <a:spcPts val="2200"/>
              </a:lnSpc>
              <a:spcAft>
                <a:spcPts val="285"/>
              </a:spcAft>
            </a:pPr>
            <a:r>
              <a:rPr lang="fr-FR" sz="1800" spc="0">
                <a:solidFill>
                  <a:srgbClr val="000000"/>
                </a:solidFill>
                <a:latin typeface="Arial" panose="02020603050405020304" pitchFamily="2"/>
              </a:rPr>
              <a:t>1-vaste médial 2-anconé 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Espace réservé du texte 518"/>
          <p:cNvSpPr>
            <a:spLocks noGrp="1"/>
          </p:cNvSpPr>
          <p:nvPr>
            <p:ph type="body" idx="10"/>
          </p:nvPr>
        </p:nvSpPr>
        <p:spPr>
          <a:xfrm>
            <a:off x="875030" y="609600"/>
            <a:ext cx="6210300" cy="14217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95" rIns="0" bIns="0" anchor="t"/>
          <a:lstStyle/>
          <a:p>
            <a:pPr marL="0" marR="0" indent="0" algn="ctr">
              <a:lnSpc>
                <a:spcPts val="4100"/>
              </a:lnSpc>
              <a:spcAft>
                <a:spcPts val="7005"/>
              </a:spcAft>
            </a:pPr>
            <a:r>
              <a:rPr lang="fr-FR" sz="3600" b="1" spc="-20">
                <a:solidFill>
                  <a:srgbClr val="000000"/>
                </a:solidFill>
                <a:latin typeface="Arial" panose="02020603050405020304" pitchFamily="2"/>
              </a:rPr>
              <a:t>4- Anconé (suite) </a:t>
            </a:r>
          </a:p>
        </p:txBody>
      </p:sp>
      <p:sp>
        <p:nvSpPr>
          <p:cNvPr id="520" name="Espace réservé du texte 519"/>
          <p:cNvSpPr>
            <a:spLocks noGrp="1"/>
          </p:cNvSpPr>
          <p:nvPr>
            <p:ph type="body" idx="10"/>
          </p:nvPr>
        </p:nvSpPr>
        <p:spPr>
          <a:xfrm>
            <a:off x="875030" y="2031365"/>
            <a:ext cx="6210300" cy="1956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2700"/>
              </a:lnSpc>
              <a:spcAft>
                <a:spcPts val="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c-Fonction: </a:t>
            </a:r>
          </a:p>
          <a:p>
            <a:pPr marL="0" marR="0" indent="0" algn="just">
              <a:lnSpc>
                <a:spcPts val="2700"/>
              </a:lnSpc>
              <a:spcBef>
                <a:spcPts val="435"/>
              </a:spcBef>
              <a:spcAft>
                <a:spcPts val="0"/>
              </a:spcAft>
            </a:pPr>
            <a:r>
              <a:rPr lang="fr-FR" sz="2400" spc="0">
                <a:solidFill>
                  <a:srgbClr val="000000"/>
                </a:solidFill>
                <a:latin typeface="Arial" panose="02020603050405020304" pitchFamily="2"/>
              </a:rPr>
              <a:t>extenseur de l’avant bras </a:t>
            </a:r>
          </a:p>
          <a:p>
            <a:pPr marL="0" marR="0" indent="0" algn="just">
              <a:lnSpc>
                <a:spcPts val="2700"/>
              </a:lnSpc>
              <a:spcBef>
                <a:spcPts val="3590"/>
              </a:spcBef>
              <a:spcAft>
                <a:spcPts val="0"/>
              </a:spcAft>
            </a:pPr>
            <a:r>
              <a:rPr lang="fr-FR" sz="2400" b="1" spc="-15">
                <a:solidFill>
                  <a:srgbClr val="000000"/>
                </a:solidFill>
                <a:latin typeface="Arial" panose="02020603050405020304" pitchFamily="2"/>
              </a:rPr>
              <a:t>d-Innervation: </a:t>
            </a:r>
          </a:p>
          <a:p>
            <a:pPr marL="0" marR="0" indent="0" algn="just">
              <a:lnSpc>
                <a:spcPts val="2700"/>
              </a:lnSpc>
              <a:spcBef>
                <a:spcPts val="430"/>
              </a:spcBef>
              <a:spcAft>
                <a:spcPts val="10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-Nerf radial 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Espace réservé du texte 522"/>
          <p:cNvSpPr>
            <a:spLocks noGrp="1"/>
          </p:cNvSpPr>
          <p:nvPr>
            <p:ph type="body" idx="10"/>
          </p:nvPr>
        </p:nvSpPr>
        <p:spPr>
          <a:xfrm>
            <a:off x="7252335" y="2629535"/>
            <a:ext cx="2668905" cy="3989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524" name="Espace réservé du texte 523"/>
          <p:cNvSpPr>
            <a:spLocks noGrp="1"/>
          </p:cNvSpPr>
          <p:nvPr>
            <p:ph type="body" idx="10"/>
          </p:nvPr>
        </p:nvSpPr>
        <p:spPr>
          <a:xfrm>
            <a:off x="1054735" y="342900"/>
            <a:ext cx="8238490" cy="1156970"/>
          </a:xfrm>
          <a:prstGeom prst="rect">
            <a:avLst/>
          </a:prstGeom>
          <a:solidFill>
            <a:srgbClr val="FFFF99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283845" rIns="0" bIns="0" anchor="t"/>
          <a:lstStyle/>
          <a:p>
            <a:pPr marL="0" marR="0" indent="0" algn="ctr">
              <a:lnSpc>
                <a:spcPts val="5000"/>
              </a:lnSpc>
              <a:spcAft>
                <a:spcPts val="1750"/>
              </a:spcAft>
            </a:pPr>
            <a:r>
              <a:rPr lang="fr-FR" sz="4400" b="1" spc="-10">
                <a:solidFill>
                  <a:srgbClr val="000000"/>
                </a:solidFill>
                <a:latin typeface="Arial" panose="02020603050405020304" pitchFamily="2"/>
              </a:rPr>
              <a:t>Les épicondyliens latéraux </a:t>
            </a:r>
          </a:p>
        </p:txBody>
      </p:sp>
      <p:sp>
        <p:nvSpPr>
          <p:cNvPr id="525" name="Espace réservé du texte 524"/>
          <p:cNvSpPr>
            <a:spLocks noGrp="1"/>
          </p:cNvSpPr>
          <p:nvPr>
            <p:ph type="body" idx="10"/>
          </p:nvPr>
        </p:nvSpPr>
        <p:spPr>
          <a:xfrm>
            <a:off x="723900" y="1778635"/>
            <a:ext cx="8775700" cy="850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0" algn="l">
              <a:lnSpc>
                <a:spcPts val="2200"/>
              </a:lnSpc>
              <a:spcAft>
                <a:spcPts val="0"/>
              </a:spcAft>
            </a:pPr>
            <a:r>
              <a:rPr lang="fr-FR" sz="2000" spc="-5">
                <a:solidFill>
                  <a:srgbClr val="000000"/>
                </a:solidFill>
                <a:latin typeface="Arial" panose="02020603050405020304" pitchFamily="2"/>
              </a:rPr>
              <a:t>Ils sont au nombre de 06, ils prennent leur origine au niveau de l’épicondyle </a:t>
            </a:r>
          </a:p>
          <a:p>
            <a:pPr marL="137160" marR="0" indent="0" algn="l">
              <a:lnSpc>
                <a:spcPts val="2200"/>
              </a:lnSpc>
              <a:spcBef>
                <a:spcPts val="150"/>
              </a:spcBef>
              <a:spcAft>
                <a:spcPts val="2035"/>
              </a:spcAft>
            </a:pPr>
            <a:r>
              <a:rPr lang="fr-FR" sz="2000" spc="-5">
                <a:solidFill>
                  <a:srgbClr val="000000"/>
                </a:solidFill>
                <a:latin typeface="Arial" panose="02020603050405020304" pitchFamily="2"/>
              </a:rPr>
              <a:t>latérale de l’humérus </a:t>
            </a:r>
          </a:p>
        </p:txBody>
      </p:sp>
      <p:sp>
        <p:nvSpPr>
          <p:cNvPr id="528" name="Espace réservé du texte 527"/>
          <p:cNvSpPr>
            <a:spLocks noGrp="1"/>
          </p:cNvSpPr>
          <p:nvPr>
            <p:ph type="body" idx="10"/>
          </p:nvPr>
        </p:nvSpPr>
        <p:spPr>
          <a:xfrm>
            <a:off x="7304405" y="5554345"/>
            <a:ext cx="213995" cy="203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2 </a:t>
            </a:r>
          </a:p>
        </p:txBody>
      </p:sp>
      <p:sp>
        <p:nvSpPr>
          <p:cNvPr id="529" name="Espace réservé du texte 528"/>
          <p:cNvSpPr>
            <a:spLocks noGrp="1"/>
          </p:cNvSpPr>
          <p:nvPr>
            <p:ph type="body" idx="10"/>
          </p:nvPr>
        </p:nvSpPr>
        <p:spPr>
          <a:xfrm>
            <a:off x="7380605" y="4338320"/>
            <a:ext cx="213995" cy="203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3 </a:t>
            </a:r>
          </a:p>
        </p:txBody>
      </p:sp>
      <p:sp>
        <p:nvSpPr>
          <p:cNvPr id="530" name="Espace réservé du texte 529"/>
          <p:cNvSpPr>
            <a:spLocks noGrp="1"/>
          </p:cNvSpPr>
          <p:nvPr>
            <p:ph type="body" idx="10"/>
          </p:nvPr>
        </p:nvSpPr>
        <p:spPr>
          <a:xfrm>
            <a:off x="7590790" y="6337935"/>
            <a:ext cx="220345" cy="203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4 </a:t>
            </a:r>
          </a:p>
        </p:txBody>
      </p:sp>
      <p:sp>
        <p:nvSpPr>
          <p:cNvPr id="531" name="Espace réservé du texte 530"/>
          <p:cNvSpPr>
            <a:spLocks noGrp="1"/>
          </p:cNvSpPr>
          <p:nvPr>
            <p:ph type="body" idx="10"/>
          </p:nvPr>
        </p:nvSpPr>
        <p:spPr>
          <a:xfrm>
            <a:off x="8663305" y="6337935"/>
            <a:ext cx="214630" cy="203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2 </a:t>
            </a:r>
          </a:p>
        </p:txBody>
      </p:sp>
      <p:sp>
        <p:nvSpPr>
          <p:cNvPr id="532" name="Espace réservé du texte 531"/>
          <p:cNvSpPr>
            <a:spLocks noGrp="1"/>
          </p:cNvSpPr>
          <p:nvPr>
            <p:ph type="body" idx="10"/>
          </p:nvPr>
        </p:nvSpPr>
        <p:spPr>
          <a:xfrm>
            <a:off x="9257665" y="4768215"/>
            <a:ext cx="156210" cy="203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1 </a:t>
            </a:r>
          </a:p>
        </p:txBody>
      </p:sp>
      <p:sp>
        <p:nvSpPr>
          <p:cNvPr id="533" name="Espace réservé du texte 532"/>
          <p:cNvSpPr>
            <a:spLocks noGrp="1"/>
          </p:cNvSpPr>
          <p:nvPr>
            <p:ph type="body" idx="10"/>
          </p:nvPr>
        </p:nvSpPr>
        <p:spPr>
          <a:xfrm>
            <a:off x="9450070" y="6054090"/>
            <a:ext cx="213995" cy="203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6 </a:t>
            </a:r>
          </a:p>
        </p:txBody>
      </p:sp>
      <p:sp>
        <p:nvSpPr>
          <p:cNvPr id="534" name="Espace réservé du texte 533"/>
          <p:cNvSpPr>
            <a:spLocks noGrp="1"/>
          </p:cNvSpPr>
          <p:nvPr>
            <p:ph type="body" idx="10"/>
          </p:nvPr>
        </p:nvSpPr>
        <p:spPr>
          <a:xfrm>
            <a:off x="3483610" y="3203575"/>
            <a:ext cx="3657600" cy="2289175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334645" rIns="0" bIns="0" anchor="t">
            <a:normAutofit fontScale="95000"/>
          </a:bodyPr>
          <a:lstStyle/>
          <a:p>
            <a:pPr marL="91440" marR="0" indent="0" algn="just">
              <a:lnSpc>
                <a:spcPts val="2100"/>
              </a:lnSpc>
              <a:spcAft>
                <a:spcPts val="0"/>
              </a:spcAft>
            </a:pPr>
            <a:r>
              <a:rPr lang="fr-FR" sz="1800" b="1" spc="-35">
                <a:solidFill>
                  <a:srgbClr val="000000"/>
                </a:solidFill>
                <a:latin typeface="Arial" panose="02020603050405020304" pitchFamily="2"/>
              </a:rPr>
              <a:t>1-</a:t>
            </a:r>
            <a:r>
              <a:rPr lang="fr-FR" sz="1800" spc="-25">
                <a:solidFill>
                  <a:srgbClr val="000000"/>
                </a:solidFill>
                <a:latin typeface="Arial" panose="02020603050405020304" pitchFamily="2"/>
              </a:rPr>
              <a:t>court extens. radial du carpe </a:t>
            </a:r>
          </a:p>
          <a:p>
            <a:pPr marL="91440" marR="0" indent="0" algn="just">
              <a:lnSpc>
                <a:spcPts val="2100"/>
              </a:lnSpc>
              <a:spcBef>
                <a:spcPts val="105"/>
              </a:spcBef>
              <a:spcAft>
                <a:spcPts val="0"/>
              </a:spcAft>
            </a:pPr>
            <a:r>
              <a:rPr lang="fr-FR" sz="1800" b="1" spc="-35">
                <a:solidFill>
                  <a:srgbClr val="000000"/>
                </a:solidFill>
                <a:latin typeface="Arial" panose="02020603050405020304" pitchFamily="2"/>
              </a:rPr>
              <a:t>2- </a:t>
            </a:r>
            <a:r>
              <a:rPr lang="fr-FR" sz="1800" spc="-25">
                <a:solidFill>
                  <a:srgbClr val="000000"/>
                </a:solidFill>
                <a:latin typeface="Arial" panose="02020603050405020304" pitchFamily="2"/>
              </a:rPr>
              <a:t>extens. ulnaire du carpe </a:t>
            </a:r>
          </a:p>
          <a:p>
            <a:pPr marL="91440" marR="0" indent="0" algn="just">
              <a:lnSpc>
                <a:spcPts val="2100"/>
              </a:lnSpc>
              <a:spcBef>
                <a:spcPts val="105"/>
              </a:spcBef>
              <a:spcAft>
                <a:spcPts val="0"/>
              </a:spcAft>
            </a:pPr>
            <a:r>
              <a:rPr lang="fr-FR" sz="1800" b="1" spc="-35">
                <a:solidFill>
                  <a:srgbClr val="000000"/>
                </a:solidFill>
                <a:latin typeface="Arial" panose="02020603050405020304" pitchFamily="2"/>
              </a:rPr>
              <a:t>3-</a:t>
            </a:r>
            <a:r>
              <a:rPr lang="fr-FR" sz="1800" spc="-25">
                <a:solidFill>
                  <a:srgbClr val="000000"/>
                </a:solidFill>
                <a:latin typeface="Arial" panose="02020603050405020304" pitchFamily="2"/>
              </a:rPr>
              <a:t>anconé </a:t>
            </a:r>
          </a:p>
          <a:p>
            <a:pPr marL="91440" marR="0" indent="0" algn="just">
              <a:lnSpc>
                <a:spcPts val="2100"/>
              </a:lnSpc>
              <a:spcBef>
                <a:spcPts val="105"/>
              </a:spcBef>
              <a:spcAft>
                <a:spcPts val="0"/>
              </a:spcAft>
            </a:pPr>
            <a:r>
              <a:rPr lang="fr-FR" sz="1800" b="1" spc="-30">
                <a:solidFill>
                  <a:srgbClr val="000000"/>
                </a:solidFill>
                <a:latin typeface="Arial" panose="02020603050405020304" pitchFamily="2"/>
              </a:rPr>
              <a:t>4- </a:t>
            </a:r>
            <a:r>
              <a:rPr lang="fr-FR" sz="1800" spc="-25">
                <a:solidFill>
                  <a:srgbClr val="000000"/>
                </a:solidFill>
                <a:latin typeface="Arial" panose="02020603050405020304" pitchFamily="2"/>
              </a:rPr>
              <a:t>extenseur du V </a:t>
            </a:r>
          </a:p>
          <a:p>
            <a:pPr marL="91440" marR="0" indent="0" algn="just">
              <a:lnSpc>
                <a:spcPts val="2100"/>
              </a:lnSpc>
              <a:spcBef>
                <a:spcPts val="105"/>
              </a:spcBef>
              <a:spcAft>
                <a:spcPts val="0"/>
              </a:spcAft>
            </a:pPr>
            <a:r>
              <a:rPr lang="fr-FR" sz="1800" b="1" spc="-35">
                <a:solidFill>
                  <a:srgbClr val="000000"/>
                </a:solidFill>
                <a:latin typeface="Arial" panose="02020603050405020304" pitchFamily="2"/>
              </a:rPr>
              <a:t>5-</a:t>
            </a:r>
            <a:r>
              <a:rPr lang="fr-FR" sz="1800" spc="-25">
                <a:solidFill>
                  <a:srgbClr val="000000"/>
                </a:solidFill>
                <a:latin typeface="Arial" panose="02020603050405020304" pitchFamily="2"/>
              </a:rPr>
              <a:t>extenseur des doigts </a:t>
            </a:r>
          </a:p>
          <a:p>
            <a:pPr marL="91440" marR="0" indent="0" algn="just">
              <a:lnSpc>
                <a:spcPts val="2100"/>
              </a:lnSpc>
              <a:spcBef>
                <a:spcPts val="105"/>
              </a:spcBef>
              <a:spcAft>
                <a:spcPts val="2340"/>
              </a:spcAft>
            </a:pPr>
            <a:r>
              <a:rPr lang="fr-FR" sz="1800" b="1" spc="-25">
                <a:solidFill>
                  <a:srgbClr val="000000"/>
                </a:solidFill>
                <a:latin typeface="Arial" panose="02020603050405020304" pitchFamily="2"/>
              </a:rPr>
              <a:t>6- </a:t>
            </a:r>
            <a:r>
              <a:rPr lang="fr-FR" sz="1800" spc="-20">
                <a:solidFill>
                  <a:srgbClr val="000000"/>
                </a:solidFill>
                <a:latin typeface="Arial" panose="02020603050405020304" pitchFamily="2"/>
              </a:rPr>
              <a:t>supinateur </a:t>
            </a:r>
          </a:p>
        </p:txBody>
      </p:sp>
      <p:sp>
        <p:nvSpPr>
          <p:cNvPr id="535" name="Espace réservé du texte 534"/>
          <p:cNvSpPr>
            <a:spLocks noGrp="1"/>
          </p:cNvSpPr>
          <p:nvPr>
            <p:ph type="body" idx="10"/>
          </p:nvPr>
        </p:nvSpPr>
        <p:spPr>
          <a:xfrm>
            <a:off x="996950" y="6929755"/>
            <a:ext cx="8775700" cy="2457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365760" marR="0" indent="0" algn="l">
              <a:lnSpc>
                <a:spcPts val="1800"/>
              </a:lnSpc>
              <a:spcAft>
                <a:spcPts val="40"/>
              </a:spcAft>
              <a:tabLst>
                <a:tab pos="6995160" algn="l"/>
              </a:tabLst>
            </a:pPr>
            <a:r>
              <a:rPr lang="fr-FR" sz="1600" b="1" spc="-5">
                <a:solidFill>
                  <a:srgbClr val="000000"/>
                </a:solidFill>
                <a:latin typeface="Arial" panose="02020603050405020304" pitchFamily="2"/>
              </a:rPr>
              <a:t>- Vue dorsale - - Vue latérale - </a:t>
            </a:r>
          </a:p>
        </p:txBody>
      </p:sp>
      <p:sp>
        <p:nvSpPr>
          <p:cNvPr id="538" name="Espace réservé du texte 537"/>
          <p:cNvSpPr>
            <a:spLocks noGrp="1"/>
          </p:cNvSpPr>
          <p:nvPr>
            <p:ph type="body" idx="10"/>
          </p:nvPr>
        </p:nvSpPr>
        <p:spPr>
          <a:xfrm>
            <a:off x="808990" y="4768215"/>
            <a:ext cx="213995" cy="203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3 </a:t>
            </a:r>
          </a:p>
        </p:txBody>
      </p:sp>
      <p:sp>
        <p:nvSpPr>
          <p:cNvPr id="539" name="Espace réservé du texte 538"/>
          <p:cNvSpPr>
            <a:spLocks noGrp="1"/>
          </p:cNvSpPr>
          <p:nvPr>
            <p:ph type="body" idx="10"/>
          </p:nvPr>
        </p:nvSpPr>
        <p:spPr>
          <a:xfrm>
            <a:off x="3091815" y="4768215"/>
            <a:ext cx="213995" cy="203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2 </a:t>
            </a:r>
          </a:p>
        </p:txBody>
      </p:sp>
      <p:sp>
        <p:nvSpPr>
          <p:cNvPr id="540" name="Espace réservé du texte 539"/>
          <p:cNvSpPr>
            <a:spLocks noGrp="1"/>
          </p:cNvSpPr>
          <p:nvPr>
            <p:ph type="body" idx="10"/>
          </p:nvPr>
        </p:nvSpPr>
        <p:spPr>
          <a:xfrm>
            <a:off x="3091815" y="5267960"/>
            <a:ext cx="220345" cy="203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4 </a:t>
            </a:r>
          </a:p>
        </p:txBody>
      </p:sp>
      <p:sp>
        <p:nvSpPr>
          <p:cNvPr id="541" name="Espace réservé du texte 540"/>
          <p:cNvSpPr>
            <a:spLocks noGrp="1"/>
          </p:cNvSpPr>
          <p:nvPr>
            <p:ph type="body" idx="10"/>
          </p:nvPr>
        </p:nvSpPr>
        <p:spPr>
          <a:xfrm>
            <a:off x="3094990" y="5694680"/>
            <a:ext cx="213995" cy="203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5 </a:t>
            </a:r>
          </a:p>
        </p:txBody>
      </p:sp>
      <p:sp>
        <p:nvSpPr>
          <p:cNvPr id="542" name="Espace réservé du texte 541"/>
          <p:cNvSpPr>
            <a:spLocks noGrp="1"/>
          </p:cNvSpPr>
          <p:nvPr>
            <p:ph type="body" idx="10"/>
          </p:nvPr>
        </p:nvSpPr>
        <p:spPr>
          <a:xfrm>
            <a:off x="3115945" y="6054090"/>
            <a:ext cx="156210" cy="203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1 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Espace réservé du texte 549"/>
          <p:cNvSpPr>
            <a:spLocks noGrp="1"/>
          </p:cNvSpPr>
          <p:nvPr>
            <p:ph type="body" idx="10"/>
          </p:nvPr>
        </p:nvSpPr>
        <p:spPr>
          <a:xfrm>
            <a:off x="1271270" y="342900"/>
            <a:ext cx="8242300" cy="562610"/>
          </a:xfrm>
          <a:prstGeom prst="rect">
            <a:avLst/>
          </a:prstGeom>
          <a:solidFill>
            <a:srgbClr val="EBF8F5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300"/>
              </a:lnSpc>
              <a:spcAft>
                <a:spcPts val="0"/>
              </a:spcAft>
            </a:pPr>
            <a:r>
              <a:rPr lang="fr-FR" sz="4000" b="1" u="sng" spc="-20">
                <a:solidFill>
                  <a:srgbClr val="000000"/>
                </a:solidFill>
                <a:latin typeface="Arial" panose="02020603050405020304" pitchFamily="2"/>
              </a:rPr>
              <a:t>II-Loge dorsale (suite) </a:t>
            </a:r>
          </a:p>
        </p:txBody>
      </p:sp>
      <p:sp>
        <p:nvSpPr>
          <p:cNvPr id="551" name="Espace réservé du texte 550"/>
          <p:cNvSpPr>
            <a:spLocks noGrp="1"/>
          </p:cNvSpPr>
          <p:nvPr>
            <p:ph type="body" idx="10"/>
          </p:nvPr>
        </p:nvSpPr>
        <p:spPr>
          <a:xfrm>
            <a:off x="3337560" y="914400"/>
            <a:ext cx="2895600" cy="542290"/>
          </a:xfrm>
          <a:prstGeom prst="rect">
            <a:avLst/>
          </a:prstGeom>
          <a:noFill/>
          <a:ln w="18415" cmpd="sng">
            <a:solidFill>
              <a:srgbClr val="000000"/>
            </a:solidFill>
            <a:prstDash val="solid"/>
          </a:ln>
        </p:spPr>
        <p:txBody>
          <a:bodyPr vert="horz" lIns="0" tIns="64770" rIns="0" bIns="0" anchor="t"/>
          <a:lstStyle/>
          <a:p>
            <a:pPr marL="91440" marR="0" indent="0" algn="l">
              <a:lnSpc>
                <a:spcPts val="3100"/>
              </a:lnSpc>
              <a:spcAft>
                <a:spcPts val="315"/>
              </a:spcAft>
            </a:pPr>
            <a:r>
              <a:rPr lang="fr-FR" sz="2800" b="1" spc="-25">
                <a:solidFill>
                  <a:srgbClr val="000000"/>
                </a:solidFill>
                <a:latin typeface="Arial" panose="02020603050405020304" pitchFamily="2"/>
              </a:rPr>
              <a:t>B- Plan profond </a:t>
            </a:r>
          </a:p>
        </p:txBody>
      </p:sp>
      <p:sp>
        <p:nvSpPr>
          <p:cNvPr id="552" name="Espace réservé du texte 551"/>
          <p:cNvSpPr>
            <a:spLocks noGrp="1"/>
          </p:cNvSpPr>
          <p:nvPr>
            <p:ph type="body" idx="10"/>
          </p:nvPr>
        </p:nvSpPr>
        <p:spPr>
          <a:xfrm>
            <a:off x="808355" y="1567815"/>
            <a:ext cx="6210300" cy="3467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783080" marR="0" indent="0" algn="just">
              <a:lnSpc>
                <a:spcPts val="2700"/>
              </a:lnSpc>
              <a:spcAft>
                <a:spcPts val="0"/>
              </a:spcAft>
            </a:pPr>
            <a:r>
              <a:rPr lang="fr-FR" sz="2400" b="1" spc="-5">
                <a:solidFill>
                  <a:srgbClr val="000000"/>
                </a:solidFill>
                <a:latin typeface="Arial" panose="02020603050405020304" pitchFamily="2"/>
              </a:rPr>
              <a:t>1-Long abducteur du pouce (I) </a:t>
            </a:r>
          </a:p>
        </p:txBody>
      </p:sp>
      <p:sp>
        <p:nvSpPr>
          <p:cNvPr id="553" name="Espace réservé du texte 552"/>
          <p:cNvSpPr>
            <a:spLocks noGrp="1"/>
          </p:cNvSpPr>
          <p:nvPr>
            <p:ph type="body" idx="10"/>
          </p:nvPr>
        </p:nvSpPr>
        <p:spPr>
          <a:xfrm>
            <a:off x="808355" y="1914525"/>
            <a:ext cx="3172460" cy="48367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36295" rIns="0" bIns="0" anchor="t"/>
          <a:lstStyle/>
          <a:p>
            <a:pPr marL="45720" marR="0" indent="0" algn="just">
              <a:lnSpc>
                <a:spcPts val="2300"/>
              </a:lnSpc>
              <a:spcAft>
                <a:spcPts val="0"/>
              </a:spcAft>
            </a:pPr>
            <a:r>
              <a:rPr lang="fr-FR" sz="2000" b="1" spc="-45">
                <a:solidFill>
                  <a:srgbClr val="000000"/>
                </a:solidFill>
                <a:latin typeface="Arial" panose="02020603050405020304" pitchFamily="2"/>
              </a:rPr>
              <a:t>a-Origine</a:t>
            </a:r>
            <a:r>
              <a:rPr lang="fr-FR" sz="2000" spc="-55">
                <a:solidFill>
                  <a:srgbClr val="000000"/>
                </a:solidFill>
                <a:latin typeface="Arial" panose="02020603050405020304" pitchFamily="2"/>
              </a:rPr>
              <a:t>: </a:t>
            </a:r>
          </a:p>
          <a:p>
            <a:pPr marL="45720" marR="0" indent="0" algn="just">
              <a:lnSpc>
                <a:spcPts val="2300"/>
              </a:lnSpc>
              <a:spcBef>
                <a:spcPts val="590"/>
              </a:spcBef>
              <a:spcAft>
                <a:spcPts val="0"/>
              </a:spcAft>
            </a:pPr>
            <a:r>
              <a:rPr lang="fr-FR" sz="2000" spc="-5">
                <a:solidFill>
                  <a:srgbClr val="000000"/>
                </a:solidFill>
                <a:latin typeface="Arial" panose="02020603050405020304" pitchFamily="2"/>
              </a:rPr>
              <a:t>face postérieure de l’ulna, </a:t>
            </a:r>
          </a:p>
          <a:p>
            <a:pPr marL="45720" marR="0" indent="0" algn="just">
              <a:lnSpc>
                <a:spcPts val="2300"/>
              </a:lnSpc>
              <a:spcBef>
                <a:spcPts val="605"/>
              </a:spcBef>
              <a:spcAft>
                <a:spcPts val="0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radius et la membrane </a:t>
            </a:r>
          </a:p>
          <a:p>
            <a:pPr marL="45720" marR="0" indent="0" algn="just">
              <a:lnSpc>
                <a:spcPts val="2300"/>
              </a:lnSpc>
              <a:spcBef>
                <a:spcPts val="605"/>
              </a:spcBef>
              <a:spcAft>
                <a:spcPts val="0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interosseuse </a:t>
            </a:r>
          </a:p>
          <a:p>
            <a:pPr marL="45720" marR="0" indent="0" algn="just">
              <a:lnSpc>
                <a:spcPts val="2300"/>
              </a:lnSpc>
              <a:spcBef>
                <a:spcPts val="605"/>
              </a:spcBef>
              <a:spcAft>
                <a:spcPts val="0"/>
              </a:spcAft>
            </a:pPr>
            <a:r>
              <a:rPr lang="fr-FR" sz="2000" b="1" spc="-60">
                <a:solidFill>
                  <a:srgbClr val="000000"/>
                </a:solidFill>
                <a:latin typeface="Arial" panose="02020603050405020304" pitchFamily="2"/>
              </a:rPr>
              <a:t>b-Terminaison: </a:t>
            </a:r>
          </a:p>
          <a:p>
            <a:pPr marL="45720" marR="0" indent="0" algn="just">
              <a:lnSpc>
                <a:spcPts val="2300"/>
              </a:lnSpc>
              <a:spcBef>
                <a:spcPts val="590"/>
              </a:spcBef>
              <a:spcAft>
                <a:spcPts val="0"/>
              </a:spcAft>
            </a:pPr>
            <a:r>
              <a:rPr lang="fr-FR" sz="2000" spc="-25">
                <a:solidFill>
                  <a:srgbClr val="000000"/>
                </a:solidFill>
                <a:latin typeface="Arial" panose="02020603050405020304" pitchFamily="2"/>
              </a:rPr>
              <a:t>partie latérale de la base du </a:t>
            </a:r>
          </a:p>
          <a:p>
            <a:pPr marL="45720" marR="0" indent="0" algn="just">
              <a:lnSpc>
                <a:spcPts val="2300"/>
              </a:lnSpc>
              <a:spcBef>
                <a:spcPts val="605"/>
              </a:spcBef>
              <a:spcAft>
                <a:spcPts val="11925"/>
              </a:spcAft>
            </a:pPr>
            <a:r>
              <a:rPr lang="fr-FR" sz="2000" spc="-20">
                <a:solidFill>
                  <a:srgbClr val="000000"/>
                </a:solidFill>
                <a:latin typeface="Arial" panose="02020603050405020304" pitchFamily="2"/>
              </a:rPr>
              <a:t>1er méta du pouce </a:t>
            </a:r>
          </a:p>
        </p:txBody>
      </p:sp>
      <p:sp>
        <p:nvSpPr>
          <p:cNvPr id="554" name="Espace réservé du texte 553"/>
          <p:cNvSpPr>
            <a:spLocks noGrp="1"/>
          </p:cNvSpPr>
          <p:nvPr>
            <p:ph type="body" idx="10"/>
          </p:nvPr>
        </p:nvSpPr>
        <p:spPr>
          <a:xfrm>
            <a:off x="4559935" y="6751320"/>
            <a:ext cx="2167255" cy="45720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37465" rIns="0" bIns="0" anchor="t"/>
          <a:lstStyle/>
          <a:p>
            <a:pPr marL="0" marR="0" indent="0" algn="ctr">
              <a:lnSpc>
                <a:spcPts val="1400"/>
              </a:lnSpc>
              <a:spcAft>
                <a:spcPts val="255"/>
              </a:spcAft>
            </a:pPr>
            <a:r>
              <a:rPr lang="fr-FR" sz="1200" b="1" spc="0">
                <a:solidFill>
                  <a:srgbClr val="000000"/>
                </a:solidFill>
                <a:latin typeface="Arial" panose="02020603050405020304" pitchFamily="2"/>
              </a:rPr>
              <a:t>Vue ventrale –terminaison-</a:t>
            </a:r>
            <a:r>
              <a:rPr lang="fr-FR" sz="10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t/>
            </a:r>
            <a:br/>
            <a:r>
              <a:rPr lang="fr-FR" sz="1200" b="1" spc="0">
                <a:solidFill>
                  <a:srgbClr val="000000"/>
                </a:solidFill>
                <a:latin typeface="Arial" panose="02020603050405020304" pitchFamily="2"/>
              </a:rPr>
              <a:t>1-long abducteur du pouce </a:t>
            </a:r>
          </a:p>
        </p:txBody>
      </p:sp>
      <p:sp>
        <p:nvSpPr>
          <p:cNvPr id="557" name="Espace réservé du texte 556"/>
          <p:cNvSpPr>
            <a:spLocks noGrp="1"/>
          </p:cNvSpPr>
          <p:nvPr>
            <p:ph type="body" idx="10"/>
          </p:nvPr>
        </p:nvSpPr>
        <p:spPr>
          <a:xfrm>
            <a:off x="6126480" y="2776855"/>
            <a:ext cx="1572895" cy="286385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52705" rIns="0" bIns="0" anchor="t"/>
          <a:lstStyle/>
          <a:p>
            <a:pPr marL="91440" marR="0" indent="0" algn="l">
              <a:lnSpc>
                <a:spcPts val="1400"/>
              </a:lnSpc>
              <a:spcAft>
                <a:spcPts val="325"/>
              </a:spcAft>
            </a:pPr>
            <a:r>
              <a:rPr lang="fr-FR" sz="1200" b="1" spc="0">
                <a:solidFill>
                  <a:srgbClr val="000000"/>
                </a:solidFill>
                <a:latin typeface="Arial" panose="02020603050405020304" pitchFamily="2"/>
              </a:rPr>
              <a:t>Vue ventro-latérale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u texte 40"/>
          <p:cNvSpPr>
            <a:spLocks noGrp="1"/>
          </p:cNvSpPr>
          <p:nvPr>
            <p:ph type="body" idx="10"/>
          </p:nvPr>
        </p:nvSpPr>
        <p:spPr>
          <a:xfrm>
            <a:off x="1197610" y="342900"/>
            <a:ext cx="8239125" cy="873125"/>
          </a:xfrm>
          <a:prstGeom prst="rect">
            <a:avLst/>
          </a:prstGeom>
          <a:solidFill>
            <a:srgbClr val="F9EAE9"/>
          </a:solidFill>
          <a:ln w="6350" cmpd="sng">
            <a:solidFill>
              <a:srgbClr val="000000"/>
            </a:solidFill>
            <a:prstDash val="solid"/>
          </a:ln>
        </p:spPr>
        <p:txBody>
          <a:bodyPr vert="horz" lIns="0" tIns="142875" rIns="0" bIns="0" anchor="t"/>
          <a:lstStyle/>
          <a:p>
            <a:pPr marL="0" marR="0" indent="0" algn="ctr">
              <a:lnSpc>
                <a:spcPts val="5000"/>
              </a:lnSpc>
              <a:spcAft>
                <a:spcPts val="620"/>
              </a:spcAft>
            </a:pPr>
            <a:r>
              <a:rPr lang="fr-FR" sz="4400" b="1" spc="-20">
                <a:solidFill>
                  <a:srgbClr val="000000"/>
                </a:solidFill>
                <a:latin typeface="Arial" panose="02020603050405020304" pitchFamily="2"/>
              </a:rPr>
              <a:t>II-La loge ventrale </a:t>
            </a:r>
          </a:p>
        </p:txBody>
      </p:sp>
      <p:sp>
        <p:nvSpPr>
          <p:cNvPr id="42" name="Espace réservé du texte 41"/>
          <p:cNvSpPr>
            <a:spLocks noGrp="1"/>
          </p:cNvSpPr>
          <p:nvPr>
            <p:ph type="body" idx="10"/>
          </p:nvPr>
        </p:nvSpPr>
        <p:spPr>
          <a:xfrm>
            <a:off x="3255010" y="1548130"/>
            <a:ext cx="3797935" cy="622300"/>
          </a:xfrm>
          <a:prstGeom prst="rect">
            <a:avLst/>
          </a:prstGeom>
          <a:noFill/>
          <a:ln w="36830" cmpd="sng">
            <a:solidFill>
              <a:srgbClr val="000000"/>
            </a:solidFill>
            <a:prstDash val="solid"/>
          </a:ln>
        </p:spPr>
        <p:txBody>
          <a:bodyPr vert="horz" lIns="0" tIns="55880" rIns="0" bIns="0" anchor="t"/>
          <a:lstStyle/>
          <a:p>
            <a:pPr marL="91440" marR="0" indent="0" algn="l">
              <a:lnSpc>
                <a:spcPts val="3600"/>
              </a:lnSpc>
              <a:spcAft>
                <a:spcPts val="230"/>
              </a:spcAft>
            </a:pPr>
            <a:r>
              <a:rPr lang="fr-FR" sz="3200" b="1" spc="-15">
                <a:solidFill>
                  <a:srgbClr val="000000"/>
                </a:solidFill>
                <a:latin typeface="Arial" panose="02020603050405020304" pitchFamily="2"/>
              </a:rPr>
              <a:t>A-Plan superficiel </a:t>
            </a:r>
          </a:p>
        </p:txBody>
      </p:sp>
      <p:sp>
        <p:nvSpPr>
          <p:cNvPr id="43" name="Espace réservé du texte 42"/>
          <p:cNvSpPr>
            <a:spLocks noGrp="1"/>
          </p:cNvSpPr>
          <p:nvPr>
            <p:ph type="body" idx="10"/>
          </p:nvPr>
        </p:nvSpPr>
        <p:spPr>
          <a:xfrm>
            <a:off x="868680" y="2536190"/>
            <a:ext cx="6858000" cy="46647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4175" rIns="0" bIns="0" anchor="t"/>
          <a:lstStyle/>
          <a:p>
            <a:pPr marL="0" marR="0" indent="0" algn="just">
              <a:lnSpc>
                <a:spcPts val="2700"/>
              </a:lnSpc>
              <a:spcAft>
                <a:spcPts val="0"/>
              </a:spcAft>
            </a:pPr>
            <a:r>
              <a:rPr lang="fr-FR" sz="2400" spc="-5">
                <a:solidFill>
                  <a:srgbClr val="000000"/>
                </a:solidFill>
                <a:latin typeface="Arial" panose="02020603050405020304" pitchFamily="2"/>
              </a:rPr>
              <a:t>04 muscles de dehors en dedans : </a:t>
            </a:r>
          </a:p>
          <a:p>
            <a:pPr marL="0" marR="0" indent="0" algn="just">
              <a:lnSpc>
                <a:spcPts val="2700"/>
              </a:lnSpc>
              <a:spcBef>
                <a:spcPts val="3025"/>
              </a:spcBef>
              <a:spcAft>
                <a:spcPts val="0"/>
              </a:spcAft>
            </a:pPr>
            <a:r>
              <a:rPr lang="fr-FR" sz="2400" spc="-5">
                <a:solidFill>
                  <a:srgbClr val="000000"/>
                </a:solidFill>
                <a:latin typeface="Arial" panose="02020603050405020304" pitchFamily="2"/>
              </a:rPr>
              <a:t>1-le rond pronateur </a:t>
            </a:r>
          </a:p>
          <a:p>
            <a:pPr marL="0" marR="0" indent="0" algn="just">
              <a:lnSpc>
                <a:spcPts val="2700"/>
              </a:lnSpc>
              <a:spcBef>
                <a:spcPts val="3025"/>
              </a:spcBef>
              <a:spcAft>
                <a:spcPts val="0"/>
              </a:spcAft>
            </a:pPr>
            <a:r>
              <a:rPr lang="fr-FR" sz="2400" spc="10">
                <a:solidFill>
                  <a:srgbClr val="000000"/>
                </a:solidFill>
                <a:latin typeface="Arial" panose="02020603050405020304" pitchFamily="2"/>
              </a:rPr>
              <a:t>2- le fléchisseur radial du carpe (grand palmaire) </a:t>
            </a:r>
          </a:p>
          <a:p>
            <a:pPr marL="0" marR="0" indent="0" algn="just">
              <a:lnSpc>
                <a:spcPts val="2700"/>
              </a:lnSpc>
              <a:spcBef>
                <a:spcPts val="3025"/>
              </a:spcBef>
              <a:spcAft>
                <a:spcPts val="0"/>
              </a:spcAft>
            </a:pPr>
            <a:r>
              <a:rPr lang="fr-FR" sz="2400" spc="0">
                <a:solidFill>
                  <a:srgbClr val="000000"/>
                </a:solidFill>
                <a:latin typeface="Arial" panose="02020603050405020304" pitchFamily="2"/>
              </a:rPr>
              <a:t>3-le long palmaire (petit palmaire) </a:t>
            </a:r>
          </a:p>
          <a:p>
            <a:pPr marL="0" marR="0" indent="0" algn="just">
              <a:lnSpc>
                <a:spcPts val="2700"/>
              </a:lnSpc>
              <a:spcBef>
                <a:spcPts val="3025"/>
              </a:spcBef>
              <a:spcAft>
                <a:spcPts val="7890"/>
              </a:spcAft>
            </a:pPr>
            <a:r>
              <a:rPr lang="fr-FR" sz="2400" spc="-10">
                <a:solidFill>
                  <a:srgbClr val="000000"/>
                </a:solidFill>
                <a:latin typeface="Arial" panose="02020603050405020304" pitchFamily="2"/>
              </a:rPr>
              <a:t>4- le fléchisseur ulnaire du carpe (cubital antérieur) </a:t>
            </a:r>
          </a:p>
        </p:txBody>
      </p:sp>
      <p:sp>
        <p:nvSpPr>
          <p:cNvPr id="46" name="Espace réservé du texte 45"/>
          <p:cNvSpPr>
            <a:spLocks noGrp="1"/>
          </p:cNvSpPr>
          <p:nvPr>
            <p:ph type="body" idx="10"/>
          </p:nvPr>
        </p:nvSpPr>
        <p:spPr>
          <a:xfrm>
            <a:off x="8129270" y="3276600"/>
            <a:ext cx="320040" cy="3810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0" rIns="0" bIns="0" anchor="t"/>
          <a:lstStyle/>
          <a:p>
            <a:pPr marL="45720" marR="0" indent="0" algn="l">
              <a:lnSpc>
                <a:spcPts val="2000"/>
              </a:lnSpc>
              <a:spcAft>
                <a:spcPts val="360"/>
              </a:spcAft>
            </a:pPr>
            <a:r>
              <a:rPr lang="fr-FR" sz="1800" b="1" spc="0">
                <a:solidFill>
                  <a:srgbClr val="000000"/>
                </a:solidFill>
                <a:latin typeface="Arial" panose="02020603050405020304" pitchFamily="2"/>
              </a:rPr>
              <a:t>1 </a:t>
            </a:r>
          </a:p>
        </p:txBody>
      </p:sp>
      <p:sp>
        <p:nvSpPr>
          <p:cNvPr id="47" name="Espace réservé du texte 46"/>
          <p:cNvSpPr>
            <a:spLocks noGrp="1"/>
          </p:cNvSpPr>
          <p:nvPr>
            <p:ph type="body" idx="10"/>
          </p:nvPr>
        </p:nvSpPr>
        <p:spPr>
          <a:xfrm>
            <a:off x="8138160" y="3715385"/>
            <a:ext cx="301625" cy="3600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0" rIns="0" bIns="0" anchor="t"/>
          <a:lstStyle/>
          <a:p>
            <a:pPr marL="45720" marR="0" indent="0" algn="l">
              <a:lnSpc>
                <a:spcPts val="2000"/>
              </a:lnSpc>
              <a:spcAft>
                <a:spcPts val="215"/>
              </a:spcAft>
            </a:pPr>
            <a:r>
              <a:rPr lang="fr-FR" sz="1800" b="1" spc="0">
                <a:solidFill>
                  <a:srgbClr val="000000"/>
                </a:solidFill>
                <a:latin typeface="Arial" panose="02020603050405020304" pitchFamily="2"/>
              </a:rPr>
              <a:t>2 </a:t>
            </a:r>
          </a:p>
        </p:txBody>
      </p:sp>
      <p:sp>
        <p:nvSpPr>
          <p:cNvPr id="48" name="Espace réservé du texte 47"/>
          <p:cNvSpPr>
            <a:spLocks noGrp="1"/>
          </p:cNvSpPr>
          <p:nvPr>
            <p:ph type="body" idx="10"/>
          </p:nvPr>
        </p:nvSpPr>
        <p:spPr>
          <a:xfrm>
            <a:off x="8138160" y="4858385"/>
            <a:ext cx="301625" cy="3600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260" rIns="0" bIns="0" anchor="t"/>
          <a:lstStyle/>
          <a:p>
            <a:pPr marL="45720" marR="0" indent="0" algn="l">
              <a:lnSpc>
                <a:spcPts val="2000"/>
              </a:lnSpc>
              <a:spcAft>
                <a:spcPts val="215"/>
              </a:spcAft>
            </a:pPr>
            <a:r>
              <a:rPr lang="fr-FR" sz="1800" b="1" spc="0">
                <a:solidFill>
                  <a:srgbClr val="000000"/>
                </a:solidFill>
                <a:latin typeface="Arial" panose="02020603050405020304" pitchFamily="2"/>
              </a:rPr>
              <a:t>3 </a:t>
            </a:r>
          </a:p>
        </p:txBody>
      </p:sp>
      <p:sp>
        <p:nvSpPr>
          <p:cNvPr id="49" name="Espace réservé du texte 48"/>
          <p:cNvSpPr>
            <a:spLocks noGrp="1"/>
          </p:cNvSpPr>
          <p:nvPr>
            <p:ph type="body" idx="10"/>
          </p:nvPr>
        </p:nvSpPr>
        <p:spPr>
          <a:xfrm>
            <a:off x="8138160" y="5498465"/>
            <a:ext cx="301625" cy="3625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1435" rIns="0" bIns="0" anchor="t"/>
          <a:lstStyle/>
          <a:p>
            <a:pPr marL="45720" marR="0" indent="0" algn="l">
              <a:lnSpc>
                <a:spcPts val="2000"/>
              </a:lnSpc>
              <a:spcAft>
                <a:spcPts val="265"/>
              </a:spcAft>
            </a:pPr>
            <a:r>
              <a:rPr lang="fr-FR" sz="1800" b="1" spc="0">
                <a:solidFill>
                  <a:srgbClr val="000000"/>
                </a:solidFill>
                <a:latin typeface="Arial" panose="02020603050405020304" pitchFamily="2"/>
              </a:rPr>
              <a:t>4 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Espace réservé du texte 563"/>
          <p:cNvSpPr>
            <a:spLocks noGrp="1"/>
          </p:cNvSpPr>
          <p:nvPr>
            <p:ph type="body" idx="10"/>
          </p:nvPr>
        </p:nvSpPr>
        <p:spPr>
          <a:xfrm>
            <a:off x="2456815" y="736600"/>
            <a:ext cx="5791200" cy="17595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/>
          <a:p>
            <a:pPr marL="0" marR="0" indent="0" algn="ctr">
              <a:lnSpc>
                <a:spcPts val="3700"/>
              </a:lnSpc>
              <a:spcAft>
                <a:spcPts val="0"/>
              </a:spcAft>
            </a:pPr>
            <a:r>
              <a:rPr lang="fr-FR" sz="3200" b="1" spc="-40">
                <a:solidFill>
                  <a:srgbClr val="000000"/>
                </a:solidFill>
                <a:latin typeface="Arial" panose="02020603050405020304" pitchFamily="2"/>
              </a:rPr>
              <a:t>1-Long abducteur du pouce (I) </a:t>
            </a:r>
          </a:p>
          <a:p>
            <a:pPr marL="0" marR="0" indent="0" algn="ctr">
              <a:lnSpc>
                <a:spcPts val="3700"/>
              </a:lnSpc>
              <a:spcBef>
                <a:spcPts val="170"/>
              </a:spcBef>
              <a:spcAft>
                <a:spcPts val="6230"/>
              </a:spcAft>
            </a:pPr>
            <a:r>
              <a:rPr lang="fr-FR" sz="3200" b="1" spc="-30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Espace réservé du texte 568"/>
          <p:cNvSpPr>
            <a:spLocks noGrp="1"/>
          </p:cNvSpPr>
          <p:nvPr>
            <p:ph type="body" idx="10"/>
          </p:nvPr>
        </p:nvSpPr>
        <p:spPr>
          <a:xfrm>
            <a:off x="1332230" y="736600"/>
            <a:ext cx="6921500" cy="25431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/>
          <a:p>
            <a:pPr marL="0" marR="0" indent="0" algn="ctr">
              <a:lnSpc>
                <a:spcPts val="3700"/>
              </a:lnSpc>
              <a:spcAft>
                <a:spcPts val="0"/>
              </a:spcAft>
            </a:pPr>
            <a:r>
              <a:rPr lang="fr-FR" sz="3200" b="1" spc="-15">
                <a:solidFill>
                  <a:srgbClr val="000000"/>
                </a:solidFill>
                <a:latin typeface="Arial" panose="02020603050405020304" pitchFamily="2"/>
              </a:rPr>
              <a:t>1-Long abducteur du pouce (I) </a:t>
            </a:r>
          </a:p>
          <a:p>
            <a:pPr marL="0" marR="0" indent="0" algn="ctr">
              <a:lnSpc>
                <a:spcPts val="3700"/>
              </a:lnSpc>
              <a:spcBef>
                <a:spcPts val="170"/>
              </a:spcBef>
              <a:spcAft>
                <a:spcPts val="0"/>
              </a:spcAft>
            </a:pPr>
            <a:r>
              <a:rPr lang="fr-FR" sz="3200" b="1" spc="-30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  <a:p>
            <a:pPr marL="0" marR="0" indent="0" algn="l">
              <a:lnSpc>
                <a:spcPts val="2700"/>
              </a:lnSpc>
              <a:spcBef>
                <a:spcPts val="2565"/>
              </a:spcBef>
              <a:spcAft>
                <a:spcPts val="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c-Fonction: </a:t>
            </a:r>
          </a:p>
          <a:p>
            <a:pPr marL="0" marR="0" indent="0" algn="l">
              <a:lnSpc>
                <a:spcPts val="2700"/>
              </a:lnSpc>
              <a:spcBef>
                <a:spcPts val="725"/>
              </a:spcBef>
              <a:spcAft>
                <a:spcPts val="0"/>
              </a:spcAft>
            </a:pPr>
            <a:r>
              <a:rPr lang="fr-FR" sz="2400" spc="0">
                <a:solidFill>
                  <a:srgbClr val="000000"/>
                </a:solidFill>
                <a:latin typeface="Arial" panose="02020603050405020304" pitchFamily="2"/>
              </a:rPr>
              <a:t>abducteur et extenseur </a:t>
            </a:r>
          </a:p>
          <a:p>
            <a:pPr marL="0" marR="0" indent="0" algn="l">
              <a:lnSpc>
                <a:spcPts val="2700"/>
              </a:lnSpc>
              <a:spcBef>
                <a:spcPts val="740"/>
              </a:spcBef>
              <a:spcAft>
                <a:spcPts val="230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du pouce 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Espace réservé du texte 575"/>
          <p:cNvSpPr>
            <a:spLocks noGrp="1"/>
          </p:cNvSpPr>
          <p:nvPr>
            <p:ph type="body" idx="10"/>
          </p:nvPr>
        </p:nvSpPr>
        <p:spPr>
          <a:xfrm>
            <a:off x="1271270" y="342900"/>
            <a:ext cx="8242300" cy="656590"/>
          </a:xfrm>
          <a:prstGeom prst="rect">
            <a:avLst/>
          </a:prstGeom>
          <a:solidFill>
            <a:srgbClr val="EBF8F4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57785" rIns="0" bIns="0" anchor="t"/>
          <a:lstStyle/>
          <a:p>
            <a:pPr marL="0" marR="0" indent="0" algn="ctr">
              <a:lnSpc>
                <a:spcPts val="4600"/>
              </a:lnSpc>
              <a:spcAft>
                <a:spcPts val="0"/>
              </a:spcAft>
            </a:pPr>
            <a:r>
              <a:rPr lang="fr-FR" sz="4000" b="1" spc="-20">
                <a:solidFill>
                  <a:srgbClr val="000000"/>
                </a:solidFill>
                <a:latin typeface="Arial" panose="02020603050405020304" pitchFamily="2"/>
              </a:rPr>
              <a:t>II-Loge dorsale (suite) </a:t>
            </a:r>
          </a:p>
        </p:txBody>
      </p:sp>
      <p:sp>
        <p:nvSpPr>
          <p:cNvPr id="577" name="Espace réservé du texte 576"/>
          <p:cNvSpPr>
            <a:spLocks noGrp="1"/>
          </p:cNvSpPr>
          <p:nvPr>
            <p:ph type="body" idx="10"/>
          </p:nvPr>
        </p:nvSpPr>
        <p:spPr>
          <a:xfrm>
            <a:off x="3337560" y="1057910"/>
            <a:ext cx="2895600" cy="542290"/>
          </a:xfrm>
          <a:prstGeom prst="rect">
            <a:avLst/>
          </a:prstGeom>
          <a:noFill/>
          <a:ln w="18415" cmpd="sng">
            <a:solidFill>
              <a:srgbClr val="000000"/>
            </a:solidFill>
            <a:prstDash val="solid"/>
          </a:ln>
        </p:spPr>
        <p:txBody>
          <a:bodyPr vert="horz" lIns="0" tIns="64135" rIns="0" bIns="0" anchor="t"/>
          <a:lstStyle/>
          <a:p>
            <a:pPr marL="91440" marR="0" indent="0" algn="l">
              <a:lnSpc>
                <a:spcPts val="3100"/>
              </a:lnSpc>
              <a:spcAft>
                <a:spcPts val="265"/>
              </a:spcAft>
            </a:pPr>
            <a:r>
              <a:rPr lang="fr-FR" sz="2800" b="1" spc="-25">
                <a:solidFill>
                  <a:srgbClr val="000000"/>
                </a:solidFill>
                <a:latin typeface="Arial" panose="02020603050405020304" pitchFamily="2"/>
              </a:rPr>
              <a:t>B- Plan profond </a:t>
            </a:r>
          </a:p>
        </p:txBody>
      </p:sp>
      <p:sp>
        <p:nvSpPr>
          <p:cNvPr id="578" name="Espace réservé du texte 577"/>
          <p:cNvSpPr>
            <a:spLocks noGrp="1"/>
          </p:cNvSpPr>
          <p:nvPr>
            <p:ph type="body" idx="10"/>
          </p:nvPr>
        </p:nvSpPr>
        <p:spPr>
          <a:xfrm>
            <a:off x="749935" y="1704975"/>
            <a:ext cx="6921500" cy="428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1828800" marR="0" indent="0" algn="l">
              <a:lnSpc>
                <a:spcPts val="2700"/>
              </a:lnSpc>
              <a:spcAft>
                <a:spcPts val="585"/>
              </a:spcAft>
            </a:pPr>
            <a:r>
              <a:rPr lang="fr-FR" sz="2400" b="1" spc="0">
                <a:solidFill>
                  <a:srgbClr val="000000"/>
                </a:solidFill>
                <a:latin typeface="Arial" panose="02020603050405020304" pitchFamily="2"/>
              </a:rPr>
              <a:t>2- Court extenseur du pouce (I) </a:t>
            </a:r>
          </a:p>
        </p:txBody>
      </p:sp>
      <p:sp>
        <p:nvSpPr>
          <p:cNvPr id="579" name="Espace réservé du texte 578"/>
          <p:cNvSpPr>
            <a:spLocks noGrp="1"/>
          </p:cNvSpPr>
          <p:nvPr>
            <p:ph type="body" idx="10"/>
          </p:nvPr>
        </p:nvSpPr>
        <p:spPr>
          <a:xfrm>
            <a:off x="5982970" y="2133600"/>
            <a:ext cx="1572895" cy="286385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52705" rIns="0" bIns="0" anchor="t"/>
          <a:lstStyle/>
          <a:p>
            <a:pPr marL="91440" marR="0" indent="0" algn="l">
              <a:lnSpc>
                <a:spcPts val="1400"/>
              </a:lnSpc>
              <a:spcAft>
                <a:spcPts val="280"/>
              </a:spcAft>
            </a:pPr>
            <a:r>
              <a:rPr lang="fr-FR" sz="1200" b="1" spc="0">
                <a:solidFill>
                  <a:srgbClr val="000000"/>
                </a:solidFill>
                <a:latin typeface="Arial" panose="02020603050405020304" pitchFamily="2"/>
              </a:rPr>
              <a:t>Vue ventro-latérale </a:t>
            </a:r>
          </a:p>
        </p:txBody>
      </p:sp>
      <p:sp>
        <p:nvSpPr>
          <p:cNvPr id="580" name="Espace réservé du texte 579"/>
          <p:cNvSpPr>
            <a:spLocks noGrp="1"/>
          </p:cNvSpPr>
          <p:nvPr>
            <p:ph type="body" idx="10"/>
          </p:nvPr>
        </p:nvSpPr>
        <p:spPr>
          <a:xfrm>
            <a:off x="749935" y="2419985"/>
            <a:ext cx="3437890" cy="1718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0200" rIns="0" bIns="0" anchor="t"/>
          <a:lstStyle/>
          <a:p>
            <a:pPr marL="137160" marR="0" indent="0" algn="just">
              <a:lnSpc>
                <a:spcPts val="2300"/>
              </a:lnSpc>
              <a:spcAft>
                <a:spcPts val="0"/>
              </a:spcAft>
            </a:pPr>
            <a:r>
              <a:rPr lang="fr-FR" sz="2000" b="1" spc="-55">
                <a:solidFill>
                  <a:srgbClr val="000000"/>
                </a:solidFill>
                <a:latin typeface="Arial" panose="02020603050405020304" pitchFamily="2"/>
              </a:rPr>
              <a:t>a-Origine</a:t>
            </a:r>
            <a:r>
              <a:rPr lang="fr-FR" sz="2000" spc="-70">
                <a:solidFill>
                  <a:srgbClr val="000000"/>
                </a:solidFill>
                <a:latin typeface="Arial" panose="02020603050405020304" pitchFamily="2"/>
              </a:rPr>
              <a:t>: </a:t>
            </a:r>
          </a:p>
          <a:p>
            <a:pPr marL="137160" marR="0" indent="0" algn="just">
              <a:lnSpc>
                <a:spcPts val="2300"/>
              </a:lnSpc>
              <a:spcBef>
                <a:spcPts val="590"/>
              </a:spcBef>
              <a:spcAft>
                <a:spcPts val="0"/>
              </a:spcAft>
            </a:pPr>
            <a:r>
              <a:rPr lang="fr-FR" sz="2000" spc="-5">
                <a:solidFill>
                  <a:srgbClr val="000000"/>
                </a:solidFill>
                <a:latin typeface="Arial" panose="02020603050405020304" pitchFamily="2"/>
              </a:rPr>
              <a:t>face post de l’ulna, du radius </a:t>
            </a:r>
          </a:p>
          <a:p>
            <a:pPr marL="137160" marR="0" indent="0" algn="just">
              <a:lnSpc>
                <a:spcPts val="2300"/>
              </a:lnSpc>
              <a:spcBef>
                <a:spcPts val="605"/>
              </a:spcBef>
              <a:spcAft>
                <a:spcPts val="0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et membrane interosseuse </a:t>
            </a:r>
          </a:p>
          <a:p>
            <a:pPr marL="137160" marR="0" indent="0" algn="just">
              <a:lnSpc>
                <a:spcPts val="2300"/>
              </a:lnSpc>
              <a:spcBef>
                <a:spcPts val="605"/>
              </a:spcBef>
              <a:spcAft>
                <a:spcPts val="0"/>
              </a:spcAft>
            </a:pPr>
            <a:r>
              <a:rPr lang="fr-FR" sz="2000" spc="-30">
                <a:solidFill>
                  <a:srgbClr val="000000"/>
                </a:solidFill>
                <a:latin typeface="Arial" panose="02020603050405020304" pitchFamily="2"/>
              </a:rPr>
              <a:t>(situé sous le long abducteur) </a:t>
            </a:r>
          </a:p>
        </p:txBody>
      </p:sp>
      <p:sp>
        <p:nvSpPr>
          <p:cNvPr id="581" name="Espace réservé du texte 580"/>
          <p:cNvSpPr>
            <a:spLocks noGrp="1"/>
          </p:cNvSpPr>
          <p:nvPr>
            <p:ph type="body" idx="10"/>
          </p:nvPr>
        </p:nvSpPr>
        <p:spPr>
          <a:xfrm>
            <a:off x="749935" y="4138295"/>
            <a:ext cx="3392170" cy="25641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2595" rIns="0" bIns="0" anchor="t"/>
          <a:lstStyle/>
          <a:p>
            <a:pPr marL="137160" marR="0" indent="0" algn="just">
              <a:lnSpc>
                <a:spcPts val="2300"/>
              </a:lnSpc>
              <a:spcAft>
                <a:spcPts val="0"/>
              </a:spcAft>
            </a:pPr>
            <a:r>
              <a:rPr lang="fr-FR" sz="2000" b="1" spc="-65">
                <a:solidFill>
                  <a:srgbClr val="000000"/>
                </a:solidFill>
                <a:latin typeface="Arial" panose="02020603050405020304" pitchFamily="2"/>
              </a:rPr>
              <a:t>b-Terminaison: </a:t>
            </a:r>
          </a:p>
          <a:p>
            <a:pPr marL="137160" marR="0" indent="0" algn="just">
              <a:lnSpc>
                <a:spcPts val="2300"/>
              </a:lnSpc>
              <a:spcBef>
                <a:spcPts val="590"/>
              </a:spcBef>
              <a:spcAft>
                <a:spcPts val="0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face dorsal de la base de la </a:t>
            </a:r>
          </a:p>
          <a:p>
            <a:pPr marL="137160" marR="0" indent="0" algn="just">
              <a:lnSpc>
                <a:spcPts val="2300"/>
              </a:lnSpc>
              <a:spcBef>
                <a:spcPts val="605"/>
              </a:spcBef>
              <a:spcAft>
                <a:spcPts val="8610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1ere phalange du pouce </a:t>
            </a:r>
          </a:p>
        </p:txBody>
      </p:sp>
      <p:sp>
        <p:nvSpPr>
          <p:cNvPr id="590" name="Espace réservé du texte 589"/>
          <p:cNvSpPr>
            <a:spLocks noGrp="1"/>
          </p:cNvSpPr>
          <p:nvPr>
            <p:ph type="body" idx="10"/>
          </p:nvPr>
        </p:nvSpPr>
        <p:spPr>
          <a:xfrm>
            <a:off x="4913630" y="6422390"/>
            <a:ext cx="993140" cy="26797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48895" rIns="0" bIns="0" anchor="t"/>
          <a:lstStyle/>
          <a:p>
            <a:pPr marL="0" marR="0" indent="0" algn="ctr">
              <a:lnSpc>
                <a:spcPts val="1300"/>
              </a:lnSpc>
              <a:spcAft>
                <a:spcPts val="280"/>
              </a:spcAft>
            </a:pPr>
            <a:r>
              <a:rPr lang="fr-FR" sz="1100" b="1" spc="0">
                <a:solidFill>
                  <a:srgbClr val="000000"/>
                </a:solidFill>
                <a:latin typeface="Arial" panose="02020603050405020304" pitchFamily="2"/>
              </a:rPr>
              <a:t>Vue dorsale 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Espace réservé du texte 592"/>
          <p:cNvSpPr>
            <a:spLocks noGrp="1"/>
          </p:cNvSpPr>
          <p:nvPr>
            <p:ph type="body" idx="10"/>
          </p:nvPr>
        </p:nvSpPr>
        <p:spPr>
          <a:xfrm>
            <a:off x="2904490" y="698500"/>
            <a:ext cx="4572000" cy="14319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800"/>
              </a:lnSpc>
              <a:spcAft>
                <a:spcPts val="0"/>
              </a:spcAft>
            </a:pPr>
            <a:r>
              <a:rPr lang="fr-FR" sz="2400" b="1" spc="-5">
                <a:solidFill>
                  <a:srgbClr val="000000"/>
                </a:solidFill>
                <a:latin typeface="Arial" panose="02020603050405020304" pitchFamily="2"/>
              </a:rPr>
              <a:t>2- Court extenseur du pouce (I) </a:t>
            </a:r>
          </a:p>
          <a:p>
            <a:pPr marL="0" marR="0" indent="0" algn="ctr">
              <a:lnSpc>
                <a:spcPts val="2800"/>
              </a:lnSpc>
              <a:spcBef>
                <a:spcPts val="125"/>
              </a:spcBef>
              <a:spcAft>
                <a:spcPts val="5565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Espace réservé du texte 597"/>
          <p:cNvSpPr>
            <a:spLocks noGrp="1"/>
          </p:cNvSpPr>
          <p:nvPr>
            <p:ph type="body" idx="10"/>
          </p:nvPr>
        </p:nvSpPr>
        <p:spPr>
          <a:xfrm>
            <a:off x="2539365" y="698500"/>
            <a:ext cx="4572000" cy="1226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2800"/>
              </a:lnSpc>
              <a:spcAft>
                <a:spcPts val="0"/>
              </a:spcAft>
            </a:pPr>
            <a:r>
              <a:rPr lang="fr-FR" sz="2400" b="1" spc="-15">
                <a:solidFill>
                  <a:srgbClr val="000000"/>
                </a:solidFill>
                <a:latin typeface="Arial" panose="02020603050405020304" pitchFamily="2"/>
              </a:rPr>
              <a:t>2- Court extenseur du pouce (I) </a:t>
            </a:r>
          </a:p>
          <a:p>
            <a:pPr marL="0" marR="0" indent="0" algn="ctr">
              <a:lnSpc>
                <a:spcPts val="2800"/>
              </a:lnSpc>
              <a:spcBef>
                <a:spcPts val="125"/>
              </a:spcBef>
              <a:spcAft>
                <a:spcPts val="3985"/>
              </a:spcAft>
            </a:pPr>
            <a:r>
              <a:rPr lang="fr-FR" sz="2400" b="1" spc="-20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</p:txBody>
      </p:sp>
      <p:sp>
        <p:nvSpPr>
          <p:cNvPr id="599" name="Espace réservé du texte 598"/>
          <p:cNvSpPr>
            <a:spLocks noGrp="1"/>
          </p:cNvSpPr>
          <p:nvPr>
            <p:ph type="body" idx="10"/>
          </p:nvPr>
        </p:nvSpPr>
        <p:spPr>
          <a:xfrm>
            <a:off x="875030" y="1924685"/>
            <a:ext cx="3429000" cy="34855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2700"/>
              </a:lnSpc>
              <a:spcAft>
                <a:spcPts val="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c-Fonction: </a:t>
            </a:r>
          </a:p>
          <a:p>
            <a:pPr marL="0" marR="0" indent="0" algn="just">
              <a:lnSpc>
                <a:spcPts val="2700"/>
              </a:lnSpc>
              <a:spcBef>
                <a:spcPts val="700"/>
              </a:spcBef>
              <a:spcAft>
                <a:spcPts val="0"/>
              </a:spcAft>
            </a:pPr>
            <a:r>
              <a:rPr lang="fr-FR" sz="2400" spc="-10">
                <a:solidFill>
                  <a:srgbClr val="000000"/>
                </a:solidFill>
                <a:latin typeface="Arial" panose="02020603050405020304" pitchFamily="2"/>
              </a:rPr>
              <a:t>extension de la phalange </a:t>
            </a:r>
          </a:p>
          <a:p>
            <a:pPr marL="0" marR="0" indent="0" algn="just">
              <a:lnSpc>
                <a:spcPts val="2700"/>
              </a:lnSpc>
              <a:spcBef>
                <a:spcPts val="730"/>
              </a:spcBef>
              <a:spcAft>
                <a:spcPts val="0"/>
              </a:spcAft>
            </a:pPr>
            <a:r>
              <a:rPr lang="fr-FR" sz="2400" spc="0">
                <a:solidFill>
                  <a:srgbClr val="000000"/>
                </a:solidFill>
                <a:latin typeface="Arial" panose="02020603050405020304" pitchFamily="2"/>
              </a:rPr>
              <a:t>proximale du pouce sur </a:t>
            </a:r>
          </a:p>
          <a:p>
            <a:pPr marL="0" marR="0" indent="0" algn="just">
              <a:lnSpc>
                <a:spcPts val="2700"/>
              </a:lnSpc>
              <a:spcBef>
                <a:spcPts val="735"/>
              </a:spcBef>
              <a:spcAft>
                <a:spcPts val="0"/>
              </a:spcAft>
            </a:pPr>
            <a:r>
              <a:rPr lang="fr-FR" sz="2400" spc="-20">
                <a:solidFill>
                  <a:srgbClr val="000000"/>
                </a:solidFill>
                <a:latin typeface="Arial" panose="02020603050405020304" pitchFamily="2"/>
              </a:rPr>
              <a:t>le 1er méta </a:t>
            </a:r>
          </a:p>
          <a:p>
            <a:pPr marL="0" marR="0" indent="0" algn="just">
              <a:lnSpc>
                <a:spcPts val="2800"/>
              </a:lnSpc>
              <a:spcBef>
                <a:spcPts val="4185"/>
              </a:spcBef>
              <a:spcAft>
                <a:spcPts val="0"/>
              </a:spcAft>
            </a:pPr>
            <a:r>
              <a:rPr lang="fr-FR" sz="2400" b="1" spc="-15">
                <a:solidFill>
                  <a:srgbClr val="000000"/>
                </a:solidFill>
                <a:latin typeface="Arial" panose="02020603050405020304" pitchFamily="2"/>
              </a:rPr>
              <a:t>d-Innervation: </a:t>
            </a:r>
          </a:p>
          <a:p>
            <a:pPr marL="0" marR="0" indent="0" algn="just">
              <a:lnSpc>
                <a:spcPts val="2700"/>
              </a:lnSpc>
              <a:spcBef>
                <a:spcPts val="700"/>
              </a:spcBef>
              <a:spcAft>
                <a:spcPts val="3965"/>
              </a:spcAft>
            </a:pPr>
            <a:r>
              <a:rPr lang="fr-FR" sz="2400" spc="-25">
                <a:solidFill>
                  <a:srgbClr val="000000"/>
                </a:solidFill>
                <a:latin typeface="Arial" panose="02020603050405020304" pitchFamily="2"/>
              </a:rPr>
              <a:t>nerf radial 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Espace réservé du texte 603"/>
          <p:cNvSpPr>
            <a:spLocks noGrp="1"/>
          </p:cNvSpPr>
          <p:nvPr>
            <p:ph type="body" idx="10"/>
          </p:nvPr>
        </p:nvSpPr>
        <p:spPr>
          <a:xfrm>
            <a:off x="1271270" y="342900"/>
            <a:ext cx="8242300" cy="656590"/>
          </a:xfrm>
          <a:prstGeom prst="rect">
            <a:avLst/>
          </a:prstGeom>
          <a:solidFill>
            <a:srgbClr val="ECECEC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57785" rIns="0" bIns="0" anchor="t"/>
          <a:lstStyle/>
          <a:p>
            <a:pPr marL="0" marR="0" indent="0" algn="ctr">
              <a:lnSpc>
                <a:spcPts val="4600"/>
              </a:lnSpc>
              <a:spcAft>
                <a:spcPts val="0"/>
              </a:spcAft>
            </a:pPr>
            <a:r>
              <a:rPr lang="fr-FR" sz="4000" b="1" spc="-20">
                <a:solidFill>
                  <a:srgbClr val="000000"/>
                </a:solidFill>
                <a:latin typeface="Arial" panose="02020603050405020304" pitchFamily="2"/>
              </a:rPr>
              <a:t>II-Loge dorsale (suite) </a:t>
            </a:r>
          </a:p>
        </p:txBody>
      </p:sp>
      <p:sp>
        <p:nvSpPr>
          <p:cNvPr id="605" name="Espace réservé du texte 604"/>
          <p:cNvSpPr>
            <a:spLocks noGrp="1"/>
          </p:cNvSpPr>
          <p:nvPr>
            <p:ph type="body" idx="10"/>
          </p:nvPr>
        </p:nvSpPr>
        <p:spPr>
          <a:xfrm>
            <a:off x="3337560" y="1130935"/>
            <a:ext cx="2895600" cy="539115"/>
          </a:xfrm>
          <a:prstGeom prst="rect">
            <a:avLst/>
          </a:prstGeom>
          <a:noFill/>
          <a:ln w="18415" cmpd="sng">
            <a:solidFill>
              <a:srgbClr val="000000"/>
            </a:solidFill>
            <a:prstDash val="solid"/>
          </a:ln>
        </p:spPr>
        <p:txBody>
          <a:bodyPr vert="horz" lIns="0" tIns="64770" rIns="0" bIns="0" anchor="t"/>
          <a:lstStyle/>
          <a:p>
            <a:pPr marL="91440" marR="0" indent="0" algn="l">
              <a:lnSpc>
                <a:spcPts val="3100"/>
              </a:lnSpc>
              <a:spcAft>
                <a:spcPts val="270"/>
              </a:spcAft>
            </a:pPr>
            <a:r>
              <a:rPr lang="fr-FR" sz="2800" b="1" spc="-25">
                <a:solidFill>
                  <a:srgbClr val="000000"/>
                </a:solidFill>
                <a:latin typeface="Arial" panose="02020603050405020304" pitchFamily="2"/>
              </a:rPr>
              <a:t>B- Plan profond </a:t>
            </a:r>
          </a:p>
        </p:txBody>
      </p:sp>
      <p:sp>
        <p:nvSpPr>
          <p:cNvPr id="606" name="Espace réservé du texte 605"/>
          <p:cNvSpPr>
            <a:spLocks noGrp="1"/>
          </p:cNvSpPr>
          <p:nvPr>
            <p:ph type="body" idx="10"/>
          </p:nvPr>
        </p:nvSpPr>
        <p:spPr>
          <a:xfrm>
            <a:off x="865505" y="1704975"/>
            <a:ext cx="6692900" cy="428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1645920" marR="0" indent="0" algn="l">
              <a:lnSpc>
                <a:spcPts val="2800"/>
              </a:lnSpc>
              <a:spcAft>
                <a:spcPts val="575"/>
              </a:spcAft>
            </a:pPr>
            <a:r>
              <a:rPr lang="fr-FR" sz="2400" b="1" spc="-5">
                <a:solidFill>
                  <a:srgbClr val="000000"/>
                </a:solidFill>
                <a:latin typeface="Arial" panose="02020603050405020304" pitchFamily="2"/>
              </a:rPr>
              <a:t>3- Long extenseur du pouce (I) </a:t>
            </a:r>
          </a:p>
        </p:txBody>
      </p:sp>
      <p:sp>
        <p:nvSpPr>
          <p:cNvPr id="607" name="Espace réservé du texte 606"/>
          <p:cNvSpPr>
            <a:spLocks noGrp="1"/>
          </p:cNvSpPr>
          <p:nvPr>
            <p:ph type="body" idx="10"/>
          </p:nvPr>
        </p:nvSpPr>
        <p:spPr>
          <a:xfrm>
            <a:off x="5982970" y="2133600"/>
            <a:ext cx="1575435" cy="286385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52705" rIns="0" bIns="0" anchor="t"/>
          <a:lstStyle/>
          <a:p>
            <a:pPr marL="91440" marR="0" indent="0" algn="l">
              <a:lnSpc>
                <a:spcPts val="1400"/>
              </a:lnSpc>
              <a:spcAft>
                <a:spcPts val="280"/>
              </a:spcAft>
            </a:pPr>
            <a:r>
              <a:rPr lang="fr-FR" sz="1200" b="1" spc="0">
                <a:solidFill>
                  <a:srgbClr val="000000"/>
                </a:solidFill>
                <a:latin typeface="Arial" panose="02020603050405020304" pitchFamily="2"/>
              </a:rPr>
              <a:t>Vue ventro-latérale </a:t>
            </a:r>
          </a:p>
        </p:txBody>
      </p:sp>
      <p:sp>
        <p:nvSpPr>
          <p:cNvPr id="608" name="Espace réservé du texte 607"/>
          <p:cNvSpPr>
            <a:spLocks noGrp="1"/>
          </p:cNvSpPr>
          <p:nvPr>
            <p:ph type="body" idx="10"/>
          </p:nvPr>
        </p:nvSpPr>
        <p:spPr>
          <a:xfrm>
            <a:off x="865505" y="2419985"/>
            <a:ext cx="3215640" cy="2084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0200" rIns="0" bIns="0" anchor="t"/>
          <a:lstStyle/>
          <a:p>
            <a:pPr marL="0" marR="0" indent="0" algn="just">
              <a:lnSpc>
                <a:spcPts val="2300"/>
              </a:lnSpc>
              <a:spcAft>
                <a:spcPts val="0"/>
              </a:spcAft>
            </a:pPr>
            <a:r>
              <a:rPr lang="fr-FR" sz="2000" b="1" spc="-45">
                <a:solidFill>
                  <a:srgbClr val="000000"/>
                </a:solidFill>
                <a:latin typeface="Arial" panose="02020603050405020304" pitchFamily="2"/>
              </a:rPr>
              <a:t>a-Origine</a:t>
            </a:r>
            <a:r>
              <a:rPr lang="fr-FR" sz="2000" spc="-55">
                <a:solidFill>
                  <a:srgbClr val="000000"/>
                </a:solidFill>
                <a:latin typeface="Arial" panose="02020603050405020304" pitchFamily="2"/>
              </a:rPr>
              <a:t>: </a:t>
            </a:r>
          </a:p>
          <a:p>
            <a:pPr marL="0" marR="0" indent="0" algn="just">
              <a:lnSpc>
                <a:spcPts val="2300"/>
              </a:lnSpc>
              <a:spcBef>
                <a:spcPts val="590"/>
              </a:spcBef>
              <a:spcAft>
                <a:spcPts val="0"/>
              </a:spcAft>
            </a:pPr>
            <a:r>
              <a:rPr lang="fr-FR" sz="2000" spc="-5">
                <a:solidFill>
                  <a:srgbClr val="000000"/>
                </a:solidFill>
                <a:latin typeface="Arial" panose="02020603050405020304" pitchFamily="2"/>
              </a:rPr>
              <a:t>face post de l’ulna et la </a:t>
            </a:r>
          </a:p>
          <a:p>
            <a:pPr marL="0" marR="0" indent="0" algn="just">
              <a:lnSpc>
                <a:spcPts val="2300"/>
              </a:lnSpc>
              <a:spcBef>
                <a:spcPts val="605"/>
              </a:spcBef>
              <a:spcAft>
                <a:spcPts val="0"/>
              </a:spcAft>
            </a:pPr>
            <a:r>
              <a:rPr lang="fr-FR" sz="2000" spc="-5">
                <a:solidFill>
                  <a:srgbClr val="000000"/>
                </a:solidFill>
                <a:latin typeface="Arial" panose="02020603050405020304" pitchFamily="2"/>
              </a:rPr>
              <a:t>membrane interosseuse </a:t>
            </a:r>
          </a:p>
          <a:p>
            <a:pPr marL="0" marR="0" indent="0" algn="just">
              <a:lnSpc>
                <a:spcPts val="2300"/>
              </a:lnSpc>
              <a:spcBef>
                <a:spcPts val="605"/>
              </a:spcBef>
              <a:spcAft>
                <a:spcPts val="0"/>
              </a:spcAft>
            </a:pPr>
            <a:r>
              <a:rPr lang="fr-FR" sz="2000" spc="-15">
                <a:solidFill>
                  <a:srgbClr val="000000"/>
                </a:solidFill>
                <a:latin typeface="Arial" panose="02020603050405020304" pitchFamily="2"/>
              </a:rPr>
              <a:t>(situé sous le </a:t>
            </a:r>
          </a:p>
          <a:p>
            <a:pPr marL="0" marR="0" indent="0" algn="just">
              <a:lnSpc>
                <a:spcPts val="2300"/>
              </a:lnSpc>
              <a:spcBef>
                <a:spcPts val="605"/>
              </a:spcBef>
              <a:spcAft>
                <a:spcPts val="0"/>
              </a:spcAft>
            </a:pPr>
            <a:r>
              <a:rPr lang="fr-FR" sz="2000" spc="-5">
                <a:solidFill>
                  <a:srgbClr val="000000"/>
                </a:solidFill>
                <a:latin typeface="Arial" panose="02020603050405020304" pitchFamily="2"/>
              </a:rPr>
              <a:t>court extens du pouce.) </a:t>
            </a:r>
          </a:p>
        </p:txBody>
      </p:sp>
      <p:sp>
        <p:nvSpPr>
          <p:cNvPr id="609" name="Espace réservé du texte 608"/>
          <p:cNvSpPr>
            <a:spLocks noGrp="1"/>
          </p:cNvSpPr>
          <p:nvPr>
            <p:ph type="body" idx="10"/>
          </p:nvPr>
        </p:nvSpPr>
        <p:spPr>
          <a:xfrm>
            <a:off x="865505" y="4504055"/>
            <a:ext cx="3261360" cy="25952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2595" rIns="0" bIns="0" anchor="t"/>
          <a:lstStyle/>
          <a:p>
            <a:pPr marL="0" marR="0" indent="0" algn="just">
              <a:lnSpc>
                <a:spcPts val="2300"/>
              </a:lnSpc>
              <a:spcAft>
                <a:spcPts val="0"/>
              </a:spcAft>
            </a:pPr>
            <a:r>
              <a:rPr lang="fr-FR" sz="2000" b="1" spc="-60">
                <a:solidFill>
                  <a:srgbClr val="000000"/>
                </a:solidFill>
                <a:latin typeface="Arial" panose="02020603050405020304" pitchFamily="2"/>
              </a:rPr>
              <a:t>b-Terminaison: </a:t>
            </a:r>
          </a:p>
          <a:p>
            <a:pPr marL="0" marR="0" indent="0" algn="just">
              <a:lnSpc>
                <a:spcPts val="2300"/>
              </a:lnSpc>
              <a:spcBef>
                <a:spcPts val="590"/>
              </a:spcBef>
              <a:spcAft>
                <a:spcPts val="0"/>
              </a:spcAft>
            </a:pPr>
            <a:r>
              <a:rPr lang="fr-FR" sz="2000" spc="-30">
                <a:solidFill>
                  <a:srgbClr val="000000"/>
                </a:solidFill>
                <a:latin typeface="Arial" panose="02020603050405020304" pitchFamily="2"/>
              </a:rPr>
              <a:t>Base de la face dorsale de la </a:t>
            </a:r>
          </a:p>
          <a:p>
            <a:pPr marL="0" marR="0" indent="0" algn="just">
              <a:lnSpc>
                <a:spcPts val="2300"/>
              </a:lnSpc>
              <a:spcBef>
                <a:spcPts val="605"/>
              </a:spcBef>
              <a:spcAft>
                <a:spcPts val="8900"/>
              </a:spcAft>
            </a:pPr>
            <a:r>
              <a:rPr lang="fr-FR" sz="2000" spc="15">
                <a:solidFill>
                  <a:srgbClr val="000000"/>
                </a:solidFill>
                <a:latin typeface="Arial" panose="02020603050405020304" pitchFamily="2"/>
              </a:rPr>
              <a:t>2éme phalange du pouce </a:t>
            </a:r>
          </a:p>
        </p:txBody>
      </p:sp>
      <p:sp>
        <p:nvSpPr>
          <p:cNvPr id="616" name="Espace réservé du texte 615"/>
          <p:cNvSpPr>
            <a:spLocks noGrp="1"/>
          </p:cNvSpPr>
          <p:nvPr>
            <p:ph type="body" idx="10"/>
          </p:nvPr>
        </p:nvSpPr>
        <p:spPr>
          <a:xfrm>
            <a:off x="4913630" y="6422390"/>
            <a:ext cx="993140" cy="26797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48895" rIns="0" bIns="0" anchor="t"/>
          <a:lstStyle/>
          <a:p>
            <a:pPr marL="0" marR="0" indent="0" algn="ctr">
              <a:lnSpc>
                <a:spcPts val="1300"/>
              </a:lnSpc>
              <a:spcAft>
                <a:spcPts val="280"/>
              </a:spcAft>
            </a:pPr>
            <a:r>
              <a:rPr lang="fr-FR" sz="1100" b="1" spc="0">
                <a:solidFill>
                  <a:srgbClr val="000000"/>
                </a:solidFill>
                <a:latin typeface="Arial" panose="02020603050405020304" pitchFamily="2"/>
              </a:rPr>
              <a:t>Vue dorsale 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Espace réservé du texte 620"/>
          <p:cNvSpPr>
            <a:spLocks noGrp="1"/>
          </p:cNvSpPr>
          <p:nvPr>
            <p:ph type="body" idx="10"/>
          </p:nvPr>
        </p:nvSpPr>
        <p:spPr>
          <a:xfrm>
            <a:off x="1880870" y="927100"/>
            <a:ext cx="5943600" cy="15601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3700"/>
              </a:lnSpc>
              <a:spcAft>
                <a:spcPts val="0"/>
              </a:spcAft>
            </a:pPr>
            <a:r>
              <a:rPr lang="fr-FR" sz="3200" b="1" spc="-10">
                <a:solidFill>
                  <a:srgbClr val="000000"/>
                </a:solidFill>
                <a:latin typeface="Arial" panose="02020603050405020304" pitchFamily="2"/>
              </a:rPr>
              <a:t>3- Long extenseur du pouce (I) </a:t>
            </a:r>
          </a:p>
          <a:p>
            <a:pPr marL="0" marR="0" indent="0" algn="ctr">
              <a:lnSpc>
                <a:spcPts val="3700"/>
              </a:lnSpc>
              <a:spcBef>
                <a:spcPts val="175"/>
              </a:spcBef>
              <a:spcAft>
                <a:spcPts val="4770"/>
              </a:spcAft>
            </a:pPr>
            <a:r>
              <a:rPr lang="fr-FR" sz="3200" b="1" spc="-30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Espace réservé du texte 625"/>
          <p:cNvSpPr>
            <a:spLocks noGrp="1"/>
          </p:cNvSpPr>
          <p:nvPr>
            <p:ph type="body" idx="10"/>
          </p:nvPr>
        </p:nvSpPr>
        <p:spPr>
          <a:xfrm>
            <a:off x="2069465" y="774700"/>
            <a:ext cx="5943600" cy="12230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ctr">
              <a:lnSpc>
                <a:spcPts val="2800"/>
              </a:lnSpc>
              <a:spcAft>
                <a:spcPts val="0"/>
              </a:spcAft>
            </a:pPr>
            <a:r>
              <a:rPr lang="fr-FR" sz="2400" b="1" spc="-5">
                <a:solidFill>
                  <a:srgbClr val="000000"/>
                </a:solidFill>
                <a:latin typeface="Arial" panose="02020603050405020304" pitchFamily="2"/>
              </a:rPr>
              <a:t>3- Long extenseur du pouce (I) </a:t>
            </a:r>
          </a:p>
          <a:p>
            <a:pPr marL="0" marR="0" indent="0" algn="ctr">
              <a:lnSpc>
                <a:spcPts val="2800"/>
              </a:lnSpc>
              <a:spcBef>
                <a:spcPts val="125"/>
              </a:spcBef>
              <a:spcAft>
                <a:spcPts val="3910"/>
              </a:spcAft>
            </a:pPr>
            <a:r>
              <a:rPr lang="fr-FR" sz="2400" b="1" spc="-20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</p:txBody>
      </p:sp>
      <p:sp>
        <p:nvSpPr>
          <p:cNvPr id="627" name="Espace réservé du texte 626"/>
          <p:cNvSpPr>
            <a:spLocks noGrp="1"/>
          </p:cNvSpPr>
          <p:nvPr>
            <p:ph type="body" idx="10"/>
          </p:nvPr>
        </p:nvSpPr>
        <p:spPr>
          <a:xfrm>
            <a:off x="877570" y="1997710"/>
            <a:ext cx="2882900" cy="32219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2700"/>
              </a:lnSpc>
              <a:spcAft>
                <a:spcPts val="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c-Fonction: </a:t>
            </a:r>
          </a:p>
          <a:p>
            <a:pPr marL="0" marR="0" indent="0" algn="just">
              <a:lnSpc>
                <a:spcPts val="2700"/>
              </a:lnSpc>
              <a:spcBef>
                <a:spcPts val="700"/>
              </a:spcBef>
              <a:spcAft>
                <a:spcPts val="0"/>
              </a:spcAft>
            </a:pPr>
            <a:r>
              <a:rPr lang="fr-FR" sz="2400" spc="-5">
                <a:solidFill>
                  <a:srgbClr val="000000"/>
                </a:solidFill>
                <a:latin typeface="Arial" panose="02020603050405020304" pitchFamily="2"/>
              </a:rPr>
              <a:t>Extension de p2 sur </a:t>
            </a:r>
          </a:p>
          <a:p>
            <a:pPr marL="0" marR="0" indent="0" algn="just">
              <a:lnSpc>
                <a:spcPts val="2700"/>
              </a:lnSpc>
              <a:spcBef>
                <a:spcPts val="745"/>
              </a:spcBef>
              <a:spcAft>
                <a:spcPts val="0"/>
              </a:spcAft>
            </a:pPr>
            <a:r>
              <a:rPr lang="fr-FR" sz="2400" spc="-30">
                <a:solidFill>
                  <a:srgbClr val="000000"/>
                </a:solidFill>
                <a:latin typeface="Arial" panose="02020603050405020304" pitchFamily="2"/>
              </a:rPr>
              <a:t>p1 et de p1 sur le 1er </a:t>
            </a:r>
          </a:p>
          <a:p>
            <a:pPr marL="0" marR="0" indent="0" algn="just">
              <a:lnSpc>
                <a:spcPts val="2700"/>
              </a:lnSpc>
              <a:spcBef>
                <a:spcPts val="740"/>
              </a:spcBef>
              <a:spcAft>
                <a:spcPts val="0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méta du pouce </a:t>
            </a:r>
          </a:p>
          <a:p>
            <a:pPr marL="0" marR="0" indent="0" algn="just">
              <a:lnSpc>
                <a:spcPts val="2800"/>
              </a:lnSpc>
              <a:spcBef>
                <a:spcPts val="4195"/>
              </a:spcBef>
              <a:spcAft>
                <a:spcPts val="0"/>
              </a:spcAft>
            </a:pPr>
            <a:r>
              <a:rPr lang="fr-FR" sz="2400" b="1" spc="-15">
                <a:solidFill>
                  <a:srgbClr val="000000"/>
                </a:solidFill>
                <a:latin typeface="Arial" panose="02020603050405020304" pitchFamily="2"/>
              </a:rPr>
              <a:t>d-Innervation: </a:t>
            </a:r>
          </a:p>
          <a:p>
            <a:pPr marL="0" marR="0" indent="0" algn="just">
              <a:lnSpc>
                <a:spcPts val="2700"/>
              </a:lnSpc>
              <a:spcBef>
                <a:spcPts val="700"/>
              </a:spcBef>
              <a:spcAft>
                <a:spcPts val="1890"/>
              </a:spcAft>
            </a:pPr>
            <a:r>
              <a:rPr lang="fr-FR" sz="2400" spc="-25">
                <a:solidFill>
                  <a:srgbClr val="000000"/>
                </a:solidFill>
                <a:latin typeface="Arial" panose="02020603050405020304" pitchFamily="2"/>
              </a:rPr>
              <a:t>nerf radial 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Espace réservé du texte 631"/>
          <p:cNvSpPr>
            <a:spLocks noGrp="1"/>
          </p:cNvSpPr>
          <p:nvPr>
            <p:ph type="body" idx="10"/>
          </p:nvPr>
        </p:nvSpPr>
        <p:spPr>
          <a:xfrm>
            <a:off x="3051175" y="546100"/>
            <a:ext cx="4077970" cy="551180"/>
          </a:xfrm>
          <a:prstGeom prst="rect">
            <a:avLst/>
          </a:prstGeom>
          <a:solidFill>
            <a:srgbClr val="EBF8F5"/>
          </a:solidFill>
          <a:ln w="18415" cmpd="sng">
            <a:solidFill>
              <a:srgbClr val="000000"/>
            </a:solidFill>
            <a:prstDash val="solid"/>
          </a:ln>
        </p:spPr>
        <p:txBody>
          <a:bodyPr vert="horz" lIns="0" tIns="76200" rIns="0" bIns="0" anchor="t"/>
          <a:lstStyle/>
          <a:p>
            <a:pPr marL="91440" marR="0" indent="0" algn="l">
              <a:lnSpc>
                <a:spcPts val="3200"/>
              </a:lnSpc>
              <a:spcAft>
                <a:spcPts val="210"/>
              </a:spcAft>
            </a:pPr>
            <a:r>
              <a:rPr lang="fr-FR" sz="2800" b="1" spc="-10">
                <a:solidFill>
                  <a:srgbClr val="000000"/>
                </a:solidFill>
                <a:latin typeface="Arial" panose="02020603050405020304" pitchFamily="2"/>
              </a:rPr>
              <a:t>B- Plan profond (suite) </a:t>
            </a:r>
          </a:p>
        </p:txBody>
      </p:sp>
      <p:sp>
        <p:nvSpPr>
          <p:cNvPr id="633" name="Espace réservé du texte 632"/>
          <p:cNvSpPr>
            <a:spLocks noGrp="1"/>
          </p:cNvSpPr>
          <p:nvPr>
            <p:ph type="body" idx="10"/>
          </p:nvPr>
        </p:nvSpPr>
        <p:spPr>
          <a:xfrm>
            <a:off x="1856105" y="1211580"/>
            <a:ext cx="5986145" cy="9918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fr-FR" sz="2400" b="1" spc="0">
                <a:solidFill>
                  <a:srgbClr val="000000"/>
                </a:solidFill>
                <a:latin typeface="Arial" panose="02020603050405020304" pitchFamily="2"/>
              </a:rPr>
              <a:t>4-Extenseur de l’index (extenseur propre </a:t>
            </a:r>
          </a:p>
          <a:p>
            <a:pPr marL="2194560" marR="0" indent="0" algn="l">
              <a:lnSpc>
                <a:spcPts val="2700"/>
              </a:lnSpc>
              <a:spcBef>
                <a:spcPts val="135"/>
              </a:spcBef>
              <a:spcAft>
                <a:spcPts val="2145"/>
              </a:spcAft>
            </a:pPr>
            <a:r>
              <a:rPr lang="fr-FR" sz="2400" b="1" spc="-15">
                <a:solidFill>
                  <a:srgbClr val="000000"/>
                </a:solidFill>
                <a:latin typeface="Arial" panose="02020603050405020304" pitchFamily="2"/>
              </a:rPr>
              <a:t>de l’index) </a:t>
            </a:r>
          </a:p>
        </p:txBody>
      </p:sp>
      <p:sp>
        <p:nvSpPr>
          <p:cNvPr id="634" name="Espace réservé du texte 633"/>
          <p:cNvSpPr>
            <a:spLocks noGrp="1"/>
          </p:cNvSpPr>
          <p:nvPr>
            <p:ph type="body" idx="10"/>
          </p:nvPr>
        </p:nvSpPr>
        <p:spPr>
          <a:xfrm>
            <a:off x="6269990" y="2203450"/>
            <a:ext cx="1572260" cy="28956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52705" rIns="0" bIns="0" anchor="t"/>
          <a:lstStyle/>
          <a:p>
            <a:pPr marL="91440" marR="0" indent="0" algn="l">
              <a:lnSpc>
                <a:spcPts val="1400"/>
              </a:lnSpc>
              <a:spcAft>
                <a:spcPts val="305"/>
              </a:spcAft>
            </a:pPr>
            <a:r>
              <a:rPr lang="fr-FR" sz="1200" b="1" spc="-5">
                <a:solidFill>
                  <a:srgbClr val="000000"/>
                </a:solidFill>
                <a:latin typeface="Arial" panose="02020603050405020304" pitchFamily="2"/>
              </a:rPr>
              <a:t>Vue ventro-latérale </a:t>
            </a:r>
          </a:p>
        </p:txBody>
      </p:sp>
      <p:sp>
        <p:nvSpPr>
          <p:cNvPr id="637" name="Espace réservé du texte 636"/>
          <p:cNvSpPr>
            <a:spLocks noGrp="1"/>
          </p:cNvSpPr>
          <p:nvPr>
            <p:ph type="body" idx="10"/>
          </p:nvPr>
        </p:nvSpPr>
        <p:spPr>
          <a:xfrm>
            <a:off x="860425" y="2557145"/>
            <a:ext cx="3378200" cy="37757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3040" rIns="0" bIns="0" anchor="t"/>
          <a:lstStyle/>
          <a:p>
            <a:pPr marL="0" marR="0" indent="0" algn="just">
              <a:lnSpc>
                <a:spcPts val="2300"/>
              </a:lnSpc>
              <a:spcAft>
                <a:spcPts val="0"/>
              </a:spcAft>
            </a:pPr>
            <a:r>
              <a:rPr lang="fr-FR" sz="2000" b="1" spc="-45">
                <a:solidFill>
                  <a:srgbClr val="000000"/>
                </a:solidFill>
                <a:latin typeface="Arial" panose="02020603050405020304" pitchFamily="2"/>
              </a:rPr>
              <a:t>a-Origine</a:t>
            </a:r>
            <a:r>
              <a:rPr lang="fr-FR" sz="2000" spc="-55">
                <a:solidFill>
                  <a:srgbClr val="000000"/>
                </a:solidFill>
                <a:latin typeface="Arial" panose="02020603050405020304" pitchFamily="2"/>
              </a:rPr>
              <a:t>: </a:t>
            </a:r>
          </a:p>
          <a:p>
            <a:pPr marL="0" marR="0" indent="0" algn="just">
              <a:lnSpc>
                <a:spcPts val="2300"/>
              </a:lnSpc>
              <a:spcBef>
                <a:spcPts val="590"/>
              </a:spcBef>
              <a:spcAft>
                <a:spcPts val="0"/>
              </a:spcAft>
            </a:pPr>
            <a:r>
              <a:rPr lang="fr-FR" sz="2000" spc="20">
                <a:solidFill>
                  <a:srgbClr val="000000"/>
                </a:solidFill>
                <a:latin typeface="Arial" panose="02020603050405020304" pitchFamily="2"/>
              </a:rPr>
              <a:t>face post de l’ulna et </a:t>
            </a:r>
          </a:p>
          <a:p>
            <a:pPr marL="0" marR="0" indent="0" algn="just">
              <a:lnSpc>
                <a:spcPts val="23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2000" spc="-15">
                <a:solidFill>
                  <a:srgbClr val="000000"/>
                </a:solidFill>
                <a:latin typeface="Arial" panose="02020603050405020304" pitchFamily="2"/>
              </a:rPr>
              <a:t>membrane interosseuse(situé </a:t>
            </a:r>
          </a:p>
          <a:p>
            <a:pPr marL="0" marR="0" indent="0" algn="just">
              <a:lnSpc>
                <a:spcPts val="23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2000" spc="-20">
                <a:solidFill>
                  <a:srgbClr val="000000"/>
                </a:solidFill>
                <a:latin typeface="Arial" panose="02020603050405020304" pitchFamily="2"/>
              </a:rPr>
              <a:t>sous le long extens du pouce) </a:t>
            </a:r>
          </a:p>
          <a:p>
            <a:pPr marL="0" marR="0" indent="0" algn="just">
              <a:lnSpc>
                <a:spcPts val="2300"/>
              </a:lnSpc>
              <a:spcBef>
                <a:spcPts val="3480"/>
              </a:spcBef>
              <a:spcAft>
                <a:spcPts val="0"/>
              </a:spcAft>
            </a:pPr>
            <a:r>
              <a:rPr lang="fr-FR" sz="2000" b="1" spc="-60">
                <a:solidFill>
                  <a:srgbClr val="000000"/>
                </a:solidFill>
                <a:latin typeface="Arial" panose="02020603050405020304" pitchFamily="2"/>
              </a:rPr>
              <a:t>b-Terminaison: </a:t>
            </a:r>
          </a:p>
          <a:p>
            <a:pPr marL="0" marR="0" indent="0" algn="just">
              <a:lnSpc>
                <a:spcPts val="2300"/>
              </a:lnSpc>
              <a:spcBef>
                <a:spcPts val="590"/>
              </a:spcBef>
              <a:spcAft>
                <a:spcPts val="0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Base de la 2éme et 3éme </a:t>
            </a:r>
          </a:p>
          <a:p>
            <a:pPr marL="0" marR="0" indent="0" algn="just">
              <a:lnSpc>
                <a:spcPts val="23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phalange de l’indexe </a:t>
            </a:r>
          </a:p>
          <a:p>
            <a:pPr marL="0" marR="0" indent="0" algn="just">
              <a:lnSpc>
                <a:spcPts val="23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2000" spc="-25">
                <a:solidFill>
                  <a:srgbClr val="000000"/>
                </a:solidFill>
                <a:latin typeface="Arial" panose="02020603050405020304" pitchFamily="2"/>
              </a:rPr>
              <a:t>(fusionne avec tendon extens. </a:t>
            </a:r>
          </a:p>
          <a:p>
            <a:pPr marL="0" marR="0" indent="0" algn="just">
              <a:lnSpc>
                <a:spcPts val="22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2000" spc="-5">
                <a:solidFill>
                  <a:srgbClr val="000000"/>
                </a:solidFill>
                <a:latin typeface="Arial" panose="02020603050405020304" pitchFamily="2"/>
              </a:rPr>
              <a:t>des doigts) </a:t>
            </a:r>
          </a:p>
        </p:txBody>
      </p:sp>
      <p:sp>
        <p:nvSpPr>
          <p:cNvPr id="640" name="Espace réservé du texte 639"/>
          <p:cNvSpPr>
            <a:spLocks noGrp="1"/>
          </p:cNvSpPr>
          <p:nvPr>
            <p:ph type="body" idx="10"/>
          </p:nvPr>
        </p:nvSpPr>
        <p:spPr>
          <a:xfrm>
            <a:off x="4839970" y="5562600"/>
            <a:ext cx="993775" cy="271145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52070" rIns="0" bIns="0" anchor="t"/>
          <a:lstStyle/>
          <a:p>
            <a:pPr marL="0" marR="0" indent="0" algn="ctr">
              <a:lnSpc>
                <a:spcPts val="1300"/>
              </a:lnSpc>
              <a:spcAft>
                <a:spcPts val="325"/>
              </a:spcAft>
            </a:pPr>
            <a:r>
              <a:rPr lang="fr-FR" sz="1100" b="1" spc="0">
                <a:solidFill>
                  <a:srgbClr val="000000"/>
                </a:solidFill>
                <a:latin typeface="Arial" panose="02020603050405020304" pitchFamily="2"/>
              </a:rPr>
              <a:t>Vue dorsale 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Espace réservé du texte 642"/>
          <p:cNvSpPr>
            <a:spLocks noGrp="1"/>
          </p:cNvSpPr>
          <p:nvPr>
            <p:ph type="body" idx="10"/>
          </p:nvPr>
        </p:nvSpPr>
        <p:spPr>
          <a:xfrm>
            <a:off x="1359535" y="698500"/>
            <a:ext cx="7543800" cy="14319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800"/>
              </a:lnSpc>
              <a:spcAft>
                <a:spcPts val="0"/>
              </a:spcAft>
            </a:pPr>
            <a:r>
              <a:rPr lang="fr-FR" sz="2400" b="1" spc="-5">
                <a:solidFill>
                  <a:srgbClr val="000000"/>
                </a:solidFill>
                <a:latin typeface="Arial" panose="02020603050405020304" pitchFamily="2"/>
              </a:rPr>
              <a:t>4-Extenseur de l’index (extenseur propre de l’index) </a:t>
            </a:r>
          </a:p>
          <a:p>
            <a:pPr marL="0" marR="0" indent="0" algn="ctr">
              <a:lnSpc>
                <a:spcPts val="2800"/>
              </a:lnSpc>
              <a:spcBef>
                <a:spcPts val="130"/>
              </a:spcBef>
              <a:spcAft>
                <a:spcPts val="557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Espace réservé du texte 63"/>
          <p:cNvSpPr>
            <a:spLocks noGrp="1"/>
          </p:cNvSpPr>
          <p:nvPr>
            <p:ph type="body" idx="10"/>
          </p:nvPr>
        </p:nvSpPr>
        <p:spPr>
          <a:xfrm>
            <a:off x="3112135" y="342900"/>
            <a:ext cx="4047490" cy="614045"/>
          </a:xfrm>
          <a:prstGeom prst="rect">
            <a:avLst/>
          </a:prstGeom>
          <a:noFill/>
          <a:ln w="33655" cmpd="sng">
            <a:solidFill>
              <a:srgbClr val="000000"/>
            </a:solidFill>
            <a:prstDash val="solid"/>
          </a:ln>
        </p:spPr>
        <p:txBody>
          <a:bodyPr vert="horz" lIns="0" tIns="54610" rIns="0" bIns="0" anchor="t"/>
          <a:lstStyle/>
          <a:p>
            <a:pPr marL="0" marR="0" indent="0" algn="ctr">
              <a:lnSpc>
                <a:spcPts val="3600"/>
              </a:lnSpc>
              <a:spcAft>
                <a:spcPts val="185"/>
              </a:spcAft>
            </a:pPr>
            <a:r>
              <a:rPr lang="fr-FR" sz="3200" b="1" spc="-5">
                <a:solidFill>
                  <a:srgbClr val="000000"/>
                </a:solidFill>
                <a:latin typeface="Arial" panose="02020603050405020304" pitchFamily="2"/>
              </a:rPr>
              <a:t>A- Plan superficiel </a:t>
            </a:r>
          </a:p>
        </p:txBody>
      </p:sp>
      <p:sp>
        <p:nvSpPr>
          <p:cNvPr id="65" name="Espace réservé du texte 64"/>
          <p:cNvSpPr>
            <a:spLocks noGrp="1"/>
          </p:cNvSpPr>
          <p:nvPr>
            <p:ph type="body" idx="10"/>
          </p:nvPr>
        </p:nvSpPr>
        <p:spPr>
          <a:xfrm>
            <a:off x="1826260" y="1132205"/>
            <a:ext cx="6858000" cy="4191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ctr">
              <a:lnSpc>
                <a:spcPts val="2700"/>
              </a:lnSpc>
              <a:spcAft>
                <a:spcPts val="515"/>
              </a:spcAft>
            </a:pPr>
            <a:r>
              <a:rPr lang="fr-FR" sz="2400" b="1" spc="-5">
                <a:solidFill>
                  <a:srgbClr val="000000"/>
                </a:solidFill>
                <a:latin typeface="Arial" panose="02020603050405020304" pitchFamily="2"/>
              </a:rPr>
              <a:t>1-Le rond pronateur </a:t>
            </a:r>
          </a:p>
        </p:txBody>
      </p:sp>
      <p:sp>
        <p:nvSpPr>
          <p:cNvPr id="66" name="Espace réservé du texte 65"/>
          <p:cNvSpPr>
            <a:spLocks noGrp="1"/>
          </p:cNvSpPr>
          <p:nvPr>
            <p:ph type="body" idx="10"/>
          </p:nvPr>
        </p:nvSpPr>
        <p:spPr>
          <a:xfrm>
            <a:off x="6443345" y="2980055"/>
            <a:ext cx="579120" cy="3581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fr-FR" sz="1200" b="1" spc="-20">
                <a:solidFill>
                  <a:srgbClr val="000000"/>
                </a:solidFill>
                <a:latin typeface="Arial" panose="02020603050405020304" pitchFamily="2"/>
              </a:rPr>
              <a:t>Chef huméral </a:t>
            </a:r>
          </a:p>
        </p:txBody>
      </p:sp>
      <p:sp>
        <p:nvSpPr>
          <p:cNvPr id="67" name="Espace réservé du texte 66"/>
          <p:cNvSpPr>
            <a:spLocks noGrp="1"/>
          </p:cNvSpPr>
          <p:nvPr>
            <p:ph type="body" idx="10"/>
          </p:nvPr>
        </p:nvSpPr>
        <p:spPr>
          <a:xfrm>
            <a:off x="6443345" y="3907155"/>
            <a:ext cx="871855" cy="1752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fr-FR" sz="1200" b="1" spc="-50">
                <a:solidFill>
                  <a:srgbClr val="000000"/>
                </a:solidFill>
                <a:latin typeface="Arial" panose="02020603050405020304" pitchFamily="2"/>
              </a:rPr>
              <a:t>Chef ulnaire </a:t>
            </a:r>
          </a:p>
        </p:txBody>
      </p:sp>
      <p:sp>
        <p:nvSpPr>
          <p:cNvPr id="68" name="Espace réservé du texte 67"/>
          <p:cNvSpPr>
            <a:spLocks noGrp="1"/>
          </p:cNvSpPr>
          <p:nvPr>
            <p:ph type="body" idx="10"/>
          </p:nvPr>
        </p:nvSpPr>
        <p:spPr>
          <a:xfrm>
            <a:off x="6440170" y="5193030"/>
            <a:ext cx="887095" cy="1752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fr-FR" sz="1200" b="1" spc="-55">
                <a:solidFill>
                  <a:srgbClr val="000000"/>
                </a:solidFill>
                <a:latin typeface="Arial" panose="02020603050405020304" pitchFamily="2"/>
              </a:rPr>
              <a:t>Terminaison </a:t>
            </a:r>
          </a:p>
        </p:txBody>
      </p:sp>
      <p:sp>
        <p:nvSpPr>
          <p:cNvPr id="73" name="Espace réservé du texte 72"/>
          <p:cNvSpPr>
            <a:spLocks noGrp="1"/>
          </p:cNvSpPr>
          <p:nvPr>
            <p:ph type="body" idx="10"/>
          </p:nvPr>
        </p:nvSpPr>
        <p:spPr>
          <a:xfrm>
            <a:off x="8708390" y="5259070"/>
            <a:ext cx="1188720" cy="1005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fr-FR" sz="1100" b="1" spc="-5">
                <a:solidFill>
                  <a:srgbClr val="000000"/>
                </a:solidFill>
                <a:latin typeface="Arial" panose="02020603050405020304" pitchFamily="2"/>
              </a:rPr>
              <a:t>1-Rond pronateur 2-Artère radiale 3-Artère brachiale 4-Artère ulnaire 5-Nerf médian 6-Chef ulnaire </a:t>
            </a:r>
          </a:p>
        </p:txBody>
      </p:sp>
      <p:sp>
        <p:nvSpPr>
          <p:cNvPr id="74" name="Espace réservé du texte 73"/>
          <p:cNvSpPr>
            <a:spLocks noGrp="1"/>
          </p:cNvSpPr>
          <p:nvPr>
            <p:ph type="body" idx="10"/>
          </p:nvPr>
        </p:nvSpPr>
        <p:spPr>
          <a:xfrm>
            <a:off x="871855" y="1551305"/>
            <a:ext cx="3388995" cy="49409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1562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fr-FR" sz="2000" b="1" spc="-45">
                <a:solidFill>
                  <a:srgbClr val="000000"/>
                </a:solidFill>
                <a:latin typeface="Arial" panose="02020603050405020304" pitchFamily="2"/>
              </a:rPr>
              <a:t>a-Origine</a:t>
            </a:r>
            <a:r>
              <a:rPr lang="fr-FR" sz="2000" spc="-55">
                <a:solidFill>
                  <a:srgbClr val="000000"/>
                </a:solidFill>
                <a:latin typeface="Arial" panose="02020603050405020304" pitchFamily="2"/>
              </a:rPr>
              <a:t>: </a:t>
            </a:r>
          </a:p>
          <a:p>
            <a:pPr marL="0" marR="0" indent="0" algn="l">
              <a:lnSpc>
                <a:spcPts val="2300"/>
              </a:lnSpc>
              <a:spcBef>
                <a:spcPts val="585"/>
              </a:spcBef>
              <a:spcAft>
                <a:spcPts val="0"/>
              </a:spcAft>
            </a:pPr>
            <a:r>
              <a:rPr lang="fr-FR" sz="2000" spc="0">
                <a:solidFill>
                  <a:srgbClr val="000000"/>
                </a:solidFill>
                <a:latin typeface="Arial" panose="02020603050405020304" pitchFamily="2"/>
              </a:rPr>
              <a:t>-Chef huméral (faisceaux </a:t>
            </a:r>
          </a:p>
          <a:p>
            <a:pPr marL="0" marR="0" indent="0" algn="l">
              <a:lnSpc>
                <a:spcPts val="2300"/>
              </a:lnSpc>
              <a:spcBef>
                <a:spcPts val="595"/>
              </a:spcBef>
              <a:spcAft>
                <a:spcPts val="0"/>
              </a:spcAft>
            </a:pPr>
            <a:r>
              <a:rPr lang="fr-FR" sz="2000" spc="20">
                <a:solidFill>
                  <a:srgbClr val="000000"/>
                </a:solidFill>
                <a:latin typeface="Arial" panose="02020603050405020304" pitchFamily="2"/>
              </a:rPr>
              <a:t>superficiel): </a:t>
            </a:r>
          </a:p>
          <a:p>
            <a:pPr marL="0" marR="0" indent="0" algn="l">
              <a:lnSpc>
                <a:spcPts val="2300"/>
              </a:lnSpc>
              <a:spcBef>
                <a:spcPts val="595"/>
              </a:spcBef>
              <a:spcAft>
                <a:spcPts val="0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épicondyle médial </a:t>
            </a:r>
          </a:p>
          <a:p>
            <a:pPr marL="0" marR="0" indent="0" algn="l">
              <a:lnSpc>
                <a:spcPts val="2300"/>
              </a:lnSpc>
              <a:spcBef>
                <a:spcPts val="595"/>
              </a:spcBef>
              <a:spcAft>
                <a:spcPts val="0"/>
              </a:spcAft>
            </a:pPr>
            <a:r>
              <a:rPr lang="fr-FR" sz="2000" spc="0">
                <a:solidFill>
                  <a:srgbClr val="000000"/>
                </a:solidFill>
                <a:latin typeface="Arial" panose="02020603050405020304" pitchFamily="2"/>
              </a:rPr>
              <a:t>-Chef ulnaire (faisceaux </a:t>
            </a:r>
          </a:p>
          <a:p>
            <a:pPr marL="0" marR="0" indent="0" algn="l">
              <a:lnSpc>
                <a:spcPts val="2300"/>
              </a:lnSpc>
              <a:spcBef>
                <a:spcPts val="595"/>
              </a:spcBef>
              <a:spcAft>
                <a:spcPts val="0"/>
              </a:spcAft>
            </a:pPr>
            <a:r>
              <a:rPr lang="fr-FR" sz="2000" spc="20">
                <a:solidFill>
                  <a:srgbClr val="000000"/>
                </a:solidFill>
                <a:latin typeface="Arial" panose="02020603050405020304" pitchFamily="2"/>
              </a:rPr>
              <a:t>profond): </a:t>
            </a:r>
          </a:p>
          <a:p>
            <a:pPr marL="0" marR="0" indent="0" algn="l">
              <a:lnSpc>
                <a:spcPts val="2300"/>
              </a:lnSpc>
              <a:spcBef>
                <a:spcPts val="595"/>
              </a:spcBef>
              <a:spcAft>
                <a:spcPts val="0"/>
              </a:spcAft>
            </a:pPr>
            <a:r>
              <a:rPr lang="fr-FR" sz="2000" spc="-20">
                <a:solidFill>
                  <a:srgbClr val="000000"/>
                </a:solidFill>
                <a:latin typeface="Arial" panose="02020603050405020304" pitchFamily="2"/>
              </a:rPr>
              <a:t>processus coronoïde de l’ulna </a:t>
            </a:r>
          </a:p>
          <a:p>
            <a:pPr marL="0" marR="0" indent="0" algn="l">
              <a:lnSpc>
                <a:spcPts val="2300"/>
              </a:lnSpc>
              <a:spcBef>
                <a:spcPts val="3475"/>
              </a:spcBef>
              <a:spcAft>
                <a:spcPts val="0"/>
              </a:spcAft>
            </a:pPr>
            <a:r>
              <a:rPr lang="fr-FR" sz="2000" b="1" spc="-60">
                <a:solidFill>
                  <a:srgbClr val="000000"/>
                </a:solidFill>
                <a:latin typeface="Arial" panose="02020603050405020304" pitchFamily="2"/>
              </a:rPr>
              <a:t>b-Terminaison: </a:t>
            </a:r>
          </a:p>
          <a:p>
            <a:pPr marL="0" marR="0" indent="0" algn="l">
              <a:lnSpc>
                <a:spcPts val="2300"/>
              </a:lnSpc>
              <a:spcBef>
                <a:spcPts val="585"/>
              </a:spcBef>
              <a:spcAft>
                <a:spcPts val="0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1/3 moyen de la face latéral </a:t>
            </a:r>
          </a:p>
          <a:p>
            <a:pPr marL="320040" marR="0" indent="0" algn="l">
              <a:lnSpc>
                <a:spcPts val="2300"/>
              </a:lnSpc>
              <a:spcBef>
                <a:spcPts val="115"/>
              </a:spcBef>
              <a:spcAft>
                <a:spcPts val="4240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du radius </a:t>
            </a:r>
          </a:p>
        </p:txBody>
      </p:sp>
      <p:sp>
        <p:nvSpPr>
          <p:cNvPr id="75" name="Espace réservé du texte 74"/>
          <p:cNvSpPr>
            <a:spLocks noGrp="1"/>
          </p:cNvSpPr>
          <p:nvPr>
            <p:ph type="body" idx="10"/>
          </p:nvPr>
        </p:nvSpPr>
        <p:spPr>
          <a:xfrm>
            <a:off x="4057015" y="6492240"/>
            <a:ext cx="3352800" cy="316865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53975" rIns="0" bIns="0" anchor="t"/>
          <a:lstStyle/>
          <a:p>
            <a:pPr marL="91440" marR="0" indent="0" algn="l">
              <a:lnSpc>
                <a:spcPts val="1600"/>
              </a:lnSpc>
              <a:spcAft>
                <a:spcPts val="300"/>
              </a:spcAft>
            </a:pPr>
            <a:r>
              <a:rPr lang="fr-FR" sz="1400" b="1" spc="-5">
                <a:solidFill>
                  <a:srgbClr val="000000"/>
                </a:solidFill>
                <a:latin typeface="Arial" panose="02020603050405020304" pitchFamily="2"/>
              </a:rPr>
              <a:t>Rond pronateur: origine, terminaison 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Espace réservé du texte 647"/>
          <p:cNvSpPr>
            <a:spLocks noGrp="1"/>
          </p:cNvSpPr>
          <p:nvPr>
            <p:ph type="body" idx="10"/>
          </p:nvPr>
        </p:nvSpPr>
        <p:spPr>
          <a:xfrm>
            <a:off x="1566545" y="850900"/>
            <a:ext cx="7543800" cy="1360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ctr">
              <a:lnSpc>
                <a:spcPts val="2700"/>
              </a:lnSpc>
              <a:spcAft>
                <a:spcPts val="0"/>
              </a:spcAft>
            </a:pPr>
            <a:r>
              <a:rPr lang="fr-FR" sz="2400" b="1" spc="-5">
                <a:solidFill>
                  <a:srgbClr val="000000"/>
                </a:solidFill>
                <a:latin typeface="Arial" panose="02020603050405020304" pitchFamily="2"/>
              </a:rPr>
              <a:t>4-Extenseur de l’index (extenseur propre de l’index) </a:t>
            </a:r>
          </a:p>
          <a:p>
            <a:pPr marL="0" marR="0" indent="0" algn="ctr">
              <a:lnSpc>
                <a:spcPts val="2700"/>
              </a:lnSpc>
              <a:spcBef>
                <a:spcPts val="135"/>
              </a:spcBef>
              <a:spcAft>
                <a:spcPts val="4975"/>
              </a:spcAft>
            </a:pPr>
            <a:r>
              <a:rPr lang="fr-FR" sz="2400" b="1" spc="-20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</p:txBody>
      </p:sp>
      <p:sp>
        <p:nvSpPr>
          <p:cNvPr id="649" name="Espace réservé du texte 648"/>
          <p:cNvSpPr>
            <a:spLocks noGrp="1"/>
          </p:cNvSpPr>
          <p:nvPr>
            <p:ph type="body" idx="10"/>
          </p:nvPr>
        </p:nvSpPr>
        <p:spPr>
          <a:xfrm>
            <a:off x="875030" y="2211070"/>
            <a:ext cx="2743200" cy="40881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2700"/>
              </a:lnSpc>
              <a:spcAft>
                <a:spcPts val="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c-Fonction: </a:t>
            </a:r>
          </a:p>
          <a:p>
            <a:pPr marL="0" marR="0" indent="0" algn="just">
              <a:lnSpc>
                <a:spcPts val="2700"/>
              </a:lnSpc>
              <a:spcBef>
                <a:spcPts val="710"/>
              </a:spcBef>
              <a:spcAft>
                <a:spcPts val="0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extenseur de l’index </a:t>
            </a:r>
          </a:p>
          <a:p>
            <a:pPr marL="0" marR="0" indent="0" algn="just">
              <a:lnSpc>
                <a:spcPts val="2700"/>
              </a:lnSpc>
              <a:spcBef>
                <a:spcPts val="4170"/>
              </a:spcBef>
              <a:spcAft>
                <a:spcPts val="0"/>
              </a:spcAft>
            </a:pPr>
            <a:r>
              <a:rPr lang="fr-FR" sz="2400" b="1" spc="-15">
                <a:solidFill>
                  <a:srgbClr val="000000"/>
                </a:solidFill>
                <a:latin typeface="Arial" panose="02020603050405020304" pitchFamily="2"/>
              </a:rPr>
              <a:t>d-Innervation: </a:t>
            </a:r>
          </a:p>
          <a:p>
            <a:pPr marL="0" marR="0" indent="0" algn="just">
              <a:lnSpc>
                <a:spcPts val="2700"/>
              </a:lnSpc>
              <a:spcBef>
                <a:spcPts val="710"/>
              </a:spcBef>
              <a:spcAft>
                <a:spcPts val="15585"/>
              </a:spcAft>
            </a:pPr>
            <a:r>
              <a:rPr lang="fr-FR" sz="2400" spc="-25">
                <a:solidFill>
                  <a:srgbClr val="000000"/>
                </a:solidFill>
                <a:latin typeface="Arial" panose="02020603050405020304" pitchFamily="2"/>
              </a:rPr>
              <a:t>nerf radial 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Espace réservé du texte 656"/>
          <p:cNvSpPr>
            <a:spLocks noGrp="1"/>
          </p:cNvSpPr>
          <p:nvPr>
            <p:ph type="body" idx="10"/>
          </p:nvPr>
        </p:nvSpPr>
        <p:spPr>
          <a:xfrm>
            <a:off x="1228090" y="622300"/>
            <a:ext cx="8232775" cy="1148715"/>
          </a:xfrm>
          <a:prstGeom prst="rect">
            <a:avLst/>
          </a:prstGeom>
          <a:solidFill>
            <a:srgbClr val="FFFF99"/>
          </a:solidFill>
          <a:ln w="0" cmpd="sng">
            <a:noFill/>
            <a:prstDash val="solid"/>
          </a:ln>
        </p:spPr>
        <p:txBody>
          <a:bodyPr vert="horz" lIns="0" tIns="287655" rIns="0" bIns="0" anchor="t"/>
          <a:lstStyle/>
          <a:p>
            <a:pPr marL="0" marR="0" indent="0" algn="ctr">
              <a:lnSpc>
                <a:spcPts val="5000"/>
              </a:lnSpc>
              <a:spcAft>
                <a:spcPts val="1775"/>
              </a:spcAft>
            </a:pPr>
            <a:r>
              <a:rPr lang="fr-FR" sz="4400" b="1" spc="-20">
                <a:solidFill>
                  <a:srgbClr val="000000"/>
                </a:solidFill>
                <a:latin typeface="Arial" panose="02020603050405020304" pitchFamily="2"/>
              </a:rPr>
              <a:t>La tabatière anatomique </a:t>
            </a:r>
          </a:p>
        </p:txBody>
      </p:sp>
      <p:sp>
        <p:nvSpPr>
          <p:cNvPr id="658" name="Espace réservé du texte 657"/>
          <p:cNvSpPr>
            <a:spLocks noGrp="1"/>
          </p:cNvSpPr>
          <p:nvPr>
            <p:ph type="body" idx="10"/>
          </p:nvPr>
        </p:nvSpPr>
        <p:spPr>
          <a:xfrm>
            <a:off x="875030" y="1913255"/>
            <a:ext cx="6019800" cy="3850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4930" rIns="0" bIns="0" anchor="t"/>
          <a:lstStyle/>
          <a:p>
            <a:pPr marL="0" marR="0" indent="0" algn="just">
              <a:lnSpc>
                <a:spcPts val="2300"/>
              </a:lnSpc>
              <a:spcAft>
                <a:spcPts val="0"/>
              </a:spcAft>
            </a:pPr>
            <a:r>
              <a:rPr lang="fr-FR" sz="2000" spc="-5">
                <a:solidFill>
                  <a:srgbClr val="000000"/>
                </a:solidFill>
                <a:latin typeface="Arial" panose="02020603050405020304" pitchFamily="2"/>
              </a:rPr>
              <a:t>Fossette latérale de la face dorsale du poignet. </a:t>
            </a:r>
          </a:p>
          <a:p>
            <a:pPr marL="0" marR="0" indent="0" algn="just">
              <a:lnSpc>
                <a:spcPts val="2300"/>
              </a:lnSpc>
              <a:spcBef>
                <a:spcPts val="610"/>
              </a:spcBef>
              <a:spcAft>
                <a:spcPts val="0"/>
              </a:spcAft>
            </a:pPr>
            <a:r>
              <a:rPr lang="fr-FR" sz="2000" spc="-5">
                <a:solidFill>
                  <a:srgbClr val="000000"/>
                </a:solidFill>
                <a:latin typeface="Arial" panose="02020603050405020304" pitchFamily="2"/>
              </a:rPr>
              <a:t>Elle est plus apparente lors de l’extension du pouce </a:t>
            </a:r>
          </a:p>
          <a:p>
            <a:pPr marL="0" marR="0" indent="0" algn="just">
              <a:lnSpc>
                <a:spcPts val="2300"/>
              </a:lnSpc>
              <a:spcBef>
                <a:spcPts val="3490"/>
              </a:spcBef>
              <a:spcAft>
                <a:spcPts val="0"/>
              </a:spcAft>
            </a:pPr>
            <a:r>
              <a:rPr lang="fr-FR" sz="2000" b="1" spc="-50">
                <a:solidFill>
                  <a:srgbClr val="FF0000"/>
                </a:solidFill>
                <a:latin typeface="Arial" panose="02020603050405020304" pitchFamily="2"/>
              </a:rPr>
              <a:t>Les limite </a:t>
            </a:r>
          </a:p>
          <a:p>
            <a:pPr marL="0" marR="0" indent="0" algn="just">
              <a:lnSpc>
                <a:spcPts val="2300"/>
              </a:lnSpc>
              <a:spcBef>
                <a:spcPts val="615"/>
              </a:spcBef>
              <a:spcAft>
                <a:spcPts val="0"/>
              </a:spcAft>
            </a:pPr>
            <a:r>
              <a:rPr lang="fr-FR" sz="2000" b="1" spc="-10">
                <a:solidFill>
                  <a:srgbClr val="000000"/>
                </a:solidFill>
                <a:latin typeface="Arial" panose="02020603050405020304" pitchFamily="2"/>
              </a:rPr>
              <a:t>Latéralement: </a:t>
            </a:r>
            <a:r>
              <a:rPr lang="fr-FR" sz="2000" spc="-15">
                <a:solidFill>
                  <a:srgbClr val="000000"/>
                </a:solidFill>
                <a:latin typeface="Arial" panose="02020603050405020304" pitchFamily="2"/>
              </a:rPr>
              <a:t>tendon du muscle long abducteur et </a:t>
            </a:r>
          </a:p>
          <a:p>
            <a:pPr marL="0" marR="0" indent="0" algn="just">
              <a:lnSpc>
                <a:spcPts val="2300"/>
              </a:lnSpc>
              <a:spcBef>
                <a:spcPts val="610"/>
              </a:spcBef>
              <a:spcAft>
                <a:spcPts val="0"/>
              </a:spcAft>
            </a:pPr>
            <a:r>
              <a:rPr lang="fr-FR" sz="2000" spc="0">
                <a:solidFill>
                  <a:srgbClr val="000000"/>
                </a:solidFill>
                <a:latin typeface="Arial" panose="02020603050405020304" pitchFamily="2"/>
              </a:rPr>
              <a:t>court extenseur </a:t>
            </a:r>
          </a:p>
          <a:p>
            <a:pPr marL="0" marR="0" indent="0" algn="just">
              <a:lnSpc>
                <a:spcPts val="2300"/>
              </a:lnSpc>
              <a:spcBef>
                <a:spcPts val="610"/>
              </a:spcBef>
              <a:spcAft>
                <a:spcPts val="0"/>
              </a:spcAft>
            </a:pPr>
            <a:r>
              <a:rPr lang="fr-FR" sz="2000" b="1" spc="-15">
                <a:solidFill>
                  <a:srgbClr val="000000"/>
                </a:solidFill>
                <a:latin typeface="Arial" panose="02020603050405020304" pitchFamily="2"/>
              </a:rPr>
              <a:t>Médialement: </a:t>
            </a:r>
            <a:r>
              <a:rPr lang="fr-FR" sz="2000" spc="-20">
                <a:solidFill>
                  <a:srgbClr val="000000"/>
                </a:solidFill>
                <a:latin typeface="Arial" panose="02020603050405020304" pitchFamily="2"/>
              </a:rPr>
              <a:t>tendon du muscle long extenseur du </a:t>
            </a:r>
          </a:p>
          <a:p>
            <a:pPr marL="0" marR="0" indent="0" algn="just">
              <a:lnSpc>
                <a:spcPts val="2300"/>
              </a:lnSpc>
              <a:spcBef>
                <a:spcPts val="610"/>
              </a:spcBef>
              <a:spcAft>
                <a:spcPts val="0"/>
              </a:spcAft>
            </a:pPr>
            <a:r>
              <a:rPr lang="fr-FR" sz="2000" spc="-30">
                <a:solidFill>
                  <a:srgbClr val="000000"/>
                </a:solidFill>
                <a:latin typeface="Arial" panose="02020603050405020304" pitchFamily="2"/>
              </a:rPr>
              <a:t>pouce </a:t>
            </a:r>
          </a:p>
          <a:p>
            <a:pPr marL="0" marR="0" indent="0" algn="just">
              <a:lnSpc>
                <a:spcPts val="2300"/>
              </a:lnSpc>
              <a:spcBef>
                <a:spcPts val="610"/>
              </a:spcBef>
              <a:spcAft>
                <a:spcPts val="0"/>
              </a:spcAft>
            </a:pPr>
            <a:r>
              <a:rPr lang="fr-FR" sz="2000" b="1" spc="-20">
                <a:solidFill>
                  <a:srgbClr val="000000"/>
                </a:solidFill>
                <a:latin typeface="Arial" panose="02020603050405020304" pitchFamily="2"/>
              </a:rPr>
              <a:t>Son plancher </a:t>
            </a:r>
            <a:r>
              <a:rPr lang="fr-FR" sz="2000" spc="-25">
                <a:solidFill>
                  <a:srgbClr val="000000"/>
                </a:solidFill>
                <a:latin typeface="Arial" panose="02020603050405020304" pitchFamily="2"/>
              </a:rPr>
              <a:t>est représenté le processus styloïde et </a:t>
            </a:r>
          </a:p>
          <a:p>
            <a:pPr marL="0" marR="0" indent="0" algn="just">
              <a:lnSpc>
                <a:spcPts val="2300"/>
              </a:lnSpc>
              <a:spcBef>
                <a:spcPts val="610"/>
              </a:spcBef>
              <a:spcAft>
                <a:spcPts val="1515"/>
              </a:spcAft>
            </a:pPr>
            <a:r>
              <a:rPr lang="fr-FR" sz="2000" spc="-5">
                <a:solidFill>
                  <a:srgbClr val="000000"/>
                </a:solidFill>
                <a:latin typeface="Arial" panose="02020603050405020304" pitchFamily="2"/>
              </a:rPr>
              <a:t>l’os scaphoïde et trapèze 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Espace réservé du texte 669"/>
          <p:cNvSpPr>
            <a:spLocks noGrp="1"/>
          </p:cNvSpPr>
          <p:nvPr>
            <p:ph type="body" idx="10"/>
          </p:nvPr>
        </p:nvSpPr>
        <p:spPr>
          <a:xfrm>
            <a:off x="3219450" y="5882005"/>
            <a:ext cx="3962400" cy="1133475"/>
          </a:xfrm>
          <a:prstGeom prst="rect">
            <a:avLst/>
          </a:prstGeom>
          <a:noFill/>
          <a:ln w="14605" cmpd="sng">
            <a:solidFill>
              <a:srgbClr val="3D3D3D"/>
            </a:solidFill>
            <a:prstDash val="solid"/>
          </a:ln>
        </p:spPr>
        <p:txBody>
          <a:bodyPr vert="horz" lIns="0" tIns="13335" rIns="0" bIns="0" anchor="t"/>
          <a:lstStyle/>
          <a:p>
            <a:pPr marL="0" marR="137160" indent="0" algn="r">
              <a:lnSpc>
                <a:spcPts val="1300"/>
              </a:lnSpc>
              <a:spcAft>
                <a:spcPts val="0"/>
              </a:spcAft>
            </a:pPr>
            <a:r>
              <a:rPr lang="fr-FR" sz="1000" spc="85">
                <a:solidFill>
                  <a:srgbClr val="000000"/>
                </a:solidFill>
                <a:latin typeface="Tahoma" panose="02020603050405020304" pitchFamily="2"/>
              </a:rPr>
              <a:t>Vue latérale de la main, pouce en abduction </a:t>
            </a:r>
          </a:p>
          <a:p>
            <a:pPr marL="274320" marR="137160" indent="182880" algn="l">
              <a:lnSpc>
                <a:spcPts val="1400"/>
              </a:lnSpc>
              <a:spcBef>
                <a:spcPts val="955"/>
              </a:spcBef>
              <a:spcAft>
                <a:spcPts val="0"/>
              </a:spcAft>
              <a:buFont typeface="Tahoma"/>
              <a:buAutoNum type="arabicPeriod"/>
            </a:pPr>
            <a:r>
              <a:rPr lang="fr-FR" sz="1000" spc="0">
                <a:solidFill>
                  <a:srgbClr val="000000"/>
                </a:solidFill>
                <a:latin typeface="Tahoma" panose="02020603050405020304" pitchFamily="2"/>
              </a:rPr>
              <a:t>saillie des tendons des mm. long abducteur et court extenseur du pouce </a:t>
            </a:r>
          </a:p>
          <a:p>
            <a:pPr marL="274320" marR="0" indent="182880" algn="l">
              <a:lnSpc>
                <a:spcPts val="1300"/>
              </a:lnSpc>
              <a:spcBef>
                <a:spcPts val="140"/>
              </a:spcBef>
              <a:spcAft>
                <a:spcPts val="0"/>
              </a:spcAft>
              <a:buFont typeface="Tahoma"/>
              <a:buAutoNum type="arabicPeriod"/>
            </a:pPr>
            <a:r>
              <a:rPr lang="fr-FR" sz="1000" spc="0">
                <a:solidFill>
                  <a:srgbClr val="000000"/>
                </a:solidFill>
                <a:latin typeface="Tahoma" panose="02020603050405020304" pitchFamily="2"/>
              </a:rPr>
              <a:t>tabatière anatomique </a:t>
            </a:r>
          </a:p>
          <a:p>
            <a:pPr marL="274320" marR="0" indent="182880" algn="l">
              <a:lnSpc>
                <a:spcPts val="1300"/>
              </a:lnSpc>
              <a:spcBef>
                <a:spcPts val="215"/>
              </a:spcBef>
              <a:spcAft>
                <a:spcPts val="590"/>
              </a:spcAft>
              <a:buFont typeface="Tahoma"/>
              <a:buAutoNum type="arabicPeriod"/>
            </a:pPr>
            <a:r>
              <a:rPr lang="fr-FR" sz="1000" spc="5">
                <a:solidFill>
                  <a:srgbClr val="000000"/>
                </a:solidFill>
                <a:latin typeface="Tahoma" panose="02020603050405020304" pitchFamily="2"/>
              </a:rPr>
              <a:t>saillie du tendon du m. long extenseur du pouce 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Espace réservé du texte 672"/>
          <p:cNvSpPr>
            <a:spLocks noGrp="1"/>
          </p:cNvSpPr>
          <p:nvPr>
            <p:ph type="body" idx="10"/>
          </p:nvPr>
        </p:nvSpPr>
        <p:spPr>
          <a:xfrm>
            <a:off x="1490345" y="3086100"/>
            <a:ext cx="7861300" cy="8636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6700"/>
              </a:lnSpc>
              <a:spcAft>
                <a:spcPts val="0"/>
              </a:spcAft>
            </a:pPr>
            <a:r>
              <a:rPr lang="fr-FR" sz="6000" spc="-70">
                <a:solidFill>
                  <a:srgbClr val="FF0000"/>
                </a:solidFill>
                <a:latin typeface="Arial" panose="02020603050405020304" pitchFamily="2"/>
              </a:rPr>
              <a:t>Merci de votre attention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Espace réservé du texte 77"/>
          <p:cNvSpPr>
            <a:spLocks noGrp="1"/>
          </p:cNvSpPr>
          <p:nvPr>
            <p:ph type="body" idx="10"/>
          </p:nvPr>
        </p:nvSpPr>
        <p:spPr>
          <a:xfrm>
            <a:off x="1746885" y="482600"/>
            <a:ext cx="6858000" cy="739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0" marR="0" indent="0" algn="ctr">
              <a:lnSpc>
                <a:spcPts val="3200"/>
              </a:lnSpc>
              <a:spcAft>
                <a:spcPts val="2565"/>
              </a:spcAft>
            </a:pPr>
            <a:r>
              <a:rPr lang="fr-FR" sz="2800" b="1" spc="-10">
                <a:solidFill>
                  <a:srgbClr val="000000"/>
                </a:solidFill>
                <a:latin typeface="Arial" panose="02020603050405020304" pitchFamily="2"/>
              </a:rPr>
              <a:t>1-Le rond pronateur (suite) </a:t>
            </a:r>
          </a:p>
        </p:txBody>
      </p:sp>
      <p:sp>
        <p:nvSpPr>
          <p:cNvPr id="81" name="Espace réservé du texte 80"/>
          <p:cNvSpPr>
            <a:spLocks noGrp="1"/>
          </p:cNvSpPr>
          <p:nvPr>
            <p:ph type="body" idx="10"/>
          </p:nvPr>
        </p:nvSpPr>
        <p:spPr>
          <a:xfrm>
            <a:off x="6065520" y="5151120"/>
            <a:ext cx="1185545" cy="948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fr-FR" sz="1100" b="1" spc="-10">
                <a:solidFill>
                  <a:srgbClr val="000000"/>
                </a:solidFill>
                <a:latin typeface="Arial" panose="02020603050405020304" pitchFamily="2"/>
              </a:rPr>
              <a:t>1-Rond pronateur 2-Artère radiale 3-Artère brachiale 4-Artère ulnaire 5-Nerf médian 6-Chef ulnaire </a:t>
            </a:r>
          </a:p>
        </p:txBody>
      </p:sp>
      <p:sp>
        <p:nvSpPr>
          <p:cNvPr id="84" name="Espace réservé du texte 83"/>
          <p:cNvSpPr>
            <a:spLocks noGrp="1"/>
          </p:cNvSpPr>
          <p:nvPr>
            <p:ph type="body" idx="10"/>
          </p:nvPr>
        </p:nvSpPr>
        <p:spPr>
          <a:xfrm>
            <a:off x="862965" y="1222375"/>
            <a:ext cx="3388995" cy="50387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1445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fr-FR" sz="2000" b="1" spc="-20">
                <a:solidFill>
                  <a:srgbClr val="000000"/>
                </a:solidFill>
                <a:latin typeface="Arial" panose="02020603050405020304" pitchFamily="2"/>
              </a:rPr>
              <a:t>c-Fonction: </a:t>
            </a:r>
          </a:p>
          <a:p>
            <a:pPr marL="0" marR="0" indent="0" algn="l">
              <a:lnSpc>
                <a:spcPts val="2300"/>
              </a:lnSpc>
              <a:spcBef>
                <a:spcPts val="595"/>
              </a:spcBef>
              <a:spcAft>
                <a:spcPts val="0"/>
              </a:spcAft>
            </a:pPr>
            <a:r>
              <a:rPr lang="fr-FR" sz="2000" spc="20">
                <a:solidFill>
                  <a:srgbClr val="000000"/>
                </a:solidFill>
                <a:latin typeface="Arial" panose="02020603050405020304" pitchFamily="2"/>
              </a:rPr>
              <a:t>-Principale: pronateur </a:t>
            </a:r>
          </a:p>
          <a:p>
            <a:pPr marL="0" marR="0" indent="0" algn="l">
              <a:lnSpc>
                <a:spcPts val="2300"/>
              </a:lnSpc>
              <a:spcBef>
                <a:spcPts val="615"/>
              </a:spcBef>
              <a:spcAft>
                <a:spcPts val="0"/>
              </a:spcAft>
            </a:pPr>
            <a:r>
              <a:rPr lang="fr-FR" sz="2000" spc="-25">
                <a:solidFill>
                  <a:srgbClr val="000000"/>
                </a:solidFill>
                <a:latin typeface="Arial" panose="02020603050405020304" pitchFamily="2"/>
              </a:rPr>
              <a:t>-Accessoire : flexion du coude </a:t>
            </a:r>
          </a:p>
          <a:p>
            <a:pPr marL="0" marR="0" indent="0" algn="l">
              <a:lnSpc>
                <a:spcPts val="2300"/>
              </a:lnSpc>
              <a:spcBef>
                <a:spcPts val="3495"/>
              </a:spcBef>
              <a:spcAft>
                <a:spcPts val="0"/>
              </a:spcAft>
            </a:pPr>
            <a:r>
              <a:rPr lang="fr-FR" sz="2000" b="1" spc="-15">
                <a:solidFill>
                  <a:srgbClr val="000000"/>
                </a:solidFill>
                <a:latin typeface="Arial" panose="02020603050405020304" pitchFamily="2"/>
              </a:rPr>
              <a:t>d-Innervation: </a:t>
            </a:r>
          </a:p>
          <a:p>
            <a:pPr marL="0" marR="0" indent="0" algn="l">
              <a:lnSpc>
                <a:spcPts val="2300"/>
              </a:lnSpc>
              <a:spcBef>
                <a:spcPts val="595"/>
              </a:spcBef>
              <a:spcAft>
                <a:spcPts val="12605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-Nerf médian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Espace réservé du texte 86"/>
          <p:cNvSpPr>
            <a:spLocks noGrp="1"/>
          </p:cNvSpPr>
          <p:nvPr>
            <p:ph type="body" idx="10"/>
          </p:nvPr>
        </p:nvSpPr>
        <p:spPr>
          <a:xfrm>
            <a:off x="1682750" y="609600"/>
            <a:ext cx="7369810" cy="844550"/>
          </a:xfrm>
          <a:prstGeom prst="rect">
            <a:avLst/>
          </a:prstGeom>
          <a:noFill/>
          <a:ln w="39370" cmpd="sng">
            <a:solidFill>
              <a:srgbClr val="000000"/>
            </a:solidFill>
            <a:prstDash val="solid"/>
          </a:ln>
        </p:spPr>
        <p:txBody>
          <a:bodyPr vert="horz" lIns="0" tIns="95885" rIns="0" bIns="0" anchor="t"/>
          <a:lstStyle/>
          <a:p>
            <a:pPr marL="0" marR="0" indent="0" algn="ctr">
              <a:lnSpc>
                <a:spcPts val="5000"/>
              </a:lnSpc>
              <a:spcAft>
                <a:spcPts val="230"/>
              </a:spcAft>
            </a:pPr>
            <a:r>
              <a:rPr lang="fr-FR" sz="4400" b="1" spc="-5">
                <a:solidFill>
                  <a:srgbClr val="000000"/>
                </a:solidFill>
                <a:latin typeface="Arial" panose="02020603050405020304" pitchFamily="2"/>
              </a:rPr>
              <a:t>A- Plan superficiel (suite) </a:t>
            </a:r>
          </a:p>
        </p:txBody>
      </p:sp>
      <p:sp>
        <p:nvSpPr>
          <p:cNvPr id="88" name="Espace réservé du texte 87"/>
          <p:cNvSpPr>
            <a:spLocks noGrp="1"/>
          </p:cNvSpPr>
          <p:nvPr>
            <p:ph type="body" idx="10"/>
          </p:nvPr>
        </p:nvSpPr>
        <p:spPr>
          <a:xfrm>
            <a:off x="1371600" y="1638300"/>
            <a:ext cx="7099300" cy="549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700"/>
              </a:lnSpc>
              <a:spcAft>
                <a:spcPts val="1595"/>
              </a:spcAft>
            </a:pPr>
            <a:r>
              <a:rPr lang="fr-FR" sz="2400" b="1" spc="0">
                <a:solidFill>
                  <a:srgbClr val="000000"/>
                </a:solidFill>
                <a:latin typeface="Arial" panose="02020603050405020304" pitchFamily="2"/>
              </a:rPr>
              <a:t>2- le fléchisseur radial du carpe (grand palmaire) </a:t>
            </a:r>
          </a:p>
        </p:txBody>
      </p:sp>
      <p:sp>
        <p:nvSpPr>
          <p:cNvPr id="91" name="Espace réservé du texte 90"/>
          <p:cNvSpPr>
            <a:spLocks noGrp="1"/>
          </p:cNvSpPr>
          <p:nvPr>
            <p:ph type="body" idx="10"/>
          </p:nvPr>
        </p:nvSpPr>
        <p:spPr>
          <a:xfrm>
            <a:off x="8004175" y="2899410"/>
            <a:ext cx="899160" cy="548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fr-FR" sz="1200" b="1" spc="-10">
                <a:solidFill>
                  <a:srgbClr val="000000"/>
                </a:solidFill>
                <a:latin typeface="Arial" panose="02020603050405020304" pitchFamily="2"/>
              </a:rPr>
              <a:t>Vue ventrale de l’avant bras </a:t>
            </a:r>
          </a:p>
        </p:txBody>
      </p:sp>
      <p:sp>
        <p:nvSpPr>
          <p:cNvPr id="92" name="Espace réservé du texte 91"/>
          <p:cNvSpPr>
            <a:spLocks noGrp="1"/>
          </p:cNvSpPr>
          <p:nvPr>
            <p:ph type="body" idx="10"/>
          </p:nvPr>
        </p:nvSpPr>
        <p:spPr>
          <a:xfrm>
            <a:off x="9494520" y="3498850"/>
            <a:ext cx="274320" cy="3022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3975" rIns="0" bIns="0" anchor="t"/>
          <a:lstStyle/>
          <a:p>
            <a:pPr marL="45720" marR="0" indent="0" algn="l">
              <a:lnSpc>
                <a:spcPts val="1600"/>
              </a:lnSpc>
              <a:spcAft>
                <a:spcPts val="315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1 </a:t>
            </a:r>
          </a:p>
        </p:txBody>
      </p:sp>
      <p:sp>
        <p:nvSpPr>
          <p:cNvPr id="93" name="Espace réservé du texte 92"/>
          <p:cNvSpPr>
            <a:spLocks noGrp="1"/>
          </p:cNvSpPr>
          <p:nvPr>
            <p:ph type="body" idx="10"/>
          </p:nvPr>
        </p:nvSpPr>
        <p:spPr>
          <a:xfrm>
            <a:off x="9494520" y="3999230"/>
            <a:ext cx="274320" cy="301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3975" rIns="0" bIns="0" anchor="t"/>
          <a:lstStyle/>
          <a:p>
            <a:pPr marL="45720" marR="0" indent="0" algn="l">
              <a:lnSpc>
                <a:spcPts val="1600"/>
              </a:lnSpc>
              <a:spcAft>
                <a:spcPts val="260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2 </a:t>
            </a:r>
          </a:p>
        </p:txBody>
      </p:sp>
      <p:sp>
        <p:nvSpPr>
          <p:cNvPr id="94" name="Espace réservé du texte 93"/>
          <p:cNvSpPr>
            <a:spLocks noGrp="1"/>
          </p:cNvSpPr>
          <p:nvPr>
            <p:ph type="body" idx="10"/>
          </p:nvPr>
        </p:nvSpPr>
        <p:spPr>
          <a:xfrm>
            <a:off x="871855" y="2188210"/>
            <a:ext cx="3657600" cy="4554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61975" rIns="0" bIns="0" anchor="t"/>
          <a:lstStyle/>
          <a:p>
            <a:pPr marL="0" marR="0" indent="0" algn="just">
              <a:lnSpc>
                <a:spcPts val="2300"/>
              </a:lnSpc>
              <a:spcAft>
                <a:spcPts val="0"/>
              </a:spcAft>
            </a:pPr>
            <a:r>
              <a:rPr lang="fr-FR" sz="2000" b="1" spc="-45">
                <a:solidFill>
                  <a:srgbClr val="000000"/>
                </a:solidFill>
                <a:latin typeface="Arial" panose="02020603050405020304" pitchFamily="2"/>
              </a:rPr>
              <a:t>a-Origine</a:t>
            </a:r>
            <a:r>
              <a:rPr lang="fr-FR" sz="2000" spc="-55">
                <a:solidFill>
                  <a:srgbClr val="000000"/>
                </a:solidFill>
                <a:latin typeface="Arial" panose="02020603050405020304" pitchFamily="2"/>
              </a:rPr>
              <a:t>: </a:t>
            </a:r>
          </a:p>
          <a:p>
            <a:pPr marL="0" marR="0" indent="0" algn="just">
              <a:lnSpc>
                <a:spcPts val="2300"/>
              </a:lnSpc>
              <a:spcBef>
                <a:spcPts val="590"/>
              </a:spcBef>
              <a:spcAft>
                <a:spcPts val="0"/>
              </a:spcAft>
            </a:pPr>
            <a:r>
              <a:rPr lang="fr-FR" sz="2000" spc="-5">
                <a:solidFill>
                  <a:srgbClr val="000000"/>
                </a:solidFill>
                <a:latin typeface="Arial" panose="02020603050405020304" pitchFamily="2"/>
              </a:rPr>
              <a:t>Face antérieure de l’épicondyle </a:t>
            </a:r>
          </a:p>
          <a:p>
            <a:pPr marL="0" marR="0" indent="0" algn="just">
              <a:lnSpc>
                <a:spcPts val="2300"/>
              </a:lnSpc>
              <a:spcBef>
                <a:spcPts val="605"/>
              </a:spcBef>
              <a:spcAft>
                <a:spcPts val="0"/>
              </a:spcAft>
            </a:pPr>
            <a:r>
              <a:rPr lang="fr-FR" sz="2000" spc="-35">
                <a:solidFill>
                  <a:srgbClr val="000000"/>
                </a:solidFill>
                <a:latin typeface="Arial" panose="02020603050405020304" pitchFamily="2"/>
              </a:rPr>
              <a:t>médial </a:t>
            </a:r>
          </a:p>
          <a:p>
            <a:pPr marL="0" marR="0" indent="0" algn="just">
              <a:lnSpc>
                <a:spcPts val="2300"/>
              </a:lnSpc>
              <a:spcBef>
                <a:spcPts val="3485"/>
              </a:spcBef>
              <a:spcAft>
                <a:spcPts val="0"/>
              </a:spcAft>
            </a:pPr>
            <a:r>
              <a:rPr lang="fr-FR" sz="2000" b="1" spc="-60">
                <a:solidFill>
                  <a:srgbClr val="000000"/>
                </a:solidFill>
                <a:latin typeface="Arial" panose="02020603050405020304" pitchFamily="2"/>
              </a:rPr>
              <a:t>b-Terminaison: </a:t>
            </a:r>
          </a:p>
          <a:p>
            <a:pPr marL="0" marR="0" indent="0" algn="just">
              <a:lnSpc>
                <a:spcPts val="2300"/>
              </a:lnSpc>
              <a:spcBef>
                <a:spcPts val="590"/>
              </a:spcBef>
              <a:spcAft>
                <a:spcPts val="0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Base de la face antérieure du </a:t>
            </a:r>
          </a:p>
          <a:p>
            <a:pPr marL="0" marR="0" indent="0" algn="just">
              <a:lnSpc>
                <a:spcPts val="2300"/>
              </a:lnSpc>
              <a:spcBef>
                <a:spcPts val="605"/>
              </a:spcBef>
              <a:spcAft>
                <a:spcPts val="0"/>
              </a:spcAft>
            </a:pPr>
            <a:r>
              <a:rPr lang="fr-FR" sz="2000" spc="0">
                <a:solidFill>
                  <a:srgbClr val="000000"/>
                </a:solidFill>
                <a:latin typeface="Arial" panose="02020603050405020304" pitchFamily="2"/>
              </a:rPr>
              <a:t>deuxième métacarpien (et </a:t>
            </a:r>
          </a:p>
          <a:p>
            <a:pPr marL="0" marR="0" indent="0" algn="just">
              <a:lnSpc>
                <a:spcPts val="2300"/>
              </a:lnSpc>
              <a:spcBef>
                <a:spcPts val="605"/>
              </a:spcBef>
              <a:spcAft>
                <a:spcPts val="8970"/>
              </a:spcAft>
            </a:pPr>
            <a:r>
              <a:rPr lang="fr-FR" sz="2000" spc="-5">
                <a:solidFill>
                  <a:srgbClr val="000000"/>
                </a:solidFill>
                <a:latin typeface="Arial" panose="02020603050405020304" pitchFamily="2"/>
              </a:rPr>
              <a:t>expansion vers le troisième) </a:t>
            </a:r>
          </a:p>
        </p:txBody>
      </p:sp>
      <p:sp>
        <p:nvSpPr>
          <p:cNvPr id="95" name="Espace réservé du texte 94"/>
          <p:cNvSpPr>
            <a:spLocks noGrp="1"/>
          </p:cNvSpPr>
          <p:nvPr>
            <p:ph type="body" idx="10"/>
          </p:nvPr>
        </p:nvSpPr>
        <p:spPr>
          <a:xfrm>
            <a:off x="6876415" y="6743065"/>
            <a:ext cx="2755900" cy="4197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228600" algn="l">
              <a:lnSpc>
                <a:spcPts val="1600"/>
              </a:lnSpc>
              <a:spcAft>
                <a:spcPts val="0"/>
              </a:spcAft>
              <a:buFont typeface="Arial"/>
              <a:buAutoNum type="arabicPeriod"/>
            </a:pPr>
            <a:r>
              <a:rPr lang="fr-FR" sz="1400" b="1" spc="-5">
                <a:solidFill>
                  <a:srgbClr val="000000"/>
                </a:solidFill>
                <a:latin typeface="Arial" panose="02020603050405020304" pitchFamily="2"/>
              </a:rPr>
              <a:t>le fléchisseur radial du carpe </a:t>
            </a:r>
          </a:p>
          <a:p>
            <a:pPr marL="0" marR="0" indent="228600" algn="l">
              <a:lnSpc>
                <a:spcPts val="1600"/>
              </a:lnSpc>
              <a:spcBef>
                <a:spcPts val="90"/>
              </a:spcBef>
              <a:spcAft>
                <a:spcPts val="0"/>
              </a:spcAft>
              <a:buFont typeface="Arial"/>
              <a:buAutoNum type="arabicPeriod"/>
            </a:pPr>
            <a:r>
              <a:rPr lang="fr-FR" sz="1400" b="1" spc="-30">
                <a:solidFill>
                  <a:srgbClr val="000000"/>
                </a:solidFill>
                <a:latin typeface="Arial" panose="02020603050405020304" pitchFamily="2"/>
              </a:rPr>
              <a:t>le fléchisseur ulnaire du carpe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5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6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6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73.jpg"/><Relationship Id="rId4" Type="http://schemas.openxmlformats.org/officeDocument/2006/relationships/image" Target="../media/image72.jp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6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6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6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961409" y="1548245"/>
            <a:ext cx="5060373" cy="490451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idx="10"/>
          </p:nvPr>
        </p:nvSpPr>
        <p:spPr>
          <a:xfrm>
            <a:off x="1341120" y="342900"/>
            <a:ext cx="7792085" cy="943610"/>
          </a:xfrm>
          <a:prstGeom prst="rect">
            <a:avLst/>
          </a:prstGeom>
          <a:solidFill>
            <a:srgbClr val="F2F2F2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146685" rIns="0" bIns="0" anchor="t">
            <a:normAutofit fontScale="95000"/>
          </a:bodyPr>
          <a:lstStyle/>
          <a:p>
            <a:pPr marL="0" marR="0" indent="0" algn="ctr">
              <a:lnSpc>
                <a:spcPts val="5400"/>
              </a:lnSpc>
              <a:spcAft>
                <a:spcPts val="645"/>
              </a:spcAft>
            </a:pPr>
            <a:r>
              <a:rPr lang="fr-FR" sz="4800" b="1" spc="90">
                <a:solidFill>
                  <a:srgbClr val="000000"/>
                </a:solidFill>
                <a:latin typeface="Arial" panose="02020603050405020304" pitchFamily="2"/>
              </a:rPr>
              <a:t>Muscles de l’avant bras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0"/>
          </p:nvPr>
        </p:nvSpPr>
        <p:spPr>
          <a:xfrm>
            <a:off x="1166842" y="6641696"/>
            <a:ext cx="8267700" cy="64233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0" marR="0" indent="0" algn="ctr">
              <a:lnSpc>
                <a:spcPts val="2300"/>
              </a:lnSpc>
              <a:spcAft>
                <a:spcPts val="0"/>
              </a:spcAft>
            </a:pPr>
            <a:r>
              <a:rPr lang="fr-FR" sz="1800" b="1" spc="-35" dirty="0" smtClean="0">
                <a:solidFill>
                  <a:srgbClr val="000000"/>
                </a:solidFill>
                <a:latin typeface="Arial" panose="02020603050405020304" pitchFamily="2"/>
              </a:rPr>
              <a:t>Pr MOUALEK S</a:t>
            </a:r>
          </a:p>
          <a:p>
            <a:pPr marL="0" marR="0" indent="0" algn="ctr">
              <a:lnSpc>
                <a:spcPts val="2300"/>
              </a:lnSpc>
              <a:spcAft>
                <a:spcPts val="0"/>
              </a:spcAft>
            </a:pPr>
            <a:r>
              <a:rPr lang="fr-FR" sz="1800" b="1" spc="-35" dirty="0" smtClean="0">
                <a:solidFill>
                  <a:srgbClr val="000000"/>
                </a:solidFill>
                <a:latin typeface="Arial" panose="02020603050405020304" pitchFamily="2"/>
              </a:rPr>
              <a:t>2023-2024</a:t>
            </a:r>
            <a:endParaRPr lang="fr-FR" sz="1800" b="1" spc="-35" dirty="0">
              <a:solidFill>
                <a:srgbClr val="000000"/>
              </a:solidFill>
              <a:latin typeface="Arial" panose="02020603050405020304" pitchFamily="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322619" y="2192482"/>
            <a:ext cx="5400502" cy="3132628"/>
          </a:xfrm>
          <a:prstGeom prst="rect">
            <a:avLst/>
          </a:prstGeom>
        </p:spPr>
      </p:pic>
      <p:sp>
        <p:nvSpPr>
          <p:cNvPr id="102" name="Espace réservé du texte 101"/>
          <p:cNvSpPr>
            <a:spLocks noGrp="1"/>
          </p:cNvSpPr>
          <p:nvPr>
            <p:ph type="body" idx="10"/>
          </p:nvPr>
        </p:nvSpPr>
        <p:spPr>
          <a:xfrm>
            <a:off x="1790700" y="698500"/>
            <a:ext cx="7099300" cy="13265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800"/>
              </a:lnSpc>
              <a:spcAft>
                <a:spcPts val="0"/>
              </a:spcAft>
            </a:pPr>
            <a:r>
              <a:rPr lang="fr-FR" sz="2400" b="1" spc="0">
                <a:solidFill>
                  <a:srgbClr val="000000"/>
                </a:solidFill>
                <a:latin typeface="Arial" panose="02020603050405020304" pitchFamily="2"/>
              </a:rPr>
              <a:t>2- le fléchisseur radial du carpe (grand palmaire) </a:t>
            </a:r>
          </a:p>
          <a:p>
            <a:pPr marL="0" marR="0" indent="0" algn="ctr">
              <a:lnSpc>
                <a:spcPts val="2800"/>
              </a:lnSpc>
              <a:spcBef>
                <a:spcPts val="125"/>
              </a:spcBef>
              <a:spcAft>
                <a:spcPts val="4775"/>
              </a:spcAft>
            </a:pPr>
            <a:r>
              <a:rPr lang="fr-FR" sz="2400" b="1" spc="-20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</p:txBody>
      </p:sp>
      <p:sp>
        <p:nvSpPr>
          <p:cNvPr id="103" name="Espace réservé du texte 102"/>
          <p:cNvSpPr>
            <a:spLocks noGrp="1"/>
          </p:cNvSpPr>
          <p:nvPr>
            <p:ph type="body" idx="10"/>
          </p:nvPr>
        </p:nvSpPr>
        <p:spPr>
          <a:xfrm>
            <a:off x="875030" y="2025015"/>
            <a:ext cx="3009900" cy="3308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2700"/>
              </a:lnSpc>
              <a:spcAft>
                <a:spcPts val="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c-Fonction: </a:t>
            </a:r>
          </a:p>
          <a:p>
            <a:pPr marL="0" marR="0" indent="0" algn="just">
              <a:lnSpc>
                <a:spcPts val="2800"/>
              </a:lnSpc>
              <a:spcBef>
                <a:spcPts val="705"/>
              </a:spcBef>
              <a:spcAft>
                <a:spcPts val="0"/>
              </a:spcAft>
            </a:pPr>
            <a:r>
              <a:rPr lang="fr-FR" sz="2400" spc="0">
                <a:solidFill>
                  <a:srgbClr val="000000"/>
                </a:solidFill>
                <a:latin typeface="Arial" panose="02020603050405020304" pitchFamily="2"/>
              </a:rPr>
              <a:t>-Flexion du poignet </a:t>
            </a:r>
          </a:p>
          <a:p>
            <a:pPr marL="91440" marR="0" indent="0" algn="just">
              <a:lnSpc>
                <a:spcPts val="2800"/>
              </a:lnSpc>
              <a:spcBef>
                <a:spcPts val="705"/>
              </a:spcBef>
              <a:spcAft>
                <a:spcPts val="0"/>
              </a:spcAft>
            </a:pPr>
            <a:r>
              <a:rPr lang="fr-FR" sz="2400" spc="-40">
                <a:solidFill>
                  <a:srgbClr val="000000"/>
                </a:solidFill>
                <a:latin typeface="Arial" panose="02020603050405020304" pitchFamily="2"/>
              </a:rPr>
              <a:t>-Abduction de la main </a:t>
            </a:r>
          </a:p>
          <a:p>
            <a:pPr marL="91440" marR="0" indent="0" algn="just">
              <a:lnSpc>
                <a:spcPts val="2800"/>
              </a:lnSpc>
              <a:spcBef>
                <a:spcPts val="705"/>
              </a:spcBef>
              <a:spcAft>
                <a:spcPts val="0"/>
              </a:spcAft>
            </a:pPr>
            <a:r>
              <a:rPr lang="fr-FR" sz="2400" spc="-5">
                <a:solidFill>
                  <a:srgbClr val="000000"/>
                </a:solidFill>
                <a:latin typeface="Arial" panose="02020603050405020304" pitchFamily="2"/>
              </a:rPr>
              <a:t>(inclinaison radiale) </a:t>
            </a:r>
          </a:p>
          <a:p>
            <a:pPr marL="0" marR="0" indent="0" algn="just">
              <a:lnSpc>
                <a:spcPts val="2800"/>
              </a:lnSpc>
              <a:spcBef>
                <a:spcPts val="4160"/>
              </a:spcBef>
              <a:spcAft>
                <a:spcPts val="0"/>
              </a:spcAft>
            </a:pPr>
            <a:r>
              <a:rPr lang="fr-FR" sz="2400" b="1" spc="-15">
                <a:solidFill>
                  <a:srgbClr val="000000"/>
                </a:solidFill>
                <a:latin typeface="Arial" panose="02020603050405020304" pitchFamily="2"/>
              </a:rPr>
              <a:t>d-Innervation: </a:t>
            </a:r>
          </a:p>
          <a:p>
            <a:pPr marL="0" marR="0" indent="0" algn="just">
              <a:lnSpc>
                <a:spcPts val="2800"/>
              </a:lnSpc>
              <a:spcBef>
                <a:spcPts val="705"/>
              </a:spcBef>
              <a:spcAft>
                <a:spcPts val="2570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-Nerf médian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988810" y="1877695"/>
            <a:ext cx="2932430" cy="5266690"/>
          </a:xfrm>
          <a:prstGeom prst="rect">
            <a:avLst/>
          </a:prstGeom>
        </p:spPr>
      </p:pic>
      <p:sp>
        <p:nvSpPr>
          <p:cNvPr id="110" name="Espace réservé du texte 109"/>
          <p:cNvSpPr>
            <a:spLocks noGrp="1"/>
          </p:cNvSpPr>
          <p:nvPr>
            <p:ph type="body" idx="10"/>
          </p:nvPr>
        </p:nvSpPr>
        <p:spPr>
          <a:xfrm>
            <a:off x="1256030" y="342900"/>
            <a:ext cx="8268970" cy="885190"/>
          </a:xfrm>
          <a:prstGeom prst="rect">
            <a:avLst/>
          </a:prstGeom>
          <a:noFill/>
          <a:ln w="33655" cmpd="sng">
            <a:solidFill>
              <a:srgbClr val="000000"/>
            </a:solidFill>
            <a:prstDash val="solid"/>
          </a:ln>
        </p:spPr>
        <p:txBody>
          <a:bodyPr vert="horz" lIns="0" tIns="115570" rIns="0" bIns="0" anchor="t"/>
          <a:lstStyle/>
          <a:p>
            <a:pPr marL="0" marR="0" indent="0" algn="ctr">
              <a:lnSpc>
                <a:spcPts val="5000"/>
              </a:lnSpc>
              <a:spcAft>
                <a:spcPts val="495"/>
              </a:spcAft>
            </a:pPr>
            <a:r>
              <a:rPr lang="fr-FR" sz="4400" b="1" spc="-5">
                <a:solidFill>
                  <a:srgbClr val="000000"/>
                </a:solidFill>
                <a:latin typeface="Arial" panose="02020603050405020304" pitchFamily="2"/>
              </a:rPr>
              <a:t>A- Plan superficiel (suite) </a:t>
            </a:r>
          </a:p>
        </p:txBody>
      </p:sp>
      <p:sp>
        <p:nvSpPr>
          <p:cNvPr id="111" name="Espace réservé du texte 110"/>
          <p:cNvSpPr>
            <a:spLocks noGrp="1"/>
          </p:cNvSpPr>
          <p:nvPr>
            <p:ph type="body" idx="10"/>
          </p:nvPr>
        </p:nvSpPr>
        <p:spPr>
          <a:xfrm>
            <a:off x="1577340" y="1497965"/>
            <a:ext cx="7099300" cy="3797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700"/>
              </a:lnSpc>
              <a:spcAft>
                <a:spcPts val="255"/>
              </a:spcAft>
            </a:pPr>
            <a:r>
              <a:rPr lang="fr-FR" sz="2400" b="1" spc="0">
                <a:solidFill>
                  <a:srgbClr val="000000"/>
                </a:solidFill>
                <a:latin typeface="Arial" panose="02020603050405020304" pitchFamily="2"/>
              </a:rPr>
              <a:t>3-Le long palmaire (petit palmaire) </a:t>
            </a:r>
          </a:p>
        </p:txBody>
      </p:sp>
      <p:sp>
        <p:nvSpPr>
          <p:cNvPr id="112" name="Espace réservé du texte 111"/>
          <p:cNvSpPr>
            <a:spLocks noGrp="1"/>
          </p:cNvSpPr>
          <p:nvPr>
            <p:ph type="body" idx="10"/>
          </p:nvPr>
        </p:nvSpPr>
        <p:spPr>
          <a:xfrm>
            <a:off x="5056505" y="3706495"/>
            <a:ext cx="2374265" cy="1207135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42545" rIns="0" bIns="0" anchor="t"/>
          <a:lstStyle/>
          <a:p>
            <a:pPr marL="91440" marR="0" indent="0" algn="l">
              <a:lnSpc>
                <a:spcPts val="1400"/>
              </a:lnSpc>
              <a:spcAft>
                <a:spcPts val="0"/>
              </a:spcAft>
            </a:pPr>
            <a:r>
              <a:rPr lang="fr-FR" sz="1200" b="1" u="sng" spc="0">
                <a:solidFill>
                  <a:srgbClr val="000000"/>
                </a:solidFill>
                <a:latin typeface="Arial" panose="02020603050405020304" pitchFamily="2"/>
              </a:rPr>
              <a:t>Vue ventrale de l’avant bras  </a:t>
            </a:r>
            <a:r>
              <a:rPr lang="fr-FR" sz="1200" b="1" spc="0">
                <a:solidFill>
                  <a:srgbClr val="000000"/>
                </a:solidFill>
                <a:latin typeface="Arial" panose="02020603050405020304" pitchFamily="2"/>
              </a:rPr>
              <a:t>1-Flechiss. radial du carpe 2-Long palmaire </a:t>
            </a:r>
          </a:p>
          <a:p>
            <a:pPr marL="91440" marR="0" indent="0" algn="l">
              <a:lnSpc>
                <a:spcPts val="1400"/>
              </a:lnSpc>
              <a:spcBef>
                <a:spcPts val="0"/>
              </a:spcBef>
              <a:spcAft>
                <a:spcPts val="360"/>
              </a:spcAft>
            </a:pPr>
            <a:r>
              <a:rPr lang="fr-FR" sz="1200" b="1" spc="0">
                <a:solidFill>
                  <a:srgbClr val="000000"/>
                </a:solidFill>
                <a:latin typeface="Arial" panose="02020603050405020304" pitchFamily="2"/>
              </a:rPr>
              <a:t>3-Flechiss. ulnaire du carpe 4-retinaculum des fléchisseur 5-Fascia palmaire moyen </a:t>
            </a:r>
          </a:p>
        </p:txBody>
      </p:sp>
      <p:sp>
        <p:nvSpPr>
          <p:cNvPr id="113" name="Espace réservé du texte 112"/>
          <p:cNvSpPr>
            <a:spLocks noGrp="1"/>
          </p:cNvSpPr>
          <p:nvPr>
            <p:ph type="body" idx="10"/>
          </p:nvPr>
        </p:nvSpPr>
        <p:spPr>
          <a:xfrm>
            <a:off x="832485" y="1877695"/>
            <a:ext cx="3657600" cy="52724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72490" rIns="0" bIns="0" anchor="t"/>
          <a:lstStyle/>
          <a:p>
            <a:pPr marL="45720" marR="0" indent="0" algn="just">
              <a:lnSpc>
                <a:spcPts val="2300"/>
              </a:lnSpc>
              <a:spcAft>
                <a:spcPts val="0"/>
              </a:spcAft>
            </a:pPr>
            <a:r>
              <a:rPr lang="fr-FR" sz="2000" b="1" spc="-50">
                <a:solidFill>
                  <a:srgbClr val="000000"/>
                </a:solidFill>
                <a:latin typeface="Arial" panose="02020603050405020304" pitchFamily="2"/>
              </a:rPr>
              <a:t>a-Origine</a:t>
            </a:r>
            <a:r>
              <a:rPr lang="fr-FR" sz="2000" spc="-60">
                <a:solidFill>
                  <a:srgbClr val="000000"/>
                </a:solidFill>
                <a:latin typeface="Arial" panose="02020603050405020304" pitchFamily="2"/>
              </a:rPr>
              <a:t>: </a:t>
            </a:r>
          </a:p>
          <a:p>
            <a:pPr marL="45720" marR="0" indent="0" algn="just">
              <a:lnSpc>
                <a:spcPts val="2300"/>
              </a:lnSpc>
              <a:spcBef>
                <a:spcPts val="590"/>
              </a:spcBef>
              <a:spcAft>
                <a:spcPts val="0"/>
              </a:spcAft>
            </a:pPr>
            <a:r>
              <a:rPr lang="fr-FR" sz="2000" spc="-5">
                <a:solidFill>
                  <a:srgbClr val="000000"/>
                </a:solidFill>
                <a:latin typeface="Arial" panose="02020603050405020304" pitchFamily="2"/>
              </a:rPr>
              <a:t>Face antérieure de l’épicondyle </a:t>
            </a:r>
          </a:p>
          <a:p>
            <a:pPr marL="45720" marR="0" indent="0" algn="just">
              <a:lnSpc>
                <a:spcPts val="2300"/>
              </a:lnSpc>
              <a:spcBef>
                <a:spcPts val="605"/>
              </a:spcBef>
              <a:spcAft>
                <a:spcPts val="0"/>
              </a:spcAft>
            </a:pPr>
            <a:r>
              <a:rPr lang="fr-FR" sz="2000" spc="-35">
                <a:solidFill>
                  <a:srgbClr val="000000"/>
                </a:solidFill>
                <a:latin typeface="Arial" panose="02020603050405020304" pitchFamily="2"/>
              </a:rPr>
              <a:t>médial </a:t>
            </a:r>
          </a:p>
          <a:p>
            <a:pPr marL="45720" marR="0" indent="0" algn="just">
              <a:lnSpc>
                <a:spcPts val="2300"/>
              </a:lnSpc>
              <a:spcBef>
                <a:spcPts val="3485"/>
              </a:spcBef>
              <a:spcAft>
                <a:spcPts val="0"/>
              </a:spcAft>
            </a:pPr>
            <a:r>
              <a:rPr lang="fr-FR" sz="2000" b="1" spc="-60">
                <a:solidFill>
                  <a:srgbClr val="000000"/>
                </a:solidFill>
                <a:latin typeface="Arial" panose="02020603050405020304" pitchFamily="2"/>
              </a:rPr>
              <a:t>b-Terminaison: </a:t>
            </a:r>
          </a:p>
          <a:p>
            <a:pPr marL="45720" marR="0" indent="0" algn="just">
              <a:lnSpc>
                <a:spcPts val="2300"/>
              </a:lnSpc>
              <a:spcBef>
                <a:spcPts val="590"/>
              </a:spcBef>
              <a:spcAft>
                <a:spcPts val="0"/>
              </a:spcAft>
            </a:pPr>
            <a:r>
              <a:rPr lang="fr-FR" sz="2000" spc="-15">
                <a:solidFill>
                  <a:srgbClr val="000000"/>
                </a:solidFill>
                <a:latin typeface="Arial" panose="02020603050405020304" pitchFamily="2"/>
              </a:rPr>
              <a:t>Rétinaculum des fléchisseurs et </a:t>
            </a:r>
          </a:p>
          <a:p>
            <a:pPr marL="45720" marR="0" indent="0" algn="just">
              <a:lnSpc>
                <a:spcPts val="2300"/>
              </a:lnSpc>
              <a:spcBef>
                <a:spcPts val="605"/>
              </a:spcBef>
              <a:spcAft>
                <a:spcPts val="15020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le fascia palmaire moyen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193665" y="2965450"/>
            <a:ext cx="4529455" cy="2359660"/>
          </a:xfrm>
          <a:prstGeom prst="rect">
            <a:avLst/>
          </a:prstGeom>
        </p:spPr>
      </p:pic>
      <p:sp>
        <p:nvSpPr>
          <p:cNvPr id="116" name="Espace réservé du texte 115"/>
          <p:cNvSpPr>
            <a:spLocks noGrp="1"/>
          </p:cNvSpPr>
          <p:nvPr>
            <p:ph type="body" idx="10"/>
          </p:nvPr>
        </p:nvSpPr>
        <p:spPr>
          <a:xfrm>
            <a:off x="946785" y="546100"/>
            <a:ext cx="8268970" cy="18084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4100"/>
              </a:lnSpc>
              <a:spcAft>
                <a:spcPts val="0"/>
              </a:spcAft>
            </a:pPr>
            <a:r>
              <a:rPr lang="fr-FR" sz="3600" b="1" spc="-5">
                <a:solidFill>
                  <a:srgbClr val="000000"/>
                </a:solidFill>
                <a:latin typeface="Arial" panose="02020603050405020304" pitchFamily="2"/>
              </a:rPr>
              <a:t>3-Le long palmaire (petit palmaire) </a:t>
            </a:r>
          </a:p>
          <a:p>
            <a:pPr marL="0" marR="0" indent="0" algn="ctr">
              <a:lnSpc>
                <a:spcPts val="4100"/>
              </a:lnSpc>
              <a:spcBef>
                <a:spcPts val="240"/>
              </a:spcBef>
              <a:spcAft>
                <a:spcPts val="5720"/>
              </a:spcAft>
            </a:pPr>
            <a:r>
              <a:rPr lang="fr-FR" sz="3600" b="1" spc="-40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</p:txBody>
      </p:sp>
      <p:sp>
        <p:nvSpPr>
          <p:cNvPr id="117" name="Espace réservé du texte 116"/>
          <p:cNvSpPr>
            <a:spLocks noGrp="1"/>
          </p:cNvSpPr>
          <p:nvPr>
            <p:ph type="body" idx="10"/>
          </p:nvPr>
        </p:nvSpPr>
        <p:spPr>
          <a:xfrm>
            <a:off x="746760" y="2354580"/>
            <a:ext cx="3657600" cy="29794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0" algn="just">
              <a:lnSpc>
                <a:spcPts val="2700"/>
              </a:lnSpc>
              <a:spcAft>
                <a:spcPts val="0"/>
              </a:spcAft>
            </a:pPr>
            <a:r>
              <a:rPr lang="fr-FR" sz="2400" b="1" spc="-30">
                <a:solidFill>
                  <a:srgbClr val="000000"/>
                </a:solidFill>
                <a:latin typeface="Arial" panose="02020603050405020304" pitchFamily="2"/>
              </a:rPr>
              <a:t>c-Fonction: </a:t>
            </a:r>
          </a:p>
          <a:p>
            <a:pPr marL="137160" marR="0" indent="0" algn="just">
              <a:lnSpc>
                <a:spcPts val="2700"/>
              </a:lnSpc>
              <a:spcBef>
                <a:spcPts val="720"/>
              </a:spcBef>
              <a:spcAft>
                <a:spcPts val="0"/>
              </a:spcAft>
            </a:pPr>
            <a:r>
              <a:rPr lang="fr-FR" sz="2400" spc="-5">
                <a:solidFill>
                  <a:srgbClr val="000000"/>
                </a:solidFill>
                <a:latin typeface="Arial" panose="02020603050405020304" pitchFamily="2"/>
              </a:rPr>
              <a:t>-Fléchisseur du poignet </a:t>
            </a:r>
          </a:p>
          <a:p>
            <a:pPr marL="137160" marR="0" indent="0" algn="just">
              <a:lnSpc>
                <a:spcPts val="2700"/>
              </a:lnSpc>
              <a:spcBef>
                <a:spcPts val="735"/>
              </a:spcBef>
              <a:spcAft>
                <a:spcPts val="0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-Tenseur de l’aponévrose </a:t>
            </a:r>
          </a:p>
          <a:p>
            <a:pPr marL="137160" marR="0" indent="0" algn="just">
              <a:lnSpc>
                <a:spcPts val="2700"/>
              </a:lnSpc>
              <a:spcBef>
                <a:spcPts val="735"/>
              </a:spcBef>
              <a:spcAft>
                <a:spcPts val="0"/>
              </a:spcAft>
            </a:pPr>
            <a:r>
              <a:rPr lang="fr-FR" sz="2400" spc="-25">
                <a:solidFill>
                  <a:srgbClr val="000000"/>
                </a:solidFill>
                <a:latin typeface="Arial" panose="02020603050405020304" pitchFamily="2"/>
              </a:rPr>
              <a:t>palmaire </a:t>
            </a:r>
          </a:p>
          <a:p>
            <a:pPr marL="137160" marR="0" indent="0" algn="just">
              <a:lnSpc>
                <a:spcPts val="2700"/>
              </a:lnSpc>
              <a:spcBef>
                <a:spcPts val="4195"/>
              </a:spcBef>
              <a:spcAft>
                <a:spcPts val="0"/>
              </a:spcAft>
            </a:pPr>
            <a:r>
              <a:rPr lang="fr-FR" sz="2400" b="1" spc="-20">
                <a:solidFill>
                  <a:srgbClr val="000000"/>
                </a:solidFill>
                <a:latin typeface="Arial" panose="02020603050405020304" pitchFamily="2"/>
              </a:rPr>
              <a:t>d-Innervation: </a:t>
            </a:r>
          </a:p>
          <a:p>
            <a:pPr marL="137160" marR="0" indent="0" algn="just">
              <a:lnSpc>
                <a:spcPts val="2700"/>
              </a:lnSpc>
              <a:spcBef>
                <a:spcPts val="720"/>
              </a:spcBef>
              <a:spcAft>
                <a:spcPts val="10"/>
              </a:spcAft>
            </a:pPr>
            <a:r>
              <a:rPr lang="fr-FR" sz="2400" spc="-20">
                <a:solidFill>
                  <a:srgbClr val="000000"/>
                </a:solidFill>
                <a:latin typeface="Arial" panose="02020603050405020304" pitchFamily="2"/>
              </a:rPr>
              <a:t>-Nerf médian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267200" y="2066290"/>
            <a:ext cx="5507990" cy="4861560"/>
          </a:xfrm>
          <a:prstGeom prst="rect">
            <a:avLst/>
          </a:prstGeom>
        </p:spPr>
      </p:pic>
      <p:sp>
        <p:nvSpPr>
          <p:cNvPr id="122" name="Espace réservé du texte 121"/>
          <p:cNvSpPr>
            <a:spLocks noGrp="1"/>
          </p:cNvSpPr>
          <p:nvPr>
            <p:ph type="body" idx="10"/>
          </p:nvPr>
        </p:nvSpPr>
        <p:spPr>
          <a:xfrm>
            <a:off x="1182370" y="342900"/>
            <a:ext cx="8270240" cy="815340"/>
          </a:xfrm>
          <a:prstGeom prst="rect">
            <a:avLst/>
          </a:prstGeom>
          <a:noFill/>
          <a:ln w="33655" cmpd="sng">
            <a:solidFill>
              <a:srgbClr val="000000"/>
            </a:solidFill>
            <a:prstDash val="solid"/>
          </a:ln>
        </p:spPr>
        <p:txBody>
          <a:bodyPr vert="horz" lIns="0" tIns="103505" rIns="0" bIns="0" anchor="t"/>
          <a:lstStyle/>
          <a:p>
            <a:pPr marL="0" marR="0" indent="0" algn="ctr">
              <a:lnSpc>
                <a:spcPts val="4500"/>
              </a:lnSpc>
              <a:spcAft>
                <a:spcPts val="465"/>
              </a:spcAft>
            </a:pPr>
            <a:r>
              <a:rPr lang="fr-FR" sz="4000" b="1" spc="-5">
                <a:solidFill>
                  <a:srgbClr val="000000"/>
                </a:solidFill>
                <a:latin typeface="Arial" panose="02020603050405020304" pitchFamily="2"/>
              </a:rPr>
              <a:t>A- Plan superficiel (suite) </a:t>
            </a:r>
          </a:p>
        </p:txBody>
      </p:sp>
      <p:sp>
        <p:nvSpPr>
          <p:cNvPr id="125" name="Espace réservé du texte 124"/>
          <p:cNvSpPr>
            <a:spLocks noGrp="1"/>
          </p:cNvSpPr>
          <p:nvPr>
            <p:ph type="body" idx="10"/>
          </p:nvPr>
        </p:nvSpPr>
        <p:spPr>
          <a:xfrm>
            <a:off x="817245" y="1471930"/>
            <a:ext cx="8268970" cy="18992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822960" marR="0" indent="0" algn="just">
              <a:lnSpc>
                <a:spcPts val="2300"/>
              </a:lnSpc>
              <a:spcAft>
                <a:spcPts val="0"/>
              </a:spcAft>
            </a:pPr>
            <a:r>
              <a:rPr lang="fr-FR" sz="2400" b="1" spc="-5">
                <a:solidFill>
                  <a:srgbClr val="000000"/>
                </a:solidFill>
                <a:latin typeface="Arial" panose="02020603050405020304" pitchFamily="2"/>
              </a:rPr>
              <a:t>4- le fléchisseur ulnaire du carpe (cubital antérieur) </a:t>
            </a:r>
          </a:p>
          <a:p>
            <a:pPr marL="45720" marR="0" indent="0" algn="just">
              <a:lnSpc>
                <a:spcPts val="2300"/>
              </a:lnSpc>
              <a:spcBef>
                <a:spcPts val="1720"/>
              </a:spcBef>
              <a:spcAft>
                <a:spcPts val="0"/>
              </a:spcAft>
            </a:pPr>
            <a:r>
              <a:rPr lang="fr-FR" sz="2000" b="1" spc="-50">
                <a:solidFill>
                  <a:srgbClr val="000000"/>
                </a:solidFill>
                <a:latin typeface="Arial" panose="02020603050405020304" pitchFamily="2"/>
              </a:rPr>
              <a:t>a-Origine</a:t>
            </a:r>
            <a:r>
              <a:rPr lang="fr-FR" sz="1800" b="1" spc="-50">
                <a:solidFill>
                  <a:srgbClr val="000000"/>
                </a:solidFill>
                <a:latin typeface="Arial" panose="02020603050405020304" pitchFamily="2"/>
              </a:rPr>
              <a:t>: </a:t>
            </a:r>
          </a:p>
          <a:p>
            <a:pPr marL="45720" marR="0" indent="0" algn="just">
              <a:lnSpc>
                <a:spcPts val="2000"/>
              </a:lnSpc>
              <a:spcBef>
                <a:spcPts val="530"/>
              </a:spcBef>
              <a:spcAft>
                <a:spcPts val="0"/>
              </a:spcAft>
            </a:pPr>
            <a:r>
              <a:rPr lang="fr-FR" sz="1800" b="1" u="sng" spc="-20">
                <a:solidFill>
                  <a:srgbClr val="000000"/>
                </a:solidFill>
                <a:latin typeface="Arial" panose="02020603050405020304" pitchFamily="2"/>
              </a:rPr>
              <a:t>-chef huméral: </a:t>
            </a:r>
          </a:p>
          <a:p>
            <a:pPr marL="45720" marR="0" indent="0" algn="just">
              <a:lnSpc>
                <a:spcPts val="2000"/>
              </a:lnSpc>
              <a:spcBef>
                <a:spcPts val="545"/>
              </a:spcBef>
              <a:spcAft>
                <a:spcPts val="3390"/>
              </a:spcAft>
            </a:pPr>
            <a:r>
              <a:rPr lang="fr-FR" sz="1800" spc="-35">
                <a:solidFill>
                  <a:srgbClr val="000000"/>
                </a:solidFill>
                <a:latin typeface="Arial" panose="02020603050405020304" pitchFamily="2"/>
              </a:rPr>
              <a:t>épicondyle méd. de l’humérus </a:t>
            </a:r>
          </a:p>
        </p:txBody>
      </p:sp>
      <p:sp>
        <p:nvSpPr>
          <p:cNvPr id="126" name="Espace réservé du texte 125"/>
          <p:cNvSpPr>
            <a:spLocks noGrp="1"/>
          </p:cNvSpPr>
          <p:nvPr>
            <p:ph type="body" idx="10"/>
          </p:nvPr>
        </p:nvSpPr>
        <p:spPr>
          <a:xfrm>
            <a:off x="866140" y="3371215"/>
            <a:ext cx="3693160" cy="15570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fr-FR" sz="1800" b="1" u="sng" spc="-15">
                <a:solidFill>
                  <a:srgbClr val="000000"/>
                </a:solidFill>
                <a:latin typeface="Arial" panose="02020603050405020304" pitchFamily="2"/>
              </a:rPr>
              <a:t>- chef ulnaire: </a:t>
            </a:r>
          </a:p>
          <a:p>
            <a:pPr marL="365760" marR="0" indent="365760" algn="l">
              <a:lnSpc>
                <a:spcPts val="2200"/>
              </a:lnSpc>
              <a:spcBef>
                <a:spcPts val="365"/>
              </a:spcBef>
              <a:spcAft>
                <a:spcPts val="0"/>
              </a:spcAft>
              <a:buFont typeface="Arial"/>
              <a:buChar char="·"/>
            </a:pPr>
            <a:r>
              <a:rPr lang="fr-FR" sz="1800" spc="-55">
                <a:solidFill>
                  <a:srgbClr val="000000"/>
                </a:solidFill>
                <a:latin typeface="Arial" panose="02020603050405020304" pitchFamily="2"/>
              </a:rPr>
              <a:t>olécrane </a:t>
            </a:r>
          </a:p>
          <a:p>
            <a:pPr marL="365760" marR="0" indent="365760" algn="l">
              <a:lnSpc>
                <a:spcPts val="2200"/>
              </a:lnSpc>
              <a:spcBef>
                <a:spcPts val="435"/>
              </a:spcBef>
              <a:spcAft>
                <a:spcPts val="3100"/>
              </a:spcAft>
              <a:buFont typeface="Arial"/>
              <a:buChar char="·"/>
            </a:pPr>
            <a:r>
              <a:rPr lang="fr-FR" sz="1800" spc="0">
                <a:solidFill>
                  <a:srgbClr val="000000"/>
                </a:solidFill>
                <a:latin typeface="Arial" panose="02020603050405020304" pitchFamily="2"/>
              </a:rPr>
              <a:t>deux tiers supérieur du bord post de l’ulna (crête ulnaire) </a:t>
            </a:r>
          </a:p>
        </p:txBody>
      </p:sp>
      <p:sp>
        <p:nvSpPr>
          <p:cNvPr id="127" name="Espace réservé du texte 126"/>
          <p:cNvSpPr>
            <a:spLocks noGrp="1"/>
          </p:cNvSpPr>
          <p:nvPr>
            <p:ph type="body" idx="10"/>
          </p:nvPr>
        </p:nvSpPr>
        <p:spPr>
          <a:xfrm>
            <a:off x="7077710" y="4218305"/>
            <a:ext cx="1054100" cy="4845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fr-FR" sz="1200" b="1" spc="-10">
                <a:solidFill>
                  <a:srgbClr val="000000"/>
                </a:solidFill>
                <a:latin typeface="Arial" panose="02020603050405020304" pitchFamily="2"/>
              </a:rPr>
              <a:t>Vue antérieure de l’épiphyse distale </a:t>
            </a:r>
          </a:p>
        </p:txBody>
      </p:sp>
      <p:sp>
        <p:nvSpPr>
          <p:cNvPr id="128" name="Espace réservé du texte 127"/>
          <p:cNvSpPr>
            <a:spLocks noGrp="1"/>
          </p:cNvSpPr>
          <p:nvPr>
            <p:ph type="body" idx="10"/>
          </p:nvPr>
        </p:nvSpPr>
        <p:spPr>
          <a:xfrm>
            <a:off x="817245" y="4928235"/>
            <a:ext cx="3204210" cy="16554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2300"/>
              </a:lnSpc>
              <a:spcAft>
                <a:spcPts val="8430"/>
              </a:spcAft>
            </a:pPr>
            <a:r>
              <a:rPr lang="fr-FR" sz="1800" spc="0">
                <a:solidFill>
                  <a:srgbClr val="000000"/>
                </a:solidFill>
                <a:latin typeface="Arial" panose="02020603050405020304" pitchFamily="2"/>
              </a:rPr>
              <a:t>-Ces 2 insertions unis par une arcade fibreuse </a:t>
            </a:r>
          </a:p>
        </p:txBody>
      </p:sp>
      <p:sp>
        <p:nvSpPr>
          <p:cNvPr id="129" name="Espace réservé du texte 128"/>
          <p:cNvSpPr>
            <a:spLocks noGrp="1"/>
          </p:cNvSpPr>
          <p:nvPr>
            <p:ph type="body" idx="10"/>
          </p:nvPr>
        </p:nvSpPr>
        <p:spPr>
          <a:xfrm>
            <a:off x="4364990" y="5013960"/>
            <a:ext cx="691515" cy="3473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fr-FR" sz="1400" b="1" spc="-5">
                <a:solidFill>
                  <a:srgbClr val="000000"/>
                </a:solidFill>
                <a:latin typeface="Arial" panose="02020603050405020304" pitchFamily="2"/>
              </a:rPr>
              <a:t>Arcade fibreuse </a:t>
            </a:r>
          </a:p>
        </p:txBody>
      </p:sp>
      <p:sp>
        <p:nvSpPr>
          <p:cNvPr id="130" name="Espace réservé du texte 129"/>
          <p:cNvSpPr>
            <a:spLocks noGrp="1"/>
          </p:cNvSpPr>
          <p:nvPr>
            <p:ph type="body" idx="10"/>
          </p:nvPr>
        </p:nvSpPr>
        <p:spPr>
          <a:xfrm>
            <a:off x="4982210" y="6931025"/>
            <a:ext cx="1727200" cy="28067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38735" rIns="0" bIns="0" anchor="t"/>
          <a:lstStyle/>
          <a:p>
            <a:pPr marL="0" marR="0" indent="0" algn="ctr">
              <a:lnSpc>
                <a:spcPts val="1400"/>
              </a:lnSpc>
              <a:spcAft>
                <a:spcPts val="270"/>
              </a:spcAft>
            </a:pPr>
            <a:r>
              <a:rPr lang="fr-FR" sz="1200" b="1" spc="0">
                <a:solidFill>
                  <a:srgbClr val="000000"/>
                </a:solidFill>
                <a:latin typeface="Arial" panose="02020603050405020304" pitchFamily="2"/>
              </a:rPr>
              <a:t>Vue latérale </a:t>
            </a:r>
          </a:p>
        </p:txBody>
      </p:sp>
      <p:sp>
        <p:nvSpPr>
          <p:cNvPr id="131" name="Espace réservé du texte 130"/>
          <p:cNvSpPr>
            <a:spLocks noGrp="1"/>
          </p:cNvSpPr>
          <p:nvPr>
            <p:ph type="body" idx="10"/>
          </p:nvPr>
        </p:nvSpPr>
        <p:spPr>
          <a:xfrm>
            <a:off x="7071360" y="6583680"/>
            <a:ext cx="1727200" cy="210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fr-FR" sz="1400" b="1" spc="-5">
                <a:solidFill>
                  <a:srgbClr val="000000"/>
                </a:solidFill>
                <a:latin typeface="Arial" panose="02020603050405020304" pitchFamily="2"/>
              </a:rPr>
              <a:t>1-Epicondyle médial </a:t>
            </a:r>
          </a:p>
        </p:txBody>
      </p:sp>
      <p:sp>
        <p:nvSpPr>
          <p:cNvPr id="132" name="Espace réservé du texte 131"/>
          <p:cNvSpPr>
            <a:spLocks noGrp="1"/>
          </p:cNvSpPr>
          <p:nvPr>
            <p:ph type="body" idx="10"/>
          </p:nvPr>
        </p:nvSpPr>
        <p:spPr>
          <a:xfrm>
            <a:off x="7071360" y="6793865"/>
            <a:ext cx="1301750" cy="417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1840"/>
              </a:spcAft>
            </a:pPr>
            <a:r>
              <a:rPr lang="fr-FR" sz="1400" b="1" spc="-5">
                <a:solidFill>
                  <a:srgbClr val="000000"/>
                </a:solidFill>
                <a:latin typeface="Arial" panose="02020603050405020304" pitchFamily="2"/>
              </a:rPr>
              <a:t>2- Crête ulnaire </a:t>
            </a:r>
          </a:p>
        </p:txBody>
      </p:sp>
      <p:sp>
        <p:nvSpPr>
          <p:cNvPr id="133" name="Espace réservé du texte 132"/>
          <p:cNvSpPr>
            <a:spLocks noGrp="1"/>
          </p:cNvSpPr>
          <p:nvPr>
            <p:ph type="body" idx="10"/>
          </p:nvPr>
        </p:nvSpPr>
        <p:spPr>
          <a:xfrm>
            <a:off x="8571230" y="6931025"/>
            <a:ext cx="1350010" cy="280670"/>
          </a:xfrm>
          <a:prstGeom prst="rect">
            <a:avLst/>
          </a:prstGeom>
          <a:noFill/>
          <a:ln w="6350" cmpd="sng">
            <a:solidFill>
              <a:srgbClr val="000000"/>
            </a:solidFill>
            <a:prstDash val="solid"/>
          </a:ln>
        </p:spPr>
        <p:txBody>
          <a:bodyPr vert="horz" lIns="0" tIns="41275" rIns="0" bIns="0" anchor="t"/>
          <a:lstStyle/>
          <a:p>
            <a:pPr marL="91440" marR="0" indent="0" algn="l">
              <a:lnSpc>
                <a:spcPts val="1400"/>
              </a:lnSpc>
              <a:spcAft>
                <a:spcPts val="270"/>
              </a:spcAft>
            </a:pPr>
            <a:r>
              <a:rPr lang="fr-FR" sz="1200" b="1" spc="-5">
                <a:solidFill>
                  <a:srgbClr val="000000"/>
                </a:solidFill>
                <a:latin typeface="Arial" panose="02020603050405020304" pitchFamily="2"/>
              </a:rPr>
              <a:t>Vue postérieure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558530" y="1009015"/>
            <a:ext cx="1143000" cy="6181090"/>
          </a:xfrm>
          <a:prstGeom prst="rect">
            <a:avLst/>
          </a:prstGeom>
        </p:spPr>
      </p:pic>
      <p:sp>
        <p:nvSpPr>
          <p:cNvPr id="138" name="Espace réservé du texte 137"/>
          <p:cNvSpPr>
            <a:spLocks noGrp="1"/>
          </p:cNvSpPr>
          <p:nvPr>
            <p:ph type="body" idx="10"/>
          </p:nvPr>
        </p:nvSpPr>
        <p:spPr>
          <a:xfrm>
            <a:off x="770890" y="342900"/>
            <a:ext cx="7818120" cy="1165860"/>
          </a:xfrm>
          <a:prstGeom prst="rect">
            <a:avLst/>
          </a:prstGeom>
          <a:noFill/>
          <a:ln w="21590" cmpd="sng">
            <a:solidFill>
              <a:srgbClr val="000000"/>
            </a:solidFill>
            <a:prstDash val="solid"/>
          </a:ln>
        </p:spPr>
        <p:txBody>
          <a:bodyPr vert="horz" lIns="0" tIns="218440" rIns="0" bIns="0" anchor="t"/>
          <a:lstStyle/>
          <a:p>
            <a:pPr marL="0" marR="0" indent="0" algn="ctr">
              <a:lnSpc>
                <a:spcPts val="2800"/>
              </a:lnSpc>
              <a:spcAft>
                <a:spcPts val="0"/>
              </a:spcAft>
            </a:pPr>
            <a:r>
              <a:rPr lang="fr-FR" sz="2400" b="1" spc="0">
                <a:solidFill>
                  <a:srgbClr val="000000"/>
                </a:solidFill>
                <a:latin typeface="Arial" panose="02020603050405020304" pitchFamily="2"/>
              </a:rPr>
              <a:t>4- le fléchisseur ulnaire du carpe (cubital antérieur) </a:t>
            </a:r>
          </a:p>
          <a:p>
            <a:pPr marL="0" marR="0" indent="0" algn="ctr">
              <a:lnSpc>
                <a:spcPts val="2800"/>
              </a:lnSpc>
              <a:spcBef>
                <a:spcPts val="100"/>
              </a:spcBef>
              <a:spcAft>
                <a:spcPts val="146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</p:txBody>
      </p:sp>
      <p:sp>
        <p:nvSpPr>
          <p:cNvPr id="139" name="Espace réservé du texte 138"/>
          <p:cNvSpPr>
            <a:spLocks noGrp="1"/>
          </p:cNvSpPr>
          <p:nvPr>
            <p:ph type="body" idx="10"/>
          </p:nvPr>
        </p:nvSpPr>
        <p:spPr>
          <a:xfrm>
            <a:off x="7635240" y="1846580"/>
            <a:ext cx="923290" cy="4883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2070" rIns="0" bIns="0" anchor="t"/>
          <a:lstStyle/>
          <a:p>
            <a:pPr marL="0" marR="0" indent="0" algn="ctr">
              <a:lnSpc>
                <a:spcPts val="1700"/>
              </a:lnSpc>
              <a:spcAft>
                <a:spcPts val="50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Arcade </a:t>
            </a:r>
            <a:r>
              <a:t/>
            </a:r>
            <a:br/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fibreuse </a:t>
            </a:r>
          </a:p>
        </p:txBody>
      </p:sp>
      <p:graphicFrame>
        <p:nvGraphicFramePr>
          <p:cNvPr id="142" name="table 142"/>
          <p:cNvGraphicFramePr>
            <a:graphicFrameLocks noGrp="1"/>
          </p:cNvGraphicFramePr>
          <p:nvPr/>
        </p:nvGraphicFramePr>
        <p:xfrm>
          <a:off x="770890" y="2334895"/>
          <a:ext cx="7861300" cy="1550670"/>
        </p:xfrm>
        <a:graphic>
          <a:graphicData uri="http://schemas.openxmlformats.org/drawingml/2006/table">
            <a:tbl>
              <a:tblPr/>
              <a:tblGrid>
                <a:gridCol w="6507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9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3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790">
                <a:tc rowSpan="2">
                  <a:txBody>
                    <a:bodyPr/>
                    <a:lstStyle/>
                    <a:p>
                      <a:pPr marL="91440" marR="0" indent="0" algn="l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4940"/>
                        </a:spcAft>
                      </a:pPr>
                      <a:r>
                        <a:rPr lang="fr-FR" sz="26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b-Terminaison: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889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889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225"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89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89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91440" marR="0" indent="0" algn="l">
                        <a:lnSpc>
                          <a:spcPts val="1700"/>
                        </a:lnSpc>
                        <a:spcBef>
                          <a:spcPts val="335"/>
                        </a:spcBef>
                        <a:spcAft>
                          <a:spcPts val="530"/>
                        </a:spcAft>
                      </a:pPr>
                      <a:r>
                        <a:rPr lang="fr-FR" sz="14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Nerf ulnaire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3048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3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Os pisiforme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3048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3" name="Espace réservé du texte 142"/>
          <p:cNvSpPr>
            <a:spLocks noGrp="1"/>
          </p:cNvSpPr>
          <p:nvPr>
            <p:ph type="body" idx="10"/>
          </p:nvPr>
        </p:nvSpPr>
        <p:spPr>
          <a:xfrm>
            <a:off x="6922135" y="5715000"/>
            <a:ext cx="999490" cy="514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085" rIns="0" bIns="0" anchor="t"/>
          <a:lstStyle/>
          <a:p>
            <a:pPr marL="91440" marR="0" indent="0" algn="l">
              <a:lnSpc>
                <a:spcPts val="1600"/>
              </a:lnSpc>
              <a:spcAft>
                <a:spcPts val="0"/>
              </a:spcAft>
            </a:pPr>
            <a:r>
              <a:rPr lang="fr-FR" sz="1400" b="1" spc="-50">
                <a:solidFill>
                  <a:srgbClr val="000000"/>
                </a:solidFill>
                <a:latin typeface="Arial" panose="02020603050405020304" pitchFamily="2"/>
              </a:rPr>
              <a:t>Os </a:t>
            </a:r>
          </a:p>
          <a:p>
            <a:pPr marL="91440" marR="0" indent="0" algn="l">
              <a:lnSpc>
                <a:spcPts val="1600"/>
              </a:lnSpc>
              <a:spcBef>
                <a:spcPts val="90"/>
              </a:spcBef>
              <a:spcAft>
                <a:spcPts val="335"/>
              </a:spcAft>
            </a:pPr>
            <a:r>
              <a:rPr lang="fr-FR" sz="1400" b="1" spc="-10">
                <a:solidFill>
                  <a:srgbClr val="000000"/>
                </a:solidFill>
                <a:latin typeface="Arial" panose="02020603050405020304" pitchFamily="2"/>
              </a:rPr>
              <a:t>pisiforme </a:t>
            </a:r>
          </a:p>
        </p:txBody>
      </p:sp>
      <p:cxnSp>
        <p:nvCxnSpPr>
          <p:cNvPr id="144" name="Connecteur droit 143"/>
          <p:cNvCxnSpPr/>
          <p:nvPr/>
        </p:nvCxnSpPr>
        <p:spPr>
          <a:xfrm>
            <a:off x="7628890" y="1850390"/>
            <a:ext cx="1006475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</p:cxnSp>
      <p:cxnSp>
        <p:nvCxnSpPr>
          <p:cNvPr id="145" name="Connecteur droit 144"/>
          <p:cNvCxnSpPr/>
          <p:nvPr/>
        </p:nvCxnSpPr>
        <p:spPr>
          <a:xfrm>
            <a:off x="7931150" y="5980430"/>
            <a:ext cx="701675" cy="0"/>
          </a:xfrm>
          <a:prstGeom prst="line">
            <a:avLst/>
          </a:prstGeom>
          <a:ln w="30480" cmpd="sng">
            <a:solidFill>
              <a:srgbClr val="000000"/>
            </a:solidFill>
          </a:ln>
        </p:spPr>
      </p:cxnSp>
      <p:cxnSp>
        <p:nvCxnSpPr>
          <p:cNvPr id="146" name="Connecteur droit 145"/>
          <p:cNvCxnSpPr/>
          <p:nvPr/>
        </p:nvCxnSpPr>
        <p:spPr>
          <a:xfrm>
            <a:off x="7635240" y="1846580"/>
            <a:ext cx="0" cy="488315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147" name="Connecteur droit 146"/>
          <p:cNvCxnSpPr/>
          <p:nvPr/>
        </p:nvCxnSpPr>
        <p:spPr>
          <a:xfrm>
            <a:off x="6922135" y="5715000"/>
            <a:ext cx="999490" cy="0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148" name="Connecteur droit 147"/>
          <p:cNvCxnSpPr/>
          <p:nvPr/>
        </p:nvCxnSpPr>
        <p:spPr>
          <a:xfrm>
            <a:off x="6922135" y="5715000"/>
            <a:ext cx="0" cy="514985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550410" y="3273425"/>
            <a:ext cx="4983480" cy="2536190"/>
          </a:xfrm>
          <a:prstGeom prst="rect">
            <a:avLst/>
          </a:prstGeom>
        </p:spPr>
      </p:pic>
      <p:sp>
        <p:nvSpPr>
          <p:cNvPr id="151" name="Espace réservé du texte 150"/>
          <p:cNvSpPr>
            <a:spLocks noGrp="1"/>
          </p:cNvSpPr>
          <p:nvPr>
            <p:ph type="body" idx="10"/>
          </p:nvPr>
        </p:nvSpPr>
        <p:spPr>
          <a:xfrm>
            <a:off x="865505" y="520700"/>
            <a:ext cx="8775700" cy="27209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" rIns="0" bIns="0" anchor="t"/>
          <a:lstStyle/>
          <a:p>
            <a:pPr marL="0" marR="0" indent="0" algn="r">
              <a:lnSpc>
                <a:spcPts val="3200"/>
              </a:lnSpc>
              <a:spcAft>
                <a:spcPts val="0"/>
              </a:spcAft>
            </a:pPr>
            <a:r>
              <a:rPr lang="fr-FR" sz="2800" b="1" spc="0">
                <a:solidFill>
                  <a:srgbClr val="000000"/>
                </a:solidFill>
                <a:latin typeface="Arial" panose="02020603050405020304" pitchFamily="2"/>
              </a:rPr>
              <a:t>4- le fléchisseur ulnaire du carpe (cubital antérieur) </a:t>
            </a:r>
          </a:p>
          <a:p>
            <a:pPr marL="0" marR="0" indent="0" algn="ctr">
              <a:lnSpc>
                <a:spcPts val="3200"/>
              </a:lnSpc>
              <a:spcBef>
                <a:spcPts val="190"/>
              </a:spcBef>
              <a:spcAft>
                <a:spcPts val="0"/>
              </a:spcAft>
            </a:pPr>
            <a:r>
              <a:rPr lang="fr-FR" sz="2800" b="1" spc="-35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  <a:p>
            <a:pPr marL="0" marR="0" indent="0" algn="l">
              <a:lnSpc>
                <a:spcPts val="2700"/>
              </a:lnSpc>
              <a:spcBef>
                <a:spcPts val="4460"/>
              </a:spcBef>
              <a:spcAft>
                <a:spcPts val="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c-Fonction: </a:t>
            </a:r>
          </a:p>
          <a:p>
            <a:pPr marL="0" marR="0" indent="0" algn="l">
              <a:lnSpc>
                <a:spcPts val="2800"/>
              </a:lnSpc>
              <a:spcBef>
                <a:spcPts val="720"/>
              </a:spcBef>
              <a:spcAft>
                <a:spcPts val="4140"/>
              </a:spcAft>
            </a:pPr>
            <a:r>
              <a:rPr lang="fr-FR" sz="2400" spc="-40">
                <a:solidFill>
                  <a:srgbClr val="000000"/>
                </a:solidFill>
                <a:latin typeface="Arial" panose="02020603050405020304" pitchFamily="2"/>
              </a:rPr>
              <a:t>fléchisseur et adducteur de la main (inclinaison ulnaire) </a:t>
            </a:r>
          </a:p>
        </p:txBody>
      </p:sp>
      <p:graphicFrame>
        <p:nvGraphicFramePr>
          <p:cNvPr id="154" name="table 154"/>
          <p:cNvGraphicFramePr>
            <a:graphicFrameLocks noGrp="1"/>
          </p:cNvGraphicFramePr>
          <p:nvPr/>
        </p:nvGraphicFramePr>
        <p:xfrm>
          <a:off x="865505" y="3241675"/>
          <a:ext cx="8668385" cy="2567940"/>
        </p:xfrm>
        <a:graphic>
          <a:graphicData uri="http://schemas.openxmlformats.org/drawingml/2006/table">
            <a:tbl>
              <a:tblPr/>
              <a:tblGrid>
                <a:gridCol w="3684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3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794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d-Innervation: </a:t>
                      </a:r>
                    </a:p>
                    <a:p>
                      <a:pPr marL="0" marR="0" indent="0" algn="l">
                        <a:lnSpc>
                          <a:spcPts val="2800"/>
                        </a:lnSpc>
                        <a:spcBef>
                          <a:spcPts val="720"/>
                        </a:spcBef>
                        <a:spcAft>
                          <a:spcPts val="14005"/>
                        </a:spcAft>
                      </a:pPr>
                      <a:r>
                        <a:rPr lang="fr-FR" sz="24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-Nerf ulnaire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334510" y="2892425"/>
            <a:ext cx="1593850" cy="4319270"/>
          </a:xfrm>
          <a:prstGeom prst="rect">
            <a:avLst/>
          </a:prstGeom>
        </p:spPr>
      </p:pic>
      <p:sp>
        <p:nvSpPr>
          <p:cNvPr id="158" name="Espace réservé du texte 157"/>
          <p:cNvSpPr>
            <a:spLocks noGrp="1"/>
          </p:cNvSpPr>
          <p:nvPr>
            <p:ph type="body" idx="10"/>
          </p:nvPr>
        </p:nvSpPr>
        <p:spPr>
          <a:xfrm>
            <a:off x="1197610" y="342900"/>
            <a:ext cx="8242300" cy="1156970"/>
          </a:xfrm>
          <a:prstGeom prst="rect">
            <a:avLst/>
          </a:prstGeom>
          <a:solidFill>
            <a:srgbClr val="ECF5F6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283845" rIns="0" bIns="0" anchor="t"/>
          <a:lstStyle/>
          <a:p>
            <a:pPr marL="0" marR="0" indent="0" algn="ctr">
              <a:lnSpc>
                <a:spcPts val="5000"/>
              </a:lnSpc>
              <a:spcAft>
                <a:spcPts val="1725"/>
              </a:spcAft>
            </a:pPr>
            <a:r>
              <a:rPr lang="fr-FR" sz="4400" b="1" spc="-15">
                <a:solidFill>
                  <a:srgbClr val="000000"/>
                </a:solidFill>
                <a:latin typeface="Arial" panose="02020603050405020304" pitchFamily="2"/>
              </a:rPr>
              <a:t>II-La loge ventrale(suite) </a:t>
            </a:r>
          </a:p>
        </p:txBody>
      </p:sp>
      <p:sp>
        <p:nvSpPr>
          <p:cNvPr id="159" name="Espace réservé du texte 158"/>
          <p:cNvSpPr>
            <a:spLocks noGrp="1"/>
          </p:cNvSpPr>
          <p:nvPr>
            <p:ph type="body" idx="10"/>
          </p:nvPr>
        </p:nvSpPr>
        <p:spPr>
          <a:xfrm>
            <a:off x="3825240" y="1618615"/>
            <a:ext cx="2721610" cy="563880"/>
          </a:xfrm>
          <a:prstGeom prst="rect">
            <a:avLst/>
          </a:prstGeom>
          <a:noFill/>
          <a:ln w="39370" cmpd="sng">
            <a:solidFill>
              <a:srgbClr val="000000"/>
            </a:solidFill>
            <a:prstDash val="solid"/>
          </a:ln>
        </p:spPr>
        <p:txBody>
          <a:bodyPr vert="horz" lIns="0" tIns="55880" rIns="0" bIns="0" anchor="t"/>
          <a:lstStyle/>
          <a:p>
            <a:pPr marL="91440" marR="0" indent="0" algn="l">
              <a:lnSpc>
                <a:spcPts val="3200"/>
              </a:lnSpc>
              <a:spcAft>
                <a:spcPts val="170"/>
              </a:spcAft>
            </a:pPr>
            <a:r>
              <a:rPr lang="fr-FR" sz="2800" b="1" spc="-25">
                <a:solidFill>
                  <a:srgbClr val="000000"/>
                </a:solidFill>
                <a:latin typeface="Arial" panose="02020603050405020304" pitchFamily="2"/>
              </a:rPr>
              <a:t>A-Plan moyen </a:t>
            </a:r>
          </a:p>
        </p:txBody>
      </p:sp>
      <p:sp>
        <p:nvSpPr>
          <p:cNvPr id="160" name="Espace réservé du texte 159"/>
          <p:cNvSpPr>
            <a:spLocks noGrp="1"/>
          </p:cNvSpPr>
          <p:nvPr>
            <p:ph type="body" idx="10"/>
          </p:nvPr>
        </p:nvSpPr>
        <p:spPr>
          <a:xfrm>
            <a:off x="1197610" y="2317750"/>
            <a:ext cx="8242300" cy="574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700"/>
              </a:lnSpc>
              <a:spcAft>
                <a:spcPts val="1790"/>
              </a:spcAft>
            </a:pPr>
            <a:r>
              <a:rPr lang="fr-FR" sz="2400" b="1" spc="-5">
                <a:solidFill>
                  <a:srgbClr val="000000"/>
                </a:solidFill>
                <a:latin typeface="Arial" panose="02020603050405020304" pitchFamily="2"/>
              </a:rPr>
              <a:t>1-le fléchisseur superficiel des doigts </a:t>
            </a:r>
          </a:p>
        </p:txBody>
      </p:sp>
      <p:graphicFrame>
        <p:nvGraphicFramePr>
          <p:cNvPr id="163" name="table 163"/>
          <p:cNvGraphicFramePr>
            <a:graphicFrameLocks noGrp="1"/>
          </p:cNvGraphicFramePr>
          <p:nvPr/>
        </p:nvGraphicFramePr>
        <p:xfrm>
          <a:off x="4334510" y="2892425"/>
          <a:ext cx="4343400" cy="4319270"/>
        </p:xfrm>
        <a:graphic>
          <a:graphicData uri="http://schemas.openxmlformats.org/drawingml/2006/table">
            <a:tbl>
              <a:tblPr/>
              <a:tblGrid>
                <a:gridCol w="2221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1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3560">
                <a:tc rowSpan="2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889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5710"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4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fr-FR" sz="12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Loge ventrale de l’avant </a:t>
                      </a:r>
                    </a:p>
                    <a:p>
                      <a:pPr marL="0" marR="0" indent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bras </a:t>
                      </a:r>
                    </a:p>
                    <a:p>
                      <a:pPr marL="0" marR="0" indent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4935"/>
                        </a:spcAft>
                      </a:pPr>
                      <a:r>
                        <a:rPr lang="fr-FR" sz="12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Plan moyen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89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842760" y="1143000"/>
            <a:ext cx="2749550" cy="4352290"/>
          </a:xfrm>
          <a:prstGeom prst="rect">
            <a:avLst/>
          </a:prstGeom>
        </p:spPr>
      </p:pic>
      <p:sp>
        <p:nvSpPr>
          <p:cNvPr id="167" name="Espace réservé du texte 166"/>
          <p:cNvSpPr>
            <a:spLocks noGrp="1"/>
          </p:cNvSpPr>
          <p:nvPr>
            <p:ph type="body" idx="10"/>
          </p:nvPr>
        </p:nvSpPr>
        <p:spPr>
          <a:xfrm>
            <a:off x="1612265" y="342900"/>
            <a:ext cx="6400800" cy="614045"/>
          </a:xfrm>
          <a:prstGeom prst="rect">
            <a:avLst/>
          </a:prstGeom>
          <a:solidFill>
            <a:srgbClr val="EEECED"/>
          </a:solidFill>
          <a:ln w="39370" cmpd="sng">
            <a:solidFill>
              <a:srgbClr val="000000"/>
            </a:solidFill>
            <a:prstDash val="solid"/>
          </a:ln>
        </p:spPr>
        <p:txBody>
          <a:bodyPr vert="horz" lIns="0" tIns="66675" rIns="0" bIns="0" anchor="t"/>
          <a:lstStyle/>
          <a:p>
            <a:pPr marL="0" marR="0" indent="0" algn="ctr">
              <a:lnSpc>
                <a:spcPts val="3700"/>
              </a:lnSpc>
              <a:spcAft>
                <a:spcPts val="135"/>
              </a:spcAft>
            </a:pPr>
            <a:r>
              <a:rPr lang="fr-FR" sz="3200" b="1" spc="-15">
                <a:solidFill>
                  <a:srgbClr val="000000"/>
                </a:solidFill>
                <a:latin typeface="Arial" panose="02020603050405020304" pitchFamily="2"/>
              </a:rPr>
              <a:t>A-Plan moyen </a:t>
            </a:r>
          </a:p>
        </p:txBody>
      </p:sp>
      <p:sp>
        <p:nvSpPr>
          <p:cNvPr id="168" name="Espace réservé du texte 167"/>
          <p:cNvSpPr>
            <a:spLocks noGrp="1"/>
          </p:cNvSpPr>
          <p:nvPr>
            <p:ph type="body" idx="10"/>
          </p:nvPr>
        </p:nvSpPr>
        <p:spPr>
          <a:xfrm>
            <a:off x="865505" y="986790"/>
            <a:ext cx="5419725" cy="57003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10870" rIns="0" bIns="0" anchor="t"/>
          <a:lstStyle/>
          <a:p>
            <a:pPr marL="0" marR="0" indent="0" algn="just">
              <a:lnSpc>
                <a:spcPts val="2700"/>
              </a:lnSpc>
              <a:spcAft>
                <a:spcPts val="0"/>
              </a:spcAft>
            </a:pPr>
            <a:r>
              <a:rPr lang="fr-FR" sz="2400" b="1" spc="-20">
                <a:solidFill>
                  <a:srgbClr val="000000"/>
                </a:solidFill>
                <a:latin typeface="Arial" panose="02020603050405020304" pitchFamily="2"/>
              </a:rPr>
              <a:t>1-le fléchisseur superficiel des doigts </a:t>
            </a:r>
          </a:p>
          <a:p>
            <a:pPr marL="0" marR="0" indent="0" algn="just">
              <a:lnSpc>
                <a:spcPts val="2500"/>
              </a:lnSpc>
              <a:spcBef>
                <a:spcPts val="2915"/>
              </a:spcBef>
              <a:spcAft>
                <a:spcPts val="0"/>
              </a:spcAft>
            </a:pPr>
            <a:r>
              <a:rPr lang="fr-FR" sz="2200" b="1" spc="-55">
                <a:solidFill>
                  <a:srgbClr val="000000"/>
                </a:solidFill>
                <a:latin typeface="Arial" panose="02020603050405020304" pitchFamily="2"/>
              </a:rPr>
              <a:t>a-Origine</a:t>
            </a:r>
            <a:r>
              <a:rPr lang="fr-FR" sz="2200" spc="-65">
                <a:solidFill>
                  <a:srgbClr val="000000"/>
                </a:solidFill>
                <a:latin typeface="Arial" panose="02020603050405020304" pitchFamily="2"/>
              </a:rPr>
              <a:t>: </a:t>
            </a:r>
          </a:p>
          <a:p>
            <a:pPr marL="0" marR="0" indent="0" algn="just">
              <a:lnSpc>
                <a:spcPts val="2500"/>
              </a:lnSpc>
              <a:spcBef>
                <a:spcPts val="3305"/>
              </a:spcBef>
              <a:spcAft>
                <a:spcPts val="0"/>
              </a:spcAft>
            </a:pPr>
            <a:r>
              <a:rPr lang="fr-FR" sz="2200" b="1" u="sng" spc="0">
                <a:solidFill>
                  <a:srgbClr val="000000"/>
                </a:solidFill>
                <a:latin typeface="Arial" panose="02020603050405020304" pitchFamily="2"/>
              </a:rPr>
              <a:t>-Chef huméro-ulnaire :  </a:t>
            </a:r>
          </a:p>
          <a:p>
            <a:pPr marL="0" marR="0" indent="0" algn="just">
              <a:lnSpc>
                <a:spcPts val="2500"/>
              </a:lnSpc>
              <a:spcBef>
                <a:spcPts val="420"/>
              </a:spcBef>
              <a:spcAft>
                <a:spcPts val="0"/>
              </a:spcAft>
            </a:pPr>
            <a:r>
              <a:rPr lang="fr-FR" sz="2200" b="1" spc="0">
                <a:solidFill>
                  <a:srgbClr val="000000"/>
                </a:solidFill>
                <a:latin typeface="Arial" panose="02020603050405020304" pitchFamily="2"/>
              </a:rPr>
              <a:t>.</a:t>
            </a:r>
            <a:r>
              <a:rPr lang="fr-FR" sz="2200" spc="-5">
                <a:solidFill>
                  <a:srgbClr val="000000"/>
                </a:solidFill>
                <a:latin typeface="Arial" panose="02020603050405020304" pitchFamily="2"/>
              </a:rPr>
              <a:t>Face antérieure de l’épicondyle médial </a:t>
            </a:r>
          </a:p>
          <a:p>
            <a:pPr marL="0" marR="0" indent="0" algn="just">
              <a:lnSpc>
                <a:spcPts val="2500"/>
              </a:lnSpc>
              <a:spcBef>
                <a:spcPts val="405"/>
              </a:spcBef>
              <a:spcAft>
                <a:spcPts val="0"/>
              </a:spcAft>
            </a:pPr>
            <a:r>
              <a:rPr lang="fr-FR" sz="2200" spc="-10">
                <a:solidFill>
                  <a:srgbClr val="000000"/>
                </a:solidFill>
                <a:latin typeface="Arial" panose="02020603050405020304" pitchFamily="2"/>
              </a:rPr>
              <a:t>de l’humérus </a:t>
            </a:r>
          </a:p>
          <a:p>
            <a:pPr marL="0" marR="0" indent="0" algn="just">
              <a:lnSpc>
                <a:spcPts val="2500"/>
              </a:lnSpc>
              <a:spcBef>
                <a:spcPts val="430"/>
              </a:spcBef>
              <a:spcAft>
                <a:spcPts val="0"/>
              </a:spcAft>
            </a:pPr>
            <a:r>
              <a:rPr lang="fr-FR" sz="2200" b="1" spc="0">
                <a:solidFill>
                  <a:srgbClr val="000000"/>
                </a:solidFill>
                <a:latin typeface="Arial" panose="02020603050405020304" pitchFamily="2"/>
              </a:rPr>
              <a:t>.</a:t>
            </a:r>
            <a:r>
              <a:rPr lang="fr-FR" sz="2200" spc="-5">
                <a:solidFill>
                  <a:srgbClr val="000000"/>
                </a:solidFill>
                <a:latin typeface="Arial" panose="02020603050405020304" pitchFamily="2"/>
              </a:rPr>
              <a:t>Processus coronoïde de l’ulna </a:t>
            </a:r>
          </a:p>
          <a:p>
            <a:pPr marL="0" marR="0" indent="0" algn="just">
              <a:lnSpc>
                <a:spcPts val="2500"/>
              </a:lnSpc>
              <a:spcBef>
                <a:spcPts val="3305"/>
              </a:spcBef>
              <a:spcAft>
                <a:spcPts val="0"/>
              </a:spcAft>
            </a:pPr>
            <a:r>
              <a:rPr lang="fr-FR" sz="2200" b="1" u="sng" spc="20">
                <a:solidFill>
                  <a:srgbClr val="000000"/>
                </a:solidFill>
                <a:latin typeface="Arial" panose="02020603050405020304" pitchFamily="2"/>
              </a:rPr>
              <a:t>-Chef radial: </a:t>
            </a:r>
          </a:p>
          <a:p>
            <a:pPr marL="91440" marR="0" indent="0" algn="just">
              <a:lnSpc>
                <a:spcPts val="2500"/>
              </a:lnSpc>
              <a:spcBef>
                <a:spcPts val="420"/>
              </a:spcBef>
              <a:spcAft>
                <a:spcPts val="0"/>
              </a:spcAft>
            </a:pPr>
            <a:r>
              <a:rPr lang="fr-FR" sz="2200" spc="-5">
                <a:solidFill>
                  <a:srgbClr val="000000"/>
                </a:solidFill>
                <a:latin typeface="Arial" panose="02020603050405020304" pitchFamily="2"/>
              </a:rPr>
              <a:t>Moitié supérieure du bord antérieur du </a:t>
            </a:r>
          </a:p>
          <a:p>
            <a:pPr marL="0" marR="0" indent="0" algn="just">
              <a:lnSpc>
                <a:spcPts val="2500"/>
              </a:lnSpc>
              <a:spcBef>
                <a:spcPts val="430"/>
              </a:spcBef>
              <a:spcAft>
                <a:spcPts val="0"/>
              </a:spcAft>
            </a:pPr>
            <a:r>
              <a:rPr lang="fr-FR" sz="2200" spc="-25">
                <a:solidFill>
                  <a:srgbClr val="000000"/>
                </a:solidFill>
                <a:latin typeface="Arial" panose="02020603050405020304" pitchFamily="2"/>
              </a:rPr>
              <a:t>radius </a:t>
            </a:r>
          </a:p>
          <a:p>
            <a:pPr marL="0" marR="0" indent="0" algn="just">
              <a:lnSpc>
                <a:spcPts val="2500"/>
              </a:lnSpc>
              <a:spcBef>
                <a:spcPts val="430"/>
              </a:spcBef>
              <a:spcAft>
                <a:spcPts val="0"/>
              </a:spcAft>
            </a:pPr>
            <a:r>
              <a:rPr lang="fr-FR" sz="2200" spc="40">
                <a:solidFill>
                  <a:srgbClr val="000000"/>
                </a:solidFill>
                <a:latin typeface="Arial" panose="02020603050405020304" pitchFamily="2"/>
              </a:rPr>
              <a:t>-Ces 2 insertions unis par une arcade </a:t>
            </a:r>
          </a:p>
          <a:p>
            <a:pPr marL="0" marR="0" indent="0" algn="just">
              <a:lnSpc>
                <a:spcPts val="2400"/>
              </a:lnSpc>
              <a:spcBef>
                <a:spcPts val="430"/>
              </a:spcBef>
              <a:spcAft>
                <a:spcPts val="0"/>
              </a:spcAft>
            </a:pPr>
            <a:r>
              <a:rPr lang="fr-FR" sz="2200" spc="-5">
                <a:solidFill>
                  <a:srgbClr val="000000"/>
                </a:solidFill>
                <a:latin typeface="Arial" panose="02020603050405020304" pitchFamily="2"/>
              </a:rPr>
              <a:t>fibreuse </a:t>
            </a:r>
          </a:p>
        </p:txBody>
      </p:sp>
      <p:sp>
        <p:nvSpPr>
          <p:cNvPr id="171" name="Espace réservé du texte 170"/>
          <p:cNvSpPr>
            <a:spLocks noGrp="1"/>
          </p:cNvSpPr>
          <p:nvPr>
            <p:ph type="body" idx="10"/>
          </p:nvPr>
        </p:nvSpPr>
        <p:spPr>
          <a:xfrm>
            <a:off x="7269480" y="6035040"/>
            <a:ext cx="2294890" cy="1176655"/>
          </a:xfrm>
          <a:prstGeom prst="rect">
            <a:avLst/>
          </a:prstGeom>
          <a:noFill/>
          <a:ln w="6350" cmpd="sng">
            <a:solidFill>
              <a:srgbClr val="000000"/>
            </a:solidFill>
            <a:prstDash val="solid"/>
          </a:ln>
        </p:spPr>
        <p:txBody>
          <a:bodyPr vert="horz" lIns="0" tIns="45720" rIns="0" bIns="0" anchor="t"/>
          <a:lstStyle/>
          <a:p>
            <a:pPr marL="91440" marR="502920" indent="0" algn="l">
              <a:lnSpc>
                <a:spcPts val="1700"/>
              </a:lnSpc>
              <a:spcAft>
                <a:spcPts val="330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Vue antérieure I-insertion humérale II-insertion ulnaire III-arcade fibreuse IV-insertion radiale </a:t>
            </a:r>
          </a:p>
        </p:txBody>
      </p:sp>
      <p:cxnSp>
        <p:nvCxnSpPr>
          <p:cNvPr id="172" name="Connecteur droit 171"/>
          <p:cNvCxnSpPr/>
          <p:nvPr/>
        </p:nvCxnSpPr>
        <p:spPr>
          <a:xfrm>
            <a:off x="6839585" y="990600"/>
            <a:ext cx="3082290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</p:cxnSp>
      <p:cxnSp>
        <p:nvCxnSpPr>
          <p:cNvPr id="173" name="Connecteur droit 172"/>
          <p:cNvCxnSpPr/>
          <p:nvPr/>
        </p:nvCxnSpPr>
        <p:spPr>
          <a:xfrm>
            <a:off x="6839585" y="5848985"/>
            <a:ext cx="3079115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</p:cxnSp>
      <p:cxnSp>
        <p:nvCxnSpPr>
          <p:cNvPr id="174" name="Connecteur droit 173"/>
          <p:cNvCxnSpPr/>
          <p:nvPr/>
        </p:nvCxnSpPr>
        <p:spPr>
          <a:xfrm>
            <a:off x="6836410" y="5495290"/>
            <a:ext cx="0" cy="354330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273040" y="1627505"/>
            <a:ext cx="4648200" cy="5504815"/>
          </a:xfrm>
          <a:prstGeom prst="rect">
            <a:avLst/>
          </a:prstGeom>
        </p:spPr>
      </p:pic>
      <p:sp>
        <p:nvSpPr>
          <p:cNvPr id="177" name="Espace réservé du texte 176"/>
          <p:cNvSpPr>
            <a:spLocks noGrp="1"/>
          </p:cNvSpPr>
          <p:nvPr>
            <p:ph type="body" idx="10"/>
          </p:nvPr>
        </p:nvSpPr>
        <p:spPr>
          <a:xfrm>
            <a:off x="1231265" y="495300"/>
            <a:ext cx="8242300" cy="11322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0" marR="0" indent="0" algn="ctr">
              <a:lnSpc>
                <a:spcPts val="3700"/>
              </a:lnSpc>
              <a:spcAft>
                <a:spcPts val="0"/>
              </a:spcAft>
            </a:pPr>
            <a:r>
              <a:rPr lang="fr-FR" sz="3200" b="1" spc="-5">
                <a:solidFill>
                  <a:srgbClr val="000000"/>
                </a:solidFill>
                <a:latin typeface="Arial" panose="02020603050405020304" pitchFamily="2"/>
              </a:rPr>
              <a:t>1-le fléchisseur superficiel des doigts </a:t>
            </a:r>
          </a:p>
          <a:p>
            <a:pPr marL="0" marR="0" indent="0" algn="ctr">
              <a:lnSpc>
                <a:spcPts val="3700"/>
              </a:lnSpc>
              <a:spcBef>
                <a:spcPts val="185"/>
              </a:spcBef>
              <a:spcAft>
                <a:spcPts val="1300"/>
              </a:spcAft>
            </a:pPr>
            <a:r>
              <a:rPr lang="fr-FR" sz="3200" b="1" spc="-30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</p:txBody>
      </p:sp>
      <p:sp>
        <p:nvSpPr>
          <p:cNvPr id="178" name="Espace réservé du texte 177"/>
          <p:cNvSpPr>
            <a:spLocks noGrp="1"/>
          </p:cNvSpPr>
          <p:nvPr>
            <p:ph type="body" idx="10"/>
          </p:nvPr>
        </p:nvSpPr>
        <p:spPr>
          <a:xfrm>
            <a:off x="865505" y="1627505"/>
            <a:ext cx="3530600" cy="55098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93700" rIns="0" bIns="0" anchor="t">
            <a:normAutofit fontScale="95000"/>
          </a:bodyPr>
          <a:lstStyle/>
          <a:p>
            <a:pPr marL="0" marR="0" indent="0" algn="just">
              <a:lnSpc>
                <a:spcPts val="2700"/>
              </a:lnSpc>
              <a:spcAft>
                <a:spcPts val="0"/>
              </a:spcAft>
            </a:pPr>
            <a:r>
              <a:rPr lang="fr-FR" sz="2400" b="1" spc="20">
                <a:solidFill>
                  <a:srgbClr val="000000"/>
                </a:solidFill>
                <a:latin typeface="Arial" panose="02020603050405020304" pitchFamily="2"/>
              </a:rPr>
              <a:t>b-Terminaison: </a:t>
            </a:r>
          </a:p>
          <a:p>
            <a:pPr marL="0" marR="0" indent="0" algn="just">
              <a:lnSpc>
                <a:spcPts val="2700"/>
              </a:lnSpc>
              <a:spcBef>
                <a:spcPts val="715"/>
              </a:spcBef>
              <a:spcAft>
                <a:spcPts val="0"/>
              </a:spcAft>
            </a:pPr>
            <a:r>
              <a:rPr lang="fr-FR" sz="2400" spc="-5">
                <a:solidFill>
                  <a:srgbClr val="000000"/>
                </a:solidFill>
                <a:latin typeface="Arial" panose="02020603050405020304" pitchFamily="2"/>
              </a:rPr>
              <a:t>par un tendon à deux </a:t>
            </a:r>
          </a:p>
          <a:p>
            <a:pPr marL="0" marR="0" indent="0" algn="just">
              <a:lnSpc>
                <a:spcPts val="2700"/>
              </a:lnSpc>
              <a:spcBef>
                <a:spcPts val="720"/>
              </a:spcBef>
              <a:spcAft>
                <a:spcPts val="0"/>
              </a:spcAft>
            </a:pPr>
            <a:r>
              <a:rPr lang="fr-FR" sz="2400" spc="-5">
                <a:solidFill>
                  <a:srgbClr val="000000"/>
                </a:solidFill>
                <a:latin typeface="Arial" panose="02020603050405020304" pitchFamily="2"/>
              </a:rPr>
              <a:t>languettes en forme de </a:t>
            </a:r>
          </a:p>
          <a:p>
            <a:pPr marL="0" marR="0" indent="0" algn="just">
              <a:lnSpc>
                <a:spcPts val="2700"/>
              </a:lnSpc>
              <a:spcBef>
                <a:spcPts val="720"/>
              </a:spcBef>
              <a:spcAft>
                <a:spcPts val="0"/>
              </a:spcAft>
            </a:pPr>
            <a:r>
              <a:rPr lang="fr-FR" sz="2400" spc="-10">
                <a:solidFill>
                  <a:srgbClr val="000000"/>
                </a:solidFill>
                <a:latin typeface="Arial" panose="02020603050405020304" pitchFamily="2"/>
              </a:rPr>
              <a:t>boutonnière sur la </a:t>
            </a:r>
          </a:p>
          <a:p>
            <a:pPr marL="0" marR="0" indent="0" algn="just">
              <a:lnSpc>
                <a:spcPts val="2800"/>
              </a:lnSpc>
              <a:spcBef>
                <a:spcPts val="615"/>
              </a:spcBef>
              <a:spcAft>
                <a:spcPts val="0"/>
              </a:spcAft>
            </a:pPr>
            <a:r>
              <a:rPr lang="fr-FR" sz="2400" b="1" u="sng" spc="-45">
                <a:solidFill>
                  <a:srgbClr val="000000"/>
                </a:solidFill>
                <a:latin typeface="Arial" panose="02020603050405020304" pitchFamily="2"/>
              </a:rPr>
              <a:t>2</a:t>
            </a:r>
            <a:r>
              <a:rPr lang="fr-FR" sz="2400" b="1" u="sng" spc="-45" baseline="30000">
                <a:solidFill>
                  <a:srgbClr val="000000"/>
                </a:solidFill>
                <a:latin typeface="Arial" panose="02020603050405020304" pitchFamily="2"/>
              </a:rPr>
              <a:t>ème</a:t>
            </a:r>
            <a:r>
              <a:rPr lang="fr-FR" sz="2400" b="1" u="sng" spc="-45">
                <a:solidFill>
                  <a:srgbClr val="000000"/>
                </a:solidFill>
                <a:latin typeface="Arial" panose="02020603050405020304" pitchFamily="2"/>
              </a:rPr>
              <a:t>phalange</a:t>
            </a:r>
            <a:r>
              <a:rPr lang="fr-FR" sz="2400" b="1" spc="-45">
                <a:solidFill>
                  <a:srgbClr val="000000"/>
                </a:solidFill>
                <a:latin typeface="Arial" panose="02020603050405020304" pitchFamily="2"/>
              </a:rPr>
              <a:t> des quatre </a:t>
            </a:r>
          </a:p>
          <a:p>
            <a:pPr marL="0" marR="0" indent="0" algn="just">
              <a:lnSpc>
                <a:spcPts val="2700"/>
              </a:lnSpc>
              <a:spcBef>
                <a:spcPts val="770"/>
              </a:spcBef>
              <a:spcAft>
                <a:spcPts val="0"/>
              </a:spcAft>
            </a:pPr>
            <a:r>
              <a:rPr lang="fr-FR" sz="2400" b="1" spc="40">
                <a:solidFill>
                  <a:srgbClr val="000000"/>
                </a:solidFill>
                <a:latin typeface="Arial" panose="02020603050405020304" pitchFamily="2"/>
              </a:rPr>
              <a:t>derniers doigts </a:t>
            </a:r>
          </a:p>
          <a:p>
            <a:pPr marL="0" marR="0" indent="0" algn="just">
              <a:lnSpc>
                <a:spcPts val="2700"/>
              </a:lnSpc>
              <a:spcBef>
                <a:spcPts val="715"/>
              </a:spcBef>
              <a:spcAft>
                <a:spcPts val="0"/>
              </a:spcAft>
            </a:pPr>
            <a:r>
              <a:rPr lang="fr-FR" sz="2400" spc="-20">
                <a:solidFill>
                  <a:srgbClr val="000000"/>
                </a:solidFill>
                <a:latin typeface="Arial" panose="02020603050405020304" pitchFamily="2"/>
              </a:rPr>
              <a:t>(perforée par le tendon du </a:t>
            </a:r>
          </a:p>
          <a:p>
            <a:pPr marL="0" marR="0" indent="0" algn="just">
              <a:lnSpc>
                <a:spcPts val="2700"/>
              </a:lnSpc>
              <a:spcBef>
                <a:spcPts val="720"/>
              </a:spcBef>
              <a:spcAft>
                <a:spcPts val="0"/>
              </a:spcAft>
            </a:pPr>
            <a:r>
              <a:rPr lang="fr-FR" sz="2400" spc="0">
                <a:solidFill>
                  <a:srgbClr val="000000"/>
                </a:solidFill>
                <a:latin typeface="Arial" panose="02020603050405020304" pitchFamily="2"/>
              </a:rPr>
              <a:t>fléchisseur profond des </a:t>
            </a:r>
          </a:p>
          <a:p>
            <a:pPr marL="0" marR="0" indent="0" algn="just">
              <a:lnSpc>
                <a:spcPts val="2700"/>
              </a:lnSpc>
              <a:spcBef>
                <a:spcPts val="720"/>
              </a:spcBef>
              <a:spcAft>
                <a:spcPts val="9860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doigts)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123305" y="420370"/>
            <a:ext cx="3593465" cy="6791325"/>
          </a:xfrm>
          <a:prstGeom prst="rect">
            <a:avLst/>
          </a:prstGeom>
        </p:spPr>
      </p:pic>
      <p:graphicFrame>
        <p:nvGraphicFramePr>
          <p:cNvPr id="185" name="table 185"/>
          <p:cNvGraphicFramePr>
            <a:graphicFrameLocks noGrp="1"/>
          </p:cNvGraphicFramePr>
          <p:nvPr/>
        </p:nvGraphicFramePr>
        <p:xfrm>
          <a:off x="1627505" y="404495"/>
          <a:ext cx="8305800" cy="6802755"/>
        </p:xfrm>
        <a:graphic>
          <a:graphicData uri="http://schemas.openxmlformats.org/drawingml/2006/table">
            <a:tbl>
              <a:tblPr/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5860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8695">
                <a:tc>
                  <a:txBody>
                    <a:bodyPr/>
                    <a:lstStyle/>
                    <a:p>
                      <a:pPr marL="0" marR="2423795" indent="0" algn="r">
                        <a:lnSpc>
                          <a:spcPts val="23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fr-FR" sz="20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Plan moyen </a:t>
                      </a:r>
                    </a:p>
                    <a:p>
                      <a:pPr marL="0" marR="2252345" indent="0" algn="r">
                        <a:lnSpc>
                          <a:spcPts val="23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fr-FR" sz="20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-vue ventrale-</a:t>
                      </a:r>
                      <a:r>
                        <a:rPr lang="fr-FR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  <a:p>
                      <a:pPr marL="91440" marR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1-Rétinaculum des fléchisseurs </a:t>
                      </a:r>
                    </a:p>
                    <a:p>
                      <a:pPr marL="91440" marR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2-Fléch. superficiel des doigts </a:t>
                      </a:r>
                    </a:p>
                    <a:p>
                      <a:pPr marL="91440" marR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3-Rond pronateur </a:t>
                      </a:r>
                    </a:p>
                    <a:p>
                      <a:pPr marL="91440" marR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4-Fléch. radial du carpe </a:t>
                      </a:r>
                    </a:p>
                    <a:p>
                      <a:pPr marL="91440" marR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535"/>
                        </a:spcAft>
                      </a:pPr>
                      <a:r>
                        <a:rPr lang="fr-FR" sz="20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6- Fléch ulnaire du carpe </a:t>
                      </a:r>
                    </a:p>
                  </a:txBody>
                  <a:tcPr marL="0" marR="0" marT="0" marB="0">
                    <a:lnL w="8890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8200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idx="10"/>
          </p:nvPr>
        </p:nvSpPr>
        <p:spPr>
          <a:xfrm>
            <a:off x="1210945" y="609600"/>
            <a:ext cx="8267700" cy="890270"/>
          </a:xfrm>
          <a:prstGeom prst="rect">
            <a:avLst/>
          </a:prstGeom>
          <a:solidFill>
            <a:srgbClr val="F2F2F2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154305" rIns="0" bIns="0" anchor="t"/>
          <a:lstStyle/>
          <a:p>
            <a:pPr marL="0" marR="0" indent="0" algn="ctr">
              <a:lnSpc>
                <a:spcPts val="5000"/>
              </a:lnSpc>
              <a:spcAft>
                <a:spcPts val="670"/>
              </a:spcAft>
            </a:pPr>
            <a:r>
              <a:rPr lang="fr-FR" sz="4400" b="1" spc="-114">
                <a:solidFill>
                  <a:srgbClr val="000000"/>
                </a:solidFill>
                <a:latin typeface="Arial" panose="02020603050405020304" pitchFamily="2"/>
              </a:rPr>
              <a:t>Plan 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idx="10"/>
          </p:nvPr>
        </p:nvSpPr>
        <p:spPr>
          <a:xfrm>
            <a:off x="2410691" y="1672935"/>
            <a:ext cx="5621482" cy="5652655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1143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fr-FR" sz="1800" b="1" spc="-10" dirty="0" smtClean="0">
                <a:solidFill>
                  <a:srgbClr val="000000"/>
                </a:solidFill>
                <a:latin typeface="Arial" panose="02020603050405020304" pitchFamily="2"/>
              </a:rPr>
              <a:t>I- Introduction </a:t>
            </a:r>
            <a:endParaRPr lang="fr-FR" sz="1800" b="1" spc="-10" dirty="0">
              <a:solidFill>
                <a:srgbClr val="000000"/>
              </a:solidFill>
              <a:latin typeface="Arial" panose="02020603050405020304" pitchFamily="2"/>
            </a:endParaRPr>
          </a:p>
          <a:p>
            <a:pPr marL="0" marR="0" indent="0" algn="ctr">
              <a:lnSpc>
                <a:spcPts val="2100"/>
              </a:lnSpc>
              <a:spcBef>
                <a:spcPts val="2260"/>
              </a:spcBef>
              <a:spcAft>
                <a:spcPts val="0"/>
              </a:spcAft>
            </a:pPr>
            <a:r>
              <a:rPr lang="fr-FR" sz="1800" b="1" spc="-10" dirty="0" smtClean="0">
                <a:solidFill>
                  <a:srgbClr val="000000"/>
                </a:solidFill>
                <a:latin typeface="Arial" panose="02020603050405020304" pitchFamily="2"/>
              </a:rPr>
              <a:t>II- La </a:t>
            </a:r>
            <a:r>
              <a:rPr lang="fr-FR" sz="1800" b="1" spc="-10" dirty="0">
                <a:solidFill>
                  <a:srgbClr val="000000"/>
                </a:solidFill>
                <a:latin typeface="Arial" panose="02020603050405020304" pitchFamily="2"/>
              </a:rPr>
              <a:t>loge ventrale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spc="-30" dirty="0">
                <a:solidFill>
                  <a:srgbClr val="000000"/>
                </a:solidFill>
                <a:latin typeface="Arial" panose="02020603050405020304" pitchFamily="2"/>
              </a:rPr>
              <a:t>A- Plan superficiel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spc="-50" dirty="0" smtClean="0">
                <a:solidFill>
                  <a:srgbClr val="000000"/>
                </a:solidFill>
                <a:latin typeface="Arial" panose="02020603050405020304" pitchFamily="2"/>
              </a:rPr>
              <a:t>B- plan </a:t>
            </a:r>
            <a:r>
              <a:rPr lang="fr-FR" sz="1800" spc="-50" dirty="0">
                <a:solidFill>
                  <a:srgbClr val="000000"/>
                </a:solidFill>
                <a:latin typeface="Arial" panose="02020603050405020304" pitchFamily="2"/>
              </a:rPr>
              <a:t>moyen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spc="-40" dirty="0" smtClean="0">
                <a:solidFill>
                  <a:srgbClr val="000000"/>
                </a:solidFill>
                <a:latin typeface="Arial" panose="02020603050405020304" pitchFamily="2"/>
              </a:rPr>
              <a:t>C- plan </a:t>
            </a:r>
            <a:r>
              <a:rPr lang="fr-FR" sz="1800" spc="-40" dirty="0">
                <a:solidFill>
                  <a:srgbClr val="000000"/>
                </a:solidFill>
                <a:latin typeface="Arial" panose="02020603050405020304" pitchFamily="2"/>
              </a:rPr>
              <a:t>profond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spc="-35" dirty="0" smtClean="0">
                <a:solidFill>
                  <a:srgbClr val="000000"/>
                </a:solidFill>
                <a:latin typeface="Arial" panose="02020603050405020304" pitchFamily="2"/>
              </a:rPr>
              <a:t>D- les </a:t>
            </a:r>
            <a:r>
              <a:rPr lang="fr-FR" sz="1800" spc="-35" dirty="0">
                <a:solidFill>
                  <a:srgbClr val="000000"/>
                </a:solidFill>
                <a:latin typeface="Arial" panose="02020603050405020304" pitchFamily="2"/>
              </a:rPr>
              <a:t>muscles </a:t>
            </a:r>
            <a:r>
              <a:rPr lang="fr-FR" sz="1800" spc="-35" dirty="0" smtClean="0">
                <a:solidFill>
                  <a:srgbClr val="000000"/>
                </a:solidFill>
                <a:latin typeface="Arial" panose="02020603050405020304" pitchFamily="2"/>
              </a:rPr>
              <a:t>épicondylites médiaux </a:t>
            </a:r>
            <a:endParaRPr lang="fr-FR" sz="1800" spc="-35" dirty="0">
              <a:solidFill>
                <a:srgbClr val="000000"/>
              </a:solidFill>
              <a:latin typeface="Arial" panose="02020603050405020304" pitchFamily="2"/>
            </a:endParaRPr>
          </a:p>
          <a:p>
            <a:pPr marL="0" marR="0" indent="0" algn="ctr">
              <a:lnSpc>
                <a:spcPts val="2200"/>
              </a:lnSpc>
              <a:spcBef>
                <a:spcPts val="2160"/>
              </a:spcBef>
              <a:spcAft>
                <a:spcPts val="0"/>
              </a:spcAft>
            </a:pPr>
            <a:r>
              <a:rPr lang="fr-FR" sz="1800" b="1" spc="0" dirty="0">
                <a:solidFill>
                  <a:srgbClr val="000000"/>
                </a:solidFill>
                <a:latin typeface="Arial" panose="02020603050405020304" pitchFamily="2"/>
              </a:rPr>
              <a:t>II-La loge latérale </a:t>
            </a:r>
            <a:r>
              <a:rPr dirty="0"/>
              <a:t/>
            </a:r>
            <a:br>
              <a:rPr dirty="0"/>
            </a:br>
            <a:r>
              <a:rPr lang="fr-FR" sz="1800" spc="0" dirty="0">
                <a:solidFill>
                  <a:srgbClr val="000000"/>
                </a:solidFill>
                <a:latin typeface="Arial" panose="02020603050405020304" pitchFamily="2"/>
              </a:rPr>
              <a:t>A- Plan superficiel </a:t>
            </a:r>
            <a:r>
              <a:rPr dirty="0"/>
              <a:t/>
            </a:r>
            <a:br>
              <a:rPr dirty="0"/>
            </a:br>
            <a:r>
              <a:rPr lang="fr-FR" sz="1800" spc="0" dirty="0" err="1">
                <a:solidFill>
                  <a:srgbClr val="000000"/>
                </a:solidFill>
                <a:latin typeface="Arial" panose="02020603050405020304" pitchFamily="2"/>
              </a:rPr>
              <a:t>C-plan</a:t>
            </a:r>
            <a:r>
              <a:rPr lang="fr-FR" sz="1800" spc="0" dirty="0">
                <a:solidFill>
                  <a:srgbClr val="000000"/>
                </a:solidFill>
                <a:latin typeface="Arial" panose="02020603050405020304" pitchFamily="2"/>
              </a:rPr>
              <a:t> profond </a:t>
            </a:r>
          </a:p>
          <a:p>
            <a:pPr marL="0" marR="0" indent="0" algn="ctr">
              <a:lnSpc>
                <a:spcPts val="2100"/>
              </a:lnSpc>
              <a:spcBef>
                <a:spcPts val="2285"/>
              </a:spcBef>
              <a:spcAft>
                <a:spcPts val="0"/>
              </a:spcAft>
            </a:pPr>
            <a:r>
              <a:rPr lang="fr-FR" sz="1800" b="1" spc="-10" dirty="0">
                <a:solidFill>
                  <a:srgbClr val="000000"/>
                </a:solidFill>
                <a:latin typeface="Arial" panose="02020603050405020304" pitchFamily="2"/>
              </a:rPr>
              <a:t>III-la loge dorsale </a:t>
            </a:r>
          </a:p>
          <a:p>
            <a:pPr marL="0" marR="0" indent="32004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Arial"/>
              <a:buAutoNum type="alphaUcPeriod"/>
            </a:pPr>
            <a:r>
              <a:rPr lang="fr-FR" sz="1800" spc="-30" dirty="0">
                <a:solidFill>
                  <a:srgbClr val="000000"/>
                </a:solidFill>
                <a:latin typeface="Arial" panose="02020603050405020304" pitchFamily="2"/>
              </a:rPr>
              <a:t>plan superficiel </a:t>
            </a:r>
          </a:p>
          <a:p>
            <a:pPr marL="0" marR="0" indent="32004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Arial"/>
              <a:buAutoNum type="alphaUcPeriod"/>
            </a:pPr>
            <a:r>
              <a:rPr lang="fr-FR" sz="1800" spc="-30" dirty="0">
                <a:solidFill>
                  <a:srgbClr val="000000"/>
                </a:solidFill>
                <a:latin typeface="Arial" panose="02020603050405020304" pitchFamily="2"/>
              </a:rPr>
              <a:t>les muscles épicondyliens latéraux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spc="-40" dirty="0" smtClean="0">
                <a:solidFill>
                  <a:srgbClr val="000000"/>
                </a:solidFill>
                <a:latin typeface="Arial" panose="02020603050405020304" pitchFamily="2"/>
              </a:rPr>
              <a:t>C- plan </a:t>
            </a:r>
            <a:r>
              <a:rPr lang="fr-FR" sz="1800" spc="-40" dirty="0">
                <a:solidFill>
                  <a:srgbClr val="000000"/>
                </a:solidFill>
                <a:latin typeface="Arial" panose="02020603050405020304" pitchFamily="2"/>
              </a:rPr>
              <a:t>profond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3345"/>
              </a:spcAft>
            </a:pPr>
            <a:r>
              <a:rPr lang="fr-FR" sz="1800" spc="-35" dirty="0">
                <a:solidFill>
                  <a:srgbClr val="000000"/>
                </a:solidFill>
                <a:latin typeface="Arial" panose="02020603050405020304" pitchFamily="2"/>
              </a:rPr>
              <a:t>D- la tabatière anatomique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093335" y="2987040"/>
            <a:ext cx="4827905" cy="1795145"/>
          </a:xfrm>
          <a:prstGeom prst="rect">
            <a:avLst/>
          </a:prstGeom>
        </p:spPr>
      </p:pic>
      <p:sp>
        <p:nvSpPr>
          <p:cNvPr id="189" name="Espace réservé du texte 188"/>
          <p:cNvSpPr>
            <a:spLocks noGrp="1"/>
          </p:cNvSpPr>
          <p:nvPr>
            <p:ph type="body" idx="10"/>
          </p:nvPr>
        </p:nvSpPr>
        <p:spPr>
          <a:xfrm>
            <a:off x="1199515" y="596900"/>
            <a:ext cx="8305800" cy="1541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" rIns="0" bIns="0" anchor="t"/>
          <a:lstStyle/>
          <a:p>
            <a:pPr marL="0" marR="0" indent="0" algn="ctr">
              <a:lnSpc>
                <a:spcPts val="3700"/>
              </a:lnSpc>
              <a:spcAft>
                <a:spcPts val="0"/>
              </a:spcAft>
            </a:pPr>
            <a:r>
              <a:rPr lang="fr-FR" sz="3200" b="1" spc="-5">
                <a:solidFill>
                  <a:srgbClr val="000000"/>
                </a:solidFill>
                <a:latin typeface="Arial" panose="02020603050405020304" pitchFamily="2"/>
              </a:rPr>
              <a:t>1-le fléchisseur superficiel des doigts </a:t>
            </a:r>
          </a:p>
          <a:p>
            <a:pPr marL="0" marR="0" indent="0" algn="ctr">
              <a:lnSpc>
                <a:spcPts val="3700"/>
              </a:lnSpc>
              <a:spcBef>
                <a:spcPts val="180"/>
              </a:spcBef>
              <a:spcAft>
                <a:spcPts val="4515"/>
              </a:spcAft>
            </a:pPr>
            <a:r>
              <a:rPr lang="fr-FR" sz="3200" b="1" spc="-30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</p:txBody>
      </p:sp>
      <p:sp>
        <p:nvSpPr>
          <p:cNvPr id="190" name="Espace réservé du texte 189"/>
          <p:cNvSpPr>
            <a:spLocks noGrp="1"/>
          </p:cNvSpPr>
          <p:nvPr>
            <p:ph type="body" idx="10"/>
          </p:nvPr>
        </p:nvSpPr>
        <p:spPr>
          <a:xfrm>
            <a:off x="875030" y="2138045"/>
            <a:ext cx="3759200" cy="2980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2700"/>
              </a:lnSpc>
              <a:spcAft>
                <a:spcPts val="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c-Fonction: </a:t>
            </a:r>
          </a:p>
          <a:p>
            <a:pPr marL="0" marR="0" indent="0" algn="just">
              <a:lnSpc>
                <a:spcPts val="2700"/>
              </a:lnSpc>
              <a:spcBef>
                <a:spcPts val="720"/>
              </a:spcBef>
              <a:spcAft>
                <a:spcPts val="0"/>
              </a:spcAft>
            </a:pPr>
            <a:r>
              <a:rPr lang="fr-FR" sz="2400" spc="-30">
                <a:solidFill>
                  <a:srgbClr val="000000"/>
                </a:solidFill>
                <a:latin typeface="Arial" panose="02020603050405020304" pitchFamily="2"/>
              </a:rPr>
              <a:t>-Flexion de P2 sur P1, et de </a:t>
            </a:r>
          </a:p>
          <a:p>
            <a:pPr marL="0" marR="0" indent="0" algn="just">
              <a:lnSpc>
                <a:spcPts val="2700"/>
              </a:lnSpc>
              <a:spcBef>
                <a:spcPts val="710"/>
              </a:spcBef>
              <a:spcAft>
                <a:spcPts val="0"/>
              </a:spcAft>
            </a:pPr>
            <a:r>
              <a:rPr lang="fr-FR" sz="2400" spc="-10">
                <a:solidFill>
                  <a:srgbClr val="000000"/>
                </a:solidFill>
                <a:latin typeface="Arial" panose="02020603050405020304" pitchFamily="2"/>
              </a:rPr>
              <a:t>P1 sur les métacarpiens </a:t>
            </a:r>
          </a:p>
          <a:p>
            <a:pPr marL="0" marR="0" indent="0" algn="just">
              <a:lnSpc>
                <a:spcPts val="2700"/>
              </a:lnSpc>
              <a:spcBef>
                <a:spcPts val="715"/>
              </a:spcBef>
              <a:spcAft>
                <a:spcPts val="0"/>
              </a:spcAft>
            </a:pPr>
            <a:r>
              <a:rPr lang="fr-FR" sz="2400" spc="0">
                <a:solidFill>
                  <a:srgbClr val="000000"/>
                </a:solidFill>
                <a:latin typeface="Arial" panose="02020603050405020304" pitchFamily="2"/>
              </a:rPr>
              <a:t>-Flexion du poignet </a:t>
            </a:r>
          </a:p>
          <a:p>
            <a:pPr marL="0" marR="0" indent="0" algn="just">
              <a:lnSpc>
                <a:spcPts val="2700"/>
              </a:lnSpc>
              <a:spcBef>
                <a:spcPts val="4165"/>
              </a:spcBef>
              <a:spcAft>
                <a:spcPts val="0"/>
              </a:spcAft>
            </a:pPr>
            <a:r>
              <a:rPr lang="fr-FR" sz="2400" b="1" spc="-15">
                <a:solidFill>
                  <a:srgbClr val="000000"/>
                </a:solidFill>
                <a:latin typeface="Arial" panose="02020603050405020304" pitchFamily="2"/>
              </a:rPr>
              <a:t>d-Innervation: </a:t>
            </a:r>
          </a:p>
          <a:p>
            <a:pPr marL="0" marR="0" indent="0" algn="just">
              <a:lnSpc>
                <a:spcPts val="2700"/>
              </a:lnSpc>
              <a:spcBef>
                <a:spcPts val="720"/>
              </a:spcBef>
              <a:spcAft>
                <a:spcPts val="0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-Nerf médian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845935" y="1637030"/>
            <a:ext cx="1932305" cy="4803140"/>
          </a:xfrm>
          <a:prstGeom prst="rect">
            <a:avLst/>
          </a:prstGeom>
        </p:spPr>
      </p:pic>
      <p:sp>
        <p:nvSpPr>
          <p:cNvPr id="195" name="Espace réservé du texte 194"/>
          <p:cNvSpPr>
            <a:spLocks noGrp="1"/>
          </p:cNvSpPr>
          <p:nvPr>
            <p:ph type="body" idx="10"/>
          </p:nvPr>
        </p:nvSpPr>
        <p:spPr>
          <a:xfrm>
            <a:off x="1094105" y="342900"/>
            <a:ext cx="8305800" cy="800100"/>
          </a:xfrm>
          <a:prstGeom prst="rect">
            <a:avLst/>
          </a:prstGeom>
          <a:solidFill>
            <a:srgbClr val="EDEAEC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103505" rIns="0" bIns="0" anchor="t"/>
          <a:lstStyle/>
          <a:p>
            <a:pPr marL="0" marR="0" indent="0" algn="ctr">
              <a:lnSpc>
                <a:spcPts val="5000"/>
              </a:lnSpc>
              <a:spcAft>
                <a:spcPts val="330"/>
              </a:spcAft>
            </a:pPr>
            <a:r>
              <a:rPr lang="fr-FR" sz="4400" b="1" spc="-15">
                <a:solidFill>
                  <a:srgbClr val="000000"/>
                </a:solidFill>
                <a:latin typeface="Arial" panose="02020603050405020304" pitchFamily="2"/>
              </a:rPr>
              <a:t>II-La loge ventrale(suite) </a:t>
            </a:r>
          </a:p>
        </p:txBody>
      </p:sp>
      <p:sp>
        <p:nvSpPr>
          <p:cNvPr id="196" name="Espace réservé du texte 195"/>
          <p:cNvSpPr>
            <a:spLocks noGrp="1"/>
          </p:cNvSpPr>
          <p:nvPr>
            <p:ph type="body" idx="10"/>
          </p:nvPr>
        </p:nvSpPr>
        <p:spPr>
          <a:xfrm>
            <a:off x="871855" y="1356995"/>
            <a:ext cx="5486400" cy="398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114300" indent="0" algn="r">
              <a:lnSpc>
                <a:spcPts val="3100"/>
              </a:lnSpc>
              <a:spcAft>
                <a:spcPts val="0"/>
              </a:spcAft>
            </a:pPr>
            <a:r>
              <a:rPr lang="fr-FR" sz="2800" b="1" spc="-10">
                <a:solidFill>
                  <a:srgbClr val="000000"/>
                </a:solidFill>
                <a:latin typeface="Arial" panose="02020603050405020304" pitchFamily="2"/>
              </a:rPr>
              <a:t>A-Plan profond </a:t>
            </a:r>
          </a:p>
        </p:txBody>
      </p:sp>
      <p:sp>
        <p:nvSpPr>
          <p:cNvPr id="197" name="Espace réservé du texte 196"/>
          <p:cNvSpPr>
            <a:spLocks noGrp="1"/>
          </p:cNvSpPr>
          <p:nvPr>
            <p:ph type="body" idx="10"/>
          </p:nvPr>
        </p:nvSpPr>
        <p:spPr>
          <a:xfrm>
            <a:off x="871855" y="2683510"/>
            <a:ext cx="5486400" cy="39490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0365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fr-FR" sz="2400" b="1" spc="-5">
                <a:solidFill>
                  <a:srgbClr val="000000"/>
                </a:solidFill>
                <a:latin typeface="Arial" panose="02020603050405020304" pitchFamily="2"/>
              </a:rPr>
              <a:t>1-Le fléchisseur profond des doigts </a:t>
            </a:r>
          </a:p>
          <a:p>
            <a:pPr marL="0" marR="0" indent="0" algn="l">
              <a:lnSpc>
                <a:spcPts val="2700"/>
              </a:lnSpc>
              <a:spcBef>
                <a:spcPts val="3030"/>
              </a:spcBef>
              <a:spcAft>
                <a:spcPts val="0"/>
              </a:spcAft>
            </a:pPr>
            <a:r>
              <a:rPr lang="fr-FR" sz="2400" b="1" spc="-5">
                <a:solidFill>
                  <a:srgbClr val="000000"/>
                </a:solidFill>
                <a:latin typeface="Arial" panose="02020603050405020304" pitchFamily="2"/>
              </a:rPr>
              <a:t>2-Le long fléchisseur du pouce </a:t>
            </a:r>
          </a:p>
          <a:p>
            <a:pPr marL="0" marR="0" indent="0" algn="l">
              <a:lnSpc>
                <a:spcPts val="2700"/>
              </a:lnSpc>
              <a:spcBef>
                <a:spcPts val="3030"/>
              </a:spcBef>
              <a:spcAft>
                <a:spcPts val="13825"/>
              </a:spcAft>
            </a:pPr>
            <a:r>
              <a:rPr lang="fr-FR" sz="2400" b="1" spc="0">
                <a:solidFill>
                  <a:srgbClr val="000000"/>
                </a:solidFill>
                <a:latin typeface="Arial" panose="02020603050405020304" pitchFamily="2"/>
              </a:rPr>
              <a:t>3-Le carré pronateur </a:t>
            </a:r>
          </a:p>
        </p:txBody>
      </p:sp>
      <p:sp>
        <p:nvSpPr>
          <p:cNvPr id="200" name="Espace réservé du texte 199"/>
          <p:cNvSpPr>
            <a:spLocks noGrp="1"/>
          </p:cNvSpPr>
          <p:nvPr>
            <p:ph type="body" idx="10"/>
          </p:nvPr>
        </p:nvSpPr>
        <p:spPr>
          <a:xfrm>
            <a:off x="8796655" y="3766185"/>
            <a:ext cx="984250" cy="16116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1300"/>
              </a:lnSpc>
              <a:spcAft>
                <a:spcPts val="0"/>
              </a:spcAft>
            </a:pPr>
            <a:r>
              <a:rPr lang="fr-FR" sz="1100" b="1" spc="-10">
                <a:solidFill>
                  <a:srgbClr val="000000"/>
                </a:solidFill>
                <a:latin typeface="Arial" panose="02020603050405020304" pitchFamily="2"/>
              </a:rPr>
              <a:t>Le fléchisseur profond des doigts </a:t>
            </a:r>
          </a:p>
          <a:p>
            <a:pPr marL="45720" marR="0" indent="0" algn="l">
              <a:lnSpc>
                <a:spcPts val="1300"/>
              </a:lnSpc>
              <a:spcBef>
                <a:spcPts val="1160"/>
              </a:spcBef>
              <a:spcAft>
                <a:spcPts val="0"/>
              </a:spcAft>
            </a:pPr>
            <a:r>
              <a:rPr lang="fr-FR" sz="1100" b="1" spc="-10">
                <a:solidFill>
                  <a:srgbClr val="000000"/>
                </a:solidFill>
                <a:latin typeface="Arial" panose="02020603050405020304" pitchFamily="2"/>
              </a:rPr>
              <a:t>le long </a:t>
            </a:r>
          </a:p>
          <a:p>
            <a:pPr marL="45720" marR="0" indent="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100" b="1" spc="-10">
                <a:solidFill>
                  <a:srgbClr val="000000"/>
                </a:solidFill>
                <a:latin typeface="Arial" panose="02020603050405020304" pitchFamily="2"/>
              </a:rPr>
              <a:t>fléchisseur du pouce </a:t>
            </a:r>
          </a:p>
          <a:p>
            <a:pPr marL="45720" marR="0" indent="0" algn="l">
              <a:lnSpc>
                <a:spcPts val="1300"/>
              </a:lnSpc>
              <a:spcBef>
                <a:spcPts val="1080"/>
              </a:spcBef>
              <a:spcAft>
                <a:spcPts val="0"/>
              </a:spcAft>
            </a:pPr>
            <a:r>
              <a:rPr lang="fr-FR" sz="1100" b="1" spc="0">
                <a:solidFill>
                  <a:srgbClr val="000000"/>
                </a:solidFill>
                <a:latin typeface="Arial" panose="02020603050405020304" pitchFamily="2"/>
              </a:rPr>
              <a:t>Le carré pronateur </a:t>
            </a:r>
          </a:p>
        </p:txBody>
      </p:sp>
      <p:sp>
        <p:nvSpPr>
          <p:cNvPr id="201" name="Espace réservé du texte 200"/>
          <p:cNvSpPr>
            <a:spLocks noGrp="1"/>
          </p:cNvSpPr>
          <p:nvPr>
            <p:ph type="body" idx="10"/>
          </p:nvPr>
        </p:nvSpPr>
        <p:spPr>
          <a:xfrm>
            <a:off x="8857615" y="2836545"/>
            <a:ext cx="767715" cy="1612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fr-FR" sz="1100" b="1" spc="-65">
                <a:solidFill>
                  <a:srgbClr val="000000"/>
                </a:solidFill>
                <a:latin typeface="Arial" panose="02020603050405020304" pitchFamily="2"/>
              </a:rPr>
              <a:t>Plan moyen </a:t>
            </a:r>
          </a:p>
        </p:txBody>
      </p:sp>
      <p:sp>
        <p:nvSpPr>
          <p:cNvPr id="202" name="Espace réservé du texte 201"/>
          <p:cNvSpPr>
            <a:spLocks noGrp="1"/>
          </p:cNvSpPr>
          <p:nvPr>
            <p:ph type="body" idx="10"/>
          </p:nvPr>
        </p:nvSpPr>
        <p:spPr>
          <a:xfrm>
            <a:off x="871855" y="1755140"/>
            <a:ext cx="6007735" cy="9283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52780" rIns="0" bIns="0" anchor="t"/>
          <a:lstStyle/>
          <a:p>
            <a:pPr marL="0" marR="0" indent="0" algn="r">
              <a:lnSpc>
                <a:spcPts val="1300"/>
              </a:lnSpc>
              <a:spcAft>
                <a:spcPts val="875"/>
              </a:spcAft>
            </a:pPr>
            <a:r>
              <a:rPr lang="fr-FR" sz="1100" b="1" spc="-10">
                <a:solidFill>
                  <a:srgbClr val="000000"/>
                </a:solidFill>
                <a:latin typeface="Arial" panose="02020603050405020304" pitchFamily="2"/>
              </a:rPr>
              <a:t>Nerf médian </a:t>
            </a:r>
          </a:p>
        </p:txBody>
      </p:sp>
      <p:sp>
        <p:nvSpPr>
          <p:cNvPr id="203" name="Espace réservé du texte 202"/>
          <p:cNvSpPr>
            <a:spLocks noGrp="1"/>
          </p:cNvSpPr>
          <p:nvPr>
            <p:ph type="body" idx="10"/>
          </p:nvPr>
        </p:nvSpPr>
        <p:spPr>
          <a:xfrm>
            <a:off x="6483350" y="6632575"/>
            <a:ext cx="2562860" cy="32004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80010" rIns="0" bIns="0" anchor="t"/>
          <a:lstStyle/>
          <a:p>
            <a:pPr marL="91440" marR="0" indent="0" algn="l">
              <a:lnSpc>
                <a:spcPts val="1400"/>
              </a:lnSpc>
              <a:spcAft>
                <a:spcPts val="340"/>
              </a:spcAft>
            </a:pPr>
            <a:r>
              <a:rPr lang="fr-FR" sz="1200" b="1" spc="0">
                <a:solidFill>
                  <a:srgbClr val="000000"/>
                </a:solidFill>
                <a:latin typeface="Arial" panose="02020603050405020304" pitchFamily="2"/>
              </a:rPr>
              <a:t>Loge antérieure de l’avant bras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29145" y="1670050"/>
            <a:ext cx="1862455" cy="4983480"/>
          </a:xfrm>
          <a:prstGeom prst="rect">
            <a:avLst/>
          </a:prstGeom>
        </p:spPr>
      </p:pic>
      <p:sp>
        <p:nvSpPr>
          <p:cNvPr id="206" name="Espace réservé du texte 205"/>
          <p:cNvSpPr>
            <a:spLocks noGrp="1"/>
          </p:cNvSpPr>
          <p:nvPr>
            <p:ph type="body" idx="10"/>
          </p:nvPr>
        </p:nvSpPr>
        <p:spPr>
          <a:xfrm>
            <a:off x="1164590" y="342900"/>
            <a:ext cx="8305800" cy="669290"/>
          </a:xfrm>
          <a:prstGeom prst="rect">
            <a:avLst/>
          </a:prstGeom>
          <a:solidFill>
            <a:srgbClr val="F2F2F2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64135" rIns="0" bIns="0" anchor="t"/>
          <a:lstStyle/>
          <a:p>
            <a:pPr marL="0" marR="0" indent="0" algn="ctr">
              <a:lnSpc>
                <a:spcPts val="4600"/>
              </a:lnSpc>
              <a:spcAft>
                <a:spcPts val="10"/>
              </a:spcAft>
            </a:pPr>
            <a:r>
              <a:rPr lang="fr-FR" sz="4000" b="1" spc="-15">
                <a:solidFill>
                  <a:srgbClr val="000000"/>
                </a:solidFill>
                <a:latin typeface="Arial" panose="02020603050405020304" pitchFamily="2"/>
              </a:rPr>
              <a:t>II-La loge ventrale(suite) </a:t>
            </a:r>
          </a:p>
        </p:txBody>
      </p:sp>
      <p:sp>
        <p:nvSpPr>
          <p:cNvPr id="207" name="Espace réservé du texte 206"/>
          <p:cNvSpPr>
            <a:spLocks noGrp="1"/>
          </p:cNvSpPr>
          <p:nvPr>
            <p:ph type="body" idx="10"/>
          </p:nvPr>
        </p:nvSpPr>
        <p:spPr>
          <a:xfrm>
            <a:off x="3755390" y="1191895"/>
            <a:ext cx="2574290" cy="499745"/>
          </a:xfrm>
          <a:prstGeom prst="rect">
            <a:avLst/>
          </a:prstGeom>
          <a:noFill/>
          <a:ln w="39370" cmpd="sng">
            <a:solidFill>
              <a:srgbClr val="000000"/>
            </a:solidFill>
            <a:prstDash val="solid"/>
          </a:ln>
        </p:spPr>
        <p:txBody>
          <a:bodyPr vert="horz" lIns="0" tIns="46355" rIns="0" bIns="0" anchor="t"/>
          <a:lstStyle/>
          <a:p>
            <a:pPr marL="91440" marR="0" indent="0" algn="l">
              <a:lnSpc>
                <a:spcPts val="2700"/>
              </a:lnSpc>
              <a:spcAft>
                <a:spcPts val="165"/>
              </a:spcAft>
            </a:pPr>
            <a:r>
              <a:rPr lang="fr-FR" sz="2400" b="1" spc="-20">
                <a:solidFill>
                  <a:srgbClr val="000000"/>
                </a:solidFill>
                <a:latin typeface="Arial" panose="02020603050405020304" pitchFamily="2"/>
              </a:rPr>
              <a:t>A-Plan profond </a:t>
            </a:r>
          </a:p>
        </p:txBody>
      </p:sp>
      <p:sp>
        <p:nvSpPr>
          <p:cNvPr id="208" name="Espace réservé du texte 207"/>
          <p:cNvSpPr>
            <a:spLocks noGrp="1"/>
          </p:cNvSpPr>
          <p:nvPr>
            <p:ph type="body" idx="10"/>
          </p:nvPr>
        </p:nvSpPr>
        <p:spPr>
          <a:xfrm>
            <a:off x="843280" y="1854835"/>
            <a:ext cx="5486400" cy="596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2700"/>
              </a:lnSpc>
              <a:spcAft>
                <a:spcPts val="1985"/>
              </a:spcAft>
            </a:pPr>
            <a:r>
              <a:rPr lang="fr-FR" sz="2400" b="1" spc="-5">
                <a:solidFill>
                  <a:srgbClr val="000000"/>
                </a:solidFill>
                <a:latin typeface="Arial" panose="02020603050405020304" pitchFamily="2"/>
              </a:rPr>
              <a:t>1-Le fléchisseur profond des doigts </a:t>
            </a:r>
          </a:p>
        </p:txBody>
      </p:sp>
      <p:sp>
        <p:nvSpPr>
          <p:cNvPr id="209" name="Espace réservé du texte 208"/>
          <p:cNvSpPr>
            <a:spLocks noGrp="1"/>
          </p:cNvSpPr>
          <p:nvPr>
            <p:ph type="body" idx="10"/>
          </p:nvPr>
        </p:nvSpPr>
        <p:spPr>
          <a:xfrm>
            <a:off x="843280" y="2451735"/>
            <a:ext cx="3692525" cy="2529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0" marR="0" indent="0" algn="just">
              <a:lnSpc>
                <a:spcPts val="2700"/>
              </a:lnSpc>
              <a:spcAft>
                <a:spcPts val="0"/>
              </a:spcAft>
            </a:pPr>
            <a:r>
              <a:rPr lang="fr-FR" sz="2400" b="1" spc="-20">
                <a:solidFill>
                  <a:srgbClr val="000000"/>
                </a:solidFill>
                <a:latin typeface="Arial" panose="02020603050405020304" pitchFamily="2"/>
              </a:rPr>
              <a:t>a-Origine</a:t>
            </a:r>
            <a:r>
              <a:rPr lang="fr-FR" sz="2400" spc="-20">
                <a:solidFill>
                  <a:srgbClr val="000000"/>
                </a:solidFill>
                <a:latin typeface="Arial" panose="02020603050405020304" pitchFamily="2"/>
              </a:rPr>
              <a:t>: </a:t>
            </a:r>
          </a:p>
          <a:p>
            <a:pPr marL="0" marR="0" indent="0" algn="just">
              <a:lnSpc>
                <a:spcPts val="3200"/>
              </a:lnSpc>
              <a:spcBef>
                <a:spcPts val="520"/>
              </a:spcBef>
              <a:spcAft>
                <a:spcPts val="0"/>
              </a:spcAft>
            </a:pPr>
            <a:r>
              <a:rPr lang="fr-FR" sz="2400" b="1" spc="65">
                <a:solidFill>
                  <a:srgbClr val="000000"/>
                </a:solidFill>
                <a:latin typeface="Arial" panose="02020603050405020304" pitchFamily="2"/>
              </a:rPr>
              <a:t>Chef ulnaire</a:t>
            </a:r>
            <a:r>
              <a:rPr lang="fr-FR" sz="2800" b="1" spc="65">
                <a:solidFill>
                  <a:srgbClr val="000000"/>
                </a:solidFill>
                <a:latin typeface="Arial" panose="02020603050405020304" pitchFamily="2"/>
              </a:rPr>
              <a:t>: </a:t>
            </a:r>
          </a:p>
          <a:p>
            <a:pPr marL="0" marR="0" indent="0" algn="just">
              <a:lnSpc>
                <a:spcPts val="2700"/>
              </a:lnSpc>
              <a:spcBef>
                <a:spcPts val="435"/>
              </a:spcBef>
              <a:spcAft>
                <a:spcPts val="0"/>
              </a:spcAft>
            </a:pPr>
            <a:r>
              <a:rPr lang="fr-FR" sz="2400" spc="20">
                <a:solidFill>
                  <a:srgbClr val="000000"/>
                </a:solidFill>
                <a:latin typeface="Arial" panose="02020603050405020304" pitchFamily="2"/>
              </a:rPr>
              <a:t>-Deux tiers supérieur des </a:t>
            </a:r>
          </a:p>
          <a:p>
            <a:pPr marL="0" marR="0" indent="0" algn="just">
              <a:lnSpc>
                <a:spcPts val="2700"/>
              </a:lnSpc>
              <a:spcBef>
                <a:spcPts val="420"/>
              </a:spcBef>
              <a:spcAft>
                <a:spcPts val="0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faces antérieure et médiale </a:t>
            </a:r>
          </a:p>
          <a:p>
            <a:pPr marL="0" marR="0" indent="0" algn="just">
              <a:lnSpc>
                <a:spcPts val="2700"/>
              </a:lnSpc>
              <a:spcBef>
                <a:spcPts val="425"/>
              </a:spcBef>
              <a:spcAft>
                <a:spcPts val="0"/>
              </a:spcAft>
            </a:pPr>
            <a:r>
              <a:rPr lang="fr-FR" sz="2400" spc="-25">
                <a:solidFill>
                  <a:srgbClr val="000000"/>
                </a:solidFill>
                <a:latin typeface="Arial" panose="02020603050405020304" pitchFamily="2"/>
              </a:rPr>
              <a:t>de l’ulna, </a:t>
            </a:r>
          </a:p>
          <a:p>
            <a:pPr marL="0" marR="0" indent="0" algn="just">
              <a:lnSpc>
                <a:spcPts val="2700"/>
              </a:lnSpc>
              <a:spcBef>
                <a:spcPts val="420"/>
              </a:spcBef>
              <a:spcAft>
                <a:spcPts val="705"/>
              </a:spcAft>
            </a:pPr>
            <a:r>
              <a:rPr lang="fr-FR" sz="2400" spc="45">
                <a:solidFill>
                  <a:srgbClr val="000000"/>
                </a:solidFill>
                <a:latin typeface="Arial" panose="02020603050405020304" pitchFamily="2"/>
              </a:rPr>
              <a:t>- Membrane interosseuse </a:t>
            </a:r>
          </a:p>
        </p:txBody>
      </p:sp>
      <p:sp>
        <p:nvSpPr>
          <p:cNvPr id="210" name="Espace réservé du texte 209"/>
          <p:cNvSpPr>
            <a:spLocks noGrp="1"/>
          </p:cNvSpPr>
          <p:nvPr>
            <p:ph type="body" idx="10"/>
          </p:nvPr>
        </p:nvSpPr>
        <p:spPr>
          <a:xfrm>
            <a:off x="9052560" y="2552065"/>
            <a:ext cx="579120" cy="4171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fr-FR" sz="1400" b="1" spc="-10">
                <a:solidFill>
                  <a:srgbClr val="000000"/>
                </a:solidFill>
                <a:latin typeface="Arial" panose="02020603050405020304" pitchFamily="2"/>
              </a:rPr>
              <a:t>Chef ulnaire </a:t>
            </a:r>
          </a:p>
        </p:txBody>
      </p:sp>
      <p:sp>
        <p:nvSpPr>
          <p:cNvPr id="211" name="Espace réservé du texte 210"/>
          <p:cNvSpPr>
            <a:spLocks noGrp="1"/>
          </p:cNvSpPr>
          <p:nvPr>
            <p:ph type="body" idx="10"/>
          </p:nvPr>
        </p:nvSpPr>
        <p:spPr>
          <a:xfrm>
            <a:off x="6226810" y="3224530"/>
            <a:ext cx="908685" cy="1371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fr-FR" sz="1400" b="1" spc="-55">
                <a:solidFill>
                  <a:srgbClr val="000000"/>
                </a:solidFill>
                <a:latin typeface="Arial" panose="02020603050405020304" pitchFamily="2"/>
              </a:rPr>
              <a:t>Chef radial </a:t>
            </a:r>
          </a:p>
        </p:txBody>
      </p:sp>
      <p:sp>
        <p:nvSpPr>
          <p:cNvPr id="214" name="Espace réservé du texte 213"/>
          <p:cNvSpPr>
            <a:spLocks noGrp="1"/>
          </p:cNvSpPr>
          <p:nvPr>
            <p:ph type="body" idx="10"/>
          </p:nvPr>
        </p:nvSpPr>
        <p:spPr>
          <a:xfrm>
            <a:off x="5351145" y="4981575"/>
            <a:ext cx="2562860" cy="4102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731520" marR="0" indent="0" algn="l">
              <a:lnSpc>
                <a:spcPts val="1600"/>
              </a:lnSpc>
              <a:spcAft>
                <a:spcPts val="0"/>
              </a:spcAft>
            </a:pPr>
            <a:r>
              <a:rPr lang="fr-FR" sz="1400" b="1" spc="-5">
                <a:solidFill>
                  <a:srgbClr val="000000"/>
                </a:solidFill>
                <a:latin typeface="Arial" panose="02020603050405020304" pitchFamily="2"/>
              </a:rPr>
              <a:t>Membrane </a:t>
            </a:r>
          </a:p>
          <a:p>
            <a:pPr marL="731520" marR="0" indent="0" algn="l">
              <a:lnSpc>
                <a:spcPts val="1500"/>
              </a:lnSpc>
              <a:spcBef>
                <a:spcPts val="85"/>
              </a:spcBef>
              <a:spcAft>
                <a:spcPts val="0"/>
              </a:spcAft>
            </a:pPr>
            <a:r>
              <a:rPr lang="fr-FR" sz="1400" b="1" spc="-5">
                <a:solidFill>
                  <a:srgbClr val="000000"/>
                </a:solidFill>
                <a:latin typeface="Arial" panose="02020603050405020304" pitchFamily="2"/>
              </a:rPr>
              <a:t>interosseuse </a:t>
            </a:r>
          </a:p>
        </p:txBody>
      </p:sp>
      <p:sp>
        <p:nvSpPr>
          <p:cNvPr id="215" name="Espace réservé du texte 214"/>
          <p:cNvSpPr>
            <a:spLocks noGrp="1"/>
          </p:cNvSpPr>
          <p:nvPr>
            <p:ph type="body" idx="10"/>
          </p:nvPr>
        </p:nvSpPr>
        <p:spPr>
          <a:xfrm>
            <a:off x="875030" y="5391785"/>
            <a:ext cx="3467100" cy="1444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just">
              <a:lnSpc>
                <a:spcPts val="2300"/>
              </a:lnSpc>
              <a:spcAft>
                <a:spcPts val="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Chef radial: </a:t>
            </a:r>
          </a:p>
          <a:p>
            <a:pPr marL="0" marR="0" indent="0" algn="just">
              <a:lnSpc>
                <a:spcPts val="2700"/>
              </a:lnSpc>
              <a:spcBef>
                <a:spcPts val="430"/>
              </a:spcBef>
              <a:spcAft>
                <a:spcPts val="0"/>
              </a:spcAft>
            </a:pPr>
            <a:r>
              <a:rPr lang="fr-FR" sz="2400" spc="-35">
                <a:solidFill>
                  <a:srgbClr val="000000"/>
                </a:solidFill>
                <a:latin typeface="Arial" panose="02020603050405020304" pitchFamily="2"/>
              </a:rPr>
              <a:t>-Bord médial du radius au </a:t>
            </a:r>
          </a:p>
          <a:p>
            <a:pPr marL="0" marR="0" indent="0" algn="just">
              <a:lnSpc>
                <a:spcPts val="2700"/>
              </a:lnSpc>
              <a:spcBef>
                <a:spcPts val="425"/>
              </a:spcBef>
              <a:spcAft>
                <a:spcPts val="0"/>
              </a:spcAft>
            </a:pPr>
            <a:r>
              <a:rPr lang="fr-FR" sz="2400" spc="-5">
                <a:solidFill>
                  <a:srgbClr val="000000"/>
                </a:solidFill>
                <a:latin typeface="Arial" panose="02020603050405020304" pitchFamily="2"/>
              </a:rPr>
              <a:t>dessous de la tubérosité </a:t>
            </a:r>
          </a:p>
          <a:p>
            <a:pPr marL="0" marR="0" indent="0" algn="just">
              <a:lnSpc>
                <a:spcPts val="2200"/>
              </a:lnSpc>
              <a:spcBef>
                <a:spcPts val="420"/>
              </a:spcBef>
              <a:spcAft>
                <a:spcPts val="0"/>
              </a:spcAft>
            </a:pPr>
            <a:r>
              <a:rPr lang="fr-FR" sz="2400" spc="-30">
                <a:solidFill>
                  <a:srgbClr val="000000"/>
                </a:solidFill>
                <a:latin typeface="Arial" panose="02020603050405020304" pitchFamily="2"/>
              </a:rPr>
              <a:t>radiale </a:t>
            </a:r>
          </a:p>
        </p:txBody>
      </p:sp>
      <p:sp>
        <p:nvSpPr>
          <p:cNvPr id="216" name="Espace réservé du texte 215"/>
          <p:cNvSpPr>
            <a:spLocks noGrp="1"/>
          </p:cNvSpPr>
          <p:nvPr>
            <p:ph type="body" idx="10"/>
          </p:nvPr>
        </p:nvSpPr>
        <p:spPr>
          <a:xfrm>
            <a:off x="7269480" y="6836410"/>
            <a:ext cx="1852930" cy="375285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57785" rIns="0" bIns="0" anchor="t"/>
          <a:lstStyle/>
          <a:p>
            <a:pPr marL="91440" marR="0" indent="0" algn="l">
              <a:lnSpc>
                <a:spcPts val="2000"/>
              </a:lnSpc>
              <a:spcAft>
                <a:spcPts val="260"/>
              </a:spcAft>
            </a:pPr>
            <a:r>
              <a:rPr lang="fr-FR" sz="1800" b="1" spc="-40">
                <a:solidFill>
                  <a:srgbClr val="000000"/>
                </a:solidFill>
                <a:latin typeface="Arial" panose="02020603050405020304" pitchFamily="2"/>
              </a:rPr>
              <a:t>Vue antérieure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755130" y="2829560"/>
            <a:ext cx="3166110" cy="4013835"/>
          </a:xfrm>
          <a:prstGeom prst="rect">
            <a:avLst/>
          </a:prstGeom>
        </p:spPr>
      </p:pic>
      <p:sp>
        <p:nvSpPr>
          <p:cNvPr id="219" name="Espace réservé du texte 218"/>
          <p:cNvSpPr>
            <a:spLocks noGrp="1"/>
          </p:cNvSpPr>
          <p:nvPr>
            <p:ph type="body" idx="10"/>
          </p:nvPr>
        </p:nvSpPr>
        <p:spPr>
          <a:xfrm>
            <a:off x="3234690" y="609600"/>
            <a:ext cx="3692525" cy="570230"/>
          </a:xfrm>
          <a:prstGeom prst="rect">
            <a:avLst/>
          </a:prstGeom>
          <a:noFill/>
          <a:ln w="39370" cmpd="sng">
            <a:solidFill>
              <a:srgbClr val="7030A0"/>
            </a:solidFill>
            <a:prstDash val="solid"/>
          </a:ln>
        </p:spPr>
        <p:txBody>
          <a:bodyPr vert="horz" lIns="0" tIns="67945" rIns="0" bIns="0" anchor="t"/>
          <a:lstStyle/>
          <a:p>
            <a:pPr marL="0" marR="0" indent="0" algn="ctr">
              <a:lnSpc>
                <a:spcPts val="3200"/>
              </a:lnSpc>
              <a:spcAft>
                <a:spcPts val="130"/>
              </a:spcAft>
            </a:pPr>
            <a:r>
              <a:rPr lang="fr-FR" sz="2800" b="1" spc="-10">
                <a:solidFill>
                  <a:srgbClr val="7030A0"/>
                </a:solidFill>
                <a:latin typeface="Arial" panose="02020603050405020304" pitchFamily="2"/>
              </a:rPr>
              <a:t>A-Plan profond </a:t>
            </a:r>
          </a:p>
        </p:txBody>
      </p:sp>
      <p:sp>
        <p:nvSpPr>
          <p:cNvPr id="220" name="Espace réservé du texte 219"/>
          <p:cNvSpPr>
            <a:spLocks noGrp="1"/>
          </p:cNvSpPr>
          <p:nvPr>
            <p:ph type="body" idx="10"/>
          </p:nvPr>
        </p:nvSpPr>
        <p:spPr>
          <a:xfrm>
            <a:off x="770890" y="1410970"/>
            <a:ext cx="7480300" cy="548640"/>
          </a:xfrm>
          <a:prstGeom prst="rect">
            <a:avLst/>
          </a:prstGeom>
          <a:noFill/>
          <a:ln w="24130" cmpd="sng">
            <a:solidFill>
              <a:srgbClr val="FF0000"/>
            </a:solidFill>
            <a:prstDash val="solid"/>
          </a:ln>
        </p:spPr>
        <p:txBody>
          <a:bodyPr vert="horz" lIns="0" tIns="65405" rIns="0" bIns="0" anchor="t"/>
          <a:lstStyle/>
          <a:p>
            <a:pPr marL="91440" marR="0" indent="0" algn="l">
              <a:lnSpc>
                <a:spcPts val="3200"/>
              </a:lnSpc>
              <a:spcAft>
                <a:spcPts val="225"/>
              </a:spcAft>
            </a:pPr>
            <a:r>
              <a:rPr lang="fr-FR" sz="2800" b="1" spc="-5">
                <a:solidFill>
                  <a:srgbClr val="FF0000"/>
                </a:solidFill>
                <a:latin typeface="Arial" panose="02020603050405020304" pitchFamily="2"/>
              </a:rPr>
              <a:t>1-Le fléchisseur profond des doigts (suite) </a:t>
            </a:r>
          </a:p>
        </p:txBody>
      </p:sp>
      <p:sp>
        <p:nvSpPr>
          <p:cNvPr id="221" name="Espace réservé du texte 220"/>
          <p:cNvSpPr>
            <a:spLocks noGrp="1"/>
          </p:cNvSpPr>
          <p:nvPr>
            <p:ph type="body" idx="10"/>
          </p:nvPr>
        </p:nvSpPr>
        <p:spPr>
          <a:xfrm>
            <a:off x="798830" y="2756535"/>
            <a:ext cx="5486400" cy="28790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just">
              <a:lnSpc>
                <a:spcPts val="2700"/>
              </a:lnSpc>
              <a:spcAft>
                <a:spcPts val="0"/>
              </a:spcAft>
            </a:pPr>
            <a:r>
              <a:rPr lang="fr-FR" sz="2400" b="1" spc="-35">
                <a:solidFill>
                  <a:srgbClr val="000000"/>
                </a:solidFill>
                <a:latin typeface="Arial" panose="02020603050405020304" pitchFamily="2"/>
              </a:rPr>
              <a:t>b-Terminaison: </a:t>
            </a:r>
          </a:p>
          <a:p>
            <a:pPr marL="45720" marR="0" indent="0" algn="just">
              <a:lnSpc>
                <a:spcPts val="2700"/>
              </a:lnSpc>
              <a:spcBef>
                <a:spcPts val="725"/>
              </a:spcBef>
              <a:spcAft>
                <a:spcPts val="0"/>
              </a:spcAft>
            </a:pPr>
            <a:r>
              <a:rPr lang="fr-FR" sz="2400" spc="-10">
                <a:solidFill>
                  <a:srgbClr val="000000"/>
                </a:solidFill>
                <a:latin typeface="Arial" panose="02020603050405020304" pitchFamily="2"/>
              </a:rPr>
              <a:t>Bases des phalanges </a:t>
            </a:r>
          </a:p>
          <a:p>
            <a:pPr marL="45720" marR="0" indent="0" algn="just">
              <a:lnSpc>
                <a:spcPts val="2700"/>
              </a:lnSpc>
              <a:spcBef>
                <a:spcPts val="720"/>
              </a:spcBef>
              <a:spcAft>
                <a:spcPts val="0"/>
              </a:spcAft>
            </a:pPr>
            <a:r>
              <a:rPr lang="fr-FR" sz="2400" spc="0">
                <a:solidFill>
                  <a:srgbClr val="000000"/>
                </a:solidFill>
                <a:latin typeface="Arial" panose="02020603050405020304" pitchFamily="2"/>
              </a:rPr>
              <a:t>distales des quatre derniers </a:t>
            </a:r>
          </a:p>
          <a:p>
            <a:pPr marL="45720" marR="0" indent="0" algn="just">
              <a:lnSpc>
                <a:spcPts val="2700"/>
              </a:lnSpc>
              <a:spcBef>
                <a:spcPts val="720"/>
              </a:spcBef>
              <a:spcAft>
                <a:spcPts val="9570"/>
              </a:spcAft>
            </a:pPr>
            <a:r>
              <a:rPr lang="fr-FR" sz="2400" spc="-20">
                <a:solidFill>
                  <a:srgbClr val="000000"/>
                </a:solidFill>
                <a:latin typeface="Arial" panose="02020603050405020304" pitchFamily="2"/>
              </a:rPr>
              <a:t>doigts </a:t>
            </a:r>
          </a:p>
        </p:txBody>
      </p:sp>
      <p:sp>
        <p:nvSpPr>
          <p:cNvPr id="222" name="Espace réservé du texte 221"/>
          <p:cNvSpPr>
            <a:spLocks noGrp="1"/>
          </p:cNvSpPr>
          <p:nvPr>
            <p:ph type="body" idx="10"/>
          </p:nvPr>
        </p:nvSpPr>
        <p:spPr>
          <a:xfrm>
            <a:off x="1984375" y="5635625"/>
            <a:ext cx="4300855" cy="1207135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41275" rIns="0" bIns="0" anchor="t"/>
          <a:lstStyle/>
          <a:p>
            <a:pPr marL="91440" marR="1005840" indent="0" algn="l">
              <a:lnSpc>
                <a:spcPts val="2200"/>
              </a:lnSpc>
              <a:spcAft>
                <a:spcPts val="0"/>
              </a:spcAft>
            </a:pPr>
            <a:r>
              <a:rPr lang="fr-FR" sz="1800" b="1" spc="0">
                <a:solidFill>
                  <a:srgbClr val="000000"/>
                </a:solidFill>
                <a:latin typeface="Arial" panose="02020603050405020304" pitchFamily="2"/>
              </a:rPr>
              <a:t>Terminaison : vue palmaire et latérale </a:t>
            </a:r>
          </a:p>
          <a:p>
            <a:pPr marL="91440" marR="0" indent="0" algn="l">
              <a:lnSpc>
                <a:spcPts val="2200"/>
              </a:lnSpc>
              <a:spcBef>
                <a:spcPts val="15"/>
              </a:spcBef>
              <a:spcAft>
                <a:spcPts val="355"/>
              </a:spcAft>
            </a:pPr>
            <a:r>
              <a:rPr lang="fr-FR" sz="1800" b="1" spc="0">
                <a:solidFill>
                  <a:srgbClr val="000000"/>
                </a:solidFill>
                <a:latin typeface="Arial" panose="02020603050405020304" pitchFamily="2"/>
              </a:rPr>
              <a:t>1-</a:t>
            </a:r>
            <a:r>
              <a:rPr lang="fr-FR" sz="1800" spc="0">
                <a:solidFill>
                  <a:srgbClr val="000000"/>
                </a:solidFill>
                <a:latin typeface="Arial" panose="02020603050405020304" pitchFamily="2"/>
              </a:rPr>
              <a:t>Fléch. Profond des doigts </a:t>
            </a:r>
            <a:r>
              <a:t/>
            </a:r>
            <a:br/>
            <a:r>
              <a:rPr lang="fr-FR" sz="1800" b="1" spc="0">
                <a:solidFill>
                  <a:srgbClr val="000000"/>
                </a:solidFill>
                <a:latin typeface="Arial" panose="02020603050405020304" pitchFamily="2"/>
              </a:rPr>
              <a:t>2-</a:t>
            </a:r>
            <a:r>
              <a:rPr lang="fr-FR" sz="1800" spc="0">
                <a:solidFill>
                  <a:srgbClr val="000000"/>
                </a:solidFill>
                <a:latin typeface="Arial" panose="02020603050405020304" pitchFamily="2"/>
              </a:rPr>
              <a:t>Fléch. Superficiel des doigts </a:t>
            </a:r>
          </a:p>
        </p:txBody>
      </p:sp>
      <p:cxnSp>
        <p:nvCxnSpPr>
          <p:cNvPr id="225" name="Connecteur droit 224"/>
          <p:cNvCxnSpPr/>
          <p:nvPr/>
        </p:nvCxnSpPr>
        <p:spPr>
          <a:xfrm>
            <a:off x="6755130" y="6843395"/>
            <a:ext cx="3166110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</p:cxnSp>
      <p:cxnSp>
        <p:nvCxnSpPr>
          <p:cNvPr id="226" name="Connecteur droit 225"/>
          <p:cNvCxnSpPr/>
          <p:nvPr/>
        </p:nvCxnSpPr>
        <p:spPr>
          <a:xfrm>
            <a:off x="6755130" y="2829560"/>
            <a:ext cx="0" cy="4013835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Espace réservé du texte 228"/>
          <p:cNvSpPr>
            <a:spLocks noGrp="1"/>
          </p:cNvSpPr>
          <p:nvPr>
            <p:ph type="body" idx="10"/>
          </p:nvPr>
        </p:nvSpPr>
        <p:spPr>
          <a:xfrm>
            <a:off x="2091055" y="1390650"/>
            <a:ext cx="6586220" cy="5124450"/>
          </a:xfrm>
          <a:prstGeom prst="rect">
            <a:avLst/>
          </a:prstGeom>
          <a:noFill/>
          <a:ln w="38100" cmpd="sng">
            <a:solidFill>
              <a:srgbClr val="000000"/>
            </a:solidFill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232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028950" y="2924175"/>
            <a:ext cx="5443855" cy="2824480"/>
          </a:xfrm>
          <a:prstGeom prst="rect">
            <a:avLst/>
          </a:prstGeom>
        </p:spPr>
      </p:pic>
      <p:sp>
        <p:nvSpPr>
          <p:cNvPr id="230" name="Espace réservé du texte 229"/>
          <p:cNvSpPr>
            <a:spLocks noGrp="1"/>
          </p:cNvSpPr>
          <p:nvPr>
            <p:ph type="body" idx="10"/>
          </p:nvPr>
        </p:nvSpPr>
        <p:spPr>
          <a:xfrm>
            <a:off x="2914650" y="1466850"/>
            <a:ext cx="4572000" cy="609600"/>
          </a:xfrm>
          <a:prstGeom prst="rect">
            <a:avLst/>
          </a:prstGeom>
          <a:solidFill>
            <a:srgbClr val="9CCB06"/>
          </a:solidFill>
          <a:ln w="0" cmpd="sng">
            <a:noFill/>
            <a:prstDash val="solid"/>
          </a:ln>
        </p:spPr>
        <p:txBody>
          <a:bodyPr vert="horz" lIns="0" tIns="200025" rIns="0" bIns="0" anchor="t"/>
          <a:lstStyle/>
          <a:p>
            <a:pPr marL="0" marR="0" indent="0" algn="ctr">
              <a:lnSpc>
                <a:spcPts val="2000"/>
              </a:lnSpc>
              <a:spcAft>
                <a:spcPts val="1050"/>
              </a:spcAft>
            </a:pPr>
            <a:r>
              <a:rPr lang="fr-FR" sz="1600" spc="245">
                <a:solidFill>
                  <a:srgbClr val="000000"/>
                </a:solidFill>
                <a:latin typeface="Tahoma" panose="02020603050405020304" pitchFamily="2"/>
              </a:rPr>
              <a:t>Gaines des Tendons Fléchisseurs </a:t>
            </a:r>
          </a:p>
        </p:txBody>
      </p:sp>
      <p:sp>
        <p:nvSpPr>
          <p:cNvPr id="233" name="Espace réservé du texte 232"/>
          <p:cNvSpPr>
            <a:spLocks noGrp="1"/>
          </p:cNvSpPr>
          <p:nvPr>
            <p:ph type="body" idx="10"/>
          </p:nvPr>
        </p:nvSpPr>
        <p:spPr>
          <a:xfrm>
            <a:off x="7972425" y="5105400"/>
            <a:ext cx="447675" cy="13843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fr-FR" sz="1350" b="1" spc="-100">
                <a:solidFill>
                  <a:srgbClr val="DA6EB2"/>
                </a:solidFill>
                <a:latin typeface="Tahoma" panose="02020603050405020304" pitchFamily="2"/>
              </a:rPr>
              <a:t>F P D </a:t>
            </a:r>
          </a:p>
        </p:txBody>
      </p:sp>
      <p:sp>
        <p:nvSpPr>
          <p:cNvPr id="234" name="Espace réservé du texte 233"/>
          <p:cNvSpPr>
            <a:spLocks noGrp="1"/>
          </p:cNvSpPr>
          <p:nvPr>
            <p:ph type="body" idx="10"/>
          </p:nvPr>
        </p:nvSpPr>
        <p:spPr>
          <a:xfrm>
            <a:off x="8020050" y="5510530"/>
            <a:ext cx="452755" cy="1428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fr-FR" sz="1350" b="1" spc="-90">
                <a:solidFill>
                  <a:srgbClr val="8C1922"/>
                </a:solidFill>
                <a:latin typeface="Tahoma" panose="02020603050405020304" pitchFamily="2"/>
              </a:rPr>
              <a:t>F S D </a:t>
            </a:r>
          </a:p>
        </p:txBody>
      </p:sp>
      <p:sp>
        <p:nvSpPr>
          <p:cNvPr id="235" name="Espace réservé du texte 234"/>
          <p:cNvSpPr>
            <a:spLocks noGrp="1"/>
          </p:cNvSpPr>
          <p:nvPr>
            <p:ph type="body" idx="10"/>
          </p:nvPr>
        </p:nvSpPr>
        <p:spPr>
          <a:xfrm>
            <a:off x="2338705" y="6083300"/>
            <a:ext cx="2743200" cy="431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l">
              <a:lnSpc>
                <a:spcPts val="1800"/>
              </a:lnSpc>
              <a:spcAft>
                <a:spcPts val="1430"/>
              </a:spcAft>
            </a:pPr>
            <a:r>
              <a:rPr lang="fr-FR" sz="1600" spc="-5">
                <a:solidFill>
                  <a:srgbClr val="000000"/>
                </a:solidFill>
                <a:latin typeface="Tahoma" panose="02020603050405020304" pitchFamily="2"/>
              </a:rPr>
              <a:t>a. </a:t>
            </a:r>
            <a:r>
              <a:rPr lang="fr-FR" sz="1350" b="1" spc="-5">
                <a:solidFill>
                  <a:srgbClr val="000000"/>
                </a:solidFill>
                <a:latin typeface="Tahoma" panose="02020603050405020304" pitchFamily="2"/>
              </a:rPr>
              <a:t>b. </a:t>
            </a:r>
            <a:r>
              <a:rPr lang="fr-FR" sz="1600" spc="-5">
                <a:solidFill>
                  <a:srgbClr val="000000"/>
                </a:solidFill>
                <a:latin typeface="Tahoma" panose="02020603050405020304" pitchFamily="2"/>
              </a:rPr>
              <a:t>c. = </a:t>
            </a:r>
            <a:r>
              <a:rPr lang="fr-FR" sz="1350" b="1" spc="-5">
                <a:solidFill>
                  <a:srgbClr val="000000"/>
                </a:solidFill>
                <a:latin typeface="Tahoma" panose="02020603050405020304" pitchFamily="2"/>
              </a:rPr>
              <a:t>Tunnels de TILLAUX </a:t>
            </a:r>
          </a:p>
        </p:txBody>
      </p:sp>
      <p:cxnSp>
        <p:nvCxnSpPr>
          <p:cNvPr id="236" name="Connecteur droit 235"/>
          <p:cNvCxnSpPr/>
          <p:nvPr/>
        </p:nvCxnSpPr>
        <p:spPr>
          <a:xfrm>
            <a:off x="2914650" y="1466850"/>
            <a:ext cx="4572000" cy="0"/>
          </a:xfrm>
          <a:prstGeom prst="line">
            <a:avLst/>
          </a:prstGeom>
          <a:ln w="9525" cmpd="sng">
            <a:solidFill>
              <a:srgbClr val="001700"/>
            </a:solidFill>
          </a:ln>
        </p:spPr>
      </p:cxnSp>
      <p:cxnSp>
        <p:nvCxnSpPr>
          <p:cNvPr id="237" name="Connecteur droit 236"/>
          <p:cNvCxnSpPr/>
          <p:nvPr/>
        </p:nvCxnSpPr>
        <p:spPr>
          <a:xfrm>
            <a:off x="2914650" y="2076450"/>
            <a:ext cx="4572000" cy="0"/>
          </a:xfrm>
          <a:prstGeom prst="line">
            <a:avLst/>
          </a:prstGeom>
          <a:ln w="9525" cmpd="sng">
            <a:solidFill>
              <a:srgbClr val="000A00"/>
            </a:solidFill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870450" y="2773680"/>
            <a:ext cx="5050790" cy="2569210"/>
          </a:xfrm>
          <a:prstGeom prst="rect">
            <a:avLst/>
          </a:prstGeom>
        </p:spPr>
      </p:pic>
      <p:sp>
        <p:nvSpPr>
          <p:cNvPr id="240" name="Espace réservé du texte 239"/>
          <p:cNvSpPr>
            <a:spLocks noGrp="1"/>
          </p:cNvSpPr>
          <p:nvPr>
            <p:ph type="body" idx="10"/>
          </p:nvPr>
        </p:nvSpPr>
        <p:spPr>
          <a:xfrm>
            <a:off x="1581785" y="457200"/>
            <a:ext cx="7480300" cy="15405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" rIns="0" bIns="0" anchor="t"/>
          <a:lstStyle/>
          <a:p>
            <a:pPr marL="0" marR="0" indent="0" algn="ctr">
              <a:lnSpc>
                <a:spcPts val="3700"/>
              </a:lnSpc>
              <a:spcAft>
                <a:spcPts val="0"/>
              </a:spcAft>
            </a:pPr>
            <a:r>
              <a:rPr lang="fr-FR" sz="3200" b="1" spc="-10">
                <a:solidFill>
                  <a:srgbClr val="000000"/>
                </a:solidFill>
                <a:latin typeface="Arial" panose="02020603050405020304" pitchFamily="2"/>
              </a:rPr>
              <a:t>1-Le fléchisseur profond des doigts </a:t>
            </a:r>
          </a:p>
          <a:p>
            <a:pPr marL="0" marR="0" indent="0" algn="ctr">
              <a:lnSpc>
                <a:spcPts val="3700"/>
              </a:lnSpc>
              <a:spcBef>
                <a:spcPts val="185"/>
              </a:spcBef>
              <a:spcAft>
                <a:spcPts val="4540"/>
              </a:spcAft>
            </a:pPr>
            <a:r>
              <a:rPr lang="fr-FR" sz="3200" b="1" spc="-35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</p:txBody>
      </p:sp>
      <p:sp>
        <p:nvSpPr>
          <p:cNvPr id="241" name="Espace réservé du texte 240"/>
          <p:cNvSpPr>
            <a:spLocks noGrp="1"/>
          </p:cNvSpPr>
          <p:nvPr>
            <p:ph type="body" idx="10"/>
          </p:nvPr>
        </p:nvSpPr>
        <p:spPr>
          <a:xfrm>
            <a:off x="829945" y="1997710"/>
            <a:ext cx="3692525" cy="47459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just">
              <a:lnSpc>
                <a:spcPts val="2700"/>
              </a:lnSpc>
              <a:spcAft>
                <a:spcPts val="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c-Fonction: </a:t>
            </a:r>
          </a:p>
          <a:p>
            <a:pPr marL="45720" marR="0" indent="0" algn="just">
              <a:lnSpc>
                <a:spcPts val="2700"/>
              </a:lnSpc>
              <a:spcBef>
                <a:spcPts val="720"/>
              </a:spcBef>
              <a:spcAft>
                <a:spcPts val="0"/>
              </a:spcAft>
            </a:pPr>
            <a:r>
              <a:rPr lang="fr-FR" sz="2400" spc="-5">
                <a:solidFill>
                  <a:srgbClr val="000000"/>
                </a:solidFill>
                <a:latin typeface="Arial" panose="02020603050405020304" pitchFamily="2"/>
              </a:rPr>
              <a:t>-Flexion deP3 sur P2, de </a:t>
            </a:r>
          </a:p>
          <a:p>
            <a:pPr marL="45720" marR="0" indent="0" algn="just">
              <a:lnSpc>
                <a:spcPts val="2700"/>
              </a:lnSpc>
              <a:spcBef>
                <a:spcPts val="715"/>
              </a:spcBef>
              <a:spcAft>
                <a:spcPts val="0"/>
              </a:spcAft>
            </a:pPr>
            <a:r>
              <a:rPr lang="fr-FR" sz="2400" spc="-20">
                <a:solidFill>
                  <a:srgbClr val="000000"/>
                </a:solidFill>
                <a:latin typeface="Arial" panose="02020603050405020304" pitchFamily="2"/>
              </a:rPr>
              <a:t>P2 sur P1, et de P1 sur les </a:t>
            </a:r>
          </a:p>
          <a:p>
            <a:pPr marL="45720" marR="0" indent="0" algn="just">
              <a:lnSpc>
                <a:spcPts val="2700"/>
              </a:lnSpc>
              <a:spcBef>
                <a:spcPts val="710"/>
              </a:spcBef>
              <a:spcAft>
                <a:spcPts val="0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métacarpiens </a:t>
            </a:r>
          </a:p>
          <a:p>
            <a:pPr marL="45720" marR="0" indent="0" algn="just">
              <a:lnSpc>
                <a:spcPts val="2700"/>
              </a:lnSpc>
              <a:spcBef>
                <a:spcPts val="710"/>
              </a:spcBef>
              <a:spcAft>
                <a:spcPts val="0"/>
              </a:spcAft>
            </a:pPr>
            <a:r>
              <a:rPr lang="fr-FR" sz="2400" spc="0">
                <a:solidFill>
                  <a:srgbClr val="000000"/>
                </a:solidFill>
                <a:latin typeface="Arial" panose="02020603050405020304" pitchFamily="2"/>
              </a:rPr>
              <a:t>-flexion du poignet </a:t>
            </a:r>
          </a:p>
          <a:p>
            <a:pPr marL="45720" marR="0" indent="0" algn="just">
              <a:lnSpc>
                <a:spcPts val="2700"/>
              </a:lnSpc>
              <a:spcBef>
                <a:spcPts val="4165"/>
              </a:spcBef>
              <a:spcAft>
                <a:spcPts val="0"/>
              </a:spcAft>
            </a:pPr>
            <a:r>
              <a:rPr lang="fr-FR" sz="2400" b="1" spc="-15">
                <a:solidFill>
                  <a:srgbClr val="000000"/>
                </a:solidFill>
                <a:latin typeface="Arial" panose="02020603050405020304" pitchFamily="2"/>
              </a:rPr>
              <a:t>d-Innervation: </a:t>
            </a:r>
          </a:p>
          <a:p>
            <a:pPr marL="45720" marR="0" indent="0" algn="just">
              <a:lnSpc>
                <a:spcPts val="2700"/>
              </a:lnSpc>
              <a:spcBef>
                <a:spcPts val="725"/>
              </a:spcBef>
              <a:spcAft>
                <a:spcPts val="0"/>
              </a:spcAft>
            </a:pPr>
            <a:r>
              <a:rPr lang="fr-FR" sz="2400" b="1" spc="-5">
                <a:solidFill>
                  <a:srgbClr val="000000"/>
                </a:solidFill>
                <a:latin typeface="Arial" panose="02020603050405020304" pitchFamily="2"/>
              </a:rPr>
              <a:t>-Nerf médian : </a:t>
            </a:r>
            <a:r>
              <a:rPr lang="fr-FR" sz="2400" spc="-5">
                <a:solidFill>
                  <a:srgbClr val="000000"/>
                </a:solidFill>
                <a:latin typeface="Arial" panose="02020603050405020304" pitchFamily="2"/>
              </a:rPr>
              <a:t>02 chefs </a:t>
            </a:r>
          </a:p>
          <a:p>
            <a:pPr marL="45720" marR="0" indent="0" algn="just">
              <a:lnSpc>
                <a:spcPts val="2700"/>
              </a:lnSpc>
              <a:spcBef>
                <a:spcPts val="710"/>
              </a:spcBef>
              <a:spcAft>
                <a:spcPts val="0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latéraux </a:t>
            </a:r>
          </a:p>
          <a:p>
            <a:pPr marL="45720" marR="0" indent="0" algn="just">
              <a:lnSpc>
                <a:spcPts val="2700"/>
              </a:lnSpc>
              <a:spcBef>
                <a:spcPts val="710"/>
              </a:spcBef>
              <a:spcAft>
                <a:spcPts val="0"/>
              </a:spcAft>
            </a:pPr>
            <a:r>
              <a:rPr lang="fr-FR" sz="2400" b="1" spc="-5">
                <a:solidFill>
                  <a:srgbClr val="000000"/>
                </a:solidFill>
                <a:latin typeface="Arial" panose="02020603050405020304" pitchFamily="2"/>
              </a:rPr>
              <a:t>-Nerf ulnaire : </a:t>
            </a:r>
            <a:r>
              <a:rPr lang="fr-FR" sz="2400" spc="-5">
                <a:solidFill>
                  <a:srgbClr val="000000"/>
                </a:solidFill>
                <a:latin typeface="Arial" panose="02020603050405020304" pitchFamily="2"/>
              </a:rPr>
              <a:t>02 chefs </a:t>
            </a:r>
          </a:p>
          <a:p>
            <a:pPr marL="45720" marR="0" indent="0" algn="just">
              <a:lnSpc>
                <a:spcPts val="2700"/>
              </a:lnSpc>
              <a:spcBef>
                <a:spcPts val="710"/>
              </a:spcBef>
              <a:spcAft>
                <a:spcPts val="55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médiaux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75030" y="1273175"/>
            <a:ext cx="9046210" cy="5938520"/>
          </a:xfrm>
          <a:prstGeom prst="rect">
            <a:avLst/>
          </a:prstGeom>
        </p:spPr>
      </p:pic>
      <p:sp>
        <p:nvSpPr>
          <p:cNvPr id="246" name="Espace réservé du texte 245"/>
          <p:cNvSpPr>
            <a:spLocks noGrp="1"/>
          </p:cNvSpPr>
          <p:nvPr>
            <p:ph type="body" idx="10"/>
          </p:nvPr>
        </p:nvSpPr>
        <p:spPr>
          <a:xfrm>
            <a:off x="2825750" y="546100"/>
            <a:ext cx="4751705" cy="624205"/>
          </a:xfrm>
          <a:prstGeom prst="rect">
            <a:avLst/>
          </a:prstGeom>
          <a:solidFill>
            <a:srgbClr val="EEECEC"/>
          </a:solidFill>
          <a:ln w="36830" cmpd="sng">
            <a:solidFill>
              <a:srgbClr val="000000"/>
            </a:solidFill>
            <a:prstDash val="solid"/>
          </a:ln>
        </p:spPr>
        <p:txBody>
          <a:bodyPr vert="horz" lIns="0" tIns="58420" rIns="0" bIns="0" anchor="t"/>
          <a:lstStyle/>
          <a:p>
            <a:pPr marL="91440" marR="0" indent="0" algn="l">
              <a:lnSpc>
                <a:spcPts val="3700"/>
              </a:lnSpc>
              <a:spcAft>
                <a:spcPts val="150"/>
              </a:spcAft>
            </a:pPr>
            <a:r>
              <a:rPr lang="fr-FR" sz="3200" b="1" spc="-10">
                <a:solidFill>
                  <a:srgbClr val="000000"/>
                </a:solidFill>
                <a:latin typeface="Arial" panose="02020603050405020304" pitchFamily="2"/>
              </a:rPr>
              <a:t>A-Plan profond (suite) </a:t>
            </a:r>
          </a:p>
        </p:txBody>
      </p:sp>
      <p:sp>
        <p:nvSpPr>
          <p:cNvPr id="249" name="Espace réservé du texte 248"/>
          <p:cNvSpPr>
            <a:spLocks noGrp="1"/>
          </p:cNvSpPr>
          <p:nvPr>
            <p:ph type="body" idx="10"/>
          </p:nvPr>
        </p:nvSpPr>
        <p:spPr>
          <a:xfrm>
            <a:off x="2441575" y="1424940"/>
            <a:ext cx="4468495" cy="3460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2-Le long fléchisseur du pouce </a:t>
            </a:r>
          </a:p>
        </p:txBody>
      </p:sp>
      <p:sp>
        <p:nvSpPr>
          <p:cNvPr id="250" name="Espace réservé du texte 249"/>
          <p:cNvSpPr>
            <a:spLocks noGrp="1"/>
          </p:cNvSpPr>
          <p:nvPr>
            <p:ph type="body" idx="10"/>
          </p:nvPr>
        </p:nvSpPr>
        <p:spPr>
          <a:xfrm>
            <a:off x="875030" y="2254250"/>
            <a:ext cx="3172460" cy="2563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/>
          <a:lstStyle/>
          <a:p>
            <a:pPr marL="0" marR="0" indent="0" algn="just">
              <a:lnSpc>
                <a:spcPts val="2900"/>
              </a:lnSpc>
              <a:spcAft>
                <a:spcPts val="0"/>
              </a:spcAft>
            </a:pPr>
            <a:r>
              <a:rPr lang="fr-FR" sz="2400" b="1" spc="-20">
                <a:solidFill>
                  <a:srgbClr val="000000"/>
                </a:solidFill>
                <a:latin typeface="Arial" panose="02020603050405020304" pitchFamily="2"/>
              </a:rPr>
              <a:t>a-Origine</a:t>
            </a:r>
            <a:r>
              <a:rPr lang="fr-FR" sz="2400" spc="-20">
                <a:solidFill>
                  <a:srgbClr val="000000"/>
                </a:solidFill>
                <a:latin typeface="Arial" panose="02020603050405020304" pitchFamily="2"/>
              </a:rPr>
              <a:t>: </a:t>
            </a:r>
          </a:p>
          <a:p>
            <a:pPr marL="0" marR="0" indent="0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spc="-5">
                <a:solidFill>
                  <a:srgbClr val="000000"/>
                </a:solidFill>
                <a:latin typeface="Arial" panose="02020603050405020304" pitchFamily="2"/>
              </a:rPr>
              <a:t>-trois quarts supérieurs </a:t>
            </a:r>
          </a:p>
          <a:p>
            <a:pPr marL="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spc="-35">
                <a:solidFill>
                  <a:srgbClr val="000000"/>
                </a:solidFill>
                <a:latin typeface="Arial" panose="02020603050405020304" pitchFamily="2"/>
              </a:rPr>
              <a:t>de la face antérieure du </a:t>
            </a:r>
          </a:p>
          <a:p>
            <a:pPr marL="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spc="-30">
                <a:solidFill>
                  <a:srgbClr val="000000"/>
                </a:solidFill>
                <a:latin typeface="Arial" panose="02020603050405020304" pitchFamily="2"/>
              </a:rPr>
              <a:t>radius </a:t>
            </a:r>
          </a:p>
          <a:p>
            <a:pPr marL="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spc="-5">
                <a:solidFill>
                  <a:srgbClr val="000000"/>
                </a:solidFill>
                <a:latin typeface="Arial" panose="02020603050405020304" pitchFamily="2"/>
              </a:rPr>
              <a:t>-tubérosité radiale </a:t>
            </a:r>
          </a:p>
          <a:p>
            <a:pPr marL="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spc="-10">
                <a:solidFill>
                  <a:srgbClr val="000000"/>
                </a:solidFill>
                <a:latin typeface="Arial" panose="02020603050405020304" pitchFamily="2"/>
              </a:rPr>
              <a:t>- membrane </a:t>
            </a:r>
          </a:p>
          <a:p>
            <a:pPr marL="0" marR="0" indent="0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interosseuse </a:t>
            </a:r>
          </a:p>
        </p:txBody>
      </p:sp>
      <p:sp>
        <p:nvSpPr>
          <p:cNvPr id="251" name="Espace réservé du texte 250"/>
          <p:cNvSpPr>
            <a:spLocks noGrp="1"/>
          </p:cNvSpPr>
          <p:nvPr>
            <p:ph type="body" idx="10"/>
          </p:nvPr>
        </p:nvSpPr>
        <p:spPr>
          <a:xfrm>
            <a:off x="883920" y="5207635"/>
            <a:ext cx="2648585" cy="14439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2700"/>
              </a:lnSpc>
              <a:spcAft>
                <a:spcPts val="0"/>
              </a:spcAft>
            </a:pPr>
            <a:r>
              <a:rPr lang="fr-FR" sz="2400" b="1" spc="-35">
                <a:solidFill>
                  <a:srgbClr val="000000"/>
                </a:solidFill>
                <a:latin typeface="Arial" panose="02020603050405020304" pitchFamily="2"/>
              </a:rPr>
              <a:t>b-Terminaison: </a:t>
            </a:r>
          </a:p>
          <a:p>
            <a:pPr marL="0" marR="0" indent="0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spc="-45">
                <a:solidFill>
                  <a:srgbClr val="000000"/>
                </a:solidFill>
                <a:latin typeface="Arial" panose="02020603050405020304" pitchFamily="2"/>
              </a:rPr>
              <a:t>Face palmaire de la </a:t>
            </a:r>
          </a:p>
          <a:p>
            <a:pPr marL="0" marR="0" indent="0" algn="just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spc="-10">
                <a:solidFill>
                  <a:srgbClr val="000000"/>
                </a:solidFill>
                <a:latin typeface="Arial" panose="02020603050405020304" pitchFamily="2"/>
              </a:rPr>
              <a:t>base de la 2</a:t>
            </a:r>
            <a:r>
              <a:rPr lang="fr-FR" sz="1600" spc="-10">
                <a:solidFill>
                  <a:srgbClr val="000000"/>
                </a:solidFill>
                <a:latin typeface="Arial" panose="02020603050405020304" pitchFamily="2"/>
              </a:rPr>
              <a:t>ème </a:t>
            </a:r>
          </a:p>
          <a:p>
            <a:pPr marL="0" marR="0" indent="0" algn="just">
              <a:lnSpc>
                <a:spcPts val="2900"/>
              </a:lnSpc>
              <a:spcBef>
                <a:spcPts val="180"/>
              </a:spcBef>
              <a:spcAft>
                <a:spcPts val="5"/>
              </a:spcAft>
            </a:pPr>
            <a:r>
              <a:rPr lang="fr-FR" sz="2400" spc="-10">
                <a:solidFill>
                  <a:srgbClr val="000000"/>
                </a:solidFill>
                <a:latin typeface="Arial" panose="02020603050405020304" pitchFamily="2"/>
              </a:rPr>
              <a:t>phalange du pouce </a:t>
            </a:r>
          </a:p>
        </p:txBody>
      </p:sp>
      <p:sp>
        <p:nvSpPr>
          <p:cNvPr id="252" name="Espace réservé du texte 251"/>
          <p:cNvSpPr>
            <a:spLocks noGrp="1"/>
          </p:cNvSpPr>
          <p:nvPr>
            <p:ph type="body" idx="10"/>
          </p:nvPr>
        </p:nvSpPr>
        <p:spPr>
          <a:xfrm>
            <a:off x="6760210" y="6681470"/>
            <a:ext cx="3161030" cy="530225"/>
          </a:xfrm>
          <a:prstGeom prst="rect">
            <a:avLst/>
          </a:prstGeom>
          <a:noFill/>
          <a:ln w="6350" cmpd="sng">
            <a:solidFill>
              <a:srgbClr val="000000"/>
            </a:solidFill>
            <a:prstDash val="solid"/>
          </a:ln>
        </p:spPr>
        <p:txBody>
          <a:bodyPr vert="horz" lIns="0" tIns="45720" rIns="0" bIns="0" anchor="t"/>
          <a:lstStyle/>
          <a:p>
            <a:pPr marL="0" marR="0" indent="0" algn="ctr">
              <a:lnSpc>
                <a:spcPts val="1700"/>
              </a:lnSpc>
              <a:spcAft>
                <a:spcPts val="280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3-Insertion du long flech. du pouce </a:t>
            </a:r>
            <a:r>
              <a:t/>
            </a:r>
            <a:br/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4-Insertion du M. carré pronateur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602095" y="350520"/>
            <a:ext cx="3236595" cy="6602095"/>
          </a:xfrm>
          <a:prstGeom prst="rect">
            <a:avLst/>
          </a:prstGeom>
        </p:spPr>
      </p:pic>
      <p:graphicFrame>
        <p:nvGraphicFramePr>
          <p:cNvPr id="257" name="table 257"/>
          <p:cNvGraphicFramePr>
            <a:graphicFrameLocks noGrp="1"/>
          </p:cNvGraphicFramePr>
          <p:nvPr/>
        </p:nvGraphicFramePr>
        <p:xfrm>
          <a:off x="871855" y="342900"/>
          <a:ext cx="9123045" cy="6609715"/>
        </p:xfrm>
        <a:graphic>
          <a:graphicData uri="http://schemas.openxmlformats.org/drawingml/2006/table">
            <a:tbl>
              <a:tblPr/>
              <a:tblGrid>
                <a:gridCol w="573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2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3700">
                <a:tc>
                  <a:txBody>
                    <a:bodyPr/>
                    <a:lstStyle/>
                    <a:p>
                      <a:pPr marL="0" marR="271145" indent="0" algn="r">
                        <a:lnSpc>
                          <a:spcPts val="2800"/>
                        </a:lnSpc>
                        <a:spcBef>
                          <a:spcPts val="9615"/>
                        </a:spcBef>
                        <a:spcAft>
                          <a:spcPts val="10705"/>
                        </a:spcAft>
                      </a:pPr>
                      <a:r>
                        <a:rPr lang="fr-FR" sz="2400" b="1" spc="-2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2-Le long fléchisseur du pouce (suite)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015">
                <a:tc>
                  <a:txBody>
                    <a:bodyPr/>
                    <a:lstStyle/>
                    <a:p>
                      <a:pPr marL="914400" marR="0" indent="0" algn="l">
                        <a:lnSpc>
                          <a:spcPts val="2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fr-FR" sz="1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Vue ventrale </a:t>
                      </a:r>
                    </a:p>
                    <a:p>
                      <a:pPr marL="914400" marR="0" indent="0" algn="l">
                        <a:lnSpc>
                          <a:spcPts val="2200"/>
                        </a:lnSpc>
                        <a:spcBef>
                          <a:spcPts val="2160"/>
                        </a:spcBef>
                        <a:spcAft>
                          <a:spcPts val="15560"/>
                        </a:spcAft>
                      </a:pPr>
                      <a:r>
                        <a:rPr lang="fr-FR" sz="1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1-Long fléch. du pouce </a:t>
                      </a:r>
                      <a:r>
                        <a:t/>
                      </a:r>
                      <a:br/>
                      <a:r>
                        <a:rPr lang="fr-FR" sz="1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2-Fléch. radial du carpe </a:t>
                      </a:r>
                      <a:r>
                        <a:t/>
                      </a:r>
                      <a:br/>
                      <a:r>
                        <a:rPr lang="fr-FR" sz="1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3-Rétinaculum des fléch. </a:t>
                      </a:r>
                      <a:r>
                        <a:t/>
                      </a:r>
                      <a:br/>
                      <a:r>
                        <a:rPr lang="fr-FR" sz="1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4-Fléch. Superficiel des doigts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691120" y="1842135"/>
            <a:ext cx="1860550" cy="5369560"/>
          </a:xfrm>
          <a:prstGeom prst="rect">
            <a:avLst/>
          </a:prstGeom>
        </p:spPr>
      </p:pic>
      <p:sp>
        <p:nvSpPr>
          <p:cNvPr id="261" name="Espace réservé du texte 260"/>
          <p:cNvSpPr>
            <a:spLocks noGrp="1"/>
          </p:cNvSpPr>
          <p:nvPr>
            <p:ph type="body" idx="10"/>
          </p:nvPr>
        </p:nvSpPr>
        <p:spPr>
          <a:xfrm>
            <a:off x="2368550" y="736600"/>
            <a:ext cx="5956300" cy="11055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/>
          <a:p>
            <a:pPr marL="0" marR="0" indent="0" algn="ctr">
              <a:lnSpc>
                <a:spcPts val="3700"/>
              </a:lnSpc>
              <a:spcAft>
                <a:spcPts val="0"/>
              </a:spcAft>
            </a:pPr>
            <a:r>
              <a:rPr lang="fr-FR" sz="3200" b="1" spc="-25">
                <a:solidFill>
                  <a:srgbClr val="000000"/>
                </a:solidFill>
                <a:latin typeface="Arial" panose="02020603050405020304" pitchFamily="2"/>
              </a:rPr>
              <a:t>2-Le long fléchisseur du pouce </a:t>
            </a:r>
          </a:p>
          <a:p>
            <a:pPr marL="0" marR="0" indent="0" algn="ctr">
              <a:lnSpc>
                <a:spcPts val="3700"/>
              </a:lnSpc>
              <a:spcBef>
                <a:spcPts val="175"/>
              </a:spcBef>
              <a:spcAft>
                <a:spcPts val="1125"/>
              </a:spcAft>
            </a:pPr>
            <a:r>
              <a:rPr lang="fr-FR" sz="3200" b="1" spc="-30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</p:txBody>
      </p:sp>
      <p:sp>
        <p:nvSpPr>
          <p:cNvPr id="264" name="Espace réservé du texte 263"/>
          <p:cNvSpPr>
            <a:spLocks noGrp="1"/>
          </p:cNvSpPr>
          <p:nvPr>
            <p:ph type="body" idx="10"/>
          </p:nvPr>
        </p:nvSpPr>
        <p:spPr>
          <a:xfrm>
            <a:off x="875030" y="1842135"/>
            <a:ext cx="4229100" cy="53714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35355" rIns="0" bIns="0" anchor="t"/>
          <a:lstStyle/>
          <a:p>
            <a:pPr marL="0" marR="0" indent="0" algn="just">
              <a:lnSpc>
                <a:spcPts val="2700"/>
              </a:lnSpc>
              <a:spcAft>
                <a:spcPts val="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c-Fonction: </a:t>
            </a:r>
          </a:p>
          <a:p>
            <a:pPr marL="0" marR="0" indent="0" algn="just">
              <a:lnSpc>
                <a:spcPts val="2700"/>
              </a:lnSpc>
              <a:spcBef>
                <a:spcPts val="720"/>
              </a:spcBef>
              <a:spcAft>
                <a:spcPts val="0"/>
              </a:spcAft>
            </a:pPr>
            <a:r>
              <a:rPr lang="fr-FR" sz="2400" spc="-25">
                <a:solidFill>
                  <a:srgbClr val="000000"/>
                </a:solidFill>
                <a:latin typeface="Arial" panose="02020603050405020304" pitchFamily="2"/>
              </a:rPr>
              <a:t>Flexion des phalange du pouce </a:t>
            </a:r>
          </a:p>
          <a:p>
            <a:pPr marL="0" marR="0" indent="0" algn="just">
              <a:lnSpc>
                <a:spcPts val="2700"/>
              </a:lnSpc>
              <a:spcBef>
                <a:spcPts val="4180"/>
              </a:spcBef>
              <a:spcAft>
                <a:spcPts val="0"/>
              </a:spcAft>
            </a:pPr>
            <a:r>
              <a:rPr lang="fr-FR" sz="2400" b="1" spc="-15">
                <a:solidFill>
                  <a:srgbClr val="000000"/>
                </a:solidFill>
                <a:latin typeface="Arial" panose="02020603050405020304" pitchFamily="2"/>
              </a:rPr>
              <a:t>d-Innervation: </a:t>
            </a:r>
          </a:p>
          <a:p>
            <a:pPr marL="0" marR="0" indent="0" algn="just">
              <a:lnSpc>
                <a:spcPts val="2700"/>
              </a:lnSpc>
              <a:spcBef>
                <a:spcPts val="725"/>
              </a:spcBef>
              <a:spcAft>
                <a:spcPts val="18310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-Nerf médian </a:t>
            </a:r>
          </a:p>
        </p:txBody>
      </p:sp>
      <p:cxnSp>
        <p:nvCxnSpPr>
          <p:cNvPr id="265" name="Connecteur droit 264"/>
          <p:cNvCxnSpPr/>
          <p:nvPr/>
        </p:nvCxnSpPr>
        <p:spPr>
          <a:xfrm>
            <a:off x="7691120" y="1842135"/>
            <a:ext cx="1860550" cy="0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266" name="Connecteur droit 265"/>
          <p:cNvCxnSpPr/>
          <p:nvPr/>
        </p:nvCxnSpPr>
        <p:spPr>
          <a:xfrm>
            <a:off x="7691120" y="1842135"/>
            <a:ext cx="0" cy="5369560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267" name="Connecteur droit 266"/>
          <p:cNvCxnSpPr/>
          <p:nvPr/>
        </p:nvCxnSpPr>
        <p:spPr>
          <a:xfrm>
            <a:off x="9551670" y="1842135"/>
            <a:ext cx="0" cy="5369560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943090" y="2124710"/>
            <a:ext cx="2895600" cy="3346450"/>
          </a:xfrm>
          <a:prstGeom prst="rect">
            <a:avLst/>
          </a:prstGeom>
        </p:spPr>
      </p:pic>
      <p:sp>
        <p:nvSpPr>
          <p:cNvPr id="270" name="Espace réservé du texte 269"/>
          <p:cNvSpPr>
            <a:spLocks noGrp="1"/>
          </p:cNvSpPr>
          <p:nvPr>
            <p:ph type="body" idx="10"/>
          </p:nvPr>
        </p:nvSpPr>
        <p:spPr>
          <a:xfrm>
            <a:off x="3325495" y="609600"/>
            <a:ext cx="3510915" cy="570230"/>
          </a:xfrm>
          <a:prstGeom prst="rect">
            <a:avLst/>
          </a:prstGeom>
          <a:solidFill>
            <a:srgbClr val="EFEBEC"/>
          </a:solidFill>
          <a:ln w="39370" cmpd="sng">
            <a:solidFill>
              <a:srgbClr val="000000"/>
            </a:solidFill>
            <a:prstDash val="solid"/>
          </a:ln>
        </p:spPr>
        <p:txBody>
          <a:bodyPr vert="horz" lIns="0" tIns="67945" rIns="0" bIns="0" anchor="t"/>
          <a:lstStyle/>
          <a:p>
            <a:pPr marL="0" marR="0" indent="0" algn="ctr">
              <a:lnSpc>
                <a:spcPts val="3100"/>
              </a:lnSpc>
              <a:spcAft>
                <a:spcPts val="150"/>
              </a:spcAft>
            </a:pPr>
            <a:r>
              <a:rPr lang="fr-FR" sz="2800" b="1" spc="-10">
                <a:solidFill>
                  <a:srgbClr val="000000"/>
                </a:solidFill>
                <a:latin typeface="Arial" panose="02020603050405020304" pitchFamily="2"/>
              </a:rPr>
              <a:t>A-Plan profond </a:t>
            </a:r>
          </a:p>
        </p:txBody>
      </p:sp>
      <p:sp>
        <p:nvSpPr>
          <p:cNvPr id="271" name="Espace réservé du texte 270"/>
          <p:cNvSpPr>
            <a:spLocks noGrp="1"/>
          </p:cNvSpPr>
          <p:nvPr>
            <p:ph type="body" idx="10"/>
          </p:nvPr>
        </p:nvSpPr>
        <p:spPr>
          <a:xfrm>
            <a:off x="875030" y="1500505"/>
            <a:ext cx="3721100" cy="5713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3100"/>
              </a:lnSpc>
              <a:spcAft>
                <a:spcPts val="0"/>
              </a:spcAft>
            </a:pPr>
            <a:r>
              <a:rPr lang="fr-FR" sz="2800" b="1" spc="0">
                <a:solidFill>
                  <a:srgbClr val="000000"/>
                </a:solidFill>
                <a:latin typeface="Arial" panose="02020603050405020304" pitchFamily="2"/>
              </a:rPr>
              <a:t>3-Le carré pronateur </a:t>
            </a:r>
          </a:p>
          <a:p>
            <a:pPr marL="0" marR="0" indent="0" algn="just">
              <a:lnSpc>
                <a:spcPts val="2800"/>
              </a:lnSpc>
              <a:spcBef>
                <a:spcPts val="6730"/>
              </a:spcBef>
              <a:spcAft>
                <a:spcPts val="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a-Origine</a:t>
            </a:r>
            <a:r>
              <a:rPr lang="fr-FR" sz="2400" spc="-20">
                <a:solidFill>
                  <a:srgbClr val="000000"/>
                </a:solidFill>
                <a:latin typeface="Arial" panose="02020603050405020304" pitchFamily="2"/>
              </a:rPr>
              <a:t>: </a:t>
            </a:r>
          </a:p>
          <a:p>
            <a:pPr marL="0" marR="0" indent="0" algn="just">
              <a:lnSpc>
                <a:spcPts val="2700"/>
              </a:lnSpc>
              <a:spcBef>
                <a:spcPts val="695"/>
              </a:spcBef>
              <a:spcAft>
                <a:spcPts val="0"/>
              </a:spcAft>
            </a:pPr>
            <a:r>
              <a:rPr lang="fr-FR" sz="2400" spc="-45">
                <a:solidFill>
                  <a:srgbClr val="000000"/>
                </a:solidFill>
                <a:latin typeface="Arial" panose="02020603050405020304" pitchFamily="2"/>
              </a:rPr>
              <a:t>Quart inférieur de la face </a:t>
            </a:r>
          </a:p>
          <a:p>
            <a:pPr marL="0" marR="0" indent="0" algn="just">
              <a:lnSpc>
                <a:spcPts val="2700"/>
              </a:lnSpc>
              <a:spcBef>
                <a:spcPts val="740"/>
              </a:spcBef>
              <a:spcAft>
                <a:spcPts val="0"/>
              </a:spcAft>
            </a:pPr>
            <a:r>
              <a:rPr lang="fr-FR" sz="2400" spc="-45">
                <a:solidFill>
                  <a:srgbClr val="000000"/>
                </a:solidFill>
                <a:latin typeface="Arial" panose="02020603050405020304" pitchFamily="2"/>
              </a:rPr>
              <a:t>antérieure de l’ulna </a:t>
            </a:r>
          </a:p>
          <a:p>
            <a:pPr marL="0" marR="0" indent="0" algn="just">
              <a:lnSpc>
                <a:spcPts val="2800"/>
              </a:lnSpc>
              <a:spcBef>
                <a:spcPts val="4195"/>
              </a:spcBef>
              <a:spcAft>
                <a:spcPts val="0"/>
              </a:spcAft>
            </a:pPr>
            <a:r>
              <a:rPr lang="fr-FR" sz="2400" b="1" spc="-35">
                <a:solidFill>
                  <a:srgbClr val="000000"/>
                </a:solidFill>
                <a:latin typeface="Arial" panose="02020603050405020304" pitchFamily="2"/>
              </a:rPr>
              <a:t>b-Terminaison: </a:t>
            </a:r>
          </a:p>
          <a:p>
            <a:pPr marL="0" marR="0" indent="0" algn="just">
              <a:lnSpc>
                <a:spcPts val="2700"/>
              </a:lnSpc>
              <a:spcBef>
                <a:spcPts val="690"/>
              </a:spcBef>
              <a:spcAft>
                <a:spcPts val="0"/>
              </a:spcAft>
            </a:pPr>
            <a:r>
              <a:rPr lang="fr-FR" sz="2400" spc="-40">
                <a:solidFill>
                  <a:srgbClr val="000000"/>
                </a:solidFill>
                <a:latin typeface="Arial" panose="02020603050405020304" pitchFamily="2"/>
              </a:rPr>
              <a:t>quart inférieur de la face </a:t>
            </a:r>
          </a:p>
          <a:p>
            <a:pPr marL="0" marR="0" indent="0" algn="just">
              <a:lnSpc>
                <a:spcPts val="2700"/>
              </a:lnSpc>
              <a:spcBef>
                <a:spcPts val="745"/>
              </a:spcBef>
              <a:spcAft>
                <a:spcPts val="0"/>
              </a:spcAft>
            </a:pPr>
            <a:r>
              <a:rPr lang="fr-FR" sz="2400" spc="-60">
                <a:solidFill>
                  <a:srgbClr val="000000"/>
                </a:solidFill>
                <a:latin typeface="Arial" panose="02020603050405020304" pitchFamily="2"/>
              </a:rPr>
              <a:t>antérieure et du bord latéral </a:t>
            </a:r>
          </a:p>
          <a:p>
            <a:pPr marL="0" marR="0" indent="0" algn="just">
              <a:lnSpc>
                <a:spcPts val="2700"/>
              </a:lnSpc>
              <a:spcBef>
                <a:spcPts val="740"/>
              </a:spcBef>
              <a:spcAft>
                <a:spcPts val="8150"/>
              </a:spcAft>
            </a:pPr>
            <a:r>
              <a:rPr lang="fr-FR" sz="2400" spc="-55">
                <a:solidFill>
                  <a:srgbClr val="000000"/>
                </a:solidFill>
                <a:latin typeface="Arial" panose="02020603050405020304" pitchFamily="2"/>
              </a:rPr>
              <a:t>du radius </a:t>
            </a:r>
          </a:p>
        </p:txBody>
      </p:sp>
      <p:sp>
        <p:nvSpPr>
          <p:cNvPr id="274" name="Espace réservé du texte 273"/>
          <p:cNvSpPr>
            <a:spLocks noGrp="1"/>
          </p:cNvSpPr>
          <p:nvPr>
            <p:ph type="body" idx="10"/>
          </p:nvPr>
        </p:nvSpPr>
        <p:spPr>
          <a:xfrm>
            <a:off x="5803265" y="6129655"/>
            <a:ext cx="4117975" cy="108204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55245" rIns="0" bIns="0" anchor="t"/>
          <a:lstStyle/>
          <a:p>
            <a:pPr marL="91440" marR="0" indent="0" algn="l">
              <a:lnSpc>
                <a:spcPts val="1800"/>
              </a:lnSpc>
              <a:spcAft>
                <a:spcPts val="0"/>
              </a:spcAft>
            </a:pPr>
            <a:r>
              <a:rPr lang="fr-FR" sz="1600" b="1" spc="-15">
                <a:solidFill>
                  <a:srgbClr val="000000"/>
                </a:solidFill>
                <a:latin typeface="Arial" panose="02020603050405020304" pitchFamily="2"/>
              </a:rPr>
              <a:t>Vue ventrale </a:t>
            </a:r>
          </a:p>
          <a:p>
            <a:pPr marL="91440" marR="457200" indent="0" algn="l">
              <a:lnSpc>
                <a:spcPts val="190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1-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Insertion du long fléch. du pouce </a:t>
            </a: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2-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Insertion du fléch. profond des doigts </a:t>
            </a: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3-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Insertion du rond pronateur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410902" y="1815580"/>
            <a:ext cx="3720234" cy="3390265"/>
          </a:xfrm>
          <a:prstGeom prst="rect">
            <a:avLst/>
          </a:prstGeom>
        </p:spPr>
      </p:pic>
      <p:sp>
        <p:nvSpPr>
          <p:cNvPr id="14" name="Espace réservé du texte 13"/>
          <p:cNvSpPr>
            <a:spLocks noGrp="1"/>
          </p:cNvSpPr>
          <p:nvPr>
            <p:ph type="body" idx="10"/>
          </p:nvPr>
        </p:nvSpPr>
        <p:spPr>
          <a:xfrm>
            <a:off x="1840865" y="342900"/>
            <a:ext cx="6510655" cy="800100"/>
          </a:xfrm>
          <a:prstGeom prst="rect">
            <a:avLst/>
          </a:prstGeom>
          <a:solidFill>
            <a:srgbClr val="F3F2F3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103505" rIns="0" bIns="0" anchor="t"/>
          <a:lstStyle/>
          <a:p>
            <a:pPr marL="0" marR="0" indent="0" algn="ctr">
              <a:lnSpc>
                <a:spcPts val="5000"/>
              </a:lnSpc>
              <a:spcAft>
                <a:spcPts val="350"/>
              </a:spcAft>
            </a:pPr>
            <a:r>
              <a:rPr lang="fr-FR" sz="4400" b="1" spc="-35">
                <a:solidFill>
                  <a:srgbClr val="000000"/>
                </a:solidFill>
                <a:latin typeface="Arial" panose="02020603050405020304" pitchFamily="2"/>
              </a:rPr>
              <a:t>I-Introduction 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idx="10"/>
          </p:nvPr>
        </p:nvSpPr>
        <p:spPr>
          <a:xfrm>
            <a:off x="6891511" y="3118485"/>
            <a:ext cx="179070" cy="929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vert270" lIns="0" tIns="0" rIns="27940" bIns="0" anchor="t"/>
          <a:lstStyle/>
          <a:p>
            <a:pPr marL="0" marR="0" indent="0" algn="l">
              <a:lnSpc>
                <a:spcPts val="1200"/>
              </a:lnSpc>
              <a:spcAft>
                <a:spcPts val="25"/>
              </a:spcAft>
            </a:pPr>
            <a:r>
              <a:rPr lang="fr-FR" sz="1200" b="1" spc="-100" dirty="0">
                <a:solidFill>
                  <a:srgbClr val="000000"/>
                </a:solidFill>
                <a:latin typeface="Arial" panose="02020603050405020304" pitchFamily="2"/>
              </a:rPr>
              <a:t>Loge latérale 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idx="10"/>
          </p:nvPr>
        </p:nvSpPr>
        <p:spPr>
          <a:xfrm>
            <a:off x="7799849" y="4487430"/>
            <a:ext cx="942340" cy="176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fr-FR" sz="1200" b="1" spc="-50" dirty="0">
                <a:solidFill>
                  <a:srgbClr val="000000"/>
                </a:solidFill>
                <a:latin typeface="Arial" panose="02020603050405020304" pitchFamily="2"/>
              </a:rPr>
              <a:t>Loge dorsale 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idx="10"/>
          </p:nvPr>
        </p:nvSpPr>
        <p:spPr>
          <a:xfrm>
            <a:off x="8017510" y="2649480"/>
            <a:ext cx="978535" cy="176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fr-FR" sz="1200" b="1" spc="-50" dirty="0">
                <a:solidFill>
                  <a:srgbClr val="000000"/>
                </a:solidFill>
                <a:latin typeface="Arial" panose="02020603050405020304" pitchFamily="2"/>
              </a:rPr>
              <a:t>Loge ventrale 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idx="10"/>
          </p:nvPr>
        </p:nvSpPr>
        <p:spPr>
          <a:xfrm>
            <a:off x="7109142" y="5791980"/>
            <a:ext cx="2795270" cy="53340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42545" rIns="0" bIns="0" anchor="t"/>
          <a:lstStyle/>
          <a:p>
            <a:pPr marL="91440" marR="0" indent="0" algn="l">
              <a:lnSpc>
                <a:spcPts val="1700"/>
              </a:lnSpc>
              <a:spcAft>
                <a:spcPts val="335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Coupe horizontale </a:t>
            </a:r>
            <a:r>
              <a:t/>
            </a:r>
            <a:br/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schématique du bras 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idx="10"/>
          </p:nvPr>
        </p:nvSpPr>
        <p:spPr>
          <a:xfrm>
            <a:off x="875030" y="1353185"/>
            <a:ext cx="5130800" cy="37776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32485" rIns="0" bIns="0" anchor="t">
            <a:noAutofit/>
          </a:bodyPr>
          <a:lstStyle/>
          <a:p>
            <a:pPr marL="0" marR="0" indent="0" algn="just">
              <a:lnSpc>
                <a:spcPts val="2900"/>
              </a:lnSpc>
              <a:spcAft>
                <a:spcPts val="0"/>
              </a:spcAft>
            </a:pPr>
            <a:r>
              <a:rPr lang="fr-FR" sz="2400" spc="-5" dirty="0">
                <a:solidFill>
                  <a:srgbClr val="000000"/>
                </a:solidFill>
                <a:latin typeface="Arial" panose="02020603050405020304" pitchFamily="2"/>
              </a:rPr>
              <a:t>-L'avant-bras est la partie du membre </a:t>
            </a:r>
          </a:p>
          <a:p>
            <a:pPr marL="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spc="-15" dirty="0">
                <a:solidFill>
                  <a:srgbClr val="000000"/>
                </a:solidFill>
                <a:latin typeface="Arial" panose="02020603050405020304" pitchFamily="2"/>
              </a:rPr>
              <a:t>supérieure comprise entre le coude et </a:t>
            </a:r>
          </a:p>
          <a:p>
            <a:pPr marL="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spc="-15" dirty="0">
                <a:solidFill>
                  <a:srgbClr val="000000"/>
                </a:solidFill>
                <a:latin typeface="Arial" panose="02020603050405020304" pitchFamily="2"/>
              </a:rPr>
              <a:t>le poignet </a:t>
            </a:r>
          </a:p>
          <a:p>
            <a:pPr marL="0" marR="0" indent="0" algn="just">
              <a:lnSpc>
                <a:spcPts val="2900"/>
              </a:lnSpc>
              <a:spcBef>
                <a:spcPts val="2880"/>
              </a:spcBef>
              <a:spcAft>
                <a:spcPts val="0"/>
              </a:spcAft>
            </a:pPr>
            <a:r>
              <a:rPr lang="fr-FR" sz="2400" spc="10" dirty="0">
                <a:solidFill>
                  <a:srgbClr val="000000"/>
                </a:solidFill>
                <a:latin typeface="Arial" panose="02020603050405020304" pitchFamily="2"/>
              </a:rPr>
              <a:t>-Le squelette de l’avant bras (radius </a:t>
            </a:r>
          </a:p>
          <a:p>
            <a:pPr marL="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spc="-5" dirty="0">
                <a:solidFill>
                  <a:srgbClr val="000000"/>
                </a:solidFill>
                <a:latin typeface="Arial" panose="02020603050405020304" pitchFamily="2"/>
              </a:rPr>
              <a:t>et ulna), et les septums </a:t>
            </a:r>
          </a:p>
          <a:p>
            <a:pPr marL="0" marR="0" indent="0" algn="just">
              <a:lnSpc>
                <a:spcPts val="2900"/>
              </a:lnSpc>
              <a:spcBef>
                <a:spcPts val="55"/>
              </a:spcBef>
              <a:spcAft>
                <a:spcPts val="0"/>
              </a:spcAft>
            </a:pPr>
            <a:r>
              <a:rPr lang="fr-FR" sz="2400" spc="5" dirty="0">
                <a:solidFill>
                  <a:srgbClr val="000000"/>
                </a:solidFill>
                <a:latin typeface="Arial" panose="02020603050405020304" pitchFamily="2"/>
              </a:rPr>
              <a:t>intermusculaires, délimitent</a:t>
            </a:r>
            <a:r>
              <a:rPr lang="fr-FR" sz="2400" b="1" spc="5" dirty="0">
                <a:solidFill>
                  <a:srgbClr val="C00000"/>
                </a:solidFill>
                <a:latin typeface="Arial" panose="02020603050405020304" pitchFamily="2"/>
              </a:rPr>
              <a:t> 03 loges </a:t>
            </a:r>
          </a:p>
          <a:p>
            <a:pPr marL="0" marR="0" indent="0" algn="just">
              <a:lnSpc>
                <a:spcPts val="2800"/>
              </a:lnSpc>
              <a:spcBef>
                <a:spcPts val="0"/>
              </a:spcBef>
              <a:spcAft>
                <a:spcPts val="140"/>
              </a:spcAft>
            </a:pPr>
            <a:r>
              <a:rPr lang="fr-FR" sz="2400" spc="-5" dirty="0">
                <a:solidFill>
                  <a:srgbClr val="000000"/>
                </a:solidFill>
                <a:latin typeface="Arial" panose="02020603050405020304" pitchFamily="2"/>
              </a:rPr>
              <a:t>(ventrale, dorsale et latérale)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943100" y="1838325"/>
            <a:ext cx="4972050" cy="4552950"/>
          </a:xfrm>
          <a:prstGeom prst="rect">
            <a:avLst/>
          </a:prstGeom>
        </p:spPr>
      </p:pic>
      <p:sp>
        <p:nvSpPr>
          <p:cNvPr id="277" name="Espace réservé du texte 276"/>
          <p:cNvSpPr>
            <a:spLocks noGrp="1"/>
          </p:cNvSpPr>
          <p:nvPr>
            <p:ph type="body" idx="10"/>
          </p:nvPr>
        </p:nvSpPr>
        <p:spPr>
          <a:xfrm>
            <a:off x="1943100" y="635000"/>
            <a:ext cx="4972050" cy="12033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228600" marR="0" indent="0" algn="l">
              <a:lnSpc>
                <a:spcPts val="3200"/>
              </a:lnSpc>
              <a:spcAft>
                <a:spcPts val="6205"/>
              </a:spcAft>
            </a:pPr>
            <a:r>
              <a:rPr lang="fr-FR" sz="2800" b="1" spc="-55">
                <a:solidFill>
                  <a:srgbClr val="000000"/>
                </a:solidFill>
                <a:latin typeface="Arial" panose="02020603050405020304" pitchFamily="2"/>
              </a:rPr>
              <a:t>3-Le carré pronateur (suite) </a:t>
            </a:r>
          </a:p>
        </p:txBody>
      </p:sp>
      <p:sp>
        <p:nvSpPr>
          <p:cNvPr id="280" name="Espace réservé du texte 279"/>
          <p:cNvSpPr>
            <a:spLocks noGrp="1"/>
          </p:cNvSpPr>
          <p:nvPr>
            <p:ph type="body" idx="10"/>
          </p:nvPr>
        </p:nvSpPr>
        <p:spPr>
          <a:xfrm>
            <a:off x="1943100" y="4692650"/>
            <a:ext cx="1390650" cy="5461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fr-FR" sz="1800" b="1" spc="-85">
                <a:solidFill>
                  <a:srgbClr val="000000"/>
                </a:solidFill>
                <a:latin typeface="Arial" panose="02020603050405020304" pitchFamily="2"/>
              </a:rPr>
              <a:t>Muscle carré </a:t>
            </a:r>
          </a:p>
          <a:p>
            <a:pPr marL="0" marR="0" indent="0" algn="l">
              <a:lnSpc>
                <a:spcPts val="2000"/>
              </a:lnSpc>
              <a:spcBef>
                <a:spcPts val="145"/>
              </a:spcBef>
              <a:spcAft>
                <a:spcPts val="0"/>
              </a:spcAft>
            </a:pPr>
            <a:r>
              <a:rPr lang="fr-FR" sz="1800" b="1" spc="-30">
                <a:solidFill>
                  <a:srgbClr val="000000"/>
                </a:solidFill>
                <a:latin typeface="Arial" panose="02020603050405020304" pitchFamily="2"/>
              </a:rPr>
              <a:t>pronateur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979920" y="1557655"/>
            <a:ext cx="2447290" cy="4983480"/>
          </a:xfrm>
          <a:prstGeom prst="rect">
            <a:avLst/>
          </a:prstGeom>
        </p:spPr>
      </p:pic>
      <p:sp>
        <p:nvSpPr>
          <p:cNvPr id="283" name="Espace réservé du texte 282"/>
          <p:cNvSpPr>
            <a:spLocks noGrp="1"/>
          </p:cNvSpPr>
          <p:nvPr>
            <p:ph type="body" idx="10"/>
          </p:nvPr>
        </p:nvSpPr>
        <p:spPr>
          <a:xfrm>
            <a:off x="2719070" y="660400"/>
            <a:ext cx="5257800" cy="8972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ctr">
              <a:lnSpc>
                <a:spcPts val="3700"/>
              </a:lnSpc>
              <a:spcAft>
                <a:spcPts val="3320"/>
              </a:spcAft>
            </a:pPr>
            <a:r>
              <a:rPr lang="fr-FR" sz="3200" b="1" spc="-30">
                <a:solidFill>
                  <a:srgbClr val="000000"/>
                </a:solidFill>
                <a:latin typeface="Arial" panose="02020603050405020304" pitchFamily="2"/>
              </a:rPr>
              <a:t>3-Le carré pronateur (suite) </a:t>
            </a:r>
          </a:p>
        </p:txBody>
      </p:sp>
      <p:graphicFrame>
        <p:nvGraphicFramePr>
          <p:cNvPr id="286" name="table 286"/>
          <p:cNvGraphicFramePr>
            <a:graphicFrameLocks noGrp="1"/>
          </p:cNvGraphicFramePr>
          <p:nvPr/>
        </p:nvGraphicFramePr>
        <p:xfrm>
          <a:off x="875030" y="1557655"/>
          <a:ext cx="8559800" cy="4983480"/>
        </p:xfrm>
        <a:graphic>
          <a:graphicData uri="http://schemas.openxmlformats.org/drawingml/2006/table">
            <a:tbl>
              <a:tblPr/>
              <a:tblGrid>
                <a:gridCol w="6104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4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348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2700"/>
                        </a:lnSpc>
                        <a:spcBef>
                          <a:spcPts val="3435"/>
                        </a:spcBef>
                        <a:spcAft>
                          <a:spcPts val="0"/>
                        </a:spcAft>
                      </a:pPr>
                      <a:r>
                        <a:rPr lang="fr-FR" sz="24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c-Fonction: </a:t>
                      </a:r>
                    </a:p>
                    <a:p>
                      <a:pPr marL="0" marR="0" indent="0" algn="l">
                        <a:lnSpc>
                          <a:spcPts val="27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fr-FR" sz="24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-Pronation de l’avant bras </a:t>
                      </a:r>
                    </a:p>
                    <a:p>
                      <a:pPr marL="0" marR="0" indent="0" algn="l">
                        <a:lnSpc>
                          <a:spcPts val="2700"/>
                        </a:lnSpc>
                        <a:spcBef>
                          <a:spcPts val="4170"/>
                        </a:spcBef>
                        <a:spcAft>
                          <a:spcPts val="0"/>
                        </a:spcAft>
                      </a:pPr>
                      <a:r>
                        <a:rPr lang="fr-FR" sz="24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d-Innervation: </a:t>
                      </a:r>
                    </a:p>
                    <a:p>
                      <a:pPr marL="0" marR="0" indent="0" algn="l">
                        <a:lnSpc>
                          <a:spcPts val="2700"/>
                        </a:lnSpc>
                        <a:spcBef>
                          <a:spcPts val="720"/>
                        </a:spcBef>
                        <a:spcAft>
                          <a:spcPts val="19210"/>
                        </a:spcAft>
                      </a:pPr>
                      <a:r>
                        <a:rPr lang="fr-FR" sz="24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-Nerf médian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68680" y="2892425"/>
            <a:ext cx="2200910" cy="2807335"/>
          </a:xfrm>
          <a:prstGeom prst="rect">
            <a:avLst/>
          </a:prstGeom>
        </p:spPr>
      </p:pic>
      <p:pic>
        <p:nvPicPr>
          <p:cNvPr id="295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506970" y="2770505"/>
            <a:ext cx="2295525" cy="2630805"/>
          </a:xfrm>
          <a:prstGeom prst="rect">
            <a:avLst/>
          </a:prstGeom>
        </p:spPr>
      </p:pic>
      <p:sp>
        <p:nvSpPr>
          <p:cNvPr id="290" name="Espace réservé du texte 289"/>
          <p:cNvSpPr>
            <a:spLocks noGrp="1"/>
          </p:cNvSpPr>
          <p:nvPr>
            <p:ph type="body" idx="10"/>
          </p:nvPr>
        </p:nvSpPr>
        <p:spPr>
          <a:xfrm>
            <a:off x="1054735" y="342900"/>
            <a:ext cx="8238490" cy="1156970"/>
          </a:xfrm>
          <a:prstGeom prst="rect">
            <a:avLst/>
          </a:prstGeom>
          <a:solidFill>
            <a:srgbClr val="FFFF99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283845" rIns="0" bIns="0" anchor="t"/>
          <a:lstStyle/>
          <a:p>
            <a:pPr marL="0" marR="0" indent="0" algn="ctr">
              <a:lnSpc>
                <a:spcPts val="5000"/>
              </a:lnSpc>
              <a:spcAft>
                <a:spcPts val="1750"/>
              </a:spcAft>
            </a:pPr>
            <a:r>
              <a:rPr lang="fr-FR" sz="4400" b="1" spc="-10" dirty="0">
                <a:solidFill>
                  <a:srgbClr val="000000"/>
                </a:solidFill>
                <a:latin typeface="Arial" panose="02020603050405020304" pitchFamily="2"/>
              </a:rPr>
              <a:t>Les épicondyliens médiaux </a:t>
            </a:r>
          </a:p>
        </p:txBody>
      </p:sp>
      <p:graphicFrame>
        <p:nvGraphicFramePr>
          <p:cNvPr id="293" name="table 293"/>
          <p:cNvGraphicFramePr>
            <a:graphicFrameLocks noGrp="1"/>
          </p:cNvGraphicFramePr>
          <p:nvPr/>
        </p:nvGraphicFramePr>
        <p:xfrm>
          <a:off x="770890" y="2476500"/>
          <a:ext cx="9156700" cy="3606800"/>
        </p:xfrm>
        <a:graphic>
          <a:graphicData uri="http://schemas.openxmlformats.org/drawingml/2006/table">
            <a:tbl>
              <a:tblPr/>
              <a:tblGrid>
                <a:gridCol w="2510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0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97910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353185" indent="0" algn="r">
                        <a:lnSpc>
                          <a:spcPts val="2100"/>
                        </a:lnSpc>
                        <a:spcBef>
                          <a:spcPts val="5070"/>
                        </a:spcBef>
                        <a:spcAft>
                          <a:spcPts val="0"/>
                        </a:spcAft>
                      </a:pPr>
                      <a:r>
                        <a:rPr lang="fr-FR" sz="1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- Vue ventrale - </a:t>
                      </a:r>
                    </a:p>
                    <a:p>
                      <a:pPr marL="365760" marR="0" indent="0" algn="l">
                        <a:lnSpc>
                          <a:spcPts val="21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fr-FR" sz="1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1-</a:t>
                      </a:r>
                      <a:r>
                        <a:rPr lang="fr-FR" sz="18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le rond pronateur </a:t>
                      </a:r>
                    </a:p>
                    <a:p>
                      <a:pPr marL="365760" marR="0" indent="0" algn="l">
                        <a:lnSpc>
                          <a:spcPts val="21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fr-FR" sz="1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2- </a:t>
                      </a:r>
                      <a:r>
                        <a:rPr lang="fr-FR" sz="18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le fléchisseur radial du carpe </a:t>
                      </a:r>
                    </a:p>
                    <a:p>
                      <a:pPr marL="365760" marR="0" indent="0" algn="l">
                        <a:lnSpc>
                          <a:spcPts val="21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fr-FR" sz="1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3-</a:t>
                      </a:r>
                      <a:r>
                        <a:rPr lang="fr-FR" sz="18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le long palmaire </a:t>
                      </a:r>
                    </a:p>
                    <a:p>
                      <a:pPr marL="365760" marR="0" indent="0" algn="l">
                        <a:lnSpc>
                          <a:spcPts val="21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fr-FR" sz="1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4- </a:t>
                      </a:r>
                      <a:r>
                        <a:rPr lang="fr-FR" sz="18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le fléchisseur ulnaire du carpe </a:t>
                      </a:r>
                    </a:p>
                    <a:p>
                      <a:pPr marL="365760" marR="0" indent="0" algn="l">
                        <a:lnSpc>
                          <a:spcPts val="2100"/>
                        </a:lnSpc>
                        <a:spcBef>
                          <a:spcPts val="105"/>
                        </a:spcBef>
                        <a:spcAft>
                          <a:spcPts val="10385"/>
                        </a:spcAft>
                      </a:pPr>
                      <a:r>
                        <a:rPr lang="fr-FR" sz="1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5-</a:t>
                      </a:r>
                      <a:r>
                        <a:rPr lang="fr-FR" sz="18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Fléch. Superficiel des doigts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89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060190" y="2115185"/>
            <a:ext cx="2075180" cy="4898390"/>
          </a:xfrm>
          <a:prstGeom prst="rect">
            <a:avLst/>
          </a:prstGeom>
        </p:spPr>
      </p:pic>
      <p:sp>
        <p:nvSpPr>
          <p:cNvPr id="298" name="Espace réservé du texte 297"/>
          <p:cNvSpPr>
            <a:spLocks noGrp="1"/>
          </p:cNvSpPr>
          <p:nvPr>
            <p:ph type="body" idx="10"/>
          </p:nvPr>
        </p:nvSpPr>
        <p:spPr>
          <a:xfrm>
            <a:off x="1197610" y="342900"/>
            <a:ext cx="8242300" cy="873125"/>
          </a:xfrm>
          <a:prstGeom prst="rect">
            <a:avLst/>
          </a:prstGeom>
          <a:solidFill>
            <a:srgbClr val="FCF5E2"/>
          </a:solidFill>
          <a:ln w="6350" cmpd="sng">
            <a:solidFill>
              <a:srgbClr val="000000"/>
            </a:solidFill>
            <a:prstDash val="solid"/>
          </a:ln>
        </p:spPr>
        <p:txBody>
          <a:bodyPr vert="horz" lIns="0" tIns="142875" rIns="0" bIns="0" anchor="t"/>
          <a:lstStyle/>
          <a:p>
            <a:pPr marL="0" marR="0" indent="0" algn="ctr">
              <a:lnSpc>
                <a:spcPts val="5000"/>
              </a:lnSpc>
              <a:spcAft>
                <a:spcPts val="620"/>
              </a:spcAft>
            </a:pPr>
            <a:r>
              <a:rPr lang="fr-FR" sz="4400" b="1" spc="-25">
                <a:solidFill>
                  <a:srgbClr val="000000"/>
                </a:solidFill>
                <a:latin typeface="Arial" panose="02020603050405020304" pitchFamily="2"/>
              </a:rPr>
              <a:t>II-Loge latérale </a:t>
            </a:r>
          </a:p>
        </p:txBody>
      </p:sp>
      <p:sp>
        <p:nvSpPr>
          <p:cNvPr id="299" name="Espace réservé du texte 298"/>
          <p:cNvSpPr>
            <a:spLocks noGrp="1"/>
          </p:cNvSpPr>
          <p:nvPr>
            <p:ph type="body" idx="10"/>
          </p:nvPr>
        </p:nvSpPr>
        <p:spPr>
          <a:xfrm>
            <a:off x="1697990" y="1420495"/>
            <a:ext cx="7256780" cy="47244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64770" rIns="0" bIns="0" anchor="t">
            <a:normAutofit fontScale="95000"/>
          </a:bodyPr>
          <a:lstStyle/>
          <a:p>
            <a:pPr marL="0" marR="0" indent="0" algn="ctr">
              <a:lnSpc>
                <a:spcPts val="2700"/>
              </a:lnSpc>
              <a:spcAft>
                <a:spcPts val="350"/>
              </a:spcAft>
            </a:pPr>
            <a:r>
              <a:rPr lang="fr-FR" sz="2400" b="1" spc="65">
                <a:solidFill>
                  <a:srgbClr val="000000"/>
                </a:solidFill>
                <a:latin typeface="Arial" panose="02020603050405020304" pitchFamily="2"/>
              </a:rPr>
              <a:t>Contient les muscles extenseurs et supinateurs </a:t>
            </a:r>
          </a:p>
        </p:txBody>
      </p:sp>
      <p:graphicFrame>
        <p:nvGraphicFramePr>
          <p:cNvPr id="302" name="table 302"/>
          <p:cNvGraphicFramePr>
            <a:graphicFrameLocks noGrp="1"/>
          </p:cNvGraphicFramePr>
          <p:nvPr/>
        </p:nvGraphicFramePr>
        <p:xfrm>
          <a:off x="2553970" y="2106295"/>
          <a:ext cx="5118100" cy="4916170"/>
        </p:xfrm>
        <a:graphic>
          <a:graphicData uri="http://schemas.openxmlformats.org/drawingml/2006/table">
            <a:tbl>
              <a:tblPr/>
              <a:tblGrid>
                <a:gridCol w="1503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09090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889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889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ts val="2100"/>
                        </a:lnSpc>
                        <a:spcBef>
                          <a:spcPts val="450"/>
                        </a:spcBef>
                        <a:spcAft>
                          <a:spcPts val="280"/>
                        </a:spcAft>
                      </a:pPr>
                      <a:r>
                        <a:rPr lang="fr-FR" sz="1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Loge latéral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89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ts val="2100"/>
                        </a:lnSpc>
                        <a:spcBef>
                          <a:spcPts val="545"/>
                        </a:spcBef>
                        <a:spcAft>
                          <a:spcPts val="370"/>
                        </a:spcAft>
                      </a:pPr>
                      <a:r>
                        <a:rPr lang="fr-FR" sz="1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Loge dorsal </a:t>
                      </a:r>
                    </a:p>
                  </a:txBody>
                  <a:tcPr marL="0" marR="0" marT="0" marB="0" anchor="ctr">
                    <a:lnL w="8890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889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889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 anchor="ctr">
                    <a:lnL w="8890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889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89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635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89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836920" y="2981960"/>
            <a:ext cx="4084320" cy="4229735"/>
          </a:xfrm>
          <a:prstGeom prst="rect">
            <a:avLst/>
          </a:prstGeom>
        </p:spPr>
      </p:pic>
      <p:sp>
        <p:nvSpPr>
          <p:cNvPr id="306" name="Espace réservé du texte 305"/>
          <p:cNvSpPr>
            <a:spLocks noGrp="1"/>
          </p:cNvSpPr>
          <p:nvPr>
            <p:ph type="body" idx="10"/>
          </p:nvPr>
        </p:nvSpPr>
        <p:spPr>
          <a:xfrm>
            <a:off x="1127760" y="342900"/>
            <a:ext cx="8249920" cy="601980"/>
          </a:xfrm>
          <a:prstGeom prst="rect">
            <a:avLst/>
          </a:prstGeom>
          <a:solidFill>
            <a:srgbClr val="FBEBEB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27305" rIns="0" bIns="0" anchor="t"/>
          <a:lstStyle/>
          <a:p>
            <a:pPr marL="0" marR="0" indent="0" algn="ctr">
              <a:lnSpc>
                <a:spcPts val="4400"/>
              </a:lnSpc>
              <a:spcAft>
                <a:spcPts val="0"/>
              </a:spcAft>
            </a:pPr>
            <a:r>
              <a:rPr lang="fr-FR" sz="4000" b="1" u="sng" spc="-25">
                <a:solidFill>
                  <a:srgbClr val="000000"/>
                </a:solidFill>
                <a:latin typeface="Arial" panose="02020603050405020304" pitchFamily="2"/>
              </a:rPr>
              <a:t>II-Loge latérale </a:t>
            </a:r>
          </a:p>
        </p:txBody>
      </p:sp>
      <p:sp>
        <p:nvSpPr>
          <p:cNvPr id="307" name="Espace réservé du texte 306"/>
          <p:cNvSpPr>
            <a:spLocks noGrp="1"/>
          </p:cNvSpPr>
          <p:nvPr>
            <p:ph type="body" idx="10"/>
          </p:nvPr>
        </p:nvSpPr>
        <p:spPr>
          <a:xfrm>
            <a:off x="868680" y="944880"/>
            <a:ext cx="4870450" cy="27705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1320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fr-FR" sz="1800" spc="0">
                <a:solidFill>
                  <a:srgbClr val="000000"/>
                </a:solidFill>
                <a:latin typeface="Arial" panose="02020603050405020304" pitchFamily="2"/>
              </a:rPr>
              <a:t>Elle présente </a:t>
            </a:r>
            <a:r>
              <a:rPr lang="fr-FR" sz="1800" u="sng" spc="0">
                <a:solidFill>
                  <a:srgbClr val="000000"/>
                </a:solidFill>
                <a:latin typeface="Arial" panose="02020603050405020304" pitchFamily="2"/>
              </a:rPr>
              <a:t>04 muscles</a:t>
            </a:r>
            <a:r>
              <a:rPr lang="fr-FR" sz="1800" spc="0">
                <a:solidFill>
                  <a:srgbClr val="000000"/>
                </a:solidFill>
                <a:latin typeface="Arial" panose="02020603050405020304" pitchFamily="2"/>
              </a:rPr>
              <a:t> disposés en 02 plans: </a:t>
            </a:r>
            <a:r>
              <a:rPr lang="fr-FR" sz="1800" b="1" spc="0">
                <a:solidFill>
                  <a:srgbClr val="000000"/>
                </a:solidFill>
                <a:latin typeface="Arial" panose="02020603050405020304" pitchFamily="2"/>
              </a:rPr>
              <a:t>-Plan profond: </a:t>
            </a:r>
          </a:p>
          <a:p>
            <a:pPr marL="0" marR="9144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b="1" spc="-30">
                <a:solidFill>
                  <a:srgbClr val="000000"/>
                </a:solidFill>
                <a:latin typeface="Arial" panose="02020603050405020304" pitchFamily="2"/>
              </a:rPr>
              <a:t>1- </a:t>
            </a:r>
            <a:r>
              <a:rPr lang="fr-FR" sz="1800" spc="-30">
                <a:solidFill>
                  <a:srgbClr val="000000"/>
                </a:solidFill>
                <a:latin typeface="Arial" panose="02020603050405020304" pitchFamily="2"/>
              </a:rPr>
              <a:t>muscle supinateur (muscle court supinateur) </a:t>
            </a:r>
            <a:r>
              <a:rPr lang="fr-FR" sz="1800" b="1" spc="-30">
                <a:solidFill>
                  <a:srgbClr val="000000"/>
                </a:solidFill>
                <a:latin typeface="Arial" panose="02020603050405020304" pitchFamily="2"/>
              </a:rPr>
              <a:t>-Plan superficiel: </a:t>
            </a:r>
          </a:p>
          <a:p>
            <a:pPr marL="0" marR="91440" indent="0" algn="l">
              <a:lnSpc>
                <a:spcPts val="2600"/>
              </a:lnSpc>
              <a:spcBef>
                <a:spcPts val="15"/>
              </a:spcBef>
              <a:spcAft>
                <a:spcPts val="480"/>
              </a:spcAft>
            </a:pPr>
            <a:r>
              <a:rPr lang="fr-FR" sz="1800" b="1" spc="-5">
                <a:solidFill>
                  <a:srgbClr val="000000"/>
                </a:solidFill>
                <a:latin typeface="Arial" panose="02020603050405020304" pitchFamily="2"/>
              </a:rPr>
              <a:t>2-</a:t>
            </a:r>
            <a:r>
              <a:rPr lang="fr-FR" sz="1800" spc="-5">
                <a:solidFill>
                  <a:srgbClr val="000000"/>
                </a:solidFill>
                <a:latin typeface="Arial" panose="02020603050405020304" pitchFamily="2"/>
              </a:rPr>
              <a:t>muscle brachio-radial ((long supinateur) </a:t>
            </a:r>
            <a:r>
              <a:rPr lang="fr-FR" sz="1800" b="1" spc="-5">
                <a:solidFill>
                  <a:srgbClr val="000000"/>
                </a:solidFill>
                <a:latin typeface="Arial" panose="02020603050405020304" pitchFamily="2"/>
              </a:rPr>
              <a:t>3-</a:t>
            </a:r>
            <a:r>
              <a:rPr lang="fr-FR" sz="1800" spc="-5">
                <a:solidFill>
                  <a:srgbClr val="000000"/>
                </a:solidFill>
                <a:latin typeface="Arial" panose="02020603050405020304" pitchFamily="2"/>
              </a:rPr>
              <a:t>long extenseur radial du carpe (1e radial) </a:t>
            </a:r>
            <a:r>
              <a:rPr lang="fr-FR" sz="1800" b="1" spc="-5">
                <a:solidFill>
                  <a:srgbClr val="000000"/>
                </a:solidFill>
                <a:latin typeface="Arial" panose="02020603050405020304" pitchFamily="2"/>
              </a:rPr>
              <a:t>4-</a:t>
            </a:r>
            <a:r>
              <a:rPr lang="fr-FR" sz="1800" spc="-5">
                <a:solidFill>
                  <a:srgbClr val="000000"/>
                </a:solidFill>
                <a:latin typeface="Arial" panose="02020603050405020304" pitchFamily="2"/>
              </a:rPr>
              <a:t>court extenseur radial du carpe (2eme radial) </a:t>
            </a:r>
          </a:p>
        </p:txBody>
      </p:sp>
      <p:sp>
        <p:nvSpPr>
          <p:cNvPr id="308" name="Espace réservé du texte 307"/>
          <p:cNvSpPr>
            <a:spLocks noGrp="1"/>
          </p:cNvSpPr>
          <p:nvPr>
            <p:ph type="body" idx="10"/>
          </p:nvPr>
        </p:nvSpPr>
        <p:spPr>
          <a:xfrm>
            <a:off x="5208905" y="3715385"/>
            <a:ext cx="277495" cy="329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355" rIns="0" bIns="0" anchor="t"/>
          <a:lstStyle/>
          <a:p>
            <a:pPr marL="0" marR="0" indent="0" algn="ctr">
              <a:lnSpc>
                <a:spcPts val="1800"/>
              </a:lnSpc>
              <a:spcAft>
                <a:spcPts val="240"/>
              </a:spcAft>
            </a:pP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2 </a:t>
            </a:r>
          </a:p>
        </p:txBody>
      </p:sp>
      <p:sp>
        <p:nvSpPr>
          <p:cNvPr id="309" name="Espace réservé du texte 308"/>
          <p:cNvSpPr>
            <a:spLocks noGrp="1"/>
          </p:cNvSpPr>
          <p:nvPr>
            <p:ph type="body" idx="10"/>
          </p:nvPr>
        </p:nvSpPr>
        <p:spPr>
          <a:xfrm>
            <a:off x="5279390" y="4215130"/>
            <a:ext cx="289560" cy="3600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260" rIns="0" bIns="0" anchor="t"/>
          <a:lstStyle/>
          <a:p>
            <a:pPr marL="0" marR="0" indent="0" algn="ctr">
              <a:lnSpc>
                <a:spcPts val="2000"/>
              </a:lnSpc>
              <a:spcAft>
                <a:spcPts val="250"/>
              </a:spcAft>
            </a:pPr>
            <a:r>
              <a:rPr lang="fr-FR" sz="1800" b="1" spc="0">
                <a:solidFill>
                  <a:srgbClr val="000000"/>
                </a:solidFill>
                <a:latin typeface="Arial" panose="02020603050405020304" pitchFamily="2"/>
              </a:rPr>
              <a:t>3 </a:t>
            </a:r>
          </a:p>
        </p:txBody>
      </p:sp>
      <p:sp>
        <p:nvSpPr>
          <p:cNvPr id="310" name="Espace réservé du texte 309"/>
          <p:cNvSpPr>
            <a:spLocks noGrp="1"/>
          </p:cNvSpPr>
          <p:nvPr>
            <p:ph type="body" idx="10"/>
          </p:nvPr>
        </p:nvSpPr>
        <p:spPr>
          <a:xfrm>
            <a:off x="5135880" y="4715510"/>
            <a:ext cx="292735" cy="3594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7625" rIns="0" bIns="0" anchor="t"/>
          <a:lstStyle/>
          <a:p>
            <a:pPr marL="0" marR="0" indent="0" algn="ctr">
              <a:lnSpc>
                <a:spcPts val="2000"/>
              </a:lnSpc>
              <a:spcAft>
                <a:spcPts val="350"/>
              </a:spcAft>
            </a:pPr>
            <a:r>
              <a:rPr lang="fr-FR" sz="1800" b="1" spc="0">
                <a:solidFill>
                  <a:srgbClr val="000000"/>
                </a:solidFill>
                <a:latin typeface="Arial" panose="02020603050405020304" pitchFamily="2"/>
              </a:rPr>
              <a:t>4 </a:t>
            </a:r>
          </a:p>
        </p:txBody>
      </p:sp>
      <p:sp>
        <p:nvSpPr>
          <p:cNvPr id="311" name="Espace réservé du texte 310"/>
          <p:cNvSpPr>
            <a:spLocks noGrp="1"/>
          </p:cNvSpPr>
          <p:nvPr>
            <p:ph type="body" idx="10"/>
          </p:nvPr>
        </p:nvSpPr>
        <p:spPr>
          <a:xfrm>
            <a:off x="6412865" y="2346960"/>
            <a:ext cx="3200400" cy="38100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60325" rIns="0" bIns="0" anchor="t"/>
          <a:lstStyle/>
          <a:p>
            <a:pPr marL="91440" marR="0" indent="0" algn="l">
              <a:lnSpc>
                <a:spcPts val="2000"/>
              </a:lnSpc>
              <a:spcAft>
                <a:spcPts val="320"/>
              </a:spcAft>
            </a:pPr>
            <a:r>
              <a:rPr lang="fr-FR" sz="1800" b="1" spc="-35">
                <a:solidFill>
                  <a:srgbClr val="000000"/>
                </a:solidFill>
                <a:latin typeface="Arial" panose="02020603050405020304" pitchFamily="2"/>
              </a:rPr>
              <a:t>Vue latérale de l’avant bras </a:t>
            </a:r>
          </a:p>
        </p:txBody>
      </p:sp>
      <p:sp>
        <p:nvSpPr>
          <p:cNvPr id="314" name="Espace réservé du texte 313"/>
          <p:cNvSpPr>
            <a:spLocks noGrp="1"/>
          </p:cNvSpPr>
          <p:nvPr>
            <p:ph type="body" idx="10"/>
          </p:nvPr>
        </p:nvSpPr>
        <p:spPr>
          <a:xfrm>
            <a:off x="7421880" y="4142105"/>
            <a:ext cx="213360" cy="301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3975" rIns="0" bIns="0" anchor="t"/>
          <a:lstStyle/>
          <a:p>
            <a:pPr marL="45720" marR="0" indent="0" algn="l">
              <a:lnSpc>
                <a:spcPts val="1600"/>
              </a:lnSpc>
              <a:spcAft>
                <a:spcPts val="275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1 </a:t>
            </a:r>
          </a:p>
        </p:txBody>
      </p:sp>
      <p:cxnSp>
        <p:nvCxnSpPr>
          <p:cNvPr id="315" name="Connecteur droit 314"/>
          <p:cNvCxnSpPr/>
          <p:nvPr/>
        </p:nvCxnSpPr>
        <p:spPr>
          <a:xfrm>
            <a:off x="5208905" y="3715385"/>
            <a:ext cx="277495" cy="0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316" name="Connecteur droit 315"/>
          <p:cNvCxnSpPr/>
          <p:nvPr/>
        </p:nvCxnSpPr>
        <p:spPr>
          <a:xfrm>
            <a:off x="5208905" y="4044950"/>
            <a:ext cx="277495" cy="0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317" name="Connecteur droit 316"/>
          <p:cNvCxnSpPr/>
          <p:nvPr/>
        </p:nvCxnSpPr>
        <p:spPr>
          <a:xfrm>
            <a:off x="5208905" y="3715385"/>
            <a:ext cx="0" cy="329565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318" name="Connecteur droit 317"/>
          <p:cNvCxnSpPr/>
          <p:nvPr/>
        </p:nvCxnSpPr>
        <p:spPr>
          <a:xfrm>
            <a:off x="5279390" y="4215130"/>
            <a:ext cx="289560" cy="0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319" name="Connecteur droit 318"/>
          <p:cNvCxnSpPr/>
          <p:nvPr/>
        </p:nvCxnSpPr>
        <p:spPr>
          <a:xfrm>
            <a:off x="5279390" y="4575175"/>
            <a:ext cx="289560" cy="0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320" name="Connecteur droit 319"/>
          <p:cNvCxnSpPr/>
          <p:nvPr/>
        </p:nvCxnSpPr>
        <p:spPr>
          <a:xfrm>
            <a:off x="5279390" y="4215130"/>
            <a:ext cx="0" cy="360045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321" name="Connecteur droit 320"/>
          <p:cNvCxnSpPr/>
          <p:nvPr/>
        </p:nvCxnSpPr>
        <p:spPr>
          <a:xfrm>
            <a:off x="5135880" y="4715510"/>
            <a:ext cx="292735" cy="0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322" name="Connecteur droit 321"/>
          <p:cNvCxnSpPr/>
          <p:nvPr/>
        </p:nvCxnSpPr>
        <p:spPr>
          <a:xfrm>
            <a:off x="5135880" y="4715510"/>
            <a:ext cx="0" cy="359410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323" name="Connecteur droit 322"/>
          <p:cNvCxnSpPr/>
          <p:nvPr/>
        </p:nvCxnSpPr>
        <p:spPr>
          <a:xfrm>
            <a:off x="5428615" y="4715510"/>
            <a:ext cx="0" cy="359410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324" name="Connecteur droit 323"/>
          <p:cNvCxnSpPr/>
          <p:nvPr/>
        </p:nvCxnSpPr>
        <p:spPr>
          <a:xfrm>
            <a:off x="7421880" y="4142105"/>
            <a:ext cx="0" cy="301625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325" name="Connecteur droit 324"/>
          <p:cNvCxnSpPr/>
          <p:nvPr/>
        </p:nvCxnSpPr>
        <p:spPr>
          <a:xfrm>
            <a:off x="7635240" y="4142105"/>
            <a:ext cx="0" cy="301625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769735" y="2456815"/>
            <a:ext cx="2965450" cy="4751705"/>
          </a:xfrm>
          <a:prstGeom prst="rect">
            <a:avLst/>
          </a:prstGeom>
        </p:spPr>
      </p:pic>
      <p:sp>
        <p:nvSpPr>
          <p:cNvPr id="328" name="Espace réservé du texte 327"/>
          <p:cNvSpPr>
            <a:spLocks noGrp="1"/>
          </p:cNvSpPr>
          <p:nvPr>
            <p:ph type="body" idx="10"/>
          </p:nvPr>
        </p:nvSpPr>
        <p:spPr>
          <a:xfrm>
            <a:off x="1225550" y="609600"/>
            <a:ext cx="8238490" cy="676910"/>
          </a:xfrm>
          <a:prstGeom prst="rect">
            <a:avLst/>
          </a:prstGeom>
          <a:solidFill>
            <a:srgbClr val="F2F2F2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71755" rIns="0" bIns="0" anchor="t"/>
          <a:lstStyle/>
          <a:p>
            <a:pPr marL="0" marR="0" indent="0" algn="ctr">
              <a:lnSpc>
                <a:spcPts val="4600"/>
              </a:lnSpc>
              <a:spcAft>
                <a:spcPts val="10"/>
              </a:spcAft>
            </a:pPr>
            <a:r>
              <a:rPr lang="fr-FR" sz="4000" b="1" spc="-15">
                <a:solidFill>
                  <a:srgbClr val="000000"/>
                </a:solidFill>
                <a:latin typeface="Arial" panose="02020603050405020304" pitchFamily="2"/>
              </a:rPr>
              <a:t>II-Loge latérale (suite) </a:t>
            </a:r>
          </a:p>
        </p:txBody>
      </p:sp>
      <p:sp>
        <p:nvSpPr>
          <p:cNvPr id="329" name="Espace réservé du texte 328"/>
          <p:cNvSpPr>
            <a:spLocks noGrp="1"/>
          </p:cNvSpPr>
          <p:nvPr>
            <p:ph type="body" idx="10"/>
          </p:nvPr>
        </p:nvSpPr>
        <p:spPr>
          <a:xfrm>
            <a:off x="1090295" y="1570355"/>
            <a:ext cx="8509000" cy="7747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0" algn="l">
              <a:lnSpc>
                <a:spcPts val="3200"/>
              </a:lnSpc>
              <a:spcAft>
                <a:spcPts val="2910"/>
              </a:spcAft>
            </a:pPr>
            <a:r>
              <a:rPr lang="fr-FR" sz="2800" b="1" spc="-5">
                <a:solidFill>
                  <a:srgbClr val="000000"/>
                </a:solidFill>
                <a:latin typeface="Arial" panose="02020603050405020304" pitchFamily="2"/>
              </a:rPr>
              <a:t>1- muscle supinateur (muscle court supinateur) </a:t>
            </a:r>
          </a:p>
        </p:txBody>
      </p:sp>
      <p:sp>
        <p:nvSpPr>
          <p:cNvPr id="330" name="Espace réservé du texte 329"/>
          <p:cNvSpPr>
            <a:spLocks noGrp="1"/>
          </p:cNvSpPr>
          <p:nvPr>
            <p:ph type="body" idx="10"/>
          </p:nvPr>
        </p:nvSpPr>
        <p:spPr>
          <a:xfrm>
            <a:off x="875030" y="2345055"/>
            <a:ext cx="4356100" cy="48685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>
            <a:normAutofit fontScale="97500"/>
          </a:bodyPr>
          <a:lstStyle/>
          <a:p>
            <a:pPr marL="0" marR="0" indent="0" algn="just">
              <a:lnSpc>
                <a:spcPts val="2800"/>
              </a:lnSpc>
              <a:spcAft>
                <a:spcPts val="0"/>
              </a:spcAft>
            </a:pPr>
            <a:r>
              <a:rPr lang="fr-FR" sz="2400" b="1" spc="-20">
                <a:solidFill>
                  <a:srgbClr val="000000"/>
                </a:solidFill>
                <a:latin typeface="Arial" panose="02020603050405020304" pitchFamily="2"/>
              </a:rPr>
              <a:t>a-Origine</a:t>
            </a:r>
            <a:r>
              <a:rPr lang="fr-FR" sz="2400" spc="-20">
                <a:solidFill>
                  <a:srgbClr val="000000"/>
                </a:solidFill>
                <a:latin typeface="Arial" panose="02020603050405020304" pitchFamily="2"/>
              </a:rPr>
              <a:t>: </a:t>
            </a:r>
          </a:p>
          <a:p>
            <a:pPr marL="0" marR="0" indent="0" algn="just">
              <a:lnSpc>
                <a:spcPts val="2800"/>
              </a:lnSpc>
              <a:spcBef>
                <a:spcPts val="5305"/>
              </a:spcBef>
              <a:spcAft>
                <a:spcPts val="0"/>
              </a:spcAft>
            </a:pPr>
            <a:r>
              <a:rPr lang="fr-FR" sz="2400" b="1" u="sng" spc="-40">
                <a:solidFill>
                  <a:srgbClr val="000000"/>
                </a:solidFill>
                <a:latin typeface="Arial" panose="02020603050405020304" pitchFamily="2"/>
              </a:rPr>
              <a:t>Chef superficiel (huméral)</a:t>
            </a:r>
            <a:r>
              <a:rPr lang="fr-FR" sz="2400" b="1" spc="-40">
                <a:solidFill>
                  <a:srgbClr val="FF0000"/>
                </a:solidFill>
                <a:latin typeface="Arial" panose="02020603050405020304" pitchFamily="2"/>
              </a:rPr>
              <a:t>  (A): </a:t>
            </a:r>
          </a:p>
          <a:p>
            <a:pPr marL="91440" marR="0" indent="0" algn="just">
              <a:lnSpc>
                <a:spcPts val="2800"/>
              </a:lnSpc>
              <a:spcBef>
                <a:spcPts val="695"/>
              </a:spcBef>
              <a:spcAft>
                <a:spcPts val="0"/>
              </a:spcAft>
            </a:pPr>
            <a:r>
              <a:rPr lang="fr-FR" sz="2400" i="1" spc="-15">
                <a:solidFill>
                  <a:srgbClr val="000000"/>
                </a:solidFill>
                <a:latin typeface="Arial" panose="02020603050405020304" pitchFamily="2"/>
              </a:rPr>
              <a:t>-</a:t>
            </a: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Face ant de l’épicondyle lat</a:t>
            </a:r>
            <a:r>
              <a:rPr lang="fr-FR" sz="2400" b="1" spc="-15">
                <a:solidFill>
                  <a:srgbClr val="FF0000"/>
                </a:solidFill>
                <a:latin typeface="Arial" panose="02020603050405020304" pitchFamily="2"/>
              </a:rPr>
              <a:t> (1) </a:t>
            </a:r>
          </a:p>
          <a:p>
            <a:pPr marL="0" marR="0" indent="0" algn="just">
              <a:lnSpc>
                <a:spcPts val="2800"/>
              </a:lnSpc>
              <a:spcBef>
                <a:spcPts val="660"/>
              </a:spcBef>
              <a:spcAft>
                <a:spcPts val="0"/>
              </a:spcAft>
            </a:pPr>
            <a:r>
              <a:rPr lang="fr-FR" sz="2400" spc="-20">
                <a:solidFill>
                  <a:srgbClr val="000000"/>
                </a:solidFill>
                <a:latin typeface="Arial" panose="02020603050405020304" pitchFamily="2"/>
              </a:rPr>
              <a:t>-Lig .collatéral radial (fx moy)</a:t>
            </a:r>
            <a:r>
              <a:rPr lang="fr-FR" sz="2400" b="1" spc="-20">
                <a:solidFill>
                  <a:srgbClr val="FF0000"/>
                </a:solidFill>
                <a:latin typeface="Arial" panose="02020603050405020304" pitchFamily="2"/>
              </a:rPr>
              <a:t> (2) </a:t>
            </a:r>
          </a:p>
          <a:p>
            <a:pPr marL="0" marR="0" indent="0" algn="just">
              <a:lnSpc>
                <a:spcPts val="2800"/>
              </a:lnSpc>
              <a:spcBef>
                <a:spcPts val="4150"/>
              </a:spcBef>
              <a:spcAft>
                <a:spcPts val="0"/>
              </a:spcAft>
            </a:pPr>
            <a:r>
              <a:rPr lang="fr-FR" sz="2400" b="1" u="sng" spc="-15">
                <a:solidFill>
                  <a:srgbClr val="000000"/>
                </a:solidFill>
                <a:latin typeface="Arial" panose="02020603050405020304" pitchFamily="2"/>
              </a:rPr>
              <a:t>Chef profond</a:t>
            </a:r>
            <a:r>
              <a:rPr lang="fr-FR" sz="2400" b="1" spc="-15">
                <a:solidFill>
                  <a:srgbClr val="FF0000"/>
                </a:solidFill>
                <a:latin typeface="Arial" panose="02020603050405020304" pitchFamily="2"/>
              </a:rPr>
              <a:t> (B)</a:t>
            </a:r>
            <a:r>
              <a:rPr lang="fr-FR" sz="2400" b="1" spc="-15">
                <a:solidFill>
                  <a:srgbClr val="000000"/>
                </a:solidFill>
                <a:latin typeface="Arial" panose="02020603050405020304" pitchFamily="2"/>
              </a:rPr>
              <a:t> : </a:t>
            </a:r>
          </a:p>
          <a:p>
            <a:pPr marL="0" marR="0" indent="0" algn="just">
              <a:lnSpc>
                <a:spcPts val="2800"/>
              </a:lnSpc>
              <a:spcBef>
                <a:spcPts val="700"/>
              </a:spcBef>
              <a:spcAft>
                <a:spcPts val="10120"/>
              </a:spcAft>
            </a:pPr>
            <a:r>
              <a:rPr lang="fr-FR" sz="2400" spc="-5">
                <a:solidFill>
                  <a:srgbClr val="000000"/>
                </a:solidFill>
                <a:latin typeface="Arial" panose="02020603050405020304" pitchFamily="2"/>
              </a:rPr>
              <a:t>-Fosse supinatrice</a:t>
            </a:r>
            <a:r>
              <a:rPr lang="fr-FR" sz="2400" b="1" spc="-5">
                <a:solidFill>
                  <a:srgbClr val="FF0000"/>
                </a:solidFill>
                <a:latin typeface="Arial" panose="02020603050405020304" pitchFamily="2"/>
              </a:rPr>
              <a:t> (4) </a:t>
            </a:r>
          </a:p>
        </p:txBody>
      </p:sp>
      <p:sp>
        <p:nvSpPr>
          <p:cNvPr id="333" name="Espace réservé du texte 332"/>
          <p:cNvSpPr>
            <a:spLocks noGrp="1"/>
          </p:cNvSpPr>
          <p:nvPr>
            <p:ph type="body" idx="10"/>
          </p:nvPr>
        </p:nvSpPr>
        <p:spPr>
          <a:xfrm>
            <a:off x="6769735" y="3420110"/>
            <a:ext cx="323215" cy="377825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57150" rIns="0" bIns="0" anchor="t"/>
          <a:lstStyle/>
          <a:p>
            <a:pPr marL="45720" marR="0" indent="0" algn="l">
              <a:lnSpc>
                <a:spcPts val="2000"/>
              </a:lnSpc>
              <a:spcAft>
                <a:spcPts val="310"/>
              </a:spcAft>
            </a:pPr>
            <a:r>
              <a:rPr lang="fr-FR" sz="1800" b="1" spc="0">
                <a:solidFill>
                  <a:srgbClr val="000000"/>
                </a:solidFill>
                <a:latin typeface="Arial" panose="02020603050405020304" pitchFamily="2"/>
              </a:rPr>
              <a:t>1 </a:t>
            </a:r>
          </a:p>
        </p:txBody>
      </p:sp>
      <p:sp>
        <p:nvSpPr>
          <p:cNvPr id="334" name="Espace réservé du texte 333"/>
          <p:cNvSpPr>
            <a:spLocks noGrp="1"/>
          </p:cNvSpPr>
          <p:nvPr>
            <p:ph type="body" idx="10"/>
          </p:nvPr>
        </p:nvSpPr>
        <p:spPr>
          <a:xfrm>
            <a:off x="6986270" y="3919855"/>
            <a:ext cx="320040" cy="38100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57150" rIns="0" bIns="0" anchor="t"/>
          <a:lstStyle/>
          <a:p>
            <a:pPr marL="45720" marR="0" indent="0" algn="l">
              <a:lnSpc>
                <a:spcPts val="2000"/>
              </a:lnSpc>
              <a:spcAft>
                <a:spcPts val="335"/>
              </a:spcAft>
            </a:pPr>
            <a:r>
              <a:rPr lang="fr-FR" sz="1800" b="1" spc="0">
                <a:solidFill>
                  <a:srgbClr val="000000"/>
                </a:solidFill>
                <a:latin typeface="Arial" panose="02020603050405020304" pitchFamily="2"/>
              </a:rPr>
              <a:t>2 </a:t>
            </a:r>
          </a:p>
        </p:txBody>
      </p:sp>
      <p:sp>
        <p:nvSpPr>
          <p:cNvPr id="335" name="Espace réservé du texte 334"/>
          <p:cNvSpPr>
            <a:spLocks noGrp="1"/>
          </p:cNvSpPr>
          <p:nvPr>
            <p:ph type="body" idx="10"/>
          </p:nvPr>
        </p:nvSpPr>
        <p:spPr>
          <a:xfrm>
            <a:off x="7587615" y="4843780"/>
            <a:ext cx="256540" cy="196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A </a:t>
            </a:r>
          </a:p>
        </p:txBody>
      </p:sp>
      <p:sp>
        <p:nvSpPr>
          <p:cNvPr id="336" name="Espace réservé du texte 335"/>
          <p:cNvSpPr>
            <a:spLocks noGrp="1"/>
          </p:cNvSpPr>
          <p:nvPr>
            <p:ph type="body" idx="10"/>
          </p:nvPr>
        </p:nvSpPr>
        <p:spPr>
          <a:xfrm>
            <a:off x="8386445" y="5057140"/>
            <a:ext cx="234950" cy="196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B </a:t>
            </a:r>
          </a:p>
        </p:txBody>
      </p:sp>
      <p:sp>
        <p:nvSpPr>
          <p:cNvPr id="337" name="Espace réservé du texte 336"/>
          <p:cNvSpPr>
            <a:spLocks noGrp="1"/>
          </p:cNvSpPr>
          <p:nvPr>
            <p:ph type="body" idx="10"/>
          </p:nvPr>
        </p:nvSpPr>
        <p:spPr>
          <a:xfrm>
            <a:off x="9446895" y="5062855"/>
            <a:ext cx="244475" cy="255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fr-FR" sz="1800" b="1" spc="0">
                <a:solidFill>
                  <a:srgbClr val="000000"/>
                </a:solidFill>
                <a:latin typeface="Arial" panose="02020603050405020304" pitchFamily="2"/>
              </a:rPr>
              <a:t>4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915785" y="1337945"/>
            <a:ext cx="2922905" cy="4657725"/>
          </a:xfrm>
          <a:prstGeom prst="rect">
            <a:avLst/>
          </a:prstGeom>
        </p:spPr>
      </p:pic>
      <p:pic>
        <p:nvPicPr>
          <p:cNvPr id="347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479665" y="6126480"/>
            <a:ext cx="1999615" cy="1085215"/>
          </a:xfrm>
          <a:prstGeom prst="rect">
            <a:avLst/>
          </a:prstGeom>
        </p:spPr>
      </p:pic>
      <p:sp>
        <p:nvSpPr>
          <p:cNvPr id="340" name="Espace réservé du texte 339"/>
          <p:cNvSpPr>
            <a:spLocks noGrp="1"/>
          </p:cNvSpPr>
          <p:nvPr>
            <p:ph type="body" idx="10"/>
          </p:nvPr>
        </p:nvSpPr>
        <p:spPr>
          <a:xfrm>
            <a:off x="2560320" y="635000"/>
            <a:ext cx="7366000" cy="7029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l">
              <a:lnSpc>
                <a:spcPts val="3200"/>
              </a:lnSpc>
              <a:spcAft>
                <a:spcPts val="2280"/>
              </a:spcAft>
            </a:pPr>
            <a:r>
              <a:rPr lang="fr-FR" sz="2800" b="1" spc="-10">
                <a:solidFill>
                  <a:srgbClr val="000000"/>
                </a:solidFill>
                <a:latin typeface="Arial" panose="02020603050405020304" pitchFamily="2"/>
              </a:rPr>
              <a:t>1- muscle supinateur (suite) </a:t>
            </a:r>
          </a:p>
        </p:txBody>
      </p:sp>
      <p:sp>
        <p:nvSpPr>
          <p:cNvPr id="341" name="Espace réservé du texte 340"/>
          <p:cNvSpPr>
            <a:spLocks noGrp="1"/>
          </p:cNvSpPr>
          <p:nvPr>
            <p:ph type="body" idx="10"/>
          </p:nvPr>
        </p:nvSpPr>
        <p:spPr>
          <a:xfrm>
            <a:off x="6629400" y="4142105"/>
            <a:ext cx="286385" cy="3625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0325" rIns="0" bIns="0" anchor="t"/>
          <a:lstStyle/>
          <a:p>
            <a:pPr marL="0" marR="0" indent="0" algn="r">
              <a:lnSpc>
                <a:spcPts val="2000"/>
              </a:lnSpc>
              <a:spcAft>
                <a:spcPts val="285"/>
              </a:spcAft>
            </a:pPr>
            <a:r>
              <a:rPr lang="fr-FR" sz="1800" b="1" spc="0">
                <a:solidFill>
                  <a:srgbClr val="000000"/>
                </a:solidFill>
                <a:latin typeface="Arial" panose="02020603050405020304" pitchFamily="2"/>
              </a:rPr>
              <a:t>2 </a:t>
            </a:r>
          </a:p>
        </p:txBody>
      </p:sp>
      <p:sp>
        <p:nvSpPr>
          <p:cNvPr id="342" name="Espace réservé du texte 341"/>
          <p:cNvSpPr>
            <a:spLocks noGrp="1"/>
          </p:cNvSpPr>
          <p:nvPr>
            <p:ph type="body" idx="10"/>
          </p:nvPr>
        </p:nvSpPr>
        <p:spPr>
          <a:xfrm>
            <a:off x="6629400" y="4632325"/>
            <a:ext cx="286385" cy="3727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0" rIns="0" bIns="0" anchor="t"/>
          <a:lstStyle/>
          <a:p>
            <a:pPr marL="45720" marR="0" indent="0" algn="l">
              <a:lnSpc>
                <a:spcPts val="2000"/>
              </a:lnSpc>
              <a:spcAft>
                <a:spcPts val="240"/>
              </a:spcAft>
            </a:pPr>
            <a:r>
              <a:rPr lang="fr-FR" sz="1800" b="1" spc="0">
                <a:solidFill>
                  <a:srgbClr val="000000"/>
                </a:solidFill>
                <a:latin typeface="Arial" panose="02020603050405020304" pitchFamily="2"/>
              </a:rPr>
              <a:t>1 </a:t>
            </a:r>
          </a:p>
        </p:txBody>
      </p:sp>
      <p:sp>
        <p:nvSpPr>
          <p:cNvPr id="343" name="Espace réservé du texte 342"/>
          <p:cNvSpPr>
            <a:spLocks noGrp="1"/>
          </p:cNvSpPr>
          <p:nvPr>
            <p:ph type="body" idx="10"/>
          </p:nvPr>
        </p:nvSpPr>
        <p:spPr>
          <a:xfrm>
            <a:off x="875030" y="1337945"/>
            <a:ext cx="3029585" cy="4204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26440" rIns="0" bIns="0" anchor="t"/>
          <a:lstStyle/>
          <a:p>
            <a:pPr marL="0" marR="0" indent="0" algn="just">
              <a:lnSpc>
                <a:spcPts val="2800"/>
              </a:lnSpc>
              <a:spcAft>
                <a:spcPts val="0"/>
              </a:spcAft>
            </a:pPr>
            <a:r>
              <a:rPr lang="fr-FR" sz="2400" b="1" spc="-35">
                <a:solidFill>
                  <a:srgbClr val="000000"/>
                </a:solidFill>
                <a:latin typeface="Arial" panose="02020603050405020304" pitchFamily="2"/>
              </a:rPr>
              <a:t>b-Terminaison: </a:t>
            </a:r>
          </a:p>
          <a:p>
            <a:pPr marL="0" marR="0" indent="0" algn="just">
              <a:lnSpc>
                <a:spcPts val="2700"/>
              </a:lnSpc>
              <a:spcBef>
                <a:spcPts val="690"/>
              </a:spcBef>
              <a:spcAft>
                <a:spcPts val="0"/>
              </a:spcAft>
            </a:pPr>
            <a:r>
              <a:rPr lang="fr-FR" sz="2400" b="1" u="sng" spc="15">
                <a:solidFill>
                  <a:srgbClr val="000000"/>
                </a:solidFill>
                <a:latin typeface="Arial" panose="02020603050405020304" pitchFamily="2"/>
              </a:rPr>
              <a:t>-Chef superficiel: </a:t>
            </a:r>
          </a:p>
          <a:p>
            <a:pPr marL="0" marR="0" indent="0" algn="just">
              <a:lnSpc>
                <a:spcPts val="2700"/>
              </a:lnSpc>
              <a:spcBef>
                <a:spcPts val="740"/>
              </a:spcBef>
              <a:spcAft>
                <a:spcPts val="0"/>
              </a:spcAft>
            </a:pPr>
            <a:r>
              <a:rPr lang="fr-FR" sz="2400" spc="-20">
                <a:solidFill>
                  <a:srgbClr val="000000"/>
                </a:solidFill>
                <a:latin typeface="Arial" panose="02020603050405020304" pitchFamily="2"/>
              </a:rPr>
              <a:t>Partie sup du bord ant </a:t>
            </a:r>
          </a:p>
          <a:p>
            <a:pPr marL="0" marR="0" indent="0" algn="just">
              <a:lnSpc>
                <a:spcPts val="2800"/>
              </a:lnSpc>
              <a:spcBef>
                <a:spcPts val="740"/>
              </a:spcBef>
              <a:spcAft>
                <a:spcPts val="0"/>
              </a:spcAft>
            </a:pPr>
            <a:r>
              <a:rPr lang="fr-FR" sz="2400" spc="-10">
                <a:solidFill>
                  <a:srgbClr val="000000"/>
                </a:solidFill>
                <a:latin typeface="Arial" panose="02020603050405020304" pitchFamily="2"/>
              </a:rPr>
              <a:t>du radius </a:t>
            </a:r>
            <a:r>
              <a:rPr lang="fr-FR" sz="2400" b="1" spc="-10">
                <a:solidFill>
                  <a:srgbClr val="000000"/>
                </a:solidFill>
                <a:latin typeface="Arial" panose="02020603050405020304" pitchFamily="2"/>
              </a:rPr>
              <a:t>(1) </a:t>
            </a:r>
          </a:p>
          <a:p>
            <a:pPr marL="0" marR="0" indent="0" algn="just">
              <a:lnSpc>
                <a:spcPts val="2700"/>
              </a:lnSpc>
              <a:spcBef>
                <a:spcPts val="4150"/>
              </a:spcBef>
              <a:spcAft>
                <a:spcPts val="0"/>
              </a:spcAft>
            </a:pPr>
            <a:r>
              <a:rPr lang="fr-FR" sz="2400" b="1" u="sng" spc="15">
                <a:solidFill>
                  <a:srgbClr val="000000"/>
                </a:solidFill>
                <a:latin typeface="Arial" panose="02020603050405020304" pitchFamily="2"/>
              </a:rPr>
              <a:t>-Chef profond: </a:t>
            </a:r>
          </a:p>
          <a:p>
            <a:pPr marL="91440" marR="0" indent="0" algn="just">
              <a:lnSpc>
                <a:spcPts val="2700"/>
              </a:lnSpc>
              <a:spcBef>
                <a:spcPts val="740"/>
              </a:spcBef>
              <a:spcAft>
                <a:spcPts val="0"/>
              </a:spcAft>
            </a:pPr>
            <a:r>
              <a:rPr lang="fr-FR" sz="2400" spc="-45">
                <a:solidFill>
                  <a:srgbClr val="000000"/>
                </a:solidFill>
                <a:latin typeface="Arial" panose="02020603050405020304" pitchFamily="2"/>
              </a:rPr>
              <a:t>Face postéro- latérale </a:t>
            </a:r>
          </a:p>
          <a:p>
            <a:pPr marL="0" marR="0" indent="0" algn="just">
              <a:lnSpc>
                <a:spcPts val="2800"/>
              </a:lnSpc>
              <a:spcBef>
                <a:spcPts val="740"/>
              </a:spcBef>
              <a:spcAft>
                <a:spcPts val="420"/>
              </a:spcAft>
            </a:pPr>
            <a:r>
              <a:rPr lang="fr-FR" sz="2400" spc="-5">
                <a:solidFill>
                  <a:srgbClr val="000000"/>
                </a:solidFill>
                <a:latin typeface="Arial" panose="02020603050405020304" pitchFamily="2"/>
              </a:rPr>
              <a:t>du col du radius </a:t>
            </a:r>
            <a:r>
              <a:rPr lang="fr-FR" sz="2400" b="1" spc="-5">
                <a:solidFill>
                  <a:srgbClr val="000000"/>
                </a:solidFill>
                <a:latin typeface="Arial" panose="02020603050405020304" pitchFamily="2"/>
              </a:rPr>
              <a:t>(2) </a:t>
            </a:r>
          </a:p>
        </p:txBody>
      </p:sp>
      <p:cxnSp>
        <p:nvCxnSpPr>
          <p:cNvPr id="348" name="Connecteur droit 347"/>
          <p:cNvCxnSpPr/>
          <p:nvPr/>
        </p:nvCxnSpPr>
        <p:spPr>
          <a:xfrm>
            <a:off x="7239000" y="1276985"/>
            <a:ext cx="2687955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</p:cxnSp>
      <p:cxnSp>
        <p:nvCxnSpPr>
          <p:cNvPr id="349" name="Connecteur droit 348"/>
          <p:cNvCxnSpPr/>
          <p:nvPr/>
        </p:nvCxnSpPr>
        <p:spPr>
          <a:xfrm>
            <a:off x="6629400" y="4636135"/>
            <a:ext cx="287020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</p:cxnSp>
      <p:cxnSp>
        <p:nvCxnSpPr>
          <p:cNvPr id="350" name="Connecteur droit 349"/>
          <p:cNvCxnSpPr/>
          <p:nvPr/>
        </p:nvCxnSpPr>
        <p:spPr>
          <a:xfrm>
            <a:off x="7235825" y="6056630"/>
            <a:ext cx="2686050" cy="0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351" name="Connecteur droit 350"/>
          <p:cNvCxnSpPr/>
          <p:nvPr/>
        </p:nvCxnSpPr>
        <p:spPr>
          <a:xfrm>
            <a:off x="9634855" y="6156960"/>
            <a:ext cx="0" cy="1055370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352" name="Connecteur droit 351"/>
          <p:cNvCxnSpPr/>
          <p:nvPr/>
        </p:nvCxnSpPr>
        <p:spPr>
          <a:xfrm>
            <a:off x="6629400" y="4142105"/>
            <a:ext cx="0" cy="362585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353" name="Connecteur droit 352"/>
          <p:cNvCxnSpPr/>
          <p:nvPr/>
        </p:nvCxnSpPr>
        <p:spPr>
          <a:xfrm>
            <a:off x="6629400" y="5005070"/>
            <a:ext cx="286385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</p:cxnSp>
      <p:cxnSp>
        <p:nvCxnSpPr>
          <p:cNvPr id="354" name="Connecteur droit 353"/>
          <p:cNvCxnSpPr/>
          <p:nvPr/>
        </p:nvCxnSpPr>
        <p:spPr>
          <a:xfrm>
            <a:off x="6629400" y="4632325"/>
            <a:ext cx="0" cy="372745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879975" y="2780030"/>
            <a:ext cx="5034915" cy="2377440"/>
          </a:xfrm>
          <a:prstGeom prst="rect">
            <a:avLst/>
          </a:prstGeom>
        </p:spPr>
      </p:pic>
      <p:sp>
        <p:nvSpPr>
          <p:cNvPr id="357" name="Espace réservé du texte 356"/>
          <p:cNvSpPr>
            <a:spLocks noGrp="1"/>
          </p:cNvSpPr>
          <p:nvPr>
            <p:ph type="body" idx="10"/>
          </p:nvPr>
        </p:nvSpPr>
        <p:spPr>
          <a:xfrm>
            <a:off x="1332230" y="711200"/>
            <a:ext cx="8585200" cy="1313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1143000" marR="0" indent="0" algn="l">
              <a:lnSpc>
                <a:spcPts val="3200"/>
              </a:lnSpc>
              <a:spcAft>
                <a:spcPts val="7100"/>
              </a:spcAft>
            </a:pPr>
            <a:r>
              <a:rPr lang="fr-FR" sz="2800" b="1" spc="-10">
                <a:solidFill>
                  <a:srgbClr val="000000"/>
                </a:solidFill>
                <a:latin typeface="Arial" panose="02020603050405020304" pitchFamily="2"/>
              </a:rPr>
              <a:t>1- muscle supinateur (suite) </a:t>
            </a:r>
          </a:p>
        </p:txBody>
      </p:sp>
      <p:graphicFrame>
        <p:nvGraphicFramePr>
          <p:cNvPr id="360" name="table 360"/>
          <p:cNvGraphicFramePr>
            <a:graphicFrameLocks noGrp="1"/>
          </p:cNvGraphicFramePr>
          <p:nvPr/>
        </p:nvGraphicFramePr>
        <p:xfrm>
          <a:off x="1332230" y="2070735"/>
          <a:ext cx="8585200" cy="3143885"/>
        </p:xfrm>
        <a:graphic>
          <a:graphicData uri="http://schemas.openxmlformats.org/drawingml/2006/table">
            <a:tbl>
              <a:tblPr/>
              <a:tblGrid>
                <a:gridCol w="3547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7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673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c-Fonction: </a:t>
                      </a:r>
                    </a:p>
                    <a:p>
                      <a:pPr marL="0" marR="0" indent="0" algn="l">
                        <a:lnSpc>
                          <a:spcPts val="2700"/>
                        </a:lnSpc>
                        <a:spcBef>
                          <a:spcPts val="725"/>
                        </a:spcBef>
                        <a:spcAft>
                          <a:spcPts val="0"/>
                        </a:spcAft>
                      </a:pPr>
                      <a:r>
                        <a:rPr lang="fr-FR" sz="24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-Supinateur </a:t>
                      </a:r>
                    </a:p>
                    <a:p>
                      <a:pPr marL="0" marR="0" indent="0" algn="l">
                        <a:lnSpc>
                          <a:spcPts val="2700"/>
                        </a:lnSpc>
                        <a:spcBef>
                          <a:spcPts val="4195"/>
                        </a:spcBef>
                        <a:spcAft>
                          <a:spcPts val="0"/>
                        </a:spcAft>
                      </a:pPr>
                      <a:r>
                        <a:rPr lang="fr-FR" sz="24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d-Innervation: </a:t>
                      </a:r>
                    </a:p>
                    <a:p>
                      <a:pPr marL="0" marR="0" indent="0" algn="l">
                        <a:lnSpc>
                          <a:spcPts val="2700"/>
                        </a:lnSpc>
                        <a:spcBef>
                          <a:spcPts val="720"/>
                        </a:spcBef>
                        <a:spcAft>
                          <a:spcPts val="8150"/>
                        </a:spcAft>
                      </a:pPr>
                      <a:r>
                        <a:rPr lang="fr-FR" sz="24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-Nerf radial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71855" y="1630680"/>
            <a:ext cx="8522335" cy="3767455"/>
          </a:xfrm>
          <a:prstGeom prst="rect">
            <a:avLst/>
          </a:prstGeom>
        </p:spPr>
      </p:pic>
      <p:sp>
        <p:nvSpPr>
          <p:cNvPr id="364" name="Espace réservé du texte 363"/>
          <p:cNvSpPr>
            <a:spLocks noGrp="1"/>
          </p:cNvSpPr>
          <p:nvPr>
            <p:ph type="body" idx="10"/>
          </p:nvPr>
        </p:nvSpPr>
        <p:spPr>
          <a:xfrm>
            <a:off x="1197610" y="342900"/>
            <a:ext cx="8239125" cy="601980"/>
          </a:xfrm>
          <a:prstGeom prst="rect">
            <a:avLst/>
          </a:prstGeom>
          <a:solidFill>
            <a:srgbClr val="ECF8EE"/>
          </a:solidFill>
          <a:ln w="6350" cmpd="sng">
            <a:solidFill>
              <a:srgbClr val="000000"/>
            </a:solidFill>
            <a:prstDash val="solid"/>
          </a:ln>
        </p:spPr>
        <p:txBody>
          <a:bodyPr vert="horz" lIns="0" tIns="29845" rIns="0" bIns="0" anchor="t"/>
          <a:lstStyle/>
          <a:p>
            <a:pPr marL="0" marR="0" indent="0" algn="ctr">
              <a:lnSpc>
                <a:spcPts val="4400"/>
              </a:lnSpc>
              <a:spcAft>
                <a:spcPts val="0"/>
              </a:spcAft>
            </a:pPr>
            <a:r>
              <a:rPr lang="fr-FR" sz="4000" b="1" u="sng" spc="-15">
                <a:solidFill>
                  <a:srgbClr val="000000"/>
                </a:solidFill>
                <a:latin typeface="Arial" panose="02020603050405020304" pitchFamily="2"/>
              </a:rPr>
              <a:t>II-Loge latérale (suite) </a:t>
            </a:r>
          </a:p>
        </p:txBody>
      </p:sp>
      <p:sp>
        <p:nvSpPr>
          <p:cNvPr id="365" name="Espace réservé du texte 364"/>
          <p:cNvSpPr>
            <a:spLocks noGrp="1"/>
          </p:cNvSpPr>
          <p:nvPr>
            <p:ph type="body" idx="10"/>
          </p:nvPr>
        </p:nvSpPr>
        <p:spPr>
          <a:xfrm>
            <a:off x="765810" y="1070610"/>
            <a:ext cx="8585200" cy="560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200"/>
              </a:lnSpc>
              <a:spcAft>
                <a:spcPts val="1215"/>
              </a:spcAft>
            </a:pPr>
            <a:r>
              <a:rPr lang="fr-FR" sz="2800" b="1" spc="0">
                <a:solidFill>
                  <a:srgbClr val="000000"/>
                </a:solidFill>
                <a:latin typeface="Arial" panose="02020603050405020304" pitchFamily="2"/>
              </a:rPr>
              <a:t>2-muscle brachio-radial ((long supinateur) </a:t>
            </a:r>
          </a:p>
        </p:txBody>
      </p:sp>
      <p:sp>
        <p:nvSpPr>
          <p:cNvPr id="368" name="Espace réservé du texte 367"/>
          <p:cNvSpPr>
            <a:spLocks noGrp="1"/>
          </p:cNvSpPr>
          <p:nvPr>
            <p:ph type="body" idx="10"/>
          </p:nvPr>
        </p:nvSpPr>
        <p:spPr>
          <a:xfrm>
            <a:off x="871855" y="2194560"/>
            <a:ext cx="2770505" cy="1100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001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fr-FR" sz="2000" b="1" spc="-45">
                <a:solidFill>
                  <a:srgbClr val="000000"/>
                </a:solidFill>
                <a:latin typeface="Arial" panose="02020603050405020304" pitchFamily="2"/>
              </a:rPr>
              <a:t>a-Origine</a:t>
            </a:r>
            <a:r>
              <a:rPr lang="fr-FR" sz="2000" spc="-55">
                <a:solidFill>
                  <a:srgbClr val="000000"/>
                </a:solidFill>
                <a:latin typeface="Arial" panose="02020603050405020304" pitchFamily="2"/>
              </a:rPr>
              <a:t>: </a:t>
            </a:r>
          </a:p>
          <a:p>
            <a:pPr marL="0" marR="0" indent="0" algn="l">
              <a:lnSpc>
                <a:spcPts val="2300"/>
              </a:lnSpc>
              <a:spcBef>
                <a:spcPts val="590"/>
              </a:spcBef>
              <a:spcAft>
                <a:spcPts val="0"/>
              </a:spcAft>
            </a:pPr>
            <a:r>
              <a:rPr lang="fr-FR" sz="2000" spc="-35">
                <a:solidFill>
                  <a:srgbClr val="000000"/>
                </a:solidFill>
                <a:latin typeface="Arial" panose="02020603050405020304" pitchFamily="2"/>
              </a:rPr>
              <a:t>Un tiers inférieur du bord </a:t>
            </a:r>
          </a:p>
          <a:p>
            <a:pPr marL="0" marR="0" indent="0" algn="l">
              <a:lnSpc>
                <a:spcPts val="2200"/>
              </a:lnSpc>
              <a:spcBef>
                <a:spcPts val="605"/>
              </a:spcBef>
              <a:spcAft>
                <a:spcPts val="0"/>
              </a:spcAft>
            </a:pPr>
            <a:r>
              <a:rPr lang="fr-FR" sz="2000" spc="-5">
                <a:solidFill>
                  <a:srgbClr val="000000"/>
                </a:solidFill>
                <a:latin typeface="Arial" panose="02020603050405020304" pitchFamily="2"/>
              </a:rPr>
              <a:t>latéral de l’humérus </a:t>
            </a:r>
          </a:p>
        </p:txBody>
      </p:sp>
      <p:sp>
        <p:nvSpPr>
          <p:cNvPr id="369" name="Espace réservé du texte 368"/>
          <p:cNvSpPr>
            <a:spLocks noGrp="1"/>
          </p:cNvSpPr>
          <p:nvPr>
            <p:ph type="body" idx="10"/>
          </p:nvPr>
        </p:nvSpPr>
        <p:spPr>
          <a:xfrm>
            <a:off x="871855" y="3735705"/>
            <a:ext cx="3087370" cy="10223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fr-FR" sz="2000" b="1" spc="-60">
                <a:solidFill>
                  <a:srgbClr val="000000"/>
                </a:solidFill>
                <a:latin typeface="Arial" panose="02020603050405020304" pitchFamily="2"/>
              </a:rPr>
              <a:t>b-Terminaison: </a:t>
            </a:r>
          </a:p>
          <a:p>
            <a:pPr marL="0" marR="0" indent="0" algn="l">
              <a:lnSpc>
                <a:spcPts val="2300"/>
              </a:lnSpc>
              <a:spcBef>
                <a:spcPts val="590"/>
              </a:spcBef>
              <a:spcAft>
                <a:spcPts val="0"/>
              </a:spcAft>
            </a:pPr>
            <a:r>
              <a:rPr lang="fr-FR" sz="2000" spc="-30">
                <a:solidFill>
                  <a:srgbClr val="000000"/>
                </a:solidFill>
                <a:latin typeface="Arial" panose="02020603050405020304" pitchFamily="2"/>
              </a:rPr>
              <a:t>Base du processus styloïde </a:t>
            </a:r>
          </a:p>
          <a:p>
            <a:pPr marL="0" marR="0" indent="0" algn="l">
              <a:lnSpc>
                <a:spcPts val="2200"/>
              </a:lnSpc>
              <a:spcBef>
                <a:spcPts val="605"/>
              </a:spcBef>
              <a:spcAft>
                <a:spcPts val="0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du radius </a:t>
            </a:r>
          </a:p>
        </p:txBody>
      </p:sp>
      <p:sp>
        <p:nvSpPr>
          <p:cNvPr id="370" name="Espace réservé du texte 369"/>
          <p:cNvSpPr>
            <a:spLocks noGrp="1"/>
          </p:cNvSpPr>
          <p:nvPr>
            <p:ph type="body" idx="10"/>
          </p:nvPr>
        </p:nvSpPr>
        <p:spPr>
          <a:xfrm>
            <a:off x="2553970" y="5635625"/>
            <a:ext cx="3310255" cy="157607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46355" rIns="0" bIns="0" anchor="t"/>
          <a:lstStyle/>
          <a:p>
            <a:pPr marL="91440" marR="0" indent="0" algn="l">
              <a:lnSpc>
                <a:spcPts val="1900"/>
              </a:lnSpc>
              <a:spcAft>
                <a:spcPts val="0"/>
              </a:spcAft>
            </a:pPr>
            <a:r>
              <a:rPr lang="fr-FR" sz="1600" b="1" spc="-10">
                <a:solidFill>
                  <a:srgbClr val="000000"/>
                </a:solidFill>
                <a:latin typeface="Arial" panose="02020603050405020304" pitchFamily="2"/>
              </a:rPr>
              <a:t>Origine </a:t>
            </a:r>
          </a:p>
          <a:p>
            <a:pPr marL="914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1-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Court extenseur radial du carpe </a:t>
            </a: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2-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Long extenseur radial du carpe </a:t>
            </a: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3-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Brachio-radial </a:t>
            </a:r>
          </a:p>
          <a:p>
            <a:pPr marL="91440" marR="0" indent="0" algn="l">
              <a:lnSpc>
                <a:spcPts val="1900"/>
              </a:lnSpc>
              <a:spcBef>
                <a:spcPts val="0"/>
              </a:spcBef>
              <a:spcAft>
                <a:spcPts val="330"/>
              </a:spcAft>
            </a:pP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4-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Septum intermusculaire latéral </a:t>
            </a: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5-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Septum intermusculaire médial  </a:t>
            </a:r>
          </a:p>
        </p:txBody>
      </p:sp>
      <p:sp>
        <p:nvSpPr>
          <p:cNvPr id="371" name="Espace réservé du texte 370"/>
          <p:cNvSpPr>
            <a:spLocks noGrp="1"/>
          </p:cNvSpPr>
          <p:nvPr>
            <p:ph type="body" idx="10"/>
          </p:nvPr>
        </p:nvSpPr>
        <p:spPr>
          <a:xfrm>
            <a:off x="6056630" y="5635625"/>
            <a:ext cx="3507740" cy="118872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113030" rIns="0" bIns="0" anchor="t"/>
          <a:lstStyle/>
          <a:p>
            <a:pPr marL="91440" marR="0" indent="0" algn="l">
              <a:lnSpc>
                <a:spcPts val="1900"/>
              </a:lnSpc>
              <a:spcAft>
                <a:spcPts val="0"/>
              </a:spcAft>
            </a:pPr>
            <a:r>
              <a:rPr lang="fr-FR" sz="1600" b="1" spc="-20">
                <a:solidFill>
                  <a:srgbClr val="000000"/>
                </a:solidFill>
                <a:latin typeface="Arial" panose="02020603050405020304" pitchFamily="2"/>
              </a:rPr>
              <a:t>Terminaison </a:t>
            </a:r>
          </a:p>
          <a:p>
            <a:pPr marL="91440" marR="0" indent="0" algn="l">
              <a:lnSpc>
                <a:spcPts val="1900"/>
              </a:lnSpc>
              <a:spcBef>
                <a:spcPts val="0"/>
              </a:spcBef>
              <a:spcAft>
                <a:spcPts val="625"/>
              </a:spcAft>
            </a:pP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1-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Long extenseur radial du carpe 2-Court extenseur radial du carpe 3-Brachio-radial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407920" y="1484630"/>
            <a:ext cx="1901825" cy="5351780"/>
          </a:xfrm>
          <a:prstGeom prst="rect">
            <a:avLst/>
          </a:prstGeom>
        </p:spPr>
      </p:pic>
      <p:pic>
        <p:nvPicPr>
          <p:cNvPr id="379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550025" y="1344295"/>
            <a:ext cx="2569845" cy="5510530"/>
          </a:xfrm>
          <a:prstGeom prst="rect">
            <a:avLst/>
          </a:prstGeom>
        </p:spPr>
      </p:pic>
      <p:sp>
        <p:nvSpPr>
          <p:cNvPr id="374" name="Espace réservé du texte 373"/>
          <p:cNvSpPr>
            <a:spLocks noGrp="1"/>
          </p:cNvSpPr>
          <p:nvPr>
            <p:ph type="body" idx="10"/>
          </p:nvPr>
        </p:nvSpPr>
        <p:spPr>
          <a:xfrm>
            <a:off x="1791970" y="698500"/>
            <a:ext cx="7099300" cy="6457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ctr">
              <a:lnSpc>
                <a:spcPts val="3200"/>
              </a:lnSpc>
              <a:spcAft>
                <a:spcPts val="1860"/>
              </a:spcAft>
            </a:pPr>
            <a:r>
              <a:rPr lang="fr-FR" sz="2800" b="1" spc="-20">
                <a:solidFill>
                  <a:srgbClr val="000000"/>
                </a:solidFill>
                <a:latin typeface="Arial" panose="02020603050405020304" pitchFamily="2"/>
              </a:rPr>
              <a:t>2-muscle brachio-radial ((long supinateur) </a:t>
            </a:r>
          </a:p>
        </p:txBody>
      </p:sp>
      <p:graphicFrame>
        <p:nvGraphicFramePr>
          <p:cNvPr id="377" name="table 377"/>
          <p:cNvGraphicFramePr>
            <a:graphicFrameLocks noGrp="1"/>
          </p:cNvGraphicFramePr>
          <p:nvPr/>
        </p:nvGraphicFramePr>
        <p:xfrm>
          <a:off x="1706880" y="1344295"/>
          <a:ext cx="7416800" cy="5869305"/>
        </p:xfrm>
        <a:graphic>
          <a:graphicData uri="http://schemas.openxmlformats.org/drawingml/2006/table">
            <a:tbl>
              <a:tblPr/>
              <a:tblGrid>
                <a:gridCol w="399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3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92115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935">
                <a:tc>
                  <a:txBody>
                    <a:bodyPr/>
                    <a:lstStyle/>
                    <a:p>
                      <a:pPr marL="0" marR="978535" indent="0" algn="r">
                        <a:lnSpc>
                          <a:spcPts val="2000"/>
                        </a:lnSpc>
                        <a:spcBef>
                          <a:spcPts val="525"/>
                        </a:spcBef>
                        <a:spcAft>
                          <a:spcPts val="260"/>
                        </a:spcAft>
                      </a:pPr>
                      <a:r>
                        <a:rPr lang="fr-FR" sz="1800" b="1" spc="-3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Vue latérale de l’avant bras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051175" y="3630295"/>
            <a:ext cx="3876675" cy="2992755"/>
          </a:xfrm>
          <a:prstGeom prst="rect">
            <a:avLst/>
          </a:prstGeom>
        </p:spPr>
      </p:pic>
      <p:sp>
        <p:nvSpPr>
          <p:cNvPr id="24" name="Espace réservé du texte 23"/>
          <p:cNvSpPr>
            <a:spLocks noGrp="1"/>
          </p:cNvSpPr>
          <p:nvPr>
            <p:ph type="body" idx="10"/>
          </p:nvPr>
        </p:nvSpPr>
        <p:spPr>
          <a:xfrm>
            <a:off x="1911350" y="558800"/>
            <a:ext cx="6510020" cy="800735"/>
          </a:xfrm>
          <a:prstGeom prst="rect">
            <a:avLst/>
          </a:prstGeom>
          <a:solidFill>
            <a:srgbClr val="F2EAEA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100965" rIns="0" bIns="0" anchor="t"/>
          <a:lstStyle/>
          <a:p>
            <a:pPr marL="0" marR="0" indent="0" algn="ctr">
              <a:lnSpc>
                <a:spcPts val="5000"/>
              </a:lnSpc>
              <a:spcAft>
                <a:spcPts val="325"/>
              </a:spcAft>
            </a:pPr>
            <a:r>
              <a:rPr lang="fr-FR" sz="4400" b="1" spc="-35">
                <a:solidFill>
                  <a:srgbClr val="000000"/>
                </a:solidFill>
                <a:latin typeface="Arial" panose="02020603050405020304" pitchFamily="2"/>
              </a:rPr>
              <a:t>I-Introduction 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idx="10"/>
          </p:nvPr>
        </p:nvSpPr>
        <p:spPr>
          <a:xfrm>
            <a:off x="875030" y="1636395"/>
            <a:ext cx="7772400" cy="1993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0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fr-FR" sz="2400" spc="10">
                <a:solidFill>
                  <a:srgbClr val="000000"/>
                </a:solidFill>
                <a:latin typeface="Arial" panose="02020603050405020304" pitchFamily="2"/>
              </a:rPr>
              <a:t>-Ces 03 loges contiennent</a:t>
            </a:r>
            <a:r>
              <a:rPr lang="fr-FR" sz="2400" b="1" spc="10">
                <a:solidFill>
                  <a:srgbClr val="FF0000"/>
                </a:solidFill>
                <a:latin typeface="Arial" panose="02020603050405020304" pitchFamily="2"/>
              </a:rPr>
              <a:t> 20 muscles</a:t>
            </a:r>
            <a:r>
              <a:rPr lang="fr-FR" sz="2400" spc="10">
                <a:solidFill>
                  <a:srgbClr val="FF0000"/>
                </a:solidFill>
                <a:latin typeface="Arial" panose="02020603050405020304" pitchFamily="2"/>
              </a:rPr>
              <a:t>,</a:t>
            </a:r>
            <a:r>
              <a:rPr lang="fr-FR" sz="2400" spc="10">
                <a:solidFill>
                  <a:srgbClr val="000000"/>
                </a:solidFill>
                <a:latin typeface="Arial" panose="02020603050405020304" pitchFamily="2"/>
              </a:rPr>
              <a:t> qui permettent la </a:t>
            </a:r>
          </a:p>
          <a:p>
            <a:pPr marL="0" marR="0" indent="0" algn="l">
              <a:lnSpc>
                <a:spcPts val="2700"/>
              </a:lnSpc>
              <a:spcBef>
                <a:spcPts val="435"/>
              </a:spcBef>
              <a:spcAft>
                <a:spcPts val="0"/>
              </a:spcAft>
            </a:pPr>
            <a:r>
              <a:rPr lang="fr-FR" sz="2400" spc="0">
                <a:solidFill>
                  <a:srgbClr val="000000"/>
                </a:solidFill>
                <a:latin typeface="Arial" panose="02020603050405020304" pitchFamily="2"/>
              </a:rPr>
              <a:t>plupart des mouvements du poignet , des doigts et les </a:t>
            </a:r>
          </a:p>
          <a:p>
            <a:pPr marL="0" marR="0" indent="0" algn="l">
              <a:lnSpc>
                <a:spcPts val="2700"/>
              </a:lnSpc>
              <a:spcBef>
                <a:spcPts val="460"/>
              </a:spcBef>
              <a:spcAft>
                <a:spcPts val="4695"/>
              </a:spcAft>
            </a:pPr>
            <a:r>
              <a:rPr lang="fr-FR" sz="2400" spc="-5">
                <a:solidFill>
                  <a:srgbClr val="000000"/>
                </a:solidFill>
                <a:latin typeface="Arial" panose="02020603050405020304" pitchFamily="2"/>
              </a:rPr>
              <a:t>mouvements de la pronosupination. 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idx="10"/>
          </p:nvPr>
        </p:nvSpPr>
        <p:spPr>
          <a:xfrm>
            <a:off x="3054350" y="6623050"/>
            <a:ext cx="3867785" cy="52451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40005" rIns="0" bIns="0" anchor="t"/>
          <a:lstStyle/>
          <a:p>
            <a:pPr marL="91440" marR="137160" indent="0" algn="l">
              <a:lnSpc>
                <a:spcPts val="1700"/>
              </a:lnSpc>
              <a:spcAft>
                <a:spcPts val="265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Coupe transversale de l’Avant-bras au tiers intermédiaire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24070" y="2407920"/>
            <a:ext cx="5001260" cy="2301240"/>
          </a:xfrm>
          <a:prstGeom prst="rect">
            <a:avLst/>
          </a:prstGeom>
        </p:spPr>
      </p:pic>
      <p:sp>
        <p:nvSpPr>
          <p:cNvPr id="382" name="Espace réservé du texte 381"/>
          <p:cNvSpPr>
            <a:spLocks noGrp="1"/>
          </p:cNvSpPr>
          <p:nvPr>
            <p:ph type="body" idx="10"/>
          </p:nvPr>
        </p:nvSpPr>
        <p:spPr>
          <a:xfrm>
            <a:off x="1628775" y="698500"/>
            <a:ext cx="7416800" cy="1369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ctr">
              <a:lnSpc>
                <a:spcPts val="3200"/>
              </a:lnSpc>
              <a:spcAft>
                <a:spcPts val="7550"/>
              </a:spcAft>
            </a:pPr>
            <a:r>
              <a:rPr lang="fr-FR" sz="2800" b="1" spc="0">
                <a:solidFill>
                  <a:srgbClr val="000000"/>
                </a:solidFill>
                <a:latin typeface="Arial" panose="02020603050405020304" pitchFamily="2"/>
              </a:rPr>
              <a:t>2-muscle brachio-radial ((long supinateur) </a:t>
            </a:r>
          </a:p>
        </p:txBody>
      </p:sp>
      <p:sp>
        <p:nvSpPr>
          <p:cNvPr id="383" name="Espace réservé du texte 382"/>
          <p:cNvSpPr>
            <a:spLocks noGrp="1"/>
          </p:cNvSpPr>
          <p:nvPr>
            <p:ph type="body" idx="10"/>
          </p:nvPr>
        </p:nvSpPr>
        <p:spPr>
          <a:xfrm>
            <a:off x="875030" y="2068195"/>
            <a:ext cx="2984500" cy="26435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2700"/>
              </a:lnSpc>
              <a:spcAft>
                <a:spcPts val="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c-Fonction: </a:t>
            </a:r>
          </a:p>
          <a:p>
            <a:pPr marL="0" marR="0" indent="0" algn="just">
              <a:lnSpc>
                <a:spcPts val="2700"/>
              </a:lnSpc>
              <a:spcBef>
                <a:spcPts val="720"/>
              </a:spcBef>
              <a:spcAft>
                <a:spcPts val="0"/>
              </a:spcAft>
            </a:pPr>
            <a:r>
              <a:rPr lang="fr-FR" sz="2400" spc="-35">
                <a:solidFill>
                  <a:srgbClr val="000000"/>
                </a:solidFill>
                <a:latin typeface="Arial" panose="02020603050405020304" pitchFamily="2"/>
              </a:rPr>
              <a:t>-Fléchisseur du coude </a:t>
            </a:r>
          </a:p>
          <a:p>
            <a:pPr marL="0" marR="0" indent="0" algn="just">
              <a:lnSpc>
                <a:spcPts val="2700"/>
              </a:lnSpc>
              <a:spcBef>
                <a:spcPts val="740"/>
              </a:spcBef>
              <a:spcAft>
                <a:spcPts val="0"/>
              </a:spcAft>
            </a:pPr>
            <a:r>
              <a:rPr lang="fr-FR" sz="2400" spc="0">
                <a:solidFill>
                  <a:srgbClr val="000000"/>
                </a:solidFill>
                <a:latin typeface="Arial" panose="02020603050405020304" pitchFamily="2"/>
              </a:rPr>
              <a:t>-Supinateur </a:t>
            </a:r>
          </a:p>
          <a:p>
            <a:pPr marL="0" marR="0" indent="0" algn="just">
              <a:lnSpc>
                <a:spcPts val="2700"/>
              </a:lnSpc>
              <a:spcBef>
                <a:spcPts val="4195"/>
              </a:spcBef>
              <a:spcAft>
                <a:spcPts val="0"/>
              </a:spcAft>
            </a:pPr>
            <a:r>
              <a:rPr lang="fr-FR" sz="2400" b="1" spc="-15">
                <a:solidFill>
                  <a:srgbClr val="000000"/>
                </a:solidFill>
                <a:latin typeface="Arial" panose="02020603050405020304" pitchFamily="2"/>
              </a:rPr>
              <a:t>d-Innervation: </a:t>
            </a:r>
          </a:p>
          <a:p>
            <a:pPr marL="0" marR="0" indent="0" algn="just">
              <a:lnSpc>
                <a:spcPts val="2700"/>
              </a:lnSpc>
              <a:spcBef>
                <a:spcPts val="725"/>
              </a:spcBef>
              <a:spcAft>
                <a:spcPts val="830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-Nerf radial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337050" y="1844040"/>
            <a:ext cx="5343525" cy="3696970"/>
          </a:xfrm>
          <a:prstGeom prst="rect">
            <a:avLst/>
          </a:prstGeom>
        </p:spPr>
      </p:pic>
      <p:sp>
        <p:nvSpPr>
          <p:cNvPr id="388" name="Espace réservé du texte 387"/>
          <p:cNvSpPr>
            <a:spLocks noGrp="1"/>
          </p:cNvSpPr>
          <p:nvPr>
            <p:ph type="body" idx="10"/>
          </p:nvPr>
        </p:nvSpPr>
        <p:spPr>
          <a:xfrm>
            <a:off x="1271270" y="342900"/>
            <a:ext cx="8238490" cy="656590"/>
          </a:xfrm>
          <a:prstGeom prst="rect">
            <a:avLst/>
          </a:prstGeom>
          <a:solidFill>
            <a:srgbClr val="ECF8EE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57785" rIns="0" bIns="0" anchor="t"/>
          <a:lstStyle/>
          <a:p>
            <a:pPr marL="0" marR="0" indent="0" algn="ctr">
              <a:lnSpc>
                <a:spcPts val="4600"/>
              </a:lnSpc>
              <a:spcAft>
                <a:spcPts val="0"/>
              </a:spcAft>
            </a:pPr>
            <a:r>
              <a:rPr lang="fr-FR" sz="4000" b="1" spc="-15">
                <a:solidFill>
                  <a:srgbClr val="000000"/>
                </a:solidFill>
                <a:latin typeface="Arial" panose="02020603050405020304" pitchFamily="2"/>
              </a:rPr>
              <a:t>II-Loge latérale (suite) </a:t>
            </a:r>
          </a:p>
        </p:txBody>
      </p:sp>
      <p:sp>
        <p:nvSpPr>
          <p:cNvPr id="389" name="Espace réservé du texte 388"/>
          <p:cNvSpPr>
            <a:spLocks noGrp="1"/>
          </p:cNvSpPr>
          <p:nvPr>
            <p:ph type="body" idx="10"/>
          </p:nvPr>
        </p:nvSpPr>
        <p:spPr>
          <a:xfrm>
            <a:off x="1354455" y="1281430"/>
            <a:ext cx="7416800" cy="5626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700"/>
              </a:lnSpc>
              <a:spcAft>
                <a:spcPts val="1655"/>
              </a:spcAft>
            </a:pPr>
            <a:r>
              <a:rPr lang="fr-FR" sz="2400" b="1" spc="10">
                <a:solidFill>
                  <a:srgbClr val="000000"/>
                </a:solidFill>
                <a:latin typeface="Arial" panose="02020603050405020304" pitchFamily="2"/>
              </a:rPr>
              <a:t>3-Long extenseur radial du carpe (1e radial) </a:t>
            </a:r>
          </a:p>
        </p:txBody>
      </p:sp>
      <p:sp>
        <p:nvSpPr>
          <p:cNvPr id="390" name="Espace réservé du texte 389"/>
          <p:cNvSpPr>
            <a:spLocks noGrp="1"/>
          </p:cNvSpPr>
          <p:nvPr>
            <p:ph type="body" idx="10"/>
          </p:nvPr>
        </p:nvSpPr>
        <p:spPr>
          <a:xfrm>
            <a:off x="875030" y="1844040"/>
            <a:ext cx="2743200" cy="37915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0345" rIns="0" bIns="0" anchor="t"/>
          <a:lstStyle/>
          <a:p>
            <a:pPr marL="0" marR="0" indent="0" algn="just">
              <a:lnSpc>
                <a:spcPts val="2800"/>
              </a:lnSpc>
              <a:spcAft>
                <a:spcPts val="0"/>
              </a:spcAft>
            </a:pPr>
            <a:r>
              <a:rPr lang="fr-FR" sz="2400" b="1" spc="-20">
                <a:solidFill>
                  <a:srgbClr val="000000"/>
                </a:solidFill>
                <a:latin typeface="Arial" panose="02020603050405020304" pitchFamily="2"/>
              </a:rPr>
              <a:t>a-Origine</a:t>
            </a:r>
            <a:r>
              <a:rPr lang="fr-FR" sz="2400" spc="-20">
                <a:solidFill>
                  <a:srgbClr val="000000"/>
                </a:solidFill>
                <a:latin typeface="Arial" panose="02020603050405020304" pitchFamily="2"/>
              </a:rPr>
              <a:t>: </a:t>
            </a:r>
          </a:p>
          <a:p>
            <a:pPr marL="0" marR="0" indent="0" algn="just">
              <a:lnSpc>
                <a:spcPts val="2700"/>
              </a:lnSpc>
              <a:spcBef>
                <a:spcPts val="700"/>
              </a:spcBef>
              <a:spcAft>
                <a:spcPts val="0"/>
              </a:spcAft>
            </a:pPr>
            <a:r>
              <a:rPr lang="fr-FR" sz="2400" spc="-10">
                <a:solidFill>
                  <a:srgbClr val="000000"/>
                </a:solidFill>
                <a:latin typeface="Arial" panose="02020603050405020304" pitchFamily="2"/>
              </a:rPr>
              <a:t>Uu tiers inférieur du </a:t>
            </a:r>
          </a:p>
          <a:p>
            <a:pPr marL="0" marR="0" indent="0" algn="just">
              <a:lnSpc>
                <a:spcPts val="2700"/>
              </a:lnSpc>
              <a:spcBef>
                <a:spcPts val="740"/>
              </a:spcBef>
              <a:spcAft>
                <a:spcPts val="0"/>
              </a:spcAft>
            </a:pPr>
            <a:r>
              <a:rPr lang="fr-FR" sz="2400" spc="-10">
                <a:solidFill>
                  <a:srgbClr val="000000"/>
                </a:solidFill>
                <a:latin typeface="Arial" panose="02020603050405020304" pitchFamily="2"/>
              </a:rPr>
              <a:t>bord latéral de </a:t>
            </a:r>
          </a:p>
          <a:p>
            <a:pPr marL="0" marR="0" indent="0" algn="just">
              <a:lnSpc>
                <a:spcPts val="2700"/>
              </a:lnSpc>
              <a:spcBef>
                <a:spcPts val="740"/>
              </a:spcBef>
              <a:spcAft>
                <a:spcPts val="0"/>
              </a:spcAft>
            </a:pPr>
            <a:r>
              <a:rPr lang="fr-FR" sz="2400" spc="-20">
                <a:solidFill>
                  <a:srgbClr val="000000"/>
                </a:solidFill>
                <a:latin typeface="Arial" panose="02020603050405020304" pitchFamily="2"/>
              </a:rPr>
              <a:t>l’humérus </a:t>
            </a:r>
          </a:p>
          <a:p>
            <a:pPr marL="0" marR="0" indent="0" algn="just">
              <a:lnSpc>
                <a:spcPts val="2800"/>
              </a:lnSpc>
              <a:spcBef>
                <a:spcPts val="740"/>
              </a:spcBef>
              <a:spcAft>
                <a:spcPts val="0"/>
              </a:spcAft>
            </a:pPr>
            <a:r>
              <a:rPr lang="fr-FR" sz="2400" b="1" spc="-35">
                <a:solidFill>
                  <a:srgbClr val="000000"/>
                </a:solidFill>
                <a:latin typeface="Arial" panose="02020603050405020304" pitchFamily="2"/>
              </a:rPr>
              <a:t>b-Terminaison: </a:t>
            </a:r>
          </a:p>
          <a:p>
            <a:pPr marL="0" marR="0" indent="0" algn="just">
              <a:lnSpc>
                <a:spcPts val="2700"/>
              </a:lnSpc>
              <a:spcBef>
                <a:spcPts val="705"/>
              </a:spcBef>
              <a:spcAft>
                <a:spcPts val="0"/>
              </a:spcAft>
            </a:pPr>
            <a:r>
              <a:rPr lang="fr-FR" sz="2400" spc="-10">
                <a:solidFill>
                  <a:srgbClr val="000000"/>
                </a:solidFill>
                <a:latin typeface="Arial" panose="02020603050405020304" pitchFamily="2"/>
              </a:rPr>
              <a:t>Face dorsale de la </a:t>
            </a:r>
          </a:p>
          <a:p>
            <a:pPr marL="0" marR="0" indent="0" algn="just">
              <a:lnSpc>
                <a:spcPts val="2700"/>
              </a:lnSpc>
              <a:spcBef>
                <a:spcPts val="520"/>
              </a:spcBef>
              <a:spcAft>
                <a:spcPts val="0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base du 2</a:t>
            </a:r>
            <a:r>
              <a:rPr lang="fr-FR" sz="1600" spc="-15">
                <a:solidFill>
                  <a:srgbClr val="000000"/>
                </a:solidFill>
                <a:latin typeface="Arial" panose="02020603050405020304" pitchFamily="2"/>
              </a:rPr>
              <a:t>ème </a:t>
            </a:r>
          </a:p>
          <a:p>
            <a:pPr marL="0" marR="0" indent="0" algn="just">
              <a:lnSpc>
                <a:spcPts val="2700"/>
              </a:lnSpc>
              <a:spcBef>
                <a:spcPts val="960"/>
              </a:spcBef>
              <a:spcAft>
                <a:spcPts val="1190"/>
              </a:spcAft>
            </a:pPr>
            <a:r>
              <a:rPr lang="fr-FR" sz="2400" spc="-20">
                <a:solidFill>
                  <a:srgbClr val="000000"/>
                </a:solidFill>
                <a:latin typeface="Arial" panose="02020603050405020304" pitchFamily="2"/>
              </a:rPr>
              <a:t>métacarpien </a:t>
            </a:r>
          </a:p>
        </p:txBody>
      </p:sp>
      <p:sp>
        <p:nvSpPr>
          <p:cNvPr id="393" name="Espace réservé du texte 392"/>
          <p:cNvSpPr>
            <a:spLocks noGrp="1"/>
          </p:cNvSpPr>
          <p:nvPr>
            <p:ph type="body" idx="10"/>
          </p:nvPr>
        </p:nvSpPr>
        <p:spPr>
          <a:xfrm>
            <a:off x="6294120" y="5632450"/>
            <a:ext cx="3627120" cy="108839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46355" rIns="0" bIns="0" anchor="t"/>
          <a:lstStyle/>
          <a:p>
            <a:pPr marL="91440" marR="0" indent="0" algn="l">
              <a:lnSpc>
                <a:spcPts val="1900"/>
              </a:lnSpc>
              <a:spcAft>
                <a:spcPts val="0"/>
              </a:spcAft>
            </a:pPr>
            <a:r>
              <a:rPr lang="fr-FR" sz="1600" b="1" spc="-20">
                <a:solidFill>
                  <a:srgbClr val="000000"/>
                </a:solidFill>
                <a:latin typeface="Arial" panose="02020603050405020304" pitchFamily="2"/>
              </a:rPr>
              <a:t>Terminaison </a:t>
            </a:r>
          </a:p>
          <a:p>
            <a:pPr marL="91440" marR="0" indent="0" algn="l">
              <a:lnSpc>
                <a:spcPts val="1900"/>
              </a:lnSpc>
              <a:spcBef>
                <a:spcPts val="0"/>
              </a:spcBef>
              <a:spcAft>
                <a:spcPts val="380"/>
              </a:spcAft>
            </a:pP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1-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Long extenseur radial du carpe 2-Court extenseur radial du carpe 3-Brachio-radial </a:t>
            </a:r>
          </a:p>
        </p:txBody>
      </p:sp>
      <p:sp>
        <p:nvSpPr>
          <p:cNvPr id="394" name="Espace réservé du texte 393"/>
          <p:cNvSpPr>
            <a:spLocks noGrp="1"/>
          </p:cNvSpPr>
          <p:nvPr>
            <p:ph type="body" idx="10"/>
          </p:nvPr>
        </p:nvSpPr>
        <p:spPr>
          <a:xfrm>
            <a:off x="2840990" y="5635625"/>
            <a:ext cx="3314700" cy="157607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46355" rIns="0" bIns="0" anchor="t"/>
          <a:lstStyle/>
          <a:p>
            <a:pPr marL="91440" marR="0" indent="0" algn="l">
              <a:lnSpc>
                <a:spcPts val="1900"/>
              </a:lnSpc>
              <a:spcAft>
                <a:spcPts val="0"/>
              </a:spcAft>
            </a:pPr>
            <a:r>
              <a:rPr lang="fr-FR" sz="1600" b="1" spc="-10">
                <a:solidFill>
                  <a:srgbClr val="000000"/>
                </a:solidFill>
                <a:latin typeface="Arial" panose="02020603050405020304" pitchFamily="2"/>
              </a:rPr>
              <a:t>Origine </a:t>
            </a:r>
          </a:p>
          <a:p>
            <a:pPr marL="914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1-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Court extenseur radial du carpe </a:t>
            </a: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2-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Long extenseur radial du carpe </a:t>
            </a: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3-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Brachio-radial </a:t>
            </a:r>
          </a:p>
          <a:p>
            <a:pPr marL="91440" marR="0" indent="0" algn="l">
              <a:lnSpc>
                <a:spcPts val="1900"/>
              </a:lnSpc>
              <a:spcBef>
                <a:spcPts val="0"/>
              </a:spcBef>
              <a:spcAft>
                <a:spcPts val="330"/>
              </a:spcAft>
            </a:pP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4-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Septum intermusculaire latéral </a:t>
            </a: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5-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Septum intermusculaire médial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697990" y="749935"/>
            <a:ext cx="7531100" cy="6461760"/>
          </a:xfrm>
          <a:prstGeom prst="rect">
            <a:avLst/>
          </a:prstGeom>
        </p:spPr>
      </p:pic>
      <p:sp>
        <p:nvSpPr>
          <p:cNvPr id="399" name="Espace réservé du texte 398"/>
          <p:cNvSpPr>
            <a:spLocks noGrp="1"/>
          </p:cNvSpPr>
          <p:nvPr>
            <p:ph type="body" idx="10"/>
          </p:nvPr>
        </p:nvSpPr>
        <p:spPr>
          <a:xfrm>
            <a:off x="2152015" y="749935"/>
            <a:ext cx="6376035" cy="2927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300"/>
              </a:lnSpc>
              <a:spcAft>
                <a:spcPts val="0"/>
              </a:spcAft>
            </a:pPr>
            <a:r>
              <a:rPr lang="fr-FR" sz="2400" b="1" spc="-5">
                <a:solidFill>
                  <a:srgbClr val="000000"/>
                </a:solidFill>
                <a:latin typeface="Arial" panose="02020603050405020304" pitchFamily="2"/>
              </a:rPr>
              <a:t>3-Long extenseur radial du carpe (1e radial) </a:t>
            </a:r>
          </a:p>
        </p:txBody>
      </p:sp>
      <p:sp>
        <p:nvSpPr>
          <p:cNvPr id="400" name="Espace réservé du texte 399"/>
          <p:cNvSpPr>
            <a:spLocks noGrp="1"/>
          </p:cNvSpPr>
          <p:nvPr>
            <p:ph type="body" idx="10"/>
          </p:nvPr>
        </p:nvSpPr>
        <p:spPr>
          <a:xfrm>
            <a:off x="1697990" y="6836410"/>
            <a:ext cx="3160395" cy="375285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57785" rIns="0" bIns="0" anchor="t"/>
          <a:lstStyle/>
          <a:p>
            <a:pPr marL="91440" marR="0" indent="0" algn="l">
              <a:lnSpc>
                <a:spcPts val="2000"/>
              </a:lnSpc>
              <a:spcAft>
                <a:spcPts val="260"/>
              </a:spcAft>
            </a:pPr>
            <a:r>
              <a:rPr lang="fr-FR" sz="1800" b="1" spc="-35">
                <a:solidFill>
                  <a:srgbClr val="000000"/>
                </a:solidFill>
                <a:latin typeface="Arial" panose="02020603050405020304" pitchFamily="2"/>
              </a:rPr>
              <a:t>Vue latérale de l’avant bras </a:t>
            </a:r>
          </a:p>
        </p:txBody>
      </p:sp>
      <p:sp>
        <p:nvSpPr>
          <p:cNvPr id="401" name="Espace réservé du texte 400"/>
          <p:cNvSpPr>
            <a:spLocks noGrp="1"/>
          </p:cNvSpPr>
          <p:nvPr>
            <p:ph type="body" idx="10"/>
          </p:nvPr>
        </p:nvSpPr>
        <p:spPr>
          <a:xfrm>
            <a:off x="6056630" y="6836410"/>
            <a:ext cx="3172460" cy="375285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57785" rIns="0" bIns="0" anchor="t"/>
          <a:lstStyle/>
          <a:p>
            <a:pPr marL="91440" marR="0" indent="0" algn="l">
              <a:lnSpc>
                <a:spcPts val="2000"/>
              </a:lnSpc>
              <a:spcAft>
                <a:spcPts val="260"/>
              </a:spcAft>
            </a:pPr>
            <a:r>
              <a:rPr lang="fr-FR" sz="1800" b="1" spc="-35">
                <a:solidFill>
                  <a:srgbClr val="000000"/>
                </a:solidFill>
                <a:latin typeface="Arial" panose="02020603050405020304" pitchFamily="2"/>
              </a:rPr>
              <a:t>Vue dorsale de l’avant bras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112385" y="3112135"/>
            <a:ext cx="4808855" cy="2131060"/>
          </a:xfrm>
          <a:prstGeom prst="rect">
            <a:avLst/>
          </a:prstGeom>
        </p:spPr>
      </p:pic>
      <p:sp>
        <p:nvSpPr>
          <p:cNvPr id="404" name="Espace réservé du texte 403"/>
          <p:cNvSpPr>
            <a:spLocks noGrp="1"/>
          </p:cNvSpPr>
          <p:nvPr>
            <p:ph type="body" idx="10"/>
          </p:nvPr>
        </p:nvSpPr>
        <p:spPr>
          <a:xfrm>
            <a:off x="1125220" y="1003300"/>
            <a:ext cx="8238490" cy="1351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600"/>
              </a:lnSpc>
              <a:spcAft>
                <a:spcPts val="6955"/>
              </a:spcAft>
            </a:pPr>
            <a:r>
              <a:rPr lang="fr-FR" sz="3200" b="1" spc="-5">
                <a:solidFill>
                  <a:srgbClr val="000000"/>
                </a:solidFill>
                <a:latin typeface="Arial" panose="02020603050405020304" pitchFamily="2"/>
              </a:rPr>
              <a:t>3-Long extenseur radial du carpe (suite) </a:t>
            </a:r>
          </a:p>
        </p:txBody>
      </p:sp>
      <p:sp>
        <p:nvSpPr>
          <p:cNvPr id="405" name="Espace réservé du texte 404"/>
          <p:cNvSpPr>
            <a:spLocks noGrp="1"/>
          </p:cNvSpPr>
          <p:nvPr>
            <p:ph type="body" idx="10"/>
          </p:nvPr>
        </p:nvSpPr>
        <p:spPr>
          <a:xfrm>
            <a:off x="875030" y="2354580"/>
            <a:ext cx="3886200" cy="28905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2700"/>
              </a:lnSpc>
              <a:spcAft>
                <a:spcPts val="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c-Fonction: </a:t>
            </a:r>
          </a:p>
          <a:p>
            <a:pPr marL="0" marR="0" indent="0" algn="just">
              <a:lnSpc>
                <a:spcPts val="2700"/>
              </a:lnSpc>
              <a:spcBef>
                <a:spcPts val="720"/>
              </a:spcBef>
              <a:spcAft>
                <a:spcPts val="0"/>
              </a:spcAft>
            </a:pPr>
            <a:r>
              <a:rPr lang="fr-FR" sz="2400" spc="-30">
                <a:solidFill>
                  <a:srgbClr val="000000"/>
                </a:solidFill>
                <a:latin typeface="Arial" panose="02020603050405020304" pitchFamily="2"/>
              </a:rPr>
              <a:t>Extenseur et abducteur de la </a:t>
            </a:r>
          </a:p>
          <a:p>
            <a:pPr marL="0" marR="0" indent="0" algn="just">
              <a:lnSpc>
                <a:spcPts val="2700"/>
              </a:lnSpc>
              <a:spcBef>
                <a:spcPts val="710"/>
              </a:spcBef>
              <a:spcAft>
                <a:spcPts val="0"/>
              </a:spcAft>
            </a:pPr>
            <a:r>
              <a:rPr lang="fr-FR" sz="2400" spc="-65">
                <a:solidFill>
                  <a:srgbClr val="000000"/>
                </a:solidFill>
                <a:latin typeface="Arial" panose="02020603050405020304" pitchFamily="2"/>
              </a:rPr>
              <a:t>Main </a:t>
            </a:r>
          </a:p>
          <a:p>
            <a:pPr marL="0" marR="0" indent="0" algn="just">
              <a:lnSpc>
                <a:spcPts val="2700"/>
              </a:lnSpc>
              <a:spcBef>
                <a:spcPts val="4170"/>
              </a:spcBef>
              <a:spcAft>
                <a:spcPts val="0"/>
              </a:spcAft>
            </a:pPr>
            <a:r>
              <a:rPr lang="fr-FR" sz="2400" b="1" spc="-15">
                <a:solidFill>
                  <a:srgbClr val="000000"/>
                </a:solidFill>
                <a:latin typeface="Arial" panose="02020603050405020304" pitchFamily="2"/>
              </a:rPr>
              <a:t>d-Innervation: </a:t>
            </a:r>
          </a:p>
          <a:p>
            <a:pPr marL="0" marR="0" indent="0" algn="just">
              <a:lnSpc>
                <a:spcPts val="2700"/>
              </a:lnSpc>
              <a:spcBef>
                <a:spcPts val="720"/>
              </a:spcBef>
              <a:spcAft>
                <a:spcPts val="2720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-Nerf radial </a:t>
            </a:r>
          </a:p>
        </p:txBody>
      </p:sp>
      <p:cxnSp>
        <p:nvCxnSpPr>
          <p:cNvPr id="408" name="Connecteur droit 407"/>
          <p:cNvCxnSpPr/>
          <p:nvPr/>
        </p:nvCxnSpPr>
        <p:spPr>
          <a:xfrm>
            <a:off x="5112385" y="5243195"/>
            <a:ext cx="4808855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</p:cxnSp>
      <p:cxnSp>
        <p:nvCxnSpPr>
          <p:cNvPr id="409" name="Connecteur droit 408"/>
          <p:cNvCxnSpPr/>
          <p:nvPr/>
        </p:nvCxnSpPr>
        <p:spPr>
          <a:xfrm>
            <a:off x="5112385" y="3112135"/>
            <a:ext cx="0" cy="2131060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65505" y="1344295"/>
            <a:ext cx="8742045" cy="3874135"/>
          </a:xfrm>
          <a:prstGeom prst="rect">
            <a:avLst/>
          </a:prstGeom>
        </p:spPr>
      </p:pic>
      <p:sp>
        <p:nvSpPr>
          <p:cNvPr id="412" name="Espace réservé du texte 411"/>
          <p:cNvSpPr>
            <a:spLocks noGrp="1"/>
          </p:cNvSpPr>
          <p:nvPr>
            <p:ph type="body" idx="10"/>
          </p:nvPr>
        </p:nvSpPr>
        <p:spPr>
          <a:xfrm>
            <a:off x="1143000" y="660400"/>
            <a:ext cx="8238490" cy="6838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" rIns="0" bIns="0" anchor="t"/>
          <a:lstStyle/>
          <a:p>
            <a:pPr marL="0" marR="0" indent="0" algn="ctr">
              <a:lnSpc>
                <a:spcPts val="3200"/>
              </a:lnSpc>
              <a:spcAft>
                <a:spcPts val="2155"/>
              </a:spcAft>
            </a:pPr>
            <a:r>
              <a:rPr lang="fr-FR" sz="2800" b="1" spc="0">
                <a:solidFill>
                  <a:srgbClr val="000000"/>
                </a:solidFill>
                <a:latin typeface="Arial" panose="02020603050405020304" pitchFamily="2"/>
              </a:rPr>
              <a:t>4-court extenseur radial du carpe (suite) </a:t>
            </a:r>
          </a:p>
        </p:txBody>
      </p:sp>
      <p:sp>
        <p:nvSpPr>
          <p:cNvPr id="415" name="Espace réservé du texte 414"/>
          <p:cNvSpPr>
            <a:spLocks noGrp="1"/>
          </p:cNvSpPr>
          <p:nvPr>
            <p:ph type="body" idx="10"/>
          </p:nvPr>
        </p:nvSpPr>
        <p:spPr>
          <a:xfrm>
            <a:off x="865505" y="1907540"/>
            <a:ext cx="2033270" cy="14662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0645" rIns="0" bIns="0" anchor="t"/>
          <a:lstStyle/>
          <a:p>
            <a:pPr marL="0" marR="0" indent="0" algn="just">
              <a:lnSpc>
                <a:spcPts val="2300"/>
              </a:lnSpc>
              <a:spcAft>
                <a:spcPts val="0"/>
              </a:spcAft>
            </a:pPr>
            <a:r>
              <a:rPr lang="fr-FR" sz="2000" b="1" spc="-45">
                <a:solidFill>
                  <a:srgbClr val="000000"/>
                </a:solidFill>
                <a:latin typeface="Arial" panose="02020603050405020304" pitchFamily="2"/>
              </a:rPr>
              <a:t>a-Origine</a:t>
            </a:r>
            <a:r>
              <a:rPr lang="fr-FR" sz="2000" spc="-55">
                <a:solidFill>
                  <a:srgbClr val="000000"/>
                </a:solidFill>
                <a:latin typeface="Arial" panose="02020603050405020304" pitchFamily="2"/>
              </a:rPr>
              <a:t>: </a:t>
            </a:r>
          </a:p>
          <a:p>
            <a:pPr marL="0" marR="0" indent="0" algn="just">
              <a:lnSpc>
                <a:spcPts val="2300"/>
              </a:lnSpc>
              <a:spcBef>
                <a:spcPts val="590"/>
              </a:spcBef>
              <a:spcAft>
                <a:spcPts val="0"/>
              </a:spcAft>
            </a:pPr>
            <a:r>
              <a:rPr lang="fr-FR" sz="2000" spc="-35">
                <a:solidFill>
                  <a:srgbClr val="000000"/>
                </a:solidFill>
                <a:latin typeface="Arial" panose="02020603050405020304" pitchFamily="2"/>
              </a:rPr>
              <a:t>face antérieure de </a:t>
            </a:r>
          </a:p>
          <a:p>
            <a:pPr marL="0" marR="0" indent="0" algn="just">
              <a:lnSpc>
                <a:spcPts val="2300"/>
              </a:lnSpc>
              <a:spcBef>
                <a:spcPts val="610"/>
              </a:spcBef>
              <a:spcAft>
                <a:spcPts val="0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l’épicondyle </a:t>
            </a:r>
          </a:p>
          <a:p>
            <a:pPr marL="0" marR="0" indent="0" algn="just">
              <a:lnSpc>
                <a:spcPts val="2200"/>
              </a:lnSpc>
              <a:spcBef>
                <a:spcPts val="610"/>
              </a:spcBef>
              <a:spcAft>
                <a:spcPts val="0"/>
              </a:spcAft>
            </a:pPr>
            <a:r>
              <a:rPr lang="fr-FR" sz="2000" spc="-35">
                <a:solidFill>
                  <a:srgbClr val="000000"/>
                </a:solidFill>
                <a:latin typeface="Arial" panose="02020603050405020304" pitchFamily="2"/>
              </a:rPr>
              <a:t>Latéral </a:t>
            </a:r>
          </a:p>
        </p:txBody>
      </p:sp>
      <p:sp>
        <p:nvSpPr>
          <p:cNvPr id="416" name="Espace réservé du texte 415"/>
          <p:cNvSpPr>
            <a:spLocks noGrp="1"/>
          </p:cNvSpPr>
          <p:nvPr>
            <p:ph type="body" idx="10"/>
          </p:nvPr>
        </p:nvSpPr>
        <p:spPr>
          <a:xfrm>
            <a:off x="875030" y="3815080"/>
            <a:ext cx="3035300" cy="1067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fr-FR" sz="2000" b="1" spc="-60">
                <a:solidFill>
                  <a:srgbClr val="000000"/>
                </a:solidFill>
                <a:latin typeface="Arial" panose="02020603050405020304" pitchFamily="2"/>
              </a:rPr>
              <a:t>b-Terminaison: </a:t>
            </a:r>
          </a:p>
          <a:p>
            <a:pPr marL="0" marR="0" indent="0" algn="l">
              <a:lnSpc>
                <a:spcPts val="2300"/>
              </a:lnSpc>
              <a:spcBef>
                <a:spcPts val="590"/>
              </a:spcBef>
              <a:spcAft>
                <a:spcPts val="0"/>
              </a:spcAft>
            </a:pPr>
            <a:r>
              <a:rPr lang="fr-FR" sz="2000" spc="-35">
                <a:solidFill>
                  <a:srgbClr val="000000"/>
                </a:solidFill>
                <a:latin typeface="Arial" panose="02020603050405020304" pitchFamily="2"/>
              </a:rPr>
              <a:t>Face dorsale de la base du </a:t>
            </a:r>
          </a:p>
          <a:p>
            <a:pPr marL="0" marR="0" indent="0" algn="l">
              <a:lnSpc>
                <a:spcPts val="2300"/>
              </a:lnSpc>
              <a:spcBef>
                <a:spcPts val="490"/>
              </a:spcBef>
              <a:spcAft>
                <a:spcPts val="360"/>
              </a:spcAft>
            </a:pPr>
            <a:r>
              <a:rPr lang="fr-FR" sz="2000" spc="0">
                <a:solidFill>
                  <a:srgbClr val="000000"/>
                </a:solidFill>
                <a:latin typeface="Arial" panose="02020603050405020304" pitchFamily="2"/>
              </a:rPr>
              <a:t>3</a:t>
            </a:r>
            <a:r>
              <a:rPr lang="fr-FR" sz="1350" spc="0">
                <a:solidFill>
                  <a:srgbClr val="000000"/>
                </a:solidFill>
                <a:latin typeface="Arial" panose="02020603050405020304" pitchFamily="2"/>
              </a:rPr>
              <a:t>ème </a:t>
            </a:r>
            <a:r>
              <a:rPr lang="fr-FR" sz="2000" spc="0">
                <a:solidFill>
                  <a:srgbClr val="000000"/>
                </a:solidFill>
                <a:latin typeface="Arial" panose="02020603050405020304" pitchFamily="2"/>
              </a:rPr>
              <a:t>métacarpien </a:t>
            </a:r>
          </a:p>
        </p:txBody>
      </p:sp>
      <p:sp>
        <p:nvSpPr>
          <p:cNvPr id="417" name="Espace réservé du texte 416"/>
          <p:cNvSpPr>
            <a:spLocks noGrp="1"/>
          </p:cNvSpPr>
          <p:nvPr>
            <p:ph type="body" idx="10"/>
          </p:nvPr>
        </p:nvSpPr>
        <p:spPr>
          <a:xfrm>
            <a:off x="3101340" y="5632450"/>
            <a:ext cx="3359150" cy="1579245"/>
          </a:xfrm>
          <a:prstGeom prst="rect">
            <a:avLst/>
          </a:prstGeom>
          <a:noFill/>
          <a:ln w="6350" cmpd="sng">
            <a:solidFill>
              <a:srgbClr val="000000"/>
            </a:solidFill>
            <a:prstDash val="solid"/>
          </a:ln>
        </p:spPr>
        <p:txBody>
          <a:bodyPr vert="horz" lIns="0" tIns="64135" rIns="0" bIns="0" anchor="t"/>
          <a:lstStyle/>
          <a:p>
            <a:pPr marL="91440" marR="0" indent="0" algn="l">
              <a:lnSpc>
                <a:spcPts val="1800"/>
              </a:lnSpc>
              <a:spcAft>
                <a:spcPts val="0"/>
              </a:spcAft>
            </a:pPr>
            <a:r>
              <a:rPr lang="fr-FR" sz="1600" b="1" spc="-10">
                <a:solidFill>
                  <a:srgbClr val="000000"/>
                </a:solidFill>
                <a:latin typeface="Arial" panose="02020603050405020304" pitchFamily="2"/>
              </a:rPr>
              <a:t>Origine </a:t>
            </a:r>
          </a:p>
          <a:p>
            <a:pPr marL="914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1-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Court extenseur radial du carpe </a:t>
            </a: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2-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Long extenseur radial du carpe </a:t>
            </a: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3-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Brachio-radial </a:t>
            </a:r>
          </a:p>
          <a:p>
            <a:pPr marL="91440" marR="0" indent="0" algn="l">
              <a:lnSpc>
                <a:spcPts val="1900"/>
              </a:lnSpc>
              <a:spcBef>
                <a:spcPts val="0"/>
              </a:spcBef>
              <a:spcAft>
                <a:spcPts val="330"/>
              </a:spcAft>
            </a:pP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4-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Septum intermusculaire latéral </a:t>
            </a:r>
            <a:r>
              <a:rPr lang="fr-FR" sz="1600" b="1" spc="0">
                <a:solidFill>
                  <a:srgbClr val="000000"/>
                </a:solidFill>
                <a:latin typeface="Arial" panose="02020603050405020304" pitchFamily="2"/>
              </a:rPr>
              <a:t>5-</a:t>
            </a:r>
            <a:r>
              <a:rPr lang="fr-FR" sz="1600" spc="0">
                <a:solidFill>
                  <a:srgbClr val="000000"/>
                </a:solidFill>
                <a:latin typeface="Arial" panose="02020603050405020304" pitchFamily="2"/>
              </a:rPr>
              <a:t>Septum intermusculaire médial </a:t>
            </a:r>
          </a:p>
        </p:txBody>
      </p:sp>
      <p:sp>
        <p:nvSpPr>
          <p:cNvPr id="418" name="Espace réservé du texte 417"/>
          <p:cNvSpPr>
            <a:spLocks noGrp="1"/>
          </p:cNvSpPr>
          <p:nvPr>
            <p:ph type="body" idx="10"/>
          </p:nvPr>
        </p:nvSpPr>
        <p:spPr>
          <a:xfrm>
            <a:off x="6580505" y="5632450"/>
            <a:ext cx="3359150" cy="121031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60325" rIns="0" bIns="0" anchor="t"/>
          <a:lstStyle/>
          <a:p>
            <a:pPr marL="91440" marR="0" indent="0" algn="l">
              <a:lnSpc>
                <a:spcPts val="2000"/>
              </a:lnSpc>
              <a:spcAft>
                <a:spcPts val="0"/>
              </a:spcAft>
            </a:pPr>
            <a:r>
              <a:rPr lang="fr-FR" sz="1800" b="1" spc="-55">
                <a:solidFill>
                  <a:srgbClr val="000000"/>
                </a:solidFill>
                <a:latin typeface="Arial" panose="02020603050405020304" pitchFamily="2"/>
              </a:rPr>
              <a:t>Terminaison </a:t>
            </a:r>
          </a:p>
          <a:p>
            <a:pPr marL="91440" marR="0" indent="0" algn="l">
              <a:lnSpc>
                <a:spcPts val="2200"/>
              </a:lnSpc>
              <a:spcBef>
                <a:spcPts val="0"/>
              </a:spcBef>
              <a:spcAft>
                <a:spcPts val="365"/>
              </a:spcAft>
            </a:pPr>
            <a:r>
              <a:rPr lang="fr-FR" sz="1800" b="1" spc="-35">
                <a:solidFill>
                  <a:srgbClr val="000000"/>
                </a:solidFill>
                <a:latin typeface="Arial" panose="02020603050405020304" pitchFamily="2"/>
              </a:rPr>
              <a:t>1-</a:t>
            </a:r>
            <a:r>
              <a:rPr lang="fr-FR" sz="1800" spc="-35">
                <a:solidFill>
                  <a:srgbClr val="000000"/>
                </a:solidFill>
                <a:latin typeface="Arial" panose="02020603050405020304" pitchFamily="2"/>
              </a:rPr>
              <a:t>Long extenseur radial du carp 2-Court extenseur radial du carp 3-Brachio-radial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697990" y="746760"/>
            <a:ext cx="7531100" cy="6464935"/>
          </a:xfrm>
          <a:prstGeom prst="rect">
            <a:avLst/>
          </a:prstGeom>
        </p:spPr>
      </p:pic>
      <p:sp>
        <p:nvSpPr>
          <p:cNvPr id="423" name="Espace réservé du texte 422"/>
          <p:cNvSpPr>
            <a:spLocks noGrp="1"/>
          </p:cNvSpPr>
          <p:nvPr>
            <p:ph type="body" idx="10"/>
          </p:nvPr>
        </p:nvSpPr>
        <p:spPr>
          <a:xfrm>
            <a:off x="2416810" y="746760"/>
            <a:ext cx="5843270" cy="295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300"/>
              </a:lnSpc>
              <a:spcAft>
                <a:spcPts val="0"/>
              </a:spcAft>
            </a:pPr>
            <a:r>
              <a:rPr lang="fr-FR" sz="2400" b="1" spc="-15">
                <a:solidFill>
                  <a:srgbClr val="000000"/>
                </a:solidFill>
                <a:latin typeface="Arial" panose="02020603050405020304" pitchFamily="2"/>
              </a:rPr>
              <a:t>4-Court extenseur radial du carpe (suite) </a:t>
            </a:r>
          </a:p>
        </p:txBody>
      </p:sp>
      <p:sp>
        <p:nvSpPr>
          <p:cNvPr id="424" name="Espace réservé du texte 423"/>
          <p:cNvSpPr>
            <a:spLocks noGrp="1"/>
          </p:cNvSpPr>
          <p:nvPr>
            <p:ph type="body" idx="10"/>
          </p:nvPr>
        </p:nvSpPr>
        <p:spPr>
          <a:xfrm>
            <a:off x="1697990" y="6836410"/>
            <a:ext cx="3160395" cy="375285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57785" rIns="0" bIns="0" anchor="t"/>
          <a:lstStyle/>
          <a:p>
            <a:pPr marL="91440" marR="0" indent="0" algn="l">
              <a:lnSpc>
                <a:spcPts val="2000"/>
              </a:lnSpc>
              <a:spcAft>
                <a:spcPts val="260"/>
              </a:spcAft>
            </a:pPr>
            <a:r>
              <a:rPr lang="fr-FR" sz="1800" b="1" spc="-35">
                <a:solidFill>
                  <a:srgbClr val="000000"/>
                </a:solidFill>
                <a:latin typeface="Arial" panose="02020603050405020304" pitchFamily="2"/>
              </a:rPr>
              <a:t>Vue latérale de l’avant bras </a:t>
            </a:r>
          </a:p>
        </p:txBody>
      </p:sp>
      <p:sp>
        <p:nvSpPr>
          <p:cNvPr id="425" name="Espace réservé du texte 424"/>
          <p:cNvSpPr>
            <a:spLocks noGrp="1"/>
          </p:cNvSpPr>
          <p:nvPr>
            <p:ph type="body" idx="10"/>
          </p:nvPr>
        </p:nvSpPr>
        <p:spPr>
          <a:xfrm>
            <a:off x="6056630" y="6836410"/>
            <a:ext cx="3172460" cy="375285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57785" rIns="0" bIns="0" anchor="t"/>
          <a:lstStyle/>
          <a:p>
            <a:pPr marL="91440" marR="0" indent="0" algn="l">
              <a:lnSpc>
                <a:spcPts val="2000"/>
              </a:lnSpc>
              <a:spcAft>
                <a:spcPts val="260"/>
              </a:spcAft>
            </a:pPr>
            <a:r>
              <a:rPr lang="fr-FR" sz="1800" b="1" spc="-35">
                <a:solidFill>
                  <a:srgbClr val="000000"/>
                </a:solidFill>
                <a:latin typeface="Arial" panose="02020603050405020304" pitchFamily="2"/>
              </a:rPr>
              <a:t>Vue dorsale de l’avant bras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123815" y="2746375"/>
            <a:ext cx="4651375" cy="2419985"/>
          </a:xfrm>
          <a:prstGeom prst="rect">
            <a:avLst/>
          </a:prstGeom>
        </p:spPr>
      </p:pic>
      <p:sp>
        <p:nvSpPr>
          <p:cNvPr id="428" name="Espace réservé du texte 427"/>
          <p:cNvSpPr>
            <a:spLocks noGrp="1"/>
          </p:cNvSpPr>
          <p:nvPr>
            <p:ph type="body" idx="10"/>
          </p:nvPr>
        </p:nvSpPr>
        <p:spPr>
          <a:xfrm>
            <a:off x="875030" y="698500"/>
            <a:ext cx="8915400" cy="14395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700"/>
              </a:lnSpc>
              <a:spcAft>
                <a:spcPts val="8530"/>
              </a:spcAft>
            </a:pPr>
            <a:r>
              <a:rPr lang="fr-FR" sz="2400" b="1" spc="0">
                <a:solidFill>
                  <a:srgbClr val="000000"/>
                </a:solidFill>
                <a:latin typeface="Arial" panose="02020603050405020304" pitchFamily="2"/>
              </a:rPr>
              <a:t>4-Court extenseur radial du carpe (suite) </a:t>
            </a:r>
          </a:p>
        </p:txBody>
      </p:sp>
      <p:graphicFrame>
        <p:nvGraphicFramePr>
          <p:cNvPr id="431" name="table 431"/>
          <p:cNvGraphicFramePr>
            <a:graphicFrameLocks noGrp="1"/>
          </p:cNvGraphicFramePr>
          <p:nvPr/>
        </p:nvGraphicFramePr>
        <p:xfrm>
          <a:off x="875030" y="2183765"/>
          <a:ext cx="8915400" cy="3030855"/>
        </p:xfrm>
        <a:graphic>
          <a:graphicData uri="http://schemas.openxmlformats.org/drawingml/2006/table">
            <a:tbl>
              <a:tblPr/>
              <a:tblGrid>
                <a:gridCol w="4248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6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259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c-Fonction: </a:t>
                      </a:r>
                    </a:p>
                    <a:p>
                      <a:pPr marL="0" marR="0" indent="0" algn="l">
                        <a:lnSpc>
                          <a:spcPts val="27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fr-FR" sz="24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Extension direct de la main </a:t>
                      </a:r>
                    </a:p>
                    <a:p>
                      <a:pPr marL="0" marR="0" indent="0" algn="l">
                        <a:lnSpc>
                          <a:spcPts val="27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fr-FR" sz="24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sur l’avant bras </a:t>
                      </a:r>
                    </a:p>
                    <a:p>
                      <a:pPr marL="0" marR="0" indent="0" algn="l">
                        <a:lnSpc>
                          <a:spcPts val="2700"/>
                        </a:lnSpc>
                        <a:spcBef>
                          <a:spcPts val="4170"/>
                        </a:spcBef>
                        <a:spcAft>
                          <a:spcPts val="0"/>
                        </a:spcAft>
                      </a:pPr>
                      <a:r>
                        <a:rPr lang="fr-FR" sz="24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d-Innervation: </a:t>
                      </a:r>
                    </a:p>
                    <a:p>
                      <a:pPr marL="0" marR="0" indent="0" algn="l">
                        <a:lnSpc>
                          <a:spcPts val="2700"/>
                        </a:lnSpc>
                        <a:spcBef>
                          <a:spcPts val="710"/>
                        </a:spcBef>
                        <a:spcAft>
                          <a:spcPts val="3850"/>
                        </a:spcAft>
                      </a:pPr>
                      <a:r>
                        <a:rPr lang="fr-FR" sz="24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-Nerf radial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060190" y="2115185"/>
            <a:ext cx="1465580" cy="4324985"/>
          </a:xfrm>
          <a:prstGeom prst="rect">
            <a:avLst/>
          </a:prstGeom>
        </p:spPr>
      </p:pic>
      <p:sp>
        <p:nvSpPr>
          <p:cNvPr id="435" name="Espace réservé du texte 434"/>
          <p:cNvSpPr>
            <a:spLocks noGrp="1"/>
          </p:cNvSpPr>
          <p:nvPr>
            <p:ph type="body" idx="10"/>
          </p:nvPr>
        </p:nvSpPr>
        <p:spPr>
          <a:xfrm>
            <a:off x="1197610" y="342900"/>
            <a:ext cx="8242300" cy="800100"/>
          </a:xfrm>
          <a:prstGeom prst="rect">
            <a:avLst/>
          </a:prstGeom>
          <a:solidFill>
            <a:srgbClr val="FCF5E2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103505" rIns="0" bIns="0" anchor="t"/>
          <a:lstStyle/>
          <a:p>
            <a:pPr marL="0" marR="0" indent="0" algn="ctr">
              <a:lnSpc>
                <a:spcPts val="5000"/>
              </a:lnSpc>
              <a:spcAft>
                <a:spcPts val="330"/>
              </a:spcAft>
            </a:pPr>
            <a:r>
              <a:rPr lang="fr-FR" sz="4400" b="1" spc="-25">
                <a:solidFill>
                  <a:srgbClr val="000000"/>
                </a:solidFill>
                <a:latin typeface="Arial" panose="02020603050405020304" pitchFamily="2"/>
              </a:rPr>
              <a:t>III-Loge dorsale </a:t>
            </a:r>
          </a:p>
        </p:txBody>
      </p:sp>
      <p:sp>
        <p:nvSpPr>
          <p:cNvPr id="436" name="Espace réservé du texte 435"/>
          <p:cNvSpPr>
            <a:spLocks noGrp="1"/>
          </p:cNvSpPr>
          <p:nvPr>
            <p:ph type="body" idx="10"/>
          </p:nvPr>
        </p:nvSpPr>
        <p:spPr>
          <a:xfrm>
            <a:off x="2627630" y="1350010"/>
            <a:ext cx="5080000" cy="46990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62230" rIns="0" bIns="0" anchor="t">
            <a:normAutofit fontScale="95000"/>
          </a:bodyPr>
          <a:lstStyle/>
          <a:p>
            <a:pPr marL="91440" marR="0" indent="0" algn="l">
              <a:lnSpc>
                <a:spcPts val="2700"/>
              </a:lnSpc>
              <a:spcAft>
                <a:spcPts val="320"/>
              </a:spcAft>
            </a:pPr>
            <a:r>
              <a:rPr lang="fr-FR" sz="2400" b="1" spc="70">
                <a:solidFill>
                  <a:srgbClr val="000000"/>
                </a:solidFill>
                <a:latin typeface="Arial" panose="02020603050405020304" pitchFamily="2"/>
              </a:rPr>
              <a:t>Contient les muscles extenseurs </a:t>
            </a:r>
          </a:p>
        </p:txBody>
      </p:sp>
      <p:graphicFrame>
        <p:nvGraphicFramePr>
          <p:cNvPr id="439" name="table 439"/>
          <p:cNvGraphicFramePr>
            <a:graphicFrameLocks noGrp="1"/>
          </p:cNvGraphicFramePr>
          <p:nvPr/>
        </p:nvGraphicFramePr>
        <p:xfrm>
          <a:off x="2553970" y="2106295"/>
          <a:ext cx="4978400" cy="4345305"/>
        </p:xfrm>
        <a:graphic>
          <a:graphicData uri="http://schemas.openxmlformats.org/drawingml/2006/table">
            <a:tbl>
              <a:tblPr/>
              <a:tblGrid>
                <a:gridCol w="1503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0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40535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889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>
                        <a:lnSpc>
                          <a:spcPts val="2100"/>
                        </a:lnSpc>
                        <a:spcBef>
                          <a:spcPts val="13120"/>
                        </a:spcBef>
                        <a:spcAft>
                          <a:spcPts val="1500"/>
                        </a:spcAft>
                      </a:pPr>
                      <a:r>
                        <a:rPr lang="fr-FR" sz="1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Loge latéral </a:t>
                      </a:r>
                    </a:p>
                  </a:txBody>
                  <a:tcPr marL="0" marR="0" marT="0" marB="0" anchor="b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90"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ts val="2100"/>
                        </a:lnSpc>
                        <a:spcBef>
                          <a:spcPts val="545"/>
                        </a:spcBef>
                        <a:spcAft>
                          <a:spcPts val="370"/>
                        </a:spcAft>
                      </a:pPr>
                      <a:r>
                        <a:rPr lang="fr-FR" sz="1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Loge dorsal </a:t>
                      </a:r>
                    </a:p>
                  </a:txBody>
                  <a:tcPr marL="0" marR="0" marT="0" marB="0" anchor="ctr">
                    <a:lnL w="8890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889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4254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 anchor="b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260"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 anchor="ctr">
                    <a:lnL w="8890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889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4254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 anchor="b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3770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89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74065" y="2325370"/>
            <a:ext cx="8836025" cy="4883150"/>
          </a:xfrm>
          <a:prstGeom prst="rect">
            <a:avLst/>
          </a:prstGeom>
        </p:spPr>
      </p:pic>
      <p:sp>
        <p:nvSpPr>
          <p:cNvPr id="443" name="Espace réservé du texte 442"/>
          <p:cNvSpPr>
            <a:spLocks noGrp="1"/>
          </p:cNvSpPr>
          <p:nvPr>
            <p:ph type="body" idx="10"/>
          </p:nvPr>
        </p:nvSpPr>
        <p:spPr>
          <a:xfrm>
            <a:off x="1196340" y="342900"/>
            <a:ext cx="8242300" cy="595630"/>
          </a:xfrm>
          <a:prstGeom prst="rect">
            <a:avLst/>
          </a:prstGeom>
          <a:solidFill>
            <a:srgbClr val="EAE9EA"/>
          </a:solidFill>
          <a:ln w="6350" cmpd="sng">
            <a:solidFill>
              <a:srgbClr val="000000"/>
            </a:solidFill>
            <a:prstDash val="solid"/>
          </a:ln>
        </p:spPr>
        <p:txBody>
          <a:bodyPr vert="horz" lIns="0" tIns="24130" rIns="0" bIns="0" anchor="t"/>
          <a:lstStyle/>
          <a:p>
            <a:pPr marL="0" marR="0" indent="0" algn="ctr">
              <a:lnSpc>
                <a:spcPts val="4300"/>
              </a:lnSpc>
              <a:spcAft>
                <a:spcPts val="0"/>
              </a:spcAft>
            </a:pPr>
            <a:r>
              <a:rPr lang="fr-FR" sz="4000" b="1" u="sng" spc="-25">
                <a:solidFill>
                  <a:srgbClr val="000000"/>
                </a:solidFill>
                <a:latin typeface="Arial" panose="02020603050405020304" pitchFamily="2"/>
              </a:rPr>
              <a:t>III-Loge dorsale </a:t>
            </a:r>
          </a:p>
        </p:txBody>
      </p:sp>
      <p:sp>
        <p:nvSpPr>
          <p:cNvPr id="444" name="Espace réservé du texte 443"/>
          <p:cNvSpPr>
            <a:spLocks noGrp="1"/>
          </p:cNvSpPr>
          <p:nvPr>
            <p:ph type="body" idx="10"/>
          </p:nvPr>
        </p:nvSpPr>
        <p:spPr>
          <a:xfrm>
            <a:off x="862330" y="1053465"/>
            <a:ext cx="5486400" cy="12719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8105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fr-FR" sz="2000" spc="0">
                <a:solidFill>
                  <a:srgbClr val="000000"/>
                </a:solidFill>
                <a:latin typeface="Arial" panose="02020603050405020304" pitchFamily="2"/>
              </a:rPr>
              <a:t>Elle présente </a:t>
            </a:r>
            <a:r>
              <a:rPr lang="fr-FR" sz="2000" u="sng" spc="0">
                <a:solidFill>
                  <a:srgbClr val="000000"/>
                </a:solidFill>
                <a:latin typeface="Arial" panose="02020603050405020304" pitchFamily="2"/>
              </a:rPr>
              <a:t>08 muscles</a:t>
            </a:r>
            <a:r>
              <a:rPr lang="fr-FR" sz="2000" spc="0">
                <a:solidFill>
                  <a:srgbClr val="000000"/>
                </a:solidFill>
                <a:latin typeface="Arial" panose="02020603050405020304" pitchFamily="2"/>
              </a:rPr>
              <a:t> disposés en 02 plans: </a:t>
            </a:r>
          </a:p>
          <a:p>
            <a:pPr marL="0" marR="0" indent="0" algn="l">
              <a:lnSpc>
                <a:spcPts val="2300"/>
              </a:lnSpc>
              <a:spcBef>
                <a:spcPts val="605"/>
              </a:spcBef>
              <a:spcAft>
                <a:spcPts val="0"/>
              </a:spcAft>
            </a:pPr>
            <a:r>
              <a:rPr lang="fr-FR" sz="2000" spc="-5">
                <a:solidFill>
                  <a:srgbClr val="000000"/>
                </a:solidFill>
                <a:latin typeface="Arial" panose="02020603050405020304" pitchFamily="2"/>
              </a:rPr>
              <a:t>A- Plan profond </a:t>
            </a:r>
          </a:p>
          <a:p>
            <a:pPr marL="0" marR="0" indent="0" algn="l">
              <a:lnSpc>
                <a:spcPts val="2300"/>
              </a:lnSpc>
              <a:spcBef>
                <a:spcPts val="615"/>
              </a:spcBef>
              <a:spcAft>
                <a:spcPts val="1350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B-Plan superficiel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134985" y="2042160"/>
            <a:ext cx="1783080" cy="4472305"/>
          </a:xfrm>
          <a:prstGeom prst="rect">
            <a:avLst/>
          </a:prstGeom>
        </p:spPr>
      </p:pic>
      <p:pic>
        <p:nvPicPr>
          <p:cNvPr id="457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626735" y="2700655"/>
            <a:ext cx="2365375" cy="1386840"/>
          </a:xfrm>
          <a:prstGeom prst="rect">
            <a:avLst/>
          </a:prstGeom>
        </p:spPr>
      </p:pic>
      <p:pic>
        <p:nvPicPr>
          <p:cNvPr id="459" name="Image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4407535" y="5398135"/>
            <a:ext cx="3590290" cy="661035"/>
          </a:xfrm>
          <a:prstGeom prst="rect">
            <a:avLst/>
          </a:prstGeom>
        </p:spPr>
      </p:pic>
      <p:sp>
        <p:nvSpPr>
          <p:cNvPr id="449" name="Espace réservé du texte 448"/>
          <p:cNvSpPr>
            <a:spLocks noGrp="1"/>
          </p:cNvSpPr>
          <p:nvPr>
            <p:ph type="body" idx="10"/>
          </p:nvPr>
        </p:nvSpPr>
        <p:spPr>
          <a:xfrm>
            <a:off x="1271270" y="342900"/>
            <a:ext cx="8238490" cy="562610"/>
          </a:xfrm>
          <a:prstGeom prst="rect">
            <a:avLst/>
          </a:prstGeom>
          <a:solidFill>
            <a:srgbClr val="EFECED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300"/>
              </a:lnSpc>
              <a:spcAft>
                <a:spcPts val="0"/>
              </a:spcAft>
            </a:pPr>
            <a:r>
              <a:rPr lang="fr-FR" sz="4000" b="1" u="sng" spc="-15">
                <a:solidFill>
                  <a:srgbClr val="000000"/>
                </a:solidFill>
                <a:latin typeface="Arial" panose="02020603050405020304" pitchFamily="2"/>
              </a:rPr>
              <a:t>III-Loge dorsale (suite) </a:t>
            </a:r>
          </a:p>
        </p:txBody>
      </p:sp>
      <p:sp>
        <p:nvSpPr>
          <p:cNvPr id="450" name="Espace réservé du texte 449"/>
          <p:cNvSpPr>
            <a:spLocks noGrp="1"/>
          </p:cNvSpPr>
          <p:nvPr>
            <p:ph type="body" idx="10"/>
          </p:nvPr>
        </p:nvSpPr>
        <p:spPr>
          <a:xfrm>
            <a:off x="3337560" y="914400"/>
            <a:ext cx="3337560" cy="542290"/>
          </a:xfrm>
          <a:prstGeom prst="rect">
            <a:avLst/>
          </a:prstGeom>
          <a:noFill/>
          <a:ln w="18415" cmpd="sng">
            <a:solidFill>
              <a:srgbClr val="000000"/>
            </a:solidFill>
            <a:prstDash val="solid"/>
          </a:ln>
        </p:spPr>
        <p:txBody>
          <a:bodyPr vert="horz" lIns="0" tIns="64770" rIns="0" bIns="0" anchor="t"/>
          <a:lstStyle/>
          <a:p>
            <a:pPr marL="91440" marR="0" indent="0" algn="l">
              <a:lnSpc>
                <a:spcPts val="3100"/>
              </a:lnSpc>
              <a:spcAft>
                <a:spcPts val="315"/>
              </a:spcAft>
            </a:pPr>
            <a:r>
              <a:rPr lang="fr-FR" sz="2800" b="1" spc="-10">
                <a:solidFill>
                  <a:srgbClr val="000000"/>
                </a:solidFill>
                <a:latin typeface="Arial" panose="02020603050405020304" pitchFamily="2"/>
              </a:rPr>
              <a:t>A- Plan superficiel </a:t>
            </a:r>
          </a:p>
        </p:txBody>
      </p:sp>
      <p:sp>
        <p:nvSpPr>
          <p:cNvPr id="451" name="Espace réservé du texte 450"/>
          <p:cNvSpPr>
            <a:spLocks noGrp="1"/>
          </p:cNvSpPr>
          <p:nvPr>
            <p:ph type="body" idx="10"/>
          </p:nvPr>
        </p:nvSpPr>
        <p:spPr>
          <a:xfrm>
            <a:off x="918845" y="1561465"/>
            <a:ext cx="8915400" cy="480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 fontScale="95000"/>
          </a:bodyPr>
          <a:lstStyle/>
          <a:p>
            <a:pPr marL="0" marR="0" indent="0" algn="ctr">
              <a:lnSpc>
                <a:spcPts val="2800"/>
              </a:lnSpc>
              <a:spcAft>
                <a:spcPts val="975"/>
              </a:spcAft>
            </a:pPr>
            <a:r>
              <a:rPr lang="fr-FR" sz="2400" b="1" spc="50">
                <a:solidFill>
                  <a:srgbClr val="000000"/>
                </a:solidFill>
                <a:latin typeface="Arial" panose="02020603050405020304" pitchFamily="2"/>
              </a:rPr>
              <a:t>1-extenseur des doigts (extenseur commun des doigts) </a:t>
            </a:r>
          </a:p>
        </p:txBody>
      </p:sp>
      <p:sp>
        <p:nvSpPr>
          <p:cNvPr id="454" name="Espace réservé du texte 453"/>
          <p:cNvSpPr>
            <a:spLocks noGrp="1"/>
          </p:cNvSpPr>
          <p:nvPr>
            <p:ph type="body" idx="10"/>
          </p:nvPr>
        </p:nvSpPr>
        <p:spPr>
          <a:xfrm>
            <a:off x="871855" y="2346960"/>
            <a:ext cx="3264535" cy="4321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3225" rIns="0" bIns="0" anchor="t"/>
          <a:lstStyle/>
          <a:p>
            <a:pPr marL="0" marR="0" indent="0" algn="just">
              <a:lnSpc>
                <a:spcPts val="2300"/>
              </a:lnSpc>
              <a:spcAft>
                <a:spcPts val="0"/>
              </a:spcAft>
            </a:pPr>
            <a:r>
              <a:rPr lang="fr-FR" sz="2000" b="1" spc="-50">
                <a:solidFill>
                  <a:srgbClr val="000000"/>
                </a:solidFill>
                <a:latin typeface="Arial" panose="02020603050405020304" pitchFamily="2"/>
              </a:rPr>
              <a:t>a-Origine: </a:t>
            </a:r>
          </a:p>
          <a:p>
            <a:pPr marL="0" marR="0" indent="0" algn="just">
              <a:lnSpc>
                <a:spcPts val="2300"/>
              </a:lnSpc>
              <a:spcBef>
                <a:spcPts val="590"/>
              </a:spcBef>
              <a:spcAft>
                <a:spcPts val="0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Face post de l’épicondyle </a:t>
            </a:r>
          </a:p>
          <a:p>
            <a:pPr marL="0" marR="0" indent="0" algn="just">
              <a:lnSpc>
                <a:spcPts val="2300"/>
              </a:lnSpc>
              <a:spcBef>
                <a:spcPts val="610"/>
              </a:spcBef>
              <a:spcAft>
                <a:spcPts val="0"/>
              </a:spcAft>
            </a:pPr>
            <a:r>
              <a:rPr lang="fr-FR" sz="2000" spc="15">
                <a:solidFill>
                  <a:srgbClr val="000000"/>
                </a:solidFill>
                <a:latin typeface="Arial" panose="02020603050405020304" pitchFamily="2"/>
              </a:rPr>
              <a:t>latéral de l’humérus </a:t>
            </a:r>
          </a:p>
          <a:p>
            <a:pPr marL="0" marR="0" indent="0" algn="just">
              <a:lnSpc>
                <a:spcPts val="2300"/>
              </a:lnSpc>
              <a:spcBef>
                <a:spcPts val="3490"/>
              </a:spcBef>
              <a:spcAft>
                <a:spcPts val="0"/>
              </a:spcAft>
            </a:pPr>
            <a:r>
              <a:rPr lang="fr-FR" sz="2000" b="1" spc="-60">
                <a:solidFill>
                  <a:srgbClr val="000000"/>
                </a:solidFill>
                <a:latin typeface="Arial" panose="02020603050405020304" pitchFamily="2"/>
              </a:rPr>
              <a:t>b-Terminaison: </a:t>
            </a:r>
          </a:p>
          <a:p>
            <a:pPr marL="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i="1" spc="-5">
                <a:solidFill>
                  <a:srgbClr val="000000"/>
                </a:solidFill>
                <a:latin typeface="Arial" panose="02020603050405020304" pitchFamily="2"/>
              </a:rPr>
              <a:t>En quatre tendons </a:t>
            </a:r>
          </a:p>
          <a:p>
            <a:pPr marL="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i="1" spc="-5">
                <a:solidFill>
                  <a:srgbClr val="000000"/>
                </a:solidFill>
                <a:latin typeface="Arial" panose="02020603050405020304" pitchFamily="2"/>
              </a:rPr>
              <a:t>Chaque tendon se divise en </a:t>
            </a:r>
          </a:p>
          <a:p>
            <a:pPr marL="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i="1" spc="-10">
                <a:solidFill>
                  <a:srgbClr val="000000"/>
                </a:solidFill>
                <a:latin typeface="Arial" panose="02020603050405020304" pitchFamily="2"/>
              </a:rPr>
              <a:t>O3 languettes : </a:t>
            </a:r>
          </a:p>
          <a:p>
            <a:pPr marL="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i="1" spc="-25">
                <a:solidFill>
                  <a:srgbClr val="000000"/>
                </a:solidFill>
                <a:latin typeface="Arial" panose="02020603050405020304" pitchFamily="2"/>
              </a:rPr>
              <a:t>Médiane pour la face dorsale </a:t>
            </a:r>
          </a:p>
          <a:p>
            <a:pPr marL="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i="1" spc="20">
                <a:solidFill>
                  <a:srgbClr val="000000"/>
                </a:solidFill>
                <a:latin typeface="Arial" panose="02020603050405020304" pitchFamily="2"/>
              </a:rPr>
              <a:t>de la base de P2 </a:t>
            </a:r>
          </a:p>
          <a:p>
            <a:pPr marL="0" marR="0" indent="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i="1" spc="-5">
                <a:solidFill>
                  <a:srgbClr val="000000"/>
                </a:solidFill>
                <a:latin typeface="Arial" panose="02020603050405020304" pitchFamily="2"/>
              </a:rPr>
              <a:t>Deux latérales pour la face </a:t>
            </a:r>
          </a:p>
          <a:p>
            <a:pPr marL="0" marR="0" indent="0" algn="just">
              <a:lnSpc>
                <a:spcPts val="2400"/>
              </a:lnSpc>
              <a:spcBef>
                <a:spcPts val="0"/>
              </a:spcBef>
              <a:spcAft>
                <a:spcPts val="245"/>
              </a:spcAft>
            </a:pPr>
            <a:r>
              <a:rPr lang="fr-FR" sz="2000" i="1" spc="15">
                <a:solidFill>
                  <a:srgbClr val="000000"/>
                </a:solidFill>
                <a:latin typeface="Arial" panose="02020603050405020304" pitchFamily="2"/>
              </a:rPr>
              <a:t>dorsale de la base de P3 </a:t>
            </a:r>
          </a:p>
        </p:txBody>
      </p:sp>
      <p:sp>
        <p:nvSpPr>
          <p:cNvPr id="455" name="Espace réservé du texte 454"/>
          <p:cNvSpPr>
            <a:spLocks noGrp="1"/>
          </p:cNvSpPr>
          <p:nvPr>
            <p:ph type="body" idx="10"/>
          </p:nvPr>
        </p:nvSpPr>
        <p:spPr>
          <a:xfrm>
            <a:off x="5769610" y="2346960"/>
            <a:ext cx="2228215" cy="28956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52705" rIns="0" bIns="0" anchor="t"/>
          <a:lstStyle/>
          <a:p>
            <a:pPr marL="91440" marR="0" indent="0" algn="l">
              <a:lnSpc>
                <a:spcPts val="1400"/>
              </a:lnSpc>
              <a:spcAft>
                <a:spcPts val="325"/>
              </a:spcAft>
            </a:pPr>
            <a:r>
              <a:rPr lang="fr-FR" sz="1200" b="1" spc="0">
                <a:solidFill>
                  <a:srgbClr val="000000"/>
                </a:solidFill>
                <a:latin typeface="Arial" panose="02020603050405020304" pitchFamily="2"/>
              </a:rPr>
              <a:t>Vue dorsale de l’avant bras </a:t>
            </a:r>
          </a:p>
        </p:txBody>
      </p:sp>
      <p:sp>
        <p:nvSpPr>
          <p:cNvPr id="460" name="Espace réservé du texte 459"/>
          <p:cNvSpPr>
            <a:spLocks noGrp="1"/>
          </p:cNvSpPr>
          <p:nvPr>
            <p:ph type="body" idx="10"/>
          </p:nvPr>
        </p:nvSpPr>
        <p:spPr>
          <a:xfrm>
            <a:off x="5556250" y="6132830"/>
            <a:ext cx="1304925" cy="53594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43180" rIns="0" bIns="0" anchor="t"/>
          <a:lstStyle/>
          <a:p>
            <a:pPr marL="0" marR="0" indent="0" algn="ctr">
              <a:lnSpc>
                <a:spcPts val="1700"/>
              </a:lnSpc>
              <a:spcAft>
                <a:spcPts val="355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Terminaison </a:t>
            </a:r>
            <a:r>
              <a:t/>
            </a:r>
            <a:br/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-vue dorsale-</a:t>
            </a:r>
            <a:r>
              <a:rPr lang="fr-FR" sz="10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017135" y="2892425"/>
            <a:ext cx="4904105" cy="3621405"/>
          </a:xfrm>
          <a:prstGeom prst="rect">
            <a:avLst/>
          </a:prstGeom>
        </p:spPr>
      </p:pic>
      <p:sp>
        <p:nvSpPr>
          <p:cNvPr id="31" name="Espace réservé du texte 30"/>
          <p:cNvSpPr>
            <a:spLocks noGrp="1"/>
          </p:cNvSpPr>
          <p:nvPr>
            <p:ph type="body" idx="10"/>
          </p:nvPr>
        </p:nvSpPr>
        <p:spPr>
          <a:xfrm>
            <a:off x="1271270" y="342900"/>
            <a:ext cx="8238490" cy="1156970"/>
          </a:xfrm>
          <a:prstGeom prst="rect">
            <a:avLst/>
          </a:prstGeom>
          <a:solidFill>
            <a:srgbClr val="F2F2F2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283845" rIns="0" bIns="0" anchor="t">
            <a:normAutofit fontScale="95000"/>
          </a:bodyPr>
          <a:lstStyle/>
          <a:p>
            <a:pPr marL="0" marR="0" indent="0" algn="ctr">
              <a:lnSpc>
                <a:spcPts val="5000"/>
              </a:lnSpc>
              <a:spcAft>
                <a:spcPts val="1725"/>
              </a:spcAft>
            </a:pPr>
            <a:r>
              <a:rPr lang="fr-FR" sz="4400" b="1" spc="-20">
                <a:solidFill>
                  <a:srgbClr val="000000"/>
                </a:solidFill>
                <a:latin typeface="Arial" panose="02020603050405020304" pitchFamily="2"/>
              </a:rPr>
              <a:t>II-La loge ventrale </a:t>
            </a:r>
          </a:p>
        </p:txBody>
      </p:sp>
      <p:graphicFrame>
        <p:nvGraphicFramePr>
          <p:cNvPr id="34" name="table 34"/>
          <p:cNvGraphicFramePr>
            <a:graphicFrameLocks noGrp="1"/>
          </p:cNvGraphicFramePr>
          <p:nvPr/>
        </p:nvGraphicFramePr>
        <p:xfrm>
          <a:off x="875030" y="2025015"/>
          <a:ext cx="8763000" cy="733425"/>
        </p:xfrm>
        <a:graphic>
          <a:graphicData uri="http://schemas.openxmlformats.org/drawingml/2006/table">
            <a:tbl>
              <a:tblPr/>
              <a:tblGrid>
                <a:gridCol w="5107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5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342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Elle présente</a:t>
                      </a:r>
                      <a:r>
                        <a:rPr lang="fr-FR" sz="2400" b="1" u="sng" spc="0">
                          <a:solidFill>
                            <a:srgbClr val="C00000"/>
                          </a:solidFill>
                          <a:latin typeface="Arial" panose="02020603050405020304" pitchFamily="2"/>
                        </a:rPr>
                        <a:t> 08 muscles</a:t>
                      </a:r>
                      <a:r>
                        <a:rPr lang="fr-FR" sz="2400" b="1" u="sng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 </a:t>
                      </a:r>
                    </a:p>
                    <a:p>
                      <a:pPr marL="0" marR="0" indent="0" algn="l">
                        <a:lnSpc>
                          <a:spcPts val="26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</a:pPr>
                      <a:r>
                        <a:rPr lang="fr-FR" sz="24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disposés en 03 plans: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2505"/>
                        </a:spcBef>
                        <a:spcAft>
                          <a:spcPts val="1185"/>
                        </a:spcAft>
                      </a:pPr>
                      <a:r>
                        <a:rPr lang="fr-FR" sz="1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Coupe horizontale du bras droit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table 37"/>
          <p:cNvGraphicFramePr>
            <a:graphicFrameLocks noGrp="1"/>
          </p:cNvGraphicFramePr>
          <p:nvPr/>
        </p:nvGraphicFramePr>
        <p:xfrm>
          <a:off x="862330" y="2892425"/>
          <a:ext cx="9058910" cy="3621405"/>
        </p:xfrm>
        <a:graphic>
          <a:graphicData uri="http://schemas.openxmlformats.org/drawingml/2006/table">
            <a:tbl>
              <a:tblPr/>
              <a:tblGrid>
                <a:gridCol w="4154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140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2700"/>
                        </a:lnSpc>
                        <a:spcBef>
                          <a:spcPts val="3200"/>
                        </a:spcBef>
                        <a:spcAft>
                          <a:spcPts val="0"/>
                        </a:spcAft>
                      </a:pPr>
                      <a:r>
                        <a:rPr lang="fr-FR" sz="24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A- Plan superficiel </a:t>
                      </a:r>
                    </a:p>
                    <a:p>
                      <a:pPr marL="0" marR="0" indent="0" algn="l">
                        <a:lnSpc>
                          <a:spcPts val="2700"/>
                        </a:lnSpc>
                        <a:spcBef>
                          <a:spcPts val="740"/>
                        </a:spcBef>
                        <a:spcAft>
                          <a:spcPts val="0"/>
                        </a:spcAft>
                      </a:pPr>
                      <a:r>
                        <a:rPr lang="fr-FR" sz="24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B-Plan moyen </a:t>
                      </a:r>
                    </a:p>
                    <a:p>
                      <a:pPr marL="0" marR="0" indent="0" algn="l">
                        <a:lnSpc>
                          <a:spcPts val="2700"/>
                        </a:lnSpc>
                        <a:spcBef>
                          <a:spcPts val="740"/>
                        </a:spcBef>
                        <a:spcAft>
                          <a:spcPts val="15660"/>
                        </a:spcAft>
                      </a:pPr>
                      <a:r>
                        <a:rPr lang="fr-FR" sz="24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C-Plan profond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133975" y="2698750"/>
            <a:ext cx="4787265" cy="3667760"/>
          </a:xfrm>
          <a:prstGeom prst="rect">
            <a:avLst/>
          </a:prstGeom>
        </p:spPr>
      </p:pic>
      <p:sp>
        <p:nvSpPr>
          <p:cNvPr id="463" name="Espace réservé du texte 462"/>
          <p:cNvSpPr>
            <a:spLocks noGrp="1"/>
          </p:cNvSpPr>
          <p:nvPr>
            <p:ph type="body" idx="10"/>
          </p:nvPr>
        </p:nvSpPr>
        <p:spPr>
          <a:xfrm>
            <a:off x="890270" y="571500"/>
            <a:ext cx="8915400" cy="19196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ctr">
              <a:lnSpc>
                <a:spcPts val="2800"/>
              </a:lnSpc>
              <a:spcAft>
                <a:spcPts val="0"/>
              </a:spcAft>
            </a:pPr>
            <a:r>
              <a:rPr lang="fr-FR" sz="2400" b="1" spc="0">
                <a:solidFill>
                  <a:srgbClr val="000000"/>
                </a:solidFill>
                <a:latin typeface="Arial" panose="02020603050405020304" pitchFamily="2"/>
              </a:rPr>
              <a:t>1-extenseur des doigts (extenseur commun des doigts) </a:t>
            </a:r>
          </a:p>
          <a:p>
            <a:pPr marL="0" marR="0" indent="0" algn="ctr">
              <a:lnSpc>
                <a:spcPts val="2800"/>
              </a:lnSpc>
              <a:spcBef>
                <a:spcPts val="115"/>
              </a:spcBef>
              <a:spcAft>
                <a:spcPts val="9370"/>
              </a:spcAft>
            </a:pPr>
            <a:r>
              <a:rPr lang="fr-FR" sz="2400" b="1" spc="-20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</p:txBody>
      </p:sp>
      <p:sp>
        <p:nvSpPr>
          <p:cNvPr id="464" name="Espace réservé du texte 463"/>
          <p:cNvSpPr>
            <a:spLocks noGrp="1"/>
          </p:cNvSpPr>
          <p:nvPr>
            <p:ph type="body" idx="10"/>
          </p:nvPr>
        </p:nvSpPr>
        <p:spPr>
          <a:xfrm>
            <a:off x="875030" y="2491105"/>
            <a:ext cx="3505200" cy="38842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just">
              <a:lnSpc>
                <a:spcPts val="2800"/>
              </a:lnSpc>
              <a:spcAft>
                <a:spcPts val="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c-Fonction: </a:t>
            </a:r>
          </a:p>
          <a:p>
            <a:pPr marL="0" marR="0" indent="0" algn="just">
              <a:lnSpc>
                <a:spcPts val="2700"/>
              </a:lnSpc>
              <a:spcBef>
                <a:spcPts val="695"/>
              </a:spcBef>
              <a:spcAft>
                <a:spcPts val="0"/>
              </a:spcAft>
            </a:pPr>
            <a:r>
              <a:rPr lang="fr-FR" sz="2400" spc="-35">
                <a:solidFill>
                  <a:srgbClr val="000000"/>
                </a:solidFill>
                <a:latin typeface="Arial" panose="02020603050405020304" pitchFamily="2"/>
              </a:rPr>
              <a:t>Extension des 04 derniers </a:t>
            </a:r>
          </a:p>
          <a:p>
            <a:pPr marL="0" marR="0" indent="0" algn="just">
              <a:lnSpc>
                <a:spcPts val="2700"/>
              </a:lnSpc>
              <a:spcBef>
                <a:spcPts val="710"/>
              </a:spcBef>
              <a:spcAft>
                <a:spcPts val="0"/>
              </a:spcAft>
            </a:pPr>
            <a:r>
              <a:rPr lang="fr-FR" sz="2400" spc="0">
                <a:solidFill>
                  <a:srgbClr val="000000"/>
                </a:solidFill>
                <a:latin typeface="Arial" panose="02020603050405020304" pitchFamily="2"/>
              </a:rPr>
              <a:t>doigts et du poignet </a:t>
            </a:r>
          </a:p>
          <a:p>
            <a:pPr marL="0" marR="0" indent="0" algn="just">
              <a:lnSpc>
                <a:spcPts val="2800"/>
              </a:lnSpc>
              <a:spcBef>
                <a:spcPts val="4165"/>
              </a:spcBef>
              <a:spcAft>
                <a:spcPts val="0"/>
              </a:spcAft>
            </a:pPr>
            <a:r>
              <a:rPr lang="fr-FR" sz="2400" b="1" spc="-15">
                <a:solidFill>
                  <a:srgbClr val="000000"/>
                </a:solidFill>
                <a:latin typeface="Arial" panose="02020603050405020304" pitchFamily="2"/>
              </a:rPr>
              <a:t>d-Innervation: </a:t>
            </a:r>
          </a:p>
          <a:p>
            <a:pPr marL="0" marR="0" indent="0" algn="just">
              <a:lnSpc>
                <a:spcPts val="2700"/>
              </a:lnSpc>
              <a:spcBef>
                <a:spcPts val="690"/>
              </a:spcBef>
              <a:spcAft>
                <a:spcPts val="10520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-Nerf radial </a:t>
            </a:r>
          </a:p>
        </p:txBody>
      </p:sp>
      <p:cxnSp>
        <p:nvCxnSpPr>
          <p:cNvPr id="467" name="Connecteur droit 466"/>
          <p:cNvCxnSpPr/>
          <p:nvPr/>
        </p:nvCxnSpPr>
        <p:spPr>
          <a:xfrm>
            <a:off x="5133975" y="6366510"/>
            <a:ext cx="4787265" cy="0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468" name="Connecteur droit 467"/>
          <p:cNvCxnSpPr/>
          <p:nvPr/>
        </p:nvCxnSpPr>
        <p:spPr>
          <a:xfrm>
            <a:off x="5133975" y="2698750"/>
            <a:ext cx="0" cy="3667760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962265" y="1986280"/>
            <a:ext cx="1958975" cy="5019040"/>
          </a:xfrm>
          <a:prstGeom prst="rect">
            <a:avLst/>
          </a:prstGeom>
        </p:spPr>
      </p:pic>
      <p:pic>
        <p:nvPicPr>
          <p:cNvPr id="479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626735" y="3331210"/>
            <a:ext cx="2258695" cy="911860"/>
          </a:xfrm>
          <a:prstGeom prst="rect">
            <a:avLst/>
          </a:prstGeom>
        </p:spPr>
      </p:pic>
      <p:sp>
        <p:nvSpPr>
          <p:cNvPr id="471" name="Espace réservé du texte 470"/>
          <p:cNvSpPr>
            <a:spLocks noGrp="1"/>
          </p:cNvSpPr>
          <p:nvPr>
            <p:ph type="body" idx="10"/>
          </p:nvPr>
        </p:nvSpPr>
        <p:spPr>
          <a:xfrm>
            <a:off x="1271270" y="342900"/>
            <a:ext cx="8238490" cy="562610"/>
          </a:xfrm>
          <a:prstGeom prst="rect">
            <a:avLst/>
          </a:prstGeom>
          <a:solidFill>
            <a:srgbClr val="EFECEC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300"/>
              </a:lnSpc>
              <a:spcAft>
                <a:spcPts val="0"/>
              </a:spcAft>
            </a:pPr>
            <a:r>
              <a:rPr lang="fr-FR" sz="4000" b="1" u="sng" spc="-15">
                <a:solidFill>
                  <a:srgbClr val="000000"/>
                </a:solidFill>
                <a:latin typeface="Arial" panose="02020603050405020304" pitchFamily="2"/>
              </a:rPr>
              <a:t>III-Loge dorsale (suite) </a:t>
            </a:r>
          </a:p>
        </p:txBody>
      </p:sp>
      <p:sp>
        <p:nvSpPr>
          <p:cNvPr id="472" name="Espace réservé du texte 471"/>
          <p:cNvSpPr>
            <a:spLocks noGrp="1"/>
          </p:cNvSpPr>
          <p:nvPr>
            <p:ph type="body" idx="10"/>
          </p:nvPr>
        </p:nvSpPr>
        <p:spPr>
          <a:xfrm>
            <a:off x="3337560" y="914400"/>
            <a:ext cx="3337560" cy="542290"/>
          </a:xfrm>
          <a:prstGeom prst="rect">
            <a:avLst/>
          </a:prstGeom>
          <a:noFill/>
          <a:ln w="18415" cmpd="sng">
            <a:solidFill>
              <a:srgbClr val="000000"/>
            </a:solidFill>
            <a:prstDash val="solid"/>
          </a:ln>
        </p:spPr>
        <p:txBody>
          <a:bodyPr vert="horz" lIns="0" tIns="64770" rIns="0" bIns="0" anchor="t"/>
          <a:lstStyle/>
          <a:p>
            <a:pPr marL="91440" marR="0" indent="0" algn="l">
              <a:lnSpc>
                <a:spcPts val="3100"/>
              </a:lnSpc>
              <a:spcAft>
                <a:spcPts val="315"/>
              </a:spcAft>
            </a:pPr>
            <a:r>
              <a:rPr lang="fr-FR" sz="2800" b="1" spc="-10">
                <a:solidFill>
                  <a:srgbClr val="000000"/>
                </a:solidFill>
                <a:latin typeface="Arial" panose="02020603050405020304" pitchFamily="2"/>
              </a:rPr>
              <a:t>A- Plan superficiel </a:t>
            </a:r>
          </a:p>
        </p:txBody>
      </p:sp>
      <p:sp>
        <p:nvSpPr>
          <p:cNvPr id="473" name="Espace réservé du texte 472"/>
          <p:cNvSpPr>
            <a:spLocks noGrp="1"/>
          </p:cNvSpPr>
          <p:nvPr>
            <p:ph type="body" idx="10"/>
          </p:nvPr>
        </p:nvSpPr>
        <p:spPr>
          <a:xfrm>
            <a:off x="733425" y="1549400"/>
            <a:ext cx="8915400" cy="4279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137160" marR="0" indent="0" algn="l">
              <a:lnSpc>
                <a:spcPts val="2800"/>
              </a:lnSpc>
              <a:spcAft>
                <a:spcPts val="53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2-Extenseur du petit doigt (extenseur propre du 5</a:t>
            </a:r>
            <a:r>
              <a:rPr lang="fr-FR" sz="2400" b="1" spc="-25" baseline="30000">
                <a:solidFill>
                  <a:srgbClr val="000000"/>
                </a:solidFill>
                <a:latin typeface="Arial" panose="02020603050405020304" pitchFamily="2"/>
              </a:rPr>
              <a:t>ème</a:t>
            </a: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 doigt) </a:t>
            </a:r>
          </a:p>
        </p:txBody>
      </p:sp>
      <p:sp>
        <p:nvSpPr>
          <p:cNvPr id="474" name="Espace réservé du texte 473"/>
          <p:cNvSpPr>
            <a:spLocks noGrp="1"/>
          </p:cNvSpPr>
          <p:nvPr>
            <p:ph type="body" idx="10"/>
          </p:nvPr>
        </p:nvSpPr>
        <p:spPr>
          <a:xfrm>
            <a:off x="733425" y="1977390"/>
            <a:ext cx="3249930" cy="50330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72795" rIns="0" bIns="0" anchor="t"/>
          <a:lstStyle/>
          <a:p>
            <a:pPr marL="137160" marR="0" indent="0" algn="just">
              <a:lnSpc>
                <a:spcPts val="2300"/>
              </a:lnSpc>
              <a:spcAft>
                <a:spcPts val="0"/>
              </a:spcAft>
            </a:pPr>
            <a:r>
              <a:rPr lang="fr-FR" sz="2000" b="1" spc="-45">
                <a:solidFill>
                  <a:srgbClr val="000000"/>
                </a:solidFill>
                <a:latin typeface="Arial" panose="02020603050405020304" pitchFamily="2"/>
              </a:rPr>
              <a:t>a-Origine</a:t>
            </a:r>
            <a:r>
              <a:rPr lang="fr-FR" sz="2000" spc="-55">
                <a:solidFill>
                  <a:srgbClr val="000000"/>
                </a:solidFill>
                <a:latin typeface="Arial" panose="02020603050405020304" pitchFamily="2"/>
              </a:rPr>
              <a:t>: </a:t>
            </a:r>
          </a:p>
          <a:p>
            <a:pPr marL="137160" marR="0" indent="0" algn="just">
              <a:lnSpc>
                <a:spcPts val="2300"/>
              </a:lnSpc>
              <a:spcBef>
                <a:spcPts val="590"/>
              </a:spcBef>
              <a:spcAft>
                <a:spcPts val="0"/>
              </a:spcAft>
            </a:pPr>
            <a:r>
              <a:rPr lang="fr-FR" sz="2000" spc="-5">
                <a:solidFill>
                  <a:srgbClr val="000000"/>
                </a:solidFill>
                <a:latin typeface="Arial" panose="02020603050405020304" pitchFamily="2"/>
              </a:rPr>
              <a:t>épicondyle latéral de </a:t>
            </a:r>
          </a:p>
          <a:p>
            <a:pPr marL="137160" marR="0" indent="0" algn="just">
              <a:lnSpc>
                <a:spcPts val="23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2000" spc="-15">
                <a:solidFill>
                  <a:srgbClr val="000000"/>
                </a:solidFill>
                <a:latin typeface="Arial" panose="02020603050405020304" pitchFamily="2"/>
              </a:rPr>
              <a:t>l’humérus </a:t>
            </a:r>
          </a:p>
          <a:p>
            <a:pPr marL="137160" marR="0" indent="0" algn="just">
              <a:lnSpc>
                <a:spcPts val="2300"/>
              </a:lnSpc>
              <a:spcBef>
                <a:spcPts val="3480"/>
              </a:spcBef>
              <a:spcAft>
                <a:spcPts val="0"/>
              </a:spcAft>
            </a:pPr>
            <a:r>
              <a:rPr lang="fr-FR" sz="2000" b="1" spc="-60">
                <a:solidFill>
                  <a:srgbClr val="000000"/>
                </a:solidFill>
                <a:latin typeface="Arial" panose="02020603050405020304" pitchFamily="2"/>
              </a:rPr>
              <a:t>b-Terminaison: </a:t>
            </a:r>
          </a:p>
          <a:p>
            <a:pPr marL="137160" marR="0" indent="0" algn="just">
              <a:lnSpc>
                <a:spcPts val="2300"/>
              </a:lnSpc>
              <a:spcBef>
                <a:spcPts val="110"/>
              </a:spcBef>
              <a:spcAft>
                <a:spcPts val="0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Sur les 03 phalanges du </a:t>
            </a:r>
          </a:p>
          <a:p>
            <a:pPr marL="137160" marR="0" indent="0" algn="just">
              <a:lnSpc>
                <a:spcPts val="2300"/>
              </a:lnSpc>
              <a:spcBef>
                <a:spcPts val="120"/>
              </a:spcBef>
              <a:spcAft>
                <a:spcPts val="0"/>
              </a:spcAft>
            </a:pPr>
            <a:r>
              <a:rPr lang="fr-FR" sz="2000" spc="-25">
                <a:solidFill>
                  <a:srgbClr val="000000"/>
                </a:solidFill>
                <a:latin typeface="Arial" panose="02020603050405020304" pitchFamily="2"/>
              </a:rPr>
              <a:t>5ème doigt(selon les même </a:t>
            </a:r>
          </a:p>
          <a:p>
            <a:pPr marL="137160" marR="0" indent="0" algn="just">
              <a:lnSpc>
                <a:spcPts val="2300"/>
              </a:lnSpc>
              <a:spcBef>
                <a:spcPts val="120"/>
              </a:spcBef>
              <a:spcAft>
                <a:spcPts val="0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modalité que le tendon de </a:t>
            </a:r>
          </a:p>
          <a:p>
            <a:pPr marL="137160" marR="0" indent="0" algn="just">
              <a:lnSpc>
                <a:spcPts val="2300"/>
              </a:lnSpc>
              <a:spcBef>
                <a:spcPts val="120"/>
              </a:spcBef>
              <a:spcAft>
                <a:spcPts val="10095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l’ext.des doigts) </a:t>
            </a:r>
          </a:p>
        </p:txBody>
      </p:sp>
      <p:graphicFrame>
        <p:nvGraphicFramePr>
          <p:cNvPr id="477" name="table 477"/>
          <p:cNvGraphicFramePr>
            <a:graphicFrameLocks noGrp="1"/>
          </p:cNvGraphicFramePr>
          <p:nvPr/>
        </p:nvGraphicFramePr>
        <p:xfrm>
          <a:off x="5626735" y="1977390"/>
          <a:ext cx="4294505" cy="5027930"/>
        </p:xfrm>
        <a:graphic>
          <a:graphicData uri="http://schemas.openxmlformats.org/drawingml/2006/table">
            <a:tbl>
              <a:tblPr/>
              <a:tblGrid>
                <a:gridCol w="2296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4740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889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239395" indent="0" algn="r">
                        <a:lnSpc>
                          <a:spcPts val="1400"/>
                        </a:lnSpc>
                        <a:spcBef>
                          <a:spcPts val="415"/>
                        </a:spcBef>
                        <a:spcAft>
                          <a:spcPts val="230"/>
                        </a:spcAft>
                      </a:pPr>
                      <a:r>
                        <a:rPr lang="fr-FR" sz="12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Vue dorsale de l’avant bras </a:t>
                      </a:r>
                    </a:p>
                  </a:txBody>
                  <a:tcPr marL="0" marR="0" marT="0" marB="0" anchor="ctr">
                    <a:lnL w="8890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889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4110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Espace réservé du texte 481"/>
          <p:cNvSpPr>
            <a:spLocks noGrp="1"/>
          </p:cNvSpPr>
          <p:nvPr>
            <p:ph type="body" idx="10"/>
          </p:nvPr>
        </p:nvSpPr>
        <p:spPr>
          <a:xfrm>
            <a:off x="1319530" y="673100"/>
            <a:ext cx="8483600" cy="3898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685" rIns="0" bIns="0" anchor="t"/>
          <a:lstStyle/>
          <a:p>
            <a:pPr marL="0" marR="0" indent="0" algn="just">
              <a:lnSpc>
                <a:spcPts val="2800"/>
              </a:lnSpc>
              <a:spcAft>
                <a:spcPts val="0"/>
              </a:spcAft>
            </a:pPr>
            <a:r>
              <a:rPr lang="fr-FR" sz="2400" b="1" spc="-40">
                <a:solidFill>
                  <a:srgbClr val="000000"/>
                </a:solidFill>
                <a:latin typeface="Arial" panose="02020603050405020304" pitchFamily="2"/>
              </a:rPr>
              <a:t>2-Extenseur du petit doigt (extenseur propre du 5</a:t>
            </a:r>
            <a:r>
              <a:rPr lang="fr-FR" sz="2400" b="1" spc="-40" baseline="30000">
                <a:solidFill>
                  <a:srgbClr val="000000"/>
                </a:solidFill>
                <a:latin typeface="Arial" panose="02020603050405020304" pitchFamily="2"/>
              </a:rPr>
              <a:t>ème</a:t>
            </a:r>
            <a:r>
              <a:rPr lang="fr-FR" sz="2400" b="1" spc="-40">
                <a:solidFill>
                  <a:srgbClr val="000000"/>
                </a:solidFill>
                <a:latin typeface="Arial" panose="02020603050405020304" pitchFamily="2"/>
              </a:rPr>
              <a:t> doigt) </a:t>
            </a:r>
          </a:p>
          <a:p>
            <a:pPr marL="3794760" marR="0" indent="0" algn="just">
              <a:lnSpc>
                <a:spcPts val="2800"/>
              </a:lnSpc>
              <a:spcBef>
                <a:spcPts val="170"/>
              </a:spcBef>
              <a:spcAft>
                <a:spcPts val="0"/>
              </a:spcAft>
            </a:pPr>
            <a:r>
              <a:rPr lang="fr-FR" sz="2400" b="1" spc="-20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  <a:p>
            <a:pPr marL="0" marR="0" indent="0" algn="just">
              <a:lnSpc>
                <a:spcPts val="2800"/>
              </a:lnSpc>
              <a:spcBef>
                <a:spcPts val="4780"/>
              </a:spcBef>
              <a:spcAft>
                <a:spcPts val="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c-Fonction: </a:t>
            </a:r>
          </a:p>
          <a:p>
            <a:pPr marL="0" marR="0" indent="0" algn="just">
              <a:lnSpc>
                <a:spcPts val="2700"/>
              </a:lnSpc>
              <a:spcBef>
                <a:spcPts val="705"/>
              </a:spcBef>
              <a:spcAft>
                <a:spcPts val="0"/>
              </a:spcAft>
            </a:pPr>
            <a:r>
              <a:rPr lang="fr-FR" sz="2400" spc="0">
                <a:solidFill>
                  <a:srgbClr val="000000"/>
                </a:solidFill>
                <a:latin typeface="Arial" panose="02020603050405020304" pitchFamily="2"/>
              </a:rPr>
              <a:t>Action complémentaire à celle de l’extenseur </a:t>
            </a:r>
          </a:p>
          <a:p>
            <a:pPr marL="0" marR="0" indent="0" algn="just">
              <a:lnSpc>
                <a:spcPts val="2700"/>
              </a:lnSpc>
              <a:spcBef>
                <a:spcPts val="730"/>
              </a:spcBef>
              <a:spcAft>
                <a:spcPts val="0"/>
              </a:spcAft>
            </a:pPr>
            <a:r>
              <a:rPr lang="fr-FR" sz="2400" spc="0">
                <a:solidFill>
                  <a:srgbClr val="000000"/>
                </a:solidFill>
                <a:latin typeface="Arial" panose="02020603050405020304" pitchFamily="2"/>
              </a:rPr>
              <a:t>des doigts pour le petit doigt </a:t>
            </a:r>
          </a:p>
          <a:p>
            <a:pPr marL="0" marR="0" indent="0" algn="just">
              <a:lnSpc>
                <a:spcPts val="2800"/>
              </a:lnSpc>
              <a:spcBef>
                <a:spcPts val="4185"/>
              </a:spcBef>
              <a:spcAft>
                <a:spcPts val="0"/>
              </a:spcAft>
            </a:pPr>
            <a:r>
              <a:rPr lang="fr-FR" sz="2400" b="1" spc="-15">
                <a:solidFill>
                  <a:srgbClr val="000000"/>
                </a:solidFill>
                <a:latin typeface="Arial" panose="02020603050405020304" pitchFamily="2"/>
              </a:rPr>
              <a:t>d-Innervation: </a:t>
            </a:r>
          </a:p>
          <a:p>
            <a:pPr marL="0" marR="0" indent="0" algn="just">
              <a:lnSpc>
                <a:spcPts val="2700"/>
              </a:lnSpc>
              <a:spcBef>
                <a:spcPts val="700"/>
              </a:spcBef>
              <a:spcAft>
                <a:spcPts val="80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-Nerf radial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623175" y="1130935"/>
            <a:ext cx="2069465" cy="5812155"/>
          </a:xfrm>
          <a:prstGeom prst="rect">
            <a:avLst/>
          </a:prstGeom>
        </p:spPr>
      </p:pic>
      <p:pic>
        <p:nvPicPr>
          <p:cNvPr id="493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836920" y="3550920"/>
            <a:ext cx="1661160" cy="1258570"/>
          </a:xfrm>
          <a:prstGeom prst="rect">
            <a:avLst/>
          </a:prstGeom>
        </p:spPr>
      </p:pic>
      <p:sp>
        <p:nvSpPr>
          <p:cNvPr id="485" name="Espace réservé du texte 484"/>
          <p:cNvSpPr>
            <a:spLocks noGrp="1"/>
          </p:cNvSpPr>
          <p:nvPr>
            <p:ph type="body" idx="10"/>
          </p:nvPr>
        </p:nvSpPr>
        <p:spPr>
          <a:xfrm>
            <a:off x="1271270" y="342900"/>
            <a:ext cx="8238490" cy="656590"/>
          </a:xfrm>
          <a:prstGeom prst="rect">
            <a:avLst/>
          </a:prstGeom>
          <a:solidFill>
            <a:srgbClr val="F2F2F2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57785" rIns="0" bIns="0" anchor="t"/>
          <a:lstStyle/>
          <a:p>
            <a:pPr marL="0" marR="0" indent="0" algn="ctr">
              <a:lnSpc>
                <a:spcPts val="4600"/>
              </a:lnSpc>
              <a:spcAft>
                <a:spcPts val="0"/>
              </a:spcAft>
            </a:pPr>
            <a:r>
              <a:rPr lang="fr-FR" sz="4000" b="1" spc="-15">
                <a:solidFill>
                  <a:srgbClr val="000000"/>
                </a:solidFill>
                <a:latin typeface="Arial" panose="02020603050405020304" pitchFamily="2"/>
              </a:rPr>
              <a:t>III-Loge dorsale (suite) </a:t>
            </a:r>
          </a:p>
        </p:txBody>
      </p:sp>
      <p:sp>
        <p:nvSpPr>
          <p:cNvPr id="488" name="Espace réservé du texte 487"/>
          <p:cNvSpPr>
            <a:spLocks noGrp="1"/>
          </p:cNvSpPr>
          <p:nvPr>
            <p:ph type="body" idx="10"/>
          </p:nvPr>
        </p:nvSpPr>
        <p:spPr>
          <a:xfrm>
            <a:off x="3264535" y="1273810"/>
            <a:ext cx="3340735" cy="539750"/>
          </a:xfrm>
          <a:prstGeom prst="rect">
            <a:avLst/>
          </a:prstGeom>
          <a:noFill/>
          <a:ln w="18415" cmpd="sng">
            <a:solidFill>
              <a:srgbClr val="000000"/>
            </a:solidFill>
            <a:prstDash val="solid"/>
          </a:ln>
        </p:spPr>
        <p:txBody>
          <a:bodyPr vert="horz" lIns="0" tIns="64770" rIns="0" bIns="0" anchor="t"/>
          <a:lstStyle/>
          <a:p>
            <a:pPr marL="91440" marR="0" indent="0" algn="l">
              <a:lnSpc>
                <a:spcPts val="3100"/>
              </a:lnSpc>
              <a:spcAft>
                <a:spcPts val="290"/>
              </a:spcAft>
            </a:pPr>
            <a:r>
              <a:rPr lang="fr-FR" sz="2800" b="1" spc="-10">
                <a:solidFill>
                  <a:srgbClr val="000000"/>
                </a:solidFill>
                <a:latin typeface="Arial" panose="02020603050405020304" pitchFamily="2"/>
              </a:rPr>
              <a:t>A- Plan superficiel </a:t>
            </a:r>
          </a:p>
        </p:txBody>
      </p:sp>
      <p:sp>
        <p:nvSpPr>
          <p:cNvPr id="489" name="Espace réservé du texte 488"/>
          <p:cNvSpPr>
            <a:spLocks noGrp="1"/>
          </p:cNvSpPr>
          <p:nvPr>
            <p:ph type="body" idx="10"/>
          </p:nvPr>
        </p:nvSpPr>
        <p:spPr>
          <a:xfrm>
            <a:off x="865505" y="2061845"/>
            <a:ext cx="6642100" cy="606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2700"/>
              </a:lnSpc>
              <a:spcAft>
                <a:spcPts val="1960"/>
              </a:spcAft>
            </a:pPr>
            <a:r>
              <a:rPr lang="fr-FR" sz="2400" b="1" spc="0">
                <a:solidFill>
                  <a:srgbClr val="000000"/>
                </a:solidFill>
                <a:latin typeface="Arial" panose="02020603050405020304" pitchFamily="2"/>
              </a:rPr>
              <a:t>3-Extenseur ulnaire du carpe (cubital post) </a:t>
            </a:r>
          </a:p>
        </p:txBody>
      </p:sp>
      <p:graphicFrame>
        <p:nvGraphicFramePr>
          <p:cNvPr id="492" name="table 492"/>
          <p:cNvGraphicFramePr>
            <a:graphicFrameLocks noGrp="1"/>
          </p:cNvGraphicFramePr>
          <p:nvPr/>
        </p:nvGraphicFramePr>
        <p:xfrm>
          <a:off x="865505" y="2782570"/>
          <a:ext cx="6642100" cy="2274570"/>
        </p:xfrm>
        <a:graphic>
          <a:graphicData uri="http://schemas.openxmlformats.org/drawingml/2006/table">
            <a:tbl>
              <a:tblPr/>
              <a:tblGrid>
                <a:gridCol w="4971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0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597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a-Origine</a:t>
                      </a:r>
                      <a:r>
                        <a:rPr lang="fr-FR" sz="20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: </a:t>
                      </a:r>
                    </a:p>
                    <a:p>
                      <a:pPr marL="0" marR="0" indent="0" algn="l">
                        <a:lnSpc>
                          <a:spcPts val="2300"/>
                        </a:lnSpc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fr-FR" sz="20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-épicondyle latéral de </a:t>
                      </a:r>
                    </a:p>
                    <a:p>
                      <a:pPr marL="0" marR="0" indent="0" algn="l">
                        <a:lnSpc>
                          <a:spcPts val="2300"/>
                        </a:lnSpc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fr-FR" sz="20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l’humérus </a:t>
                      </a:r>
                    </a:p>
                    <a:p>
                      <a:pPr marL="0" marR="0" indent="0" algn="l">
                        <a:lnSpc>
                          <a:spcPts val="2300"/>
                        </a:lnSpc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fr-FR" sz="20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(versant postéro-inférieur), </a:t>
                      </a:r>
                    </a:p>
                    <a:p>
                      <a:pPr marL="0" marR="2745740" indent="0" algn="r">
                        <a:lnSpc>
                          <a:spcPts val="2300"/>
                        </a:lnSpc>
                        <a:spcBef>
                          <a:spcPts val="620"/>
                        </a:spcBef>
                        <a:spcAft>
                          <a:spcPts val="2580"/>
                        </a:spcAft>
                      </a:pPr>
                      <a:r>
                        <a:rPr lang="fr-FR" sz="20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-bord post de l’ulna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4" name="Espace réservé du texte 493"/>
          <p:cNvSpPr>
            <a:spLocks noGrp="1"/>
          </p:cNvSpPr>
          <p:nvPr>
            <p:ph type="body" idx="10"/>
          </p:nvPr>
        </p:nvSpPr>
        <p:spPr>
          <a:xfrm>
            <a:off x="865505" y="4942840"/>
            <a:ext cx="6642100" cy="20040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fr-FR" sz="2000" b="1" spc="-60">
                <a:solidFill>
                  <a:srgbClr val="000000"/>
                </a:solidFill>
                <a:latin typeface="Arial" panose="02020603050405020304" pitchFamily="2"/>
              </a:rPr>
              <a:t>b-Terminaison: </a:t>
            </a:r>
          </a:p>
          <a:p>
            <a:pPr marL="0" marR="0" indent="0" algn="l">
              <a:lnSpc>
                <a:spcPts val="2300"/>
              </a:lnSpc>
              <a:spcBef>
                <a:spcPts val="110"/>
              </a:spcBef>
              <a:spcAft>
                <a:spcPts val="0"/>
              </a:spcAft>
            </a:pPr>
            <a:r>
              <a:rPr lang="fr-FR" sz="2000" spc="-5">
                <a:solidFill>
                  <a:srgbClr val="000000"/>
                </a:solidFill>
                <a:latin typeface="Arial" panose="02020603050405020304" pitchFamily="2"/>
              </a:rPr>
              <a:t>face dorsal de la base du </a:t>
            </a:r>
          </a:p>
          <a:p>
            <a:pPr marL="0" marR="0" indent="0" algn="l">
              <a:lnSpc>
                <a:spcPts val="2300"/>
              </a:lnSpc>
              <a:spcBef>
                <a:spcPts val="140"/>
              </a:spcBef>
              <a:spcAft>
                <a:spcPts val="8650"/>
              </a:spcAft>
            </a:pPr>
            <a:r>
              <a:rPr lang="fr-FR" sz="2000" spc="-20">
                <a:solidFill>
                  <a:srgbClr val="000000"/>
                </a:solidFill>
                <a:latin typeface="Arial" panose="02020603050405020304" pitchFamily="2"/>
              </a:rPr>
              <a:t>5ème méta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264910" y="1842135"/>
            <a:ext cx="1932940" cy="5369560"/>
          </a:xfrm>
          <a:prstGeom prst="rect">
            <a:avLst/>
          </a:prstGeom>
        </p:spPr>
      </p:pic>
      <p:sp>
        <p:nvSpPr>
          <p:cNvPr id="497" name="Espace réservé du texte 496"/>
          <p:cNvSpPr>
            <a:spLocks noGrp="1"/>
          </p:cNvSpPr>
          <p:nvPr>
            <p:ph type="body" idx="10"/>
          </p:nvPr>
        </p:nvSpPr>
        <p:spPr>
          <a:xfrm>
            <a:off x="1746250" y="800100"/>
            <a:ext cx="7315200" cy="1033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ctr">
              <a:lnSpc>
                <a:spcPts val="3200"/>
              </a:lnSpc>
              <a:spcAft>
                <a:spcPts val="0"/>
              </a:spcAft>
            </a:pPr>
            <a:r>
              <a:rPr lang="fr-FR" sz="2800" b="1" spc="-5">
                <a:solidFill>
                  <a:srgbClr val="000000"/>
                </a:solidFill>
                <a:latin typeface="Arial" panose="02020603050405020304" pitchFamily="2"/>
              </a:rPr>
              <a:t>3-Extenseur ulnaire du carpe (cubital post) </a:t>
            </a:r>
          </a:p>
          <a:p>
            <a:pPr marL="0" marR="0" indent="0" algn="ctr">
              <a:lnSpc>
                <a:spcPts val="3200"/>
              </a:lnSpc>
              <a:spcBef>
                <a:spcPts val="195"/>
              </a:spcBef>
              <a:spcAft>
                <a:spcPts val="1555"/>
              </a:spcAft>
            </a:pPr>
            <a:r>
              <a:rPr lang="fr-FR" sz="2800" b="1" spc="-35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</p:txBody>
      </p:sp>
      <p:graphicFrame>
        <p:nvGraphicFramePr>
          <p:cNvPr id="500" name="table 500"/>
          <p:cNvGraphicFramePr>
            <a:graphicFrameLocks noGrp="1"/>
          </p:cNvGraphicFramePr>
          <p:nvPr/>
        </p:nvGraphicFramePr>
        <p:xfrm>
          <a:off x="2127250" y="1833245"/>
          <a:ext cx="7315200" cy="5380355"/>
        </p:xfrm>
        <a:graphic>
          <a:graphicData uri="http://schemas.openxmlformats.org/drawingml/2006/table">
            <a:tbl>
              <a:tblPr/>
              <a:tblGrid>
                <a:gridCol w="413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6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6865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889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2180">
                <a:tc>
                  <a:txBody>
                    <a:bodyPr/>
                    <a:lstStyle/>
                    <a:p>
                      <a:pPr marL="114300" marR="0" indent="0" algn="l">
                        <a:lnSpc>
                          <a:spcPts val="2200"/>
                        </a:lnSpc>
                        <a:spcBef>
                          <a:spcPts val="395"/>
                        </a:spcBef>
                        <a:spcAft>
                          <a:spcPts val="395"/>
                        </a:spcAft>
                      </a:pPr>
                      <a:r>
                        <a:rPr lang="fr-FR" sz="1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Vue dorso-latérale de l’avant bras </a:t>
                      </a:r>
                      <a:r>
                        <a:rPr lang="fr-FR" sz="18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1-Extenseur ulnaire du carpe 2-rétinaculum des extenseurs </a:t>
                      </a:r>
                    </a:p>
                  </a:txBody>
                  <a:tcPr marL="0" marR="0" marT="0" marB="0">
                    <a:lnL w="8890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8890" cmpd="sng">
                      <a:solidFill>
                        <a:srgbClr val="000000"/>
                      </a:solidFill>
                      <a:prstDash val="solid"/>
                    </a:lnT>
                    <a:lnB w="889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1310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89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348730" y="2273935"/>
            <a:ext cx="2810510" cy="4154170"/>
          </a:xfrm>
          <a:prstGeom prst="rect">
            <a:avLst/>
          </a:prstGeom>
        </p:spPr>
      </p:pic>
      <p:sp>
        <p:nvSpPr>
          <p:cNvPr id="504" name="Espace réservé du texte 503"/>
          <p:cNvSpPr>
            <a:spLocks noGrp="1"/>
          </p:cNvSpPr>
          <p:nvPr>
            <p:ph type="body" idx="10"/>
          </p:nvPr>
        </p:nvSpPr>
        <p:spPr>
          <a:xfrm>
            <a:off x="1650365" y="736600"/>
            <a:ext cx="7315200" cy="1537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/>
          <a:p>
            <a:pPr marL="0" marR="0" indent="0" algn="ctr">
              <a:lnSpc>
                <a:spcPts val="3200"/>
              </a:lnSpc>
              <a:spcAft>
                <a:spcPts val="0"/>
              </a:spcAft>
            </a:pPr>
            <a:r>
              <a:rPr lang="fr-FR" sz="2800" b="1" spc="-5">
                <a:solidFill>
                  <a:srgbClr val="000000"/>
                </a:solidFill>
                <a:latin typeface="Arial" panose="02020603050405020304" pitchFamily="2"/>
              </a:rPr>
              <a:t>3-Extenseur ulnaire du carpe (cubital post) </a:t>
            </a:r>
          </a:p>
          <a:p>
            <a:pPr marL="0" marR="0" indent="0" algn="ctr">
              <a:lnSpc>
                <a:spcPts val="3200"/>
              </a:lnSpc>
              <a:spcBef>
                <a:spcPts val="195"/>
              </a:spcBef>
              <a:spcAft>
                <a:spcPts val="5490"/>
              </a:spcAft>
            </a:pPr>
            <a:r>
              <a:rPr lang="fr-FR" sz="2800" b="1" spc="-35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</p:txBody>
      </p:sp>
      <p:sp>
        <p:nvSpPr>
          <p:cNvPr id="505" name="Espace réservé du texte 504"/>
          <p:cNvSpPr>
            <a:spLocks noGrp="1"/>
          </p:cNvSpPr>
          <p:nvPr>
            <p:ph type="body" idx="10"/>
          </p:nvPr>
        </p:nvSpPr>
        <p:spPr>
          <a:xfrm>
            <a:off x="875030" y="2273935"/>
            <a:ext cx="4622800" cy="4154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78790" rIns="0" bIns="0" anchor="t"/>
          <a:lstStyle/>
          <a:p>
            <a:pPr marL="0" marR="0" indent="0" algn="just">
              <a:lnSpc>
                <a:spcPts val="2700"/>
              </a:lnSpc>
              <a:spcAft>
                <a:spcPts val="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c-Fonction: </a:t>
            </a:r>
          </a:p>
          <a:p>
            <a:pPr marL="0" marR="0" indent="0" algn="just">
              <a:lnSpc>
                <a:spcPts val="2700"/>
              </a:lnSpc>
              <a:spcBef>
                <a:spcPts val="725"/>
              </a:spcBef>
              <a:spcAft>
                <a:spcPts val="0"/>
              </a:spcAft>
            </a:pPr>
            <a:r>
              <a:rPr lang="fr-FR" sz="2400" spc="-20">
                <a:solidFill>
                  <a:srgbClr val="000000"/>
                </a:solidFill>
                <a:latin typeface="Arial" panose="02020603050405020304" pitchFamily="2"/>
              </a:rPr>
              <a:t>extenseur et adducteur du poignet </a:t>
            </a:r>
          </a:p>
          <a:p>
            <a:pPr marL="0" marR="0" indent="0" algn="just">
              <a:lnSpc>
                <a:spcPts val="2700"/>
              </a:lnSpc>
              <a:spcBef>
                <a:spcPts val="4175"/>
              </a:spcBef>
              <a:spcAft>
                <a:spcPts val="0"/>
              </a:spcAft>
            </a:pPr>
            <a:r>
              <a:rPr lang="fr-FR" sz="2400" b="1" spc="-15">
                <a:solidFill>
                  <a:srgbClr val="000000"/>
                </a:solidFill>
                <a:latin typeface="Arial" panose="02020603050405020304" pitchFamily="2"/>
              </a:rPr>
              <a:t>d-Innervation: </a:t>
            </a:r>
          </a:p>
          <a:p>
            <a:pPr marL="0" marR="0" indent="0" algn="just">
              <a:lnSpc>
                <a:spcPts val="2700"/>
              </a:lnSpc>
              <a:spcBef>
                <a:spcPts val="720"/>
              </a:spcBef>
              <a:spcAft>
                <a:spcPts val="12305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-Nerf radial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988810" y="1649095"/>
            <a:ext cx="2170430" cy="4425315"/>
          </a:xfrm>
          <a:prstGeom prst="rect">
            <a:avLst/>
          </a:prstGeom>
        </p:spPr>
      </p:pic>
      <p:sp>
        <p:nvSpPr>
          <p:cNvPr id="510" name="Espace réservé du texte 509"/>
          <p:cNvSpPr>
            <a:spLocks noGrp="1"/>
          </p:cNvSpPr>
          <p:nvPr>
            <p:ph type="body" idx="10"/>
          </p:nvPr>
        </p:nvSpPr>
        <p:spPr>
          <a:xfrm>
            <a:off x="1271270" y="342900"/>
            <a:ext cx="8238490" cy="656590"/>
          </a:xfrm>
          <a:prstGeom prst="rect">
            <a:avLst/>
          </a:prstGeom>
          <a:solidFill>
            <a:srgbClr val="EBF9F6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57785" rIns="0" bIns="0" anchor="t">
            <a:normAutofit fontScale="95000"/>
          </a:bodyPr>
          <a:lstStyle/>
          <a:p>
            <a:pPr marL="0" marR="0" indent="0" algn="ctr">
              <a:lnSpc>
                <a:spcPts val="4600"/>
              </a:lnSpc>
              <a:spcAft>
                <a:spcPts val="0"/>
              </a:spcAft>
            </a:pPr>
            <a:r>
              <a:rPr lang="fr-FR" sz="4000" b="1" spc="-20">
                <a:solidFill>
                  <a:srgbClr val="000000"/>
                </a:solidFill>
                <a:latin typeface="Arial" panose="02020603050405020304" pitchFamily="2"/>
              </a:rPr>
              <a:t>II-Loge dorsale (suite) </a:t>
            </a:r>
          </a:p>
        </p:txBody>
      </p:sp>
      <p:graphicFrame>
        <p:nvGraphicFramePr>
          <p:cNvPr id="513" name="table 513"/>
          <p:cNvGraphicFramePr>
            <a:graphicFrameLocks noGrp="1"/>
          </p:cNvGraphicFramePr>
          <p:nvPr/>
        </p:nvGraphicFramePr>
        <p:xfrm>
          <a:off x="871855" y="1112520"/>
          <a:ext cx="8775700" cy="5242560"/>
        </p:xfrm>
        <a:graphic>
          <a:graphicData uri="http://schemas.openxmlformats.org/drawingml/2006/table">
            <a:tbl>
              <a:tblPr/>
              <a:tblGrid>
                <a:gridCol w="2392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0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2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9115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3100"/>
                        </a:lnSpc>
                        <a:spcBef>
                          <a:spcPts val="655"/>
                        </a:spcBef>
                        <a:spcAft>
                          <a:spcPts val="410"/>
                        </a:spcAft>
                      </a:pPr>
                      <a:r>
                        <a:rPr lang="fr-FR" sz="28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A- Plan superficiel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1841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850900" indent="0" algn="r">
                        <a:lnSpc>
                          <a:spcPts val="2700"/>
                        </a:lnSpc>
                        <a:spcBef>
                          <a:spcPts val="1425"/>
                        </a:spcBef>
                        <a:spcAft>
                          <a:spcPts val="2055"/>
                        </a:spcAft>
                      </a:pPr>
                      <a:r>
                        <a:rPr lang="fr-FR" sz="24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4- Anconé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841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8230">
                <a:tc gridSpan="2">
                  <a:txBody>
                    <a:bodyPr/>
                    <a:lstStyle/>
                    <a:p>
                      <a:pPr marL="0" marR="0" indent="0" algn="l">
                        <a:lnSpc>
                          <a:spcPts val="2300"/>
                        </a:lnSpc>
                        <a:spcBef>
                          <a:spcPts val="2265"/>
                        </a:spcBef>
                        <a:spcAft>
                          <a:spcPts val="0"/>
                        </a:spcAft>
                      </a:pPr>
                      <a:r>
                        <a:rPr lang="fr-FR" sz="20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a-Origine</a:t>
                      </a:r>
                      <a:r>
                        <a:rPr lang="fr-FR" sz="20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: </a:t>
                      </a:r>
                    </a:p>
                    <a:p>
                      <a:pPr marL="0" marR="0" indent="0" algn="l">
                        <a:lnSpc>
                          <a:spcPts val="2300"/>
                        </a:lnSpc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fr-FR" sz="20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-face post de l’épicondyle </a:t>
                      </a:r>
                    </a:p>
                    <a:p>
                      <a:pPr marL="0" marR="0" indent="0" algn="l">
                        <a:lnSpc>
                          <a:spcPts val="23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fr-FR" sz="20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latéral de l’humérus </a:t>
                      </a:r>
                    </a:p>
                    <a:p>
                      <a:pPr marL="0" marR="0" indent="0" algn="l">
                        <a:lnSpc>
                          <a:spcPts val="2300"/>
                        </a:lnSpc>
                        <a:spcBef>
                          <a:spcPts val="3475"/>
                        </a:spcBef>
                        <a:spcAft>
                          <a:spcPts val="0"/>
                        </a:spcAft>
                      </a:pPr>
                      <a:r>
                        <a:rPr lang="fr-FR" sz="20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b-Terminaison: </a:t>
                      </a:r>
                    </a:p>
                    <a:p>
                      <a:pPr marL="0" marR="0" indent="0" algn="l">
                        <a:lnSpc>
                          <a:spcPts val="2300"/>
                        </a:lnSpc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fr-FR" sz="20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-face lat et post de l’olécrane, </a:t>
                      </a:r>
                    </a:p>
                    <a:p>
                      <a:pPr marL="0" marR="0" indent="0" algn="l">
                        <a:lnSpc>
                          <a:spcPts val="2300"/>
                        </a:lnSpc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fr-FR" sz="20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-1/4 sup. du bord post de </a:t>
                      </a:r>
                    </a:p>
                    <a:p>
                      <a:pPr marL="0" marR="4794250" indent="0" algn="r">
                        <a:lnSpc>
                          <a:spcPts val="2300"/>
                        </a:lnSpc>
                        <a:spcBef>
                          <a:spcPts val="115"/>
                        </a:spcBef>
                        <a:spcAft>
                          <a:spcPts val="4260"/>
                        </a:spcAft>
                      </a:pPr>
                      <a:r>
                        <a:rPr lang="fr-FR" sz="20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l’ulna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5" name="Espace réservé du texte 514"/>
          <p:cNvSpPr>
            <a:spLocks noGrp="1"/>
          </p:cNvSpPr>
          <p:nvPr>
            <p:ph type="body" idx="10"/>
          </p:nvPr>
        </p:nvSpPr>
        <p:spPr>
          <a:xfrm>
            <a:off x="871855" y="6355080"/>
            <a:ext cx="8775700" cy="2070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600"/>
              </a:lnSpc>
              <a:spcAft>
                <a:spcPts val="0"/>
              </a:spcAft>
            </a:pPr>
            <a:r>
              <a:rPr lang="fr-FR" sz="1800" b="1" spc="-5">
                <a:solidFill>
                  <a:srgbClr val="000000"/>
                </a:solidFill>
                <a:latin typeface="Arial" panose="02020603050405020304" pitchFamily="2"/>
              </a:rPr>
              <a:t>Vue latérale du coude </a:t>
            </a:r>
          </a:p>
        </p:txBody>
      </p:sp>
      <p:sp>
        <p:nvSpPr>
          <p:cNvPr id="516" name="Espace réservé du texte 515"/>
          <p:cNvSpPr>
            <a:spLocks noGrp="1"/>
          </p:cNvSpPr>
          <p:nvPr>
            <p:ph type="body" idx="10"/>
          </p:nvPr>
        </p:nvSpPr>
        <p:spPr>
          <a:xfrm>
            <a:off x="7199630" y="6562090"/>
            <a:ext cx="2319020" cy="649605"/>
          </a:xfrm>
          <a:prstGeom prst="rect">
            <a:avLst/>
          </a:prstGeom>
          <a:noFill/>
          <a:ln w="6350" cmpd="sng">
            <a:solidFill>
              <a:srgbClr val="000000"/>
            </a:solidFill>
            <a:prstDash val="solid"/>
          </a:ln>
        </p:spPr>
        <p:txBody>
          <a:bodyPr vert="horz" lIns="0" tIns="42545" rIns="0" bIns="0" anchor="t"/>
          <a:lstStyle/>
          <a:p>
            <a:pPr marL="91440" marR="0" indent="0" algn="l">
              <a:lnSpc>
                <a:spcPts val="2200"/>
              </a:lnSpc>
              <a:spcAft>
                <a:spcPts val="285"/>
              </a:spcAft>
            </a:pPr>
            <a:r>
              <a:rPr lang="fr-FR" sz="1800" spc="0">
                <a:solidFill>
                  <a:srgbClr val="000000"/>
                </a:solidFill>
                <a:latin typeface="Arial" panose="02020603050405020304" pitchFamily="2"/>
              </a:rPr>
              <a:t>1-vaste médial 2-anconé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Espace réservé du texte 518"/>
          <p:cNvSpPr>
            <a:spLocks noGrp="1"/>
          </p:cNvSpPr>
          <p:nvPr>
            <p:ph type="body" idx="10"/>
          </p:nvPr>
        </p:nvSpPr>
        <p:spPr>
          <a:xfrm>
            <a:off x="875030" y="609600"/>
            <a:ext cx="6210300" cy="14217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95" rIns="0" bIns="0" anchor="t"/>
          <a:lstStyle/>
          <a:p>
            <a:pPr marL="0" marR="0" indent="0" algn="ctr">
              <a:lnSpc>
                <a:spcPts val="4100"/>
              </a:lnSpc>
              <a:spcAft>
                <a:spcPts val="7005"/>
              </a:spcAft>
            </a:pPr>
            <a:r>
              <a:rPr lang="fr-FR" sz="3600" b="1" spc="-20">
                <a:solidFill>
                  <a:srgbClr val="000000"/>
                </a:solidFill>
                <a:latin typeface="Arial" panose="02020603050405020304" pitchFamily="2"/>
              </a:rPr>
              <a:t>4- Anconé (suite) </a:t>
            </a:r>
          </a:p>
        </p:txBody>
      </p:sp>
      <p:sp>
        <p:nvSpPr>
          <p:cNvPr id="520" name="Espace réservé du texte 519"/>
          <p:cNvSpPr>
            <a:spLocks noGrp="1"/>
          </p:cNvSpPr>
          <p:nvPr>
            <p:ph type="body" idx="10"/>
          </p:nvPr>
        </p:nvSpPr>
        <p:spPr>
          <a:xfrm>
            <a:off x="875030" y="2031365"/>
            <a:ext cx="6210300" cy="1956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2700"/>
              </a:lnSpc>
              <a:spcAft>
                <a:spcPts val="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c-Fonction: </a:t>
            </a:r>
          </a:p>
          <a:p>
            <a:pPr marL="0" marR="0" indent="0" algn="just">
              <a:lnSpc>
                <a:spcPts val="2700"/>
              </a:lnSpc>
              <a:spcBef>
                <a:spcPts val="435"/>
              </a:spcBef>
              <a:spcAft>
                <a:spcPts val="0"/>
              </a:spcAft>
            </a:pPr>
            <a:r>
              <a:rPr lang="fr-FR" sz="2400" spc="0">
                <a:solidFill>
                  <a:srgbClr val="000000"/>
                </a:solidFill>
                <a:latin typeface="Arial" panose="02020603050405020304" pitchFamily="2"/>
              </a:rPr>
              <a:t>extenseur de l’avant bras </a:t>
            </a:r>
          </a:p>
          <a:p>
            <a:pPr marL="0" marR="0" indent="0" algn="just">
              <a:lnSpc>
                <a:spcPts val="2700"/>
              </a:lnSpc>
              <a:spcBef>
                <a:spcPts val="3590"/>
              </a:spcBef>
              <a:spcAft>
                <a:spcPts val="0"/>
              </a:spcAft>
            </a:pPr>
            <a:r>
              <a:rPr lang="fr-FR" sz="2400" b="1" spc="-15">
                <a:solidFill>
                  <a:srgbClr val="000000"/>
                </a:solidFill>
                <a:latin typeface="Arial" panose="02020603050405020304" pitchFamily="2"/>
              </a:rPr>
              <a:t>d-Innervation: </a:t>
            </a:r>
          </a:p>
          <a:p>
            <a:pPr marL="0" marR="0" indent="0" algn="just">
              <a:lnSpc>
                <a:spcPts val="2700"/>
              </a:lnSpc>
              <a:spcBef>
                <a:spcPts val="430"/>
              </a:spcBef>
              <a:spcAft>
                <a:spcPts val="10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-Nerf radial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Espace réservé du texte 522"/>
          <p:cNvSpPr>
            <a:spLocks noGrp="1"/>
          </p:cNvSpPr>
          <p:nvPr>
            <p:ph type="body" idx="10"/>
          </p:nvPr>
        </p:nvSpPr>
        <p:spPr>
          <a:xfrm>
            <a:off x="7252335" y="2629535"/>
            <a:ext cx="2668905" cy="3989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52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252335" y="2629535"/>
            <a:ext cx="2668905" cy="3989705"/>
          </a:xfrm>
          <a:prstGeom prst="rect">
            <a:avLst/>
          </a:prstGeom>
        </p:spPr>
      </p:pic>
      <p:pic>
        <p:nvPicPr>
          <p:cNvPr id="537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70890" y="2743200"/>
            <a:ext cx="2603500" cy="3813175"/>
          </a:xfrm>
          <a:prstGeom prst="rect">
            <a:avLst/>
          </a:prstGeom>
        </p:spPr>
      </p:pic>
      <p:sp>
        <p:nvSpPr>
          <p:cNvPr id="524" name="Espace réservé du texte 523"/>
          <p:cNvSpPr>
            <a:spLocks noGrp="1"/>
          </p:cNvSpPr>
          <p:nvPr>
            <p:ph type="body" idx="10"/>
          </p:nvPr>
        </p:nvSpPr>
        <p:spPr>
          <a:xfrm>
            <a:off x="1054735" y="342900"/>
            <a:ext cx="8238490" cy="1156970"/>
          </a:xfrm>
          <a:prstGeom prst="rect">
            <a:avLst/>
          </a:prstGeom>
          <a:solidFill>
            <a:srgbClr val="FFFF99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283845" rIns="0" bIns="0" anchor="t"/>
          <a:lstStyle/>
          <a:p>
            <a:pPr marL="0" marR="0" indent="0" algn="ctr">
              <a:lnSpc>
                <a:spcPts val="5000"/>
              </a:lnSpc>
              <a:spcAft>
                <a:spcPts val="1750"/>
              </a:spcAft>
            </a:pPr>
            <a:r>
              <a:rPr lang="fr-FR" sz="4400" b="1" spc="-10" dirty="0">
                <a:solidFill>
                  <a:srgbClr val="000000"/>
                </a:solidFill>
                <a:latin typeface="Arial" panose="02020603050405020304" pitchFamily="2"/>
              </a:rPr>
              <a:t>Les épicondyliens latéraux </a:t>
            </a:r>
          </a:p>
        </p:txBody>
      </p:sp>
      <p:sp>
        <p:nvSpPr>
          <p:cNvPr id="525" name="Espace réservé du texte 524"/>
          <p:cNvSpPr>
            <a:spLocks noGrp="1"/>
          </p:cNvSpPr>
          <p:nvPr>
            <p:ph type="body" idx="10"/>
          </p:nvPr>
        </p:nvSpPr>
        <p:spPr>
          <a:xfrm>
            <a:off x="723900" y="1778635"/>
            <a:ext cx="8775700" cy="850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0" algn="l">
              <a:lnSpc>
                <a:spcPts val="2200"/>
              </a:lnSpc>
              <a:spcAft>
                <a:spcPts val="0"/>
              </a:spcAft>
            </a:pPr>
            <a:r>
              <a:rPr lang="fr-FR" sz="2000" spc="-5">
                <a:solidFill>
                  <a:srgbClr val="000000"/>
                </a:solidFill>
                <a:latin typeface="Arial" panose="02020603050405020304" pitchFamily="2"/>
              </a:rPr>
              <a:t>Ils sont au nombre de 06, ils prennent leur origine au niveau de l’épicondyle </a:t>
            </a:r>
          </a:p>
          <a:p>
            <a:pPr marL="137160" marR="0" indent="0" algn="l">
              <a:lnSpc>
                <a:spcPts val="2200"/>
              </a:lnSpc>
              <a:spcBef>
                <a:spcPts val="150"/>
              </a:spcBef>
              <a:spcAft>
                <a:spcPts val="2035"/>
              </a:spcAft>
            </a:pPr>
            <a:r>
              <a:rPr lang="fr-FR" sz="2000" spc="-5">
                <a:solidFill>
                  <a:srgbClr val="000000"/>
                </a:solidFill>
                <a:latin typeface="Arial" panose="02020603050405020304" pitchFamily="2"/>
              </a:rPr>
              <a:t>latérale de l’humérus </a:t>
            </a:r>
          </a:p>
        </p:txBody>
      </p:sp>
      <p:sp>
        <p:nvSpPr>
          <p:cNvPr id="528" name="Espace réservé du texte 527"/>
          <p:cNvSpPr>
            <a:spLocks noGrp="1"/>
          </p:cNvSpPr>
          <p:nvPr>
            <p:ph type="body" idx="10"/>
          </p:nvPr>
        </p:nvSpPr>
        <p:spPr>
          <a:xfrm>
            <a:off x="7304405" y="5554345"/>
            <a:ext cx="213995" cy="203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2 </a:t>
            </a:r>
          </a:p>
        </p:txBody>
      </p:sp>
      <p:sp>
        <p:nvSpPr>
          <p:cNvPr id="529" name="Espace réservé du texte 528"/>
          <p:cNvSpPr>
            <a:spLocks noGrp="1"/>
          </p:cNvSpPr>
          <p:nvPr>
            <p:ph type="body" idx="10"/>
          </p:nvPr>
        </p:nvSpPr>
        <p:spPr>
          <a:xfrm>
            <a:off x="7380605" y="4338320"/>
            <a:ext cx="213995" cy="203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3 </a:t>
            </a:r>
          </a:p>
        </p:txBody>
      </p:sp>
      <p:sp>
        <p:nvSpPr>
          <p:cNvPr id="530" name="Espace réservé du texte 529"/>
          <p:cNvSpPr>
            <a:spLocks noGrp="1"/>
          </p:cNvSpPr>
          <p:nvPr>
            <p:ph type="body" idx="10"/>
          </p:nvPr>
        </p:nvSpPr>
        <p:spPr>
          <a:xfrm>
            <a:off x="7590790" y="6337935"/>
            <a:ext cx="220345" cy="203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4 </a:t>
            </a:r>
          </a:p>
        </p:txBody>
      </p:sp>
      <p:sp>
        <p:nvSpPr>
          <p:cNvPr id="531" name="Espace réservé du texte 530"/>
          <p:cNvSpPr>
            <a:spLocks noGrp="1"/>
          </p:cNvSpPr>
          <p:nvPr>
            <p:ph type="body" idx="10"/>
          </p:nvPr>
        </p:nvSpPr>
        <p:spPr>
          <a:xfrm>
            <a:off x="8663305" y="6337935"/>
            <a:ext cx="214630" cy="203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2 </a:t>
            </a:r>
          </a:p>
        </p:txBody>
      </p:sp>
      <p:sp>
        <p:nvSpPr>
          <p:cNvPr id="532" name="Espace réservé du texte 531"/>
          <p:cNvSpPr>
            <a:spLocks noGrp="1"/>
          </p:cNvSpPr>
          <p:nvPr>
            <p:ph type="body" idx="10"/>
          </p:nvPr>
        </p:nvSpPr>
        <p:spPr>
          <a:xfrm>
            <a:off x="9257665" y="4768215"/>
            <a:ext cx="156210" cy="203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1 </a:t>
            </a:r>
          </a:p>
        </p:txBody>
      </p:sp>
      <p:sp>
        <p:nvSpPr>
          <p:cNvPr id="533" name="Espace réservé du texte 532"/>
          <p:cNvSpPr>
            <a:spLocks noGrp="1"/>
          </p:cNvSpPr>
          <p:nvPr>
            <p:ph type="body" idx="10"/>
          </p:nvPr>
        </p:nvSpPr>
        <p:spPr>
          <a:xfrm>
            <a:off x="9450070" y="6054090"/>
            <a:ext cx="213995" cy="203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6 </a:t>
            </a:r>
          </a:p>
        </p:txBody>
      </p:sp>
      <p:sp>
        <p:nvSpPr>
          <p:cNvPr id="534" name="Espace réservé du texte 533"/>
          <p:cNvSpPr>
            <a:spLocks noGrp="1"/>
          </p:cNvSpPr>
          <p:nvPr>
            <p:ph type="body" idx="10"/>
          </p:nvPr>
        </p:nvSpPr>
        <p:spPr>
          <a:xfrm>
            <a:off x="3483610" y="3203575"/>
            <a:ext cx="3657600" cy="2289175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334645" rIns="0" bIns="0" anchor="t">
            <a:normAutofit fontScale="95000"/>
          </a:bodyPr>
          <a:lstStyle/>
          <a:p>
            <a:pPr marL="91440" marR="0" indent="0" algn="just">
              <a:lnSpc>
                <a:spcPts val="2100"/>
              </a:lnSpc>
              <a:spcAft>
                <a:spcPts val="0"/>
              </a:spcAft>
            </a:pPr>
            <a:r>
              <a:rPr lang="fr-FR" sz="1800" b="1" spc="-35">
                <a:solidFill>
                  <a:srgbClr val="000000"/>
                </a:solidFill>
                <a:latin typeface="Arial" panose="02020603050405020304" pitchFamily="2"/>
              </a:rPr>
              <a:t>1-</a:t>
            </a:r>
            <a:r>
              <a:rPr lang="fr-FR" sz="1800" spc="-25">
                <a:solidFill>
                  <a:srgbClr val="000000"/>
                </a:solidFill>
                <a:latin typeface="Arial" panose="02020603050405020304" pitchFamily="2"/>
              </a:rPr>
              <a:t>court extens. radial du carpe </a:t>
            </a:r>
          </a:p>
          <a:p>
            <a:pPr marL="91440" marR="0" indent="0" algn="just">
              <a:lnSpc>
                <a:spcPts val="2100"/>
              </a:lnSpc>
              <a:spcBef>
                <a:spcPts val="105"/>
              </a:spcBef>
              <a:spcAft>
                <a:spcPts val="0"/>
              </a:spcAft>
            </a:pPr>
            <a:r>
              <a:rPr lang="fr-FR" sz="1800" b="1" spc="-35">
                <a:solidFill>
                  <a:srgbClr val="000000"/>
                </a:solidFill>
                <a:latin typeface="Arial" panose="02020603050405020304" pitchFamily="2"/>
              </a:rPr>
              <a:t>2- </a:t>
            </a:r>
            <a:r>
              <a:rPr lang="fr-FR" sz="1800" spc="-25">
                <a:solidFill>
                  <a:srgbClr val="000000"/>
                </a:solidFill>
                <a:latin typeface="Arial" panose="02020603050405020304" pitchFamily="2"/>
              </a:rPr>
              <a:t>extens. ulnaire du carpe </a:t>
            </a:r>
          </a:p>
          <a:p>
            <a:pPr marL="91440" marR="0" indent="0" algn="just">
              <a:lnSpc>
                <a:spcPts val="2100"/>
              </a:lnSpc>
              <a:spcBef>
                <a:spcPts val="105"/>
              </a:spcBef>
              <a:spcAft>
                <a:spcPts val="0"/>
              </a:spcAft>
            </a:pPr>
            <a:r>
              <a:rPr lang="fr-FR" sz="1800" b="1" spc="-35">
                <a:solidFill>
                  <a:srgbClr val="000000"/>
                </a:solidFill>
                <a:latin typeface="Arial" panose="02020603050405020304" pitchFamily="2"/>
              </a:rPr>
              <a:t>3-</a:t>
            </a:r>
            <a:r>
              <a:rPr lang="fr-FR" sz="1800" spc="-25">
                <a:solidFill>
                  <a:srgbClr val="000000"/>
                </a:solidFill>
                <a:latin typeface="Arial" panose="02020603050405020304" pitchFamily="2"/>
              </a:rPr>
              <a:t>anconé </a:t>
            </a:r>
          </a:p>
          <a:p>
            <a:pPr marL="91440" marR="0" indent="0" algn="just">
              <a:lnSpc>
                <a:spcPts val="2100"/>
              </a:lnSpc>
              <a:spcBef>
                <a:spcPts val="105"/>
              </a:spcBef>
              <a:spcAft>
                <a:spcPts val="0"/>
              </a:spcAft>
            </a:pPr>
            <a:r>
              <a:rPr lang="fr-FR" sz="1800" b="1" spc="-30">
                <a:solidFill>
                  <a:srgbClr val="000000"/>
                </a:solidFill>
                <a:latin typeface="Arial" panose="02020603050405020304" pitchFamily="2"/>
              </a:rPr>
              <a:t>4- </a:t>
            </a:r>
            <a:r>
              <a:rPr lang="fr-FR" sz="1800" spc="-25">
                <a:solidFill>
                  <a:srgbClr val="000000"/>
                </a:solidFill>
                <a:latin typeface="Arial" panose="02020603050405020304" pitchFamily="2"/>
              </a:rPr>
              <a:t>extenseur du V </a:t>
            </a:r>
          </a:p>
          <a:p>
            <a:pPr marL="91440" marR="0" indent="0" algn="just">
              <a:lnSpc>
                <a:spcPts val="2100"/>
              </a:lnSpc>
              <a:spcBef>
                <a:spcPts val="105"/>
              </a:spcBef>
              <a:spcAft>
                <a:spcPts val="0"/>
              </a:spcAft>
            </a:pPr>
            <a:r>
              <a:rPr lang="fr-FR" sz="1800" b="1" spc="-35">
                <a:solidFill>
                  <a:srgbClr val="000000"/>
                </a:solidFill>
                <a:latin typeface="Arial" panose="02020603050405020304" pitchFamily="2"/>
              </a:rPr>
              <a:t>5-</a:t>
            </a:r>
            <a:r>
              <a:rPr lang="fr-FR" sz="1800" spc="-25">
                <a:solidFill>
                  <a:srgbClr val="000000"/>
                </a:solidFill>
                <a:latin typeface="Arial" panose="02020603050405020304" pitchFamily="2"/>
              </a:rPr>
              <a:t>extenseur des doigts </a:t>
            </a:r>
          </a:p>
          <a:p>
            <a:pPr marL="91440" marR="0" indent="0" algn="just">
              <a:lnSpc>
                <a:spcPts val="2100"/>
              </a:lnSpc>
              <a:spcBef>
                <a:spcPts val="105"/>
              </a:spcBef>
              <a:spcAft>
                <a:spcPts val="2340"/>
              </a:spcAft>
            </a:pPr>
            <a:r>
              <a:rPr lang="fr-FR" sz="1800" b="1" spc="-25">
                <a:solidFill>
                  <a:srgbClr val="000000"/>
                </a:solidFill>
                <a:latin typeface="Arial" panose="02020603050405020304" pitchFamily="2"/>
              </a:rPr>
              <a:t>6- </a:t>
            </a:r>
            <a:r>
              <a:rPr lang="fr-FR" sz="1800" spc="-20">
                <a:solidFill>
                  <a:srgbClr val="000000"/>
                </a:solidFill>
                <a:latin typeface="Arial" panose="02020603050405020304" pitchFamily="2"/>
              </a:rPr>
              <a:t>supinateur </a:t>
            </a:r>
          </a:p>
        </p:txBody>
      </p:sp>
      <p:sp>
        <p:nvSpPr>
          <p:cNvPr id="535" name="Espace réservé du texte 534"/>
          <p:cNvSpPr>
            <a:spLocks noGrp="1"/>
          </p:cNvSpPr>
          <p:nvPr>
            <p:ph type="body" idx="10"/>
          </p:nvPr>
        </p:nvSpPr>
        <p:spPr>
          <a:xfrm>
            <a:off x="996950" y="6929755"/>
            <a:ext cx="8775700" cy="2457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365760" marR="0" indent="0" algn="l">
              <a:lnSpc>
                <a:spcPts val="1800"/>
              </a:lnSpc>
              <a:spcAft>
                <a:spcPts val="40"/>
              </a:spcAft>
              <a:tabLst>
                <a:tab pos="6995160" algn="l"/>
              </a:tabLst>
            </a:pPr>
            <a:r>
              <a:rPr lang="fr-FR" sz="1600" b="1" spc="-5">
                <a:solidFill>
                  <a:srgbClr val="000000"/>
                </a:solidFill>
                <a:latin typeface="Arial" panose="02020603050405020304" pitchFamily="2"/>
              </a:rPr>
              <a:t>- Vue dorsale - - Vue latérale - </a:t>
            </a:r>
          </a:p>
        </p:txBody>
      </p:sp>
      <p:sp>
        <p:nvSpPr>
          <p:cNvPr id="538" name="Espace réservé du texte 537"/>
          <p:cNvSpPr>
            <a:spLocks noGrp="1"/>
          </p:cNvSpPr>
          <p:nvPr>
            <p:ph type="body" idx="10"/>
          </p:nvPr>
        </p:nvSpPr>
        <p:spPr>
          <a:xfrm>
            <a:off x="808990" y="4768215"/>
            <a:ext cx="213995" cy="203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3 </a:t>
            </a:r>
          </a:p>
        </p:txBody>
      </p:sp>
      <p:sp>
        <p:nvSpPr>
          <p:cNvPr id="539" name="Espace réservé du texte 538"/>
          <p:cNvSpPr>
            <a:spLocks noGrp="1"/>
          </p:cNvSpPr>
          <p:nvPr>
            <p:ph type="body" idx="10"/>
          </p:nvPr>
        </p:nvSpPr>
        <p:spPr>
          <a:xfrm>
            <a:off x="3091815" y="4768215"/>
            <a:ext cx="213995" cy="203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2 </a:t>
            </a:r>
          </a:p>
        </p:txBody>
      </p:sp>
      <p:sp>
        <p:nvSpPr>
          <p:cNvPr id="540" name="Espace réservé du texte 539"/>
          <p:cNvSpPr>
            <a:spLocks noGrp="1"/>
          </p:cNvSpPr>
          <p:nvPr>
            <p:ph type="body" idx="10"/>
          </p:nvPr>
        </p:nvSpPr>
        <p:spPr>
          <a:xfrm>
            <a:off x="3091815" y="5267960"/>
            <a:ext cx="220345" cy="203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4 </a:t>
            </a:r>
          </a:p>
        </p:txBody>
      </p:sp>
      <p:sp>
        <p:nvSpPr>
          <p:cNvPr id="541" name="Espace réservé du texte 540"/>
          <p:cNvSpPr>
            <a:spLocks noGrp="1"/>
          </p:cNvSpPr>
          <p:nvPr>
            <p:ph type="body" idx="10"/>
          </p:nvPr>
        </p:nvSpPr>
        <p:spPr>
          <a:xfrm>
            <a:off x="3094990" y="5694680"/>
            <a:ext cx="213995" cy="203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5 </a:t>
            </a:r>
          </a:p>
        </p:txBody>
      </p:sp>
      <p:sp>
        <p:nvSpPr>
          <p:cNvPr id="542" name="Espace réservé du texte 541"/>
          <p:cNvSpPr>
            <a:spLocks noGrp="1"/>
          </p:cNvSpPr>
          <p:nvPr>
            <p:ph type="body" idx="10"/>
          </p:nvPr>
        </p:nvSpPr>
        <p:spPr>
          <a:xfrm>
            <a:off x="3115945" y="6054090"/>
            <a:ext cx="156210" cy="203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1 </a:t>
            </a:r>
          </a:p>
        </p:txBody>
      </p:sp>
      <p:cxnSp>
        <p:nvCxnSpPr>
          <p:cNvPr id="543" name="Connecteur droit 542"/>
          <p:cNvCxnSpPr/>
          <p:nvPr/>
        </p:nvCxnSpPr>
        <p:spPr>
          <a:xfrm>
            <a:off x="770890" y="2703830"/>
            <a:ext cx="2509520" cy="0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544" name="Connecteur droit 543"/>
          <p:cNvCxnSpPr/>
          <p:nvPr/>
        </p:nvCxnSpPr>
        <p:spPr>
          <a:xfrm>
            <a:off x="770890" y="6571615"/>
            <a:ext cx="2509520" cy="0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545" name="Connecteur droit 544"/>
          <p:cNvCxnSpPr/>
          <p:nvPr/>
        </p:nvCxnSpPr>
        <p:spPr>
          <a:xfrm>
            <a:off x="7252335" y="2629535"/>
            <a:ext cx="2668905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</p:cxnSp>
      <p:cxnSp>
        <p:nvCxnSpPr>
          <p:cNvPr id="546" name="Connecteur droit 545"/>
          <p:cNvCxnSpPr/>
          <p:nvPr/>
        </p:nvCxnSpPr>
        <p:spPr>
          <a:xfrm>
            <a:off x="7252335" y="6619240"/>
            <a:ext cx="2668905" cy="0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547" name="Connecteur droit 546"/>
          <p:cNvCxnSpPr/>
          <p:nvPr/>
        </p:nvCxnSpPr>
        <p:spPr>
          <a:xfrm>
            <a:off x="7252335" y="2629535"/>
            <a:ext cx="0" cy="3989705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122920" y="1484630"/>
            <a:ext cx="1463040" cy="5376545"/>
          </a:xfrm>
          <a:prstGeom prst="rect">
            <a:avLst/>
          </a:prstGeom>
        </p:spPr>
      </p:pic>
      <p:pic>
        <p:nvPicPr>
          <p:cNvPr id="559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980430" y="3200400"/>
            <a:ext cx="1917065" cy="1231265"/>
          </a:xfrm>
          <a:prstGeom prst="rect">
            <a:avLst/>
          </a:prstGeom>
        </p:spPr>
      </p:pic>
      <p:pic>
        <p:nvPicPr>
          <p:cNvPr id="561" name="Image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4584065" y="4705985"/>
            <a:ext cx="1957070" cy="2045335"/>
          </a:xfrm>
          <a:prstGeom prst="rect">
            <a:avLst/>
          </a:prstGeom>
        </p:spPr>
      </p:pic>
      <p:sp>
        <p:nvSpPr>
          <p:cNvPr id="550" name="Espace réservé du texte 549"/>
          <p:cNvSpPr>
            <a:spLocks noGrp="1"/>
          </p:cNvSpPr>
          <p:nvPr>
            <p:ph type="body" idx="10"/>
          </p:nvPr>
        </p:nvSpPr>
        <p:spPr>
          <a:xfrm>
            <a:off x="1271270" y="342900"/>
            <a:ext cx="8242300" cy="562610"/>
          </a:xfrm>
          <a:prstGeom prst="rect">
            <a:avLst/>
          </a:prstGeom>
          <a:solidFill>
            <a:srgbClr val="EBF8F5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300"/>
              </a:lnSpc>
              <a:spcAft>
                <a:spcPts val="0"/>
              </a:spcAft>
            </a:pPr>
            <a:r>
              <a:rPr lang="fr-FR" sz="4000" b="1" u="sng" spc="-20">
                <a:solidFill>
                  <a:srgbClr val="000000"/>
                </a:solidFill>
                <a:latin typeface="Arial" panose="02020603050405020304" pitchFamily="2"/>
              </a:rPr>
              <a:t>II-Loge dorsale (suite) </a:t>
            </a:r>
          </a:p>
        </p:txBody>
      </p:sp>
      <p:sp>
        <p:nvSpPr>
          <p:cNvPr id="551" name="Espace réservé du texte 550"/>
          <p:cNvSpPr>
            <a:spLocks noGrp="1"/>
          </p:cNvSpPr>
          <p:nvPr>
            <p:ph type="body" idx="10"/>
          </p:nvPr>
        </p:nvSpPr>
        <p:spPr>
          <a:xfrm>
            <a:off x="3337560" y="914400"/>
            <a:ext cx="2895600" cy="542290"/>
          </a:xfrm>
          <a:prstGeom prst="rect">
            <a:avLst/>
          </a:prstGeom>
          <a:noFill/>
          <a:ln w="18415" cmpd="sng">
            <a:solidFill>
              <a:srgbClr val="000000"/>
            </a:solidFill>
            <a:prstDash val="solid"/>
          </a:ln>
        </p:spPr>
        <p:txBody>
          <a:bodyPr vert="horz" lIns="0" tIns="64770" rIns="0" bIns="0" anchor="t"/>
          <a:lstStyle/>
          <a:p>
            <a:pPr marL="91440" marR="0" indent="0" algn="l">
              <a:lnSpc>
                <a:spcPts val="3100"/>
              </a:lnSpc>
              <a:spcAft>
                <a:spcPts val="315"/>
              </a:spcAft>
            </a:pPr>
            <a:r>
              <a:rPr lang="fr-FR" sz="2800" b="1" spc="-25">
                <a:solidFill>
                  <a:srgbClr val="000000"/>
                </a:solidFill>
                <a:latin typeface="Arial" panose="02020603050405020304" pitchFamily="2"/>
              </a:rPr>
              <a:t>B- Plan profond </a:t>
            </a:r>
          </a:p>
        </p:txBody>
      </p:sp>
      <p:sp>
        <p:nvSpPr>
          <p:cNvPr id="552" name="Espace réservé du texte 551"/>
          <p:cNvSpPr>
            <a:spLocks noGrp="1"/>
          </p:cNvSpPr>
          <p:nvPr>
            <p:ph type="body" idx="10"/>
          </p:nvPr>
        </p:nvSpPr>
        <p:spPr>
          <a:xfrm>
            <a:off x="808355" y="1567815"/>
            <a:ext cx="6210300" cy="3467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783080" marR="0" indent="0" algn="just">
              <a:lnSpc>
                <a:spcPts val="2700"/>
              </a:lnSpc>
              <a:spcAft>
                <a:spcPts val="0"/>
              </a:spcAft>
            </a:pPr>
            <a:r>
              <a:rPr lang="fr-FR" sz="2400" b="1" spc="-5">
                <a:solidFill>
                  <a:srgbClr val="000000"/>
                </a:solidFill>
                <a:latin typeface="Arial" panose="02020603050405020304" pitchFamily="2"/>
              </a:rPr>
              <a:t>1-Long abducteur du pouce (I) </a:t>
            </a:r>
          </a:p>
        </p:txBody>
      </p:sp>
      <p:sp>
        <p:nvSpPr>
          <p:cNvPr id="553" name="Espace réservé du texte 552"/>
          <p:cNvSpPr>
            <a:spLocks noGrp="1"/>
          </p:cNvSpPr>
          <p:nvPr>
            <p:ph type="body" idx="10"/>
          </p:nvPr>
        </p:nvSpPr>
        <p:spPr>
          <a:xfrm>
            <a:off x="808355" y="1914525"/>
            <a:ext cx="3172460" cy="48367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36295" rIns="0" bIns="0" anchor="t"/>
          <a:lstStyle/>
          <a:p>
            <a:pPr marL="45720" marR="0" indent="0" algn="just">
              <a:lnSpc>
                <a:spcPts val="2300"/>
              </a:lnSpc>
              <a:spcAft>
                <a:spcPts val="0"/>
              </a:spcAft>
            </a:pPr>
            <a:r>
              <a:rPr lang="fr-FR" sz="2000" b="1" spc="-45">
                <a:solidFill>
                  <a:srgbClr val="000000"/>
                </a:solidFill>
                <a:latin typeface="Arial" panose="02020603050405020304" pitchFamily="2"/>
              </a:rPr>
              <a:t>a-Origine</a:t>
            </a:r>
            <a:r>
              <a:rPr lang="fr-FR" sz="2000" spc="-55">
                <a:solidFill>
                  <a:srgbClr val="000000"/>
                </a:solidFill>
                <a:latin typeface="Arial" panose="02020603050405020304" pitchFamily="2"/>
              </a:rPr>
              <a:t>: </a:t>
            </a:r>
          </a:p>
          <a:p>
            <a:pPr marL="45720" marR="0" indent="0" algn="just">
              <a:lnSpc>
                <a:spcPts val="2300"/>
              </a:lnSpc>
              <a:spcBef>
                <a:spcPts val="590"/>
              </a:spcBef>
              <a:spcAft>
                <a:spcPts val="0"/>
              </a:spcAft>
            </a:pPr>
            <a:r>
              <a:rPr lang="fr-FR" sz="2000" spc="-5">
                <a:solidFill>
                  <a:srgbClr val="000000"/>
                </a:solidFill>
                <a:latin typeface="Arial" panose="02020603050405020304" pitchFamily="2"/>
              </a:rPr>
              <a:t>face postérieure de l’ulna, </a:t>
            </a:r>
          </a:p>
          <a:p>
            <a:pPr marL="45720" marR="0" indent="0" algn="just">
              <a:lnSpc>
                <a:spcPts val="2300"/>
              </a:lnSpc>
              <a:spcBef>
                <a:spcPts val="605"/>
              </a:spcBef>
              <a:spcAft>
                <a:spcPts val="0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radius et la membrane </a:t>
            </a:r>
          </a:p>
          <a:p>
            <a:pPr marL="45720" marR="0" indent="0" algn="just">
              <a:lnSpc>
                <a:spcPts val="2300"/>
              </a:lnSpc>
              <a:spcBef>
                <a:spcPts val="605"/>
              </a:spcBef>
              <a:spcAft>
                <a:spcPts val="0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interosseuse </a:t>
            </a:r>
          </a:p>
          <a:p>
            <a:pPr marL="45720" marR="0" indent="0" algn="just">
              <a:lnSpc>
                <a:spcPts val="2300"/>
              </a:lnSpc>
              <a:spcBef>
                <a:spcPts val="605"/>
              </a:spcBef>
              <a:spcAft>
                <a:spcPts val="0"/>
              </a:spcAft>
            </a:pPr>
            <a:r>
              <a:rPr lang="fr-FR" sz="2000" b="1" spc="-60">
                <a:solidFill>
                  <a:srgbClr val="000000"/>
                </a:solidFill>
                <a:latin typeface="Arial" panose="02020603050405020304" pitchFamily="2"/>
              </a:rPr>
              <a:t>b-Terminaison: </a:t>
            </a:r>
          </a:p>
          <a:p>
            <a:pPr marL="45720" marR="0" indent="0" algn="just">
              <a:lnSpc>
                <a:spcPts val="2300"/>
              </a:lnSpc>
              <a:spcBef>
                <a:spcPts val="590"/>
              </a:spcBef>
              <a:spcAft>
                <a:spcPts val="0"/>
              </a:spcAft>
            </a:pPr>
            <a:r>
              <a:rPr lang="fr-FR" sz="2000" spc="-25">
                <a:solidFill>
                  <a:srgbClr val="000000"/>
                </a:solidFill>
                <a:latin typeface="Arial" panose="02020603050405020304" pitchFamily="2"/>
              </a:rPr>
              <a:t>partie latérale de la base du </a:t>
            </a:r>
          </a:p>
          <a:p>
            <a:pPr marL="45720" marR="0" indent="0" algn="just">
              <a:lnSpc>
                <a:spcPts val="2300"/>
              </a:lnSpc>
              <a:spcBef>
                <a:spcPts val="605"/>
              </a:spcBef>
              <a:spcAft>
                <a:spcPts val="11925"/>
              </a:spcAft>
            </a:pPr>
            <a:r>
              <a:rPr lang="fr-FR" sz="2000" spc="-20">
                <a:solidFill>
                  <a:srgbClr val="000000"/>
                </a:solidFill>
                <a:latin typeface="Arial" panose="02020603050405020304" pitchFamily="2"/>
              </a:rPr>
              <a:t>1er méta du pouce </a:t>
            </a:r>
          </a:p>
        </p:txBody>
      </p:sp>
      <p:sp>
        <p:nvSpPr>
          <p:cNvPr id="554" name="Espace réservé du texte 553"/>
          <p:cNvSpPr>
            <a:spLocks noGrp="1"/>
          </p:cNvSpPr>
          <p:nvPr>
            <p:ph type="body" idx="10"/>
          </p:nvPr>
        </p:nvSpPr>
        <p:spPr>
          <a:xfrm>
            <a:off x="4559935" y="6751320"/>
            <a:ext cx="2167255" cy="45720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37465" rIns="0" bIns="0" anchor="t"/>
          <a:lstStyle/>
          <a:p>
            <a:pPr marL="0" marR="0" indent="0" algn="ctr">
              <a:lnSpc>
                <a:spcPts val="1400"/>
              </a:lnSpc>
              <a:spcAft>
                <a:spcPts val="255"/>
              </a:spcAft>
            </a:pPr>
            <a:r>
              <a:rPr lang="fr-FR" sz="1200" b="1" spc="0">
                <a:solidFill>
                  <a:srgbClr val="000000"/>
                </a:solidFill>
                <a:latin typeface="Arial" panose="02020603050405020304" pitchFamily="2"/>
              </a:rPr>
              <a:t>Vue ventrale –terminaison-</a:t>
            </a:r>
            <a:r>
              <a:rPr lang="fr-FR" sz="10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t/>
            </a:r>
            <a:br/>
            <a:r>
              <a:rPr lang="fr-FR" sz="1200" b="1" spc="0">
                <a:solidFill>
                  <a:srgbClr val="000000"/>
                </a:solidFill>
                <a:latin typeface="Arial" panose="02020603050405020304" pitchFamily="2"/>
              </a:rPr>
              <a:t>1-long abducteur du pouce </a:t>
            </a:r>
          </a:p>
        </p:txBody>
      </p:sp>
      <p:sp>
        <p:nvSpPr>
          <p:cNvPr id="557" name="Espace réservé du texte 556"/>
          <p:cNvSpPr>
            <a:spLocks noGrp="1"/>
          </p:cNvSpPr>
          <p:nvPr>
            <p:ph type="body" idx="10"/>
          </p:nvPr>
        </p:nvSpPr>
        <p:spPr>
          <a:xfrm>
            <a:off x="6126480" y="2776855"/>
            <a:ext cx="1572895" cy="286385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52705" rIns="0" bIns="0" anchor="t"/>
          <a:lstStyle/>
          <a:p>
            <a:pPr marL="91440" marR="0" indent="0" algn="l">
              <a:lnSpc>
                <a:spcPts val="1400"/>
              </a:lnSpc>
              <a:spcAft>
                <a:spcPts val="325"/>
              </a:spcAft>
            </a:pPr>
            <a:r>
              <a:rPr lang="fr-FR" sz="1200" b="1" spc="0">
                <a:solidFill>
                  <a:srgbClr val="000000"/>
                </a:solidFill>
                <a:latin typeface="Arial" panose="02020603050405020304" pitchFamily="2"/>
              </a:rPr>
              <a:t>Vue ventro-latérale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129270" y="1850390"/>
            <a:ext cx="1785620" cy="5339715"/>
          </a:xfrm>
          <a:prstGeom prst="rect">
            <a:avLst/>
          </a:prstGeom>
        </p:spPr>
      </p:pic>
      <p:sp>
        <p:nvSpPr>
          <p:cNvPr id="41" name="Espace réservé du texte 40"/>
          <p:cNvSpPr>
            <a:spLocks noGrp="1"/>
          </p:cNvSpPr>
          <p:nvPr>
            <p:ph type="body" idx="10"/>
          </p:nvPr>
        </p:nvSpPr>
        <p:spPr>
          <a:xfrm>
            <a:off x="1197610" y="342900"/>
            <a:ext cx="8239125" cy="873125"/>
          </a:xfrm>
          <a:prstGeom prst="rect">
            <a:avLst/>
          </a:prstGeom>
          <a:solidFill>
            <a:srgbClr val="F9EAE9"/>
          </a:solidFill>
          <a:ln w="6350" cmpd="sng">
            <a:solidFill>
              <a:srgbClr val="000000"/>
            </a:solidFill>
            <a:prstDash val="solid"/>
          </a:ln>
        </p:spPr>
        <p:txBody>
          <a:bodyPr vert="horz" lIns="0" tIns="142875" rIns="0" bIns="0" anchor="t"/>
          <a:lstStyle/>
          <a:p>
            <a:pPr marL="0" marR="0" indent="0" algn="ctr">
              <a:lnSpc>
                <a:spcPts val="5000"/>
              </a:lnSpc>
              <a:spcAft>
                <a:spcPts val="620"/>
              </a:spcAft>
            </a:pPr>
            <a:r>
              <a:rPr lang="fr-FR" sz="4400" b="1" spc="-20">
                <a:solidFill>
                  <a:srgbClr val="000000"/>
                </a:solidFill>
                <a:latin typeface="Arial" panose="02020603050405020304" pitchFamily="2"/>
              </a:rPr>
              <a:t>II-La loge ventrale </a:t>
            </a:r>
          </a:p>
        </p:txBody>
      </p:sp>
      <p:sp>
        <p:nvSpPr>
          <p:cNvPr id="42" name="Espace réservé du texte 41"/>
          <p:cNvSpPr>
            <a:spLocks noGrp="1"/>
          </p:cNvSpPr>
          <p:nvPr>
            <p:ph type="body" idx="10"/>
          </p:nvPr>
        </p:nvSpPr>
        <p:spPr>
          <a:xfrm>
            <a:off x="3255010" y="1548130"/>
            <a:ext cx="3797935" cy="622300"/>
          </a:xfrm>
          <a:prstGeom prst="rect">
            <a:avLst/>
          </a:prstGeom>
          <a:noFill/>
          <a:ln w="36830" cmpd="sng">
            <a:solidFill>
              <a:srgbClr val="000000"/>
            </a:solidFill>
            <a:prstDash val="solid"/>
          </a:ln>
        </p:spPr>
        <p:txBody>
          <a:bodyPr vert="horz" lIns="0" tIns="55880" rIns="0" bIns="0" anchor="t"/>
          <a:lstStyle/>
          <a:p>
            <a:pPr marL="91440" marR="0" indent="0" algn="l">
              <a:lnSpc>
                <a:spcPts val="3600"/>
              </a:lnSpc>
              <a:spcAft>
                <a:spcPts val="230"/>
              </a:spcAft>
            </a:pPr>
            <a:r>
              <a:rPr lang="fr-FR" sz="3200" b="1" spc="-15">
                <a:solidFill>
                  <a:srgbClr val="000000"/>
                </a:solidFill>
                <a:latin typeface="Arial" panose="02020603050405020304" pitchFamily="2"/>
              </a:rPr>
              <a:t>A-Plan superficiel </a:t>
            </a:r>
          </a:p>
        </p:txBody>
      </p:sp>
      <p:sp>
        <p:nvSpPr>
          <p:cNvPr id="43" name="Espace réservé du texte 42"/>
          <p:cNvSpPr>
            <a:spLocks noGrp="1"/>
          </p:cNvSpPr>
          <p:nvPr>
            <p:ph type="body" idx="10"/>
          </p:nvPr>
        </p:nvSpPr>
        <p:spPr>
          <a:xfrm>
            <a:off x="868680" y="2536190"/>
            <a:ext cx="6858000" cy="46647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4175" rIns="0" bIns="0" anchor="t"/>
          <a:lstStyle/>
          <a:p>
            <a:pPr marL="0" marR="0" indent="0" algn="just">
              <a:lnSpc>
                <a:spcPts val="2700"/>
              </a:lnSpc>
              <a:spcAft>
                <a:spcPts val="0"/>
              </a:spcAft>
            </a:pPr>
            <a:r>
              <a:rPr lang="fr-FR" sz="2400" spc="-5">
                <a:solidFill>
                  <a:srgbClr val="000000"/>
                </a:solidFill>
                <a:latin typeface="Arial" panose="02020603050405020304" pitchFamily="2"/>
              </a:rPr>
              <a:t>04 muscles de dehors en dedans : </a:t>
            </a:r>
          </a:p>
          <a:p>
            <a:pPr marL="0" marR="0" indent="0" algn="just">
              <a:lnSpc>
                <a:spcPts val="2700"/>
              </a:lnSpc>
              <a:spcBef>
                <a:spcPts val="3025"/>
              </a:spcBef>
              <a:spcAft>
                <a:spcPts val="0"/>
              </a:spcAft>
            </a:pPr>
            <a:r>
              <a:rPr lang="fr-FR" sz="2400" spc="-5">
                <a:solidFill>
                  <a:srgbClr val="000000"/>
                </a:solidFill>
                <a:latin typeface="Arial" panose="02020603050405020304" pitchFamily="2"/>
              </a:rPr>
              <a:t>1-le rond pronateur </a:t>
            </a:r>
          </a:p>
          <a:p>
            <a:pPr marL="0" marR="0" indent="0" algn="just">
              <a:lnSpc>
                <a:spcPts val="2700"/>
              </a:lnSpc>
              <a:spcBef>
                <a:spcPts val="3025"/>
              </a:spcBef>
              <a:spcAft>
                <a:spcPts val="0"/>
              </a:spcAft>
            </a:pPr>
            <a:r>
              <a:rPr lang="fr-FR" sz="2400" spc="10">
                <a:solidFill>
                  <a:srgbClr val="000000"/>
                </a:solidFill>
                <a:latin typeface="Arial" panose="02020603050405020304" pitchFamily="2"/>
              </a:rPr>
              <a:t>2- le fléchisseur radial du carpe (grand palmaire) </a:t>
            </a:r>
          </a:p>
          <a:p>
            <a:pPr marL="0" marR="0" indent="0" algn="just">
              <a:lnSpc>
                <a:spcPts val="2700"/>
              </a:lnSpc>
              <a:spcBef>
                <a:spcPts val="3025"/>
              </a:spcBef>
              <a:spcAft>
                <a:spcPts val="0"/>
              </a:spcAft>
            </a:pPr>
            <a:r>
              <a:rPr lang="fr-FR" sz="2400" spc="0">
                <a:solidFill>
                  <a:srgbClr val="000000"/>
                </a:solidFill>
                <a:latin typeface="Arial" panose="02020603050405020304" pitchFamily="2"/>
              </a:rPr>
              <a:t>3-le long palmaire (petit palmaire) </a:t>
            </a:r>
          </a:p>
          <a:p>
            <a:pPr marL="0" marR="0" indent="0" algn="just">
              <a:lnSpc>
                <a:spcPts val="2700"/>
              </a:lnSpc>
              <a:spcBef>
                <a:spcPts val="3025"/>
              </a:spcBef>
              <a:spcAft>
                <a:spcPts val="7890"/>
              </a:spcAft>
            </a:pPr>
            <a:r>
              <a:rPr lang="fr-FR" sz="2400" spc="-10">
                <a:solidFill>
                  <a:srgbClr val="000000"/>
                </a:solidFill>
                <a:latin typeface="Arial" panose="02020603050405020304" pitchFamily="2"/>
              </a:rPr>
              <a:t>4- le fléchisseur ulnaire du carpe (cubital antérieur) </a:t>
            </a:r>
          </a:p>
        </p:txBody>
      </p:sp>
      <p:sp>
        <p:nvSpPr>
          <p:cNvPr id="46" name="Espace réservé du texte 45"/>
          <p:cNvSpPr>
            <a:spLocks noGrp="1"/>
          </p:cNvSpPr>
          <p:nvPr>
            <p:ph type="body" idx="10"/>
          </p:nvPr>
        </p:nvSpPr>
        <p:spPr>
          <a:xfrm>
            <a:off x="8129270" y="3276600"/>
            <a:ext cx="320040" cy="3810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0" rIns="0" bIns="0" anchor="t"/>
          <a:lstStyle/>
          <a:p>
            <a:pPr marL="45720" marR="0" indent="0" algn="l">
              <a:lnSpc>
                <a:spcPts val="2000"/>
              </a:lnSpc>
              <a:spcAft>
                <a:spcPts val="360"/>
              </a:spcAft>
            </a:pPr>
            <a:r>
              <a:rPr lang="fr-FR" sz="1800" b="1" spc="0">
                <a:solidFill>
                  <a:srgbClr val="000000"/>
                </a:solidFill>
                <a:latin typeface="Arial" panose="02020603050405020304" pitchFamily="2"/>
              </a:rPr>
              <a:t>1 </a:t>
            </a:r>
          </a:p>
        </p:txBody>
      </p:sp>
      <p:sp>
        <p:nvSpPr>
          <p:cNvPr id="47" name="Espace réservé du texte 46"/>
          <p:cNvSpPr>
            <a:spLocks noGrp="1"/>
          </p:cNvSpPr>
          <p:nvPr>
            <p:ph type="body" idx="10"/>
          </p:nvPr>
        </p:nvSpPr>
        <p:spPr>
          <a:xfrm>
            <a:off x="8138160" y="3715385"/>
            <a:ext cx="301625" cy="3600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0" rIns="0" bIns="0" anchor="t"/>
          <a:lstStyle/>
          <a:p>
            <a:pPr marL="45720" marR="0" indent="0" algn="l">
              <a:lnSpc>
                <a:spcPts val="2000"/>
              </a:lnSpc>
              <a:spcAft>
                <a:spcPts val="215"/>
              </a:spcAft>
            </a:pPr>
            <a:r>
              <a:rPr lang="fr-FR" sz="1800" b="1" spc="0">
                <a:solidFill>
                  <a:srgbClr val="000000"/>
                </a:solidFill>
                <a:latin typeface="Arial" panose="02020603050405020304" pitchFamily="2"/>
              </a:rPr>
              <a:t>2 </a:t>
            </a:r>
          </a:p>
        </p:txBody>
      </p:sp>
      <p:sp>
        <p:nvSpPr>
          <p:cNvPr id="48" name="Espace réservé du texte 47"/>
          <p:cNvSpPr>
            <a:spLocks noGrp="1"/>
          </p:cNvSpPr>
          <p:nvPr>
            <p:ph type="body" idx="10"/>
          </p:nvPr>
        </p:nvSpPr>
        <p:spPr>
          <a:xfrm>
            <a:off x="8138160" y="4858385"/>
            <a:ext cx="301625" cy="3600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260" rIns="0" bIns="0" anchor="t"/>
          <a:lstStyle/>
          <a:p>
            <a:pPr marL="45720" marR="0" indent="0" algn="l">
              <a:lnSpc>
                <a:spcPts val="2000"/>
              </a:lnSpc>
              <a:spcAft>
                <a:spcPts val="215"/>
              </a:spcAft>
            </a:pPr>
            <a:r>
              <a:rPr lang="fr-FR" sz="1800" b="1" spc="0">
                <a:solidFill>
                  <a:srgbClr val="000000"/>
                </a:solidFill>
                <a:latin typeface="Arial" panose="02020603050405020304" pitchFamily="2"/>
              </a:rPr>
              <a:t>3 </a:t>
            </a:r>
          </a:p>
        </p:txBody>
      </p:sp>
      <p:sp>
        <p:nvSpPr>
          <p:cNvPr id="49" name="Espace réservé du texte 48"/>
          <p:cNvSpPr>
            <a:spLocks noGrp="1"/>
          </p:cNvSpPr>
          <p:nvPr>
            <p:ph type="body" idx="10"/>
          </p:nvPr>
        </p:nvSpPr>
        <p:spPr>
          <a:xfrm>
            <a:off x="8138160" y="5498465"/>
            <a:ext cx="301625" cy="3625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1435" rIns="0" bIns="0" anchor="t"/>
          <a:lstStyle/>
          <a:p>
            <a:pPr marL="45720" marR="0" indent="0" algn="l">
              <a:lnSpc>
                <a:spcPts val="2000"/>
              </a:lnSpc>
              <a:spcAft>
                <a:spcPts val="265"/>
              </a:spcAft>
            </a:pPr>
            <a:r>
              <a:rPr lang="fr-FR" sz="1800" b="1" spc="0">
                <a:solidFill>
                  <a:srgbClr val="000000"/>
                </a:solidFill>
                <a:latin typeface="Arial" panose="02020603050405020304" pitchFamily="2"/>
              </a:rPr>
              <a:t>4 </a:t>
            </a:r>
          </a:p>
        </p:txBody>
      </p:sp>
      <p:cxnSp>
        <p:nvCxnSpPr>
          <p:cNvPr id="50" name="Connecteur droit 49"/>
          <p:cNvCxnSpPr/>
          <p:nvPr/>
        </p:nvCxnSpPr>
        <p:spPr>
          <a:xfrm>
            <a:off x="8129270" y="3276600"/>
            <a:ext cx="320040" cy="0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51" name="Connecteur droit 50"/>
          <p:cNvCxnSpPr/>
          <p:nvPr/>
        </p:nvCxnSpPr>
        <p:spPr>
          <a:xfrm>
            <a:off x="8129270" y="3657600"/>
            <a:ext cx="320040" cy="0"/>
          </a:xfrm>
          <a:prstGeom prst="line">
            <a:avLst/>
          </a:prstGeom>
          <a:ln w="8890" cmpd="dbl">
            <a:solidFill>
              <a:srgbClr val="000000"/>
            </a:solidFill>
          </a:ln>
        </p:spPr>
      </p:cxnSp>
      <p:cxnSp>
        <p:nvCxnSpPr>
          <p:cNvPr id="52" name="Connecteur droit 51"/>
          <p:cNvCxnSpPr/>
          <p:nvPr/>
        </p:nvCxnSpPr>
        <p:spPr>
          <a:xfrm>
            <a:off x="8129270" y="3276600"/>
            <a:ext cx="0" cy="381000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53" name="Connecteur droit 52"/>
          <p:cNvCxnSpPr/>
          <p:nvPr/>
        </p:nvCxnSpPr>
        <p:spPr>
          <a:xfrm>
            <a:off x="8449310" y="3276600"/>
            <a:ext cx="0" cy="381000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54" name="Connecteur droit 53"/>
          <p:cNvCxnSpPr/>
          <p:nvPr/>
        </p:nvCxnSpPr>
        <p:spPr>
          <a:xfrm>
            <a:off x="8138160" y="3715385"/>
            <a:ext cx="301625" cy="0"/>
          </a:xfrm>
          <a:prstGeom prst="line">
            <a:avLst/>
          </a:prstGeom>
          <a:ln w="6350" cmpd="dbl">
            <a:solidFill>
              <a:srgbClr val="000000"/>
            </a:solidFill>
          </a:ln>
        </p:spPr>
      </p:cxnSp>
      <p:cxnSp>
        <p:nvCxnSpPr>
          <p:cNvPr id="55" name="Connecteur droit 54"/>
          <p:cNvCxnSpPr/>
          <p:nvPr/>
        </p:nvCxnSpPr>
        <p:spPr>
          <a:xfrm>
            <a:off x="8138160" y="4075430"/>
            <a:ext cx="301625" cy="0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56" name="Connecteur droit 55"/>
          <p:cNvCxnSpPr/>
          <p:nvPr/>
        </p:nvCxnSpPr>
        <p:spPr>
          <a:xfrm>
            <a:off x="8138160" y="3715385"/>
            <a:ext cx="0" cy="360045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57" name="Connecteur droit 56"/>
          <p:cNvCxnSpPr/>
          <p:nvPr/>
        </p:nvCxnSpPr>
        <p:spPr>
          <a:xfrm>
            <a:off x="8138160" y="4858385"/>
            <a:ext cx="301625" cy="0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58" name="Connecteur droit 57"/>
          <p:cNvCxnSpPr/>
          <p:nvPr/>
        </p:nvCxnSpPr>
        <p:spPr>
          <a:xfrm>
            <a:off x="8138160" y="5218430"/>
            <a:ext cx="301625" cy="0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59" name="Connecteur droit 58"/>
          <p:cNvCxnSpPr/>
          <p:nvPr/>
        </p:nvCxnSpPr>
        <p:spPr>
          <a:xfrm>
            <a:off x="8138160" y="4858385"/>
            <a:ext cx="0" cy="360045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60" name="Connecteur droit 59"/>
          <p:cNvCxnSpPr/>
          <p:nvPr/>
        </p:nvCxnSpPr>
        <p:spPr>
          <a:xfrm>
            <a:off x="8138160" y="5498465"/>
            <a:ext cx="301625" cy="0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61" name="Connecteur droit 60"/>
          <p:cNvCxnSpPr/>
          <p:nvPr/>
        </p:nvCxnSpPr>
        <p:spPr>
          <a:xfrm>
            <a:off x="8138160" y="5498465"/>
            <a:ext cx="0" cy="362585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557270" y="2496185"/>
            <a:ext cx="2733675" cy="4526280"/>
          </a:xfrm>
          <a:prstGeom prst="rect">
            <a:avLst/>
          </a:prstGeom>
        </p:spPr>
      </p:pic>
      <p:sp>
        <p:nvSpPr>
          <p:cNvPr id="564" name="Espace réservé du texte 563"/>
          <p:cNvSpPr>
            <a:spLocks noGrp="1"/>
          </p:cNvSpPr>
          <p:nvPr>
            <p:ph type="body" idx="10"/>
          </p:nvPr>
        </p:nvSpPr>
        <p:spPr>
          <a:xfrm>
            <a:off x="2456815" y="736600"/>
            <a:ext cx="5791200" cy="17595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/>
          <a:p>
            <a:pPr marL="0" marR="0" indent="0" algn="ctr">
              <a:lnSpc>
                <a:spcPts val="3700"/>
              </a:lnSpc>
              <a:spcAft>
                <a:spcPts val="0"/>
              </a:spcAft>
            </a:pPr>
            <a:r>
              <a:rPr lang="fr-FR" sz="3200" b="1" spc="-40">
                <a:solidFill>
                  <a:srgbClr val="000000"/>
                </a:solidFill>
                <a:latin typeface="Arial" panose="02020603050405020304" pitchFamily="2"/>
              </a:rPr>
              <a:t>1-Long abducteur du pouce (I) </a:t>
            </a:r>
          </a:p>
          <a:p>
            <a:pPr marL="0" marR="0" indent="0" algn="ctr">
              <a:lnSpc>
                <a:spcPts val="3700"/>
              </a:lnSpc>
              <a:spcBef>
                <a:spcPts val="170"/>
              </a:spcBef>
              <a:spcAft>
                <a:spcPts val="6230"/>
              </a:spcAft>
            </a:pPr>
            <a:r>
              <a:rPr lang="fr-FR" sz="3200" b="1" spc="-30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013960" y="3279775"/>
            <a:ext cx="4541520" cy="2215515"/>
          </a:xfrm>
          <a:prstGeom prst="rect">
            <a:avLst/>
          </a:prstGeom>
        </p:spPr>
      </p:pic>
      <p:sp>
        <p:nvSpPr>
          <p:cNvPr id="569" name="Espace réservé du texte 568"/>
          <p:cNvSpPr>
            <a:spLocks noGrp="1"/>
          </p:cNvSpPr>
          <p:nvPr>
            <p:ph type="body" idx="10"/>
          </p:nvPr>
        </p:nvSpPr>
        <p:spPr>
          <a:xfrm>
            <a:off x="1332230" y="736600"/>
            <a:ext cx="6921500" cy="25431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/>
          <a:p>
            <a:pPr marL="0" marR="0" indent="0" algn="ctr">
              <a:lnSpc>
                <a:spcPts val="3700"/>
              </a:lnSpc>
              <a:spcAft>
                <a:spcPts val="0"/>
              </a:spcAft>
            </a:pPr>
            <a:r>
              <a:rPr lang="fr-FR" sz="3200" b="1" spc="-15">
                <a:solidFill>
                  <a:srgbClr val="000000"/>
                </a:solidFill>
                <a:latin typeface="Arial" panose="02020603050405020304" pitchFamily="2"/>
              </a:rPr>
              <a:t>1-Long abducteur du pouce (I) </a:t>
            </a:r>
          </a:p>
          <a:p>
            <a:pPr marL="0" marR="0" indent="0" algn="ctr">
              <a:lnSpc>
                <a:spcPts val="3700"/>
              </a:lnSpc>
              <a:spcBef>
                <a:spcPts val="170"/>
              </a:spcBef>
              <a:spcAft>
                <a:spcPts val="0"/>
              </a:spcAft>
            </a:pPr>
            <a:r>
              <a:rPr lang="fr-FR" sz="3200" b="1" spc="-30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  <a:p>
            <a:pPr marL="0" marR="0" indent="0" algn="l">
              <a:lnSpc>
                <a:spcPts val="2700"/>
              </a:lnSpc>
              <a:spcBef>
                <a:spcPts val="2565"/>
              </a:spcBef>
              <a:spcAft>
                <a:spcPts val="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c-Fonction: </a:t>
            </a:r>
          </a:p>
          <a:p>
            <a:pPr marL="0" marR="0" indent="0" algn="l">
              <a:lnSpc>
                <a:spcPts val="2700"/>
              </a:lnSpc>
              <a:spcBef>
                <a:spcPts val="725"/>
              </a:spcBef>
              <a:spcAft>
                <a:spcPts val="0"/>
              </a:spcAft>
            </a:pPr>
            <a:r>
              <a:rPr lang="fr-FR" sz="2400" spc="0">
                <a:solidFill>
                  <a:srgbClr val="000000"/>
                </a:solidFill>
                <a:latin typeface="Arial" panose="02020603050405020304" pitchFamily="2"/>
              </a:rPr>
              <a:t>abducteur et extenseur </a:t>
            </a:r>
          </a:p>
          <a:p>
            <a:pPr marL="0" marR="0" indent="0" algn="l">
              <a:lnSpc>
                <a:spcPts val="2700"/>
              </a:lnSpc>
              <a:spcBef>
                <a:spcPts val="740"/>
              </a:spcBef>
              <a:spcAft>
                <a:spcPts val="230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du pouce </a:t>
            </a:r>
          </a:p>
        </p:txBody>
      </p:sp>
      <p:graphicFrame>
        <p:nvGraphicFramePr>
          <p:cNvPr id="572" name="table 572"/>
          <p:cNvGraphicFramePr>
            <a:graphicFrameLocks noGrp="1"/>
          </p:cNvGraphicFramePr>
          <p:nvPr/>
        </p:nvGraphicFramePr>
        <p:xfrm>
          <a:off x="1332230" y="3279775"/>
          <a:ext cx="8223250" cy="2215515"/>
        </p:xfrm>
        <a:graphic>
          <a:graphicData uri="http://schemas.openxmlformats.org/drawingml/2006/table">
            <a:tbl>
              <a:tblPr/>
              <a:tblGrid>
                <a:gridCol w="3681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1551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2700"/>
                        </a:lnSpc>
                        <a:spcBef>
                          <a:spcPts val="3915"/>
                        </a:spcBef>
                        <a:spcAft>
                          <a:spcPts val="0"/>
                        </a:spcAft>
                      </a:pPr>
                      <a:r>
                        <a:rPr lang="fr-FR" sz="2400" b="1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d-Innervation: </a:t>
                      </a:r>
                    </a:p>
                    <a:p>
                      <a:pPr marL="0" marR="0" indent="0" algn="l">
                        <a:lnSpc>
                          <a:spcPts val="2700"/>
                        </a:lnSpc>
                        <a:spcBef>
                          <a:spcPts val="720"/>
                        </a:spcBef>
                        <a:spcAft>
                          <a:spcPts val="7290"/>
                        </a:spcAft>
                      </a:pPr>
                      <a:r>
                        <a:rPr lang="fr-FR" sz="2400" spc="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nerf radial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93920" y="6702425"/>
            <a:ext cx="1661160" cy="509270"/>
          </a:xfrm>
          <a:prstGeom prst="rect">
            <a:avLst/>
          </a:prstGeom>
        </p:spPr>
      </p:pic>
      <p:pic>
        <p:nvPicPr>
          <p:cNvPr id="585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8122920" y="1484630"/>
            <a:ext cx="1463040" cy="5376545"/>
          </a:xfrm>
          <a:prstGeom prst="rect">
            <a:avLst/>
          </a:prstGeom>
        </p:spPr>
      </p:pic>
      <p:pic>
        <p:nvPicPr>
          <p:cNvPr id="587" name="Image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5836920" y="2557145"/>
            <a:ext cx="1917065" cy="1234440"/>
          </a:xfrm>
          <a:prstGeom prst="rect">
            <a:avLst/>
          </a:prstGeom>
        </p:spPr>
      </p:pic>
      <p:pic>
        <p:nvPicPr>
          <p:cNvPr id="589" name="Image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4480560" y="4401185"/>
            <a:ext cx="2307590" cy="1965960"/>
          </a:xfrm>
          <a:prstGeom prst="rect">
            <a:avLst/>
          </a:prstGeom>
        </p:spPr>
      </p:pic>
      <p:sp>
        <p:nvSpPr>
          <p:cNvPr id="576" name="Espace réservé du texte 575"/>
          <p:cNvSpPr>
            <a:spLocks noGrp="1"/>
          </p:cNvSpPr>
          <p:nvPr>
            <p:ph type="body" idx="10"/>
          </p:nvPr>
        </p:nvSpPr>
        <p:spPr>
          <a:xfrm>
            <a:off x="1271270" y="342900"/>
            <a:ext cx="8242300" cy="656590"/>
          </a:xfrm>
          <a:prstGeom prst="rect">
            <a:avLst/>
          </a:prstGeom>
          <a:solidFill>
            <a:srgbClr val="EBF8F4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57785" rIns="0" bIns="0" anchor="t"/>
          <a:lstStyle/>
          <a:p>
            <a:pPr marL="0" marR="0" indent="0" algn="ctr">
              <a:lnSpc>
                <a:spcPts val="4600"/>
              </a:lnSpc>
              <a:spcAft>
                <a:spcPts val="0"/>
              </a:spcAft>
            </a:pPr>
            <a:r>
              <a:rPr lang="fr-FR" sz="4000" b="1" spc="-20">
                <a:solidFill>
                  <a:srgbClr val="000000"/>
                </a:solidFill>
                <a:latin typeface="Arial" panose="02020603050405020304" pitchFamily="2"/>
              </a:rPr>
              <a:t>II-Loge dorsale (suite) </a:t>
            </a:r>
          </a:p>
        </p:txBody>
      </p:sp>
      <p:sp>
        <p:nvSpPr>
          <p:cNvPr id="577" name="Espace réservé du texte 576"/>
          <p:cNvSpPr>
            <a:spLocks noGrp="1"/>
          </p:cNvSpPr>
          <p:nvPr>
            <p:ph type="body" idx="10"/>
          </p:nvPr>
        </p:nvSpPr>
        <p:spPr>
          <a:xfrm>
            <a:off x="3337560" y="1057910"/>
            <a:ext cx="2895600" cy="542290"/>
          </a:xfrm>
          <a:prstGeom prst="rect">
            <a:avLst/>
          </a:prstGeom>
          <a:noFill/>
          <a:ln w="18415" cmpd="sng">
            <a:solidFill>
              <a:srgbClr val="000000"/>
            </a:solidFill>
            <a:prstDash val="solid"/>
          </a:ln>
        </p:spPr>
        <p:txBody>
          <a:bodyPr vert="horz" lIns="0" tIns="64135" rIns="0" bIns="0" anchor="t"/>
          <a:lstStyle/>
          <a:p>
            <a:pPr marL="91440" marR="0" indent="0" algn="l">
              <a:lnSpc>
                <a:spcPts val="3100"/>
              </a:lnSpc>
              <a:spcAft>
                <a:spcPts val="265"/>
              </a:spcAft>
            </a:pPr>
            <a:r>
              <a:rPr lang="fr-FR" sz="2800" b="1" spc="-25">
                <a:solidFill>
                  <a:srgbClr val="000000"/>
                </a:solidFill>
                <a:latin typeface="Arial" panose="02020603050405020304" pitchFamily="2"/>
              </a:rPr>
              <a:t>B- Plan profond </a:t>
            </a:r>
          </a:p>
        </p:txBody>
      </p:sp>
      <p:sp>
        <p:nvSpPr>
          <p:cNvPr id="578" name="Espace réservé du texte 577"/>
          <p:cNvSpPr>
            <a:spLocks noGrp="1"/>
          </p:cNvSpPr>
          <p:nvPr>
            <p:ph type="body" idx="10"/>
          </p:nvPr>
        </p:nvSpPr>
        <p:spPr>
          <a:xfrm>
            <a:off x="749935" y="1704975"/>
            <a:ext cx="6921500" cy="428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1828800" marR="0" indent="0" algn="l">
              <a:lnSpc>
                <a:spcPts val="2700"/>
              </a:lnSpc>
              <a:spcAft>
                <a:spcPts val="585"/>
              </a:spcAft>
            </a:pPr>
            <a:r>
              <a:rPr lang="fr-FR" sz="2400" b="1" spc="0">
                <a:solidFill>
                  <a:srgbClr val="000000"/>
                </a:solidFill>
                <a:latin typeface="Arial" panose="02020603050405020304" pitchFamily="2"/>
              </a:rPr>
              <a:t>2- Court extenseur du pouce (I) </a:t>
            </a:r>
          </a:p>
        </p:txBody>
      </p:sp>
      <p:sp>
        <p:nvSpPr>
          <p:cNvPr id="579" name="Espace réservé du texte 578"/>
          <p:cNvSpPr>
            <a:spLocks noGrp="1"/>
          </p:cNvSpPr>
          <p:nvPr>
            <p:ph type="body" idx="10"/>
          </p:nvPr>
        </p:nvSpPr>
        <p:spPr>
          <a:xfrm>
            <a:off x="5982970" y="2133600"/>
            <a:ext cx="1572895" cy="286385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52705" rIns="0" bIns="0" anchor="t"/>
          <a:lstStyle/>
          <a:p>
            <a:pPr marL="91440" marR="0" indent="0" algn="l">
              <a:lnSpc>
                <a:spcPts val="1400"/>
              </a:lnSpc>
              <a:spcAft>
                <a:spcPts val="280"/>
              </a:spcAft>
            </a:pPr>
            <a:r>
              <a:rPr lang="fr-FR" sz="1200" b="1" spc="0">
                <a:solidFill>
                  <a:srgbClr val="000000"/>
                </a:solidFill>
                <a:latin typeface="Arial" panose="02020603050405020304" pitchFamily="2"/>
              </a:rPr>
              <a:t>Vue ventro-latérale </a:t>
            </a:r>
          </a:p>
        </p:txBody>
      </p:sp>
      <p:sp>
        <p:nvSpPr>
          <p:cNvPr id="580" name="Espace réservé du texte 579"/>
          <p:cNvSpPr>
            <a:spLocks noGrp="1"/>
          </p:cNvSpPr>
          <p:nvPr>
            <p:ph type="body" idx="10"/>
          </p:nvPr>
        </p:nvSpPr>
        <p:spPr>
          <a:xfrm>
            <a:off x="749935" y="2419985"/>
            <a:ext cx="3437890" cy="1718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0200" rIns="0" bIns="0" anchor="t"/>
          <a:lstStyle/>
          <a:p>
            <a:pPr marL="137160" marR="0" indent="0" algn="just">
              <a:lnSpc>
                <a:spcPts val="2300"/>
              </a:lnSpc>
              <a:spcAft>
                <a:spcPts val="0"/>
              </a:spcAft>
            </a:pPr>
            <a:r>
              <a:rPr lang="fr-FR" sz="2000" b="1" spc="-55">
                <a:solidFill>
                  <a:srgbClr val="000000"/>
                </a:solidFill>
                <a:latin typeface="Arial" panose="02020603050405020304" pitchFamily="2"/>
              </a:rPr>
              <a:t>a-Origine</a:t>
            </a:r>
            <a:r>
              <a:rPr lang="fr-FR" sz="2000" spc="-70">
                <a:solidFill>
                  <a:srgbClr val="000000"/>
                </a:solidFill>
                <a:latin typeface="Arial" panose="02020603050405020304" pitchFamily="2"/>
              </a:rPr>
              <a:t>: </a:t>
            </a:r>
          </a:p>
          <a:p>
            <a:pPr marL="137160" marR="0" indent="0" algn="just">
              <a:lnSpc>
                <a:spcPts val="2300"/>
              </a:lnSpc>
              <a:spcBef>
                <a:spcPts val="590"/>
              </a:spcBef>
              <a:spcAft>
                <a:spcPts val="0"/>
              </a:spcAft>
            </a:pPr>
            <a:r>
              <a:rPr lang="fr-FR" sz="2000" spc="-5">
                <a:solidFill>
                  <a:srgbClr val="000000"/>
                </a:solidFill>
                <a:latin typeface="Arial" panose="02020603050405020304" pitchFamily="2"/>
              </a:rPr>
              <a:t>face post de l’ulna, du radius </a:t>
            </a:r>
          </a:p>
          <a:p>
            <a:pPr marL="137160" marR="0" indent="0" algn="just">
              <a:lnSpc>
                <a:spcPts val="2300"/>
              </a:lnSpc>
              <a:spcBef>
                <a:spcPts val="605"/>
              </a:spcBef>
              <a:spcAft>
                <a:spcPts val="0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et membrane interosseuse </a:t>
            </a:r>
          </a:p>
          <a:p>
            <a:pPr marL="137160" marR="0" indent="0" algn="just">
              <a:lnSpc>
                <a:spcPts val="2300"/>
              </a:lnSpc>
              <a:spcBef>
                <a:spcPts val="605"/>
              </a:spcBef>
              <a:spcAft>
                <a:spcPts val="0"/>
              </a:spcAft>
            </a:pPr>
            <a:r>
              <a:rPr lang="fr-FR" sz="2000" spc="-30">
                <a:solidFill>
                  <a:srgbClr val="000000"/>
                </a:solidFill>
                <a:latin typeface="Arial" panose="02020603050405020304" pitchFamily="2"/>
              </a:rPr>
              <a:t>(situé sous le long abducteur) </a:t>
            </a:r>
          </a:p>
        </p:txBody>
      </p:sp>
      <p:sp>
        <p:nvSpPr>
          <p:cNvPr id="581" name="Espace réservé du texte 580"/>
          <p:cNvSpPr>
            <a:spLocks noGrp="1"/>
          </p:cNvSpPr>
          <p:nvPr>
            <p:ph type="body" idx="10"/>
          </p:nvPr>
        </p:nvSpPr>
        <p:spPr>
          <a:xfrm>
            <a:off x="749935" y="4138295"/>
            <a:ext cx="3392170" cy="25641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2595" rIns="0" bIns="0" anchor="t"/>
          <a:lstStyle/>
          <a:p>
            <a:pPr marL="137160" marR="0" indent="0" algn="just">
              <a:lnSpc>
                <a:spcPts val="2300"/>
              </a:lnSpc>
              <a:spcAft>
                <a:spcPts val="0"/>
              </a:spcAft>
            </a:pPr>
            <a:r>
              <a:rPr lang="fr-FR" sz="2000" b="1" spc="-65">
                <a:solidFill>
                  <a:srgbClr val="000000"/>
                </a:solidFill>
                <a:latin typeface="Arial" panose="02020603050405020304" pitchFamily="2"/>
              </a:rPr>
              <a:t>b-Terminaison: </a:t>
            </a:r>
          </a:p>
          <a:p>
            <a:pPr marL="137160" marR="0" indent="0" algn="just">
              <a:lnSpc>
                <a:spcPts val="2300"/>
              </a:lnSpc>
              <a:spcBef>
                <a:spcPts val="590"/>
              </a:spcBef>
              <a:spcAft>
                <a:spcPts val="0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face dorsal de la base de la </a:t>
            </a:r>
          </a:p>
          <a:p>
            <a:pPr marL="137160" marR="0" indent="0" algn="just">
              <a:lnSpc>
                <a:spcPts val="2300"/>
              </a:lnSpc>
              <a:spcBef>
                <a:spcPts val="605"/>
              </a:spcBef>
              <a:spcAft>
                <a:spcPts val="8610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1ere phalange du pouce </a:t>
            </a:r>
          </a:p>
        </p:txBody>
      </p:sp>
      <p:sp>
        <p:nvSpPr>
          <p:cNvPr id="590" name="Espace réservé du texte 589"/>
          <p:cNvSpPr>
            <a:spLocks noGrp="1"/>
          </p:cNvSpPr>
          <p:nvPr>
            <p:ph type="body" idx="10"/>
          </p:nvPr>
        </p:nvSpPr>
        <p:spPr>
          <a:xfrm>
            <a:off x="4913630" y="6422390"/>
            <a:ext cx="993140" cy="26797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48895" rIns="0" bIns="0" anchor="t"/>
          <a:lstStyle/>
          <a:p>
            <a:pPr marL="0" marR="0" indent="0" algn="ctr">
              <a:lnSpc>
                <a:spcPts val="1300"/>
              </a:lnSpc>
              <a:spcAft>
                <a:spcPts val="280"/>
              </a:spcAft>
            </a:pPr>
            <a:r>
              <a:rPr lang="fr-FR" sz="1100" b="1" spc="0">
                <a:solidFill>
                  <a:srgbClr val="000000"/>
                </a:solidFill>
                <a:latin typeface="Arial" panose="02020603050405020304" pitchFamily="2"/>
              </a:rPr>
              <a:t>Vue dorsale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337560" y="2130425"/>
            <a:ext cx="3029585" cy="4541520"/>
          </a:xfrm>
          <a:prstGeom prst="rect">
            <a:avLst/>
          </a:prstGeom>
        </p:spPr>
      </p:pic>
      <p:sp>
        <p:nvSpPr>
          <p:cNvPr id="593" name="Espace réservé du texte 592"/>
          <p:cNvSpPr>
            <a:spLocks noGrp="1"/>
          </p:cNvSpPr>
          <p:nvPr>
            <p:ph type="body" idx="10"/>
          </p:nvPr>
        </p:nvSpPr>
        <p:spPr>
          <a:xfrm>
            <a:off x="2904490" y="698500"/>
            <a:ext cx="4572000" cy="14319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800"/>
              </a:lnSpc>
              <a:spcAft>
                <a:spcPts val="0"/>
              </a:spcAft>
            </a:pPr>
            <a:r>
              <a:rPr lang="fr-FR" sz="2400" b="1" spc="-5">
                <a:solidFill>
                  <a:srgbClr val="000000"/>
                </a:solidFill>
                <a:latin typeface="Arial" panose="02020603050405020304" pitchFamily="2"/>
              </a:rPr>
              <a:t>2- Court extenseur du pouce (I) </a:t>
            </a:r>
          </a:p>
          <a:p>
            <a:pPr marL="0" marR="0" indent="0" algn="ctr">
              <a:lnSpc>
                <a:spcPts val="2800"/>
              </a:lnSpc>
              <a:spcBef>
                <a:spcPts val="125"/>
              </a:spcBef>
              <a:spcAft>
                <a:spcPts val="5565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17720" y="3416935"/>
            <a:ext cx="5056505" cy="1984375"/>
          </a:xfrm>
          <a:prstGeom prst="rect">
            <a:avLst/>
          </a:prstGeom>
        </p:spPr>
      </p:pic>
      <p:sp>
        <p:nvSpPr>
          <p:cNvPr id="598" name="Espace réservé du texte 597"/>
          <p:cNvSpPr>
            <a:spLocks noGrp="1"/>
          </p:cNvSpPr>
          <p:nvPr>
            <p:ph type="body" idx="10"/>
          </p:nvPr>
        </p:nvSpPr>
        <p:spPr>
          <a:xfrm>
            <a:off x="2539365" y="698500"/>
            <a:ext cx="4572000" cy="1226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2800"/>
              </a:lnSpc>
              <a:spcAft>
                <a:spcPts val="0"/>
              </a:spcAft>
            </a:pPr>
            <a:r>
              <a:rPr lang="fr-FR" sz="2400" b="1" spc="-15">
                <a:solidFill>
                  <a:srgbClr val="000000"/>
                </a:solidFill>
                <a:latin typeface="Arial" panose="02020603050405020304" pitchFamily="2"/>
              </a:rPr>
              <a:t>2- Court extenseur du pouce (I) </a:t>
            </a:r>
          </a:p>
          <a:p>
            <a:pPr marL="0" marR="0" indent="0" algn="ctr">
              <a:lnSpc>
                <a:spcPts val="2800"/>
              </a:lnSpc>
              <a:spcBef>
                <a:spcPts val="125"/>
              </a:spcBef>
              <a:spcAft>
                <a:spcPts val="3985"/>
              </a:spcAft>
            </a:pPr>
            <a:r>
              <a:rPr lang="fr-FR" sz="2400" b="1" spc="-20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</p:txBody>
      </p:sp>
      <p:sp>
        <p:nvSpPr>
          <p:cNvPr id="599" name="Espace réservé du texte 598"/>
          <p:cNvSpPr>
            <a:spLocks noGrp="1"/>
          </p:cNvSpPr>
          <p:nvPr>
            <p:ph type="body" idx="10"/>
          </p:nvPr>
        </p:nvSpPr>
        <p:spPr>
          <a:xfrm>
            <a:off x="875030" y="1924685"/>
            <a:ext cx="3429000" cy="34855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2700"/>
              </a:lnSpc>
              <a:spcAft>
                <a:spcPts val="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c-Fonction: </a:t>
            </a:r>
          </a:p>
          <a:p>
            <a:pPr marL="0" marR="0" indent="0" algn="just">
              <a:lnSpc>
                <a:spcPts val="2700"/>
              </a:lnSpc>
              <a:spcBef>
                <a:spcPts val="700"/>
              </a:spcBef>
              <a:spcAft>
                <a:spcPts val="0"/>
              </a:spcAft>
            </a:pPr>
            <a:r>
              <a:rPr lang="fr-FR" sz="2400" spc="-10">
                <a:solidFill>
                  <a:srgbClr val="000000"/>
                </a:solidFill>
                <a:latin typeface="Arial" panose="02020603050405020304" pitchFamily="2"/>
              </a:rPr>
              <a:t>extension de la phalange </a:t>
            </a:r>
          </a:p>
          <a:p>
            <a:pPr marL="0" marR="0" indent="0" algn="just">
              <a:lnSpc>
                <a:spcPts val="2700"/>
              </a:lnSpc>
              <a:spcBef>
                <a:spcPts val="730"/>
              </a:spcBef>
              <a:spcAft>
                <a:spcPts val="0"/>
              </a:spcAft>
            </a:pPr>
            <a:r>
              <a:rPr lang="fr-FR" sz="2400" spc="0">
                <a:solidFill>
                  <a:srgbClr val="000000"/>
                </a:solidFill>
                <a:latin typeface="Arial" panose="02020603050405020304" pitchFamily="2"/>
              </a:rPr>
              <a:t>proximale du pouce sur </a:t>
            </a:r>
          </a:p>
          <a:p>
            <a:pPr marL="0" marR="0" indent="0" algn="just">
              <a:lnSpc>
                <a:spcPts val="2700"/>
              </a:lnSpc>
              <a:spcBef>
                <a:spcPts val="735"/>
              </a:spcBef>
              <a:spcAft>
                <a:spcPts val="0"/>
              </a:spcAft>
            </a:pPr>
            <a:r>
              <a:rPr lang="fr-FR" sz="2400" spc="-20">
                <a:solidFill>
                  <a:srgbClr val="000000"/>
                </a:solidFill>
                <a:latin typeface="Arial" panose="02020603050405020304" pitchFamily="2"/>
              </a:rPr>
              <a:t>le 1er méta </a:t>
            </a:r>
          </a:p>
          <a:p>
            <a:pPr marL="0" marR="0" indent="0" algn="just">
              <a:lnSpc>
                <a:spcPts val="2800"/>
              </a:lnSpc>
              <a:spcBef>
                <a:spcPts val="4185"/>
              </a:spcBef>
              <a:spcAft>
                <a:spcPts val="0"/>
              </a:spcAft>
            </a:pPr>
            <a:r>
              <a:rPr lang="fr-FR" sz="2400" b="1" spc="-15">
                <a:solidFill>
                  <a:srgbClr val="000000"/>
                </a:solidFill>
                <a:latin typeface="Arial" panose="02020603050405020304" pitchFamily="2"/>
              </a:rPr>
              <a:t>d-Innervation: </a:t>
            </a:r>
          </a:p>
          <a:p>
            <a:pPr marL="0" marR="0" indent="0" algn="just">
              <a:lnSpc>
                <a:spcPts val="2700"/>
              </a:lnSpc>
              <a:spcBef>
                <a:spcPts val="700"/>
              </a:spcBef>
              <a:spcAft>
                <a:spcPts val="3965"/>
              </a:spcAft>
            </a:pPr>
            <a:r>
              <a:rPr lang="fr-FR" sz="2400" spc="-25">
                <a:solidFill>
                  <a:srgbClr val="000000"/>
                </a:solidFill>
                <a:latin typeface="Arial" panose="02020603050405020304" pitchFamily="2"/>
              </a:rPr>
              <a:t>nerf radial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122920" y="1484630"/>
            <a:ext cx="1463040" cy="5376545"/>
          </a:xfrm>
          <a:prstGeom prst="rect">
            <a:avLst/>
          </a:prstGeom>
        </p:spPr>
      </p:pic>
      <p:pic>
        <p:nvPicPr>
          <p:cNvPr id="613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836920" y="2557145"/>
            <a:ext cx="1917065" cy="1234440"/>
          </a:xfrm>
          <a:prstGeom prst="rect">
            <a:avLst/>
          </a:prstGeom>
        </p:spPr>
      </p:pic>
      <p:pic>
        <p:nvPicPr>
          <p:cNvPr id="615" name="Image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4763770" y="4255135"/>
            <a:ext cx="2453640" cy="1971675"/>
          </a:xfrm>
          <a:prstGeom prst="rect">
            <a:avLst/>
          </a:prstGeom>
        </p:spPr>
      </p:pic>
      <p:pic>
        <p:nvPicPr>
          <p:cNvPr id="618" name="Image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4702810" y="6690360"/>
            <a:ext cx="1649095" cy="405130"/>
          </a:xfrm>
          <a:prstGeom prst="rect">
            <a:avLst/>
          </a:prstGeom>
        </p:spPr>
      </p:pic>
      <p:sp>
        <p:nvSpPr>
          <p:cNvPr id="604" name="Espace réservé du texte 603"/>
          <p:cNvSpPr>
            <a:spLocks noGrp="1"/>
          </p:cNvSpPr>
          <p:nvPr>
            <p:ph type="body" idx="10"/>
          </p:nvPr>
        </p:nvSpPr>
        <p:spPr>
          <a:xfrm>
            <a:off x="1271270" y="342900"/>
            <a:ext cx="8242300" cy="656590"/>
          </a:xfrm>
          <a:prstGeom prst="rect">
            <a:avLst/>
          </a:prstGeom>
          <a:solidFill>
            <a:srgbClr val="ECECEC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57785" rIns="0" bIns="0" anchor="t"/>
          <a:lstStyle/>
          <a:p>
            <a:pPr marL="0" marR="0" indent="0" algn="ctr">
              <a:lnSpc>
                <a:spcPts val="4600"/>
              </a:lnSpc>
              <a:spcAft>
                <a:spcPts val="0"/>
              </a:spcAft>
            </a:pPr>
            <a:r>
              <a:rPr lang="fr-FR" sz="4000" b="1" spc="-20">
                <a:solidFill>
                  <a:srgbClr val="000000"/>
                </a:solidFill>
                <a:latin typeface="Arial" panose="02020603050405020304" pitchFamily="2"/>
              </a:rPr>
              <a:t>II-Loge dorsale (suite) </a:t>
            </a:r>
          </a:p>
        </p:txBody>
      </p:sp>
      <p:sp>
        <p:nvSpPr>
          <p:cNvPr id="605" name="Espace réservé du texte 604"/>
          <p:cNvSpPr>
            <a:spLocks noGrp="1"/>
          </p:cNvSpPr>
          <p:nvPr>
            <p:ph type="body" idx="10"/>
          </p:nvPr>
        </p:nvSpPr>
        <p:spPr>
          <a:xfrm>
            <a:off x="3337560" y="1130935"/>
            <a:ext cx="2895600" cy="539115"/>
          </a:xfrm>
          <a:prstGeom prst="rect">
            <a:avLst/>
          </a:prstGeom>
          <a:noFill/>
          <a:ln w="18415" cmpd="sng">
            <a:solidFill>
              <a:srgbClr val="000000"/>
            </a:solidFill>
            <a:prstDash val="solid"/>
          </a:ln>
        </p:spPr>
        <p:txBody>
          <a:bodyPr vert="horz" lIns="0" tIns="64770" rIns="0" bIns="0" anchor="t"/>
          <a:lstStyle/>
          <a:p>
            <a:pPr marL="91440" marR="0" indent="0" algn="l">
              <a:lnSpc>
                <a:spcPts val="3100"/>
              </a:lnSpc>
              <a:spcAft>
                <a:spcPts val="270"/>
              </a:spcAft>
            </a:pPr>
            <a:r>
              <a:rPr lang="fr-FR" sz="2800" b="1" spc="-25">
                <a:solidFill>
                  <a:srgbClr val="000000"/>
                </a:solidFill>
                <a:latin typeface="Arial" panose="02020603050405020304" pitchFamily="2"/>
              </a:rPr>
              <a:t>B- Plan profond </a:t>
            </a:r>
          </a:p>
        </p:txBody>
      </p:sp>
      <p:sp>
        <p:nvSpPr>
          <p:cNvPr id="606" name="Espace réservé du texte 605"/>
          <p:cNvSpPr>
            <a:spLocks noGrp="1"/>
          </p:cNvSpPr>
          <p:nvPr>
            <p:ph type="body" idx="10"/>
          </p:nvPr>
        </p:nvSpPr>
        <p:spPr>
          <a:xfrm>
            <a:off x="865505" y="1704975"/>
            <a:ext cx="6692900" cy="428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1645920" marR="0" indent="0" algn="l">
              <a:lnSpc>
                <a:spcPts val="2800"/>
              </a:lnSpc>
              <a:spcAft>
                <a:spcPts val="575"/>
              </a:spcAft>
            </a:pPr>
            <a:r>
              <a:rPr lang="fr-FR" sz="2400" b="1" spc="-5">
                <a:solidFill>
                  <a:srgbClr val="000000"/>
                </a:solidFill>
                <a:latin typeface="Arial" panose="02020603050405020304" pitchFamily="2"/>
              </a:rPr>
              <a:t>3- Long extenseur du pouce (I) </a:t>
            </a:r>
          </a:p>
        </p:txBody>
      </p:sp>
      <p:sp>
        <p:nvSpPr>
          <p:cNvPr id="607" name="Espace réservé du texte 606"/>
          <p:cNvSpPr>
            <a:spLocks noGrp="1"/>
          </p:cNvSpPr>
          <p:nvPr>
            <p:ph type="body" idx="10"/>
          </p:nvPr>
        </p:nvSpPr>
        <p:spPr>
          <a:xfrm>
            <a:off x="5982970" y="2133600"/>
            <a:ext cx="1575435" cy="286385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52705" rIns="0" bIns="0" anchor="t"/>
          <a:lstStyle/>
          <a:p>
            <a:pPr marL="91440" marR="0" indent="0" algn="l">
              <a:lnSpc>
                <a:spcPts val="1400"/>
              </a:lnSpc>
              <a:spcAft>
                <a:spcPts val="280"/>
              </a:spcAft>
            </a:pPr>
            <a:r>
              <a:rPr lang="fr-FR" sz="1200" b="1" spc="0">
                <a:solidFill>
                  <a:srgbClr val="000000"/>
                </a:solidFill>
                <a:latin typeface="Arial" panose="02020603050405020304" pitchFamily="2"/>
              </a:rPr>
              <a:t>Vue ventro-latérale </a:t>
            </a:r>
          </a:p>
        </p:txBody>
      </p:sp>
      <p:sp>
        <p:nvSpPr>
          <p:cNvPr id="608" name="Espace réservé du texte 607"/>
          <p:cNvSpPr>
            <a:spLocks noGrp="1"/>
          </p:cNvSpPr>
          <p:nvPr>
            <p:ph type="body" idx="10"/>
          </p:nvPr>
        </p:nvSpPr>
        <p:spPr>
          <a:xfrm>
            <a:off x="865505" y="2419985"/>
            <a:ext cx="3215640" cy="2084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0200" rIns="0" bIns="0" anchor="t"/>
          <a:lstStyle/>
          <a:p>
            <a:pPr marL="0" marR="0" indent="0" algn="just">
              <a:lnSpc>
                <a:spcPts val="2300"/>
              </a:lnSpc>
              <a:spcAft>
                <a:spcPts val="0"/>
              </a:spcAft>
            </a:pPr>
            <a:r>
              <a:rPr lang="fr-FR" sz="2000" b="1" spc="-45">
                <a:solidFill>
                  <a:srgbClr val="000000"/>
                </a:solidFill>
                <a:latin typeface="Arial" panose="02020603050405020304" pitchFamily="2"/>
              </a:rPr>
              <a:t>a-Origine</a:t>
            </a:r>
            <a:r>
              <a:rPr lang="fr-FR" sz="2000" spc="-55">
                <a:solidFill>
                  <a:srgbClr val="000000"/>
                </a:solidFill>
                <a:latin typeface="Arial" panose="02020603050405020304" pitchFamily="2"/>
              </a:rPr>
              <a:t>: </a:t>
            </a:r>
          </a:p>
          <a:p>
            <a:pPr marL="0" marR="0" indent="0" algn="just">
              <a:lnSpc>
                <a:spcPts val="2300"/>
              </a:lnSpc>
              <a:spcBef>
                <a:spcPts val="590"/>
              </a:spcBef>
              <a:spcAft>
                <a:spcPts val="0"/>
              </a:spcAft>
            </a:pPr>
            <a:r>
              <a:rPr lang="fr-FR" sz="2000" spc="-5">
                <a:solidFill>
                  <a:srgbClr val="000000"/>
                </a:solidFill>
                <a:latin typeface="Arial" panose="02020603050405020304" pitchFamily="2"/>
              </a:rPr>
              <a:t>face post de l’ulna et la </a:t>
            </a:r>
          </a:p>
          <a:p>
            <a:pPr marL="0" marR="0" indent="0" algn="just">
              <a:lnSpc>
                <a:spcPts val="2300"/>
              </a:lnSpc>
              <a:spcBef>
                <a:spcPts val="605"/>
              </a:spcBef>
              <a:spcAft>
                <a:spcPts val="0"/>
              </a:spcAft>
            </a:pPr>
            <a:r>
              <a:rPr lang="fr-FR" sz="2000" spc="-5">
                <a:solidFill>
                  <a:srgbClr val="000000"/>
                </a:solidFill>
                <a:latin typeface="Arial" panose="02020603050405020304" pitchFamily="2"/>
              </a:rPr>
              <a:t>membrane interosseuse </a:t>
            </a:r>
          </a:p>
          <a:p>
            <a:pPr marL="0" marR="0" indent="0" algn="just">
              <a:lnSpc>
                <a:spcPts val="2300"/>
              </a:lnSpc>
              <a:spcBef>
                <a:spcPts val="605"/>
              </a:spcBef>
              <a:spcAft>
                <a:spcPts val="0"/>
              </a:spcAft>
            </a:pPr>
            <a:r>
              <a:rPr lang="fr-FR" sz="2000" spc="-15">
                <a:solidFill>
                  <a:srgbClr val="000000"/>
                </a:solidFill>
                <a:latin typeface="Arial" panose="02020603050405020304" pitchFamily="2"/>
              </a:rPr>
              <a:t>(situé sous le </a:t>
            </a:r>
          </a:p>
          <a:p>
            <a:pPr marL="0" marR="0" indent="0" algn="just">
              <a:lnSpc>
                <a:spcPts val="2300"/>
              </a:lnSpc>
              <a:spcBef>
                <a:spcPts val="605"/>
              </a:spcBef>
              <a:spcAft>
                <a:spcPts val="0"/>
              </a:spcAft>
            </a:pPr>
            <a:r>
              <a:rPr lang="fr-FR" sz="2000" spc="-5">
                <a:solidFill>
                  <a:srgbClr val="000000"/>
                </a:solidFill>
                <a:latin typeface="Arial" panose="02020603050405020304" pitchFamily="2"/>
              </a:rPr>
              <a:t>court extens du pouce.) </a:t>
            </a:r>
          </a:p>
        </p:txBody>
      </p:sp>
      <p:sp>
        <p:nvSpPr>
          <p:cNvPr id="609" name="Espace réservé du texte 608"/>
          <p:cNvSpPr>
            <a:spLocks noGrp="1"/>
          </p:cNvSpPr>
          <p:nvPr>
            <p:ph type="body" idx="10"/>
          </p:nvPr>
        </p:nvSpPr>
        <p:spPr>
          <a:xfrm>
            <a:off x="865505" y="4504055"/>
            <a:ext cx="3261360" cy="25952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2595" rIns="0" bIns="0" anchor="t"/>
          <a:lstStyle/>
          <a:p>
            <a:pPr marL="0" marR="0" indent="0" algn="just">
              <a:lnSpc>
                <a:spcPts val="2300"/>
              </a:lnSpc>
              <a:spcAft>
                <a:spcPts val="0"/>
              </a:spcAft>
            </a:pPr>
            <a:r>
              <a:rPr lang="fr-FR" sz="2000" b="1" spc="-60">
                <a:solidFill>
                  <a:srgbClr val="000000"/>
                </a:solidFill>
                <a:latin typeface="Arial" panose="02020603050405020304" pitchFamily="2"/>
              </a:rPr>
              <a:t>b-Terminaison: </a:t>
            </a:r>
          </a:p>
          <a:p>
            <a:pPr marL="0" marR="0" indent="0" algn="just">
              <a:lnSpc>
                <a:spcPts val="2300"/>
              </a:lnSpc>
              <a:spcBef>
                <a:spcPts val="590"/>
              </a:spcBef>
              <a:spcAft>
                <a:spcPts val="0"/>
              </a:spcAft>
            </a:pPr>
            <a:r>
              <a:rPr lang="fr-FR" sz="2000" spc="-30">
                <a:solidFill>
                  <a:srgbClr val="000000"/>
                </a:solidFill>
                <a:latin typeface="Arial" panose="02020603050405020304" pitchFamily="2"/>
              </a:rPr>
              <a:t>Base de la face dorsale de la </a:t>
            </a:r>
          </a:p>
          <a:p>
            <a:pPr marL="0" marR="0" indent="0" algn="just">
              <a:lnSpc>
                <a:spcPts val="2300"/>
              </a:lnSpc>
              <a:spcBef>
                <a:spcPts val="605"/>
              </a:spcBef>
              <a:spcAft>
                <a:spcPts val="8900"/>
              </a:spcAft>
            </a:pPr>
            <a:r>
              <a:rPr lang="fr-FR" sz="2000" spc="15">
                <a:solidFill>
                  <a:srgbClr val="000000"/>
                </a:solidFill>
                <a:latin typeface="Arial" panose="02020603050405020304" pitchFamily="2"/>
              </a:rPr>
              <a:t>2éme phalange du pouce </a:t>
            </a:r>
          </a:p>
        </p:txBody>
      </p:sp>
      <p:sp>
        <p:nvSpPr>
          <p:cNvPr id="616" name="Espace réservé du texte 615"/>
          <p:cNvSpPr>
            <a:spLocks noGrp="1"/>
          </p:cNvSpPr>
          <p:nvPr>
            <p:ph type="body" idx="10"/>
          </p:nvPr>
        </p:nvSpPr>
        <p:spPr>
          <a:xfrm>
            <a:off x="4913630" y="6422390"/>
            <a:ext cx="993140" cy="26797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48895" rIns="0" bIns="0" anchor="t"/>
          <a:lstStyle/>
          <a:p>
            <a:pPr marL="0" marR="0" indent="0" algn="ctr">
              <a:lnSpc>
                <a:spcPts val="1300"/>
              </a:lnSpc>
              <a:spcAft>
                <a:spcPts val="280"/>
              </a:spcAft>
            </a:pPr>
            <a:r>
              <a:rPr lang="fr-FR" sz="1100" b="1" spc="0">
                <a:solidFill>
                  <a:srgbClr val="000000"/>
                </a:solidFill>
                <a:latin typeface="Arial" panose="02020603050405020304" pitchFamily="2"/>
              </a:rPr>
              <a:t>Vue dorsale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550920" y="2487295"/>
            <a:ext cx="3029585" cy="4544695"/>
          </a:xfrm>
          <a:prstGeom prst="rect">
            <a:avLst/>
          </a:prstGeom>
        </p:spPr>
      </p:pic>
      <p:sp>
        <p:nvSpPr>
          <p:cNvPr id="621" name="Espace réservé du texte 620"/>
          <p:cNvSpPr>
            <a:spLocks noGrp="1"/>
          </p:cNvSpPr>
          <p:nvPr>
            <p:ph type="body" idx="10"/>
          </p:nvPr>
        </p:nvSpPr>
        <p:spPr>
          <a:xfrm>
            <a:off x="1880870" y="927100"/>
            <a:ext cx="5943600" cy="15601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3700"/>
              </a:lnSpc>
              <a:spcAft>
                <a:spcPts val="0"/>
              </a:spcAft>
            </a:pPr>
            <a:r>
              <a:rPr lang="fr-FR" sz="3200" b="1" spc="-10">
                <a:solidFill>
                  <a:srgbClr val="000000"/>
                </a:solidFill>
                <a:latin typeface="Arial" panose="02020603050405020304" pitchFamily="2"/>
              </a:rPr>
              <a:t>3- Long extenseur du pouce (I) </a:t>
            </a:r>
          </a:p>
          <a:p>
            <a:pPr marL="0" marR="0" indent="0" algn="ctr">
              <a:lnSpc>
                <a:spcPts val="3700"/>
              </a:lnSpc>
              <a:spcBef>
                <a:spcPts val="175"/>
              </a:spcBef>
              <a:spcAft>
                <a:spcPts val="4770"/>
              </a:spcAft>
            </a:pPr>
            <a:r>
              <a:rPr lang="fr-FR" sz="3200" b="1" spc="-30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248785" y="3185160"/>
            <a:ext cx="5672455" cy="2023745"/>
          </a:xfrm>
          <a:prstGeom prst="rect">
            <a:avLst/>
          </a:prstGeom>
        </p:spPr>
      </p:pic>
      <p:sp>
        <p:nvSpPr>
          <p:cNvPr id="626" name="Espace réservé du texte 625"/>
          <p:cNvSpPr>
            <a:spLocks noGrp="1"/>
          </p:cNvSpPr>
          <p:nvPr>
            <p:ph type="body" idx="10"/>
          </p:nvPr>
        </p:nvSpPr>
        <p:spPr>
          <a:xfrm>
            <a:off x="2069465" y="774700"/>
            <a:ext cx="5943600" cy="12230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ctr">
              <a:lnSpc>
                <a:spcPts val="2800"/>
              </a:lnSpc>
              <a:spcAft>
                <a:spcPts val="0"/>
              </a:spcAft>
            </a:pPr>
            <a:r>
              <a:rPr lang="fr-FR" sz="2400" b="1" spc="-5">
                <a:solidFill>
                  <a:srgbClr val="000000"/>
                </a:solidFill>
                <a:latin typeface="Arial" panose="02020603050405020304" pitchFamily="2"/>
              </a:rPr>
              <a:t>3- Long extenseur du pouce (I) </a:t>
            </a:r>
          </a:p>
          <a:p>
            <a:pPr marL="0" marR="0" indent="0" algn="ctr">
              <a:lnSpc>
                <a:spcPts val="2800"/>
              </a:lnSpc>
              <a:spcBef>
                <a:spcPts val="125"/>
              </a:spcBef>
              <a:spcAft>
                <a:spcPts val="3910"/>
              </a:spcAft>
            </a:pPr>
            <a:r>
              <a:rPr lang="fr-FR" sz="2400" b="1" spc="-20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</p:txBody>
      </p:sp>
      <p:sp>
        <p:nvSpPr>
          <p:cNvPr id="627" name="Espace réservé du texte 626"/>
          <p:cNvSpPr>
            <a:spLocks noGrp="1"/>
          </p:cNvSpPr>
          <p:nvPr>
            <p:ph type="body" idx="10"/>
          </p:nvPr>
        </p:nvSpPr>
        <p:spPr>
          <a:xfrm>
            <a:off x="877570" y="1997710"/>
            <a:ext cx="2882900" cy="32219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2700"/>
              </a:lnSpc>
              <a:spcAft>
                <a:spcPts val="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c-Fonction: </a:t>
            </a:r>
          </a:p>
          <a:p>
            <a:pPr marL="0" marR="0" indent="0" algn="just">
              <a:lnSpc>
                <a:spcPts val="2700"/>
              </a:lnSpc>
              <a:spcBef>
                <a:spcPts val="700"/>
              </a:spcBef>
              <a:spcAft>
                <a:spcPts val="0"/>
              </a:spcAft>
            </a:pPr>
            <a:r>
              <a:rPr lang="fr-FR" sz="2400" spc="-5">
                <a:solidFill>
                  <a:srgbClr val="000000"/>
                </a:solidFill>
                <a:latin typeface="Arial" panose="02020603050405020304" pitchFamily="2"/>
              </a:rPr>
              <a:t>Extension de p2 sur </a:t>
            </a:r>
          </a:p>
          <a:p>
            <a:pPr marL="0" marR="0" indent="0" algn="just">
              <a:lnSpc>
                <a:spcPts val="2700"/>
              </a:lnSpc>
              <a:spcBef>
                <a:spcPts val="745"/>
              </a:spcBef>
              <a:spcAft>
                <a:spcPts val="0"/>
              </a:spcAft>
            </a:pPr>
            <a:r>
              <a:rPr lang="fr-FR" sz="2400" spc="-30">
                <a:solidFill>
                  <a:srgbClr val="000000"/>
                </a:solidFill>
                <a:latin typeface="Arial" panose="02020603050405020304" pitchFamily="2"/>
              </a:rPr>
              <a:t>p1 et de p1 sur le 1er </a:t>
            </a:r>
          </a:p>
          <a:p>
            <a:pPr marL="0" marR="0" indent="0" algn="just">
              <a:lnSpc>
                <a:spcPts val="2700"/>
              </a:lnSpc>
              <a:spcBef>
                <a:spcPts val="740"/>
              </a:spcBef>
              <a:spcAft>
                <a:spcPts val="0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méta du pouce </a:t>
            </a:r>
          </a:p>
          <a:p>
            <a:pPr marL="0" marR="0" indent="0" algn="just">
              <a:lnSpc>
                <a:spcPts val="2800"/>
              </a:lnSpc>
              <a:spcBef>
                <a:spcPts val="4195"/>
              </a:spcBef>
              <a:spcAft>
                <a:spcPts val="0"/>
              </a:spcAft>
            </a:pPr>
            <a:r>
              <a:rPr lang="fr-FR" sz="2400" b="1" spc="-15">
                <a:solidFill>
                  <a:srgbClr val="000000"/>
                </a:solidFill>
                <a:latin typeface="Arial" panose="02020603050405020304" pitchFamily="2"/>
              </a:rPr>
              <a:t>d-Innervation: </a:t>
            </a:r>
          </a:p>
          <a:p>
            <a:pPr marL="0" marR="0" indent="0" algn="just">
              <a:lnSpc>
                <a:spcPts val="2700"/>
              </a:lnSpc>
              <a:spcBef>
                <a:spcPts val="700"/>
              </a:spcBef>
              <a:spcAft>
                <a:spcPts val="1890"/>
              </a:spcAft>
            </a:pPr>
            <a:r>
              <a:rPr lang="fr-FR" sz="2400" spc="-25">
                <a:solidFill>
                  <a:srgbClr val="000000"/>
                </a:solidFill>
                <a:latin typeface="Arial" panose="02020603050405020304" pitchFamily="2"/>
              </a:rPr>
              <a:t>nerf radial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122920" y="1484630"/>
            <a:ext cx="1463040" cy="5376545"/>
          </a:xfrm>
          <a:prstGeom prst="rect">
            <a:avLst/>
          </a:prstGeom>
        </p:spPr>
      </p:pic>
      <p:pic>
        <p:nvPicPr>
          <p:cNvPr id="639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553585" y="2557145"/>
            <a:ext cx="3374390" cy="2880360"/>
          </a:xfrm>
          <a:prstGeom prst="rect">
            <a:avLst/>
          </a:prstGeom>
        </p:spPr>
      </p:pic>
      <p:sp>
        <p:nvSpPr>
          <p:cNvPr id="632" name="Espace réservé du texte 631"/>
          <p:cNvSpPr>
            <a:spLocks noGrp="1"/>
          </p:cNvSpPr>
          <p:nvPr>
            <p:ph type="body" idx="10"/>
          </p:nvPr>
        </p:nvSpPr>
        <p:spPr>
          <a:xfrm>
            <a:off x="3051175" y="546100"/>
            <a:ext cx="4077970" cy="551180"/>
          </a:xfrm>
          <a:prstGeom prst="rect">
            <a:avLst/>
          </a:prstGeom>
          <a:solidFill>
            <a:srgbClr val="EBF8F5"/>
          </a:solidFill>
          <a:ln w="18415" cmpd="sng">
            <a:solidFill>
              <a:srgbClr val="000000"/>
            </a:solidFill>
            <a:prstDash val="solid"/>
          </a:ln>
        </p:spPr>
        <p:txBody>
          <a:bodyPr vert="horz" lIns="0" tIns="76200" rIns="0" bIns="0" anchor="t"/>
          <a:lstStyle/>
          <a:p>
            <a:pPr marL="91440" marR="0" indent="0" algn="l">
              <a:lnSpc>
                <a:spcPts val="3200"/>
              </a:lnSpc>
              <a:spcAft>
                <a:spcPts val="210"/>
              </a:spcAft>
            </a:pPr>
            <a:r>
              <a:rPr lang="fr-FR" sz="2800" b="1" spc="-10">
                <a:solidFill>
                  <a:srgbClr val="000000"/>
                </a:solidFill>
                <a:latin typeface="Arial" panose="02020603050405020304" pitchFamily="2"/>
              </a:rPr>
              <a:t>B- Plan profond (suite) </a:t>
            </a:r>
          </a:p>
        </p:txBody>
      </p:sp>
      <p:sp>
        <p:nvSpPr>
          <p:cNvPr id="633" name="Espace réservé du texte 632"/>
          <p:cNvSpPr>
            <a:spLocks noGrp="1"/>
          </p:cNvSpPr>
          <p:nvPr>
            <p:ph type="body" idx="10"/>
          </p:nvPr>
        </p:nvSpPr>
        <p:spPr>
          <a:xfrm>
            <a:off x="1856105" y="1211580"/>
            <a:ext cx="5986145" cy="9918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fr-FR" sz="2400" b="1" spc="0">
                <a:solidFill>
                  <a:srgbClr val="000000"/>
                </a:solidFill>
                <a:latin typeface="Arial" panose="02020603050405020304" pitchFamily="2"/>
              </a:rPr>
              <a:t>4-Extenseur de l’index (extenseur propre </a:t>
            </a:r>
          </a:p>
          <a:p>
            <a:pPr marL="2194560" marR="0" indent="0" algn="l">
              <a:lnSpc>
                <a:spcPts val="2700"/>
              </a:lnSpc>
              <a:spcBef>
                <a:spcPts val="135"/>
              </a:spcBef>
              <a:spcAft>
                <a:spcPts val="2145"/>
              </a:spcAft>
            </a:pPr>
            <a:r>
              <a:rPr lang="fr-FR" sz="2400" b="1" spc="-15">
                <a:solidFill>
                  <a:srgbClr val="000000"/>
                </a:solidFill>
                <a:latin typeface="Arial" panose="02020603050405020304" pitchFamily="2"/>
              </a:rPr>
              <a:t>de l’index) </a:t>
            </a:r>
          </a:p>
        </p:txBody>
      </p:sp>
      <p:sp>
        <p:nvSpPr>
          <p:cNvPr id="634" name="Espace réservé du texte 633"/>
          <p:cNvSpPr>
            <a:spLocks noGrp="1"/>
          </p:cNvSpPr>
          <p:nvPr>
            <p:ph type="body" idx="10"/>
          </p:nvPr>
        </p:nvSpPr>
        <p:spPr>
          <a:xfrm>
            <a:off x="6269990" y="2203450"/>
            <a:ext cx="1572260" cy="28956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52705" rIns="0" bIns="0" anchor="t"/>
          <a:lstStyle/>
          <a:p>
            <a:pPr marL="91440" marR="0" indent="0" algn="l">
              <a:lnSpc>
                <a:spcPts val="1400"/>
              </a:lnSpc>
              <a:spcAft>
                <a:spcPts val="305"/>
              </a:spcAft>
            </a:pPr>
            <a:r>
              <a:rPr lang="fr-FR" sz="1200" b="1" spc="-5">
                <a:solidFill>
                  <a:srgbClr val="000000"/>
                </a:solidFill>
                <a:latin typeface="Arial" panose="02020603050405020304" pitchFamily="2"/>
              </a:rPr>
              <a:t>Vue ventro-latérale </a:t>
            </a:r>
          </a:p>
        </p:txBody>
      </p:sp>
      <p:sp>
        <p:nvSpPr>
          <p:cNvPr id="637" name="Espace réservé du texte 636"/>
          <p:cNvSpPr>
            <a:spLocks noGrp="1"/>
          </p:cNvSpPr>
          <p:nvPr>
            <p:ph type="body" idx="10"/>
          </p:nvPr>
        </p:nvSpPr>
        <p:spPr>
          <a:xfrm>
            <a:off x="860425" y="2557145"/>
            <a:ext cx="3378200" cy="37757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3040" rIns="0" bIns="0" anchor="t"/>
          <a:lstStyle/>
          <a:p>
            <a:pPr marL="0" marR="0" indent="0" algn="just">
              <a:lnSpc>
                <a:spcPts val="2300"/>
              </a:lnSpc>
              <a:spcAft>
                <a:spcPts val="0"/>
              </a:spcAft>
            </a:pPr>
            <a:r>
              <a:rPr lang="fr-FR" sz="2000" b="1" spc="-45">
                <a:solidFill>
                  <a:srgbClr val="000000"/>
                </a:solidFill>
                <a:latin typeface="Arial" panose="02020603050405020304" pitchFamily="2"/>
              </a:rPr>
              <a:t>a-Origine</a:t>
            </a:r>
            <a:r>
              <a:rPr lang="fr-FR" sz="2000" spc="-55">
                <a:solidFill>
                  <a:srgbClr val="000000"/>
                </a:solidFill>
                <a:latin typeface="Arial" panose="02020603050405020304" pitchFamily="2"/>
              </a:rPr>
              <a:t>: </a:t>
            </a:r>
          </a:p>
          <a:p>
            <a:pPr marL="0" marR="0" indent="0" algn="just">
              <a:lnSpc>
                <a:spcPts val="2300"/>
              </a:lnSpc>
              <a:spcBef>
                <a:spcPts val="590"/>
              </a:spcBef>
              <a:spcAft>
                <a:spcPts val="0"/>
              </a:spcAft>
            </a:pPr>
            <a:r>
              <a:rPr lang="fr-FR" sz="2000" spc="20">
                <a:solidFill>
                  <a:srgbClr val="000000"/>
                </a:solidFill>
                <a:latin typeface="Arial" panose="02020603050405020304" pitchFamily="2"/>
              </a:rPr>
              <a:t>face post de l’ulna et </a:t>
            </a:r>
          </a:p>
          <a:p>
            <a:pPr marL="0" marR="0" indent="0" algn="just">
              <a:lnSpc>
                <a:spcPts val="23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2000" spc="-15">
                <a:solidFill>
                  <a:srgbClr val="000000"/>
                </a:solidFill>
                <a:latin typeface="Arial" panose="02020603050405020304" pitchFamily="2"/>
              </a:rPr>
              <a:t>membrane interosseuse(situé </a:t>
            </a:r>
          </a:p>
          <a:p>
            <a:pPr marL="0" marR="0" indent="0" algn="just">
              <a:lnSpc>
                <a:spcPts val="23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2000" spc="-20">
                <a:solidFill>
                  <a:srgbClr val="000000"/>
                </a:solidFill>
                <a:latin typeface="Arial" panose="02020603050405020304" pitchFamily="2"/>
              </a:rPr>
              <a:t>sous le long extens du pouce) </a:t>
            </a:r>
          </a:p>
          <a:p>
            <a:pPr marL="0" marR="0" indent="0" algn="just">
              <a:lnSpc>
                <a:spcPts val="2300"/>
              </a:lnSpc>
              <a:spcBef>
                <a:spcPts val="3480"/>
              </a:spcBef>
              <a:spcAft>
                <a:spcPts val="0"/>
              </a:spcAft>
            </a:pPr>
            <a:r>
              <a:rPr lang="fr-FR" sz="2000" b="1" spc="-60">
                <a:solidFill>
                  <a:srgbClr val="000000"/>
                </a:solidFill>
                <a:latin typeface="Arial" panose="02020603050405020304" pitchFamily="2"/>
              </a:rPr>
              <a:t>b-Terminaison: </a:t>
            </a:r>
          </a:p>
          <a:p>
            <a:pPr marL="0" marR="0" indent="0" algn="just">
              <a:lnSpc>
                <a:spcPts val="2300"/>
              </a:lnSpc>
              <a:spcBef>
                <a:spcPts val="590"/>
              </a:spcBef>
              <a:spcAft>
                <a:spcPts val="0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Base de la 2éme et 3éme </a:t>
            </a:r>
          </a:p>
          <a:p>
            <a:pPr marL="0" marR="0" indent="0" algn="just">
              <a:lnSpc>
                <a:spcPts val="23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phalange de l’indexe </a:t>
            </a:r>
          </a:p>
          <a:p>
            <a:pPr marL="0" marR="0" indent="0" algn="just">
              <a:lnSpc>
                <a:spcPts val="23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2000" spc="-25">
                <a:solidFill>
                  <a:srgbClr val="000000"/>
                </a:solidFill>
                <a:latin typeface="Arial" panose="02020603050405020304" pitchFamily="2"/>
              </a:rPr>
              <a:t>(fusionne avec tendon extens. </a:t>
            </a:r>
          </a:p>
          <a:p>
            <a:pPr marL="0" marR="0" indent="0" algn="just">
              <a:lnSpc>
                <a:spcPts val="22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2000" spc="-5">
                <a:solidFill>
                  <a:srgbClr val="000000"/>
                </a:solidFill>
                <a:latin typeface="Arial" panose="02020603050405020304" pitchFamily="2"/>
              </a:rPr>
              <a:t>des doigts) </a:t>
            </a:r>
          </a:p>
        </p:txBody>
      </p:sp>
      <p:sp>
        <p:nvSpPr>
          <p:cNvPr id="640" name="Espace réservé du texte 639"/>
          <p:cNvSpPr>
            <a:spLocks noGrp="1"/>
          </p:cNvSpPr>
          <p:nvPr>
            <p:ph type="body" idx="10"/>
          </p:nvPr>
        </p:nvSpPr>
        <p:spPr>
          <a:xfrm>
            <a:off x="4839970" y="5562600"/>
            <a:ext cx="993775" cy="271145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52070" rIns="0" bIns="0" anchor="t"/>
          <a:lstStyle/>
          <a:p>
            <a:pPr marL="0" marR="0" indent="0" algn="ctr">
              <a:lnSpc>
                <a:spcPts val="1300"/>
              </a:lnSpc>
              <a:spcAft>
                <a:spcPts val="325"/>
              </a:spcAft>
            </a:pPr>
            <a:r>
              <a:rPr lang="fr-FR" sz="1100" b="1" spc="0">
                <a:solidFill>
                  <a:srgbClr val="000000"/>
                </a:solidFill>
                <a:latin typeface="Arial" panose="02020603050405020304" pitchFamily="2"/>
              </a:rPr>
              <a:t>Vue dorsale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694430" y="2130425"/>
            <a:ext cx="3029585" cy="4541520"/>
          </a:xfrm>
          <a:prstGeom prst="rect">
            <a:avLst/>
          </a:prstGeom>
        </p:spPr>
      </p:pic>
      <p:sp>
        <p:nvSpPr>
          <p:cNvPr id="643" name="Espace réservé du texte 642"/>
          <p:cNvSpPr>
            <a:spLocks noGrp="1"/>
          </p:cNvSpPr>
          <p:nvPr>
            <p:ph type="body" idx="10"/>
          </p:nvPr>
        </p:nvSpPr>
        <p:spPr>
          <a:xfrm>
            <a:off x="1359535" y="698500"/>
            <a:ext cx="7543800" cy="14319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800"/>
              </a:lnSpc>
              <a:spcAft>
                <a:spcPts val="0"/>
              </a:spcAft>
            </a:pPr>
            <a:r>
              <a:rPr lang="fr-FR" sz="2400" b="1" spc="-5">
                <a:solidFill>
                  <a:srgbClr val="000000"/>
                </a:solidFill>
                <a:latin typeface="Arial" panose="02020603050405020304" pitchFamily="2"/>
              </a:rPr>
              <a:t>4-Extenseur de l’index (extenseur propre de l’index) </a:t>
            </a:r>
          </a:p>
          <a:p>
            <a:pPr marL="0" marR="0" indent="0" algn="ctr">
              <a:lnSpc>
                <a:spcPts val="2800"/>
              </a:lnSpc>
              <a:spcBef>
                <a:spcPts val="130"/>
              </a:spcBef>
              <a:spcAft>
                <a:spcPts val="557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260850" y="1700530"/>
            <a:ext cx="2103120" cy="4566285"/>
          </a:xfrm>
          <a:prstGeom prst="rect">
            <a:avLst/>
          </a:prstGeom>
        </p:spPr>
      </p:pic>
      <p:pic>
        <p:nvPicPr>
          <p:cNvPr id="72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409815" y="1551305"/>
            <a:ext cx="2511425" cy="4834255"/>
          </a:xfrm>
          <a:prstGeom prst="rect">
            <a:avLst/>
          </a:prstGeom>
        </p:spPr>
      </p:pic>
      <p:sp>
        <p:nvSpPr>
          <p:cNvPr id="64" name="Espace réservé du texte 63"/>
          <p:cNvSpPr>
            <a:spLocks noGrp="1"/>
          </p:cNvSpPr>
          <p:nvPr>
            <p:ph type="body" idx="10"/>
          </p:nvPr>
        </p:nvSpPr>
        <p:spPr>
          <a:xfrm>
            <a:off x="3112135" y="342900"/>
            <a:ext cx="4047490" cy="614045"/>
          </a:xfrm>
          <a:prstGeom prst="rect">
            <a:avLst/>
          </a:prstGeom>
          <a:noFill/>
          <a:ln w="33655" cmpd="sng">
            <a:solidFill>
              <a:srgbClr val="000000"/>
            </a:solidFill>
            <a:prstDash val="solid"/>
          </a:ln>
        </p:spPr>
        <p:txBody>
          <a:bodyPr vert="horz" lIns="0" tIns="54610" rIns="0" bIns="0" anchor="t"/>
          <a:lstStyle/>
          <a:p>
            <a:pPr marL="0" marR="0" indent="0" algn="ctr">
              <a:lnSpc>
                <a:spcPts val="3600"/>
              </a:lnSpc>
              <a:spcAft>
                <a:spcPts val="185"/>
              </a:spcAft>
            </a:pPr>
            <a:r>
              <a:rPr lang="fr-FR" sz="3200" b="1" spc="-5">
                <a:solidFill>
                  <a:srgbClr val="000000"/>
                </a:solidFill>
                <a:latin typeface="Arial" panose="02020603050405020304" pitchFamily="2"/>
              </a:rPr>
              <a:t>A- Plan superficiel </a:t>
            </a:r>
          </a:p>
        </p:txBody>
      </p:sp>
      <p:sp>
        <p:nvSpPr>
          <p:cNvPr id="65" name="Espace réservé du texte 64"/>
          <p:cNvSpPr>
            <a:spLocks noGrp="1"/>
          </p:cNvSpPr>
          <p:nvPr>
            <p:ph type="body" idx="10"/>
          </p:nvPr>
        </p:nvSpPr>
        <p:spPr>
          <a:xfrm>
            <a:off x="1826260" y="1132205"/>
            <a:ext cx="6858000" cy="4191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ctr">
              <a:lnSpc>
                <a:spcPts val="2700"/>
              </a:lnSpc>
              <a:spcAft>
                <a:spcPts val="515"/>
              </a:spcAft>
            </a:pPr>
            <a:r>
              <a:rPr lang="fr-FR" sz="2400" b="1" spc="-5">
                <a:solidFill>
                  <a:srgbClr val="000000"/>
                </a:solidFill>
                <a:latin typeface="Arial" panose="02020603050405020304" pitchFamily="2"/>
              </a:rPr>
              <a:t>1-Le rond pronateur </a:t>
            </a:r>
          </a:p>
        </p:txBody>
      </p:sp>
      <p:sp>
        <p:nvSpPr>
          <p:cNvPr id="66" name="Espace réservé du texte 65"/>
          <p:cNvSpPr>
            <a:spLocks noGrp="1"/>
          </p:cNvSpPr>
          <p:nvPr>
            <p:ph type="body" idx="10"/>
          </p:nvPr>
        </p:nvSpPr>
        <p:spPr>
          <a:xfrm>
            <a:off x="6443345" y="2980055"/>
            <a:ext cx="579120" cy="3581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fr-FR" sz="1200" b="1" spc="-20">
                <a:solidFill>
                  <a:srgbClr val="000000"/>
                </a:solidFill>
                <a:latin typeface="Arial" panose="02020603050405020304" pitchFamily="2"/>
              </a:rPr>
              <a:t>Chef huméral </a:t>
            </a:r>
          </a:p>
        </p:txBody>
      </p:sp>
      <p:sp>
        <p:nvSpPr>
          <p:cNvPr id="67" name="Espace réservé du texte 66"/>
          <p:cNvSpPr>
            <a:spLocks noGrp="1"/>
          </p:cNvSpPr>
          <p:nvPr>
            <p:ph type="body" idx="10"/>
          </p:nvPr>
        </p:nvSpPr>
        <p:spPr>
          <a:xfrm>
            <a:off x="6443345" y="3907155"/>
            <a:ext cx="871855" cy="1752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fr-FR" sz="1200" b="1" spc="-50">
                <a:solidFill>
                  <a:srgbClr val="000000"/>
                </a:solidFill>
                <a:latin typeface="Arial" panose="02020603050405020304" pitchFamily="2"/>
              </a:rPr>
              <a:t>Chef ulnaire </a:t>
            </a:r>
          </a:p>
        </p:txBody>
      </p:sp>
      <p:sp>
        <p:nvSpPr>
          <p:cNvPr id="68" name="Espace réservé du texte 67"/>
          <p:cNvSpPr>
            <a:spLocks noGrp="1"/>
          </p:cNvSpPr>
          <p:nvPr>
            <p:ph type="body" idx="10"/>
          </p:nvPr>
        </p:nvSpPr>
        <p:spPr>
          <a:xfrm>
            <a:off x="6440170" y="5193030"/>
            <a:ext cx="887095" cy="1752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fr-FR" sz="1200" b="1" spc="-55">
                <a:solidFill>
                  <a:srgbClr val="000000"/>
                </a:solidFill>
                <a:latin typeface="Arial" panose="02020603050405020304" pitchFamily="2"/>
              </a:rPr>
              <a:t>Terminaison </a:t>
            </a:r>
          </a:p>
        </p:txBody>
      </p:sp>
      <p:sp>
        <p:nvSpPr>
          <p:cNvPr id="73" name="Espace réservé du texte 72"/>
          <p:cNvSpPr>
            <a:spLocks noGrp="1"/>
          </p:cNvSpPr>
          <p:nvPr>
            <p:ph type="body" idx="10"/>
          </p:nvPr>
        </p:nvSpPr>
        <p:spPr>
          <a:xfrm>
            <a:off x="8708390" y="5259070"/>
            <a:ext cx="1188720" cy="1005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fr-FR" sz="1100" b="1" spc="-5">
                <a:solidFill>
                  <a:srgbClr val="000000"/>
                </a:solidFill>
                <a:latin typeface="Arial" panose="02020603050405020304" pitchFamily="2"/>
              </a:rPr>
              <a:t>1-Rond pronateur 2-Artère radiale 3-Artère brachiale 4-Artère ulnaire 5-Nerf médian 6-Chef ulnaire </a:t>
            </a:r>
          </a:p>
        </p:txBody>
      </p:sp>
      <p:sp>
        <p:nvSpPr>
          <p:cNvPr id="74" name="Espace réservé du texte 73"/>
          <p:cNvSpPr>
            <a:spLocks noGrp="1"/>
          </p:cNvSpPr>
          <p:nvPr>
            <p:ph type="body" idx="10"/>
          </p:nvPr>
        </p:nvSpPr>
        <p:spPr>
          <a:xfrm>
            <a:off x="871855" y="1551305"/>
            <a:ext cx="3388995" cy="49409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1562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fr-FR" sz="2000" b="1" spc="-45">
                <a:solidFill>
                  <a:srgbClr val="000000"/>
                </a:solidFill>
                <a:latin typeface="Arial" panose="02020603050405020304" pitchFamily="2"/>
              </a:rPr>
              <a:t>a-Origine</a:t>
            </a:r>
            <a:r>
              <a:rPr lang="fr-FR" sz="2000" spc="-55">
                <a:solidFill>
                  <a:srgbClr val="000000"/>
                </a:solidFill>
                <a:latin typeface="Arial" panose="02020603050405020304" pitchFamily="2"/>
              </a:rPr>
              <a:t>: </a:t>
            </a:r>
          </a:p>
          <a:p>
            <a:pPr marL="0" marR="0" indent="0" algn="l">
              <a:lnSpc>
                <a:spcPts val="2300"/>
              </a:lnSpc>
              <a:spcBef>
                <a:spcPts val="585"/>
              </a:spcBef>
              <a:spcAft>
                <a:spcPts val="0"/>
              </a:spcAft>
            </a:pPr>
            <a:r>
              <a:rPr lang="fr-FR" sz="2000" spc="0">
                <a:solidFill>
                  <a:srgbClr val="000000"/>
                </a:solidFill>
                <a:latin typeface="Arial" panose="02020603050405020304" pitchFamily="2"/>
              </a:rPr>
              <a:t>-Chef huméral (faisceaux </a:t>
            </a:r>
          </a:p>
          <a:p>
            <a:pPr marL="0" marR="0" indent="0" algn="l">
              <a:lnSpc>
                <a:spcPts val="2300"/>
              </a:lnSpc>
              <a:spcBef>
                <a:spcPts val="595"/>
              </a:spcBef>
              <a:spcAft>
                <a:spcPts val="0"/>
              </a:spcAft>
            </a:pPr>
            <a:r>
              <a:rPr lang="fr-FR" sz="2000" spc="20">
                <a:solidFill>
                  <a:srgbClr val="000000"/>
                </a:solidFill>
                <a:latin typeface="Arial" panose="02020603050405020304" pitchFamily="2"/>
              </a:rPr>
              <a:t>superficiel): </a:t>
            </a:r>
          </a:p>
          <a:p>
            <a:pPr marL="0" marR="0" indent="0" algn="l">
              <a:lnSpc>
                <a:spcPts val="2300"/>
              </a:lnSpc>
              <a:spcBef>
                <a:spcPts val="595"/>
              </a:spcBef>
              <a:spcAft>
                <a:spcPts val="0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épicondyle médial </a:t>
            </a:r>
          </a:p>
          <a:p>
            <a:pPr marL="0" marR="0" indent="0" algn="l">
              <a:lnSpc>
                <a:spcPts val="2300"/>
              </a:lnSpc>
              <a:spcBef>
                <a:spcPts val="595"/>
              </a:spcBef>
              <a:spcAft>
                <a:spcPts val="0"/>
              </a:spcAft>
            </a:pPr>
            <a:r>
              <a:rPr lang="fr-FR" sz="2000" spc="0">
                <a:solidFill>
                  <a:srgbClr val="000000"/>
                </a:solidFill>
                <a:latin typeface="Arial" panose="02020603050405020304" pitchFamily="2"/>
              </a:rPr>
              <a:t>-Chef ulnaire (faisceaux </a:t>
            </a:r>
          </a:p>
          <a:p>
            <a:pPr marL="0" marR="0" indent="0" algn="l">
              <a:lnSpc>
                <a:spcPts val="2300"/>
              </a:lnSpc>
              <a:spcBef>
                <a:spcPts val="595"/>
              </a:spcBef>
              <a:spcAft>
                <a:spcPts val="0"/>
              </a:spcAft>
            </a:pPr>
            <a:r>
              <a:rPr lang="fr-FR" sz="2000" spc="20">
                <a:solidFill>
                  <a:srgbClr val="000000"/>
                </a:solidFill>
                <a:latin typeface="Arial" panose="02020603050405020304" pitchFamily="2"/>
              </a:rPr>
              <a:t>profond): </a:t>
            </a:r>
          </a:p>
          <a:p>
            <a:pPr marL="0" marR="0" indent="0" algn="l">
              <a:lnSpc>
                <a:spcPts val="2300"/>
              </a:lnSpc>
              <a:spcBef>
                <a:spcPts val="595"/>
              </a:spcBef>
              <a:spcAft>
                <a:spcPts val="0"/>
              </a:spcAft>
            </a:pPr>
            <a:r>
              <a:rPr lang="fr-FR" sz="2000" spc="-20">
                <a:solidFill>
                  <a:srgbClr val="000000"/>
                </a:solidFill>
                <a:latin typeface="Arial" panose="02020603050405020304" pitchFamily="2"/>
              </a:rPr>
              <a:t>processus coronoïde de l’ulna </a:t>
            </a:r>
          </a:p>
          <a:p>
            <a:pPr marL="0" marR="0" indent="0" algn="l">
              <a:lnSpc>
                <a:spcPts val="2300"/>
              </a:lnSpc>
              <a:spcBef>
                <a:spcPts val="3475"/>
              </a:spcBef>
              <a:spcAft>
                <a:spcPts val="0"/>
              </a:spcAft>
            </a:pPr>
            <a:r>
              <a:rPr lang="fr-FR" sz="2000" b="1" spc="-60">
                <a:solidFill>
                  <a:srgbClr val="000000"/>
                </a:solidFill>
                <a:latin typeface="Arial" panose="02020603050405020304" pitchFamily="2"/>
              </a:rPr>
              <a:t>b-Terminaison: </a:t>
            </a:r>
          </a:p>
          <a:p>
            <a:pPr marL="0" marR="0" indent="0" algn="l">
              <a:lnSpc>
                <a:spcPts val="2300"/>
              </a:lnSpc>
              <a:spcBef>
                <a:spcPts val="585"/>
              </a:spcBef>
              <a:spcAft>
                <a:spcPts val="0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1/3 moyen de la face latéral </a:t>
            </a:r>
          </a:p>
          <a:p>
            <a:pPr marL="320040" marR="0" indent="0" algn="l">
              <a:lnSpc>
                <a:spcPts val="2300"/>
              </a:lnSpc>
              <a:spcBef>
                <a:spcPts val="115"/>
              </a:spcBef>
              <a:spcAft>
                <a:spcPts val="4240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du radius </a:t>
            </a:r>
          </a:p>
        </p:txBody>
      </p:sp>
      <p:sp>
        <p:nvSpPr>
          <p:cNvPr id="75" name="Espace réservé du texte 74"/>
          <p:cNvSpPr>
            <a:spLocks noGrp="1"/>
          </p:cNvSpPr>
          <p:nvPr>
            <p:ph type="body" idx="10"/>
          </p:nvPr>
        </p:nvSpPr>
        <p:spPr>
          <a:xfrm>
            <a:off x="4057015" y="6492240"/>
            <a:ext cx="3352800" cy="316865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53975" rIns="0" bIns="0" anchor="t"/>
          <a:lstStyle/>
          <a:p>
            <a:pPr marL="91440" marR="0" indent="0" algn="l">
              <a:lnSpc>
                <a:spcPts val="1600"/>
              </a:lnSpc>
              <a:spcAft>
                <a:spcPts val="300"/>
              </a:spcAft>
            </a:pPr>
            <a:r>
              <a:rPr lang="fr-FR" sz="1400" b="1" spc="-5">
                <a:solidFill>
                  <a:srgbClr val="000000"/>
                </a:solidFill>
                <a:latin typeface="Arial" panose="02020603050405020304" pitchFamily="2"/>
              </a:rPr>
              <a:t>Rond pronateur: origine, terminaison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133975" y="2629535"/>
            <a:ext cx="4787265" cy="3665220"/>
          </a:xfrm>
          <a:prstGeom prst="rect">
            <a:avLst/>
          </a:prstGeom>
        </p:spPr>
      </p:pic>
      <p:sp>
        <p:nvSpPr>
          <p:cNvPr id="648" name="Espace réservé du texte 647"/>
          <p:cNvSpPr>
            <a:spLocks noGrp="1"/>
          </p:cNvSpPr>
          <p:nvPr>
            <p:ph type="body" idx="10"/>
          </p:nvPr>
        </p:nvSpPr>
        <p:spPr>
          <a:xfrm>
            <a:off x="1566545" y="850900"/>
            <a:ext cx="7543800" cy="1360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ctr">
              <a:lnSpc>
                <a:spcPts val="2700"/>
              </a:lnSpc>
              <a:spcAft>
                <a:spcPts val="0"/>
              </a:spcAft>
            </a:pPr>
            <a:r>
              <a:rPr lang="fr-FR" sz="2400" b="1" spc="-5">
                <a:solidFill>
                  <a:srgbClr val="000000"/>
                </a:solidFill>
                <a:latin typeface="Arial" panose="02020603050405020304" pitchFamily="2"/>
              </a:rPr>
              <a:t>4-Extenseur de l’index (extenseur propre de l’index) </a:t>
            </a:r>
          </a:p>
          <a:p>
            <a:pPr marL="0" marR="0" indent="0" algn="ctr">
              <a:lnSpc>
                <a:spcPts val="2700"/>
              </a:lnSpc>
              <a:spcBef>
                <a:spcPts val="135"/>
              </a:spcBef>
              <a:spcAft>
                <a:spcPts val="4975"/>
              </a:spcAft>
            </a:pPr>
            <a:r>
              <a:rPr lang="fr-FR" sz="2400" b="1" spc="-20">
                <a:solidFill>
                  <a:srgbClr val="000000"/>
                </a:solidFill>
                <a:latin typeface="Arial" panose="02020603050405020304" pitchFamily="2"/>
              </a:rPr>
              <a:t>(suite) </a:t>
            </a:r>
          </a:p>
        </p:txBody>
      </p:sp>
      <p:sp>
        <p:nvSpPr>
          <p:cNvPr id="649" name="Espace réservé du texte 648"/>
          <p:cNvSpPr>
            <a:spLocks noGrp="1"/>
          </p:cNvSpPr>
          <p:nvPr>
            <p:ph type="body" idx="10"/>
          </p:nvPr>
        </p:nvSpPr>
        <p:spPr>
          <a:xfrm>
            <a:off x="875030" y="2211070"/>
            <a:ext cx="2743200" cy="40881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2700"/>
              </a:lnSpc>
              <a:spcAft>
                <a:spcPts val="0"/>
              </a:spcAft>
            </a:pPr>
            <a:r>
              <a:rPr lang="fr-FR" sz="2400" b="1" spc="-25">
                <a:solidFill>
                  <a:srgbClr val="000000"/>
                </a:solidFill>
                <a:latin typeface="Arial" panose="02020603050405020304" pitchFamily="2"/>
              </a:rPr>
              <a:t>c-Fonction: </a:t>
            </a:r>
          </a:p>
          <a:p>
            <a:pPr marL="0" marR="0" indent="0" algn="just">
              <a:lnSpc>
                <a:spcPts val="2700"/>
              </a:lnSpc>
              <a:spcBef>
                <a:spcPts val="710"/>
              </a:spcBef>
              <a:spcAft>
                <a:spcPts val="0"/>
              </a:spcAft>
            </a:pPr>
            <a:r>
              <a:rPr lang="fr-FR" sz="2400" spc="-15">
                <a:solidFill>
                  <a:srgbClr val="000000"/>
                </a:solidFill>
                <a:latin typeface="Arial" panose="02020603050405020304" pitchFamily="2"/>
              </a:rPr>
              <a:t>extenseur de l’index </a:t>
            </a:r>
          </a:p>
          <a:p>
            <a:pPr marL="0" marR="0" indent="0" algn="just">
              <a:lnSpc>
                <a:spcPts val="2700"/>
              </a:lnSpc>
              <a:spcBef>
                <a:spcPts val="4170"/>
              </a:spcBef>
              <a:spcAft>
                <a:spcPts val="0"/>
              </a:spcAft>
            </a:pPr>
            <a:r>
              <a:rPr lang="fr-FR" sz="2400" b="1" spc="-15">
                <a:solidFill>
                  <a:srgbClr val="000000"/>
                </a:solidFill>
                <a:latin typeface="Arial" panose="02020603050405020304" pitchFamily="2"/>
              </a:rPr>
              <a:t>d-Innervation: </a:t>
            </a:r>
          </a:p>
          <a:p>
            <a:pPr marL="0" marR="0" indent="0" algn="just">
              <a:lnSpc>
                <a:spcPts val="2700"/>
              </a:lnSpc>
              <a:spcBef>
                <a:spcPts val="710"/>
              </a:spcBef>
              <a:spcAft>
                <a:spcPts val="15585"/>
              </a:spcAft>
            </a:pPr>
            <a:r>
              <a:rPr lang="fr-FR" sz="2400" spc="-25">
                <a:solidFill>
                  <a:srgbClr val="000000"/>
                </a:solidFill>
                <a:latin typeface="Arial" panose="02020603050405020304" pitchFamily="2"/>
              </a:rPr>
              <a:t>nerf radial </a:t>
            </a:r>
          </a:p>
        </p:txBody>
      </p:sp>
      <p:cxnSp>
        <p:nvCxnSpPr>
          <p:cNvPr id="652" name="Connecteur droit 651"/>
          <p:cNvCxnSpPr/>
          <p:nvPr/>
        </p:nvCxnSpPr>
        <p:spPr>
          <a:xfrm>
            <a:off x="5133975" y="2629535"/>
            <a:ext cx="4787265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</p:cxnSp>
      <p:cxnSp>
        <p:nvCxnSpPr>
          <p:cNvPr id="653" name="Connecteur droit 652"/>
          <p:cNvCxnSpPr/>
          <p:nvPr/>
        </p:nvCxnSpPr>
        <p:spPr>
          <a:xfrm>
            <a:off x="5133975" y="6294755"/>
            <a:ext cx="4787265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</p:cxnSp>
      <p:cxnSp>
        <p:nvCxnSpPr>
          <p:cNvPr id="654" name="Connecteur droit 653"/>
          <p:cNvCxnSpPr/>
          <p:nvPr/>
        </p:nvCxnSpPr>
        <p:spPr>
          <a:xfrm>
            <a:off x="5133975" y="2629535"/>
            <a:ext cx="0" cy="3665220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237095" y="1916430"/>
            <a:ext cx="2684145" cy="3768725"/>
          </a:xfrm>
          <a:prstGeom prst="rect">
            <a:avLst/>
          </a:prstGeom>
        </p:spPr>
      </p:pic>
      <p:pic>
        <p:nvPicPr>
          <p:cNvPr id="662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208520" y="5763895"/>
            <a:ext cx="2706370" cy="1417320"/>
          </a:xfrm>
          <a:prstGeom prst="rect">
            <a:avLst/>
          </a:prstGeom>
        </p:spPr>
      </p:pic>
      <p:sp>
        <p:nvSpPr>
          <p:cNvPr id="657" name="Espace réservé du texte 656"/>
          <p:cNvSpPr>
            <a:spLocks noGrp="1"/>
          </p:cNvSpPr>
          <p:nvPr>
            <p:ph type="body" idx="10"/>
          </p:nvPr>
        </p:nvSpPr>
        <p:spPr>
          <a:xfrm>
            <a:off x="1228090" y="622300"/>
            <a:ext cx="8232775" cy="1148715"/>
          </a:xfrm>
          <a:prstGeom prst="rect">
            <a:avLst/>
          </a:prstGeom>
          <a:solidFill>
            <a:srgbClr val="FFFF99"/>
          </a:solidFill>
          <a:ln w="0" cmpd="sng">
            <a:noFill/>
            <a:prstDash val="solid"/>
          </a:ln>
        </p:spPr>
        <p:txBody>
          <a:bodyPr vert="horz" lIns="0" tIns="287655" rIns="0" bIns="0" anchor="t"/>
          <a:lstStyle/>
          <a:p>
            <a:pPr marL="0" marR="0" indent="0" algn="ctr">
              <a:lnSpc>
                <a:spcPts val="5000"/>
              </a:lnSpc>
              <a:spcAft>
                <a:spcPts val="1775"/>
              </a:spcAft>
            </a:pPr>
            <a:r>
              <a:rPr lang="fr-FR" sz="4400" b="1" spc="-20">
                <a:solidFill>
                  <a:srgbClr val="000000"/>
                </a:solidFill>
                <a:latin typeface="Arial" panose="02020603050405020304" pitchFamily="2"/>
              </a:rPr>
              <a:t>La tabatière anatomique </a:t>
            </a:r>
          </a:p>
        </p:txBody>
      </p:sp>
      <p:sp>
        <p:nvSpPr>
          <p:cNvPr id="658" name="Espace réservé du texte 657"/>
          <p:cNvSpPr>
            <a:spLocks noGrp="1"/>
          </p:cNvSpPr>
          <p:nvPr>
            <p:ph type="body" idx="10"/>
          </p:nvPr>
        </p:nvSpPr>
        <p:spPr>
          <a:xfrm>
            <a:off x="875030" y="1913255"/>
            <a:ext cx="6019800" cy="3850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4930" rIns="0" bIns="0" anchor="t"/>
          <a:lstStyle/>
          <a:p>
            <a:pPr marL="0" marR="0" indent="0" algn="just">
              <a:lnSpc>
                <a:spcPts val="2300"/>
              </a:lnSpc>
              <a:spcAft>
                <a:spcPts val="0"/>
              </a:spcAft>
            </a:pPr>
            <a:r>
              <a:rPr lang="fr-FR" sz="2000" spc="-5">
                <a:solidFill>
                  <a:srgbClr val="000000"/>
                </a:solidFill>
                <a:latin typeface="Arial" panose="02020603050405020304" pitchFamily="2"/>
              </a:rPr>
              <a:t>Fossette latérale de la face dorsale du poignet. </a:t>
            </a:r>
          </a:p>
          <a:p>
            <a:pPr marL="0" marR="0" indent="0" algn="just">
              <a:lnSpc>
                <a:spcPts val="2300"/>
              </a:lnSpc>
              <a:spcBef>
                <a:spcPts val="610"/>
              </a:spcBef>
              <a:spcAft>
                <a:spcPts val="0"/>
              </a:spcAft>
            </a:pPr>
            <a:r>
              <a:rPr lang="fr-FR" sz="2000" spc="-5">
                <a:solidFill>
                  <a:srgbClr val="000000"/>
                </a:solidFill>
                <a:latin typeface="Arial" panose="02020603050405020304" pitchFamily="2"/>
              </a:rPr>
              <a:t>Elle est plus apparente lors de l’extension du pouce </a:t>
            </a:r>
          </a:p>
          <a:p>
            <a:pPr marL="0" marR="0" indent="0" algn="just">
              <a:lnSpc>
                <a:spcPts val="2300"/>
              </a:lnSpc>
              <a:spcBef>
                <a:spcPts val="3490"/>
              </a:spcBef>
              <a:spcAft>
                <a:spcPts val="0"/>
              </a:spcAft>
            </a:pPr>
            <a:r>
              <a:rPr lang="fr-FR" sz="2000" b="1" spc="-50">
                <a:solidFill>
                  <a:srgbClr val="FF0000"/>
                </a:solidFill>
                <a:latin typeface="Arial" panose="02020603050405020304" pitchFamily="2"/>
              </a:rPr>
              <a:t>Les limite </a:t>
            </a:r>
          </a:p>
          <a:p>
            <a:pPr marL="0" marR="0" indent="0" algn="just">
              <a:lnSpc>
                <a:spcPts val="2300"/>
              </a:lnSpc>
              <a:spcBef>
                <a:spcPts val="615"/>
              </a:spcBef>
              <a:spcAft>
                <a:spcPts val="0"/>
              </a:spcAft>
            </a:pPr>
            <a:r>
              <a:rPr lang="fr-FR" sz="2000" b="1" spc="-10">
                <a:solidFill>
                  <a:srgbClr val="000000"/>
                </a:solidFill>
                <a:latin typeface="Arial" panose="02020603050405020304" pitchFamily="2"/>
              </a:rPr>
              <a:t>Latéralement: </a:t>
            </a:r>
            <a:r>
              <a:rPr lang="fr-FR" sz="2000" spc="-15">
                <a:solidFill>
                  <a:srgbClr val="000000"/>
                </a:solidFill>
                <a:latin typeface="Arial" panose="02020603050405020304" pitchFamily="2"/>
              </a:rPr>
              <a:t>tendon du muscle long abducteur et </a:t>
            </a:r>
          </a:p>
          <a:p>
            <a:pPr marL="0" marR="0" indent="0" algn="just">
              <a:lnSpc>
                <a:spcPts val="2300"/>
              </a:lnSpc>
              <a:spcBef>
                <a:spcPts val="610"/>
              </a:spcBef>
              <a:spcAft>
                <a:spcPts val="0"/>
              </a:spcAft>
            </a:pPr>
            <a:r>
              <a:rPr lang="fr-FR" sz="2000" spc="0">
                <a:solidFill>
                  <a:srgbClr val="000000"/>
                </a:solidFill>
                <a:latin typeface="Arial" panose="02020603050405020304" pitchFamily="2"/>
              </a:rPr>
              <a:t>court extenseur </a:t>
            </a:r>
          </a:p>
          <a:p>
            <a:pPr marL="0" marR="0" indent="0" algn="just">
              <a:lnSpc>
                <a:spcPts val="2300"/>
              </a:lnSpc>
              <a:spcBef>
                <a:spcPts val="610"/>
              </a:spcBef>
              <a:spcAft>
                <a:spcPts val="0"/>
              </a:spcAft>
            </a:pPr>
            <a:r>
              <a:rPr lang="fr-FR" sz="2000" b="1" spc="-15">
                <a:solidFill>
                  <a:srgbClr val="000000"/>
                </a:solidFill>
                <a:latin typeface="Arial" panose="02020603050405020304" pitchFamily="2"/>
              </a:rPr>
              <a:t>Médialement: </a:t>
            </a:r>
            <a:r>
              <a:rPr lang="fr-FR" sz="2000" spc="-20">
                <a:solidFill>
                  <a:srgbClr val="000000"/>
                </a:solidFill>
                <a:latin typeface="Arial" panose="02020603050405020304" pitchFamily="2"/>
              </a:rPr>
              <a:t>tendon du muscle long extenseur du </a:t>
            </a:r>
          </a:p>
          <a:p>
            <a:pPr marL="0" marR="0" indent="0" algn="just">
              <a:lnSpc>
                <a:spcPts val="2300"/>
              </a:lnSpc>
              <a:spcBef>
                <a:spcPts val="610"/>
              </a:spcBef>
              <a:spcAft>
                <a:spcPts val="0"/>
              </a:spcAft>
            </a:pPr>
            <a:r>
              <a:rPr lang="fr-FR" sz="2000" spc="-30">
                <a:solidFill>
                  <a:srgbClr val="000000"/>
                </a:solidFill>
                <a:latin typeface="Arial" panose="02020603050405020304" pitchFamily="2"/>
              </a:rPr>
              <a:t>pouce </a:t>
            </a:r>
          </a:p>
          <a:p>
            <a:pPr marL="0" marR="0" indent="0" algn="just">
              <a:lnSpc>
                <a:spcPts val="2300"/>
              </a:lnSpc>
              <a:spcBef>
                <a:spcPts val="610"/>
              </a:spcBef>
              <a:spcAft>
                <a:spcPts val="0"/>
              </a:spcAft>
            </a:pPr>
            <a:r>
              <a:rPr lang="fr-FR" sz="2000" b="1" spc="-20">
                <a:solidFill>
                  <a:srgbClr val="000000"/>
                </a:solidFill>
                <a:latin typeface="Arial" panose="02020603050405020304" pitchFamily="2"/>
              </a:rPr>
              <a:t>Son plancher </a:t>
            </a:r>
            <a:r>
              <a:rPr lang="fr-FR" sz="2000" spc="-25">
                <a:solidFill>
                  <a:srgbClr val="000000"/>
                </a:solidFill>
                <a:latin typeface="Arial" panose="02020603050405020304" pitchFamily="2"/>
              </a:rPr>
              <a:t>est représenté le processus styloïde et </a:t>
            </a:r>
          </a:p>
          <a:p>
            <a:pPr marL="0" marR="0" indent="0" algn="just">
              <a:lnSpc>
                <a:spcPts val="2300"/>
              </a:lnSpc>
              <a:spcBef>
                <a:spcPts val="610"/>
              </a:spcBef>
              <a:spcAft>
                <a:spcPts val="1515"/>
              </a:spcAft>
            </a:pPr>
            <a:r>
              <a:rPr lang="fr-FR" sz="2000" spc="-5">
                <a:solidFill>
                  <a:srgbClr val="000000"/>
                </a:solidFill>
                <a:latin typeface="Arial" panose="02020603050405020304" pitchFamily="2"/>
              </a:rPr>
              <a:t>l’os scaphoïde et trapèze </a:t>
            </a:r>
          </a:p>
        </p:txBody>
      </p:sp>
      <p:cxnSp>
        <p:nvCxnSpPr>
          <p:cNvPr id="663" name="Connecteur droit 662"/>
          <p:cNvCxnSpPr/>
          <p:nvPr/>
        </p:nvCxnSpPr>
        <p:spPr>
          <a:xfrm>
            <a:off x="7237095" y="1916430"/>
            <a:ext cx="2684145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</p:cxnSp>
      <p:cxnSp>
        <p:nvCxnSpPr>
          <p:cNvPr id="664" name="Connecteur droit 663"/>
          <p:cNvCxnSpPr/>
          <p:nvPr/>
        </p:nvCxnSpPr>
        <p:spPr>
          <a:xfrm>
            <a:off x="7237095" y="5685155"/>
            <a:ext cx="2684145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</p:cxnSp>
      <p:cxnSp>
        <p:nvCxnSpPr>
          <p:cNvPr id="665" name="Connecteur droit 664"/>
          <p:cNvCxnSpPr/>
          <p:nvPr/>
        </p:nvCxnSpPr>
        <p:spPr>
          <a:xfrm>
            <a:off x="7237095" y="1916430"/>
            <a:ext cx="0" cy="3768725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876675" y="1176655"/>
            <a:ext cx="2510155" cy="4585970"/>
          </a:xfrm>
          <a:prstGeom prst="rect">
            <a:avLst/>
          </a:prstGeom>
        </p:spPr>
      </p:pic>
      <p:sp>
        <p:nvSpPr>
          <p:cNvPr id="670" name="Espace réservé du texte 669"/>
          <p:cNvSpPr>
            <a:spLocks noGrp="1"/>
          </p:cNvSpPr>
          <p:nvPr>
            <p:ph type="body" idx="10"/>
          </p:nvPr>
        </p:nvSpPr>
        <p:spPr>
          <a:xfrm>
            <a:off x="3219450" y="5882005"/>
            <a:ext cx="3962400" cy="1133475"/>
          </a:xfrm>
          <a:prstGeom prst="rect">
            <a:avLst/>
          </a:prstGeom>
          <a:noFill/>
          <a:ln w="14605" cmpd="sng">
            <a:solidFill>
              <a:srgbClr val="3D3D3D"/>
            </a:solidFill>
            <a:prstDash val="solid"/>
          </a:ln>
        </p:spPr>
        <p:txBody>
          <a:bodyPr vert="horz" lIns="0" tIns="13335" rIns="0" bIns="0" anchor="t"/>
          <a:lstStyle/>
          <a:p>
            <a:pPr marL="0" marR="137160" indent="0" algn="r">
              <a:lnSpc>
                <a:spcPts val="1300"/>
              </a:lnSpc>
              <a:spcAft>
                <a:spcPts val="0"/>
              </a:spcAft>
            </a:pPr>
            <a:r>
              <a:rPr lang="fr-FR" sz="1000" spc="85">
                <a:solidFill>
                  <a:srgbClr val="000000"/>
                </a:solidFill>
                <a:latin typeface="Tahoma" panose="02020603050405020304" pitchFamily="2"/>
              </a:rPr>
              <a:t>Vue latérale de la main, pouce en abduction </a:t>
            </a:r>
          </a:p>
          <a:p>
            <a:pPr marL="274320" marR="137160" indent="182880" algn="l">
              <a:lnSpc>
                <a:spcPts val="1400"/>
              </a:lnSpc>
              <a:spcBef>
                <a:spcPts val="955"/>
              </a:spcBef>
              <a:spcAft>
                <a:spcPts val="0"/>
              </a:spcAft>
              <a:buFont typeface="Tahoma"/>
              <a:buAutoNum type="arabicPeriod"/>
            </a:pPr>
            <a:r>
              <a:rPr lang="fr-FR" sz="1000" spc="0">
                <a:solidFill>
                  <a:srgbClr val="000000"/>
                </a:solidFill>
                <a:latin typeface="Tahoma" panose="02020603050405020304" pitchFamily="2"/>
              </a:rPr>
              <a:t>saillie des tendons des mm. long abducteur et court extenseur du pouce </a:t>
            </a:r>
          </a:p>
          <a:p>
            <a:pPr marL="274320" marR="0" indent="182880" algn="l">
              <a:lnSpc>
                <a:spcPts val="1300"/>
              </a:lnSpc>
              <a:spcBef>
                <a:spcPts val="140"/>
              </a:spcBef>
              <a:spcAft>
                <a:spcPts val="0"/>
              </a:spcAft>
              <a:buFont typeface="Tahoma"/>
              <a:buAutoNum type="arabicPeriod"/>
            </a:pPr>
            <a:r>
              <a:rPr lang="fr-FR" sz="1000" spc="0">
                <a:solidFill>
                  <a:srgbClr val="000000"/>
                </a:solidFill>
                <a:latin typeface="Tahoma" panose="02020603050405020304" pitchFamily="2"/>
              </a:rPr>
              <a:t>tabatière anatomique </a:t>
            </a:r>
          </a:p>
          <a:p>
            <a:pPr marL="274320" marR="0" indent="182880" algn="l">
              <a:lnSpc>
                <a:spcPts val="1300"/>
              </a:lnSpc>
              <a:spcBef>
                <a:spcPts val="215"/>
              </a:spcBef>
              <a:spcAft>
                <a:spcPts val="590"/>
              </a:spcAft>
              <a:buFont typeface="Tahoma"/>
              <a:buAutoNum type="arabicPeriod"/>
            </a:pPr>
            <a:r>
              <a:rPr lang="fr-FR" sz="1000" spc="5">
                <a:solidFill>
                  <a:srgbClr val="000000"/>
                </a:solidFill>
                <a:latin typeface="Tahoma" panose="02020603050405020304" pitchFamily="2"/>
              </a:rPr>
              <a:t>saillie du tendon du m. long extenseur du pouce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Espace réservé du texte 672"/>
          <p:cNvSpPr>
            <a:spLocks noGrp="1"/>
          </p:cNvSpPr>
          <p:nvPr>
            <p:ph type="body" idx="10"/>
          </p:nvPr>
        </p:nvSpPr>
        <p:spPr>
          <a:xfrm>
            <a:off x="1490345" y="3086100"/>
            <a:ext cx="7861300" cy="8636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6700"/>
              </a:lnSpc>
              <a:spcAft>
                <a:spcPts val="0"/>
              </a:spcAft>
            </a:pPr>
            <a:r>
              <a:rPr lang="fr-FR" sz="6000" spc="-70">
                <a:solidFill>
                  <a:srgbClr val="FF0000"/>
                </a:solidFill>
                <a:latin typeface="Arial" panose="02020603050405020304" pitchFamily="2"/>
              </a:rPr>
              <a:t>Merci de votre attention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763770" y="1414145"/>
            <a:ext cx="2520950" cy="4834255"/>
          </a:xfrm>
          <a:prstGeom prst="rect">
            <a:avLst/>
          </a:prstGeom>
        </p:spPr>
      </p:pic>
      <p:pic>
        <p:nvPicPr>
          <p:cNvPr id="83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479665" y="1222375"/>
            <a:ext cx="2441575" cy="4980305"/>
          </a:xfrm>
          <a:prstGeom prst="rect">
            <a:avLst/>
          </a:prstGeom>
        </p:spPr>
      </p:pic>
      <p:sp>
        <p:nvSpPr>
          <p:cNvPr id="78" name="Espace réservé du texte 77"/>
          <p:cNvSpPr>
            <a:spLocks noGrp="1"/>
          </p:cNvSpPr>
          <p:nvPr>
            <p:ph type="body" idx="10"/>
          </p:nvPr>
        </p:nvSpPr>
        <p:spPr>
          <a:xfrm>
            <a:off x="1746885" y="482600"/>
            <a:ext cx="6858000" cy="739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0" marR="0" indent="0" algn="ctr">
              <a:lnSpc>
                <a:spcPts val="3200"/>
              </a:lnSpc>
              <a:spcAft>
                <a:spcPts val="2565"/>
              </a:spcAft>
            </a:pPr>
            <a:r>
              <a:rPr lang="fr-FR" sz="2800" b="1" spc="-10">
                <a:solidFill>
                  <a:srgbClr val="000000"/>
                </a:solidFill>
                <a:latin typeface="Arial" panose="02020603050405020304" pitchFamily="2"/>
              </a:rPr>
              <a:t>1-Le rond pronateur (suite) </a:t>
            </a:r>
          </a:p>
        </p:txBody>
      </p:sp>
      <p:sp>
        <p:nvSpPr>
          <p:cNvPr id="81" name="Espace réservé du texte 80"/>
          <p:cNvSpPr>
            <a:spLocks noGrp="1"/>
          </p:cNvSpPr>
          <p:nvPr>
            <p:ph type="body" idx="10"/>
          </p:nvPr>
        </p:nvSpPr>
        <p:spPr>
          <a:xfrm>
            <a:off x="6065520" y="5151120"/>
            <a:ext cx="1185545" cy="948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fr-FR" sz="1100" b="1" spc="-10">
                <a:solidFill>
                  <a:srgbClr val="000000"/>
                </a:solidFill>
                <a:latin typeface="Arial" panose="02020603050405020304" pitchFamily="2"/>
              </a:rPr>
              <a:t>1-Rond pronateur 2-Artère radiale 3-Artère brachiale 4-Artère ulnaire 5-Nerf médian 6-Chef ulnaire </a:t>
            </a:r>
          </a:p>
        </p:txBody>
      </p:sp>
      <p:sp>
        <p:nvSpPr>
          <p:cNvPr id="84" name="Espace réservé du texte 83"/>
          <p:cNvSpPr>
            <a:spLocks noGrp="1"/>
          </p:cNvSpPr>
          <p:nvPr>
            <p:ph type="body" idx="10"/>
          </p:nvPr>
        </p:nvSpPr>
        <p:spPr>
          <a:xfrm>
            <a:off x="862965" y="1222375"/>
            <a:ext cx="3388995" cy="50387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1445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fr-FR" sz="2000" b="1" spc="-20">
                <a:solidFill>
                  <a:srgbClr val="000000"/>
                </a:solidFill>
                <a:latin typeface="Arial" panose="02020603050405020304" pitchFamily="2"/>
              </a:rPr>
              <a:t>c-Fonction: </a:t>
            </a:r>
          </a:p>
          <a:p>
            <a:pPr marL="0" marR="0" indent="0" algn="l">
              <a:lnSpc>
                <a:spcPts val="2300"/>
              </a:lnSpc>
              <a:spcBef>
                <a:spcPts val="595"/>
              </a:spcBef>
              <a:spcAft>
                <a:spcPts val="0"/>
              </a:spcAft>
            </a:pPr>
            <a:r>
              <a:rPr lang="fr-FR" sz="2000" spc="20">
                <a:solidFill>
                  <a:srgbClr val="000000"/>
                </a:solidFill>
                <a:latin typeface="Arial" panose="02020603050405020304" pitchFamily="2"/>
              </a:rPr>
              <a:t>-Principale: pronateur </a:t>
            </a:r>
          </a:p>
          <a:p>
            <a:pPr marL="0" marR="0" indent="0" algn="l">
              <a:lnSpc>
                <a:spcPts val="2300"/>
              </a:lnSpc>
              <a:spcBef>
                <a:spcPts val="615"/>
              </a:spcBef>
              <a:spcAft>
                <a:spcPts val="0"/>
              </a:spcAft>
            </a:pPr>
            <a:r>
              <a:rPr lang="fr-FR" sz="2000" spc="-25">
                <a:solidFill>
                  <a:srgbClr val="000000"/>
                </a:solidFill>
                <a:latin typeface="Arial" panose="02020603050405020304" pitchFamily="2"/>
              </a:rPr>
              <a:t>-Accessoire : flexion du coude </a:t>
            </a:r>
          </a:p>
          <a:p>
            <a:pPr marL="0" marR="0" indent="0" algn="l">
              <a:lnSpc>
                <a:spcPts val="2300"/>
              </a:lnSpc>
              <a:spcBef>
                <a:spcPts val="3495"/>
              </a:spcBef>
              <a:spcAft>
                <a:spcPts val="0"/>
              </a:spcAft>
            </a:pPr>
            <a:r>
              <a:rPr lang="fr-FR" sz="2000" b="1" spc="-15">
                <a:solidFill>
                  <a:srgbClr val="000000"/>
                </a:solidFill>
                <a:latin typeface="Arial" panose="02020603050405020304" pitchFamily="2"/>
              </a:rPr>
              <a:t>d-Innervation: </a:t>
            </a:r>
          </a:p>
          <a:p>
            <a:pPr marL="0" marR="0" indent="0" algn="l">
              <a:lnSpc>
                <a:spcPts val="2300"/>
              </a:lnSpc>
              <a:spcBef>
                <a:spcPts val="595"/>
              </a:spcBef>
              <a:spcAft>
                <a:spcPts val="12605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-Nerf médian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24070" y="2188210"/>
            <a:ext cx="5147945" cy="4447540"/>
          </a:xfrm>
          <a:prstGeom prst="rect">
            <a:avLst/>
          </a:prstGeom>
        </p:spPr>
      </p:pic>
      <p:sp>
        <p:nvSpPr>
          <p:cNvPr id="87" name="Espace réservé du texte 86"/>
          <p:cNvSpPr>
            <a:spLocks noGrp="1"/>
          </p:cNvSpPr>
          <p:nvPr>
            <p:ph type="body" idx="10"/>
          </p:nvPr>
        </p:nvSpPr>
        <p:spPr>
          <a:xfrm>
            <a:off x="1682750" y="609600"/>
            <a:ext cx="7369810" cy="844550"/>
          </a:xfrm>
          <a:prstGeom prst="rect">
            <a:avLst/>
          </a:prstGeom>
          <a:noFill/>
          <a:ln w="39370" cmpd="sng">
            <a:solidFill>
              <a:srgbClr val="000000"/>
            </a:solidFill>
            <a:prstDash val="solid"/>
          </a:ln>
        </p:spPr>
        <p:txBody>
          <a:bodyPr vert="horz" lIns="0" tIns="95885" rIns="0" bIns="0" anchor="t"/>
          <a:lstStyle/>
          <a:p>
            <a:pPr marL="0" marR="0" indent="0" algn="ctr">
              <a:lnSpc>
                <a:spcPts val="5000"/>
              </a:lnSpc>
              <a:spcAft>
                <a:spcPts val="230"/>
              </a:spcAft>
            </a:pPr>
            <a:r>
              <a:rPr lang="fr-FR" sz="4400" b="1" spc="-5">
                <a:solidFill>
                  <a:srgbClr val="000000"/>
                </a:solidFill>
                <a:latin typeface="Arial" panose="02020603050405020304" pitchFamily="2"/>
              </a:rPr>
              <a:t>A- Plan superficiel (suite) </a:t>
            </a:r>
          </a:p>
        </p:txBody>
      </p:sp>
      <p:sp>
        <p:nvSpPr>
          <p:cNvPr id="88" name="Espace réservé du texte 87"/>
          <p:cNvSpPr>
            <a:spLocks noGrp="1"/>
          </p:cNvSpPr>
          <p:nvPr>
            <p:ph type="body" idx="10"/>
          </p:nvPr>
        </p:nvSpPr>
        <p:spPr>
          <a:xfrm>
            <a:off x="1371600" y="1638300"/>
            <a:ext cx="7099300" cy="549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700"/>
              </a:lnSpc>
              <a:spcAft>
                <a:spcPts val="1595"/>
              </a:spcAft>
            </a:pPr>
            <a:r>
              <a:rPr lang="fr-FR" sz="2400" b="1" spc="0">
                <a:solidFill>
                  <a:srgbClr val="000000"/>
                </a:solidFill>
                <a:latin typeface="Arial" panose="02020603050405020304" pitchFamily="2"/>
              </a:rPr>
              <a:t>2- le fléchisseur radial du carpe (grand palmaire) </a:t>
            </a:r>
          </a:p>
        </p:txBody>
      </p:sp>
      <p:sp>
        <p:nvSpPr>
          <p:cNvPr id="91" name="Espace réservé du texte 90"/>
          <p:cNvSpPr>
            <a:spLocks noGrp="1"/>
          </p:cNvSpPr>
          <p:nvPr>
            <p:ph type="body" idx="10"/>
          </p:nvPr>
        </p:nvSpPr>
        <p:spPr>
          <a:xfrm>
            <a:off x="8004175" y="2899410"/>
            <a:ext cx="899160" cy="548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fr-FR" sz="1200" b="1" spc="-10">
                <a:solidFill>
                  <a:srgbClr val="000000"/>
                </a:solidFill>
                <a:latin typeface="Arial" panose="02020603050405020304" pitchFamily="2"/>
              </a:rPr>
              <a:t>Vue ventrale de l’avant bras </a:t>
            </a:r>
          </a:p>
        </p:txBody>
      </p:sp>
      <p:sp>
        <p:nvSpPr>
          <p:cNvPr id="92" name="Espace réservé du texte 91"/>
          <p:cNvSpPr>
            <a:spLocks noGrp="1"/>
          </p:cNvSpPr>
          <p:nvPr>
            <p:ph type="body" idx="10"/>
          </p:nvPr>
        </p:nvSpPr>
        <p:spPr>
          <a:xfrm>
            <a:off x="9494520" y="3498850"/>
            <a:ext cx="274320" cy="3022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3975" rIns="0" bIns="0" anchor="t"/>
          <a:lstStyle/>
          <a:p>
            <a:pPr marL="45720" marR="0" indent="0" algn="l">
              <a:lnSpc>
                <a:spcPts val="1600"/>
              </a:lnSpc>
              <a:spcAft>
                <a:spcPts val="315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1 </a:t>
            </a:r>
          </a:p>
        </p:txBody>
      </p:sp>
      <p:sp>
        <p:nvSpPr>
          <p:cNvPr id="93" name="Espace réservé du texte 92"/>
          <p:cNvSpPr>
            <a:spLocks noGrp="1"/>
          </p:cNvSpPr>
          <p:nvPr>
            <p:ph type="body" idx="10"/>
          </p:nvPr>
        </p:nvSpPr>
        <p:spPr>
          <a:xfrm>
            <a:off x="9494520" y="3999230"/>
            <a:ext cx="274320" cy="301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3975" rIns="0" bIns="0" anchor="t"/>
          <a:lstStyle/>
          <a:p>
            <a:pPr marL="45720" marR="0" indent="0" algn="l">
              <a:lnSpc>
                <a:spcPts val="1600"/>
              </a:lnSpc>
              <a:spcAft>
                <a:spcPts val="260"/>
              </a:spcAft>
            </a:pPr>
            <a:r>
              <a:rPr lang="fr-FR" sz="1400" b="1" spc="0">
                <a:solidFill>
                  <a:srgbClr val="000000"/>
                </a:solidFill>
                <a:latin typeface="Arial" panose="02020603050405020304" pitchFamily="2"/>
              </a:rPr>
              <a:t>2 </a:t>
            </a:r>
          </a:p>
        </p:txBody>
      </p:sp>
      <p:sp>
        <p:nvSpPr>
          <p:cNvPr id="94" name="Espace réservé du texte 93"/>
          <p:cNvSpPr>
            <a:spLocks noGrp="1"/>
          </p:cNvSpPr>
          <p:nvPr>
            <p:ph type="body" idx="10"/>
          </p:nvPr>
        </p:nvSpPr>
        <p:spPr>
          <a:xfrm>
            <a:off x="871855" y="2188210"/>
            <a:ext cx="3657600" cy="4554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61975" rIns="0" bIns="0" anchor="t"/>
          <a:lstStyle/>
          <a:p>
            <a:pPr marL="0" marR="0" indent="0" algn="just">
              <a:lnSpc>
                <a:spcPts val="2300"/>
              </a:lnSpc>
              <a:spcAft>
                <a:spcPts val="0"/>
              </a:spcAft>
            </a:pPr>
            <a:r>
              <a:rPr lang="fr-FR" sz="2000" b="1" spc="-45">
                <a:solidFill>
                  <a:srgbClr val="000000"/>
                </a:solidFill>
                <a:latin typeface="Arial" panose="02020603050405020304" pitchFamily="2"/>
              </a:rPr>
              <a:t>a-Origine</a:t>
            </a:r>
            <a:r>
              <a:rPr lang="fr-FR" sz="2000" spc="-55">
                <a:solidFill>
                  <a:srgbClr val="000000"/>
                </a:solidFill>
                <a:latin typeface="Arial" panose="02020603050405020304" pitchFamily="2"/>
              </a:rPr>
              <a:t>: </a:t>
            </a:r>
          </a:p>
          <a:p>
            <a:pPr marL="0" marR="0" indent="0" algn="just">
              <a:lnSpc>
                <a:spcPts val="2300"/>
              </a:lnSpc>
              <a:spcBef>
                <a:spcPts val="590"/>
              </a:spcBef>
              <a:spcAft>
                <a:spcPts val="0"/>
              </a:spcAft>
            </a:pPr>
            <a:r>
              <a:rPr lang="fr-FR" sz="2000" spc="-5">
                <a:solidFill>
                  <a:srgbClr val="000000"/>
                </a:solidFill>
                <a:latin typeface="Arial" panose="02020603050405020304" pitchFamily="2"/>
              </a:rPr>
              <a:t>Face antérieure de l’épicondyle </a:t>
            </a:r>
          </a:p>
          <a:p>
            <a:pPr marL="0" marR="0" indent="0" algn="just">
              <a:lnSpc>
                <a:spcPts val="2300"/>
              </a:lnSpc>
              <a:spcBef>
                <a:spcPts val="605"/>
              </a:spcBef>
              <a:spcAft>
                <a:spcPts val="0"/>
              </a:spcAft>
            </a:pPr>
            <a:r>
              <a:rPr lang="fr-FR" sz="2000" spc="-35">
                <a:solidFill>
                  <a:srgbClr val="000000"/>
                </a:solidFill>
                <a:latin typeface="Arial" panose="02020603050405020304" pitchFamily="2"/>
              </a:rPr>
              <a:t>médial </a:t>
            </a:r>
          </a:p>
          <a:p>
            <a:pPr marL="0" marR="0" indent="0" algn="just">
              <a:lnSpc>
                <a:spcPts val="2300"/>
              </a:lnSpc>
              <a:spcBef>
                <a:spcPts val="3485"/>
              </a:spcBef>
              <a:spcAft>
                <a:spcPts val="0"/>
              </a:spcAft>
            </a:pPr>
            <a:r>
              <a:rPr lang="fr-FR" sz="2000" b="1" spc="-60">
                <a:solidFill>
                  <a:srgbClr val="000000"/>
                </a:solidFill>
                <a:latin typeface="Arial" panose="02020603050405020304" pitchFamily="2"/>
              </a:rPr>
              <a:t>b-Terminaison: </a:t>
            </a:r>
          </a:p>
          <a:p>
            <a:pPr marL="0" marR="0" indent="0" algn="just">
              <a:lnSpc>
                <a:spcPts val="2300"/>
              </a:lnSpc>
              <a:spcBef>
                <a:spcPts val="590"/>
              </a:spcBef>
              <a:spcAft>
                <a:spcPts val="0"/>
              </a:spcAft>
            </a:pPr>
            <a:r>
              <a:rPr lang="fr-FR" sz="2000" spc="-10">
                <a:solidFill>
                  <a:srgbClr val="000000"/>
                </a:solidFill>
                <a:latin typeface="Arial" panose="02020603050405020304" pitchFamily="2"/>
              </a:rPr>
              <a:t>Base de la face antérieure du </a:t>
            </a:r>
          </a:p>
          <a:p>
            <a:pPr marL="0" marR="0" indent="0" algn="just">
              <a:lnSpc>
                <a:spcPts val="2300"/>
              </a:lnSpc>
              <a:spcBef>
                <a:spcPts val="605"/>
              </a:spcBef>
              <a:spcAft>
                <a:spcPts val="0"/>
              </a:spcAft>
            </a:pPr>
            <a:r>
              <a:rPr lang="fr-FR" sz="2000" spc="0">
                <a:solidFill>
                  <a:srgbClr val="000000"/>
                </a:solidFill>
                <a:latin typeface="Arial" panose="02020603050405020304" pitchFamily="2"/>
              </a:rPr>
              <a:t>deuxième métacarpien (et </a:t>
            </a:r>
          </a:p>
          <a:p>
            <a:pPr marL="0" marR="0" indent="0" algn="just">
              <a:lnSpc>
                <a:spcPts val="2300"/>
              </a:lnSpc>
              <a:spcBef>
                <a:spcPts val="605"/>
              </a:spcBef>
              <a:spcAft>
                <a:spcPts val="8970"/>
              </a:spcAft>
            </a:pPr>
            <a:r>
              <a:rPr lang="fr-FR" sz="2000" spc="-5">
                <a:solidFill>
                  <a:srgbClr val="000000"/>
                </a:solidFill>
                <a:latin typeface="Arial" panose="02020603050405020304" pitchFamily="2"/>
              </a:rPr>
              <a:t>expansion vers le troisième) </a:t>
            </a:r>
          </a:p>
        </p:txBody>
      </p:sp>
      <p:sp>
        <p:nvSpPr>
          <p:cNvPr id="95" name="Espace réservé du texte 94"/>
          <p:cNvSpPr>
            <a:spLocks noGrp="1"/>
          </p:cNvSpPr>
          <p:nvPr>
            <p:ph type="body" idx="10"/>
          </p:nvPr>
        </p:nvSpPr>
        <p:spPr>
          <a:xfrm>
            <a:off x="6876415" y="6743065"/>
            <a:ext cx="2755900" cy="4197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228600" algn="l">
              <a:lnSpc>
                <a:spcPts val="1600"/>
              </a:lnSpc>
              <a:spcAft>
                <a:spcPts val="0"/>
              </a:spcAft>
              <a:buFont typeface="Arial"/>
              <a:buAutoNum type="arabicPeriod"/>
            </a:pPr>
            <a:r>
              <a:rPr lang="fr-FR" sz="1400" b="1" spc="-5">
                <a:solidFill>
                  <a:srgbClr val="000000"/>
                </a:solidFill>
                <a:latin typeface="Arial" panose="02020603050405020304" pitchFamily="2"/>
              </a:rPr>
              <a:t>le fléchisseur radial du carpe </a:t>
            </a:r>
          </a:p>
          <a:p>
            <a:pPr marL="0" marR="0" indent="228600" algn="l">
              <a:lnSpc>
                <a:spcPts val="1600"/>
              </a:lnSpc>
              <a:spcBef>
                <a:spcPts val="90"/>
              </a:spcBef>
              <a:spcAft>
                <a:spcPts val="0"/>
              </a:spcAft>
              <a:buFont typeface="Arial"/>
              <a:buAutoNum type="arabicPeriod"/>
            </a:pPr>
            <a:r>
              <a:rPr lang="fr-FR" sz="1400" b="1" spc="-30">
                <a:solidFill>
                  <a:srgbClr val="000000"/>
                </a:solidFill>
                <a:latin typeface="Arial" panose="02020603050405020304" pitchFamily="2"/>
              </a:rPr>
              <a:t>le fléchisseur ulnaire du carpe </a:t>
            </a:r>
          </a:p>
        </p:txBody>
      </p:sp>
      <p:cxnSp>
        <p:nvCxnSpPr>
          <p:cNvPr id="96" name="Connecteur droit 95"/>
          <p:cNvCxnSpPr/>
          <p:nvPr/>
        </p:nvCxnSpPr>
        <p:spPr>
          <a:xfrm>
            <a:off x="9494520" y="3801110"/>
            <a:ext cx="274320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</p:cxnSp>
      <p:cxnSp>
        <p:nvCxnSpPr>
          <p:cNvPr id="97" name="Connecteur droit 96"/>
          <p:cNvCxnSpPr/>
          <p:nvPr/>
        </p:nvCxnSpPr>
        <p:spPr>
          <a:xfrm>
            <a:off x="9768840" y="3498850"/>
            <a:ext cx="0" cy="302260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98" name="Connecteur droit 97"/>
          <p:cNvCxnSpPr/>
          <p:nvPr/>
        </p:nvCxnSpPr>
        <p:spPr>
          <a:xfrm>
            <a:off x="9494520" y="4300855"/>
            <a:ext cx="274320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</p:cxnSp>
      <p:cxnSp>
        <p:nvCxnSpPr>
          <p:cNvPr id="99" name="Connecteur droit 98"/>
          <p:cNvCxnSpPr/>
          <p:nvPr/>
        </p:nvCxnSpPr>
        <p:spPr>
          <a:xfrm>
            <a:off x="9768840" y="3999230"/>
            <a:ext cx="0" cy="301625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2571</Words>
  <Application>Microsoft Office PowerPoint</Application>
  <PresentationFormat>Personnalisé</PresentationFormat>
  <Paragraphs>663</Paragraphs>
  <Slides>73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73</vt:i4>
      </vt:variant>
    </vt:vector>
  </HeadingPairs>
  <TitlesOfParts>
    <vt:vector size="77" baseType="lpstr">
      <vt:lpstr>Arial</vt:lpstr>
      <vt:lpstr>Calibri</vt:lpstr>
      <vt:lpstr>Tahoma</vt:lpstr>
      <vt:lpstr/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Samir MOUALEK</dc:creator>
  <cp:lastModifiedBy>Samir MOUALEK</cp:lastModifiedBy>
  <cp:revision>1</cp:revision>
  <dcterms:modified xsi:type="dcterms:W3CDTF">2023-10-22T21:29:39Z</dcterms:modified>
</cp:coreProperties>
</file>