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0"/>
          </p:nvPr>
        </p:nvSpPr>
        <p:spPr>
          <a:xfrm>
            <a:off x="144780" y="5290820"/>
            <a:ext cx="8788400" cy="674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fr-FR" sz="4350" b="1" spc="-25">
                <a:solidFill>
                  <a:srgbClr val="943735"/>
                </a:solidFill>
                <a:latin typeface="Calibri" panose="02020603050405020304" pitchFamily="2"/>
              </a:rPr>
              <a:t>Dr CHENAFA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65"/>
          <p:cNvSpPr>
            <a:spLocks noGrp="1"/>
          </p:cNvSpPr>
          <p:nvPr>
            <p:ph type="body" idx="10"/>
          </p:nvPr>
        </p:nvSpPr>
        <p:spPr>
          <a:xfrm>
            <a:off x="106680" y="381000"/>
            <a:ext cx="1880870" cy="86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idx="10"/>
          </p:nvPr>
        </p:nvSpPr>
        <p:spPr>
          <a:xfrm>
            <a:off x="106680" y="1243330"/>
            <a:ext cx="4343400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/>
          <a:p>
            <a:pPr marL="0" marR="0" indent="0" algn="just">
              <a:lnSpc>
                <a:spcPts val="3100"/>
              </a:lnSpc>
              <a:spcAft>
                <a:spcPts val="0"/>
              </a:spcAft>
            </a:pPr>
            <a:r>
              <a:rPr lang="fr-FR" sz="2900" b="1" spc="125">
                <a:solidFill>
                  <a:srgbClr val="943735"/>
                </a:solidFill>
                <a:latin typeface="Calibri" panose="02020603050405020304" pitchFamily="2"/>
              </a:rPr>
              <a:t>2/Le muscle supra-épineux: </a:t>
            </a: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idx="10"/>
          </p:nvPr>
        </p:nvSpPr>
        <p:spPr>
          <a:xfrm>
            <a:off x="106680" y="1597025"/>
            <a:ext cx="3950335" cy="49434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>
            <a:normAutofit fontScale="90000"/>
          </a:bodyPr>
          <a:lstStyle/>
          <a:p>
            <a:pPr marL="0" marR="0" indent="13716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9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 fosse supra-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épineuse. </a:t>
            </a:r>
          </a:p>
          <a:p>
            <a:pPr marL="0" marR="0" indent="13716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30">
                <a:solidFill>
                  <a:srgbClr val="000000"/>
                </a:solidFill>
                <a:latin typeface="Calibri" panose="02020603050405020304" pitchFamily="2"/>
              </a:rPr>
              <a:t>majeur. </a:t>
            </a:r>
          </a:p>
          <a:p>
            <a:pPr marL="0" marR="0" indent="22860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9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 abducteur du </a:t>
            </a:r>
          </a:p>
          <a:p>
            <a:pPr marL="320040" marR="0" indent="0" algn="just">
              <a:lnSpc>
                <a:spcPts val="30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20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0" marR="0" indent="137160" algn="just">
              <a:lnSpc>
                <a:spcPts val="3200"/>
              </a:lnSpc>
              <a:spcBef>
                <a:spcPts val="110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nerf 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supscapulaire , branche 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100">
                <a:solidFill>
                  <a:srgbClr val="000000"/>
                </a:solidFill>
                <a:latin typeface="Calibri" panose="02020603050405020304" pitchFamily="2"/>
              </a:rPr>
              <a:t>collatérale du plexus </a:t>
            </a:r>
          </a:p>
          <a:p>
            <a:pPr marL="320040" marR="0" indent="0" algn="just">
              <a:lnSpc>
                <a:spcPts val="3000"/>
              </a:lnSpc>
              <a:spcBef>
                <a:spcPts val="545"/>
              </a:spcBef>
              <a:spcAft>
                <a:spcPts val="60"/>
              </a:spcAft>
            </a:pP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texte 72"/>
          <p:cNvSpPr>
            <a:spLocks noGrp="1"/>
          </p:cNvSpPr>
          <p:nvPr>
            <p:ph type="body" idx="10"/>
          </p:nvPr>
        </p:nvSpPr>
        <p:spPr>
          <a:xfrm>
            <a:off x="74930" y="1264920"/>
            <a:ext cx="6858000" cy="1039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>
            <a:normAutofit fontScale="95000"/>
          </a:bodyPr>
          <a:lstStyle/>
          <a:p>
            <a:pPr marL="45720" marR="0" indent="0" algn="just">
              <a:lnSpc>
                <a:spcPts val="3200"/>
              </a:lnSpc>
              <a:spcAft>
                <a:spcPts val="0"/>
              </a:spcAft>
            </a:pPr>
            <a:r>
              <a:rPr lang="fr-FR" sz="3100" b="1" spc="85">
                <a:solidFill>
                  <a:srgbClr val="943735"/>
                </a:solidFill>
                <a:latin typeface="Calibri" panose="02020603050405020304" pitchFamily="2"/>
              </a:rPr>
              <a:t>3/Le muscle infra-épineux: </a:t>
            </a:r>
          </a:p>
          <a:p>
            <a:pPr marL="45720" marR="0" indent="137160" algn="just">
              <a:lnSpc>
                <a:spcPts val="3400"/>
              </a:lnSpc>
              <a:spcBef>
                <a:spcPts val="1225"/>
              </a:spcBef>
              <a:spcAft>
                <a:spcPts val="0"/>
              </a:spcAft>
              <a:buFont typeface="Calibri"/>
              <a:buChar char="·"/>
            </a:pPr>
            <a:r>
              <a:rPr lang="fr-FR" sz="3100" b="1" spc="7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75">
                <a:solidFill>
                  <a:srgbClr val="000000"/>
                </a:solidFill>
                <a:latin typeface="Calibri" panose="02020603050405020304" pitchFamily="2"/>
              </a:rPr>
              <a:t> fosse infra-épineuse. </a:t>
            </a:r>
          </a:p>
        </p:txBody>
      </p:sp>
      <p:sp>
        <p:nvSpPr>
          <p:cNvPr id="74" name="Espace réservé du texte 73"/>
          <p:cNvSpPr>
            <a:spLocks noGrp="1"/>
          </p:cNvSpPr>
          <p:nvPr>
            <p:ph type="body" idx="10"/>
          </p:nvPr>
        </p:nvSpPr>
        <p:spPr>
          <a:xfrm>
            <a:off x="74930" y="2304415"/>
            <a:ext cx="4588510" cy="419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0" rIns="0" bIns="0" anchor="t">
            <a:normAutofit fontScale="95000"/>
          </a:bodyPr>
          <a:lstStyle/>
          <a:p>
            <a:pPr marL="45720" marR="0" indent="137160" algn="just">
              <a:lnSpc>
                <a:spcPts val="3400"/>
              </a:lnSpc>
              <a:spcAft>
                <a:spcPts val="0"/>
              </a:spcAft>
              <a:buFont typeface="Calibri"/>
              <a:buChar char="·"/>
            </a:pPr>
            <a:r>
              <a:rPr lang="fr-FR" sz="3100" b="1" spc="8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85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6576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3100" b="1" spc="-25">
                <a:solidFill>
                  <a:srgbClr val="000000"/>
                </a:solidFill>
                <a:latin typeface="Calibri" panose="02020603050405020304" pitchFamily="2"/>
              </a:rPr>
              <a:t>majeur. </a:t>
            </a:r>
          </a:p>
          <a:p>
            <a:pPr marL="45720" marR="0" indent="320040" algn="just">
              <a:lnSpc>
                <a:spcPts val="37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5">
                <a:solidFill>
                  <a:srgbClr val="000000"/>
                </a:solidFill>
                <a:latin typeface="Calibri" panose="02020603050405020304" pitchFamily="2"/>
              </a:rPr>
              <a:t> rotateur latéral du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-2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45720" marR="0" indent="137160" algn="just">
              <a:lnSpc>
                <a:spcPts val="3400"/>
              </a:lnSpc>
              <a:spcBef>
                <a:spcPts val="1215"/>
              </a:spcBef>
              <a:spcAft>
                <a:spcPts val="0"/>
              </a:spcAft>
              <a:buFont typeface="Calibri"/>
              <a:buChar char="·"/>
            </a:pPr>
            <a:r>
              <a:rPr lang="fr-FR" sz="3100" b="1" spc="11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110">
                <a:solidFill>
                  <a:srgbClr val="000000"/>
                </a:solidFill>
                <a:latin typeface="Calibri" panose="02020603050405020304" pitchFamily="2"/>
              </a:rPr>
              <a:t> nerf </a:t>
            </a:r>
          </a:p>
          <a:p>
            <a:pPr marL="36576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3100" b="1" spc="60">
                <a:solidFill>
                  <a:srgbClr val="000000"/>
                </a:solidFill>
                <a:latin typeface="Calibri" panose="02020603050405020304" pitchFamily="2"/>
              </a:rPr>
              <a:t>supscapulaire , branche </a:t>
            </a:r>
          </a:p>
          <a:p>
            <a:pPr marL="365760" marR="0" indent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100" b="1" spc="45">
                <a:solidFill>
                  <a:srgbClr val="000000"/>
                </a:solidFill>
                <a:latin typeface="Calibri" panose="02020603050405020304" pitchFamily="2"/>
              </a:rPr>
              <a:t>collatérale du plexus </a:t>
            </a:r>
          </a:p>
          <a:p>
            <a:pPr marL="365760" marR="0" indent="0" algn="just">
              <a:lnSpc>
                <a:spcPts val="3200"/>
              </a:lnSpc>
              <a:spcBef>
                <a:spcPts val="600"/>
              </a:spcBef>
              <a:spcAft>
                <a:spcPts val="55"/>
              </a:spcAft>
            </a:pPr>
            <a:r>
              <a:rPr lang="fr-FR" sz="3100" b="1" spc="5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texte 80"/>
          <p:cNvSpPr>
            <a:spLocks noGrp="1"/>
          </p:cNvSpPr>
          <p:nvPr>
            <p:ph type="body" idx="10"/>
          </p:nvPr>
        </p:nvSpPr>
        <p:spPr>
          <a:xfrm>
            <a:off x="67310" y="1645920"/>
            <a:ext cx="6858000" cy="4577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45720" marR="0" indent="0" algn="just">
              <a:lnSpc>
                <a:spcPts val="3200"/>
              </a:lnSpc>
              <a:spcAft>
                <a:spcPts val="0"/>
              </a:spcAft>
            </a:pPr>
            <a:r>
              <a:rPr lang="fr-FR" sz="3150" b="1" i="1" spc="10">
                <a:solidFill>
                  <a:srgbClr val="C00000"/>
                </a:solidFill>
                <a:latin typeface="Calibri" panose="02020603050405020304" pitchFamily="2"/>
              </a:rPr>
              <a:t>4/Le muscle petit rond: </a:t>
            </a:r>
          </a:p>
          <a:p>
            <a:pPr marL="45720" marR="0" indent="137160" algn="just">
              <a:lnSpc>
                <a:spcPts val="3800"/>
              </a:lnSpc>
              <a:spcBef>
                <a:spcPts val="76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8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80">
                <a:solidFill>
                  <a:srgbClr val="000000"/>
                </a:solidFill>
                <a:latin typeface="Calibri" panose="02020603050405020304" pitchFamily="2"/>
              </a:rPr>
              <a:t> fosse infra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100">
                <a:solidFill>
                  <a:srgbClr val="000000"/>
                </a:solidFill>
                <a:latin typeface="Calibri" panose="02020603050405020304" pitchFamily="2"/>
              </a:rPr>
              <a:t>épineuse. </a:t>
            </a:r>
          </a:p>
          <a:p>
            <a:pPr marL="45720" marR="0" indent="137160" algn="just">
              <a:lnSpc>
                <a:spcPts val="3800"/>
              </a:lnSpc>
              <a:spcBef>
                <a:spcPts val="104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7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75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30">
                <a:solidFill>
                  <a:srgbClr val="000000"/>
                </a:solidFill>
                <a:latin typeface="Calibri" panose="02020603050405020304" pitchFamily="2"/>
              </a:rPr>
              <a:t>majeur. </a:t>
            </a:r>
          </a:p>
          <a:p>
            <a:pPr marL="45720" marR="0" indent="320040" algn="just">
              <a:lnSpc>
                <a:spcPts val="3800"/>
              </a:lnSpc>
              <a:spcBef>
                <a:spcPts val="103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6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65">
                <a:solidFill>
                  <a:srgbClr val="000000"/>
                </a:solidFill>
                <a:latin typeface="Calibri" panose="02020603050405020304" pitchFamily="2"/>
              </a:rPr>
              <a:t> rotateur latéral du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2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45720" marR="0" indent="137160" algn="just">
              <a:lnSpc>
                <a:spcPts val="3800"/>
              </a:lnSpc>
              <a:spcBef>
                <a:spcPts val="1040"/>
              </a:spcBef>
              <a:spcAft>
                <a:spcPts val="2875"/>
              </a:spcAft>
              <a:buFont typeface="Calibri"/>
              <a:buChar char="·"/>
            </a:pPr>
            <a:r>
              <a:rPr lang="fr-FR" sz="3150" b="1" i="1" spc="7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70">
                <a:solidFill>
                  <a:srgbClr val="000000"/>
                </a:solidFill>
                <a:latin typeface="Calibri" panose="02020603050405020304" pitchFamily="2"/>
              </a:rPr>
              <a:t> nerf axillaire.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space réservé du texte 87"/>
          <p:cNvSpPr>
            <a:spLocks noGrp="1"/>
          </p:cNvSpPr>
          <p:nvPr>
            <p:ph type="body" idx="10"/>
          </p:nvPr>
        </p:nvSpPr>
        <p:spPr>
          <a:xfrm>
            <a:off x="39370" y="1432560"/>
            <a:ext cx="4343400" cy="4917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32004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spc="10">
                <a:solidFill>
                  <a:srgbClr val="C00000"/>
                </a:solidFill>
                <a:latin typeface="Calibri" panose="02020603050405020304" pitchFamily="2"/>
              </a:rPr>
              <a:t>5/Le muscle grand rond: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000" spc="5">
                <a:solidFill>
                  <a:srgbClr val="000000"/>
                </a:solidFill>
                <a:latin typeface="Calibri" panose="02020603050405020304" pitchFamily="2"/>
              </a:rPr>
              <a:t> bord latéral et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angle inferieur de la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35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000" spc="5">
                <a:solidFill>
                  <a:srgbClr val="000000"/>
                </a:solidFill>
                <a:latin typeface="Calibri" panose="02020603050405020304" pitchFamily="2"/>
              </a:rPr>
              <a:t> sillon inter-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tuberculaire. </a:t>
            </a:r>
          </a:p>
          <a:p>
            <a:pPr marL="0" marR="0" indent="22860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000" spc="10">
                <a:solidFill>
                  <a:srgbClr val="000000"/>
                </a:solidFill>
                <a:latin typeface="Calibri" panose="02020603050405020304" pitchFamily="2"/>
              </a:rPr>
              <a:t> adducteur et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5">
                <a:solidFill>
                  <a:srgbClr val="000000"/>
                </a:solidFill>
                <a:latin typeface="Calibri" panose="02020603050405020304" pitchFamily="2"/>
              </a:rPr>
              <a:t>rotateur médial du bras.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000" spc="10">
                <a:solidFill>
                  <a:srgbClr val="000000"/>
                </a:solidFill>
                <a:latin typeface="Calibri" panose="02020603050405020304" pitchFamily="2"/>
              </a:rPr>
              <a:t> nerf du grand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rond, branche collatérale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45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du plexus brachial.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space réservé du texte 94"/>
          <p:cNvSpPr>
            <a:spLocks noGrp="1"/>
          </p:cNvSpPr>
          <p:nvPr>
            <p:ph type="body" idx="10"/>
          </p:nvPr>
        </p:nvSpPr>
        <p:spPr>
          <a:xfrm>
            <a:off x="176530" y="241300"/>
            <a:ext cx="2066290" cy="1194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6" name="Espace réservé du texte 95"/>
          <p:cNvSpPr>
            <a:spLocks noGrp="1"/>
          </p:cNvSpPr>
          <p:nvPr>
            <p:ph type="body" idx="10"/>
          </p:nvPr>
        </p:nvSpPr>
        <p:spPr>
          <a:xfrm>
            <a:off x="176530" y="1435735"/>
            <a:ext cx="5168900" cy="5117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fr-FR" sz="2900" b="1" spc="85">
                <a:solidFill>
                  <a:srgbClr val="943735"/>
                </a:solidFill>
                <a:latin typeface="Calibri" panose="02020603050405020304" pitchFamily="2"/>
              </a:rPr>
              <a:t>6/Le muscle grand dorsal: </a:t>
            </a:r>
          </a:p>
          <a:p>
            <a:pPr marL="0" marR="0" indent="137160" algn="just">
              <a:lnSpc>
                <a:spcPts val="3200"/>
              </a:lnSpc>
              <a:spcBef>
                <a:spcPts val="5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45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137160" algn="just">
              <a:lnSpc>
                <a:spcPts val="3200"/>
              </a:lnSpc>
              <a:spcBef>
                <a:spcPts val="75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85">
                <a:solidFill>
                  <a:srgbClr val="000000"/>
                </a:solidFill>
                <a:latin typeface="Calibri" panose="02020603050405020304" pitchFamily="2"/>
              </a:rPr>
              <a:t>crête iliaque et sacrale médiane. </a:t>
            </a:r>
          </a:p>
          <a:p>
            <a:pPr marL="0" marR="0" indent="137160" algn="just">
              <a:lnSpc>
                <a:spcPts val="3200"/>
              </a:lnSpc>
              <a:spcBef>
                <a:spcPts val="75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114">
                <a:solidFill>
                  <a:srgbClr val="000000"/>
                </a:solidFill>
                <a:latin typeface="Calibri" panose="02020603050405020304" pitchFamily="2"/>
              </a:rPr>
              <a:t>Processus épineux et ligaments </a:t>
            </a:r>
          </a:p>
          <a:p>
            <a:pPr marL="320040" marR="0" indent="0" algn="just">
              <a:lnSpc>
                <a:spcPts val="3200"/>
              </a:lnSpc>
              <a:spcBef>
                <a:spcPts val="225"/>
              </a:spcBef>
              <a:spcAft>
                <a:spcPts val="0"/>
              </a:spcAft>
            </a:pPr>
            <a:r>
              <a:rPr lang="fr-FR" sz="2900" b="1" spc="55">
                <a:solidFill>
                  <a:srgbClr val="000000"/>
                </a:solidFill>
                <a:latin typeface="Calibri" panose="02020603050405020304" pitchFamily="2"/>
              </a:rPr>
              <a:t>inter-épineux de T7 à L5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4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40">
                <a:solidFill>
                  <a:srgbClr val="000000"/>
                </a:solidFill>
                <a:latin typeface="Calibri" panose="02020603050405020304" pitchFamily="2"/>
              </a:rPr>
              <a:t> tubercule mineur. </a:t>
            </a:r>
          </a:p>
          <a:p>
            <a:pPr marL="0" marR="0" indent="228600" algn="just">
              <a:lnSpc>
                <a:spcPts val="3200"/>
              </a:lnSpc>
              <a:spcBef>
                <a:spcPts val="74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 adducteur et rotateur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35">
                <a:solidFill>
                  <a:srgbClr val="000000"/>
                </a:solidFill>
                <a:latin typeface="Calibri" panose="02020603050405020304" pitchFamily="2"/>
              </a:rPr>
              <a:t>médial du bras.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 nerf thoraco-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50">
                <a:solidFill>
                  <a:srgbClr val="000000"/>
                </a:solidFill>
                <a:latin typeface="Calibri" panose="02020603050405020304" pitchFamily="2"/>
              </a:rPr>
              <a:t>dorsal, branche collatérale du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515"/>
              </a:spcAft>
            </a:pPr>
            <a:r>
              <a:rPr lang="fr-FR" sz="2900" b="1" spc="25">
                <a:solidFill>
                  <a:srgbClr val="000000"/>
                </a:solidFill>
                <a:latin typeface="Calibri" panose="02020603050405020304" pitchFamily="2"/>
              </a:rPr>
              <a:t>plexus brachial.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Espace réservé du texte 100"/>
          <p:cNvSpPr>
            <a:spLocks noGrp="1"/>
          </p:cNvSpPr>
          <p:nvPr>
            <p:ph type="body" idx="10"/>
          </p:nvPr>
        </p:nvSpPr>
        <p:spPr>
          <a:xfrm>
            <a:off x="150495" y="1112520"/>
            <a:ext cx="4340225" cy="531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45720" marR="0" indent="320040" algn="just">
              <a:lnSpc>
                <a:spcPts val="2700"/>
              </a:lnSpc>
              <a:spcAft>
                <a:spcPts val="0"/>
              </a:spcAft>
              <a:buFont typeface="Calibri"/>
              <a:buChar char="·"/>
            </a:pPr>
            <a:r>
              <a:rPr lang="fr-FR" sz="2500" b="1" i="1" spc="-20">
                <a:solidFill>
                  <a:srgbClr val="943735"/>
                </a:solidFill>
                <a:latin typeface="Calibri" panose="02020603050405020304" pitchFamily="2"/>
              </a:rPr>
              <a:t>Le m. élévateur de la scapula : </a:t>
            </a:r>
          </a:p>
          <a:p>
            <a:pPr marL="4572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450" spc="-5">
                <a:solidFill>
                  <a:srgbClr val="000000"/>
                </a:solidFill>
                <a:latin typeface="Calibri" panose="02020603050405020304" pitchFamily="2"/>
              </a:rPr>
              <a:t> Par 4 tendons des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5">
                <a:solidFill>
                  <a:srgbClr val="000000"/>
                </a:solidFill>
                <a:latin typeface="Calibri" panose="02020603050405020304" pitchFamily="2"/>
              </a:rPr>
              <a:t>processus transverses deC1 à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75">
                <a:solidFill>
                  <a:srgbClr val="000000"/>
                </a:solidFill>
                <a:latin typeface="Calibri" panose="02020603050405020304" pitchFamily="2"/>
              </a:rPr>
              <a:t>C4. </a:t>
            </a:r>
          </a:p>
          <a:p>
            <a:pPr marL="45720" marR="0" indent="320040" algn="just">
              <a:lnSpc>
                <a:spcPts val="2400"/>
              </a:lnSpc>
              <a:spcBef>
                <a:spcPts val="3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25">
                <a:solidFill>
                  <a:srgbClr val="00AF50"/>
                </a:solidFill>
                <a:latin typeface="Calibri" panose="02020603050405020304" pitchFamily="2"/>
              </a:rPr>
              <a:t>Terminaison 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bord médial de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la scapula au dessus de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l'origine de l' épine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4572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25">
                <a:solidFill>
                  <a:srgbClr val="FF0000"/>
                </a:solidFill>
                <a:latin typeface="Calibri" panose="02020603050405020304" pitchFamily="2"/>
              </a:rPr>
              <a:t>Action 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élévation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scapula, et rotation médiale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également adduction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4572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20">
                <a:solidFill>
                  <a:srgbClr val="FFC000"/>
                </a:solidFill>
                <a:latin typeface="Calibri" panose="02020603050405020304" pitchFamily="2"/>
              </a:rPr>
              <a:t>Innervation :</a:t>
            </a:r>
            <a:r>
              <a:rPr lang="fr-FR" sz="2450" spc="-20">
                <a:solidFill>
                  <a:srgbClr val="000000"/>
                </a:solidFill>
                <a:latin typeface="Calibri" panose="02020603050405020304" pitchFamily="2"/>
              </a:rPr>
              <a:t> Nerf dorsal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scapula. ( branche collatérale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40">
                <a:solidFill>
                  <a:srgbClr val="000000"/>
                </a:solidFill>
                <a:latin typeface="Calibri" panose="02020603050405020304" pitchFamily="2"/>
              </a:rPr>
              <a:t>du plexus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space réservé du texte 107"/>
          <p:cNvSpPr>
            <a:spLocks noGrp="1"/>
          </p:cNvSpPr>
          <p:nvPr>
            <p:ph type="body" idx="10"/>
          </p:nvPr>
        </p:nvSpPr>
        <p:spPr>
          <a:xfrm>
            <a:off x="78105" y="1257935"/>
            <a:ext cx="5168900" cy="4685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>
            <a:normAutofit fontScale="95000"/>
          </a:bodyPr>
          <a:lstStyle/>
          <a:p>
            <a:pPr marL="45720" marR="0" indent="411480" algn="just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2650" b="1" i="1" spc="65">
                <a:solidFill>
                  <a:srgbClr val="943735"/>
                </a:solidFill>
                <a:latin typeface="Calibri" panose="02020603050405020304" pitchFamily="2"/>
              </a:rPr>
              <a:t>Le m. petit Rhomboïde: </a:t>
            </a:r>
          </a:p>
          <a:p>
            <a:pPr marL="45720" marR="0" indent="411480" algn="just">
              <a:lnSpc>
                <a:spcPts val="2600"/>
              </a:lnSpc>
              <a:spcBef>
                <a:spcPts val="675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4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600" spc="-45">
                <a:solidFill>
                  <a:srgbClr val="000000"/>
                </a:solidFill>
                <a:latin typeface="Calibri" panose="02020603050405020304" pitchFamily="2"/>
              </a:rPr>
              <a:t> - Processus épineux de C7 </a:t>
            </a:r>
          </a:p>
          <a:p>
            <a:pPr marL="365760" marR="0" indent="0" algn="just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600" spc="-15">
                <a:solidFill>
                  <a:srgbClr val="000000"/>
                </a:solidFill>
                <a:latin typeface="Calibri" panose="02020603050405020304" pitchFamily="2"/>
              </a:rPr>
              <a:t>à T1 et le ligament inter épineux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spc="-25">
                <a:solidFill>
                  <a:srgbClr val="000000"/>
                </a:solidFill>
                <a:latin typeface="Calibri" panose="02020603050405020304" pitchFamily="2"/>
              </a:rPr>
              <a:t>correspondant. </a:t>
            </a:r>
          </a:p>
          <a:p>
            <a:pPr marL="45720" marR="0" indent="320040" algn="just">
              <a:lnSpc>
                <a:spcPts val="2600"/>
              </a:lnSpc>
              <a:spcBef>
                <a:spcPts val="635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10">
                <a:solidFill>
                  <a:srgbClr val="00AF50"/>
                </a:solidFill>
                <a:latin typeface="Calibri" panose="02020603050405020304" pitchFamily="2"/>
              </a:rPr>
              <a:t>Terminaison :</a:t>
            </a:r>
            <a:r>
              <a:rPr lang="fr-FR" sz="2600" spc="-10">
                <a:solidFill>
                  <a:srgbClr val="000000"/>
                </a:solidFill>
                <a:latin typeface="Calibri" panose="02020603050405020304" pitchFamily="2"/>
              </a:rPr>
              <a:t> Bord médial de la </a:t>
            </a:r>
          </a:p>
          <a:p>
            <a:pPr marL="365760" marR="0" indent="0" algn="just">
              <a:lnSpc>
                <a:spcPts val="26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600" spc="-15">
                <a:solidFill>
                  <a:srgbClr val="000000"/>
                </a:solidFill>
                <a:latin typeface="Calibri" panose="02020603050405020304" pitchFamily="2"/>
              </a:rPr>
              <a:t>scapula au niveau de l'origine de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spc="-20">
                <a:solidFill>
                  <a:srgbClr val="000000"/>
                </a:solidFill>
                <a:latin typeface="Calibri" panose="02020603050405020304" pitchFamily="2"/>
              </a:rPr>
              <a:t>l'épine de la scapula. </a:t>
            </a:r>
          </a:p>
          <a:p>
            <a:pPr marL="45720" marR="0" indent="320040" algn="just">
              <a:lnSpc>
                <a:spcPts val="2600"/>
              </a:lnSpc>
              <a:spcBef>
                <a:spcPts val="3890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15">
                <a:solidFill>
                  <a:srgbClr val="FF0000"/>
                </a:solidFill>
                <a:latin typeface="Calibri" panose="02020603050405020304" pitchFamily="2"/>
              </a:rPr>
              <a:t>Action :</a:t>
            </a:r>
            <a:r>
              <a:rPr lang="fr-FR" sz="2600" spc="-15">
                <a:solidFill>
                  <a:srgbClr val="000000"/>
                </a:solidFill>
                <a:latin typeface="Calibri" panose="02020603050405020304" pitchFamily="2"/>
              </a:rPr>
              <a:t> Adducteur, élévateur et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spc="-25">
                <a:solidFill>
                  <a:srgbClr val="000000"/>
                </a:solidFill>
                <a:latin typeface="Calibri" panose="02020603050405020304" pitchFamily="2"/>
              </a:rPr>
              <a:t>rotateur médial de la scapula. </a:t>
            </a:r>
          </a:p>
          <a:p>
            <a:pPr marL="45720" marR="0" indent="411480" algn="just">
              <a:lnSpc>
                <a:spcPts val="2600"/>
              </a:lnSpc>
              <a:spcBef>
                <a:spcPts val="650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5">
                <a:solidFill>
                  <a:srgbClr val="FFC000"/>
                </a:solidFill>
                <a:latin typeface="Calibri" panose="02020603050405020304" pitchFamily="2"/>
              </a:rPr>
              <a:t>Innervation :</a:t>
            </a:r>
            <a:r>
              <a:rPr lang="fr-FR" sz="2600" spc="-5">
                <a:solidFill>
                  <a:srgbClr val="000000"/>
                </a:solidFill>
                <a:latin typeface="Calibri" panose="02020603050405020304" pitchFamily="2"/>
              </a:rPr>
              <a:t> -Nerf dorsal de la </a:t>
            </a:r>
          </a:p>
          <a:p>
            <a:pPr marL="365760" marR="0" indent="0" algn="just">
              <a:lnSpc>
                <a:spcPts val="2600"/>
              </a:lnSpc>
              <a:spcBef>
                <a:spcPts val="20"/>
              </a:spcBef>
              <a:spcAft>
                <a:spcPts val="2110"/>
              </a:spcAft>
            </a:pPr>
            <a:r>
              <a:rPr lang="fr-FR" sz="2600" spc="-3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Espace réservé du texte 116"/>
          <p:cNvSpPr>
            <a:spLocks noGrp="1"/>
          </p:cNvSpPr>
          <p:nvPr>
            <p:ph type="body" idx="10"/>
          </p:nvPr>
        </p:nvSpPr>
        <p:spPr>
          <a:xfrm>
            <a:off x="36830" y="1362710"/>
            <a:ext cx="5168900" cy="4326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6535" rIns="0" bIns="0" anchor="t">
            <a:normAutofit fontScale="95000"/>
          </a:bodyPr>
          <a:lstStyle/>
          <a:p>
            <a:pPr marL="137160" marR="0" indent="365760" algn="just">
              <a:lnSpc>
                <a:spcPts val="2700"/>
              </a:lnSpc>
              <a:spcAft>
                <a:spcPts val="0"/>
              </a:spcAft>
              <a:buFont typeface="Times New Roman"/>
              <a:buChar char="·"/>
            </a:pPr>
            <a:r>
              <a:rPr lang="fr-FR" sz="2300" i="1" spc="10">
                <a:solidFill>
                  <a:srgbClr val="943735"/>
                </a:solidFill>
                <a:latin typeface="Times New Roman" panose="02020603050405020304" pitchFamily="1"/>
              </a:rPr>
              <a:t>Le m. Grand Rhomboïde : </a:t>
            </a:r>
          </a:p>
          <a:p>
            <a:pPr marL="137160" marR="0" indent="365760" algn="just">
              <a:lnSpc>
                <a:spcPts val="2100"/>
              </a:lnSpc>
              <a:spcBef>
                <a:spcPts val="2975"/>
              </a:spcBef>
              <a:spcAft>
                <a:spcPts val="0"/>
              </a:spcAft>
              <a:buFont typeface="Calibri"/>
              <a:buChar char="·"/>
            </a:pPr>
            <a:r>
              <a:rPr lang="fr-FR" sz="2100" spc="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100" spc="5">
                <a:solidFill>
                  <a:srgbClr val="000000"/>
                </a:solidFill>
                <a:latin typeface="Calibri" panose="02020603050405020304" pitchFamily="2"/>
              </a:rPr>
              <a:t> - Processus épineux et </a:t>
            </a:r>
          </a:p>
          <a:p>
            <a:pPr marL="5029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100" spc="-10">
                <a:solidFill>
                  <a:srgbClr val="000000"/>
                </a:solidFill>
                <a:latin typeface="Calibri" panose="02020603050405020304" pitchFamily="2"/>
              </a:rPr>
              <a:t>ligaments inter épineux de T1à T5 . </a:t>
            </a:r>
          </a:p>
          <a:p>
            <a:pPr marL="137160" marR="0" indent="365760" algn="just">
              <a:lnSpc>
                <a:spcPts val="2100"/>
              </a:lnSpc>
              <a:spcBef>
                <a:spcPts val="3170"/>
              </a:spcBef>
              <a:spcAft>
                <a:spcPts val="0"/>
              </a:spcAft>
              <a:buFont typeface="Calibri"/>
              <a:buChar char="·"/>
            </a:pPr>
            <a:r>
              <a:rPr lang="fr-FR" sz="2100" spc="0">
                <a:solidFill>
                  <a:srgbClr val="00AF50"/>
                </a:solidFill>
                <a:latin typeface="Calibri" panose="02020603050405020304" pitchFamily="2"/>
              </a:rPr>
              <a:t>Terminaison :</a:t>
            </a:r>
            <a:r>
              <a:rPr lang="fr-FR" sz="2100" spc="0">
                <a:solidFill>
                  <a:srgbClr val="000000"/>
                </a:solidFill>
                <a:latin typeface="Calibri" panose="02020603050405020304" pitchFamily="2"/>
              </a:rPr>
              <a:t> Bord médial de la scapula </a:t>
            </a:r>
          </a:p>
          <a:p>
            <a:pPr marL="5029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100" spc="-5">
                <a:solidFill>
                  <a:srgbClr val="000000"/>
                </a:solidFill>
                <a:latin typeface="Calibri" panose="02020603050405020304" pitchFamily="2"/>
              </a:rPr>
              <a:t>au dessous de l'origine de l'épine de la </a:t>
            </a:r>
          </a:p>
          <a:p>
            <a:pPr marL="5029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100" spc="-4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137160" marR="0" indent="365760" algn="just">
              <a:lnSpc>
                <a:spcPts val="2100"/>
              </a:lnSpc>
              <a:spcBef>
                <a:spcPts val="3165"/>
              </a:spcBef>
              <a:spcAft>
                <a:spcPts val="0"/>
              </a:spcAft>
              <a:buFont typeface="Calibri"/>
              <a:buChar char="·"/>
            </a:pPr>
            <a:r>
              <a:rPr lang="fr-FR" sz="2100" spc="-5">
                <a:solidFill>
                  <a:srgbClr val="FF0000"/>
                </a:solidFill>
                <a:latin typeface="Calibri" panose="02020603050405020304" pitchFamily="2"/>
              </a:rPr>
              <a:t>Action :</a:t>
            </a:r>
            <a:r>
              <a:rPr lang="fr-FR" sz="2100" spc="-5">
                <a:solidFill>
                  <a:srgbClr val="000000"/>
                </a:solidFill>
                <a:latin typeface="Calibri" panose="02020603050405020304" pitchFamily="2"/>
              </a:rPr>
              <a:t> Adduction, élévation et rotation </a:t>
            </a:r>
          </a:p>
          <a:p>
            <a:pPr marL="5029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100" spc="-15">
                <a:solidFill>
                  <a:srgbClr val="000000"/>
                </a:solidFill>
                <a:latin typeface="Calibri" panose="02020603050405020304" pitchFamily="2"/>
              </a:rPr>
              <a:t>médiale de la scapula. </a:t>
            </a:r>
          </a:p>
          <a:p>
            <a:pPr marL="137160" marR="0" indent="365760" algn="just">
              <a:lnSpc>
                <a:spcPts val="2100"/>
              </a:lnSpc>
              <a:spcBef>
                <a:spcPts val="530"/>
              </a:spcBef>
              <a:spcAft>
                <a:spcPts val="2900"/>
              </a:spcAft>
              <a:buFont typeface="Calibri"/>
              <a:buChar char="·"/>
            </a:pPr>
            <a:r>
              <a:rPr lang="fr-FR" sz="2100" spc="5">
                <a:solidFill>
                  <a:srgbClr val="FFC000"/>
                </a:solidFill>
                <a:latin typeface="Calibri" panose="02020603050405020304" pitchFamily="2"/>
              </a:rPr>
              <a:t>Innervation :</a:t>
            </a:r>
            <a:r>
              <a:rPr lang="fr-FR" sz="2100" spc="5">
                <a:solidFill>
                  <a:srgbClr val="000000"/>
                </a:solidFill>
                <a:latin typeface="Calibri" panose="02020603050405020304" pitchFamily="2"/>
              </a:rPr>
              <a:t> Nerf dorsal de la scapula.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ce réservé du texte 121"/>
          <p:cNvSpPr>
            <a:spLocks noGrp="1"/>
          </p:cNvSpPr>
          <p:nvPr>
            <p:ph type="body" idx="10"/>
          </p:nvPr>
        </p:nvSpPr>
        <p:spPr>
          <a:xfrm>
            <a:off x="2424430" y="419100"/>
            <a:ext cx="1747520" cy="514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190" rIns="0" bIns="0" anchor="t"/>
          <a:lstStyle/>
          <a:p>
            <a:pPr marL="50292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dentelet </a:t>
            </a:r>
          </a:p>
          <a:p>
            <a:pPr marL="502920" marR="0" indent="0" algn="l">
              <a:lnSpc>
                <a:spcPts val="1400"/>
              </a:lnSpc>
              <a:spcBef>
                <a:spcPts val="205"/>
              </a:spcBef>
              <a:spcAft>
                <a:spcPts val="0"/>
              </a:spcAft>
            </a:pPr>
            <a:r>
              <a:rPr lang="fr-FR" sz="1300" spc="35">
                <a:solidFill>
                  <a:srgbClr val="000000"/>
                </a:solidFill>
                <a:latin typeface="Arial" panose="02020603050405020304" pitchFamily="2"/>
              </a:rPr>
              <a:t>postérieur </a:t>
            </a:r>
          </a:p>
        </p:txBody>
      </p:sp>
      <p:sp>
        <p:nvSpPr>
          <p:cNvPr id="123" name="Espace réservé du texte 122"/>
          <p:cNvSpPr>
            <a:spLocks noGrp="1"/>
          </p:cNvSpPr>
          <p:nvPr>
            <p:ph type="body" idx="10"/>
          </p:nvPr>
        </p:nvSpPr>
        <p:spPr>
          <a:xfrm>
            <a:off x="2424430" y="1298575"/>
            <a:ext cx="1038225" cy="1116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petit rhomboïde </a:t>
            </a:r>
          </a:p>
          <a:p>
            <a:pPr marL="0" marR="0" indent="0" algn="l">
              <a:lnSpc>
                <a:spcPts val="1600"/>
              </a:lnSpc>
              <a:spcBef>
                <a:spcPts val="2405"/>
              </a:spcBef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grand rhomboïde </a:t>
            </a:r>
          </a:p>
        </p:txBody>
      </p:sp>
      <p:sp>
        <p:nvSpPr>
          <p:cNvPr id="124" name="Espace réservé du texte 123"/>
          <p:cNvSpPr>
            <a:spLocks noGrp="1"/>
          </p:cNvSpPr>
          <p:nvPr>
            <p:ph type="body" idx="10"/>
          </p:nvPr>
        </p:nvSpPr>
        <p:spPr>
          <a:xfrm>
            <a:off x="6015355" y="1450975"/>
            <a:ext cx="1933575" cy="398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411480" indent="0" algn="l">
              <a:lnSpc>
                <a:spcPts val="1600"/>
              </a:lnSpc>
              <a:spcAft>
                <a:spcPts val="0"/>
              </a:spcAft>
            </a:pPr>
            <a:r>
              <a:rPr lang="fr-FR" sz="1300" b="1" spc="0">
                <a:solidFill>
                  <a:srgbClr val="000000"/>
                </a:solidFill>
                <a:latin typeface="Arial" panose="02020603050405020304" pitchFamily="2"/>
              </a:rPr>
              <a:t>Muscle élévateur de la scapula </a:t>
            </a:r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idx="10"/>
          </p:nvPr>
        </p:nvSpPr>
        <p:spPr>
          <a:xfrm>
            <a:off x="6291580" y="2451100"/>
            <a:ext cx="1657350" cy="18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30">
                <a:solidFill>
                  <a:srgbClr val="000000"/>
                </a:solidFill>
                <a:latin typeface="Arial" panose="02020603050405020304" pitchFamily="2"/>
              </a:rPr>
              <a:t>Nerf thoracique long </a:t>
            </a:r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idx="10"/>
          </p:nvPr>
        </p:nvSpPr>
        <p:spPr>
          <a:xfrm>
            <a:off x="6739255" y="3270250"/>
            <a:ext cx="1209675" cy="363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dentelet antérieur </a:t>
            </a:r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idx="10"/>
          </p:nvPr>
        </p:nvSpPr>
        <p:spPr>
          <a:xfrm>
            <a:off x="2424430" y="4838700"/>
            <a:ext cx="819150" cy="372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Scapula (omoplate)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space réservé du texte 131"/>
          <p:cNvSpPr>
            <a:spLocks noGrp="1"/>
          </p:cNvSpPr>
          <p:nvPr>
            <p:ph type="body" idx="10"/>
          </p:nvPr>
        </p:nvSpPr>
        <p:spPr>
          <a:xfrm>
            <a:off x="103505" y="925195"/>
            <a:ext cx="4025900" cy="5577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>
            <a:normAutofit fontScale="80000"/>
          </a:bodyPr>
          <a:lstStyle/>
          <a:p>
            <a:pPr marL="0" marR="0" indent="365760" algn="just">
              <a:lnSpc>
                <a:spcPts val="1900"/>
              </a:lnSpc>
              <a:spcAft>
                <a:spcPts val="0"/>
              </a:spcAft>
              <a:buFont typeface="Calibri"/>
              <a:buChar char="·"/>
            </a:pPr>
            <a:r>
              <a:rPr lang="fr-FR" sz="1900" spc="-15">
                <a:solidFill>
                  <a:srgbClr val="943735"/>
                </a:solidFill>
                <a:latin typeface="Calibri" panose="02020603050405020304" pitchFamily="2"/>
              </a:rPr>
              <a:t>Le trapèze: </a:t>
            </a:r>
          </a:p>
          <a:p>
            <a:pPr marL="0" marR="0" indent="0" algn="just">
              <a:lnSpc>
                <a:spcPts val="1900"/>
              </a:lnSpc>
              <a:spcBef>
                <a:spcPts val="795"/>
              </a:spcBef>
              <a:spcAft>
                <a:spcPts val="0"/>
              </a:spcAft>
            </a:pPr>
            <a:r>
              <a:rPr lang="fr-FR" sz="3200" i="1" spc="-10">
                <a:solidFill>
                  <a:srgbClr val="00AF50"/>
                </a:solidFill>
                <a:latin typeface="Lucida Console" panose="02020603050405020304"/>
              </a:rPr>
              <a:t>» </a:t>
            </a:r>
            <a:r>
              <a:rPr lang="fr-FR" sz="1900" spc="-5">
                <a:solidFill>
                  <a:srgbClr val="00AF50"/>
                </a:solidFill>
                <a:latin typeface="Calibri" panose="02020603050405020304" pitchFamily="2"/>
              </a:rPr>
              <a:t>Origines: Par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trois faisceaux : </a:t>
            </a:r>
          </a:p>
          <a:p>
            <a:pPr marL="0" marR="0" indent="365760" algn="just">
              <a:lnSpc>
                <a:spcPts val="1800"/>
              </a:lnSpc>
              <a:spcBef>
                <a:spcPts val="340"/>
              </a:spcBef>
              <a:spcAft>
                <a:spcPts val="0"/>
              </a:spcAft>
              <a:buFont typeface="Calibri"/>
              <a:buChar char="·"/>
            </a:pPr>
            <a:r>
              <a:rPr lang="fr-FR" sz="2000" i="1" spc="-5">
                <a:solidFill>
                  <a:srgbClr val="B93429"/>
                </a:solidFill>
                <a:latin typeface="Calibri" panose="02020603050405020304" pitchFamily="2"/>
              </a:rPr>
              <a:t>F SUP </a:t>
            </a:r>
            <a:r>
              <a:rPr lang="fr-FR" sz="1900" spc="-5">
                <a:solidFill>
                  <a:srgbClr val="B93429"/>
                </a:solidFill>
                <a:latin typeface="Calibri" panose="02020603050405020304" pitchFamily="2"/>
              </a:rPr>
              <a:t>os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occipital, ligne nucale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20">
                <a:solidFill>
                  <a:srgbClr val="000000"/>
                </a:solidFill>
                <a:latin typeface="Calibri" panose="02020603050405020304" pitchFamily="2"/>
              </a:rPr>
              <a:t>supérieure (protubérance occipitale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30">
                <a:solidFill>
                  <a:srgbClr val="000000"/>
                </a:solidFill>
                <a:latin typeface="Calibri" panose="02020603050405020304" pitchFamily="2"/>
              </a:rPr>
              <a:t>externe), </a:t>
            </a:r>
          </a:p>
          <a:p>
            <a:pPr marL="0" marR="0" indent="365760" algn="just">
              <a:lnSpc>
                <a:spcPts val="1900"/>
              </a:lnSpc>
              <a:spcBef>
                <a:spcPts val="655"/>
              </a:spcBef>
              <a:spcAft>
                <a:spcPts val="0"/>
              </a:spcAft>
              <a:buFont typeface="Calibri"/>
              <a:buChar char="·"/>
            </a:pPr>
            <a:r>
              <a:rPr lang="fr-FR" sz="2000" i="1" spc="-30">
                <a:solidFill>
                  <a:srgbClr val="943735"/>
                </a:solidFill>
                <a:latin typeface="Calibri" panose="02020603050405020304" pitchFamily="2"/>
              </a:rPr>
              <a:t>F MOY </a:t>
            </a:r>
            <a:r>
              <a:rPr lang="fr-FR" sz="1900" spc="-30">
                <a:solidFill>
                  <a:srgbClr val="943735"/>
                </a:solidFill>
                <a:latin typeface="Calibri" panose="02020603050405020304" pitchFamily="2"/>
              </a:rPr>
              <a:t>C1à C7, </a:t>
            </a:r>
          </a:p>
          <a:p>
            <a:pPr marL="0" marR="0" indent="365760" algn="just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Font typeface="Calibri"/>
              <a:buChar char="·"/>
            </a:pPr>
            <a:r>
              <a:rPr lang="fr-FR" sz="2000" i="1" spc="-5">
                <a:solidFill>
                  <a:srgbClr val="E36C09"/>
                </a:solidFill>
                <a:latin typeface="Calibri" panose="02020603050405020304" pitchFamily="2"/>
              </a:rPr>
              <a:t>F INF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Un des processus épineux C7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55">
                <a:solidFill>
                  <a:srgbClr val="000000"/>
                </a:solidFill>
                <a:latin typeface="Calibri" panose="02020603050405020304" pitchFamily="2"/>
              </a:rPr>
              <a:t>àT12. </a:t>
            </a:r>
          </a:p>
          <a:p>
            <a:pPr marL="0" marR="0" indent="0" algn="just">
              <a:lnSpc>
                <a:spcPts val="17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3200" i="1" spc="-10">
                <a:solidFill>
                  <a:srgbClr val="00AF50"/>
                </a:solidFill>
                <a:latin typeface="Lucida Console" panose="02020603050405020304"/>
              </a:rPr>
              <a:t>» </a:t>
            </a:r>
            <a:r>
              <a:rPr lang="fr-FR" sz="1900" spc="-5">
                <a:solidFill>
                  <a:srgbClr val="00AF50"/>
                </a:solidFill>
                <a:latin typeface="Calibri" panose="02020603050405020304" pitchFamily="2"/>
              </a:rPr>
              <a:t>Terminaisons: Le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faisceau occipital </a:t>
            </a:r>
          </a:p>
          <a:p>
            <a:pPr marL="365760" marR="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(cranial) &gt; sur le tiers latéral de la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25">
                <a:solidFill>
                  <a:srgbClr val="000000"/>
                </a:solidFill>
                <a:latin typeface="Calibri" panose="02020603050405020304" pitchFamily="2"/>
              </a:rPr>
              <a:t>clavicule. </a:t>
            </a:r>
          </a:p>
          <a:p>
            <a:pPr marL="0" marR="0" indent="365760" algn="just">
              <a:lnSpc>
                <a:spcPts val="1900"/>
              </a:lnSpc>
              <a:spcBef>
                <a:spcPts val="485"/>
              </a:spcBef>
              <a:spcAft>
                <a:spcPts val="0"/>
              </a:spcAft>
              <a:buFont typeface="Calibri"/>
              <a:buChar char="·"/>
            </a:pPr>
            <a:r>
              <a:rPr lang="fr-FR" sz="1900" spc="0">
                <a:solidFill>
                  <a:srgbClr val="000000"/>
                </a:solidFill>
                <a:latin typeface="Calibri" panose="02020603050405020304" pitchFamily="2"/>
              </a:rPr>
              <a:t>Le faisceau cervical (moyen) &gt; sur l'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30">
                <a:solidFill>
                  <a:srgbClr val="000000"/>
                </a:solidFill>
                <a:latin typeface="Calibri" panose="02020603050405020304" pitchFamily="2"/>
              </a:rPr>
              <a:t>acromion. </a:t>
            </a:r>
          </a:p>
          <a:p>
            <a:pPr marL="0" marR="0" indent="365760" algn="just">
              <a:lnSpc>
                <a:spcPts val="1900"/>
              </a:lnSpc>
              <a:spcBef>
                <a:spcPts val="485"/>
              </a:spcBef>
              <a:spcAft>
                <a:spcPts val="0"/>
              </a:spcAft>
              <a:buFont typeface="Calibri"/>
              <a:buChar char="·"/>
            </a:pPr>
            <a:r>
              <a:rPr lang="fr-FR" sz="1900" spc="-10">
                <a:solidFill>
                  <a:srgbClr val="000000"/>
                </a:solidFill>
                <a:latin typeface="Calibri" panose="02020603050405020304" pitchFamily="2"/>
              </a:rPr>
              <a:t>Le faisceau épineux (caudal) &gt; sur l'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10">
                <a:solidFill>
                  <a:srgbClr val="000000"/>
                </a:solidFill>
                <a:latin typeface="Calibri" panose="02020603050405020304" pitchFamily="2"/>
              </a:rPr>
              <a:t>épine de la scapula. </a:t>
            </a:r>
          </a:p>
          <a:p>
            <a:pPr marL="0" marR="0" indent="0" algn="just">
              <a:lnSpc>
                <a:spcPts val="1700"/>
              </a:lnSpc>
              <a:spcBef>
                <a:spcPts val="795"/>
              </a:spcBef>
              <a:spcAft>
                <a:spcPts val="0"/>
              </a:spcAft>
            </a:pPr>
            <a:r>
              <a:rPr lang="fr-FR" sz="3200" i="1" spc="-15">
                <a:solidFill>
                  <a:srgbClr val="FF0000"/>
                </a:solidFill>
                <a:latin typeface="Lucida Console" panose="02020603050405020304"/>
              </a:rPr>
              <a:t>» </a:t>
            </a:r>
            <a:r>
              <a:rPr lang="fr-FR" sz="1900" spc="-10">
                <a:solidFill>
                  <a:srgbClr val="FF0000"/>
                </a:solidFill>
                <a:latin typeface="Calibri" panose="02020603050405020304" pitchFamily="2"/>
              </a:rPr>
              <a:t>Actions:</a:t>
            </a:r>
            <a:r>
              <a:rPr lang="fr-FR" sz="1900" spc="-10">
                <a:solidFill>
                  <a:srgbClr val="000000"/>
                </a:solidFill>
                <a:latin typeface="Calibri" panose="02020603050405020304" pitchFamily="2"/>
              </a:rPr>
              <a:t> élévation de l’épaule </a:t>
            </a:r>
          </a:p>
          <a:p>
            <a:pPr marL="365760" marR="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0">
                <a:solidFill>
                  <a:srgbClr val="000000"/>
                </a:solidFill>
                <a:latin typeface="Calibri" panose="02020603050405020304" pitchFamily="2"/>
              </a:rPr>
              <a:t>(faisceau supérieur), abaissement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de l’épaule (faisceau inférieur),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3310"/>
              </a:spcAft>
            </a:pP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adduction (faisceau moyen)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idx="10"/>
          </p:nvPr>
        </p:nvSpPr>
        <p:spPr>
          <a:xfrm>
            <a:off x="1009015" y="2295525"/>
            <a:ext cx="7543800" cy="1476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/>
          <a:lstStyle/>
          <a:p>
            <a:pPr marL="640080" marR="0" indent="320040" algn="l">
              <a:lnSpc>
                <a:spcPts val="34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0000"/>
                </a:solidFill>
                <a:latin typeface="Calibri" panose="02020603050405020304" pitchFamily="2"/>
              </a:rPr>
              <a:t>Les muscles de l’épaule entourent </a:t>
            </a:r>
          </a:p>
          <a:p>
            <a:pPr marL="914400" marR="0" indent="0" algn="l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3150" b="1" i="1" spc="15">
                <a:solidFill>
                  <a:srgbClr val="000000"/>
                </a:solidFill>
                <a:latin typeface="Calibri" panose="02020603050405020304" pitchFamily="2"/>
              </a:rPr>
              <a:t>l’articulation scapulo-humérale et </a:t>
            </a:r>
          </a:p>
          <a:p>
            <a:pPr marL="0" marR="0" indent="0" algn="l">
              <a:lnSpc>
                <a:spcPts val="3300"/>
              </a:lnSpc>
              <a:spcBef>
                <a:spcPts val="585"/>
              </a:spcBef>
              <a:spcAft>
                <a:spcPts val="45"/>
              </a:spcAft>
            </a:pPr>
            <a:r>
              <a:rPr lang="fr-FR" sz="3150" b="1" i="1" spc="5">
                <a:solidFill>
                  <a:srgbClr val="000000"/>
                </a:solidFill>
                <a:latin typeface="Calibri" panose="02020603050405020304" pitchFamily="2"/>
              </a:rPr>
              <a:t>participent à la formation du creux axillaire;.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space réservé du texte 138"/>
          <p:cNvSpPr>
            <a:spLocks noGrp="1"/>
          </p:cNvSpPr>
          <p:nvPr>
            <p:ph type="body" idx="10"/>
          </p:nvPr>
        </p:nvSpPr>
        <p:spPr>
          <a:xfrm>
            <a:off x="103505" y="996950"/>
            <a:ext cx="4686300" cy="5454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>
            <a:normAutofit fontScale="90000"/>
          </a:bodyPr>
          <a:lstStyle/>
          <a:p>
            <a:pPr marL="0" marR="0" indent="32004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00" b="1" spc="150">
                <a:solidFill>
                  <a:srgbClr val="943735"/>
                </a:solidFill>
                <a:latin typeface="Calibri" panose="02020603050405020304" pitchFamily="2"/>
              </a:rPr>
              <a:t>Le muscle deltoïde: </a:t>
            </a:r>
          </a:p>
          <a:p>
            <a:pPr marL="0" marR="0" indent="137160" algn="just">
              <a:lnSpc>
                <a:spcPts val="3200"/>
              </a:lnSpc>
              <a:spcBef>
                <a:spcPts val="3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0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0" algn="just">
              <a:lnSpc>
                <a:spcPts val="3000"/>
              </a:lnSpc>
              <a:spcBef>
                <a:spcPts val="540"/>
              </a:spcBef>
              <a:spcAft>
                <a:spcPts val="0"/>
              </a:spcAft>
            </a:pPr>
            <a:r>
              <a:rPr lang="fr-FR" sz="2900" b="1" spc="114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2900" b="1" spc="114">
                <a:solidFill>
                  <a:srgbClr val="E36C09"/>
                </a:solidFill>
                <a:latin typeface="Calibri" panose="02020603050405020304" pitchFamily="2"/>
              </a:rPr>
              <a:t> Faisceau ventral:</a:t>
            </a:r>
            <a:r>
              <a:rPr lang="fr-FR" sz="2900" b="1" spc="114">
                <a:solidFill>
                  <a:srgbClr val="000000"/>
                </a:solidFill>
                <a:latin typeface="Calibri" panose="02020603050405020304" pitchFamily="2"/>
              </a:rPr>
              <a:t> 1/3 latéral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135">
                <a:solidFill>
                  <a:srgbClr val="000000"/>
                </a:solidFill>
                <a:latin typeface="Calibri" panose="02020603050405020304" pitchFamily="2"/>
              </a:rPr>
              <a:t>du bord ant de la clavicule </a:t>
            </a:r>
          </a:p>
          <a:p>
            <a:pPr marL="0" marR="0" indent="0" algn="just">
              <a:lnSpc>
                <a:spcPts val="3100"/>
              </a:lnSpc>
              <a:spcBef>
                <a:spcPts val="540"/>
              </a:spcBef>
              <a:spcAft>
                <a:spcPts val="0"/>
              </a:spcAft>
            </a:pPr>
            <a:r>
              <a:rPr lang="fr-FR" sz="2900" b="1" spc="14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2900" b="1" spc="140">
                <a:solidFill>
                  <a:srgbClr val="E36C09"/>
                </a:solidFill>
                <a:latin typeface="Calibri" panose="02020603050405020304" pitchFamily="2"/>
              </a:rPr>
              <a:t> Faisceau moyen</a:t>
            </a:r>
            <a:r>
              <a:rPr lang="fr-FR" sz="2900" b="1" spc="140">
                <a:solidFill>
                  <a:srgbClr val="000000"/>
                </a:solidFill>
                <a:latin typeface="Calibri" panose="02020603050405020304" pitchFamily="2"/>
              </a:rPr>
              <a:t> Acromion </a:t>
            </a:r>
          </a:p>
          <a:p>
            <a:pPr marL="0" marR="0" indent="0" algn="just">
              <a:lnSpc>
                <a:spcPts val="3000"/>
              </a:lnSpc>
              <a:spcBef>
                <a:spcPts val="540"/>
              </a:spcBef>
              <a:spcAft>
                <a:spcPts val="0"/>
              </a:spcAft>
            </a:pPr>
            <a:r>
              <a:rPr lang="fr-FR" sz="2900" b="1" spc="125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2900" b="1" spc="125">
                <a:solidFill>
                  <a:srgbClr val="E36C09"/>
                </a:solidFill>
                <a:latin typeface="Calibri" panose="02020603050405020304" pitchFamily="2"/>
              </a:rPr>
              <a:t> Faisceau dorsal</a:t>
            </a:r>
            <a:r>
              <a:rPr lang="fr-FR" sz="2900" b="1" spc="125">
                <a:solidFill>
                  <a:srgbClr val="000000"/>
                </a:solidFill>
                <a:latin typeface="Calibri" panose="02020603050405020304" pitchFamily="2"/>
              </a:rPr>
              <a:t> :Epine de la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scapula </a:t>
            </a:r>
          </a:p>
          <a:p>
            <a:pPr marL="0" marR="0" indent="137160" algn="just">
              <a:lnSpc>
                <a:spcPts val="3200"/>
              </a:lnSpc>
              <a:spcBef>
                <a:spcPts val="37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55">
                <a:solidFill>
                  <a:srgbClr val="000000"/>
                </a:solidFill>
                <a:latin typeface="Calibri" panose="02020603050405020304" pitchFamily="2"/>
              </a:rPr>
              <a:t> face latérale de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45">
                <a:solidFill>
                  <a:srgbClr val="000000"/>
                </a:solidFill>
                <a:latin typeface="Calibri" panose="02020603050405020304" pitchFamily="2"/>
              </a:rPr>
              <a:t>l’humérus( V deltoïdien). </a:t>
            </a:r>
          </a:p>
          <a:p>
            <a:pPr marL="0" marR="0" indent="320040" algn="just">
              <a:lnSpc>
                <a:spcPts val="3100"/>
              </a:lnSpc>
              <a:spcBef>
                <a:spcPts val="3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65">
                <a:solidFill>
                  <a:srgbClr val="000000"/>
                </a:solidFill>
                <a:latin typeface="Calibri" panose="02020603050405020304" pitchFamily="2"/>
              </a:rPr>
              <a:t> abducteur du bras et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130">
                <a:solidFill>
                  <a:srgbClr val="000000"/>
                </a:solidFill>
                <a:latin typeface="Calibri" panose="02020603050405020304" pitchFamily="2"/>
              </a:rPr>
              <a:t>accessoirement anté-</a:t>
            </a:r>
            <a:r>
              <a:rPr lang="fr-FR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90">
                <a:solidFill>
                  <a:srgbClr val="000000"/>
                </a:solidFill>
                <a:latin typeface="Calibri" panose="02020603050405020304" pitchFamily="2"/>
              </a:rPr>
              <a:t>pulseur et rétro-pulseur. </a:t>
            </a:r>
          </a:p>
          <a:p>
            <a:pPr marL="0" marR="0" indent="320040" algn="just">
              <a:lnSpc>
                <a:spcPts val="3200"/>
              </a:lnSpc>
              <a:spcBef>
                <a:spcPts val="385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75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75">
                <a:solidFill>
                  <a:srgbClr val="000000"/>
                </a:solidFill>
                <a:latin typeface="Calibri" panose="02020603050405020304" pitchFamily="2"/>
              </a:rPr>
              <a:t> nerf axillaire.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ace réservé du texte 155"/>
          <p:cNvSpPr>
            <a:spLocks noGrp="1"/>
          </p:cNvSpPr>
          <p:nvPr>
            <p:ph type="body" idx="10"/>
          </p:nvPr>
        </p:nvSpPr>
        <p:spPr>
          <a:xfrm>
            <a:off x="2505075" y="247650"/>
            <a:ext cx="1186180" cy="119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fr-FR" sz="1200" spc="-20">
                <a:solidFill>
                  <a:srgbClr val="000000"/>
                </a:solidFill>
                <a:latin typeface="Verdana" panose="02020603050405020304" pitchFamily="2"/>
              </a:rPr>
              <a:t>Plexus brachial </a:t>
            </a:r>
          </a:p>
        </p:txBody>
      </p:sp>
      <p:sp>
        <p:nvSpPr>
          <p:cNvPr id="157" name="Espace réservé du texte 156"/>
          <p:cNvSpPr>
            <a:spLocks noGrp="1"/>
          </p:cNvSpPr>
          <p:nvPr>
            <p:ph type="body" idx="10"/>
          </p:nvPr>
        </p:nvSpPr>
        <p:spPr>
          <a:xfrm>
            <a:off x="3100705" y="2014855"/>
            <a:ext cx="842645" cy="128270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1200" spc="-45">
                <a:solidFill>
                  <a:srgbClr val="000000"/>
                </a:solidFill>
                <a:latin typeface="Verdana" panose="02020603050405020304" pitchFamily="2"/>
              </a:rPr>
              <a:t>,,Acromion </a:t>
            </a:r>
          </a:p>
        </p:txBody>
      </p:sp>
      <p:sp>
        <p:nvSpPr>
          <p:cNvPr id="158" name="Espace réservé du texte 157"/>
          <p:cNvSpPr>
            <a:spLocks noGrp="1"/>
          </p:cNvSpPr>
          <p:nvPr>
            <p:ph type="body" idx="10"/>
          </p:nvPr>
        </p:nvSpPr>
        <p:spPr>
          <a:xfrm>
            <a:off x="5681980" y="2628900"/>
            <a:ext cx="666750" cy="161925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20"/>
              </a:spcAft>
            </a:pPr>
            <a:r>
              <a:rPr lang="fr-FR" sz="1200" spc="-65">
                <a:solidFill>
                  <a:srgbClr val="000000"/>
                </a:solidFill>
                <a:latin typeface="Verdana" panose="02020603050405020304" pitchFamily="2"/>
              </a:rPr>
              <a:t>Epine de </a:t>
            </a:r>
          </a:p>
        </p:txBody>
      </p:sp>
      <p:sp>
        <p:nvSpPr>
          <p:cNvPr id="159" name="Espace réservé du texte 158"/>
          <p:cNvSpPr>
            <a:spLocks noGrp="1"/>
          </p:cNvSpPr>
          <p:nvPr>
            <p:ph type="body" idx="10"/>
          </p:nvPr>
        </p:nvSpPr>
        <p:spPr>
          <a:xfrm>
            <a:off x="1776730" y="2438400"/>
            <a:ext cx="962025" cy="119380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fr-FR" sz="1200" spc="-50">
                <a:solidFill>
                  <a:srgbClr val="000000"/>
                </a:solidFill>
                <a:latin typeface="Verdana" panose="02020603050405020304" pitchFamily="2"/>
              </a:rPr>
              <a:t>Nerf axillaire </a:t>
            </a:r>
          </a:p>
        </p:txBody>
      </p:sp>
      <p:sp>
        <p:nvSpPr>
          <p:cNvPr id="160" name="Espace réservé du texte 159"/>
          <p:cNvSpPr>
            <a:spLocks noGrp="1"/>
          </p:cNvSpPr>
          <p:nvPr>
            <p:ph type="body" idx="10"/>
          </p:nvPr>
        </p:nvSpPr>
        <p:spPr>
          <a:xfrm>
            <a:off x="3948430" y="3114675"/>
            <a:ext cx="1638300" cy="161925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200" spc="-5">
                <a:solidFill>
                  <a:srgbClr val="000000"/>
                </a:solidFill>
                <a:latin typeface="Verdana" panose="02020603050405020304" pitchFamily="2"/>
              </a:rPr>
              <a:t>Muscle sous épineux </a:t>
            </a:r>
          </a:p>
        </p:txBody>
      </p:sp>
      <p:sp>
        <p:nvSpPr>
          <p:cNvPr id="161" name="Espace réservé du texte 160"/>
          <p:cNvSpPr>
            <a:spLocks noGrp="1"/>
          </p:cNvSpPr>
          <p:nvPr>
            <p:ph type="body" idx="10"/>
          </p:nvPr>
        </p:nvSpPr>
        <p:spPr>
          <a:xfrm>
            <a:off x="3729355" y="3609975"/>
            <a:ext cx="785495" cy="128905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1200" spc="-15">
                <a:solidFill>
                  <a:srgbClr val="000000"/>
                </a:solidFill>
                <a:latin typeface="Verdana" panose="02020603050405020304" pitchFamily="2"/>
              </a:rPr>
              <a:t>it rond---</a:t>
            </a:r>
            <a:r>
              <a:rPr lang="fr-FR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space réservé du texte 165"/>
          <p:cNvSpPr>
            <a:spLocks noGrp="1"/>
          </p:cNvSpPr>
          <p:nvPr>
            <p:ph type="body" idx="10"/>
          </p:nvPr>
        </p:nvSpPr>
        <p:spPr>
          <a:xfrm>
            <a:off x="3195955" y="2458085"/>
            <a:ext cx="5794375" cy="434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fr-FR" sz="3950" b="1" spc="-200">
                <a:solidFill>
                  <a:srgbClr val="D94B4C"/>
                </a:solidFill>
                <a:latin typeface="Tahoma" panose="02020603050405020304" pitchFamily="2"/>
              </a:rPr>
              <a:t>LES MUSCLES DU BRAS </a:t>
            </a:r>
          </a:p>
        </p:txBody>
      </p:sp>
      <p:sp>
        <p:nvSpPr>
          <p:cNvPr id="167" name="Espace réservé du texte 166"/>
          <p:cNvSpPr>
            <a:spLocks noGrp="1"/>
          </p:cNvSpPr>
          <p:nvPr>
            <p:ph type="body" idx="10"/>
          </p:nvPr>
        </p:nvSpPr>
        <p:spPr>
          <a:xfrm>
            <a:off x="4793615" y="2892425"/>
            <a:ext cx="4196715" cy="1122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565" rIns="0" bIns="0" anchor="t"/>
          <a:lstStyle/>
          <a:p>
            <a:pPr marL="0" marR="0" indent="0" algn="l">
              <a:lnSpc>
                <a:spcPts val="6200"/>
              </a:lnSpc>
              <a:spcAft>
                <a:spcPts val="25"/>
              </a:spcAft>
            </a:pPr>
            <a:r>
              <a:rPr lang="fr-FR" sz="3950" b="1" spc="1220">
                <a:solidFill>
                  <a:srgbClr val="CA884D"/>
                </a:solidFill>
                <a:latin typeface="Tahoma" panose="02020603050405020304" pitchFamily="2"/>
              </a:rPr>
              <a:t>a‘C '-ml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space réservé du texte 171"/>
          <p:cNvSpPr>
            <a:spLocks noGrp="1"/>
          </p:cNvSpPr>
          <p:nvPr>
            <p:ph type="body" idx="10"/>
          </p:nvPr>
        </p:nvSpPr>
        <p:spPr>
          <a:xfrm>
            <a:off x="106680" y="1023620"/>
            <a:ext cx="4902200" cy="5389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95000"/>
          </a:bodyPr>
          <a:lstStyle/>
          <a:p>
            <a:pPr marL="0" marR="0" indent="365760" algn="l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2700" spc="-15">
                <a:solidFill>
                  <a:srgbClr val="000000"/>
                </a:solidFill>
                <a:latin typeface="Calibri" panose="02020603050405020304" pitchFamily="2"/>
              </a:rPr>
              <a:t>Le bras est la partie du membre </a:t>
            </a:r>
          </a:p>
          <a:p>
            <a:pPr marL="365760" marR="0" indent="0" algn="l">
              <a:lnSpc>
                <a:spcPts val="2900"/>
              </a:lnSpc>
              <a:spcBef>
                <a:spcPts val="20"/>
              </a:spcBef>
              <a:spcAft>
                <a:spcPts val="0"/>
              </a:spcAft>
            </a:pPr>
            <a:r>
              <a:rPr lang="fr-FR" sz="2700" spc="-20">
                <a:solidFill>
                  <a:srgbClr val="000000"/>
                </a:solidFill>
                <a:latin typeface="Calibri" panose="02020603050405020304" pitchFamily="2"/>
              </a:rPr>
              <a:t>supérieur comprise entre </a:t>
            </a:r>
          </a:p>
          <a:p>
            <a:pPr marL="365760" marR="0" indent="0" algn="l">
              <a:lnSpc>
                <a:spcPts val="29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700" spc="-20">
                <a:solidFill>
                  <a:srgbClr val="000000"/>
                </a:solidFill>
                <a:latin typeface="Calibri" panose="02020603050405020304" pitchFamily="2"/>
              </a:rPr>
              <a:t>l'épaule et le coude. </a:t>
            </a:r>
          </a:p>
          <a:p>
            <a:pPr marL="0" marR="0" indent="365760" algn="l">
              <a:lnSpc>
                <a:spcPts val="2900"/>
              </a:lnSpc>
              <a:spcBef>
                <a:spcPts val="645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-40">
                <a:solidFill>
                  <a:srgbClr val="000000"/>
                </a:solidFill>
                <a:latin typeface="Calibri" panose="02020603050405020304" pitchFamily="2"/>
              </a:rPr>
              <a:t>Les muscles du bras sont répartis </a:t>
            </a:r>
          </a:p>
          <a:p>
            <a:pPr marL="365760" marR="0" indent="0" algn="l">
              <a:lnSpc>
                <a:spcPts val="29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700" spc="-20">
                <a:solidFill>
                  <a:srgbClr val="000000"/>
                </a:solidFill>
                <a:latin typeface="Calibri" panose="02020603050405020304" pitchFamily="2"/>
              </a:rPr>
              <a:t>en deux loges musculaires: </a:t>
            </a:r>
          </a:p>
          <a:p>
            <a:pPr marL="0" marR="0" indent="365760" algn="l">
              <a:lnSpc>
                <a:spcPts val="2900"/>
              </a:lnSpc>
              <a:spcBef>
                <a:spcPts val="660"/>
              </a:spcBef>
              <a:spcAft>
                <a:spcPts val="0"/>
              </a:spcAft>
              <a:buFont typeface="Calibri"/>
              <a:buChar char="·"/>
            </a:pPr>
            <a:r>
              <a:rPr lang="fr-FR" sz="2650" b="1" i="1" spc="50">
                <a:solidFill>
                  <a:srgbClr val="FF0000"/>
                </a:solidFill>
                <a:latin typeface="Calibri" panose="02020603050405020304" pitchFamily="2"/>
              </a:rPr>
              <a:t>Loge antérieure </a:t>
            </a:r>
          </a:p>
          <a:p>
            <a:pPr marL="0" marR="0" indent="365760" algn="l">
              <a:lnSpc>
                <a:spcPts val="2900"/>
              </a:lnSpc>
              <a:spcBef>
                <a:spcPts val="635"/>
              </a:spcBef>
              <a:spcAft>
                <a:spcPts val="0"/>
              </a:spcAft>
              <a:buFont typeface="Calibri"/>
              <a:buChar char="·"/>
            </a:pPr>
            <a:r>
              <a:rPr lang="fr-FR" sz="2650" b="1" i="1" spc="90">
                <a:solidFill>
                  <a:srgbClr val="D99593"/>
                </a:solidFill>
                <a:latin typeface="Calibri" panose="02020603050405020304" pitchFamily="2"/>
              </a:rPr>
              <a:t>Loge postérieure </a:t>
            </a:r>
          </a:p>
          <a:p>
            <a:pPr marL="0" marR="0" indent="365760" algn="l">
              <a:lnSpc>
                <a:spcPts val="2900"/>
              </a:lnSpc>
              <a:spcBef>
                <a:spcPts val="665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-30">
                <a:solidFill>
                  <a:srgbClr val="000000"/>
                </a:solidFill>
                <a:latin typeface="Calibri" panose="02020603050405020304" pitchFamily="2"/>
              </a:rPr>
              <a:t>Ces loges sont : </a:t>
            </a:r>
          </a:p>
          <a:p>
            <a:pPr marL="0" marR="0" indent="365760" algn="l">
              <a:lnSpc>
                <a:spcPts val="2900"/>
              </a:lnSpc>
              <a:spcBef>
                <a:spcPts val="630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20">
                <a:solidFill>
                  <a:srgbClr val="000000"/>
                </a:solidFill>
                <a:latin typeface="Calibri" panose="02020603050405020304" pitchFamily="2"/>
              </a:rPr>
              <a:t>Séparées par</a:t>
            </a:r>
            <a:r>
              <a:rPr lang="fr-FR" sz="2650" b="1" i="1" spc="20">
                <a:solidFill>
                  <a:srgbClr val="00AF50"/>
                </a:solidFill>
                <a:latin typeface="Calibri" panose="02020603050405020304" pitchFamily="2"/>
              </a:rPr>
              <a:t> les septums </a:t>
            </a:r>
          </a:p>
          <a:p>
            <a:pPr marL="365760" marR="0" indent="0" algn="l">
              <a:lnSpc>
                <a:spcPts val="29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650" b="1" i="1" spc="65">
                <a:solidFill>
                  <a:srgbClr val="00AF50"/>
                </a:solidFill>
                <a:latin typeface="Calibri" panose="02020603050405020304" pitchFamily="2"/>
              </a:rPr>
              <a:t>intermusculaires brachiaux </a:t>
            </a:r>
          </a:p>
          <a:p>
            <a:pPr marL="36576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700" spc="-30">
                <a:solidFill>
                  <a:srgbClr val="000000"/>
                </a:solidFill>
                <a:latin typeface="Calibri" panose="02020603050405020304" pitchFamily="2"/>
              </a:rPr>
              <a:t>médial et latéral. </a:t>
            </a:r>
          </a:p>
          <a:p>
            <a:pPr marL="0" marR="0" indent="365760" algn="l">
              <a:lnSpc>
                <a:spcPts val="2900"/>
              </a:lnSpc>
              <a:spcBef>
                <a:spcPts val="680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-10">
                <a:solidFill>
                  <a:srgbClr val="000000"/>
                </a:solidFill>
                <a:latin typeface="Calibri" panose="02020603050405020304" pitchFamily="2"/>
              </a:rPr>
              <a:t>Ces loges sont entourées par</a:t>
            </a:r>
            <a:r>
              <a:rPr lang="fr-FR" sz="2650" b="1" i="1" spc="-10">
                <a:solidFill>
                  <a:srgbClr val="92D050"/>
                </a:solidFill>
                <a:latin typeface="Calibri" panose="02020603050405020304" pitchFamily="2"/>
              </a:rPr>
              <a:t> le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455"/>
              </a:spcAft>
            </a:pPr>
            <a:r>
              <a:rPr lang="fr-FR" sz="2650" b="1" i="1" spc="55">
                <a:solidFill>
                  <a:srgbClr val="92D050"/>
                </a:solidFill>
                <a:latin typeface="Calibri" panose="02020603050405020304" pitchFamily="2"/>
              </a:rPr>
              <a:t>fascia brachial</a:t>
            </a:r>
            <a:r>
              <a:rPr lang="fr-FR" sz="2700" spc="55">
                <a:solidFill>
                  <a:srgbClr val="92D050"/>
                </a:solidFill>
                <a:latin typeface="Calibri" panose="02020603050405020304" pitchFamily="2"/>
              </a:rPr>
              <a:t>. </a:t>
            </a:r>
          </a:p>
        </p:txBody>
      </p:sp>
      <p:sp>
        <p:nvSpPr>
          <p:cNvPr id="175" name="Espace réservé du texte 174"/>
          <p:cNvSpPr>
            <a:spLocks noGrp="1"/>
          </p:cNvSpPr>
          <p:nvPr>
            <p:ph type="body" idx="10"/>
          </p:nvPr>
        </p:nvSpPr>
        <p:spPr>
          <a:xfrm>
            <a:off x="6827520" y="2358390"/>
            <a:ext cx="621665" cy="853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fr-FR" sz="2750" b="1" spc="0">
                <a:solidFill>
                  <a:srgbClr val="FF0000"/>
                </a:solidFill>
                <a:latin typeface="Calibri" panose="02020603050405020304" pitchFamily="2"/>
              </a:rPr>
              <a:t>L </a:t>
            </a:r>
          </a:p>
          <a:p>
            <a:pPr marL="0" marR="0" indent="0" algn="l">
              <a:lnSpc>
                <a:spcPts val="3100"/>
              </a:lnSpc>
              <a:spcBef>
                <a:spcPts val="285"/>
              </a:spcBef>
              <a:spcAft>
                <a:spcPts val="0"/>
              </a:spcAft>
            </a:pPr>
            <a:r>
              <a:rPr lang="fr-FR" sz="2750" b="1" spc="-120">
                <a:solidFill>
                  <a:srgbClr val="FF0000"/>
                </a:solidFill>
                <a:latin typeface="Calibri" panose="02020603050405020304" pitchFamily="2"/>
              </a:rPr>
              <a:t>ANT </a:t>
            </a:r>
          </a:p>
        </p:txBody>
      </p:sp>
      <p:sp>
        <p:nvSpPr>
          <p:cNvPr id="176" name="Espace réservé du texte 175"/>
          <p:cNvSpPr>
            <a:spLocks noGrp="1"/>
          </p:cNvSpPr>
          <p:nvPr>
            <p:ph type="body" idx="10"/>
          </p:nvPr>
        </p:nvSpPr>
        <p:spPr>
          <a:xfrm>
            <a:off x="6827520" y="4501515"/>
            <a:ext cx="749935" cy="856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fr-FR" sz="2750" b="1" spc="0">
                <a:solidFill>
                  <a:srgbClr val="FF0000"/>
                </a:solidFill>
                <a:latin typeface="Calibri" panose="02020603050405020304" pitchFamily="2"/>
              </a:rPr>
              <a:t>L </a:t>
            </a:r>
          </a:p>
          <a:p>
            <a:pPr marL="0" marR="0" indent="0" algn="l">
              <a:lnSpc>
                <a:spcPts val="3000"/>
              </a:lnSpc>
              <a:spcBef>
                <a:spcPts val="310"/>
              </a:spcBef>
              <a:spcAft>
                <a:spcPts val="0"/>
              </a:spcAft>
            </a:pPr>
            <a:r>
              <a:rPr lang="fr-FR" sz="2750" b="1" spc="-155">
                <a:solidFill>
                  <a:srgbClr val="FF0000"/>
                </a:solidFill>
                <a:latin typeface="Calibri" panose="02020603050405020304" pitchFamily="2"/>
              </a:rPr>
              <a:t>POST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space réservé du texte 180"/>
          <p:cNvSpPr>
            <a:spLocks noGrp="1"/>
          </p:cNvSpPr>
          <p:nvPr>
            <p:ph type="body" idx="10"/>
          </p:nvPr>
        </p:nvSpPr>
        <p:spPr>
          <a:xfrm>
            <a:off x="551815" y="1688465"/>
            <a:ext cx="6096000" cy="3391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fr-FR" sz="3150" b="1" spc="5">
                <a:solidFill>
                  <a:srgbClr val="00AF50"/>
                </a:solidFill>
                <a:latin typeface="Calibri" panose="02020603050405020304" pitchFamily="2"/>
              </a:rPr>
              <a:t>A/ PLAN PROFOND: </a:t>
            </a:r>
          </a:p>
          <a:p>
            <a:pPr marL="1965960" marR="0" indent="137160" algn="l">
              <a:lnSpc>
                <a:spcPts val="3400"/>
              </a:lnSpc>
              <a:spcBef>
                <a:spcPts val="12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-15">
                <a:solidFill>
                  <a:srgbClr val="000000"/>
                </a:solidFill>
                <a:latin typeface="Calibri" panose="02020603050405020304" pitchFamily="2"/>
              </a:rPr>
              <a:t>Muscle coraco-brachial. </a:t>
            </a:r>
          </a:p>
          <a:p>
            <a:pPr marL="2651760" marR="0" indent="137160" algn="l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30">
                <a:solidFill>
                  <a:srgbClr val="000000"/>
                </a:solidFill>
                <a:latin typeface="Calibri" panose="02020603050405020304" pitchFamily="2"/>
              </a:rPr>
              <a:t>Muscle brachial </a:t>
            </a:r>
          </a:p>
          <a:p>
            <a:pPr marL="0" marR="0" indent="0" algn="l">
              <a:lnSpc>
                <a:spcPts val="3200"/>
              </a:lnSpc>
              <a:spcBef>
                <a:spcPts val="5965"/>
              </a:spcBef>
              <a:spcAft>
                <a:spcPts val="0"/>
              </a:spcAft>
            </a:pPr>
            <a:r>
              <a:rPr lang="fr-FR" sz="3150" b="1" spc="0">
                <a:solidFill>
                  <a:srgbClr val="00AF50"/>
                </a:solidFill>
                <a:latin typeface="Calibri" panose="02020603050405020304" pitchFamily="2"/>
              </a:rPr>
              <a:t>B/ PLAN SUPERFICIEL: </a:t>
            </a:r>
          </a:p>
          <a:p>
            <a:pPr marL="2011680" marR="0" indent="137160" algn="l">
              <a:lnSpc>
                <a:spcPts val="3400"/>
              </a:lnSpc>
              <a:spcBef>
                <a:spcPts val="1280"/>
              </a:spcBef>
              <a:spcAft>
                <a:spcPts val="50"/>
              </a:spcAft>
              <a:buFont typeface="Calibri"/>
              <a:buChar char="·"/>
            </a:pPr>
            <a:r>
              <a:rPr lang="fr-FR" sz="3150" b="1" i="1" spc="0">
                <a:solidFill>
                  <a:srgbClr val="000000"/>
                </a:solidFill>
                <a:latin typeface="Calibri" panose="02020603050405020304" pitchFamily="2"/>
              </a:rPr>
              <a:t>Muscle biceps brachial.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pace réservé du texte 185"/>
          <p:cNvSpPr>
            <a:spLocks noGrp="1"/>
          </p:cNvSpPr>
          <p:nvPr>
            <p:ph type="body" idx="10"/>
          </p:nvPr>
        </p:nvSpPr>
        <p:spPr>
          <a:xfrm>
            <a:off x="113030" y="304800"/>
            <a:ext cx="2320925" cy="1124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87" name="Espace réservé du texte 186"/>
          <p:cNvSpPr>
            <a:spLocks noGrp="1"/>
          </p:cNvSpPr>
          <p:nvPr>
            <p:ph type="body" idx="10"/>
          </p:nvPr>
        </p:nvSpPr>
        <p:spPr>
          <a:xfrm>
            <a:off x="113030" y="1429385"/>
            <a:ext cx="5143500" cy="5212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90000"/>
          </a:bodyPr>
          <a:lstStyle/>
          <a:p>
            <a:pPr marL="0" marR="0" indent="41148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AF50"/>
                </a:solidFill>
                <a:latin typeface="Calibri" panose="02020603050405020304" pitchFamily="2"/>
              </a:rPr>
              <a:t>Plan profond: </a:t>
            </a:r>
          </a:p>
          <a:p>
            <a:pPr marL="0" marR="0" indent="0" algn="just">
              <a:lnSpc>
                <a:spcPts val="3300"/>
              </a:lnSpc>
              <a:spcBef>
                <a:spcPts val="1325"/>
              </a:spcBef>
              <a:spcAft>
                <a:spcPts val="0"/>
              </a:spcAft>
            </a:pPr>
            <a:r>
              <a:rPr lang="fr-FR" sz="3150" b="1" spc="125">
                <a:solidFill>
                  <a:srgbClr val="943735"/>
                </a:solidFill>
                <a:latin typeface="Calibri" panose="02020603050405020304" pitchFamily="2"/>
              </a:rPr>
              <a:t>1- Muscle coraco-brachial: </a:t>
            </a:r>
          </a:p>
          <a:p>
            <a:pPr marL="0" marR="0" indent="320040" algn="just">
              <a:lnSpc>
                <a:spcPts val="3400"/>
              </a:lnSpc>
              <a:spcBef>
                <a:spcPts val="121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spc="114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50" b="1" spc="114">
                <a:solidFill>
                  <a:srgbClr val="000000"/>
                </a:solidFill>
                <a:latin typeface="Calibri" panose="02020603050405020304" pitchFamily="2"/>
              </a:rPr>
              <a:t> processus coracoïde </a:t>
            </a:r>
          </a:p>
          <a:p>
            <a:pPr marL="0" marR="0" indent="32004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spc="9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50" b="1" spc="90">
                <a:solidFill>
                  <a:srgbClr val="000000"/>
                </a:solidFill>
                <a:latin typeface="Calibri" panose="02020603050405020304" pitchFamily="2"/>
              </a:rPr>
              <a:t> face médiale de </a:t>
            </a:r>
          </a:p>
          <a:p>
            <a:pPr marL="320040" marR="0" indent="0" algn="just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3150" b="1" spc="85">
                <a:solidFill>
                  <a:srgbClr val="000000"/>
                </a:solidFill>
                <a:latin typeface="Calibri" panose="02020603050405020304" pitchFamily="2"/>
              </a:rPr>
              <a:t>l’humérus </a:t>
            </a:r>
          </a:p>
          <a:p>
            <a:pPr marL="0" marR="0" indent="32004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8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50" b="1" spc="80">
                <a:solidFill>
                  <a:srgbClr val="000000"/>
                </a:solidFill>
                <a:latin typeface="Calibri" panose="02020603050405020304" pitchFamily="2"/>
              </a:rPr>
              <a:t> propulseur et </a:t>
            </a:r>
          </a:p>
          <a:p>
            <a:pPr marL="320040" marR="0" indent="0" algn="just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3150" b="1" spc="110">
                <a:solidFill>
                  <a:srgbClr val="000000"/>
                </a:solidFill>
                <a:latin typeface="Calibri" panose="02020603050405020304" pitchFamily="2"/>
              </a:rPr>
              <a:t>adducteur du bras </a:t>
            </a:r>
          </a:p>
          <a:p>
            <a:pPr marL="0" marR="0" indent="32004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8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50" b="1" spc="80">
                <a:solidFill>
                  <a:srgbClr val="000000"/>
                </a:solidFill>
                <a:latin typeface="Calibri" panose="02020603050405020304" pitchFamily="2"/>
              </a:rPr>
              <a:t> nerf musculo-</a:t>
            </a:r>
          </a:p>
          <a:p>
            <a:pPr marL="320040" marR="0" indent="0" algn="just">
              <a:lnSpc>
                <a:spcPts val="3300"/>
              </a:lnSpc>
              <a:spcBef>
                <a:spcPts val="585"/>
              </a:spcBef>
              <a:spcAft>
                <a:spcPts val="3525"/>
              </a:spcAft>
            </a:pPr>
            <a:r>
              <a:rPr lang="fr-FR" sz="3150" b="1" spc="65">
                <a:solidFill>
                  <a:srgbClr val="000000"/>
                </a:solidFill>
                <a:latin typeface="Calibri" panose="02020603050405020304" pitchFamily="2"/>
              </a:rPr>
              <a:t>cutané.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space réservé du texte 191"/>
          <p:cNvSpPr>
            <a:spLocks noGrp="1"/>
          </p:cNvSpPr>
          <p:nvPr>
            <p:ph type="body" idx="10"/>
          </p:nvPr>
        </p:nvSpPr>
        <p:spPr>
          <a:xfrm>
            <a:off x="31115" y="241300"/>
            <a:ext cx="2424430" cy="1410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3" name="Espace réservé du texte 192"/>
          <p:cNvSpPr>
            <a:spLocks noGrp="1"/>
          </p:cNvSpPr>
          <p:nvPr>
            <p:ph type="body" idx="10"/>
          </p:nvPr>
        </p:nvSpPr>
        <p:spPr>
          <a:xfrm>
            <a:off x="31115" y="1652270"/>
            <a:ext cx="5143500" cy="5205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>
            <a:normAutofit fontScale="90000"/>
          </a:bodyPr>
          <a:lstStyle/>
          <a:p>
            <a:pPr marL="182880" marR="0" indent="320040" algn="just">
              <a:lnSpc>
                <a:spcPts val="30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spc="100">
                <a:solidFill>
                  <a:srgbClr val="00AF50"/>
                </a:solidFill>
                <a:latin typeface="Calibri" panose="02020603050405020304" pitchFamily="2"/>
              </a:rPr>
              <a:t>Plan profond: </a:t>
            </a:r>
          </a:p>
          <a:p>
            <a:pPr marL="182880" marR="0" indent="0" algn="just">
              <a:lnSpc>
                <a:spcPts val="3100"/>
              </a:lnSpc>
              <a:spcBef>
                <a:spcPts val="885"/>
              </a:spcBef>
              <a:spcAft>
                <a:spcPts val="0"/>
              </a:spcAft>
            </a:pPr>
            <a:r>
              <a:rPr lang="fr-FR" sz="2950" b="1" spc="100">
                <a:solidFill>
                  <a:srgbClr val="943735"/>
                </a:solidFill>
                <a:latin typeface="Calibri" panose="02020603050405020304" pitchFamily="2"/>
              </a:rPr>
              <a:t>2- Muscle brachial : </a:t>
            </a:r>
          </a:p>
          <a:p>
            <a:pPr marL="182880" marR="0" indent="320040" algn="just">
              <a:lnSpc>
                <a:spcPts val="3200"/>
              </a:lnSpc>
              <a:spcBef>
                <a:spcPts val="7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9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950" b="1" spc="90">
                <a:solidFill>
                  <a:srgbClr val="000000"/>
                </a:solidFill>
                <a:latin typeface="Calibri" panose="02020603050405020304" pitchFamily="2"/>
              </a:rPr>
              <a:t> moitié inférieure des </a:t>
            </a:r>
          </a:p>
          <a:p>
            <a:pPr marL="502920" marR="0" indent="0" algn="just">
              <a:lnSpc>
                <a:spcPts val="3100"/>
              </a:lnSpc>
              <a:spcBef>
                <a:spcPts val="165"/>
              </a:spcBef>
              <a:spcAft>
                <a:spcPts val="0"/>
              </a:spcAft>
            </a:pPr>
            <a:r>
              <a:rPr lang="fr-FR" sz="2950" b="1" spc="90">
                <a:solidFill>
                  <a:srgbClr val="000000"/>
                </a:solidFill>
                <a:latin typeface="Calibri" panose="02020603050405020304" pitchFamily="2"/>
              </a:rPr>
              <a:t>faces médiales et latérales de </a:t>
            </a:r>
          </a:p>
          <a:p>
            <a:pPr marL="502920" marR="0" indent="0" algn="just">
              <a:lnSpc>
                <a:spcPts val="3300"/>
              </a:lnSpc>
              <a:spcBef>
                <a:spcPts val="205"/>
              </a:spcBef>
              <a:spcAft>
                <a:spcPts val="0"/>
              </a:spcAft>
            </a:pP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l’humérus. </a:t>
            </a:r>
          </a:p>
          <a:p>
            <a:pPr marL="182880" marR="0" indent="320040" algn="just">
              <a:lnSpc>
                <a:spcPts val="3200"/>
              </a:lnSpc>
              <a:spcBef>
                <a:spcPts val="50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9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50" b="1" spc="90">
                <a:solidFill>
                  <a:srgbClr val="000000"/>
                </a:solidFill>
                <a:latin typeface="Calibri" panose="02020603050405020304" pitchFamily="2"/>
              </a:rPr>
              <a:t> processus </a:t>
            </a:r>
          </a:p>
          <a:p>
            <a:pPr marL="502920" marR="0" indent="0" algn="just">
              <a:lnSpc>
                <a:spcPts val="3100"/>
              </a:lnSpc>
              <a:spcBef>
                <a:spcPts val="165"/>
              </a:spcBef>
              <a:spcAft>
                <a:spcPts val="0"/>
              </a:spcAft>
            </a:pPr>
            <a:r>
              <a:rPr lang="fr-FR" sz="2950" b="1" spc="100">
                <a:solidFill>
                  <a:srgbClr val="000000"/>
                </a:solidFill>
                <a:latin typeface="Calibri" panose="02020603050405020304" pitchFamily="2"/>
              </a:rPr>
              <a:t>coronoïde du cubitus </a:t>
            </a:r>
          </a:p>
          <a:p>
            <a:pPr marL="182880" marR="0" indent="320040" algn="just">
              <a:lnSpc>
                <a:spcPts val="3400"/>
              </a:lnSpc>
              <a:spcBef>
                <a:spcPts val="7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75">
                <a:solidFill>
                  <a:srgbClr val="000000"/>
                </a:solidFill>
                <a:latin typeface="Calibri" panose="02020603050405020304" pitchFamily="2"/>
              </a:rPr>
              <a:t> fléchisseur de l’avant </a:t>
            </a:r>
          </a:p>
          <a:p>
            <a:pPr marL="5029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50" b="1" spc="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182880" marR="0" indent="320040" algn="just">
              <a:lnSpc>
                <a:spcPts val="3400"/>
              </a:lnSpc>
              <a:spcBef>
                <a:spcPts val="7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5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50" b="1" spc="65">
                <a:solidFill>
                  <a:srgbClr val="000000"/>
                </a:solidFill>
                <a:latin typeface="Calibri" panose="02020603050405020304" pitchFamily="2"/>
              </a:rPr>
              <a:t> nerf musculo-</a:t>
            </a:r>
          </a:p>
          <a:p>
            <a:pPr marL="502920" marR="0" indent="0" algn="just">
              <a:lnSpc>
                <a:spcPts val="3000"/>
              </a:lnSpc>
              <a:spcBef>
                <a:spcPts val="0"/>
              </a:spcBef>
              <a:spcAft>
                <a:spcPts val="2230"/>
              </a:spcAft>
            </a:pPr>
            <a:r>
              <a:rPr lang="fr-FR" sz="2950" b="1" spc="50">
                <a:solidFill>
                  <a:srgbClr val="000000"/>
                </a:solidFill>
                <a:latin typeface="Calibri" panose="02020603050405020304" pitchFamily="2"/>
              </a:rPr>
              <a:t>cutané.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Espace réservé du texte 197"/>
          <p:cNvSpPr>
            <a:spLocks noGrp="1"/>
          </p:cNvSpPr>
          <p:nvPr>
            <p:ph type="body" idx="10"/>
          </p:nvPr>
        </p:nvSpPr>
        <p:spPr>
          <a:xfrm>
            <a:off x="252730" y="1548130"/>
            <a:ext cx="5575300" cy="5093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690" rIns="0" bIns="0" anchor="t">
            <a:normAutofit fontScale="90000"/>
          </a:bodyPr>
          <a:lstStyle/>
          <a:p>
            <a:pPr marL="0" marR="0" indent="411480" algn="just">
              <a:lnSpc>
                <a:spcPts val="30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15">
                <a:solidFill>
                  <a:srgbClr val="00AF50"/>
                </a:solidFill>
                <a:latin typeface="Calibri" panose="02020603050405020304" pitchFamily="2"/>
              </a:rPr>
              <a:t>Plan superficiel: </a:t>
            </a:r>
          </a:p>
          <a:p>
            <a:pPr marL="0" marR="0" indent="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900" b="1" spc="135">
                <a:solidFill>
                  <a:srgbClr val="943735"/>
                </a:solidFill>
                <a:latin typeface="Calibri" panose="02020603050405020304" pitchFamily="2"/>
              </a:rPr>
              <a:t>1-Muscle biceps brachial: </a:t>
            </a:r>
          </a:p>
          <a:p>
            <a:pPr marL="0" marR="0" indent="320040" algn="just">
              <a:lnSpc>
                <a:spcPts val="3200"/>
              </a:lnSpc>
              <a:spcBef>
                <a:spcPts val="415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i="1" spc="100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90">
                <a:solidFill>
                  <a:srgbClr val="E36C09"/>
                </a:solidFill>
                <a:latin typeface="Calibri" panose="02020603050405020304" pitchFamily="2"/>
              </a:rPr>
              <a:t>Chef long:</a:t>
            </a:r>
            <a:r>
              <a:rPr lang="fr-FR" sz="2900" b="1" spc="90">
                <a:solidFill>
                  <a:srgbClr val="000000"/>
                </a:solidFill>
                <a:latin typeface="Calibri" panose="02020603050405020304" pitchFamily="2"/>
              </a:rPr>
              <a:t> tubercule supra-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glénoïdal.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85">
                <a:solidFill>
                  <a:srgbClr val="E36C09"/>
                </a:solidFill>
                <a:latin typeface="Calibri" panose="02020603050405020304" pitchFamily="2"/>
              </a:rPr>
              <a:t>Chef court:</a:t>
            </a: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 processus coracoïde.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11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110">
                <a:solidFill>
                  <a:srgbClr val="000000"/>
                </a:solidFill>
                <a:latin typeface="Calibri" panose="02020603050405020304" pitchFamily="2"/>
              </a:rPr>
              <a:t> tubérosité radiale. </a:t>
            </a:r>
          </a:p>
          <a:p>
            <a:pPr marL="0" marR="0" indent="320040" algn="just">
              <a:lnSpc>
                <a:spcPts val="3300"/>
              </a:lnSpc>
              <a:spcBef>
                <a:spcPts val="37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fléchisseur de l’avant bras, </a:t>
            </a:r>
          </a:p>
          <a:p>
            <a:pPr marL="320040" marR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supinateur de l’avant bras. </a:t>
            </a:r>
          </a:p>
          <a:p>
            <a:pPr marL="0" marR="0" indent="320040" algn="just">
              <a:lnSpc>
                <a:spcPts val="2900"/>
              </a:lnSpc>
              <a:spcBef>
                <a:spcPts val="49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9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90">
                <a:solidFill>
                  <a:srgbClr val="000000"/>
                </a:solidFill>
                <a:latin typeface="Calibri" panose="02020603050405020304" pitchFamily="2"/>
              </a:rPr>
              <a:t> Nerf musculo-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2760"/>
              </a:spcAft>
            </a:pP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cutané.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space réservé du texte 204"/>
          <p:cNvSpPr>
            <a:spLocks noGrp="1"/>
          </p:cNvSpPr>
          <p:nvPr>
            <p:ph type="body" idx="10"/>
          </p:nvPr>
        </p:nvSpPr>
        <p:spPr>
          <a:xfrm>
            <a:off x="179705" y="457200"/>
            <a:ext cx="1344295" cy="1740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06" name="Espace réservé du texte 205"/>
          <p:cNvSpPr>
            <a:spLocks noGrp="1"/>
          </p:cNvSpPr>
          <p:nvPr>
            <p:ph type="body" idx="10"/>
          </p:nvPr>
        </p:nvSpPr>
        <p:spPr>
          <a:xfrm>
            <a:off x="179705" y="2197735"/>
            <a:ext cx="4660900" cy="4545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/>
          <a:p>
            <a:pPr marL="0" marR="0" indent="13716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00" b="1" spc="85">
                <a:solidFill>
                  <a:srgbClr val="943735"/>
                </a:solidFill>
                <a:latin typeface="Calibri" panose="02020603050405020304" pitchFamily="2"/>
              </a:rPr>
              <a:t>Triceps brachial: </a:t>
            </a:r>
          </a:p>
          <a:p>
            <a:pPr marL="0" marR="0" indent="320040" algn="just">
              <a:lnSpc>
                <a:spcPts val="3200"/>
              </a:lnSpc>
              <a:spcBef>
                <a:spcPts val="750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95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320040" algn="just">
              <a:lnSpc>
                <a:spcPts val="3000"/>
              </a:lnSpc>
              <a:spcBef>
                <a:spcPts val="95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80">
                <a:solidFill>
                  <a:srgbClr val="E36C09"/>
                </a:solidFill>
                <a:latin typeface="Calibri" panose="02020603050405020304" pitchFamily="2"/>
              </a:rPr>
              <a:t>Chef long:</a:t>
            </a: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 tubercule infra-</a:t>
            </a:r>
          </a:p>
          <a:p>
            <a:pPr marL="320040" marR="0" indent="0" algn="just">
              <a:lnSpc>
                <a:spcPts val="3100"/>
              </a:lnSpc>
              <a:spcBef>
                <a:spcPts val="185"/>
              </a:spcBef>
              <a:spcAft>
                <a:spcPts val="0"/>
              </a:spcAft>
            </a:pP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glénoïdal. </a:t>
            </a:r>
          </a:p>
          <a:p>
            <a:pPr marL="0" marR="0" indent="320040" algn="just">
              <a:lnSpc>
                <a:spcPts val="3000"/>
              </a:lnSpc>
              <a:spcBef>
                <a:spcPts val="95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E36C09"/>
                </a:solidFill>
                <a:latin typeface="Calibri" panose="02020603050405020304" pitchFamily="2"/>
              </a:rPr>
              <a:t>Chef médial et latéral :</a:t>
            </a:r>
            <a:r>
              <a:rPr lang="fr-FR" sz="2900" b="1" spc="10">
                <a:solidFill>
                  <a:srgbClr val="000000"/>
                </a:solidFill>
                <a:latin typeface="Calibri" panose="02020603050405020304" pitchFamily="2"/>
              </a:rPr>
              <a:t> face </a:t>
            </a:r>
          </a:p>
          <a:p>
            <a:pPr marL="320040" marR="0" indent="0" algn="just">
              <a:lnSpc>
                <a:spcPts val="3000"/>
              </a:lnSpc>
              <a:spcBef>
                <a:spcPts val="210"/>
              </a:spcBef>
              <a:spcAft>
                <a:spcPts val="0"/>
              </a:spcAft>
            </a:pPr>
            <a:r>
              <a:rPr lang="fr-FR" sz="2900" b="1" spc="50">
                <a:solidFill>
                  <a:srgbClr val="000000"/>
                </a:solidFill>
                <a:latin typeface="Calibri" panose="02020603050405020304" pitchFamily="2"/>
              </a:rPr>
              <a:t>postérieure de l’humérus. </a:t>
            </a:r>
          </a:p>
          <a:p>
            <a:pPr marL="0" marR="0" indent="320040" algn="just">
              <a:lnSpc>
                <a:spcPts val="3200"/>
              </a:lnSpc>
              <a:spcBef>
                <a:spcPts val="750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7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l’olécrane. </a:t>
            </a:r>
          </a:p>
          <a:p>
            <a:pPr marL="0" marR="0" indent="320040" algn="just">
              <a:lnSpc>
                <a:spcPts val="3200"/>
              </a:lnSpc>
              <a:spcBef>
                <a:spcPts val="73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8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 Extenseur du coude. </a:t>
            </a:r>
          </a:p>
          <a:p>
            <a:pPr marL="0" marR="0" indent="320040" algn="just">
              <a:lnSpc>
                <a:spcPts val="3200"/>
              </a:lnSpc>
              <a:spcBef>
                <a:spcPts val="735"/>
              </a:spcBef>
              <a:spcAft>
                <a:spcPts val="2900"/>
              </a:spcAft>
              <a:buFont typeface="Calibri"/>
              <a:buChar char="·"/>
            </a:pPr>
            <a:r>
              <a:rPr lang="fr-FR" sz="2950" b="1" i="1" spc="6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 Nerf radial.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idx="10"/>
          </p:nvPr>
        </p:nvSpPr>
        <p:spPr>
          <a:xfrm>
            <a:off x="18415" y="97790"/>
            <a:ext cx="9076690" cy="6692900"/>
          </a:xfrm>
          <a:prstGeom prst="rect">
            <a:avLst/>
          </a:prstGeom>
          <a:solidFill>
            <a:srgbClr val="FE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0"/>
          </p:nvPr>
        </p:nvSpPr>
        <p:spPr>
          <a:xfrm>
            <a:off x="454025" y="615315"/>
            <a:ext cx="7684135" cy="1530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just">
              <a:lnSpc>
                <a:spcPts val="34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000000"/>
                </a:solidFill>
                <a:latin typeface="Calibri" panose="02020603050405020304" pitchFamily="2"/>
              </a:rPr>
              <a:t>ils sont répartis en quarte groupes musculaires </a:t>
            </a:r>
          </a:p>
          <a:p>
            <a:pPr marL="0" marR="0" indent="27432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">
                <a:solidFill>
                  <a:srgbClr val="00AF50"/>
                </a:solidFill>
                <a:latin typeface="Calibri" panose="02020603050405020304" pitchFamily="2"/>
              </a:rPr>
              <a:t>Groupe musculaire antérieur, </a:t>
            </a:r>
          </a:p>
          <a:p>
            <a:pPr marL="0" marR="0" indent="27432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0">
                <a:solidFill>
                  <a:srgbClr val="FF0000"/>
                </a:solidFill>
                <a:latin typeface="Calibri" panose="02020603050405020304" pitchFamily="2"/>
              </a:rPr>
              <a:t>Groupe musculaire postérieur, 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idx="10"/>
          </p:nvPr>
        </p:nvSpPr>
        <p:spPr>
          <a:xfrm>
            <a:off x="454025" y="2145665"/>
            <a:ext cx="4566285" cy="1222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/>
          <a:lstStyle/>
          <a:p>
            <a:pPr marL="0" marR="0" indent="27432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00AFEF"/>
                </a:solidFill>
                <a:latin typeface="Calibri" panose="02020603050405020304" pitchFamily="2"/>
              </a:rPr>
              <a:t>Groupe musculaire latéral, </a:t>
            </a:r>
          </a:p>
          <a:p>
            <a:pPr marL="91440" marR="0" indent="274320" algn="just">
              <a:lnSpc>
                <a:spcPts val="3500"/>
              </a:lnSpc>
              <a:spcBef>
                <a:spcPts val="1095"/>
              </a:spcBef>
              <a:spcAft>
                <a:spcPts val="745"/>
              </a:spcAft>
              <a:buFont typeface="Calibri"/>
              <a:buChar char="·"/>
            </a:pPr>
            <a:r>
              <a:rPr lang="fr-FR" sz="2950" b="1" i="1" spc="-20">
                <a:solidFill>
                  <a:srgbClr val="E36C09"/>
                </a:solidFill>
                <a:latin typeface="Calibri" panose="02020603050405020304" pitchFamily="2"/>
              </a:rPr>
              <a:t>Groupe musculaire médial.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/>
          <p:cNvSpPr>
            <a:spLocks noGrp="1"/>
          </p:cNvSpPr>
          <p:nvPr>
            <p:ph type="body" idx="10"/>
          </p:nvPr>
        </p:nvSpPr>
        <p:spPr>
          <a:xfrm>
            <a:off x="920750" y="2118360"/>
            <a:ext cx="7543800" cy="280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91440" marR="0" indent="0" algn="just">
              <a:lnSpc>
                <a:spcPts val="3300"/>
              </a:lnSpc>
              <a:spcAft>
                <a:spcPts val="0"/>
              </a:spcAft>
            </a:pPr>
            <a:r>
              <a:rPr lang="fr-FR" sz="3150" b="1" spc="0">
                <a:solidFill>
                  <a:srgbClr val="00AF50"/>
                </a:solidFill>
                <a:latin typeface="Calibri" panose="02020603050405020304" pitchFamily="2"/>
              </a:rPr>
              <a:t>A/ Plan profond: </a:t>
            </a:r>
          </a:p>
          <a:p>
            <a:pPr marL="137160" marR="0" indent="27432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spc="5">
                <a:solidFill>
                  <a:srgbClr val="000000"/>
                </a:solidFill>
                <a:latin typeface="Calibri" panose="02020603050405020304" pitchFamily="2"/>
              </a:rPr>
              <a:t>Le muscle subclavier </a:t>
            </a:r>
          </a:p>
          <a:p>
            <a:pPr marL="137160" marR="0" indent="27432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Le muscle petit péctoral </a:t>
            </a:r>
          </a:p>
          <a:p>
            <a:pPr marL="91440" marR="0" indent="0" algn="just">
              <a:lnSpc>
                <a:spcPts val="3300"/>
              </a:lnSpc>
              <a:spcBef>
                <a:spcPts val="5960"/>
              </a:spcBef>
              <a:spcAft>
                <a:spcPts val="45"/>
              </a:spcAft>
            </a:pPr>
            <a:r>
              <a:rPr lang="fr-FR" sz="3150" b="1" spc="5">
                <a:solidFill>
                  <a:srgbClr val="00AF50"/>
                </a:solidFill>
                <a:latin typeface="Calibri" panose="02020603050405020304" pitchFamily="2"/>
              </a:rPr>
              <a:t>B/ Plan superficiel:</a:t>
            </a:r>
            <a:r>
              <a:rPr lang="fr-FR" sz="3150" spc="5">
                <a:solidFill>
                  <a:srgbClr val="000000"/>
                </a:solidFill>
                <a:latin typeface="Calibri" panose="02020603050405020304" pitchFamily="2"/>
              </a:rPr>
              <a:t> Le muscle grand pectoral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7"/>
          <p:cNvSpPr>
            <a:spLocks noGrp="1"/>
          </p:cNvSpPr>
          <p:nvPr>
            <p:ph type="body" idx="10"/>
          </p:nvPr>
        </p:nvSpPr>
        <p:spPr>
          <a:xfrm>
            <a:off x="118745" y="1155065"/>
            <a:ext cx="5486400" cy="5639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11480" algn="just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spc="0">
                <a:solidFill>
                  <a:srgbClr val="00AF50"/>
                </a:solidFill>
                <a:latin typeface="Calibri" panose="02020603050405020304" pitchFamily="2"/>
              </a:rPr>
              <a:t>Plan profond </a:t>
            </a:r>
          </a:p>
          <a:p>
            <a:pPr marL="0" marR="0" indent="0" algn="just">
              <a:lnSpc>
                <a:spcPts val="3300"/>
              </a:lnSpc>
              <a:spcBef>
                <a:spcPts val="970"/>
              </a:spcBef>
              <a:spcAft>
                <a:spcPts val="0"/>
              </a:spcAft>
            </a:pPr>
            <a:r>
              <a:rPr lang="fr-FR" sz="3150" b="1" spc="0">
                <a:solidFill>
                  <a:srgbClr val="943735"/>
                </a:solidFill>
                <a:latin typeface="Calibri" panose="02020603050405020304" pitchFamily="2"/>
              </a:rPr>
              <a:t>1- Le muscle sub clavier: </a:t>
            </a:r>
          </a:p>
          <a:p>
            <a:pPr marL="0" marR="0" indent="274320" algn="just">
              <a:lnSpc>
                <a:spcPts val="3500"/>
              </a:lnSpc>
              <a:spcBef>
                <a:spcPts val="103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 1ére côte. </a:t>
            </a:r>
          </a:p>
          <a:p>
            <a:pPr marL="0" marR="0" indent="137160" algn="just">
              <a:lnSpc>
                <a:spcPts val="3500"/>
              </a:lnSpc>
              <a:spcBef>
                <a:spcPts val="77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spc="1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50" spc="10">
                <a:solidFill>
                  <a:srgbClr val="000000"/>
                </a:solidFill>
                <a:latin typeface="Calibri" panose="02020603050405020304" pitchFamily="2"/>
              </a:rPr>
              <a:t> face inférieure de </a:t>
            </a:r>
          </a:p>
          <a:p>
            <a:pPr marL="27432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la clavicule ( gouttière du sub </a:t>
            </a:r>
          </a:p>
          <a:p>
            <a:pPr marL="274320" marR="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3150" spc="-20">
                <a:solidFill>
                  <a:srgbClr val="000000"/>
                </a:solidFill>
                <a:latin typeface="Calibri" panose="02020603050405020304" pitchFamily="2"/>
              </a:rPr>
              <a:t>clavier) </a:t>
            </a:r>
          </a:p>
          <a:p>
            <a:pPr marL="0" marR="0" indent="274320" algn="just">
              <a:lnSpc>
                <a:spcPts val="3500"/>
              </a:lnSpc>
              <a:spcBef>
                <a:spcPts val="76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50" spc="10">
                <a:solidFill>
                  <a:srgbClr val="000000"/>
                </a:solidFill>
                <a:latin typeface="Calibri" panose="02020603050405020304" pitchFamily="2"/>
              </a:rPr>
              <a:t> Abaisse la clavicule ou </a:t>
            </a:r>
          </a:p>
          <a:p>
            <a:pPr marL="274320" marR="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3150" spc="-5">
                <a:solidFill>
                  <a:srgbClr val="000000"/>
                </a:solidFill>
                <a:latin typeface="Calibri" panose="02020603050405020304" pitchFamily="2"/>
              </a:rPr>
              <a:t>remonte la1 ère côte. </a:t>
            </a:r>
          </a:p>
          <a:p>
            <a:pPr marL="0" marR="0" indent="274320" algn="just">
              <a:lnSpc>
                <a:spcPts val="3500"/>
              </a:lnSpc>
              <a:spcBef>
                <a:spcPts val="76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 Nerf sub clavier, </a:t>
            </a:r>
          </a:p>
          <a:p>
            <a:pPr marL="274320" marR="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branche collatérale du plexus </a:t>
            </a:r>
          </a:p>
          <a:p>
            <a:pPr marL="274320" marR="0" indent="0" algn="just">
              <a:lnSpc>
                <a:spcPts val="3500"/>
              </a:lnSpc>
              <a:spcBef>
                <a:spcPts val="0"/>
              </a:spcBef>
              <a:spcAft>
                <a:spcPts val="2825"/>
              </a:spcAft>
            </a:pPr>
            <a:r>
              <a:rPr lang="fr-FR" sz="3150" spc="-3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36"/>
          <p:cNvSpPr>
            <a:spLocks noGrp="1"/>
          </p:cNvSpPr>
          <p:nvPr>
            <p:ph type="body" idx="10"/>
          </p:nvPr>
        </p:nvSpPr>
        <p:spPr>
          <a:xfrm>
            <a:off x="106680" y="1225550"/>
            <a:ext cx="6705600" cy="5505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411480" algn="just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AF50"/>
                </a:solidFill>
                <a:latin typeface="Calibri" panose="02020603050405020304" pitchFamily="2"/>
              </a:rPr>
              <a:t>Plan profond: </a:t>
            </a:r>
          </a:p>
          <a:p>
            <a:pPr marL="0" marR="0" indent="0" algn="just">
              <a:lnSpc>
                <a:spcPts val="3500"/>
              </a:lnSpc>
              <a:spcBef>
                <a:spcPts val="985"/>
              </a:spcBef>
              <a:spcAft>
                <a:spcPts val="0"/>
              </a:spcAft>
            </a:pPr>
            <a:r>
              <a:rPr lang="fr-FR" sz="3100" b="1" spc="80">
                <a:solidFill>
                  <a:srgbClr val="943735"/>
                </a:solidFill>
                <a:latin typeface="Calibri" panose="02020603050405020304" pitchFamily="2"/>
              </a:rPr>
              <a:t>2-Le muscle Petit péctoral: </a:t>
            </a:r>
          </a:p>
          <a:p>
            <a:pPr marL="0" marR="0" indent="182880" algn="just">
              <a:lnSpc>
                <a:spcPts val="3700"/>
              </a:lnSpc>
              <a:spcBef>
                <a:spcPts val="560"/>
              </a:spcBef>
              <a:spcAft>
                <a:spcPts val="0"/>
              </a:spcAft>
              <a:buFont typeface="Calibri"/>
              <a:buChar char="·"/>
            </a:pPr>
            <a:r>
              <a:rPr lang="fr-FR" sz="3100" b="1" spc="8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80">
                <a:solidFill>
                  <a:srgbClr val="000000"/>
                </a:solidFill>
                <a:latin typeface="Calibri" panose="02020603050405020304" pitchFamily="2"/>
              </a:rPr>
              <a:t> 3e,4e,5e côtes. </a:t>
            </a:r>
          </a:p>
          <a:p>
            <a:pPr marL="0" marR="0" indent="182880" algn="just">
              <a:lnSpc>
                <a:spcPts val="3700"/>
              </a:lnSpc>
              <a:spcBef>
                <a:spcPts val="54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3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35">
                <a:solidFill>
                  <a:srgbClr val="000000"/>
                </a:solidFill>
                <a:latin typeface="Calibri" panose="02020603050405020304" pitchFamily="2"/>
              </a:rPr>
              <a:t> processus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55">
                <a:solidFill>
                  <a:srgbClr val="000000"/>
                </a:solidFill>
                <a:latin typeface="Calibri" panose="02020603050405020304" pitchFamily="2"/>
              </a:rPr>
              <a:t>coracoïde de la scapula. </a:t>
            </a:r>
          </a:p>
          <a:p>
            <a:pPr marL="0" marR="0" indent="320040" algn="just">
              <a:lnSpc>
                <a:spcPts val="3700"/>
              </a:lnSpc>
              <a:spcBef>
                <a:spcPts val="54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4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45">
                <a:solidFill>
                  <a:srgbClr val="000000"/>
                </a:solidFill>
                <a:latin typeface="Calibri" panose="02020603050405020304" pitchFamily="2"/>
              </a:rPr>
              <a:t> Abaisse le processus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65">
                <a:solidFill>
                  <a:srgbClr val="000000"/>
                </a:solidFill>
                <a:latin typeface="Calibri" panose="02020603050405020304" pitchFamily="2"/>
              </a:rPr>
              <a:t>coracoïde ou remonte les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10">
                <a:solidFill>
                  <a:srgbClr val="000000"/>
                </a:solidFill>
                <a:latin typeface="Calibri" panose="02020603050405020304" pitchFamily="2"/>
              </a:rPr>
              <a:t>côtes. </a:t>
            </a:r>
          </a:p>
          <a:p>
            <a:pPr marL="0" marR="0" indent="182880" algn="just">
              <a:lnSpc>
                <a:spcPts val="3700"/>
              </a:lnSpc>
              <a:spcBef>
                <a:spcPts val="54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4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40">
                <a:solidFill>
                  <a:srgbClr val="000000"/>
                </a:solidFill>
                <a:latin typeface="Calibri" panose="02020603050405020304" pitchFamily="2"/>
              </a:rPr>
              <a:t> Nerf péctoral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50">
                <a:solidFill>
                  <a:srgbClr val="000000"/>
                </a:solidFill>
                <a:latin typeface="Calibri" panose="02020603050405020304" pitchFamily="2"/>
              </a:rPr>
              <a:t>médial, branche collatérale du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1780"/>
              </a:spcAft>
            </a:pPr>
            <a:r>
              <a:rPr lang="fr-FR" sz="3100" b="1" spc="30">
                <a:solidFill>
                  <a:srgbClr val="000000"/>
                </a:solidFill>
                <a:latin typeface="Calibri" panose="02020603050405020304" pitchFamily="2"/>
              </a:rPr>
              <a:t>plexus brachial.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idx="10"/>
          </p:nvPr>
        </p:nvSpPr>
        <p:spPr>
          <a:xfrm>
            <a:off x="113030" y="241300"/>
            <a:ext cx="2178685" cy="608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idx="10"/>
          </p:nvPr>
        </p:nvSpPr>
        <p:spPr>
          <a:xfrm>
            <a:off x="113030" y="850265"/>
            <a:ext cx="5327650" cy="5817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411480" algn="just">
              <a:lnSpc>
                <a:spcPts val="2500"/>
              </a:lnSpc>
              <a:spcAft>
                <a:spcPts val="0"/>
              </a:spcAft>
              <a:buFont typeface="Calibri"/>
              <a:buChar char="·"/>
            </a:pPr>
            <a:r>
              <a:rPr lang="fr-FR" sz="2450" b="1" i="1" spc="5">
                <a:solidFill>
                  <a:srgbClr val="00AF50"/>
                </a:solidFill>
                <a:latin typeface="Calibri" panose="02020603050405020304" pitchFamily="2"/>
              </a:rPr>
              <a:t>Plan superficiel: </a:t>
            </a:r>
          </a:p>
          <a:p>
            <a:pPr marL="0" marR="0" indent="0" algn="just">
              <a:lnSpc>
                <a:spcPts val="2500"/>
              </a:lnSpc>
              <a:spcBef>
                <a:spcPts val="465"/>
              </a:spcBef>
              <a:spcAft>
                <a:spcPts val="0"/>
              </a:spcAft>
            </a:pPr>
            <a:r>
              <a:rPr lang="fr-FR" sz="2450" b="1" spc="0">
                <a:solidFill>
                  <a:srgbClr val="933533"/>
                </a:solidFill>
                <a:latin typeface="Calibri" panose="02020603050405020304" pitchFamily="2"/>
              </a:rPr>
              <a:t>Le muscle grand péctoral: </a:t>
            </a:r>
          </a:p>
          <a:p>
            <a:pPr marL="0" marR="0" indent="137160" algn="just">
              <a:lnSpc>
                <a:spcPts val="2400"/>
              </a:lnSpc>
              <a:spcBef>
                <a:spcPts val="805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i="1" spc="-2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450" spc="-15">
                <a:solidFill>
                  <a:srgbClr val="000000"/>
                </a:solidFill>
                <a:latin typeface="Calibri" panose="02020603050405020304" pitchFamily="2"/>
              </a:rPr>
              <a:t> trois chefs; </a:t>
            </a:r>
          </a:p>
          <a:p>
            <a:pPr marL="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10">
                <a:solidFill>
                  <a:srgbClr val="548ED4"/>
                </a:solidFill>
                <a:latin typeface="Calibri" panose="02020603050405020304" pitchFamily="2"/>
              </a:rPr>
              <a:t>Chef claviculaire:</a:t>
            </a:r>
            <a:r>
              <a:rPr lang="fr-FR" sz="2450" spc="-5">
                <a:solidFill>
                  <a:srgbClr val="000000"/>
                </a:solidFill>
                <a:latin typeface="Calibri" panose="02020603050405020304" pitchFamily="2"/>
              </a:rPr>
              <a:t> les 2/3 médiaux du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bord antérieur de la clavicule. </a:t>
            </a:r>
          </a:p>
          <a:p>
            <a:pPr marL="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10">
                <a:solidFill>
                  <a:srgbClr val="548ED4"/>
                </a:solidFill>
                <a:latin typeface="Calibri" panose="02020603050405020304" pitchFamily="2"/>
              </a:rPr>
              <a:t>Chef sterno-costal:</a:t>
            </a:r>
            <a:r>
              <a:rPr lang="fr-FR" sz="2450" spc="-5">
                <a:solidFill>
                  <a:srgbClr val="000000"/>
                </a:solidFill>
                <a:latin typeface="Calibri" panose="02020603050405020304" pitchFamily="2"/>
              </a:rPr>
              <a:t> face antérieure du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sternum et les 6 premiers cartilages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5">
                <a:solidFill>
                  <a:srgbClr val="000000"/>
                </a:solidFill>
                <a:latin typeface="Calibri" panose="02020603050405020304" pitchFamily="2"/>
              </a:rPr>
              <a:t>costaux. </a:t>
            </a:r>
          </a:p>
          <a:p>
            <a:pPr marL="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30">
                <a:solidFill>
                  <a:srgbClr val="548ED4"/>
                </a:solidFill>
                <a:latin typeface="Calibri" panose="02020603050405020304" pitchFamily="2"/>
              </a:rPr>
              <a:t>Chef abdominal: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gaine du muscle droit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de l’abdomen. </a:t>
            </a:r>
          </a:p>
          <a:p>
            <a:pPr marL="0" marR="0" indent="13716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2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450" spc="-15">
                <a:solidFill>
                  <a:srgbClr val="000000"/>
                </a:solidFill>
                <a:latin typeface="Calibri" panose="02020603050405020304" pitchFamily="2"/>
              </a:rPr>
              <a:t> sillon inter-tubérositaire. </a:t>
            </a:r>
          </a:p>
          <a:p>
            <a:pPr marL="0" marR="0" indent="22860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3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adducteur et rotateur médial,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accessoirement antépulseur et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5">
                <a:solidFill>
                  <a:srgbClr val="000000"/>
                </a:solidFill>
                <a:latin typeface="Calibri" panose="02020603050405020304" pitchFamily="2"/>
              </a:rPr>
              <a:t>rétropulseur. </a:t>
            </a:r>
          </a:p>
          <a:p>
            <a:pPr marL="0" marR="0" indent="13716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15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450" spc="-10">
                <a:solidFill>
                  <a:srgbClr val="000000"/>
                </a:solidFill>
                <a:latin typeface="Calibri" panose="02020603050405020304" pitchFamily="2"/>
              </a:rPr>
              <a:t> Nerf péctoraux latéral et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médial, branche collatérale du plexus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8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49"/>
          <p:cNvSpPr>
            <a:spLocks noGrp="1"/>
          </p:cNvSpPr>
          <p:nvPr>
            <p:ph type="body" idx="10"/>
          </p:nvPr>
        </p:nvSpPr>
        <p:spPr>
          <a:xfrm>
            <a:off x="194945" y="1362710"/>
            <a:ext cx="4355465" cy="386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3150" b="1" spc="110">
                <a:solidFill>
                  <a:srgbClr val="000000"/>
                </a:solidFill>
                <a:latin typeface="Calibri" panose="02020603050405020304" pitchFamily="2"/>
              </a:rPr>
              <a:t>Il comprend 06 muscles: </a:t>
            </a:r>
          </a:p>
          <a:p>
            <a:pPr marL="0" marR="0" indent="137160" algn="just">
              <a:lnSpc>
                <a:spcPts val="3400"/>
              </a:lnSpc>
              <a:spcBef>
                <a:spcPts val="121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0000"/>
                </a:solidFill>
                <a:latin typeface="Calibri" panose="02020603050405020304" pitchFamily="2"/>
              </a:rPr>
              <a:t>Le muscle subscapulaire. </a:t>
            </a:r>
          </a:p>
          <a:p>
            <a:pPr marL="0" marR="0" indent="13716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-10">
                <a:solidFill>
                  <a:srgbClr val="000000"/>
                </a:solidFill>
                <a:latin typeface="Calibri" panose="02020603050405020304" pitchFamily="2"/>
              </a:rPr>
              <a:t>Le muscle supra-épineux. </a:t>
            </a:r>
          </a:p>
          <a:p>
            <a:pPr marL="0" marR="0" indent="13716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20">
                <a:solidFill>
                  <a:srgbClr val="000000"/>
                </a:solidFill>
                <a:latin typeface="Calibri" panose="02020603050405020304" pitchFamily="2"/>
              </a:rPr>
              <a:t>Le muscle infra-épineux. </a:t>
            </a:r>
          </a:p>
          <a:p>
            <a:pPr marL="0" marR="0" indent="13716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0000"/>
                </a:solidFill>
                <a:latin typeface="Calibri" panose="02020603050405020304" pitchFamily="2"/>
              </a:rPr>
              <a:t>Le muscle petit rond. </a:t>
            </a:r>
          </a:p>
          <a:p>
            <a:pPr marL="0" marR="0" indent="13716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20">
                <a:solidFill>
                  <a:srgbClr val="000000"/>
                </a:solidFill>
                <a:latin typeface="Calibri" panose="02020603050405020304" pitchFamily="2"/>
              </a:rPr>
              <a:t>Le muscle grand rond. </a:t>
            </a:r>
          </a:p>
          <a:p>
            <a:pPr marL="0" marR="0" indent="137160" algn="just">
              <a:lnSpc>
                <a:spcPts val="3400"/>
              </a:lnSpc>
              <a:spcBef>
                <a:spcPts val="1190"/>
              </a:spcBef>
              <a:spcAft>
                <a:spcPts val="20"/>
              </a:spcAft>
              <a:buFont typeface="Calibri"/>
              <a:buChar char="·"/>
            </a:pPr>
            <a:r>
              <a:rPr lang="fr-FR" sz="3150" b="1" i="1" spc="20">
                <a:solidFill>
                  <a:srgbClr val="000000"/>
                </a:solidFill>
                <a:latin typeface="Calibri" panose="02020603050405020304" pitchFamily="2"/>
              </a:rPr>
              <a:t>Le muscle grand dorsal.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texte 58"/>
          <p:cNvSpPr>
            <a:spLocks noGrp="1"/>
          </p:cNvSpPr>
          <p:nvPr>
            <p:ph type="body" idx="10"/>
          </p:nvPr>
        </p:nvSpPr>
        <p:spPr>
          <a:xfrm>
            <a:off x="103505" y="753110"/>
            <a:ext cx="4517390" cy="880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4185" rIns="0" bIns="0" anchor="t"/>
          <a:lstStyle/>
          <a:p>
            <a:pPr marL="0" marR="0" indent="0" algn="just">
              <a:lnSpc>
                <a:spcPts val="3500"/>
              </a:lnSpc>
              <a:spcAft>
                <a:spcPts val="0"/>
              </a:spcAft>
            </a:pPr>
            <a:r>
              <a:rPr lang="fr-FR" sz="3150" b="1" i="1" spc="-10">
                <a:solidFill>
                  <a:srgbClr val="943735"/>
                </a:solidFill>
                <a:latin typeface="Calibri" panose="02020603050405020304" pitchFamily="2"/>
              </a:rPr>
              <a:t>1/Le muscle subscapulaire: </a:t>
            </a:r>
          </a:p>
        </p:txBody>
      </p:sp>
      <p:sp>
        <p:nvSpPr>
          <p:cNvPr id="60" name="Espace réservé du texte 59"/>
          <p:cNvSpPr>
            <a:spLocks noGrp="1"/>
          </p:cNvSpPr>
          <p:nvPr>
            <p:ph type="body" idx="10"/>
          </p:nvPr>
        </p:nvSpPr>
        <p:spPr>
          <a:xfrm>
            <a:off x="103505" y="1633855"/>
            <a:ext cx="4114800" cy="2127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7790" rIns="0" bIns="0" anchor="t">
            <a:normAutofit fontScale="90000"/>
          </a:bodyPr>
          <a:lstStyle/>
          <a:p>
            <a:pPr marL="0" marR="0" indent="320040" algn="just">
              <a:lnSpc>
                <a:spcPts val="35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3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35">
                <a:solidFill>
                  <a:srgbClr val="000000"/>
                </a:solidFill>
                <a:latin typeface="Calibri" panose="02020603050405020304" pitchFamily="2"/>
              </a:rPr>
              <a:t> fosse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100">
                <a:solidFill>
                  <a:srgbClr val="000000"/>
                </a:solidFill>
                <a:latin typeface="Calibri" panose="02020603050405020304" pitchFamily="2"/>
              </a:rPr>
              <a:t>subscapulaire. </a:t>
            </a:r>
          </a:p>
          <a:p>
            <a:pPr marL="0" marR="0" indent="320040" algn="just">
              <a:lnSpc>
                <a:spcPts val="3500"/>
              </a:lnSpc>
              <a:spcBef>
                <a:spcPts val="78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10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35">
                <a:solidFill>
                  <a:srgbClr val="000000"/>
                </a:solidFill>
                <a:latin typeface="Calibri" panose="02020603050405020304" pitchFamily="2"/>
              </a:rPr>
              <a:t>mineur. </a:t>
            </a:r>
          </a:p>
        </p:txBody>
      </p:sp>
      <p:sp>
        <p:nvSpPr>
          <p:cNvPr id="61" name="Espace réservé du texte 60"/>
          <p:cNvSpPr>
            <a:spLocks noGrp="1"/>
          </p:cNvSpPr>
          <p:nvPr>
            <p:ph type="body" idx="10"/>
          </p:nvPr>
        </p:nvSpPr>
        <p:spPr>
          <a:xfrm>
            <a:off x="103505" y="3761105"/>
            <a:ext cx="4642485" cy="269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/>
          <a:p>
            <a:pPr marL="0" marR="0" indent="320040" algn="just">
              <a:lnSpc>
                <a:spcPts val="35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6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60">
                <a:solidFill>
                  <a:srgbClr val="000000"/>
                </a:solidFill>
                <a:latin typeface="Calibri" panose="02020603050405020304" pitchFamily="2"/>
              </a:rPr>
              <a:t> rotateur médial du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2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0" marR="0" indent="320040" algn="just">
              <a:lnSpc>
                <a:spcPts val="3500"/>
              </a:lnSpc>
              <a:spcBef>
                <a:spcPts val="78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4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40">
                <a:solidFill>
                  <a:srgbClr val="000000"/>
                </a:solidFill>
                <a:latin typeface="Calibri" panose="02020603050405020304" pitchFamily="2"/>
              </a:rPr>
              <a:t> nerf du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125">
                <a:solidFill>
                  <a:srgbClr val="000000"/>
                </a:solidFill>
                <a:latin typeface="Calibri" panose="02020603050405020304" pitchFamily="2"/>
              </a:rPr>
              <a:t>subscapulaire , branche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105">
                <a:solidFill>
                  <a:srgbClr val="000000"/>
                </a:solidFill>
                <a:latin typeface="Calibri" panose="02020603050405020304" pitchFamily="2"/>
              </a:rPr>
              <a:t>collatérale du plexus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30"/>
              </a:spcAft>
            </a:pPr>
            <a:r>
              <a:rPr lang="fr-FR" sz="3100" b="1" spc="6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" y="144780"/>
            <a:ext cx="8786495" cy="506984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idx="10"/>
          </p:nvPr>
        </p:nvSpPr>
        <p:spPr>
          <a:xfrm>
            <a:off x="144780" y="5496094"/>
            <a:ext cx="8788400" cy="674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ctr">
              <a:spcAft>
                <a:spcPts val="0"/>
              </a:spcAft>
            </a:pPr>
            <a:r>
              <a:rPr lang="fr-FR" sz="1600" b="1" spc="-25" dirty="0" smtClean="0">
                <a:solidFill>
                  <a:srgbClr val="943735"/>
                </a:solidFill>
                <a:latin typeface="Calibri" panose="02020603050405020304" pitchFamily="2"/>
              </a:rPr>
              <a:t>Pr MOUALEK S</a:t>
            </a:r>
          </a:p>
          <a:p>
            <a:pPr marL="0" marR="0" indent="0" algn="ctr">
              <a:spcAft>
                <a:spcPts val="0"/>
              </a:spcAft>
            </a:pPr>
            <a:r>
              <a:rPr lang="fr-FR" sz="1600" b="1" spc="-25" dirty="0" smtClean="0">
                <a:solidFill>
                  <a:srgbClr val="943735"/>
                </a:solidFill>
                <a:latin typeface="Calibri" panose="02020603050405020304" pitchFamily="2"/>
              </a:rPr>
              <a:t>2023-2024</a:t>
            </a:r>
            <a:endParaRPr lang="fr-FR" sz="1600" b="1" spc="-25" dirty="0">
              <a:solidFill>
                <a:srgbClr val="943735"/>
              </a:solidFill>
              <a:latin typeface="Calibri" panose="02020603050405020304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389890"/>
            <a:ext cx="6900545" cy="5846445"/>
          </a:xfrm>
          <a:prstGeom prst="rect">
            <a:avLst/>
          </a:prstGeom>
        </p:spPr>
      </p:pic>
      <p:sp>
        <p:nvSpPr>
          <p:cNvPr id="66" name="Espace réservé du texte 65"/>
          <p:cNvSpPr>
            <a:spLocks noGrp="1"/>
          </p:cNvSpPr>
          <p:nvPr>
            <p:ph type="body" idx="10"/>
          </p:nvPr>
        </p:nvSpPr>
        <p:spPr>
          <a:xfrm>
            <a:off x="106680" y="381000"/>
            <a:ext cx="1880870" cy="86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idx="10"/>
          </p:nvPr>
        </p:nvSpPr>
        <p:spPr>
          <a:xfrm>
            <a:off x="106680" y="1243330"/>
            <a:ext cx="4343400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Autofit/>
          </a:bodyPr>
          <a:lstStyle/>
          <a:p>
            <a:pPr marL="0" marR="0" indent="0" algn="just">
              <a:lnSpc>
                <a:spcPts val="3100"/>
              </a:lnSpc>
              <a:spcAft>
                <a:spcPts val="0"/>
              </a:spcAft>
            </a:pPr>
            <a:r>
              <a:rPr lang="fr-FR" sz="2400" b="1" spc="125" dirty="0">
                <a:solidFill>
                  <a:srgbClr val="943735"/>
                </a:solidFill>
                <a:latin typeface="Calibri" panose="02020603050405020304" pitchFamily="2"/>
              </a:rPr>
              <a:t>2/Le muscle supra-épineux: </a:t>
            </a: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idx="10"/>
          </p:nvPr>
        </p:nvSpPr>
        <p:spPr>
          <a:xfrm>
            <a:off x="106680" y="1597025"/>
            <a:ext cx="3950335" cy="49434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>
            <a:normAutofit fontScale="90000"/>
          </a:bodyPr>
          <a:lstStyle/>
          <a:p>
            <a:pPr marL="0" marR="0" indent="13716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9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 fosse supra-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épineuse. </a:t>
            </a:r>
          </a:p>
          <a:p>
            <a:pPr marL="0" marR="0" indent="13716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30">
                <a:solidFill>
                  <a:srgbClr val="000000"/>
                </a:solidFill>
                <a:latin typeface="Calibri" panose="02020603050405020304" pitchFamily="2"/>
              </a:rPr>
              <a:t>majeur. </a:t>
            </a:r>
          </a:p>
          <a:p>
            <a:pPr marL="0" marR="0" indent="22860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9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 abducteur du </a:t>
            </a:r>
          </a:p>
          <a:p>
            <a:pPr marL="320040" marR="0" indent="0" algn="just">
              <a:lnSpc>
                <a:spcPts val="30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20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0" marR="0" indent="137160" algn="just">
              <a:lnSpc>
                <a:spcPts val="3200"/>
              </a:lnSpc>
              <a:spcBef>
                <a:spcPts val="110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nerf 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supscapulaire , branche </a:t>
            </a:r>
          </a:p>
          <a:p>
            <a:pPr marL="320040" marR="0" indent="0" algn="just">
              <a:lnSpc>
                <a:spcPts val="3100"/>
              </a:lnSpc>
              <a:spcBef>
                <a:spcPts val="545"/>
              </a:spcBef>
              <a:spcAft>
                <a:spcPts val="0"/>
              </a:spcAft>
            </a:pPr>
            <a:r>
              <a:rPr lang="fr-FR" sz="2900" b="1" spc="100">
                <a:solidFill>
                  <a:srgbClr val="000000"/>
                </a:solidFill>
                <a:latin typeface="Calibri" panose="02020603050405020304" pitchFamily="2"/>
              </a:rPr>
              <a:t>collatérale du plexus </a:t>
            </a:r>
          </a:p>
          <a:p>
            <a:pPr marL="320040" marR="0" indent="0" algn="just">
              <a:lnSpc>
                <a:spcPts val="3000"/>
              </a:lnSpc>
              <a:spcBef>
                <a:spcPts val="545"/>
              </a:spcBef>
              <a:spcAft>
                <a:spcPts val="60"/>
              </a:spcAft>
            </a:pP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243840"/>
            <a:ext cx="4657090" cy="509270"/>
          </a:xfrm>
          <a:prstGeom prst="rect">
            <a:avLst/>
          </a:prstGeom>
        </p:spPr>
      </p:pic>
      <p:pic>
        <p:nvPicPr>
          <p:cNvPr id="7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79010" y="2383790"/>
            <a:ext cx="4364990" cy="4117340"/>
          </a:xfrm>
          <a:prstGeom prst="rect">
            <a:avLst/>
          </a:prstGeom>
        </p:spPr>
      </p:pic>
      <p:sp>
        <p:nvSpPr>
          <p:cNvPr id="73" name="Espace réservé du texte 72"/>
          <p:cNvSpPr>
            <a:spLocks noGrp="1"/>
          </p:cNvSpPr>
          <p:nvPr>
            <p:ph type="body" idx="10"/>
          </p:nvPr>
        </p:nvSpPr>
        <p:spPr>
          <a:xfrm>
            <a:off x="74930" y="1264920"/>
            <a:ext cx="6858000" cy="1039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>
            <a:normAutofit fontScale="95000"/>
          </a:bodyPr>
          <a:lstStyle/>
          <a:p>
            <a:pPr marL="45720" marR="0" indent="0" algn="just">
              <a:lnSpc>
                <a:spcPts val="3200"/>
              </a:lnSpc>
              <a:spcAft>
                <a:spcPts val="0"/>
              </a:spcAft>
            </a:pPr>
            <a:r>
              <a:rPr lang="fr-FR" sz="3100" b="1" spc="85">
                <a:solidFill>
                  <a:srgbClr val="943735"/>
                </a:solidFill>
                <a:latin typeface="Calibri" panose="02020603050405020304" pitchFamily="2"/>
              </a:rPr>
              <a:t>3/Le muscle infra-épineux: </a:t>
            </a:r>
          </a:p>
          <a:p>
            <a:pPr marL="45720" marR="0" indent="137160" algn="just">
              <a:lnSpc>
                <a:spcPts val="3400"/>
              </a:lnSpc>
              <a:spcBef>
                <a:spcPts val="1225"/>
              </a:spcBef>
              <a:spcAft>
                <a:spcPts val="0"/>
              </a:spcAft>
              <a:buFont typeface="Calibri"/>
              <a:buChar char="·"/>
            </a:pPr>
            <a:r>
              <a:rPr lang="fr-FR" sz="3100" b="1" spc="7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75">
                <a:solidFill>
                  <a:srgbClr val="000000"/>
                </a:solidFill>
                <a:latin typeface="Calibri" panose="02020603050405020304" pitchFamily="2"/>
              </a:rPr>
              <a:t> fosse infra-épineuse. </a:t>
            </a:r>
          </a:p>
        </p:txBody>
      </p:sp>
      <p:sp>
        <p:nvSpPr>
          <p:cNvPr id="74" name="Espace réservé du texte 73"/>
          <p:cNvSpPr>
            <a:spLocks noGrp="1"/>
          </p:cNvSpPr>
          <p:nvPr>
            <p:ph type="body" idx="10"/>
          </p:nvPr>
        </p:nvSpPr>
        <p:spPr>
          <a:xfrm>
            <a:off x="74930" y="2304415"/>
            <a:ext cx="4588510" cy="419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0" rIns="0" bIns="0" anchor="t">
            <a:normAutofit fontScale="95000"/>
          </a:bodyPr>
          <a:lstStyle/>
          <a:p>
            <a:pPr marL="45720" marR="0" indent="137160" algn="just">
              <a:lnSpc>
                <a:spcPts val="3400"/>
              </a:lnSpc>
              <a:spcAft>
                <a:spcPts val="0"/>
              </a:spcAft>
              <a:buFont typeface="Calibri"/>
              <a:buChar char="·"/>
            </a:pPr>
            <a:r>
              <a:rPr lang="fr-FR" sz="3100" b="1" spc="8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85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6576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3100" b="1" spc="-25">
                <a:solidFill>
                  <a:srgbClr val="000000"/>
                </a:solidFill>
                <a:latin typeface="Calibri" panose="02020603050405020304" pitchFamily="2"/>
              </a:rPr>
              <a:t>majeur. </a:t>
            </a:r>
          </a:p>
          <a:p>
            <a:pPr marL="45720" marR="0" indent="320040" algn="just">
              <a:lnSpc>
                <a:spcPts val="37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5">
                <a:solidFill>
                  <a:srgbClr val="000000"/>
                </a:solidFill>
                <a:latin typeface="Calibri" panose="02020603050405020304" pitchFamily="2"/>
              </a:rPr>
              <a:t> rotateur latéral du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-2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45720" marR="0" indent="137160" algn="just">
              <a:lnSpc>
                <a:spcPts val="3400"/>
              </a:lnSpc>
              <a:spcBef>
                <a:spcPts val="1215"/>
              </a:spcBef>
              <a:spcAft>
                <a:spcPts val="0"/>
              </a:spcAft>
              <a:buFont typeface="Calibri"/>
              <a:buChar char="·"/>
            </a:pPr>
            <a:r>
              <a:rPr lang="fr-FR" sz="3100" b="1" spc="11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110">
                <a:solidFill>
                  <a:srgbClr val="000000"/>
                </a:solidFill>
                <a:latin typeface="Calibri" panose="02020603050405020304" pitchFamily="2"/>
              </a:rPr>
              <a:t> nerf </a:t>
            </a:r>
          </a:p>
          <a:p>
            <a:pPr marL="365760" marR="0" indent="0" algn="just">
              <a:lnSpc>
                <a:spcPts val="32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3100" b="1" spc="60">
                <a:solidFill>
                  <a:srgbClr val="000000"/>
                </a:solidFill>
                <a:latin typeface="Calibri" panose="02020603050405020304" pitchFamily="2"/>
              </a:rPr>
              <a:t>supscapulaire , branche </a:t>
            </a:r>
          </a:p>
          <a:p>
            <a:pPr marL="365760" marR="0" indent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100" b="1" spc="45">
                <a:solidFill>
                  <a:srgbClr val="000000"/>
                </a:solidFill>
                <a:latin typeface="Calibri" panose="02020603050405020304" pitchFamily="2"/>
              </a:rPr>
              <a:t>collatérale du plexus </a:t>
            </a:r>
          </a:p>
          <a:p>
            <a:pPr marL="365760" marR="0" indent="0" algn="just">
              <a:lnSpc>
                <a:spcPts val="3200"/>
              </a:lnSpc>
              <a:spcBef>
                <a:spcPts val="600"/>
              </a:spcBef>
              <a:spcAft>
                <a:spcPts val="55"/>
              </a:spcAft>
            </a:pPr>
            <a:r>
              <a:rPr lang="fr-FR" sz="3100" b="1" spc="5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243840"/>
            <a:ext cx="4657090" cy="509270"/>
          </a:xfrm>
          <a:prstGeom prst="rect">
            <a:avLst/>
          </a:prstGeom>
        </p:spPr>
      </p:pic>
      <p:pic>
        <p:nvPicPr>
          <p:cNvPr id="8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57090" y="1969135"/>
            <a:ext cx="4486910" cy="4245610"/>
          </a:xfrm>
          <a:prstGeom prst="rect">
            <a:avLst/>
          </a:prstGeom>
        </p:spPr>
      </p:pic>
      <p:sp>
        <p:nvSpPr>
          <p:cNvPr id="81" name="Espace réservé du texte 80"/>
          <p:cNvSpPr>
            <a:spLocks noGrp="1"/>
          </p:cNvSpPr>
          <p:nvPr>
            <p:ph type="body" idx="10"/>
          </p:nvPr>
        </p:nvSpPr>
        <p:spPr>
          <a:xfrm>
            <a:off x="67310" y="1645920"/>
            <a:ext cx="6858000" cy="4577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45720" marR="0" indent="0" algn="just">
              <a:lnSpc>
                <a:spcPts val="3200"/>
              </a:lnSpc>
              <a:spcAft>
                <a:spcPts val="0"/>
              </a:spcAft>
            </a:pPr>
            <a:r>
              <a:rPr lang="fr-FR" sz="3150" b="1" i="1" spc="10">
                <a:solidFill>
                  <a:srgbClr val="C00000"/>
                </a:solidFill>
                <a:latin typeface="Calibri" panose="02020603050405020304" pitchFamily="2"/>
              </a:rPr>
              <a:t>4/Le muscle petit rond: </a:t>
            </a:r>
          </a:p>
          <a:p>
            <a:pPr marL="45720" marR="0" indent="137160" algn="just">
              <a:lnSpc>
                <a:spcPts val="3800"/>
              </a:lnSpc>
              <a:spcBef>
                <a:spcPts val="76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8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80">
                <a:solidFill>
                  <a:srgbClr val="000000"/>
                </a:solidFill>
                <a:latin typeface="Calibri" panose="02020603050405020304" pitchFamily="2"/>
              </a:rPr>
              <a:t> fosse infra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100">
                <a:solidFill>
                  <a:srgbClr val="000000"/>
                </a:solidFill>
                <a:latin typeface="Calibri" panose="02020603050405020304" pitchFamily="2"/>
              </a:rPr>
              <a:t>épineuse. </a:t>
            </a:r>
          </a:p>
          <a:p>
            <a:pPr marL="45720" marR="0" indent="137160" algn="just">
              <a:lnSpc>
                <a:spcPts val="3800"/>
              </a:lnSpc>
              <a:spcBef>
                <a:spcPts val="104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7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75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30">
                <a:solidFill>
                  <a:srgbClr val="000000"/>
                </a:solidFill>
                <a:latin typeface="Calibri" panose="02020603050405020304" pitchFamily="2"/>
              </a:rPr>
              <a:t>majeur. </a:t>
            </a:r>
          </a:p>
          <a:p>
            <a:pPr marL="45720" marR="0" indent="320040" algn="just">
              <a:lnSpc>
                <a:spcPts val="3800"/>
              </a:lnSpc>
              <a:spcBef>
                <a:spcPts val="103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6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65">
                <a:solidFill>
                  <a:srgbClr val="000000"/>
                </a:solidFill>
                <a:latin typeface="Calibri" panose="02020603050405020304" pitchFamily="2"/>
              </a:rPr>
              <a:t> rotateur latéral du </a:t>
            </a:r>
          </a:p>
          <a:p>
            <a:pPr marL="365760" marR="0" indent="0" algn="just">
              <a:lnSpc>
                <a:spcPts val="3200"/>
              </a:lnSpc>
              <a:spcBef>
                <a:spcPts val="330"/>
              </a:spcBef>
              <a:spcAft>
                <a:spcPts val="0"/>
              </a:spcAft>
            </a:pPr>
            <a:r>
              <a:rPr lang="fr-FR" sz="3100" b="1" spc="2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45720" marR="0" indent="137160" algn="just">
              <a:lnSpc>
                <a:spcPts val="3800"/>
              </a:lnSpc>
              <a:spcBef>
                <a:spcPts val="1040"/>
              </a:spcBef>
              <a:spcAft>
                <a:spcPts val="2875"/>
              </a:spcAft>
              <a:buFont typeface="Calibri"/>
              <a:buChar char="·"/>
            </a:pPr>
            <a:r>
              <a:rPr lang="fr-FR" sz="3150" b="1" i="1" spc="7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70">
                <a:solidFill>
                  <a:srgbClr val="000000"/>
                </a:solidFill>
                <a:latin typeface="Calibri" panose="02020603050405020304" pitchFamily="2"/>
              </a:rPr>
              <a:t> nerf axillaire.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87295" y="316865"/>
            <a:ext cx="4681855" cy="494030"/>
          </a:xfrm>
          <a:prstGeom prst="rect">
            <a:avLst/>
          </a:prstGeom>
        </p:spPr>
      </p:pic>
      <p:pic>
        <p:nvPicPr>
          <p:cNvPr id="9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59935" y="1847215"/>
            <a:ext cx="4584065" cy="4087495"/>
          </a:xfrm>
          <a:prstGeom prst="rect">
            <a:avLst/>
          </a:prstGeom>
        </p:spPr>
      </p:pic>
      <p:sp>
        <p:nvSpPr>
          <p:cNvPr id="88" name="Espace réservé du texte 87"/>
          <p:cNvSpPr>
            <a:spLocks noGrp="1"/>
          </p:cNvSpPr>
          <p:nvPr>
            <p:ph type="body" idx="10"/>
          </p:nvPr>
        </p:nvSpPr>
        <p:spPr>
          <a:xfrm>
            <a:off x="39370" y="1432560"/>
            <a:ext cx="4343400" cy="4917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32004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spc="10">
                <a:solidFill>
                  <a:srgbClr val="C00000"/>
                </a:solidFill>
                <a:latin typeface="Calibri" panose="02020603050405020304" pitchFamily="2"/>
              </a:rPr>
              <a:t>5/Le muscle grand rond: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000" spc="5">
                <a:solidFill>
                  <a:srgbClr val="000000"/>
                </a:solidFill>
                <a:latin typeface="Calibri" panose="02020603050405020304" pitchFamily="2"/>
              </a:rPr>
              <a:t> bord latéral et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angle inferieur de la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35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000" spc="5">
                <a:solidFill>
                  <a:srgbClr val="000000"/>
                </a:solidFill>
                <a:latin typeface="Calibri" panose="02020603050405020304" pitchFamily="2"/>
              </a:rPr>
              <a:t> sillon inter-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tuberculaire. </a:t>
            </a:r>
          </a:p>
          <a:p>
            <a:pPr marL="0" marR="0" indent="22860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000" spc="10">
                <a:solidFill>
                  <a:srgbClr val="000000"/>
                </a:solidFill>
                <a:latin typeface="Calibri" panose="02020603050405020304" pitchFamily="2"/>
              </a:rPr>
              <a:t> adducteur et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5">
                <a:solidFill>
                  <a:srgbClr val="000000"/>
                </a:solidFill>
                <a:latin typeface="Calibri" panose="02020603050405020304" pitchFamily="2"/>
              </a:rPr>
              <a:t>rotateur médial du bras.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000" spc="10">
                <a:solidFill>
                  <a:srgbClr val="000000"/>
                </a:solidFill>
                <a:latin typeface="Calibri" panose="02020603050405020304" pitchFamily="2"/>
              </a:rPr>
              <a:t> nerf du grand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rond, branche collatérale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45"/>
              </a:spcAft>
            </a:pPr>
            <a:r>
              <a:rPr lang="fr-FR" sz="3000" spc="-20">
                <a:solidFill>
                  <a:srgbClr val="000000"/>
                </a:solidFill>
                <a:latin typeface="Calibri" panose="02020603050405020304" pitchFamily="2"/>
              </a:rPr>
              <a:t>du plexus brachial.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4270" y="243840"/>
            <a:ext cx="6159500" cy="6303010"/>
          </a:xfrm>
          <a:prstGeom prst="rect">
            <a:avLst/>
          </a:prstGeom>
        </p:spPr>
      </p:pic>
      <p:sp>
        <p:nvSpPr>
          <p:cNvPr id="95" name="Espace réservé du texte 94"/>
          <p:cNvSpPr>
            <a:spLocks noGrp="1"/>
          </p:cNvSpPr>
          <p:nvPr>
            <p:ph type="body" idx="10"/>
          </p:nvPr>
        </p:nvSpPr>
        <p:spPr>
          <a:xfrm>
            <a:off x="176530" y="241300"/>
            <a:ext cx="2066290" cy="1194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6" name="Espace réservé du texte 95"/>
          <p:cNvSpPr>
            <a:spLocks noGrp="1"/>
          </p:cNvSpPr>
          <p:nvPr>
            <p:ph type="body" idx="10"/>
          </p:nvPr>
        </p:nvSpPr>
        <p:spPr>
          <a:xfrm>
            <a:off x="176530" y="1435735"/>
            <a:ext cx="5168900" cy="5117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7500"/>
          </a:bodyPr>
          <a:lstStyle/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fr-FR" sz="2900" b="1" spc="85">
                <a:solidFill>
                  <a:srgbClr val="943735"/>
                </a:solidFill>
                <a:latin typeface="Calibri" panose="02020603050405020304" pitchFamily="2"/>
              </a:rPr>
              <a:t>6/Le muscle grand dorsal: </a:t>
            </a:r>
          </a:p>
          <a:p>
            <a:pPr marL="0" marR="0" indent="137160" algn="just">
              <a:lnSpc>
                <a:spcPts val="3200"/>
              </a:lnSpc>
              <a:spcBef>
                <a:spcPts val="5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45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137160" algn="just">
              <a:lnSpc>
                <a:spcPts val="3200"/>
              </a:lnSpc>
              <a:spcBef>
                <a:spcPts val="75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85">
                <a:solidFill>
                  <a:srgbClr val="000000"/>
                </a:solidFill>
                <a:latin typeface="Calibri" panose="02020603050405020304" pitchFamily="2"/>
              </a:rPr>
              <a:t>crête iliaque et sacrale médiane. </a:t>
            </a:r>
          </a:p>
          <a:p>
            <a:pPr marL="0" marR="0" indent="137160" algn="just">
              <a:lnSpc>
                <a:spcPts val="3200"/>
              </a:lnSpc>
              <a:spcBef>
                <a:spcPts val="75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114">
                <a:solidFill>
                  <a:srgbClr val="000000"/>
                </a:solidFill>
                <a:latin typeface="Calibri" panose="02020603050405020304" pitchFamily="2"/>
              </a:rPr>
              <a:t>Processus épineux et ligaments </a:t>
            </a:r>
          </a:p>
          <a:p>
            <a:pPr marL="320040" marR="0" indent="0" algn="just">
              <a:lnSpc>
                <a:spcPts val="3200"/>
              </a:lnSpc>
              <a:spcBef>
                <a:spcPts val="225"/>
              </a:spcBef>
              <a:spcAft>
                <a:spcPts val="0"/>
              </a:spcAft>
            </a:pPr>
            <a:r>
              <a:rPr lang="fr-FR" sz="2900" b="1" spc="55">
                <a:solidFill>
                  <a:srgbClr val="000000"/>
                </a:solidFill>
                <a:latin typeface="Calibri" panose="02020603050405020304" pitchFamily="2"/>
              </a:rPr>
              <a:t>inter-épineux de T7 à L5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4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40">
                <a:solidFill>
                  <a:srgbClr val="000000"/>
                </a:solidFill>
                <a:latin typeface="Calibri" panose="02020603050405020304" pitchFamily="2"/>
              </a:rPr>
              <a:t> tubercule mineur. </a:t>
            </a:r>
          </a:p>
          <a:p>
            <a:pPr marL="0" marR="0" indent="228600" algn="just">
              <a:lnSpc>
                <a:spcPts val="3200"/>
              </a:lnSpc>
              <a:spcBef>
                <a:spcPts val="74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 adducteur et rotateur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35">
                <a:solidFill>
                  <a:srgbClr val="000000"/>
                </a:solidFill>
                <a:latin typeface="Calibri" panose="02020603050405020304" pitchFamily="2"/>
              </a:rPr>
              <a:t>médial du bras. </a:t>
            </a:r>
          </a:p>
          <a:p>
            <a:pPr marL="0" marR="0" indent="137160" algn="just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 nerf thoraco-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50">
                <a:solidFill>
                  <a:srgbClr val="000000"/>
                </a:solidFill>
                <a:latin typeface="Calibri" panose="02020603050405020304" pitchFamily="2"/>
              </a:rPr>
              <a:t>dorsal, branche collatérale du </a:t>
            </a:r>
          </a:p>
          <a:p>
            <a:pPr marL="320040" marR="0" indent="0" algn="just">
              <a:lnSpc>
                <a:spcPts val="3200"/>
              </a:lnSpc>
              <a:spcBef>
                <a:spcPts val="0"/>
              </a:spcBef>
              <a:spcAft>
                <a:spcPts val="515"/>
              </a:spcAft>
            </a:pPr>
            <a:r>
              <a:rPr lang="fr-FR" sz="2900" b="1" spc="25">
                <a:solidFill>
                  <a:srgbClr val="000000"/>
                </a:solidFill>
                <a:latin typeface="Calibri" panose="02020603050405020304" pitchFamily="2"/>
              </a:rPr>
              <a:t>plexus brachial.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389890"/>
            <a:ext cx="4657090" cy="494030"/>
          </a:xfrm>
          <a:prstGeom prst="rect">
            <a:avLst/>
          </a:prstGeom>
        </p:spPr>
      </p:pic>
      <p:pic>
        <p:nvPicPr>
          <p:cNvPr id="10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03775" y="1920240"/>
            <a:ext cx="4340225" cy="4736465"/>
          </a:xfrm>
          <a:prstGeom prst="rect">
            <a:avLst/>
          </a:prstGeom>
        </p:spPr>
      </p:pic>
      <p:sp>
        <p:nvSpPr>
          <p:cNvPr id="101" name="Espace réservé du texte 100"/>
          <p:cNvSpPr>
            <a:spLocks noGrp="1"/>
          </p:cNvSpPr>
          <p:nvPr>
            <p:ph type="body" idx="10"/>
          </p:nvPr>
        </p:nvSpPr>
        <p:spPr>
          <a:xfrm>
            <a:off x="150495" y="1112520"/>
            <a:ext cx="4340225" cy="5318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45720" marR="0" indent="320040" algn="just">
              <a:lnSpc>
                <a:spcPts val="2700"/>
              </a:lnSpc>
              <a:spcAft>
                <a:spcPts val="0"/>
              </a:spcAft>
              <a:buFont typeface="Calibri"/>
              <a:buChar char="·"/>
            </a:pPr>
            <a:r>
              <a:rPr lang="fr-FR" sz="2500" b="1" i="1" spc="-20">
                <a:solidFill>
                  <a:srgbClr val="943735"/>
                </a:solidFill>
                <a:latin typeface="Calibri" panose="02020603050405020304" pitchFamily="2"/>
              </a:rPr>
              <a:t>Le m. élévateur de la scapula : </a:t>
            </a:r>
          </a:p>
          <a:p>
            <a:pPr marL="4572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450" spc="-5">
                <a:solidFill>
                  <a:srgbClr val="000000"/>
                </a:solidFill>
                <a:latin typeface="Calibri" panose="02020603050405020304" pitchFamily="2"/>
              </a:rPr>
              <a:t> Par 4 tendons des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5">
                <a:solidFill>
                  <a:srgbClr val="000000"/>
                </a:solidFill>
                <a:latin typeface="Calibri" panose="02020603050405020304" pitchFamily="2"/>
              </a:rPr>
              <a:t>processus transverses deC1 à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75">
                <a:solidFill>
                  <a:srgbClr val="000000"/>
                </a:solidFill>
                <a:latin typeface="Calibri" panose="02020603050405020304" pitchFamily="2"/>
              </a:rPr>
              <a:t>C4. </a:t>
            </a:r>
          </a:p>
          <a:p>
            <a:pPr marL="45720" marR="0" indent="320040" algn="just">
              <a:lnSpc>
                <a:spcPts val="2400"/>
              </a:lnSpc>
              <a:spcBef>
                <a:spcPts val="3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25">
                <a:solidFill>
                  <a:srgbClr val="00AF50"/>
                </a:solidFill>
                <a:latin typeface="Calibri" panose="02020603050405020304" pitchFamily="2"/>
              </a:rPr>
              <a:t>Terminaison 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bord médial de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la scapula au dessus de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l'origine de l' épine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4572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25">
                <a:solidFill>
                  <a:srgbClr val="FF0000"/>
                </a:solidFill>
                <a:latin typeface="Calibri" panose="02020603050405020304" pitchFamily="2"/>
              </a:rPr>
              <a:t>Action 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élévation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scapula, et rotation médiale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également adduction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4572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spc="-20">
                <a:solidFill>
                  <a:srgbClr val="FFC000"/>
                </a:solidFill>
                <a:latin typeface="Calibri" panose="02020603050405020304" pitchFamily="2"/>
              </a:rPr>
              <a:t>Innervation :</a:t>
            </a:r>
            <a:r>
              <a:rPr lang="fr-FR" sz="2450" spc="-20">
                <a:solidFill>
                  <a:srgbClr val="000000"/>
                </a:solidFill>
                <a:latin typeface="Calibri" panose="02020603050405020304" pitchFamily="2"/>
              </a:rPr>
              <a:t> Nerf dorsal de la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scapula. ( branche collatérale </a:t>
            </a:r>
          </a:p>
          <a:p>
            <a:pPr marL="36576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40">
                <a:solidFill>
                  <a:srgbClr val="000000"/>
                </a:solidFill>
                <a:latin typeface="Calibri" panose="02020603050405020304" pitchFamily="2"/>
              </a:rPr>
              <a:t>du plexus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316865"/>
            <a:ext cx="4657090" cy="494030"/>
          </a:xfrm>
          <a:prstGeom prst="rect">
            <a:avLst/>
          </a:prstGeom>
        </p:spPr>
      </p:pic>
      <p:pic>
        <p:nvPicPr>
          <p:cNvPr id="11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620385" y="1435735"/>
            <a:ext cx="3157855" cy="4504690"/>
          </a:xfrm>
          <a:prstGeom prst="rect">
            <a:avLst/>
          </a:prstGeom>
        </p:spPr>
      </p:pic>
      <p:sp>
        <p:nvSpPr>
          <p:cNvPr id="108" name="Espace réservé du texte 107"/>
          <p:cNvSpPr>
            <a:spLocks noGrp="1"/>
          </p:cNvSpPr>
          <p:nvPr>
            <p:ph type="body" idx="10"/>
          </p:nvPr>
        </p:nvSpPr>
        <p:spPr>
          <a:xfrm>
            <a:off x="78105" y="1257935"/>
            <a:ext cx="5168900" cy="4685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>
            <a:normAutofit fontScale="95000"/>
          </a:bodyPr>
          <a:lstStyle/>
          <a:p>
            <a:pPr marL="45720" marR="0" indent="411480" algn="just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2650" b="1" i="1" spc="65">
                <a:solidFill>
                  <a:srgbClr val="943735"/>
                </a:solidFill>
                <a:latin typeface="Calibri" panose="02020603050405020304" pitchFamily="2"/>
              </a:rPr>
              <a:t>Le m. petit Rhomboïde: </a:t>
            </a:r>
          </a:p>
          <a:p>
            <a:pPr marL="45720" marR="0" indent="411480" algn="just">
              <a:lnSpc>
                <a:spcPts val="2600"/>
              </a:lnSpc>
              <a:spcBef>
                <a:spcPts val="675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4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600" spc="-45">
                <a:solidFill>
                  <a:srgbClr val="000000"/>
                </a:solidFill>
                <a:latin typeface="Calibri" panose="02020603050405020304" pitchFamily="2"/>
              </a:rPr>
              <a:t> - Processus épineux de C7 </a:t>
            </a:r>
          </a:p>
          <a:p>
            <a:pPr marL="365760" marR="0" indent="0" algn="just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600" spc="-15">
                <a:solidFill>
                  <a:srgbClr val="000000"/>
                </a:solidFill>
                <a:latin typeface="Calibri" panose="02020603050405020304" pitchFamily="2"/>
              </a:rPr>
              <a:t>à T1 et le ligament inter épineux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spc="-25">
                <a:solidFill>
                  <a:srgbClr val="000000"/>
                </a:solidFill>
                <a:latin typeface="Calibri" panose="02020603050405020304" pitchFamily="2"/>
              </a:rPr>
              <a:t>correspondant. </a:t>
            </a:r>
          </a:p>
          <a:p>
            <a:pPr marL="45720" marR="0" indent="320040" algn="just">
              <a:lnSpc>
                <a:spcPts val="2600"/>
              </a:lnSpc>
              <a:spcBef>
                <a:spcPts val="635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10">
                <a:solidFill>
                  <a:srgbClr val="00AF50"/>
                </a:solidFill>
                <a:latin typeface="Calibri" panose="02020603050405020304" pitchFamily="2"/>
              </a:rPr>
              <a:t>Terminaison :</a:t>
            </a:r>
            <a:r>
              <a:rPr lang="fr-FR" sz="2600" spc="-10">
                <a:solidFill>
                  <a:srgbClr val="000000"/>
                </a:solidFill>
                <a:latin typeface="Calibri" panose="02020603050405020304" pitchFamily="2"/>
              </a:rPr>
              <a:t> Bord médial de la </a:t>
            </a:r>
          </a:p>
          <a:p>
            <a:pPr marL="365760" marR="0" indent="0" algn="just">
              <a:lnSpc>
                <a:spcPts val="26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600" spc="-15">
                <a:solidFill>
                  <a:srgbClr val="000000"/>
                </a:solidFill>
                <a:latin typeface="Calibri" panose="02020603050405020304" pitchFamily="2"/>
              </a:rPr>
              <a:t>scapula au niveau de l'origine de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spc="-20">
                <a:solidFill>
                  <a:srgbClr val="000000"/>
                </a:solidFill>
                <a:latin typeface="Calibri" panose="02020603050405020304" pitchFamily="2"/>
              </a:rPr>
              <a:t>l'épine de la scapula. </a:t>
            </a:r>
          </a:p>
          <a:p>
            <a:pPr marL="45720" marR="0" indent="320040" algn="just">
              <a:lnSpc>
                <a:spcPts val="2600"/>
              </a:lnSpc>
              <a:spcBef>
                <a:spcPts val="3890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15">
                <a:solidFill>
                  <a:srgbClr val="FF0000"/>
                </a:solidFill>
                <a:latin typeface="Calibri" panose="02020603050405020304" pitchFamily="2"/>
              </a:rPr>
              <a:t>Action :</a:t>
            </a:r>
            <a:r>
              <a:rPr lang="fr-FR" sz="2600" spc="-15">
                <a:solidFill>
                  <a:srgbClr val="000000"/>
                </a:solidFill>
                <a:latin typeface="Calibri" panose="02020603050405020304" pitchFamily="2"/>
              </a:rPr>
              <a:t> Adducteur, élévateur et </a:t>
            </a:r>
          </a:p>
          <a:p>
            <a:pPr marL="365760" marR="0" indent="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spc="-25">
                <a:solidFill>
                  <a:srgbClr val="000000"/>
                </a:solidFill>
                <a:latin typeface="Calibri" panose="02020603050405020304" pitchFamily="2"/>
              </a:rPr>
              <a:t>rotateur médial de la scapula. </a:t>
            </a:r>
          </a:p>
          <a:p>
            <a:pPr marL="45720" marR="0" indent="411480" algn="just">
              <a:lnSpc>
                <a:spcPts val="2600"/>
              </a:lnSpc>
              <a:spcBef>
                <a:spcPts val="650"/>
              </a:spcBef>
              <a:spcAft>
                <a:spcPts val="0"/>
              </a:spcAft>
              <a:buFont typeface="Calibri"/>
              <a:buChar char="·"/>
            </a:pPr>
            <a:r>
              <a:rPr lang="fr-FR" sz="2600" spc="-5">
                <a:solidFill>
                  <a:srgbClr val="FFC000"/>
                </a:solidFill>
                <a:latin typeface="Calibri" panose="02020603050405020304" pitchFamily="2"/>
              </a:rPr>
              <a:t>Innervation :</a:t>
            </a:r>
            <a:r>
              <a:rPr lang="fr-FR" sz="2600" spc="-5">
                <a:solidFill>
                  <a:srgbClr val="000000"/>
                </a:solidFill>
                <a:latin typeface="Calibri" panose="02020603050405020304" pitchFamily="2"/>
              </a:rPr>
              <a:t> -Nerf dorsal de la </a:t>
            </a:r>
          </a:p>
          <a:p>
            <a:pPr marL="365760" marR="0" indent="0" algn="just">
              <a:lnSpc>
                <a:spcPts val="2600"/>
              </a:lnSpc>
              <a:spcBef>
                <a:spcPts val="20"/>
              </a:spcBef>
              <a:spcAft>
                <a:spcPts val="2110"/>
              </a:spcAft>
            </a:pPr>
            <a:r>
              <a:rPr lang="fr-FR" sz="2600" spc="-3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316865"/>
            <a:ext cx="4657090" cy="494030"/>
          </a:xfrm>
          <a:prstGeom prst="rect">
            <a:avLst/>
          </a:prstGeom>
        </p:spPr>
      </p:pic>
      <p:pic>
        <p:nvPicPr>
          <p:cNvPr id="11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54370" y="1362710"/>
            <a:ext cx="3035935" cy="4318635"/>
          </a:xfrm>
          <a:prstGeom prst="rect">
            <a:avLst/>
          </a:prstGeom>
        </p:spPr>
      </p:pic>
      <p:sp>
        <p:nvSpPr>
          <p:cNvPr id="117" name="Espace réservé du texte 116"/>
          <p:cNvSpPr>
            <a:spLocks noGrp="1"/>
          </p:cNvSpPr>
          <p:nvPr>
            <p:ph type="body" idx="10"/>
          </p:nvPr>
        </p:nvSpPr>
        <p:spPr>
          <a:xfrm>
            <a:off x="36830" y="1362710"/>
            <a:ext cx="5168900" cy="4326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6535" rIns="0" bIns="0" anchor="t">
            <a:normAutofit fontScale="95000"/>
          </a:bodyPr>
          <a:lstStyle/>
          <a:p>
            <a:pPr marL="137160" marR="0" indent="365760" algn="just">
              <a:lnSpc>
                <a:spcPts val="2700"/>
              </a:lnSpc>
              <a:spcAft>
                <a:spcPts val="0"/>
              </a:spcAft>
              <a:buFont typeface="Times New Roman"/>
              <a:buChar char="·"/>
            </a:pPr>
            <a:r>
              <a:rPr lang="fr-FR" sz="2300" i="1" spc="10">
                <a:solidFill>
                  <a:srgbClr val="943735"/>
                </a:solidFill>
                <a:latin typeface="Times New Roman" panose="02020603050405020304" pitchFamily="1"/>
              </a:rPr>
              <a:t>Le m. Grand Rhomboïde : </a:t>
            </a:r>
          </a:p>
          <a:p>
            <a:pPr marL="137160" marR="0" indent="365760" algn="just">
              <a:lnSpc>
                <a:spcPts val="2100"/>
              </a:lnSpc>
              <a:spcBef>
                <a:spcPts val="2975"/>
              </a:spcBef>
              <a:spcAft>
                <a:spcPts val="0"/>
              </a:spcAft>
              <a:buFont typeface="Calibri"/>
              <a:buChar char="·"/>
            </a:pPr>
            <a:r>
              <a:rPr lang="fr-FR" sz="2100" spc="5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100" spc="5">
                <a:solidFill>
                  <a:srgbClr val="000000"/>
                </a:solidFill>
                <a:latin typeface="Calibri" panose="02020603050405020304" pitchFamily="2"/>
              </a:rPr>
              <a:t> - Processus épineux et </a:t>
            </a:r>
          </a:p>
          <a:p>
            <a:pPr marL="5029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100" spc="-10">
                <a:solidFill>
                  <a:srgbClr val="000000"/>
                </a:solidFill>
                <a:latin typeface="Calibri" panose="02020603050405020304" pitchFamily="2"/>
              </a:rPr>
              <a:t>ligaments inter épineux de T1à T5 . </a:t>
            </a:r>
          </a:p>
          <a:p>
            <a:pPr marL="137160" marR="0" indent="365760" algn="just">
              <a:lnSpc>
                <a:spcPts val="2100"/>
              </a:lnSpc>
              <a:spcBef>
                <a:spcPts val="3170"/>
              </a:spcBef>
              <a:spcAft>
                <a:spcPts val="0"/>
              </a:spcAft>
              <a:buFont typeface="Calibri"/>
              <a:buChar char="·"/>
            </a:pPr>
            <a:r>
              <a:rPr lang="fr-FR" sz="2100" spc="0">
                <a:solidFill>
                  <a:srgbClr val="00AF50"/>
                </a:solidFill>
                <a:latin typeface="Calibri" panose="02020603050405020304" pitchFamily="2"/>
              </a:rPr>
              <a:t>Terminaison :</a:t>
            </a:r>
            <a:r>
              <a:rPr lang="fr-FR" sz="2100" spc="0">
                <a:solidFill>
                  <a:srgbClr val="000000"/>
                </a:solidFill>
                <a:latin typeface="Calibri" panose="02020603050405020304" pitchFamily="2"/>
              </a:rPr>
              <a:t> Bord médial de la scapula </a:t>
            </a:r>
          </a:p>
          <a:p>
            <a:pPr marL="50292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100" spc="-5">
                <a:solidFill>
                  <a:srgbClr val="000000"/>
                </a:solidFill>
                <a:latin typeface="Calibri" panose="02020603050405020304" pitchFamily="2"/>
              </a:rPr>
              <a:t>au dessous de l'origine de l'épine de la </a:t>
            </a:r>
          </a:p>
          <a:p>
            <a:pPr marL="5029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100" spc="-40">
                <a:solidFill>
                  <a:srgbClr val="000000"/>
                </a:solidFill>
                <a:latin typeface="Calibri" panose="02020603050405020304" pitchFamily="2"/>
              </a:rPr>
              <a:t>scapula. </a:t>
            </a:r>
          </a:p>
          <a:p>
            <a:pPr marL="137160" marR="0" indent="365760" algn="just">
              <a:lnSpc>
                <a:spcPts val="2100"/>
              </a:lnSpc>
              <a:spcBef>
                <a:spcPts val="3165"/>
              </a:spcBef>
              <a:spcAft>
                <a:spcPts val="0"/>
              </a:spcAft>
              <a:buFont typeface="Calibri"/>
              <a:buChar char="·"/>
            </a:pPr>
            <a:r>
              <a:rPr lang="fr-FR" sz="2100" spc="-5">
                <a:solidFill>
                  <a:srgbClr val="FF0000"/>
                </a:solidFill>
                <a:latin typeface="Calibri" panose="02020603050405020304" pitchFamily="2"/>
              </a:rPr>
              <a:t>Action :</a:t>
            </a:r>
            <a:r>
              <a:rPr lang="fr-FR" sz="2100" spc="-5">
                <a:solidFill>
                  <a:srgbClr val="000000"/>
                </a:solidFill>
                <a:latin typeface="Calibri" panose="02020603050405020304" pitchFamily="2"/>
              </a:rPr>
              <a:t> Adduction, élévation et rotation </a:t>
            </a:r>
          </a:p>
          <a:p>
            <a:pPr marL="502920" marR="0" indent="0" algn="just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100" spc="-15">
                <a:solidFill>
                  <a:srgbClr val="000000"/>
                </a:solidFill>
                <a:latin typeface="Calibri" panose="02020603050405020304" pitchFamily="2"/>
              </a:rPr>
              <a:t>médiale de la scapula. </a:t>
            </a:r>
          </a:p>
          <a:p>
            <a:pPr marL="137160" marR="0" indent="365760" algn="just">
              <a:lnSpc>
                <a:spcPts val="2100"/>
              </a:lnSpc>
              <a:spcBef>
                <a:spcPts val="530"/>
              </a:spcBef>
              <a:spcAft>
                <a:spcPts val="2900"/>
              </a:spcAft>
              <a:buFont typeface="Calibri"/>
              <a:buChar char="·"/>
            </a:pPr>
            <a:r>
              <a:rPr lang="fr-FR" sz="2100" spc="5">
                <a:solidFill>
                  <a:srgbClr val="FFC000"/>
                </a:solidFill>
                <a:latin typeface="Calibri" panose="02020603050405020304" pitchFamily="2"/>
              </a:rPr>
              <a:t>Innervation :</a:t>
            </a:r>
            <a:r>
              <a:rPr lang="fr-FR" sz="2100" spc="5">
                <a:solidFill>
                  <a:srgbClr val="000000"/>
                </a:solidFill>
                <a:latin typeface="Calibri" panose="02020603050405020304" pitchFamily="2"/>
              </a:rPr>
              <a:t> Nerf dorsal de la scapula.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419100"/>
            <a:ext cx="3962400" cy="6129655"/>
          </a:xfrm>
          <a:prstGeom prst="rect">
            <a:avLst/>
          </a:prstGeom>
        </p:spPr>
      </p:pic>
      <p:sp>
        <p:nvSpPr>
          <p:cNvPr id="122" name="Espace réservé du texte 121"/>
          <p:cNvSpPr>
            <a:spLocks noGrp="1"/>
          </p:cNvSpPr>
          <p:nvPr>
            <p:ph type="body" idx="10"/>
          </p:nvPr>
        </p:nvSpPr>
        <p:spPr>
          <a:xfrm>
            <a:off x="2424430" y="419100"/>
            <a:ext cx="1747520" cy="514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190" rIns="0" bIns="0" anchor="t"/>
          <a:lstStyle/>
          <a:p>
            <a:pPr marL="50292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dentelet </a:t>
            </a:r>
          </a:p>
          <a:p>
            <a:pPr marL="502920" marR="0" indent="0" algn="l">
              <a:lnSpc>
                <a:spcPts val="1400"/>
              </a:lnSpc>
              <a:spcBef>
                <a:spcPts val="205"/>
              </a:spcBef>
              <a:spcAft>
                <a:spcPts val="0"/>
              </a:spcAft>
            </a:pPr>
            <a:r>
              <a:rPr lang="fr-FR" sz="1300" spc="35">
                <a:solidFill>
                  <a:srgbClr val="000000"/>
                </a:solidFill>
                <a:latin typeface="Arial" panose="02020603050405020304" pitchFamily="2"/>
              </a:rPr>
              <a:t>postérieur </a:t>
            </a:r>
          </a:p>
        </p:txBody>
      </p:sp>
      <p:sp>
        <p:nvSpPr>
          <p:cNvPr id="123" name="Espace réservé du texte 122"/>
          <p:cNvSpPr>
            <a:spLocks noGrp="1"/>
          </p:cNvSpPr>
          <p:nvPr>
            <p:ph type="body" idx="10"/>
          </p:nvPr>
        </p:nvSpPr>
        <p:spPr>
          <a:xfrm>
            <a:off x="2424430" y="1298575"/>
            <a:ext cx="1038225" cy="1116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petit rhomboïde </a:t>
            </a:r>
          </a:p>
          <a:p>
            <a:pPr marL="0" marR="0" indent="0" algn="l">
              <a:lnSpc>
                <a:spcPts val="1600"/>
              </a:lnSpc>
              <a:spcBef>
                <a:spcPts val="2405"/>
              </a:spcBef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grand rhomboïde </a:t>
            </a:r>
          </a:p>
        </p:txBody>
      </p:sp>
      <p:sp>
        <p:nvSpPr>
          <p:cNvPr id="124" name="Espace réservé du texte 123"/>
          <p:cNvSpPr>
            <a:spLocks noGrp="1"/>
          </p:cNvSpPr>
          <p:nvPr>
            <p:ph type="body" idx="10"/>
          </p:nvPr>
        </p:nvSpPr>
        <p:spPr>
          <a:xfrm>
            <a:off x="6015355" y="1450975"/>
            <a:ext cx="1933575" cy="398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411480" indent="0" algn="l">
              <a:lnSpc>
                <a:spcPts val="1600"/>
              </a:lnSpc>
              <a:spcAft>
                <a:spcPts val="0"/>
              </a:spcAft>
            </a:pPr>
            <a:r>
              <a:rPr lang="fr-FR" sz="1300" b="1" spc="0">
                <a:solidFill>
                  <a:srgbClr val="000000"/>
                </a:solidFill>
                <a:latin typeface="Arial" panose="02020603050405020304" pitchFamily="2"/>
              </a:rPr>
              <a:t>Muscle élévateur de la scapula </a:t>
            </a:r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idx="10"/>
          </p:nvPr>
        </p:nvSpPr>
        <p:spPr>
          <a:xfrm>
            <a:off x="6291580" y="2451100"/>
            <a:ext cx="1657350" cy="18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30">
                <a:solidFill>
                  <a:srgbClr val="000000"/>
                </a:solidFill>
                <a:latin typeface="Arial" panose="02020603050405020304" pitchFamily="2"/>
              </a:rPr>
              <a:t>Nerf thoracique long </a:t>
            </a:r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idx="10"/>
          </p:nvPr>
        </p:nvSpPr>
        <p:spPr>
          <a:xfrm>
            <a:off x="6739255" y="3270250"/>
            <a:ext cx="1209675" cy="363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Muscle dentelet antérieur </a:t>
            </a:r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idx="10"/>
          </p:nvPr>
        </p:nvSpPr>
        <p:spPr>
          <a:xfrm>
            <a:off x="2424430" y="4838700"/>
            <a:ext cx="819150" cy="372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300" spc="0">
                <a:solidFill>
                  <a:srgbClr val="000000"/>
                </a:solidFill>
                <a:latin typeface="Arial" panose="02020603050405020304" pitchFamily="2"/>
              </a:rPr>
              <a:t>Scapula (omoplate)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243840"/>
            <a:ext cx="4657090" cy="509270"/>
          </a:xfrm>
          <a:prstGeom prst="rect">
            <a:avLst/>
          </a:prstGeom>
        </p:spPr>
      </p:pic>
      <p:pic>
        <p:nvPicPr>
          <p:cNvPr id="13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32630" y="1703705"/>
            <a:ext cx="4611370" cy="4797425"/>
          </a:xfrm>
          <a:prstGeom prst="rect">
            <a:avLst/>
          </a:prstGeom>
        </p:spPr>
      </p:pic>
      <p:sp>
        <p:nvSpPr>
          <p:cNvPr id="132" name="Espace réservé du texte 131"/>
          <p:cNvSpPr>
            <a:spLocks noGrp="1"/>
          </p:cNvSpPr>
          <p:nvPr>
            <p:ph type="body" idx="10"/>
          </p:nvPr>
        </p:nvSpPr>
        <p:spPr>
          <a:xfrm>
            <a:off x="103505" y="925195"/>
            <a:ext cx="4025900" cy="5577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>
            <a:normAutofit fontScale="95000"/>
          </a:bodyPr>
          <a:lstStyle/>
          <a:p>
            <a:pPr marL="0" marR="0" indent="365760" algn="just">
              <a:lnSpc>
                <a:spcPts val="1900"/>
              </a:lnSpc>
              <a:spcAft>
                <a:spcPts val="0"/>
              </a:spcAft>
              <a:buFont typeface="Calibri"/>
              <a:buChar char="·"/>
            </a:pPr>
            <a:r>
              <a:rPr lang="fr-FR" sz="1900" spc="-15">
                <a:solidFill>
                  <a:srgbClr val="943735"/>
                </a:solidFill>
                <a:latin typeface="Calibri" panose="02020603050405020304" pitchFamily="2"/>
              </a:rPr>
              <a:t>Le trapèze: </a:t>
            </a:r>
          </a:p>
          <a:p>
            <a:pPr marL="0" marR="0" indent="0" algn="just">
              <a:lnSpc>
                <a:spcPts val="1900"/>
              </a:lnSpc>
              <a:spcBef>
                <a:spcPts val="795"/>
              </a:spcBef>
              <a:spcAft>
                <a:spcPts val="0"/>
              </a:spcAft>
            </a:pPr>
            <a:r>
              <a:rPr lang="fr-FR" sz="3200" i="1" spc="-10">
                <a:solidFill>
                  <a:srgbClr val="00AF50"/>
                </a:solidFill>
                <a:latin typeface="Lucida Console" panose="02020603050405020304"/>
              </a:rPr>
              <a:t>» </a:t>
            </a:r>
            <a:r>
              <a:rPr lang="fr-FR" sz="1900" spc="-5">
                <a:solidFill>
                  <a:srgbClr val="00AF50"/>
                </a:solidFill>
                <a:latin typeface="Calibri" panose="02020603050405020304" pitchFamily="2"/>
              </a:rPr>
              <a:t>Origines: Par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trois faisceaux : </a:t>
            </a:r>
          </a:p>
          <a:p>
            <a:pPr marL="0" marR="0" indent="365760" algn="just">
              <a:lnSpc>
                <a:spcPts val="1800"/>
              </a:lnSpc>
              <a:spcBef>
                <a:spcPts val="340"/>
              </a:spcBef>
              <a:spcAft>
                <a:spcPts val="0"/>
              </a:spcAft>
              <a:buFont typeface="Calibri"/>
              <a:buChar char="·"/>
            </a:pPr>
            <a:r>
              <a:rPr lang="fr-FR" sz="2000" i="1" spc="-5">
                <a:solidFill>
                  <a:srgbClr val="B93429"/>
                </a:solidFill>
                <a:latin typeface="Calibri" panose="02020603050405020304" pitchFamily="2"/>
              </a:rPr>
              <a:t>F SUP </a:t>
            </a:r>
            <a:r>
              <a:rPr lang="fr-FR" sz="1900" spc="-5">
                <a:solidFill>
                  <a:srgbClr val="B93429"/>
                </a:solidFill>
                <a:latin typeface="Calibri" panose="02020603050405020304" pitchFamily="2"/>
              </a:rPr>
              <a:t>os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occipital, ligne nucale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20">
                <a:solidFill>
                  <a:srgbClr val="000000"/>
                </a:solidFill>
                <a:latin typeface="Calibri" panose="02020603050405020304" pitchFamily="2"/>
              </a:rPr>
              <a:t>supérieure (protubérance occipitale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30">
                <a:solidFill>
                  <a:srgbClr val="000000"/>
                </a:solidFill>
                <a:latin typeface="Calibri" panose="02020603050405020304" pitchFamily="2"/>
              </a:rPr>
              <a:t>externe), </a:t>
            </a:r>
          </a:p>
          <a:p>
            <a:pPr marL="0" marR="0" indent="365760" algn="just">
              <a:lnSpc>
                <a:spcPts val="1900"/>
              </a:lnSpc>
              <a:spcBef>
                <a:spcPts val="655"/>
              </a:spcBef>
              <a:spcAft>
                <a:spcPts val="0"/>
              </a:spcAft>
              <a:buFont typeface="Calibri"/>
              <a:buChar char="·"/>
            </a:pPr>
            <a:r>
              <a:rPr lang="fr-FR" sz="2000" i="1" spc="-30">
                <a:solidFill>
                  <a:srgbClr val="943735"/>
                </a:solidFill>
                <a:latin typeface="Calibri" panose="02020603050405020304" pitchFamily="2"/>
              </a:rPr>
              <a:t>F MOY </a:t>
            </a:r>
            <a:r>
              <a:rPr lang="fr-FR" sz="1900" spc="-30">
                <a:solidFill>
                  <a:srgbClr val="943735"/>
                </a:solidFill>
                <a:latin typeface="Calibri" panose="02020603050405020304" pitchFamily="2"/>
              </a:rPr>
              <a:t>C1à C7, </a:t>
            </a:r>
          </a:p>
          <a:p>
            <a:pPr marL="0" marR="0" indent="365760" algn="just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Font typeface="Calibri"/>
              <a:buChar char="·"/>
            </a:pPr>
            <a:r>
              <a:rPr lang="fr-FR" sz="2000" i="1" spc="-5">
                <a:solidFill>
                  <a:srgbClr val="E36C09"/>
                </a:solidFill>
                <a:latin typeface="Calibri" panose="02020603050405020304" pitchFamily="2"/>
              </a:rPr>
              <a:t>F INF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Un des processus épineux C7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55">
                <a:solidFill>
                  <a:srgbClr val="000000"/>
                </a:solidFill>
                <a:latin typeface="Calibri" panose="02020603050405020304" pitchFamily="2"/>
              </a:rPr>
              <a:t>àT12. </a:t>
            </a:r>
          </a:p>
          <a:p>
            <a:pPr marL="0" marR="0" indent="0" algn="just">
              <a:lnSpc>
                <a:spcPts val="1700"/>
              </a:lnSpc>
              <a:spcBef>
                <a:spcPts val="800"/>
              </a:spcBef>
              <a:spcAft>
                <a:spcPts val="0"/>
              </a:spcAft>
            </a:pPr>
            <a:r>
              <a:rPr lang="fr-FR" sz="3200" i="1" spc="-10">
                <a:solidFill>
                  <a:srgbClr val="00AF50"/>
                </a:solidFill>
                <a:latin typeface="Lucida Console" panose="02020603050405020304"/>
              </a:rPr>
              <a:t>» </a:t>
            </a:r>
            <a:r>
              <a:rPr lang="fr-FR" sz="1900" spc="-5">
                <a:solidFill>
                  <a:srgbClr val="00AF50"/>
                </a:solidFill>
                <a:latin typeface="Calibri" panose="02020603050405020304" pitchFamily="2"/>
              </a:rPr>
              <a:t>Terminaisons: Le</a:t>
            </a: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 faisceau occipital </a:t>
            </a:r>
          </a:p>
          <a:p>
            <a:pPr marL="365760" marR="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(cranial) &gt; sur le tiers latéral de la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25">
                <a:solidFill>
                  <a:srgbClr val="000000"/>
                </a:solidFill>
                <a:latin typeface="Calibri" panose="02020603050405020304" pitchFamily="2"/>
              </a:rPr>
              <a:t>clavicule. </a:t>
            </a:r>
          </a:p>
          <a:p>
            <a:pPr marL="0" marR="0" indent="365760" algn="just">
              <a:lnSpc>
                <a:spcPts val="1900"/>
              </a:lnSpc>
              <a:spcBef>
                <a:spcPts val="485"/>
              </a:spcBef>
              <a:spcAft>
                <a:spcPts val="0"/>
              </a:spcAft>
              <a:buFont typeface="Calibri"/>
              <a:buChar char="·"/>
            </a:pPr>
            <a:r>
              <a:rPr lang="fr-FR" sz="1900" spc="0">
                <a:solidFill>
                  <a:srgbClr val="000000"/>
                </a:solidFill>
                <a:latin typeface="Calibri" panose="02020603050405020304" pitchFamily="2"/>
              </a:rPr>
              <a:t>Le faisceau cervical (moyen) &gt; sur l'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30">
                <a:solidFill>
                  <a:srgbClr val="000000"/>
                </a:solidFill>
                <a:latin typeface="Calibri" panose="02020603050405020304" pitchFamily="2"/>
              </a:rPr>
              <a:t>acromion. </a:t>
            </a:r>
          </a:p>
          <a:p>
            <a:pPr marL="0" marR="0" indent="365760" algn="just">
              <a:lnSpc>
                <a:spcPts val="1900"/>
              </a:lnSpc>
              <a:spcBef>
                <a:spcPts val="485"/>
              </a:spcBef>
              <a:spcAft>
                <a:spcPts val="0"/>
              </a:spcAft>
              <a:buFont typeface="Calibri"/>
              <a:buChar char="·"/>
            </a:pPr>
            <a:r>
              <a:rPr lang="fr-FR" sz="1900" spc="-10">
                <a:solidFill>
                  <a:srgbClr val="000000"/>
                </a:solidFill>
                <a:latin typeface="Calibri" panose="02020603050405020304" pitchFamily="2"/>
              </a:rPr>
              <a:t>Le faisceau épineux (caudal) &gt; sur l'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10">
                <a:solidFill>
                  <a:srgbClr val="000000"/>
                </a:solidFill>
                <a:latin typeface="Calibri" panose="02020603050405020304" pitchFamily="2"/>
              </a:rPr>
              <a:t>épine de la scapula. </a:t>
            </a:r>
          </a:p>
          <a:p>
            <a:pPr marL="0" marR="0" indent="0" algn="just">
              <a:lnSpc>
                <a:spcPts val="1700"/>
              </a:lnSpc>
              <a:spcBef>
                <a:spcPts val="795"/>
              </a:spcBef>
              <a:spcAft>
                <a:spcPts val="0"/>
              </a:spcAft>
            </a:pPr>
            <a:r>
              <a:rPr lang="fr-FR" sz="3200" i="1" spc="-15">
                <a:solidFill>
                  <a:srgbClr val="FF0000"/>
                </a:solidFill>
                <a:latin typeface="Lucida Console" panose="02020603050405020304"/>
              </a:rPr>
              <a:t>» </a:t>
            </a:r>
            <a:r>
              <a:rPr lang="fr-FR" sz="1900" spc="-10">
                <a:solidFill>
                  <a:srgbClr val="FF0000"/>
                </a:solidFill>
                <a:latin typeface="Calibri" panose="02020603050405020304" pitchFamily="2"/>
              </a:rPr>
              <a:t>Actions:</a:t>
            </a:r>
            <a:r>
              <a:rPr lang="fr-FR" sz="1900" spc="-10">
                <a:solidFill>
                  <a:srgbClr val="000000"/>
                </a:solidFill>
                <a:latin typeface="Calibri" panose="02020603050405020304" pitchFamily="2"/>
              </a:rPr>
              <a:t> élévation de l’épaule </a:t>
            </a:r>
          </a:p>
          <a:p>
            <a:pPr marL="365760" marR="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0">
                <a:solidFill>
                  <a:srgbClr val="000000"/>
                </a:solidFill>
                <a:latin typeface="Calibri" panose="02020603050405020304" pitchFamily="2"/>
              </a:rPr>
              <a:t>(faisceau supérieur), abaissement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de l’épaule (faisceau inférieur), </a:t>
            </a:r>
          </a:p>
          <a:p>
            <a:pPr marL="365760" marR="0" indent="0" algn="just">
              <a:lnSpc>
                <a:spcPts val="1900"/>
              </a:lnSpc>
              <a:spcBef>
                <a:spcPts val="0"/>
              </a:spcBef>
              <a:spcAft>
                <a:spcPts val="3310"/>
              </a:spcAft>
            </a:pPr>
            <a:r>
              <a:rPr lang="fr-FR" sz="1900" spc="-5">
                <a:solidFill>
                  <a:srgbClr val="000000"/>
                </a:solidFill>
                <a:latin typeface="Calibri" panose="02020603050405020304" pitchFamily="2"/>
              </a:rPr>
              <a:t>adduction (faisceau moyen)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31135" y="655320"/>
            <a:ext cx="3660775" cy="438785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idx="10"/>
          </p:nvPr>
        </p:nvSpPr>
        <p:spPr>
          <a:xfrm>
            <a:off x="1009015" y="2295525"/>
            <a:ext cx="7543800" cy="1476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/>
          <a:lstStyle/>
          <a:p>
            <a:pPr marL="640080" marR="0" indent="320040" algn="l">
              <a:lnSpc>
                <a:spcPts val="34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0000"/>
                </a:solidFill>
                <a:latin typeface="Calibri" panose="02020603050405020304" pitchFamily="2"/>
              </a:rPr>
              <a:t>Les muscles de l’épaule entourent </a:t>
            </a:r>
          </a:p>
          <a:p>
            <a:pPr marL="914400" marR="0" indent="0" algn="l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3150" b="1" i="1" spc="15">
                <a:solidFill>
                  <a:srgbClr val="000000"/>
                </a:solidFill>
                <a:latin typeface="Calibri" panose="02020603050405020304" pitchFamily="2"/>
              </a:rPr>
              <a:t>l’articulation scapulo-humérale et </a:t>
            </a:r>
          </a:p>
          <a:p>
            <a:pPr marL="0" marR="0" indent="0" algn="l">
              <a:lnSpc>
                <a:spcPts val="3300"/>
              </a:lnSpc>
              <a:spcBef>
                <a:spcPts val="585"/>
              </a:spcBef>
              <a:spcAft>
                <a:spcPts val="45"/>
              </a:spcAft>
            </a:pPr>
            <a:r>
              <a:rPr lang="fr-FR" sz="3150" b="1" i="1" spc="5">
                <a:solidFill>
                  <a:srgbClr val="000000"/>
                </a:solidFill>
                <a:latin typeface="Calibri" panose="02020603050405020304" pitchFamily="2"/>
              </a:rPr>
              <a:t>participent à la formation du creux axillaire;.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658110" y="414655"/>
            <a:ext cx="3852545" cy="393065"/>
          </a:xfrm>
          <a:prstGeom prst="rect">
            <a:avLst/>
          </a:prstGeom>
        </p:spPr>
      </p:pic>
      <p:pic>
        <p:nvPicPr>
          <p:cNvPr id="14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970010" y="1069975"/>
            <a:ext cx="173990" cy="73025"/>
          </a:xfrm>
          <a:prstGeom prst="rect">
            <a:avLst/>
          </a:prstGeom>
        </p:spPr>
      </p:pic>
      <p:pic>
        <p:nvPicPr>
          <p:cNvPr id="143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093335" y="1804670"/>
            <a:ext cx="4050665" cy="4355465"/>
          </a:xfrm>
          <a:prstGeom prst="rect">
            <a:avLst/>
          </a:prstGeom>
        </p:spPr>
      </p:pic>
      <p:sp>
        <p:nvSpPr>
          <p:cNvPr id="139" name="Espace réservé du texte 138"/>
          <p:cNvSpPr>
            <a:spLocks noGrp="1"/>
          </p:cNvSpPr>
          <p:nvPr>
            <p:ph type="body" idx="10"/>
          </p:nvPr>
        </p:nvSpPr>
        <p:spPr>
          <a:xfrm>
            <a:off x="103505" y="996950"/>
            <a:ext cx="4686300" cy="5454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>
            <a:noAutofit/>
          </a:bodyPr>
          <a:lstStyle/>
          <a:p>
            <a:pPr marL="0" marR="0" indent="32004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400" b="1" spc="150" dirty="0">
                <a:solidFill>
                  <a:srgbClr val="943735"/>
                </a:solidFill>
                <a:latin typeface="Calibri" panose="02020603050405020304" pitchFamily="2"/>
              </a:rPr>
              <a:t>Le muscle deltoïde: </a:t>
            </a:r>
          </a:p>
          <a:p>
            <a:pPr marL="0" marR="0" indent="137160" algn="just">
              <a:lnSpc>
                <a:spcPts val="3200"/>
              </a:lnSpc>
              <a:spcBef>
                <a:spcPts val="395"/>
              </a:spcBef>
              <a:spcAft>
                <a:spcPts val="0"/>
              </a:spcAft>
              <a:buFont typeface="Calibri"/>
              <a:buChar char="·"/>
            </a:pPr>
            <a:r>
              <a:rPr lang="fr-FR" sz="2400" b="1" i="1" spc="50" dirty="0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0" algn="just">
              <a:lnSpc>
                <a:spcPts val="3000"/>
              </a:lnSpc>
              <a:spcBef>
                <a:spcPts val="540"/>
              </a:spcBef>
              <a:spcAft>
                <a:spcPts val="0"/>
              </a:spcAft>
            </a:pPr>
            <a:r>
              <a:rPr lang="fr-FR" sz="2400" b="1" spc="114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2400" b="1" spc="114" dirty="0">
                <a:solidFill>
                  <a:srgbClr val="E36C09"/>
                </a:solidFill>
                <a:latin typeface="Calibri" panose="02020603050405020304" pitchFamily="2"/>
              </a:rPr>
              <a:t> Faisceau ventral:</a:t>
            </a:r>
            <a:r>
              <a:rPr lang="fr-FR" sz="2400" b="1" spc="114" dirty="0">
                <a:solidFill>
                  <a:srgbClr val="000000"/>
                </a:solidFill>
                <a:latin typeface="Calibri" panose="02020603050405020304" pitchFamily="2"/>
              </a:rPr>
              <a:t> 1/3 latéral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spc="135" dirty="0">
                <a:solidFill>
                  <a:srgbClr val="000000"/>
                </a:solidFill>
                <a:latin typeface="Calibri" panose="02020603050405020304" pitchFamily="2"/>
              </a:rPr>
              <a:t>du bord </a:t>
            </a:r>
            <a:r>
              <a:rPr lang="fr-FR" sz="2400" b="1" spc="135" dirty="0" err="1">
                <a:solidFill>
                  <a:srgbClr val="000000"/>
                </a:solidFill>
                <a:latin typeface="Calibri" panose="02020603050405020304" pitchFamily="2"/>
              </a:rPr>
              <a:t>ant</a:t>
            </a:r>
            <a:r>
              <a:rPr lang="fr-FR" sz="2400" b="1" spc="135" dirty="0">
                <a:solidFill>
                  <a:srgbClr val="000000"/>
                </a:solidFill>
                <a:latin typeface="Calibri" panose="02020603050405020304" pitchFamily="2"/>
              </a:rPr>
              <a:t> de la clavicule </a:t>
            </a:r>
          </a:p>
          <a:p>
            <a:pPr marL="0" marR="0" indent="0" algn="just">
              <a:lnSpc>
                <a:spcPts val="3100"/>
              </a:lnSpc>
              <a:spcBef>
                <a:spcPts val="540"/>
              </a:spcBef>
              <a:spcAft>
                <a:spcPts val="0"/>
              </a:spcAft>
            </a:pPr>
            <a:r>
              <a:rPr lang="fr-FR" sz="2400" b="1" spc="140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2400" b="1" spc="140" dirty="0">
                <a:solidFill>
                  <a:srgbClr val="E36C09"/>
                </a:solidFill>
                <a:latin typeface="Calibri" panose="02020603050405020304" pitchFamily="2"/>
              </a:rPr>
              <a:t> Faisceau moyen</a:t>
            </a:r>
            <a:r>
              <a:rPr lang="fr-FR" sz="2400" b="1" spc="140" dirty="0">
                <a:solidFill>
                  <a:srgbClr val="000000"/>
                </a:solidFill>
                <a:latin typeface="Calibri" panose="02020603050405020304" pitchFamily="2"/>
              </a:rPr>
              <a:t> Acromion </a:t>
            </a:r>
          </a:p>
          <a:p>
            <a:pPr marL="0" marR="0" indent="0" algn="just">
              <a:lnSpc>
                <a:spcPts val="3000"/>
              </a:lnSpc>
              <a:spcBef>
                <a:spcPts val="540"/>
              </a:spcBef>
              <a:spcAft>
                <a:spcPts val="0"/>
              </a:spcAft>
            </a:pPr>
            <a:r>
              <a:rPr lang="fr-FR" sz="2400" b="1" spc="125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2400" b="1" spc="125" dirty="0">
                <a:solidFill>
                  <a:srgbClr val="E36C09"/>
                </a:solidFill>
                <a:latin typeface="Calibri" panose="02020603050405020304" pitchFamily="2"/>
              </a:rPr>
              <a:t> Faisceau dorsal</a:t>
            </a:r>
            <a:r>
              <a:rPr lang="fr-FR" sz="2400" b="1" spc="125" dirty="0">
                <a:solidFill>
                  <a:srgbClr val="000000"/>
                </a:solidFill>
                <a:latin typeface="Calibri" panose="02020603050405020304" pitchFamily="2"/>
              </a:rPr>
              <a:t> :Epine de la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spc="80" dirty="0">
                <a:solidFill>
                  <a:srgbClr val="000000"/>
                </a:solidFill>
                <a:latin typeface="Calibri" panose="02020603050405020304" pitchFamily="2"/>
              </a:rPr>
              <a:t>scapula </a:t>
            </a:r>
          </a:p>
          <a:p>
            <a:pPr marL="0" marR="0" indent="137160" algn="just">
              <a:lnSpc>
                <a:spcPts val="3200"/>
              </a:lnSpc>
              <a:spcBef>
                <a:spcPts val="370"/>
              </a:spcBef>
              <a:spcAft>
                <a:spcPts val="0"/>
              </a:spcAft>
              <a:buFont typeface="Calibri"/>
              <a:buChar char="·"/>
            </a:pPr>
            <a:r>
              <a:rPr lang="fr-FR" sz="2400" b="1" i="1" spc="55" dirty="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400" b="1" spc="55" dirty="0">
                <a:solidFill>
                  <a:srgbClr val="000000"/>
                </a:solidFill>
                <a:latin typeface="Calibri" panose="02020603050405020304" pitchFamily="2"/>
              </a:rPr>
              <a:t> face latérale de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spc="45" dirty="0">
                <a:solidFill>
                  <a:srgbClr val="000000"/>
                </a:solidFill>
                <a:latin typeface="Calibri" panose="02020603050405020304" pitchFamily="2"/>
              </a:rPr>
              <a:t>l’humérus( V deltoïdien). </a:t>
            </a:r>
          </a:p>
          <a:p>
            <a:pPr marL="0" marR="0" indent="320040" algn="just">
              <a:lnSpc>
                <a:spcPts val="3100"/>
              </a:lnSpc>
              <a:spcBef>
                <a:spcPts val="395"/>
              </a:spcBef>
              <a:spcAft>
                <a:spcPts val="0"/>
              </a:spcAft>
              <a:buFont typeface="Calibri"/>
              <a:buChar char="·"/>
            </a:pPr>
            <a:r>
              <a:rPr lang="fr-FR" sz="2400" b="1" i="1" spc="65" dirty="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400" b="1" spc="65" dirty="0">
                <a:solidFill>
                  <a:srgbClr val="000000"/>
                </a:solidFill>
                <a:latin typeface="Calibri" panose="02020603050405020304" pitchFamily="2"/>
              </a:rPr>
              <a:t> abducteur du bras et 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spc="130" dirty="0">
                <a:solidFill>
                  <a:srgbClr val="000000"/>
                </a:solidFill>
                <a:latin typeface="Calibri" panose="02020603050405020304" pitchFamily="2"/>
              </a:rPr>
              <a:t>accessoirement </a:t>
            </a:r>
            <a:r>
              <a:rPr lang="fr-FR" sz="2400" b="1" spc="130" dirty="0" err="1">
                <a:solidFill>
                  <a:srgbClr val="000000"/>
                </a:solidFill>
                <a:latin typeface="Calibri" panose="02020603050405020304" pitchFamily="2"/>
              </a:rPr>
              <a:t>anté</a:t>
            </a:r>
            <a:r>
              <a:rPr lang="fr-FR" sz="2400" b="1" spc="130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fr-FR" sz="110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32004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spc="90" dirty="0" err="1">
                <a:solidFill>
                  <a:srgbClr val="000000"/>
                </a:solidFill>
                <a:latin typeface="Calibri" panose="02020603050405020304" pitchFamily="2"/>
              </a:rPr>
              <a:t>pulseur</a:t>
            </a:r>
            <a:r>
              <a:rPr lang="fr-FR" sz="2400" b="1" spc="90" dirty="0">
                <a:solidFill>
                  <a:srgbClr val="000000"/>
                </a:solidFill>
                <a:latin typeface="Calibri" panose="02020603050405020304" pitchFamily="2"/>
              </a:rPr>
              <a:t> et rétro-</a:t>
            </a:r>
            <a:r>
              <a:rPr lang="fr-FR" sz="2400" b="1" spc="90" dirty="0" err="1">
                <a:solidFill>
                  <a:srgbClr val="000000"/>
                </a:solidFill>
                <a:latin typeface="Calibri" panose="02020603050405020304" pitchFamily="2"/>
              </a:rPr>
              <a:t>pulseur</a:t>
            </a:r>
            <a:r>
              <a:rPr lang="fr-FR" sz="2400" b="1" spc="90" dirty="0">
                <a:solidFill>
                  <a:srgbClr val="000000"/>
                </a:solidFill>
                <a:latin typeface="Calibri" panose="02020603050405020304" pitchFamily="2"/>
              </a:rPr>
              <a:t>. </a:t>
            </a:r>
          </a:p>
          <a:p>
            <a:pPr marL="0" marR="0" indent="320040" algn="just">
              <a:lnSpc>
                <a:spcPts val="3200"/>
              </a:lnSpc>
              <a:spcBef>
                <a:spcPts val="385"/>
              </a:spcBef>
              <a:spcAft>
                <a:spcPts val="0"/>
              </a:spcAft>
              <a:buFont typeface="Calibri"/>
              <a:buChar char="·"/>
            </a:pPr>
            <a:r>
              <a:rPr lang="fr-FR" sz="2400" b="1" spc="75" dirty="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400" b="1" spc="75" dirty="0">
                <a:solidFill>
                  <a:srgbClr val="000000"/>
                </a:solidFill>
                <a:latin typeface="Calibri" panose="02020603050405020304" pitchFamily="2"/>
              </a:rPr>
              <a:t> nerf axillaire. </a:t>
            </a:r>
          </a:p>
        </p:txBody>
      </p:sp>
      <p:cxnSp>
        <p:nvCxnSpPr>
          <p:cNvPr id="144" name="Connecteur droit 143"/>
          <p:cNvCxnSpPr/>
          <p:nvPr/>
        </p:nvCxnSpPr>
        <p:spPr>
          <a:xfrm>
            <a:off x="5144770" y="1106170"/>
            <a:ext cx="3823335" cy="0"/>
          </a:xfrm>
          <a:prstGeom prst="line">
            <a:avLst/>
          </a:prstGeom>
          <a:ln w="73025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06370" y="414655"/>
            <a:ext cx="3731260" cy="411480"/>
          </a:xfrm>
          <a:prstGeom prst="rect">
            <a:avLst/>
          </a:prstGeom>
        </p:spPr>
      </p:pic>
      <p:pic>
        <p:nvPicPr>
          <p:cNvPr id="151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53710" y="1703705"/>
            <a:ext cx="3581400" cy="4416425"/>
          </a:xfrm>
          <a:prstGeom prst="rect">
            <a:avLst/>
          </a:prstGeom>
        </p:spPr>
      </p:pic>
      <p:graphicFrame>
        <p:nvGraphicFramePr>
          <p:cNvPr id="149" name="table 149"/>
          <p:cNvGraphicFramePr>
            <a:graphicFrameLocks noGrp="1"/>
          </p:cNvGraphicFramePr>
          <p:nvPr/>
        </p:nvGraphicFramePr>
        <p:xfrm>
          <a:off x="109855" y="406400"/>
          <a:ext cx="9029700" cy="5740400"/>
        </p:xfrm>
        <a:graphic>
          <a:graphicData uri="http://schemas.openxmlformats.org/drawingml/2006/table">
            <a:tbl>
              <a:tblPr/>
              <a:tblGrid>
                <a:gridCol w="544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852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880">
                <a:tc>
                  <a:txBody>
                    <a:bodyPr/>
                    <a:lstStyle/>
                    <a:p>
                      <a:pPr marL="0" marR="0" indent="365760" algn="l">
                        <a:lnSpc>
                          <a:spcPts val="3500"/>
                        </a:lnSpc>
                        <a:spcBef>
                          <a:spcPts val="3135"/>
                        </a:spcBef>
                        <a:spcAft>
                          <a:spcPts val="0"/>
                        </a:spcAft>
                        <a:buFont typeface="Calibri"/>
                        <a:buChar char="·"/>
                      </a:pPr>
                      <a:r>
                        <a:rPr lang="fr-FR" sz="2950" b="1" i="1" spc="0">
                          <a:solidFill>
                            <a:srgbClr val="943735"/>
                          </a:solidFill>
                          <a:latin typeface="Calibri" panose="02020603050405020304" pitchFamily="2"/>
                        </a:rPr>
                        <a:t>Le muscle dentelé antérieur: </a:t>
                      </a:r>
                    </a:p>
                    <a:p>
                      <a:pPr marL="0" marR="0" indent="137160" algn="l">
                        <a:lnSpc>
                          <a:spcPts val="3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Calibri"/>
                        <a:buChar char="·"/>
                      </a:pPr>
                      <a:r>
                        <a:rPr lang="fr-FR" sz="2950" b="1" i="1" spc="0">
                          <a:solidFill>
                            <a:srgbClr val="00AF50"/>
                          </a:solidFill>
                          <a:latin typeface="Calibri" panose="02020603050405020304" pitchFamily="2"/>
                        </a:rPr>
                        <a:t>Origine:</a:t>
                      </a: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 10 première côtes </a:t>
                      </a:r>
                    </a:p>
                    <a:p>
                      <a:pPr marL="0" marR="0" indent="137160" algn="l">
                        <a:lnSpc>
                          <a:spcPts val="32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Calibri"/>
                        <a:buChar char="·"/>
                      </a:pPr>
                      <a:r>
                        <a:rPr lang="fr-FR" sz="2950" b="1" i="1" spc="0">
                          <a:solidFill>
                            <a:srgbClr val="00AF50"/>
                          </a:solidFill>
                          <a:latin typeface="Calibri" panose="02020603050405020304" pitchFamily="2"/>
                        </a:rPr>
                        <a:t>Terminaison:</a:t>
                      </a: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 bord médial de la </a:t>
                      </a:r>
                    </a:p>
                    <a:p>
                      <a:pPr marL="365760" marR="0" indent="0" algn="l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scapula. </a:t>
                      </a:r>
                    </a:p>
                    <a:p>
                      <a:pPr marL="0" marR="0" indent="228600" algn="l">
                        <a:lnSpc>
                          <a:spcPts val="32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Calibri"/>
                        <a:buChar char="·"/>
                      </a:pPr>
                      <a:r>
                        <a:rPr lang="fr-FR" sz="2950" b="1" i="1" spc="0">
                          <a:solidFill>
                            <a:srgbClr val="FF0000"/>
                          </a:solidFill>
                          <a:latin typeface="Calibri" panose="02020603050405020304" pitchFamily="2"/>
                        </a:rPr>
                        <a:t>Action:</a:t>
                      </a: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 tire la scapula contre </a:t>
                      </a:r>
                    </a:p>
                    <a:p>
                      <a:pPr marL="365760" marR="0" indent="0" algn="l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le thorax par glissement de </a:t>
                      </a:r>
                    </a:p>
                    <a:p>
                      <a:pPr marL="365760" marR="0" indent="0" algn="l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cette dernière sur la paroi </a:t>
                      </a:r>
                    </a:p>
                    <a:p>
                      <a:pPr marL="0" marR="3336290" indent="0" algn="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thoracique. </a:t>
                      </a:r>
                    </a:p>
                    <a:p>
                      <a:pPr marL="0" marR="0" indent="365760" algn="l">
                        <a:lnSpc>
                          <a:spcPts val="32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  <a:buFont typeface="Calibri"/>
                        <a:buChar char="·"/>
                      </a:pPr>
                      <a:r>
                        <a:rPr lang="fr-FR" sz="2950" b="1" i="1" spc="0">
                          <a:solidFill>
                            <a:srgbClr val="FFC000"/>
                          </a:solidFill>
                          <a:latin typeface="Calibri" panose="02020603050405020304" pitchFamily="2"/>
                        </a:rPr>
                        <a:t>Innervation:</a:t>
                      </a: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 nerf thoracique </a:t>
                      </a:r>
                    </a:p>
                    <a:p>
                      <a:pPr marL="365760" marR="0" indent="0" algn="l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fr-FR" sz="29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long.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0055" y="0"/>
            <a:ext cx="6100445" cy="6096000"/>
          </a:xfrm>
          <a:prstGeom prst="rect">
            <a:avLst/>
          </a:prstGeom>
        </p:spPr>
      </p:pic>
      <p:sp>
        <p:nvSpPr>
          <p:cNvPr id="156" name="Espace réservé du texte 155"/>
          <p:cNvSpPr>
            <a:spLocks noGrp="1"/>
          </p:cNvSpPr>
          <p:nvPr>
            <p:ph type="body" idx="10"/>
          </p:nvPr>
        </p:nvSpPr>
        <p:spPr>
          <a:xfrm>
            <a:off x="2505075" y="247650"/>
            <a:ext cx="1186180" cy="119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fr-FR" sz="1200" spc="-20">
                <a:solidFill>
                  <a:srgbClr val="000000"/>
                </a:solidFill>
                <a:latin typeface="Verdana" panose="02020603050405020304" pitchFamily="2"/>
              </a:rPr>
              <a:t>Plexus brachial </a:t>
            </a:r>
          </a:p>
        </p:txBody>
      </p:sp>
      <p:sp>
        <p:nvSpPr>
          <p:cNvPr id="157" name="Espace réservé du texte 156"/>
          <p:cNvSpPr>
            <a:spLocks noGrp="1"/>
          </p:cNvSpPr>
          <p:nvPr>
            <p:ph type="body" idx="10"/>
          </p:nvPr>
        </p:nvSpPr>
        <p:spPr>
          <a:xfrm>
            <a:off x="3100705" y="2014855"/>
            <a:ext cx="842645" cy="128270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1200" spc="-45">
                <a:solidFill>
                  <a:srgbClr val="000000"/>
                </a:solidFill>
                <a:latin typeface="Verdana" panose="02020603050405020304" pitchFamily="2"/>
              </a:rPr>
              <a:t>,,Acromion </a:t>
            </a:r>
          </a:p>
        </p:txBody>
      </p:sp>
      <p:sp>
        <p:nvSpPr>
          <p:cNvPr id="158" name="Espace réservé du texte 157"/>
          <p:cNvSpPr>
            <a:spLocks noGrp="1"/>
          </p:cNvSpPr>
          <p:nvPr>
            <p:ph type="body" idx="10"/>
          </p:nvPr>
        </p:nvSpPr>
        <p:spPr>
          <a:xfrm>
            <a:off x="5681980" y="2628900"/>
            <a:ext cx="666750" cy="161925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20"/>
              </a:spcAft>
            </a:pPr>
            <a:r>
              <a:rPr lang="fr-FR" sz="1200" spc="-65">
                <a:solidFill>
                  <a:srgbClr val="000000"/>
                </a:solidFill>
                <a:latin typeface="Verdana" panose="02020603050405020304" pitchFamily="2"/>
              </a:rPr>
              <a:t>Epine de </a:t>
            </a:r>
          </a:p>
        </p:txBody>
      </p:sp>
      <p:sp>
        <p:nvSpPr>
          <p:cNvPr id="159" name="Espace réservé du texte 158"/>
          <p:cNvSpPr>
            <a:spLocks noGrp="1"/>
          </p:cNvSpPr>
          <p:nvPr>
            <p:ph type="body" idx="10"/>
          </p:nvPr>
        </p:nvSpPr>
        <p:spPr>
          <a:xfrm>
            <a:off x="1776730" y="2438400"/>
            <a:ext cx="962025" cy="119380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fr-FR" sz="1200" spc="-50">
                <a:solidFill>
                  <a:srgbClr val="000000"/>
                </a:solidFill>
                <a:latin typeface="Verdana" panose="02020603050405020304" pitchFamily="2"/>
              </a:rPr>
              <a:t>Nerf axillaire </a:t>
            </a:r>
          </a:p>
        </p:txBody>
      </p:sp>
      <p:sp>
        <p:nvSpPr>
          <p:cNvPr id="160" name="Espace réservé du texte 159"/>
          <p:cNvSpPr>
            <a:spLocks noGrp="1"/>
          </p:cNvSpPr>
          <p:nvPr>
            <p:ph type="body" idx="10"/>
          </p:nvPr>
        </p:nvSpPr>
        <p:spPr>
          <a:xfrm>
            <a:off x="3948430" y="3114675"/>
            <a:ext cx="1638300" cy="161925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200" spc="-5">
                <a:solidFill>
                  <a:srgbClr val="000000"/>
                </a:solidFill>
                <a:latin typeface="Verdana" panose="02020603050405020304" pitchFamily="2"/>
              </a:rPr>
              <a:t>Muscle sous épineux </a:t>
            </a:r>
          </a:p>
        </p:txBody>
      </p:sp>
      <p:sp>
        <p:nvSpPr>
          <p:cNvPr id="161" name="Espace réservé du texte 160"/>
          <p:cNvSpPr>
            <a:spLocks noGrp="1"/>
          </p:cNvSpPr>
          <p:nvPr>
            <p:ph type="body" idx="10"/>
          </p:nvPr>
        </p:nvSpPr>
        <p:spPr>
          <a:xfrm>
            <a:off x="3729355" y="3609975"/>
            <a:ext cx="785495" cy="128905"/>
          </a:xfrm>
          <a:prstGeom prst="rect">
            <a:avLst/>
          </a:prstGeom>
          <a:solidFill>
            <a:srgbClr val="70473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1200" spc="-15">
                <a:solidFill>
                  <a:srgbClr val="000000"/>
                </a:solidFill>
                <a:latin typeface="Verdana" panose="02020603050405020304" pitchFamily="2"/>
              </a:rPr>
              <a:t>it rond---</a:t>
            </a:r>
            <a:r>
              <a:rPr lang="fr-FR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0730" y="760730"/>
            <a:ext cx="7532370" cy="5481320"/>
          </a:xfrm>
          <a:prstGeom prst="rect">
            <a:avLst/>
          </a:prstGeom>
        </p:spPr>
      </p:pic>
      <p:sp>
        <p:nvSpPr>
          <p:cNvPr id="166" name="Espace réservé du texte 165"/>
          <p:cNvSpPr>
            <a:spLocks noGrp="1"/>
          </p:cNvSpPr>
          <p:nvPr>
            <p:ph type="body" idx="10"/>
          </p:nvPr>
        </p:nvSpPr>
        <p:spPr>
          <a:xfrm>
            <a:off x="3195955" y="2458085"/>
            <a:ext cx="5794375" cy="434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fr-FR" sz="3950" b="1" spc="-200">
                <a:solidFill>
                  <a:srgbClr val="D94B4C"/>
                </a:solidFill>
                <a:latin typeface="Tahoma" panose="02020603050405020304" pitchFamily="2"/>
              </a:rPr>
              <a:t>LES MUSCLES DU BRAS </a:t>
            </a:r>
          </a:p>
        </p:txBody>
      </p:sp>
      <p:sp>
        <p:nvSpPr>
          <p:cNvPr id="167" name="Espace réservé du texte 166"/>
          <p:cNvSpPr>
            <a:spLocks noGrp="1"/>
          </p:cNvSpPr>
          <p:nvPr>
            <p:ph type="body" idx="10"/>
          </p:nvPr>
        </p:nvSpPr>
        <p:spPr>
          <a:xfrm>
            <a:off x="4793615" y="2892425"/>
            <a:ext cx="4196715" cy="1122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5565" rIns="0" bIns="0" anchor="t"/>
          <a:lstStyle/>
          <a:p>
            <a:pPr marL="0" marR="0" indent="0" algn="l">
              <a:lnSpc>
                <a:spcPts val="6200"/>
              </a:lnSpc>
              <a:spcAft>
                <a:spcPts val="25"/>
              </a:spcAft>
            </a:pPr>
            <a:r>
              <a:rPr lang="fr-FR" sz="3950" b="1" spc="1220">
                <a:solidFill>
                  <a:srgbClr val="CA884D"/>
                </a:solidFill>
                <a:latin typeface="Tahoma" panose="02020603050405020304" pitchFamily="2"/>
              </a:rPr>
              <a:t>a‘C '-ml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31135" y="365760"/>
            <a:ext cx="3657600" cy="460375"/>
          </a:xfrm>
          <a:prstGeom prst="rect">
            <a:avLst/>
          </a:prstGeom>
        </p:spPr>
      </p:pic>
      <p:pic>
        <p:nvPicPr>
          <p:cNvPr id="17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50790" y="1822450"/>
            <a:ext cx="3873500" cy="4361815"/>
          </a:xfrm>
          <a:prstGeom prst="rect">
            <a:avLst/>
          </a:prstGeom>
        </p:spPr>
      </p:pic>
      <p:sp>
        <p:nvSpPr>
          <p:cNvPr id="172" name="Espace réservé du texte 171"/>
          <p:cNvSpPr>
            <a:spLocks noGrp="1"/>
          </p:cNvSpPr>
          <p:nvPr>
            <p:ph type="body" idx="10"/>
          </p:nvPr>
        </p:nvSpPr>
        <p:spPr>
          <a:xfrm>
            <a:off x="106680" y="1023620"/>
            <a:ext cx="4902200" cy="5389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95000"/>
          </a:bodyPr>
          <a:lstStyle/>
          <a:p>
            <a:pPr marL="0" marR="0" indent="365760" algn="l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2700" spc="-15">
                <a:solidFill>
                  <a:srgbClr val="000000"/>
                </a:solidFill>
                <a:latin typeface="Calibri" panose="02020603050405020304" pitchFamily="2"/>
              </a:rPr>
              <a:t>Le bras est la partie du membre </a:t>
            </a:r>
          </a:p>
          <a:p>
            <a:pPr marL="365760" marR="0" indent="0" algn="l">
              <a:lnSpc>
                <a:spcPts val="2900"/>
              </a:lnSpc>
              <a:spcBef>
                <a:spcPts val="20"/>
              </a:spcBef>
              <a:spcAft>
                <a:spcPts val="0"/>
              </a:spcAft>
            </a:pPr>
            <a:r>
              <a:rPr lang="fr-FR" sz="2700" spc="-20">
                <a:solidFill>
                  <a:srgbClr val="000000"/>
                </a:solidFill>
                <a:latin typeface="Calibri" panose="02020603050405020304" pitchFamily="2"/>
              </a:rPr>
              <a:t>supérieur comprise entre </a:t>
            </a:r>
          </a:p>
          <a:p>
            <a:pPr marL="365760" marR="0" indent="0" algn="l">
              <a:lnSpc>
                <a:spcPts val="29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700" spc="-20">
                <a:solidFill>
                  <a:srgbClr val="000000"/>
                </a:solidFill>
                <a:latin typeface="Calibri" panose="02020603050405020304" pitchFamily="2"/>
              </a:rPr>
              <a:t>l'épaule et le coude. </a:t>
            </a:r>
          </a:p>
          <a:p>
            <a:pPr marL="0" marR="0" indent="365760" algn="l">
              <a:lnSpc>
                <a:spcPts val="2900"/>
              </a:lnSpc>
              <a:spcBef>
                <a:spcPts val="645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-40">
                <a:solidFill>
                  <a:srgbClr val="000000"/>
                </a:solidFill>
                <a:latin typeface="Calibri" panose="02020603050405020304" pitchFamily="2"/>
              </a:rPr>
              <a:t>Les muscles du bras sont répartis </a:t>
            </a:r>
          </a:p>
          <a:p>
            <a:pPr marL="365760" marR="0" indent="0" algn="l">
              <a:lnSpc>
                <a:spcPts val="29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700" spc="-20">
                <a:solidFill>
                  <a:srgbClr val="000000"/>
                </a:solidFill>
                <a:latin typeface="Calibri" panose="02020603050405020304" pitchFamily="2"/>
              </a:rPr>
              <a:t>en deux loges musculaires: </a:t>
            </a:r>
          </a:p>
          <a:p>
            <a:pPr marL="0" marR="0" indent="365760" algn="l">
              <a:lnSpc>
                <a:spcPts val="2900"/>
              </a:lnSpc>
              <a:spcBef>
                <a:spcPts val="660"/>
              </a:spcBef>
              <a:spcAft>
                <a:spcPts val="0"/>
              </a:spcAft>
              <a:buFont typeface="Calibri"/>
              <a:buChar char="·"/>
            </a:pPr>
            <a:r>
              <a:rPr lang="fr-FR" sz="2650" b="1" i="1" spc="50">
                <a:solidFill>
                  <a:srgbClr val="FF0000"/>
                </a:solidFill>
                <a:latin typeface="Calibri" panose="02020603050405020304" pitchFamily="2"/>
              </a:rPr>
              <a:t>Loge antérieure </a:t>
            </a:r>
          </a:p>
          <a:p>
            <a:pPr marL="0" marR="0" indent="365760" algn="l">
              <a:lnSpc>
                <a:spcPts val="2900"/>
              </a:lnSpc>
              <a:spcBef>
                <a:spcPts val="635"/>
              </a:spcBef>
              <a:spcAft>
                <a:spcPts val="0"/>
              </a:spcAft>
              <a:buFont typeface="Calibri"/>
              <a:buChar char="·"/>
            </a:pPr>
            <a:r>
              <a:rPr lang="fr-FR" sz="2650" b="1" i="1" spc="90">
                <a:solidFill>
                  <a:srgbClr val="D99593"/>
                </a:solidFill>
                <a:latin typeface="Calibri" panose="02020603050405020304" pitchFamily="2"/>
              </a:rPr>
              <a:t>Loge postérieure </a:t>
            </a:r>
          </a:p>
          <a:p>
            <a:pPr marL="0" marR="0" indent="365760" algn="l">
              <a:lnSpc>
                <a:spcPts val="2900"/>
              </a:lnSpc>
              <a:spcBef>
                <a:spcPts val="665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-30">
                <a:solidFill>
                  <a:srgbClr val="000000"/>
                </a:solidFill>
                <a:latin typeface="Calibri" panose="02020603050405020304" pitchFamily="2"/>
              </a:rPr>
              <a:t>Ces loges sont : </a:t>
            </a:r>
          </a:p>
          <a:p>
            <a:pPr marL="0" marR="0" indent="365760" algn="l">
              <a:lnSpc>
                <a:spcPts val="2900"/>
              </a:lnSpc>
              <a:spcBef>
                <a:spcPts val="630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20">
                <a:solidFill>
                  <a:srgbClr val="000000"/>
                </a:solidFill>
                <a:latin typeface="Calibri" panose="02020603050405020304" pitchFamily="2"/>
              </a:rPr>
              <a:t>Séparées par</a:t>
            </a:r>
            <a:r>
              <a:rPr lang="fr-FR" sz="2650" b="1" i="1" spc="20">
                <a:solidFill>
                  <a:srgbClr val="00AF50"/>
                </a:solidFill>
                <a:latin typeface="Calibri" panose="02020603050405020304" pitchFamily="2"/>
              </a:rPr>
              <a:t> les septums </a:t>
            </a:r>
          </a:p>
          <a:p>
            <a:pPr marL="365760" marR="0" indent="0" algn="l">
              <a:lnSpc>
                <a:spcPts val="2900"/>
              </a:lnSpc>
              <a:spcBef>
                <a:spcPts val="15"/>
              </a:spcBef>
              <a:spcAft>
                <a:spcPts val="0"/>
              </a:spcAft>
            </a:pPr>
            <a:r>
              <a:rPr lang="fr-FR" sz="2650" b="1" i="1" spc="65">
                <a:solidFill>
                  <a:srgbClr val="00AF50"/>
                </a:solidFill>
                <a:latin typeface="Calibri" panose="02020603050405020304" pitchFamily="2"/>
              </a:rPr>
              <a:t>intermusculaires brachiaux </a:t>
            </a:r>
          </a:p>
          <a:p>
            <a:pPr marL="36576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700" spc="-30">
                <a:solidFill>
                  <a:srgbClr val="000000"/>
                </a:solidFill>
                <a:latin typeface="Calibri" panose="02020603050405020304" pitchFamily="2"/>
              </a:rPr>
              <a:t>médial et latéral. </a:t>
            </a:r>
          </a:p>
          <a:p>
            <a:pPr marL="0" marR="0" indent="365760" algn="l">
              <a:lnSpc>
                <a:spcPts val="2900"/>
              </a:lnSpc>
              <a:spcBef>
                <a:spcPts val="680"/>
              </a:spcBef>
              <a:spcAft>
                <a:spcPts val="0"/>
              </a:spcAft>
              <a:buFont typeface="Calibri"/>
              <a:buChar char="·"/>
            </a:pPr>
            <a:r>
              <a:rPr lang="fr-FR" sz="2700" spc="-10">
                <a:solidFill>
                  <a:srgbClr val="000000"/>
                </a:solidFill>
                <a:latin typeface="Calibri" panose="02020603050405020304" pitchFamily="2"/>
              </a:rPr>
              <a:t>Ces loges sont entourées par</a:t>
            </a:r>
            <a:r>
              <a:rPr lang="fr-FR" sz="2650" b="1" i="1" spc="-10">
                <a:solidFill>
                  <a:srgbClr val="92D050"/>
                </a:solidFill>
                <a:latin typeface="Calibri" panose="02020603050405020304" pitchFamily="2"/>
              </a:rPr>
              <a:t> le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455"/>
              </a:spcAft>
            </a:pPr>
            <a:r>
              <a:rPr lang="fr-FR" sz="2650" b="1" i="1" spc="55">
                <a:solidFill>
                  <a:srgbClr val="92D050"/>
                </a:solidFill>
                <a:latin typeface="Calibri" panose="02020603050405020304" pitchFamily="2"/>
              </a:rPr>
              <a:t>fascia brachial</a:t>
            </a:r>
            <a:r>
              <a:rPr lang="fr-FR" sz="2700" spc="55">
                <a:solidFill>
                  <a:srgbClr val="92D050"/>
                </a:solidFill>
                <a:latin typeface="Calibri" panose="02020603050405020304" pitchFamily="2"/>
              </a:rPr>
              <a:t>. </a:t>
            </a:r>
          </a:p>
        </p:txBody>
      </p:sp>
      <p:sp>
        <p:nvSpPr>
          <p:cNvPr id="175" name="Espace réservé du texte 174"/>
          <p:cNvSpPr>
            <a:spLocks noGrp="1"/>
          </p:cNvSpPr>
          <p:nvPr>
            <p:ph type="body" idx="10"/>
          </p:nvPr>
        </p:nvSpPr>
        <p:spPr>
          <a:xfrm>
            <a:off x="6827520" y="2358390"/>
            <a:ext cx="621665" cy="853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>
            <a:normAutofit fontScale="25000" lnSpcReduction="20000"/>
          </a:bodyPr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fr-FR" sz="2750" b="1" spc="0">
                <a:solidFill>
                  <a:srgbClr val="FF0000"/>
                </a:solidFill>
                <a:latin typeface="Calibri" panose="02020603050405020304" pitchFamily="2"/>
              </a:rPr>
              <a:t>L </a:t>
            </a:r>
          </a:p>
          <a:p>
            <a:pPr marL="0" marR="0" indent="0" algn="l">
              <a:lnSpc>
                <a:spcPts val="3100"/>
              </a:lnSpc>
              <a:spcBef>
                <a:spcPts val="285"/>
              </a:spcBef>
              <a:spcAft>
                <a:spcPts val="0"/>
              </a:spcAft>
            </a:pPr>
            <a:r>
              <a:rPr lang="fr-FR" sz="2750" b="1" spc="-120">
                <a:solidFill>
                  <a:srgbClr val="FF0000"/>
                </a:solidFill>
                <a:latin typeface="Calibri" panose="02020603050405020304" pitchFamily="2"/>
              </a:rPr>
              <a:t>ANT </a:t>
            </a:r>
          </a:p>
        </p:txBody>
      </p:sp>
      <p:sp>
        <p:nvSpPr>
          <p:cNvPr id="176" name="Espace réservé du texte 175"/>
          <p:cNvSpPr>
            <a:spLocks noGrp="1"/>
          </p:cNvSpPr>
          <p:nvPr>
            <p:ph type="body" idx="10"/>
          </p:nvPr>
        </p:nvSpPr>
        <p:spPr>
          <a:xfrm>
            <a:off x="6827520" y="4501515"/>
            <a:ext cx="749935" cy="856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fr-FR" sz="2750" b="1" spc="0">
                <a:solidFill>
                  <a:srgbClr val="FF0000"/>
                </a:solidFill>
                <a:latin typeface="Calibri" panose="02020603050405020304" pitchFamily="2"/>
              </a:rPr>
              <a:t>L </a:t>
            </a:r>
          </a:p>
          <a:p>
            <a:pPr marL="0" marR="0" indent="0" algn="l">
              <a:lnSpc>
                <a:spcPts val="3000"/>
              </a:lnSpc>
              <a:spcBef>
                <a:spcPts val="310"/>
              </a:spcBef>
              <a:spcAft>
                <a:spcPts val="0"/>
              </a:spcAft>
            </a:pPr>
            <a:r>
              <a:rPr lang="fr-FR" sz="2750" b="1" spc="-155">
                <a:solidFill>
                  <a:srgbClr val="FF0000"/>
                </a:solidFill>
                <a:latin typeface="Calibri" panose="02020603050405020304" pitchFamily="2"/>
              </a:rPr>
              <a:t>POST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60320" y="316865"/>
            <a:ext cx="4023360" cy="509270"/>
          </a:xfrm>
          <a:prstGeom prst="rect">
            <a:avLst/>
          </a:prstGeom>
        </p:spPr>
      </p:pic>
      <p:sp>
        <p:nvSpPr>
          <p:cNvPr id="181" name="Espace réservé du texte 180"/>
          <p:cNvSpPr>
            <a:spLocks noGrp="1"/>
          </p:cNvSpPr>
          <p:nvPr>
            <p:ph type="body" idx="10"/>
          </p:nvPr>
        </p:nvSpPr>
        <p:spPr>
          <a:xfrm>
            <a:off x="551815" y="1688465"/>
            <a:ext cx="6096000" cy="3391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fr-FR" sz="3150" b="1" spc="5">
                <a:solidFill>
                  <a:srgbClr val="00AF50"/>
                </a:solidFill>
                <a:latin typeface="Calibri" panose="02020603050405020304" pitchFamily="2"/>
              </a:rPr>
              <a:t>A/ PLAN PROFOND: </a:t>
            </a:r>
          </a:p>
          <a:p>
            <a:pPr marL="1965960" marR="0" indent="137160" algn="l">
              <a:lnSpc>
                <a:spcPts val="3400"/>
              </a:lnSpc>
              <a:spcBef>
                <a:spcPts val="12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-15">
                <a:solidFill>
                  <a:srgbClr val="000000"/>
                </a:solidFill>
                <a:latin typeface="Calibri" panose="02020603050405020304" pitchFamily="2"/>
              </a:rPr>
              <a:t>Muscle coraco-brachial. </a:t>
            </a:r>
          </a:p>
          <a:p>
            <a:pPr marL="2651760" marR="0" indent="137160" algn="l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30">
                <a:solidFill>
                  <a:srgbClr val="000000"/>
                </a:solidFill>
                <a:latin typeface="Calibri" panose="02020603050405020304" pitchFamily="2"/>
              </a:rPr>
              <a:t>Muscle brachial </a:t>
            </a:r>
          </a:p>
          <a:p>
            <a:pPr marL="0" marR="0" indent="0" algn="l">
              <a:lnSpc>
                <a:spcPts val="3200"/>
              </a:lnSpc>
              <a:spcBef>
                <a:spcPts val="5965"/>
              </a:spcBef>
              <a:spcAft>
                <a:spcPts val="0"/>
              </a:spcAft>
            </a:pPr>
            <a:r>
              <a:rPr lang="fr-FR" sz="3150" b="1" spc="0">
                <a:solidFill>
                  <a:srgbClr val="00AF50"/>
                </a:solidFill>
                <a:latin typeface="Calibri" panose="02020603050405020304" pitchFamily="2"/>
              </a:rPr>
              <a:t>B/ PLAN SUPERFICIEL: </a:t>
            </a:r>
          </a:p>
          <a:p>
            <a:pPr marL="2011680" marR="0" indent="137160" algn="l">
              <a:lnSpc>
                <a:spcPts val="3400"/>
              </a:lnSpc>
              <a:spcBef>
                <a:spcPts val="1280"/>
              </a:spcBef>
              <a:spcAft>
                <a:spcPts val="50"/>
              </a:spcAft>
              <a:buFont typeface="Calibri"/>
              <a:buChar char="·"/>
            </a:pPr>
            <a:r>
              <a:rPr lang="fr-FR" sz="3150" b="1" i="1" spc="0">
                <a:solidFill>
                  <a:srgbClr val="000000"/>
                </a:solidFill>
                <a:latin typeface="Calibri" panose="02020603050405020304" pitchFamily="2"/>
              </a:rPr>
              <a:t>Muscle biceps brachial.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72385" y="316865"/>
            <a:ext cx="6571615" cy="6324600"/>
          </a:xfrm>
          <a:prstGeom prst="rect">
            <a:avLst/>
          </a:prstGeom>
        </p:spPr>
      </p:pic>
      <p:sp>
        <p:nvSpPr>
          <p:cNvPr id="186" name="Espace réservé du texte 185"/>
          <p:cNvSpPr>
            <a:spLocks noGrp="1"/>
          </p:cNvSpPr>
          <p:nvPr>
            <p:ph type="body" idx="10"/>
          </p:nvPr>
        </p:nvSpPr>
        <p:spPr>
          <a:xfrm>
            <a:off x="113030" y="304800"/>
            <a:ext cx="2320925" cy="1124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87" name="Espace réservé du texte 186"/>
          <p:cNvSpPr>
            <a:spLocks noGrp="1"/>
          </p:cNvSpPr>
          <p:nvPr>
            <p:ph type="body" idx="10"/>
          </p:nvPr>
        </p:nvSpPr>
        <p:spPr>
          <a:xfrm>
            <a:off x="113030" y="1429385"/>
            <a:ext cx="5143500" cy="5212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90000"/>
          </a:bodyPr>
          <a:lstStyle/>
          <a:p>
            <a:pPr marL="0" marR="0" indent="41148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AF50"/>
                </a:solidFill>
                <a:latin typeface="Calibri" panose="02020603050405020304" pitchFamily="2"/>
              </a:rPr>
              <a:t>Plan profond: </a:t>
            </a:r>
          </a:p>
          <a:p>
            <a:pPr marL="0" marR="0" indent="0" algn="just">
              <a:lnSpc>
                <a:spcPts val="3300"/>
              </a:lnSpc>
              <a:spcBef>
                <a:spcPts val="1325"/>
              </a:spcBef>
              <a:spcAft>
                <a:spcPts val="0"/>
              </a:spcAft>
            </a:pPr>
            <a:r>
              <a:rPr lang="fr-FR" sz="3150" b="1" spc="125">
                <a:solidFill>
                  <a:srgbClr val="943735"/>
                </a:solidFill>
                <a:latin typeface="Calibri" panose="02020603050405020304" pitchFamily="2"/>
              </a:rPr>
              <a:t>1- Muscle coraco-brachial: </a:t>
            </a:r>
          </a:p>
          <a:p>
            <a:pPr marL="0" marR="0" indent="320040" algn="just">
              <a:lnSpc>
                <a:spcPts val="3400"/>
              </a:lnSpc>
              <a:spcBef>
                <a:spcPts val="121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spc="114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50" b="1" spc="114">
                <a:solidFill>
                  <a:srgbClr val="000000"/>
                </a:solidFill>
                <a:latin typeface="Calibri" panose="02020603050405020304" pitchFamily="2"/>
              </a:rPr>
              <a:t> processus coracoïde </a:t>
            </a:r>
          </a:p>
          <a:p>
            <a:pPr marL="0" marR="0" indent="32004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spc="9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50" b="1" spc="90">
                <a:solidFill>
                  <a:srgbClr val="000000"/>
                </a:solidFill>
                <a:latin typeface="Calibri" panose="02020603050405020304" pitchFamily="2"/>
              </a:rPr>
              <a:t> face médiale de </a:t>
            </a:r>
          </a:p>
          <a:p>
            <a:pPr marL="320040" marR="0" indent="0" algn="just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3150" b="1" spc="85">
                <a:solidFill>
                  <a:srgbClr val="000000"/>
                </a:solidFill>
                <a:latin typeface="Calibri" panose="02020603050405020304" pitchFamily="2"/>
              </a:rPr>
              <a:t>l’humérus </a:t>
            </a:r>
          </a:p>
          <a:p>
            <a:pPr marL="0" marR="0" indent="32004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8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50" b="1" spc="80">
                <a:solidFill>
                  <a:srgbClr val="000000"/>
                </a:solidFill>
                <a:latin typeface="Calibri" panose="02020603050405020304" pitchFamily="2"/>
              </a:rPr>
              <a:t> propulseur et </a:t>
            </a:r>
          </a:p>
          <a:p>
            <a:pPr marL="320040" marR="0" indent="0" algn="just">
              <a:lnSpc>
                <a:spcPts val="3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3150" b="1" spc="110">
                <a:solidFill>
                  <a:srgbClr val="000000"/>
                </a:solidFill>
                <a:latin typeface="Calibri" panose="02020603050405020304" pitchFamily="2"/>
              </a:rPr>
              <a:t>adducteur du bras </a:t>
            </a:r>
          </a:p>
          <a:p>
            <a:pPr marL="0" marR="0" indent="32004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8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50" b="1" spc="80">
                <a:solidFill>
                  <a:srgbClr val="000000"/>
                </a:solidFill>
                <a:latin typeface="Calibri" panose="02020603050405020304" pitchFamily="2"/>
              </a:rPr>
              <a:t> nerf musculo-</a:t>
            </a:r>
          </a:p>
          <a:p>
            <a:pPr marL="320040" marR="0" indent="0" algn="just">
              <a:lnSpc>
                <a:spcPts val="3300"/>
              </a:lnSpc>
              <a:spcBef>
                <a:spcPts val="585"/>
              </a:spcBef>
              <a:spcAft>
                <a:spcPts val="3525"/>
              </a:spcAft>
            </a:pPr>
            <a:r>
              <a:rPr lang="fr-FR" sz="3150" b="1" spc="65">
                <a:solidFill>
                  <a:srgbClr val="000000"/>
                </a:solidFill>
                <a:latin typeface="Calibri" panose="02020603050405020304" pitchFamily="2"/>
              </a:rPr>
              <a:t>cutané.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72385" y="243840"/>
            <a:ext cx="6571615" cy="6614160"/>
          </a:xfrm>
          <a:prstGeom prst="rect">
            <a:avLst/>
          </a:prstGeom>
        </p:spPr>
      </p:pic>
      <p:sp>
        <p:nvSpPr>
          <p:cNvPr id="192" name="Espace réservé du texte 191"/>
          <p:cNvSpPr>
            <a:spLocks noGrp="1"/>
          </p:cNvSpPr>
          <p:nvPr>
            <p:ph type="body" idx="10"/>
          </p:nvPr>
        </p:nvSpPr>
        <p:spPr>
          <a:xfrm>
            <a:off x="31115" y="241300"/>
            <a:ext cx="2424430" cy="1410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3" name="Espace réservé du texte 192"/>
          <p:cNvSpPr>
            <a:spLocks noGrp="1"/>
          </p:cNvSpPr>
          <p:nvPr>
            <p:ph type="body" idx="10"/>
          </p:nvPr>
        </p:nvSpPr>
        <p:spPr>
          <a:xfrm>
            <a:off x="31115" y="1652270"/>
            <a:ext cx="5143500" cy="5205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>
            <a:normAutofit fontScale="90000"/>
          </a:bodyPr>
          <a:lstStyle/>
          <a:p>
            <a:pPr marL="182880" marR="0" indent="320040" algn="just">
              <a:lnSpc>
                <a:spcPts val="30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spc="100">
                <a:solidFill>
                  <a:srgbClr val="00AF50"/>
                </a:solidFill>
                <a:latin typeface="Calibri" panose="02020603050405020304" pitchFamily="2"/>
              </a:rPr>
              <a:t>Plan profond: </a:t>
            </a:r>
          </a:p>
          <a:p>
            <a:pPr marL="182880" marR="0" indent="0" algn="just">
              <a:lnSpc>
                <a:spcPts val="3100"/>
              </a:lnSpc>
              <a:spcBef>
                <a:spcPts val="885"/>
              </a:spcBef>
              <a:spcAft>
                <a:spcPts val="0"/>
              </a:spcAft>
            </a:pPr>
            <a:r>
              <a:rPr lang="fr-FR" sz="2950" b="1" spc="100">
                <a:solidFill>
                  <a:srgbClr val="943735"/>
                </a:solidFill>
                <a:latin typeface="Calibri" panose="02020603050405020304" pitchFamily="2"/>
              </a:rPr>
              <a:t>2- Muscle brachial : </a:t>
            </a:r>
          </a:p>
          <a:p>
            <a:pPr marL="182880" marR="0" indent="320040" algn="just">
              <a:lnSpc>
                <a:spcPts val="3200"/>
              </a:lnSpc>
              <a:spcBef>
                <a:spcPts val="7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9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950" b="1" spc="90">
                <a:solidFill>
                  <a:srgbClr val="000000"/>
                </a:solidFill>
                <a:latin typeface="Calibri" panose="02020603050405020304" pitchFamily="2"/>
              </a:rPr>
              <a:t> moitié inférieure des </a:t>
            </a:r>
          </a:p>
          <a:p>
            <a:pPr marL="502920" marR="0" indent="0" algn="just">
              <a:lnSpc>
                <a:spcPts val="3100"/>
              </a:lnSpc>
              <a:spcBef>
                <a:spcPts val="165"/>
              </a:spcBef>
              <a:spcAft>
                <a:spcPts val="0"/>
              </a:spcAft>
            </a:pPr>
            <a:r>
              <a:rPr lang="fr-FR" sz="2950" b="1" spc="90">
                <a:solidFill>
                  <a:srgbClr val="000000"/>
                </a:solidFill>
                <a:latin typeface="Calibri" panose="02020603050405020304" pitchFamily="2"/>
              </a:rPr>
              <a:t>faces médiales et latérales de </a:t>
            </a:r>
          </a:p>
          <a:p>
            <a:pPr marL="502920" marR="0" indent="0" algn="just">
              <a:lnSpc>
                <a:spcPts val="3300"/>
              </a:lnSpc>
              <a:spcBef>
                <a:spcPts val="205"/>
              </a:spcBef>
              <a:spcAft>
                <a:spcPts val="0"/>
              </a:spcAft>
            </a:pP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l’humérus. </a:t>
            </a:r>
          </a:p>
          <a:p>
            <a:pPr marL="182880" marR="0" indent="320040" algn="just">
              <a:lnSpc>
                <a:spcPts val="3200"/>
              </a:lnSpc>
              <a:spcBef>
                <a:spcPts val="50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spc="9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50" b="1" spc="90">
                <a:solidFill>
                  <a:srgbClr val="000000"/>
                </a:solidFill>
                <a:latin typeface="Calibri" panose="02020603050405020304" pitchFamily="2"/>
              </a:rPr>
              <a:t> processus </a:t>
            </a:r>
          </a:p>
          <a:p>
            <a:pPr marL="502920" marR="0" indent="0" algn="just">
              <a:lnSpc>
                <a:spcPts val="3100"/>
              </a:lnSpc>
              <a:spcBef>
                <a:spcPts val="165"/>
              </a:spcBef>
              <a:spcAft>
                <a:spcPts val="0"/>
              </a:spcAft>
            </a:pPr>
            <a:r>
              <a:rPr lang="fr-FR" sz="2950" b="1" spc="100">
                <a:solidFill>
                  <a:srgbClr val="000000"/>
                </a:solidFill>
                <a:latin typeface="Calibri" panose="02020603050405020304" pitchFamily="2"/>
              </a:rPr>
              <a:t>coronoïde du cubitus </a:t>
            </a:r>
          </a:p>
          <a:p>
            <a:pPr marL="182880" marR="0" indent="320040" algn="just">
              <a:lnSpc>
                <a:spcPts val="3400"/>
              </a:lnSpc>
              <a:spcBef>
                <a:spcPts val="7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75">
                <a:solidFill>
                  <a:srgbClr val="000000"/>
                </a:solidFill>
                <a:latin typeface="Calibri" panose="02020603050405020304" pitchFamily="2"/>
              </a:rPr>
              <a:t> fléchisseur de l’avant </a:t>
            </a:r>
          </a:p>
          <a:p>
            <a:pPr marL="50292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50" b="1" spc="5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182880" marR="0" indent="320040" algn="just">
              <a:lnSpc>
                <a:spcPts val="3400"/>
              </a:lnSpc>
              <a:spcBef>
                <a:spcPts val="73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65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50" b="1" spc="65">
                <a:solidFill>
                  <a:srgbClr val="000000"/>
                </a:solidFill>
                <a:latin typeface="Calibri" panose="02020603050405020304" pitchFamily="2"/>
              </a:rPr>
              <a:t> nerf musculo-</a:t>
            </a:r>
          </a:p>
          <a:p>
            <a:pPr marL="502920" marR="0" indent="0" algn="just">
              <a:lnSpc>
                <a:spcPts val="3000"/>
              </a:lnSpc>
              <a:spcBef>
                <a:spcPts val="0"/>
              </a:spcBef>
              <a:spcAft>
                <a:spcPts val="2230"/>
              </a:spcAft>
            </a:pPr>
            <a:r>
              <a:rPr lang="fr-FR" sz="2950" b="1" spc="50">
                <a:solidFill>
                  <a:srgbClr val="000000"/>
                </a:solidFill>
                <a:latin typeface="Calibri" panose="02020603050405020304" pitchFamily="2"/>
              </a:rPr>
              <a:t>cutané.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02080" y="316865"/>
            <a:ext cx="4011295" cy="494030"/>
          </a:xfrm>
          <a:prstGeom prst="rect">
            <a:avLst/>
          </a:prstGeom>
        </p:spPr>
      </p:pic>
      <p:pic>
        <p:nvPicPr>
          <p:cNvPr id="20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83935" y="560705"/>
            <a:ext cx="3060065" cy="6080760"/>
          </a:xfrm>
          <a:prstGeom prst="rect">
            <a:avLst/>
          </a:prstGeom>
        </p:spPr>
      </p:pic>
      <p:sp>
        <p:nvSpPr>
          <p:cNvPr id="198" name="Espace réservé du texte 197"/>
          <p:cNvSpPr>
            <a:spLocks noGrp="1"/>
          </p:cNvSpPr>
          <p:nvPr>
            <p:ph type="body" idx="10"/>
          </p:nvPr>
        </p:nvSpPr>
        <p:spPr>
          <a:xfrm>
            <a:off x="252730" y="1548130"/>
            <a:ext cx="5575300" cy="5093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690" rIns="0" bIns="0" anchor="t">
            <a:normAutofit fontScale="90000"/>
          </a:bodyPr>
          <a:lstStyle/>
          <a:p>
            <a:pPr marL="0" marR="0" indent="411480" algn="just">
              <a:lnSpc>
                <a:spcPts val="30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15">
                <a:solidFill>
                  <a:srgbClr val="00AF50"/>
                </a:solidFill>
                <a:latin typeface="Calibri" panose="02020603050405020304" pitchFamily="2"/>
              </a:rPr>
              <a:t>Plan superficiel: </a:t>
            </a:r>
          </a:p>
          <a:p>
            <a:pPr marL="0" marR="0" indent="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900" b="1" spc="135">
                <a:solidFill>
                  <a:srgbClr val="943735"/>
                </a:solidFill>
                <a:latin typeface="Calibri" panose="02020603050405020304" pitchFamily="2"/>
              </a:rPr>
              <a:t>1-Muscle biceps brachial: </a:t>
            </a:r>
          </a:p>
          <a:p>
            <a:pPr marL="0" marR="0" indent="320040" algn="just">
              <a:lnSpc>
                <a:spcPts val="3200"/>
              </a:lnSpc>
              <a:spcBef>
                <a:spcPts val="415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i="1" spc="100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90">
                <a:solidFill>
                  <a:srgbClr val="E36C09"/>
                </a:solidFill>
                <a:latin typeface="Calibri" panose="02020603050405020304" pitchFamily="2"/>
              </a:rPr>
              <a:t>Chef long:</a:t>
            </a:r>
            <a:r>
              <a:rPr lang="fr-FR" sz="2900" b="1" spc="90">
                <a:solidFill>
                  <a:srgbClr val="000000"/>
                </a:solidFill>
                <a:latin typeface="Calibri" panose="02020603050405020304" pitchFamily="2"/>
              </a:rPr>
              <a:t> tubercule supra-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glénoïdal.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85">
                <a:solidFill>
                  <a:srgbClr val="E36C09"/>
                </a:solidFill>
                <a:latin typeface="Calibri" panose="02020603050405020304" pitchFamily="2"/>
              </a:rPr>
              <a:t>Chef court:</a:t>
            </a: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 processus coracoïde. </a:t>
            </a:r>
          </a:p>
          <a:p>
            <a:pPr marL="0" marR="0" indent="320040" algn="just">
              <a:lnSpc>
                <a:spcPts val="2900"/>
              </a:lnSpc>
              <a:spcBef>
                <a:spcPts val="720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11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110">
                <a:solidFill>
                  <a:srgbClr val="000000"/>
                </a:solidFill>
                <a:latin typeface="Calibri" panose="02020603050405020304" pitchFamily="2"/>
              </a:rPr>
              <a:t> tubérosité radiale. </a:t>
            </a:r>
          </a:p>
          <a:p>
            <a:pPr marL="0" marR="0" indent="320040" algn="just">
              <a:lnSpc>
                <a:spcPts val="3300"/>
              </a:lnSpc>
              <a:spcBef>
                <a:spcPts val="37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7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fléchisseur de l’avant bras, </a:t>
            </a:r>
          </a:p>
          <a:p>
            <a:pPr marL="320040" marR="0" indent="0" algn="just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b="1" spc="95">
                <a:solidFill>
                  <a:srgbClr val="000000"/>
                </a:solidFill>
                <a:latin typeface="Calibri" panose="02020603050405020304" pitchFamily="2"/>
              </a:rPr>
              <a:t>supinateur de l’avant bras. </a:t>
            </a:r>
          </a:p>
          <a:p>
            <a:pPr marL="0" marR="0" indent="320040" algn="just">
              <a:lnSpc>
                <a:spcPts val="2900"/>
              </a:lnSpc>
              <a:spcBef>
                <a:spcPts val="49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9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90">
                <a:solidFill>
                  <a:srgbClr val="000000"/>
                </a:solidFill>
                <a:latin typeface="Calibri" panose="02020603050405020304" pitchFamily="2"/>
              </a:rPr>
              <a:t> Nerf musculo-</a:t>
            </a:r>
          </a:p>
          <a:p>
            <a:pPr marL="320040" marR="0" indent="0" algn="just">
              <a:lnSpc>
                <a:spcPts val="2900"/>
              </a:lnSpc>
              <a:spcBef>
                <a:spcPts val="0"/>
              </a:spcBef>
              <a:spcAft>
                <a:spcPts val="2760"/>
              </a:spcAft>
            </a:pP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cutané.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62530" y="463550"/>
            <a:ext cx="6324600" cy="6272530"/>
          </a:xfrm>
          <a:prstGeom prst="rect">
            <a:avLst/>
          </a:prstGeom>
        </p:spPr>
      </p:pic>
      <p:sp>
        <p:nvSpPr>
          <p:cNvPr id="205" name="Espace réservé du texte 204"/>
          <p:cNvSpPr>
            <a:spLocks noGrp="1"/>
          </p:cNvSpPr>
          <p:nvPr>
            <p:ph type="body" idx="10"/>
          </p:nvPr>
        </p:nvSpPr>
        <p:spPr>
          <a:xfrm>
            <a:off x="179705" y="457200"/>
            <a:ext cx="1344295" cy="1740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06" name="Espace réservé du texte 205"/>
          <p:cNvSpPr>
            <a:spLocks noGrp="1"/>
          </p:cNvSpPr>
          <p:nvPr>
            <p:ph type="body" idx="10"/>
          </p:nvPr>
        </p:nvSpPr>
        <p:spPr>
          <a:xfrm>
            <a:off x="179705" y="2197735"/>
            <a:ext cx="4660900" cy="4545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/>
          <a:p>
            <a:pPr marL="0" marR="0" indent="13716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00" b="1" spc="85">
                <a:solidFill>
                  <a:srgbClr val="943735"/>
                </a:solidFill>
                <a:latin typeface="Calibri" panose="02020603050405020304" pitchFamily="2"/>
              </a:rPr>
              <a:t>Triceps brachial: </a:t>
            </a:r>
          </a:p>
          <a:p>
            <a:pPr marL="0" marR="0" indent="320040" algn="just">
              <a:lnSpc>
                <a:spcPts val="3200"/>
              </a:lnSpc>
              <a:spcBef>
                <a:spcPts val="750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95">
                <a:solidFill>
                  <a:srgbClr val="00AF50"/>
                </a:solidFill>
                <a:latin typeface="Calibri" panose="02020603050405020304" pitchFamily="2"/>
              </a:rPr>
              <a:t>Origine: </a:t>
            </a:r>
          </a:p>
          <a:p>
            <a:pPr marL="0" marR="0" indent="320040" algn="just">
              <a:lnSpc>
                <a:spcPts val="3000"/>
              </a:lnSpc>
              <a:spcBef>
                <a:spcPts val="95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80">
                <a:solidFill>
                  <a:srgbClr val="E36C09"/>
                </a:solidFill>
                <a:latin typeface="Calibri" panose="02020603050405020304" pitchFamily="2"/>
              </a:rPr>
              <a:t>Chef long:</a:t>
            </a: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 tubercule infra-</a:t>
            </a:r>
          </a:p>
          <a:p>
            <a:pPr marL="320040" marR="0" indent="0" algn="just">
              <a:lnSpc>
                <a:spcPts val="3100"/>
              </a:lnSpc>
              <a:spcBef>
                <a:spcPts val="185"/>
              </a:spcBef>
              <a:spcAft>
                <a:spcPts val="0"/>
              </a:spcAft>
            </a:pPr>
            <a:r>
              <a:rPr lang="fr-FR" sz="2900" b="1" spc="85">
                <a:solidFill>
                  <a:srgbClr val="000000"/>
                </a:solidFill>
                <a:latin typeface="Calibri" panose="02020603050405020304" pitchFamily="2"/>
              </a:rPr>
              <a:t>glénoïdal. </a:t>
            </a:r>
          </a:p>
          <a:p>
            <a:pPr marL="0" marR="0" indent="320040" algn="just">
              <a:lnSpc>
                <a:spcPts val="3000"/>
              </a:lnSpc>
              <a:spcBef>
                <a:spcPts val="950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E36C09"/>
                </a:solidFill>
                <a:latin typeface="Calibri" panose="02020603050405020304" pitchFamily="2"/>
              </a:rPr>
              <a:t>Chef médial et latéral :</a:t>
            </a:r>
            <a:r>
              <a:rPr lang="fr-FR" sz="2900" b="1" spc="10">
                <a:solidFill>
                  <a:srgbClr val="000000"/>
                </a:solidFill>
                <a:latin typeface="Calibri" panose="02020603050405020304" pitchFamily="2"/>
              </a:rPr>
              <a:t> face </a:t>
            </a:r>
          </a:p>
          <a:p>
            <a:pPr marL="320040" marR="0" indent="0" algn="just">
              <a:lnSpc>
                <a:spcPts val="3000"/>
              </a:lnSpc>
              <a:spcBef>
                <a:spcPts val="210"/>
              </a:spcBef>
              <a:spcAft>
                <a:spcPts val="0"/>
              </a:spcAft>
            </a:pPr>
            <a:r>
              <a:rPr lang="fr-FR" sz="2900" b="1" spc="50">
                <a:solidFill>
                  <a:srgbClr val="000000"/>
                </a:solidFill>
                <a:latin typeface="Calibri" panose="02020603050405020304" pitchFamily="2"/>
              </a:rPr>
              <a:t>postérieure de l’humérus. </a:t>
            </a:r>
          </a:p>
          <a:p>
            <a:pPr marL="0" marR="0" indent="320040" algn="just">
              <a:lnSpc>
                <a:spcPts val="3200"/>
              </a:lnSpc>
              <a:spcBef>
                <a:spcPts val="750"/>
              </a:spcBef>
              <a:spcAft>
                <a:spcPts val="0"/>
              </a:spcAft>
              <a:buFont typeface="Calibri"/>
              <a:buChar char="·"/>
            </a:pPr>
            <a:r>
              <a:rPr lang="fr-FR" sz="2900" b="1" spc="7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900" b="1" spc="70">
                <a:solidFill>
                  <a:srgbClr val="000000"/>
                </a:solidFill>
                <a:latin typeface="Calibri" panose="02020603050405020304" pitchFamily="2"/>
              </a:rPr>
              <a:t> l’olécrane. </a:t>
            </a:r>
          </a:p>
          <a:p>
            <a:pPr marL="0" marR="0" indent="320040" algn="just">
              <a:lnSpc>
                <a:spcPts val="3200"/>
              </a:lnSpc>
              <a:spcBef>
                <a:spcPts val="73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8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900" b="1" spc="80">
                <a:solidFill>
                  <a:srgbClr val="000000"/>
                </a:solidFill>
                <a:latin typeface="Calibri" panose="02020603050405020304" pitchFamily="2"/>
              </a:rPr>
              <a:t> Extenseur du coude. </a:t>
            </a:r>
          </a:p>
          <a:p>
            <a:pPr marL="0" marR="0" indent="320040" algn="just">
              <a:lnSpc>
                <a:spcPts val="3200"/>
              </a:lnSpc>
              <a:spcBef>
                <a:spcPts val="735"/>
              </a:spcBef>
              <a:spcAft>
                <a:spcPts val="2900"/>
              </a:spcAft>
              <a:buFont typeface="Calibri"/>
              <a:buChar char="·"/>
            </a:pPr>
            <a:r>
              <a:rPr lang="fr-FR" sz="2950" b="1" i="1" spc="6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900" b="1" spc="60">
                <a:solidFill>
                  <a:srgbClr val="000000"/>
                </a:solidFill>
                <a:latin typeface="Calibri" panose="02020603050405020304" pitchFamily="2"/>
              </a:rPr>
              <a:t> Nerf radial.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idx="10"/>
          </p:nvPr>
        </p:nvSpPr>
        <p:spPr>
          <a:xfrm>
            <a:off x="18415" y="97790"/>
            <a:ext cx="9076690" cy="6692900"/>
          </a:xfrm>
          <a:prstGeom prst="rect">
            <a:avLst/>
          </a:prstGeom>
          <a:solidFill>
            <a:srgbClr val="FE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415" y="97790"/>
            <a:ext cx="9076690" cy="6692900"/>
          </a:xfrm>
          <a:prstGeom prst="rect">
            <a:avLst/>
          </a:prstGeom>
        </p:spPr>
      </p:pic>
      <p:sp>
        <p:nvSpPr>
          <p:cNvPr id="17" name="Espace réservé du texte 16"/>
          <p:cNvSpPr>
            <a:spLocks noGrp="1"/>
          </p:cNvSpPr>
          <p:nvPr>
            <p:ph type="body" idx="10"/>
          </p:nvPr>
        </p:nvSpPr>
        <p:spPr>
          <a:xfrm>
            <a:off x="454025" y="615315"/>
            <a:ext cx="7684135" cy="1530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just">
              <a:lnSpc>
                <a:spcPts val="34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10">
                <a:solidFill>
                  <a:srgbClr val="000000"/>
                </a:solidFill>
                <a:latin typeface="Calibri" panose="02020603050405020304" pitchFamily="2"/>
              </a:rPr>
              <a:t>ils sont répartis en quarte groupes musculaires </a:t>
            </a:r>
          </a:p>
          <a:p>
            <a:pPr marL="0" marR="0" indent="27432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5">
                <a:solidFill>
                  <a:srgbClr val="00AF50"/>
                </a:solidFill>
                <a:latin typeface="Calibri" panose="02020603050405020304" pitchFamily="2"/>
              </a:rPr>
              <a:t>Groupe musculaire antérieur, </a:t>
            </a:r>
          </a:p>
          <a:p>
            <a:pPr marL="0" marR="0" indent="274320" algn="just">
              <a:lnSpc>
                <a:spcPts val="3200"/>
              </a:lnSpc>
              <a:spcBef>
                <a:spcPts val="1095"/>
              </a:spcBef>
              <a:spcAft>
                <a:spcPts val="0"/>
              </a:spcAft>
              <a:buFont typeface="Calibri"/>
              <a:buChar char="·"/>
            </a:pPr>
            <a:r>
              <a:rPr lang="fr-FR" sz="2950" b="1" i="1" spc="0">
                <a:solidFill>
                  <a:srgbClr val="FF0000"/>
                </a:solidFill>
                <a:latin typeface="Calibri" panose="02020603050405020304" pitchFamily="2"/>
              </a:rPr>
              <a:t>Groupe musculaire postérieur, 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idx="10"/>
          </p:nvPr>
        </p:nvSpPr>
        <p:spPr>
          <a:xfrm>
            <a:off x="454025" y="2145665"/>
            <a:ext cx="4566285" cy="1222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/>
          <a:lstStyle/>
          <a:p>
            <a:pPr marL="0" marR="0" indent="274320" algn="just">
              <a:lnSpc>
                <a:spcPts val="3200"/>
              </a:lnSpc>
              <a:spcAft>
                <a:spcPts val="0"/>
              </a:spcAft>
              <a:buFont typeface="Calibri"/>
              <a:buChar char="·"/>
            </a:pPr>
            <a:r>
              <a:rPr lang="fr-FR" sz="2950" b="1" i="1" spc="10" dirty="0">
                <a:solidFill>
                  <a:srgbClr val="00AFEF"/>
                </a:solidFill>
                <a:latin typeface="Calibri" panose="02020603050405020304" pitchFamily="2"/>
              </a:rPr>
              <a:t>Groupe musculaire latéral, </a:t>
            </a:r>
          </a:p>
          <a:p>
            <a:pPr marL="91440" marR="0" indent="274320" algn="just">
              <a:lnSpc>
                <a:spcPts val="3500"/>
              </a:lnSpc>
              <a:spcBef>
                <a:spcPts val="1095"/>
              </a:spcBef>
              <a:spcAft>
                <a:spcPts val="745"/>
              </a:spcAft>
              <a:buFont typeface="Calibri"/>
              <a:buChar char="·"/>
            </a:pPr>
            <a:r>
              <a:rPr lang="fr-FR" sz="2950" b="1" i="1" spc="-20" dirty="0">
                <a:solidFill>
                  <a:srgbClr val="E36C09"/>
                </a:solidFill>
                <a:latin typeface="Calibri" panose="02020603050405020304" pitchFamily="2"/>
              </a:rPr>
              <a:t>Groupe musculaire médial.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97810" y="606425"/>
            <a:ext cx="4468495" cy="512445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idx="10"/>
          </p:nvPr>
        </p:nvSpPr>
        <p:spPr>
          <a:xfrm>
            <a:off x="920750" y="2118360"/>
            <a:ext cx="7543800" cy="280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91440" marR="0" indent="0" algn="just">
              <a:lnSpc>
                <a:spcPts val="3300"/>
              </a:lnSpc>
              <a:spcAft>
                <a:spcPts val="0"/>
              </a:spcAft>
            </a:pPr>
            <a:r>
              <a:rPr lang="fr-FR" sz="3150" b="1" spc="0">
                <a:solidFill>
                  <a:srgbClr val="00AF50"/>
                </a:solidFill>
                <a:latin typeface="Calibri" panose="02020603050405020304" pitchFamily="2"/>
              </a:rPr>
              <a:t>A/ Plan profond: </a:t>
            </a:r>
          </a:p>
          <a:p>
            <a:pPr marL="137160" marR="0" indent="27432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spc="5">
                <a:solidFill>
                  <a:srgbClr val="000000"/>
                </a:solidFill>
                <a:latin typeface="Calibri" panose="02020603050405020304" pitchFamily="2"/>
              </a:rPr>
              <a:t>Le muscle subclavier </a:t>
            </a:r>
          </a:p>
          <a:p>
            <a:pPr marL="137160" marR="0" indent="27432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Le muscle petit péctoral </a:t>
            </a:r>
          </a:p>
          <a:p>
            <a:pPr marL="91440" marR="0" indent="0" algn="just">
              <a:lnSpc>
                <a:spcPts val="3300"/>
              </a:lnSpc>
              <a:spcBef>
                <a:spcPts val="5960"/>
              </a:spcBef>
              <a:spcAft>
                <a:spcPts val="45"/>
              </a:spcAft>
            </a:pPr>
            <a:r>
              <a:rPr lang="fr-FR" sz="3150" b="1" spc="5">
                <a:solidFill>
                  <a:srgbClr val="00AF50"/>
                </a:solidFill>
                <a:latin typeface="Calibri" panose="02020603050405020304" pitchFamily="2"/>
              </a:rPr>
              <a:t>B/ Plan superficiel:</a:t>
            </a:r>
            <a:r>
              <a:rPr lang="fr-FR" sz="3150" spc="5">
                <a:solidFill>
                  <a:srgbClr val="000000"/>
                </a:solidFill>
                <a:latin typeface="Calibri" panose="02020603050405020304" pitchFamily="2"/>
              </a:rPr>
              <a:t> Le muscle grand pectoral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16480" y="316865"/>
            <a:ext cx="4462145" cy="494030"/>
          </a:xfrm>
          <a:prstGeom prst="rect">
            <a:avLst/>
          </a:prstGeom>
        </p:spPr>
      </p:pic>
      <p:pic>
        <p:nvPicPr>
          <p:cNvPr id="3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828030" y="1896110"/>
            <a:ext cx="975360" cy="584835"/>
          </a:xfrm>
          <a:prstGeom prst="rect">
            <a:avLst/>
          </a:prstGeom>
        </p:spPr>
      </p:pic>
      <p:pic>
        <p:nvPicPr>
          <p:cNvPr id="32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120640" y="3331210"/>
            <a:ext cx="3962400" cy="3453765"/>
          </a:xfrm>
          <a:prstGeom prst="rect">
            <a:avLst/>
          </a:prstGeom>
        </p:spPr>
      </p:pic>
      <p:sp>
        <p:nvSpPr>
          <p:cNvPr id="28" name="Espace réservé du texte 27"/>
          <p:cNvSpPr>
            <a:spLocks noGrp="1"/>
          </p:cNvSpPr>
          <p:nvPr>
            <p:ph type="body" idx="10"/>
          </p:nvPr>
        </p:nvSpPr>
        <p:spPr>
          <a:xfrm>
            <a:off x="118745" y="1155065"/>
            <a:ext cx="5486400" cy="5639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11480" algn="just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spc="0">
                <a:solidFill>
                  <a:srgbClr val="00AF50"/>
                </a:solidFill>
                <a:latin typeface="Calibri" panose="02020603050405020304" pitchFamily="2"/>
              </a:rPr>
              <a:t>Plan profond </a:t>
            </a:r>
          </a:p>
          <a:p>
            <a:pPr marL="0" marR="0" indent="0" algn="just">
              <a:lnSpc>
                <a:spcPts val="3300"/>
              </a:lnSpc>
              <a:spcBef>
                <a:spcPts val="970"/>
              </a:spcBef>
              <a:spcAft>
                <a:spcPts val="0"/>
              </a:spcAft>
            </a:pPr>
            <a:r>
              <a:rPr lang="fr-FR" sz="3150" b="1" spc="0">
                <a:solidFill>
                  <a:srgbClr val="943735"/>
                </a:solidFill>
                <a:latin typeface="Calibri" panose="02020603050405020304" pitchFamily="2"/>
              </a:rPr>
              <a:t>1- Le muscle sub clavier: </a:t>
            </a:r>
          </a:p>
          <a:p>
            <a:pPr marL="0" marR="0" indent="274320" algn="just">
              <a:lnSpc>
                <a:spcPts val="3500"/>
              </a:lnSpc>
              <a:spcBef>
                <a:spcPts val="103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 1ére côte. </a:t>
            </a:r>
          </a:p>
          <a:p>
            <a:pPr marL="0" marR="0" indent="137160" algn="just">
              <a:lnSpc>
                <a:spcPts val="3500"/>
              </a:lnSpc>
              <a:spcBef>
                <a:spcPts val="77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spc="1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50" spc="10">
                <a:solidFill>
                  <a:srgbClr val="000000"/>
                </a:solidFill>
                <a:latin typeface="Calibri" panose="02020603050405020304" pitchFamily="2"/>
              </a:rPr>
              <a:t> face inférieure de </a:t>
            </a:r>
          </a:p>
          <a:p>
            <a:pPr marL="27432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la clavicule ( gouttière du sub </a:t>
            </a:r>
          </a:p>
          <a:p>
            <a:pPr marL="274320" marR="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3150" spc="-20">
                <a:solidFill>
                  <a:srgbClr val="000000"/>
                </a:solidFill>
                <a:latin typeface="Calibri" panose="02020603050405020304" pitchFamily="2"/>
              </a:rPr>
              <a:t>clavier) </a:t>
            </a:r>
          </a:p>
          <a:p>
            <a:pPr marL="0" marR="0" indent="274320" algn="just">
              <a:lnSpc>
                <a:spcPts val="3500"/>
              </a:lnSpc>
              <a:spcBef>
                <a:spcPts val="76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50" spc="10">
                <a:solidFill>
                  <a:srgbClr val="000000"/>
                </a:solidFill>
                <a:latin typeface="Calibri" panose="02020603050405020304" pitchFamily="2"/>
              </a:rPr>
              <a:t> Abaisse la clavicule ou </a:t>
            </a:r>
          </a:p>
          <a:p>
            <a:pPr marL="274320" marR="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3150" spc="-5">
                <a:solidFill>
                  <a:srgbClr val="000000"/>
                </a:solidFill>
                <a:latin typeface="Calibri" panose="02020603050405020304" pitchFamily="2"/>
              </a:rPr>
              <a:t>remonte la1 ère côte. </a:t>
            </a:r>
          </a:p>
          <a:p>
            <a:pPr marL="0" marR="0" indent="274320" algn="just">
              <a:lnSpc>
                <a:spcPts val="3500"/>
              </a:lnSpc>
              <a:spcBef>
                <a:spcPts val="76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 Nerf sub clavier, </a:t>
            </a:r>
          </a:p>
          <a:p>
            <a:pPr marL="274320" marR="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3150" spc="0">
                <a:solidFill>
                  <a:srgbClr val="000000"/>
                </a:solidFill>
                <a:latin typeface="Calibri" panose="02020603050405020304" pitchFamily="2"/>
              </a:rPr>
              <a:t>branche collatérale du plexus </a:t>
            </a:r>
          </a:p>
          <a:p>
            <a:pPr marL="274320" marR="0" indent="0" algn="just">
              <a:lnSpc>
                <a:spcPts val="3500"/>
              </a:lnSpc>
              <a:spcBef>
                <a:spcPts val="0"/>
              </a:spcBef>
              <a:spcAft>
                <a:spcPts val="2825"/>
              </a:spcAft>
            </a:pPr>
            <a:r>
              <a:rPr lang="fr-FR" sz="3150" spc="-3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0610" y="243840"/>
            <a:ext cx="4462780" cy="509270"/>
          </a:xfrm>
          <a:prstGeom prst="rect">
            <a:avLst/>
          </a:prstGeom>
        </p:spPr>
      </p:pic>
      <p:pic>
        <p:nvPicPr>
          <p:cNvPr id="3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68570" y="1234440"/>
            <a:ext cx="3931920" cy="5486400"/>
          </a:xfrm>
          <a:prstGeom prst="rect">
            <a:avLst/>
          </a:prstGeom>
        </p:spPr>
      </p:pic>
      <p:sp>
        <p:nvSpPr>
          <p:cNvPr id="37" name="Espace réservé du texte 36"/>
          <p:cNvSpPr>
            <a:spLocks noGrp="1"/>
          </p:cNvSpPr>
          <p:nvPr>
            <p:ph type="body" idx="10"/>
          </p:nvPr>
        </p:nvSpPr>
        <p:spPr>
          <a:xfrm>
            <a:off x="106680" y="1225550"/>
            <a:ext cx="6705600" cy="5505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411480" algn="just">
              <a:lnSpc>
                <a:spcPts val="29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15">
                <a:solidFill>
                  <a:srgbClr val="00AF50"/>
                </a:solidFill>
                <a:latin typeface="Calibri" panose="02020603050405020304" pitchFamily="2"/>
              </a:rPr>
              <a:t>Plan profond: </a:t>
            </a:r>
          </a:p>
          <a:p>
            <a:pPr marL="0" marR="0" indent="0" algn="just">
              <a:lnSpc>
                <a:spcPts val="3500"/>
              </a:lnSpc>
              <a:spcBef>
                <a:spcPts val="985"/>
              </a:spcBef>
              <a:spcAft>
                <a:spcPts val="0"/>
              </a:spcAft>
            </a:pPr>
            <a:r>
              <a:rPr lang="fr-FR" sz="3100" b="1" spc="80">
                <a:solidFill>
                  <a:srgbClr val="943735"/>
                </a:solidFill>
                <a:latin typeface="Calibri" panose="02020603050405020304" pitchFamily="2"/>
              </a:rPr>
              <a:t>2-Le muscle Petit péctoral: </a:t>
            </a:r>
          </a:p>
          <a:p>
            <a:pPr marL="0" marR="0" indent="182880" algn="just">
              <a:lnSpc>
                <a:spcPts val="3700"/>
              </a:lnSpc>
              <a:spcBef>
                <a:spcPts val="560"/>
              </a:spcBef>
              <a:spcAft>
                <a:spcPts val="0"/>
              </a:spcAft>
              <a:buFont typeface="Calibri"/>
              <a:buChar char="·"/>
            </a:pPr>
            <a:r>
              <a:rPr lang="fr-FR" sz="3100" b="1" spc="8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80">
                <a:solidFill>
                  <a:srgbClr val="000000"/>
                </a:solidFill>
                <a:latin typeface="Calibri" panose="02020603050405020304" pitchFamily="2"/>
              </a:rPr>
              <a:t> 3e,4e,5e côtes. </a:t>
            </a:r>
          </a:p>
          <a:p>
            <a:pPr marL="0" marR="0" indent="182880" algn="just">
              <a:lnSpc>
                <a:spcPts val="3700"/>
              </a:lnSpc>
              <a:spcBef>
                <a:spcPts val="54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35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35">
                <a:solidFill>
                  <a:srgbClr val="000000"/>
                </a:solidFill>
                <a:latin typeface="Calibri" panose="02020603050405020304" pitchFamily="2"/>
              </a:rPr>
              <a:t> processus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55">
                <a:solidFill>
                  <a:srgbClr val="000000"/>
                </a:solidFill>
                <a:latin typeface="Calibri" panose="02020603050405020304" pitchFamily="2"/>
              </a:rPr>
              <a:t>coracoïde de la scapula. </a:t>
            </a:r>
          </a:p>
          <a:p>
            <a:pPr marL="0" marR="0" indent="320040" algn="just">
              <a:lnSpc>
                <a:spcPts val="3700"/>
              </a:lnSpc>
              <a:spcBef>
                <a:spcPts val="54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45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3100" b="1" spc="45">
                <a:solidFill>
                  <a:srgbClr val="000000"/>
                </a:solidFill>
                <a:latin typeface="Calibri" panose="02020603050405020304" pitchFamily="2"/>
              </a:rPr>
              <a:t> Abaisse le processus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65">
                <a:solidFill>
                  <a:srgbClr val="000000"/>
                </a:solidFill>
                <a:latin typeface="Calibri" panose="02020603050405020304" pitchFamily="2"/>
              </a:rPr>
              <a:t>coracoïde ou remonte les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10">
                <a:solidFill>
                  <a:srgbClr val="000000"/>
                </a:solidFill>
                <a:latin typeface="Calibri" panose="02020603050405020304" pitchFamily="2"/>
              </a:rPr>
              <a:t>côtes. </a:t>
            </a:r>
          </a:p>
          <a:p>
            <a:pPr marL="0" marR="0" indent="182880" algn="just">
              <a:lnSpc>
                <a:spcPts val="3700"/>
              </a:lnSpc>
              <a:spcBef>
                <a:spcPts val="54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4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3100" b="1" spc="40">
                <a:solidFill>
                  <a:srgbClr val="000000"/>
                </a:solidFill>
                <a:latin typeface="Calibri" panose="02020603050405020304" pitchFamily="2"/>
              </a:rPr>
              <a:t> Nerf péctoral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50">
                <a:solidFill>
                  <a:srgbClr val="000000"/>
                </a:solidFill>
                <a:latin typeface="Calibri" panose="02020603050405020304" pitchFamily="2"/>
              </a:rPr>
              <a:t>médial, branche collatérale du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1780"/>
              </a:spcAft>
            </a:pPr>
            <a:r>
              <a:rPr lang="fr-FR" sz="3100" b="1" spc="30">
                <a:solidFill>
                  <a:srgbClr val="000000"/>
                </a:solidFill>
                <a:latin typeface="Calibri" panose="02020603050405020304" pitchFamily="2"/>
              </a:rPr>
              <a:t>plexus brachial.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0610" y="243840"/>
            <a:ext cx="6687820" cy="5745480"/>
          </a:xfrm>
          <a:prstGeom prst="rect">
            <a:avLst/>
          </a:prstGeom>
        </p:spPr>
      </p:pic>
      <p:sp>
        <p:nvSpPr>
          <p:cNvPr id="44" name="Espace réservé du texte 43"/>
          <p:cNvSpPr>
            <a:spLocks noGrp="1"/>
          </p:cNvSpPr>
          <p:nvPr>
            <p:ph type="body" idx="10"/>
          </p:nvPr>
        </p:nvSpPr>
        <p:spPr>
          <a:xfrm>
            <a:off x="113030" y="241300"/>
            <a:ext cx="2178685" cy="608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idx="10"/>
          </p:nvPr>
        </p:nvSpPr>
        <p:spPr>
          <a:xfrm>
            <a:off x="113030" y="850265"/>
            <a:ext cx="5327650" cy="5817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411480" algn="just">
              <a:lnSpc>
                <a:spcPts val="2500"/>
              </a:lnSpc>
              <a:spcAft>
                <a:spcPts val="0"/>
              </a:spcAft>
              <a:buFont typeface="Calibri"/>
              <a:buChar char="·"/>
            </a:pPr>
            <a:r>
              <a:rPr lang="fr-FR" sz="2450" b="1" i="1" spc="5">
                <a:solidFill>
                  <a:srgbClr val="00AF50"/>
                </a:solidFill>
                <a:latin typeface="Calibri" panose="02020603050405020304" pitchFamily="2"/>
              </a:rPr>
              <a:t>Plan superficiel: </a:t>
            </a:r>
          </a:p>
          <a:p>
            <a:pPr marL="0" marR="0" indent="0" algn="just">
              <a:lnSpc>
                <a:spcPts val="2500"/>
              </a:lnSpc>
              <a:spcBef>
                <a:spcPts val="465"/>
              </a:spcBef>
              <a:spcAft>
                <a:spcPts val="0"/>
              </a:spcAft>
            </a:pPr>
            <a:r>
              <a:rPr lang="fr-FR" sz="2450" b="1" spc="0">
                <a:solidFill>
                  <a:srgbClr val="933533"/>
                </a:solidFill>
                <a:latin typeface="Calibri" panose="02020603050405020304" pitchFamily="2"/>
              </a:rPr>
              <a:t>Le muscle grand péctoral: </a:t>
            </a:r>
          </a:p>
          <a:p>
            <a:pPr marL="0" marR="0" indent="137160" algn="just">
              <a:lnSpc>
                <a:spcPts val="2400"/>
              </a:lnSpc>
              <a:spcBef>
                <a:spcPts val="805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i="1" spc="-2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2450" spc="-15">
                <a:solidFill>
                  <a:srgbClr val="000000"/>
                </a:solidFill>
                <a:latin typeface="Calibri" panose="02020603050405020304" pitchFamily="2"/>
              </a:rPr>
              <a:t> trois chefs; </a:t>
            </a:r>
          </a:p>
          <a:p>
            <a:pPr marL="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10">
                <a:solidFill>
                  <a:srgbClr val="548ED4"/>
                </a:solidFill>
                <a:latin typeface="Calibri" panose="02020603050405020304" pitchFamily="2"/>
              </a:rPr>
              <a:t>Chef claviculaire:</a:t>
            </a:r>
            <a:r>
              <a:rPr lang="fr-FR" sz="2450" spc="-5">
                <a:solidFill>
                  <a:srgbClr val="000000"/>
                </a:solidFill>
                <a:latin typeface="Calibri" panose="02020603050405020304" pitchFamily="2"/>
              </a:rPr>
              <a:t> les 2/3 médiaux du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bord antérieur de la clavicule. </a:t>
            </a:r>
          </a:p>
          <a:p>
            <a:pPr marL="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10">
                <a:solidFill>
                  <a:srgbClr val="548ED4"/>
                </a:solidFill>
                <a:latin typeface="Calibri" panose="02020603050405020304" pitchFamily="2"/>
              </a:rPr>
              <a:t>Chef sterno-costal:</a:t>
            </a:r>
            <a:r>
              <a:rPr lang="fr-FR" sz="2450" spc="-5">
                <a:solidFill>
                  <a:srgbClr val="000000"/>
                </a:solidFill>
                <a:latin typeface="Calibri" panose="02020603050405020304" pitchFamily="2"/>
              </a:rPr>
              <a:t> face antérieure du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sternum et les 6 premiers cartilages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5">
                <a:solidFill>
                  <a:srgbClr val="000000"/>
                </a:solidFill>
                <a:latin typeface="Calibri" panose="02020603050405020304" pitchFamily="2"/>
              </a:rPr>
              <a:t>costaux. </a:t>
            </a:r>
          </a:p>
          <a:p>
            <a:pPr marL="0" marR="0" indent="32004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30">
                <a:solidFill>
                  <a:srgbClr val="548ED4"/>
                </a:solidFill>
                <a:latin typeface="Calibri" panose="02020603050405020304" pitchFamily="2"/>
              </a:rPr>
              <a:t>Chef abdominal: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gaine du muscle droit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de l’abdomen. </a:t>
            </a:r>
          </a:p>
          <a:p>
            <a:pPr marL="0" marR="0" indent="13716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2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2450" spc="-15">
                <a:solidFill>
                  <a:srgbClr val="000000"/>
                </a:solidFill>
                <a:latin typeface="Calibri" panose="02020603050405020304" pitchFamily="2"/>
              </a:rPr>
              <a:t> sillon inter-tubérositaire. </a:t>
            </a:r>
          </a:p>
          <a:p>
            <a:pPr marL="0" marR="0" indent="22860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3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 adducteur et rotateur médial,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25">
                <a:solidFill>
                  <a:srgbClr val="000000"/>
                </a:solidFill>
                <a:latin typeface="Calibri" panose="02020603050405020304" pitchFamily="2"/>
              </a:rPr>
              <a:t>accessoirement antépulseur et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55">
                <a:solidFill>
                  <a:srgbClr val="000000"/>
                </a:solidFill>
                <a:latin typeface="Calibri" panose="02020603050405020304" pitchFamily="2"/>
              </a:rPr>
              <a:t>rétropulseur. </a:t>
            </a:r>
          </a:p>
          <a:p>
            <a:pPr marL="0" marR="0" indent="137160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alibri"/>
              <a:buChar char="·"/>
            </a:pPr>
            <a:r>
              <a:rPr lang="fr-FR" sz="2450" b="1" spc="-15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450" spc="-10">
                <a:solidFill>
                  <a:srgbClr val="000000"/>
                </a:solidFill>
                <a:latin typeface="Calibri" panose="02020603050405020304" pitchFamily="2"/>
              </a:rPr>
              <a:t> Nerf péctoraux latéral et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50" spc="-30">
                <a:solidFill>
                  <a:srgbClr val="000000"/>
                </a:solidFill>
                <a:latin typeface="Calibri" panose="02020603050405020304" pitchFamily="2"/>
              </a:rPr>
              <a:t>médial, branche collatérale du plexus </a:t>
            </a:r>
          </a:p>
          <a:p>
            <a:pPr marL="320040" marR="0" indent="0" algn="just">
              <a:lnSpc>
                <a:spcPts val="2400"/>
              </a:lnSpc>
              <a:spcBef>
                <a:spcPts val="0"/>
              </a:spcBef>
              <a:spcAft>
                <a:spcPts val="80"/>
              </a:spcAft>
            </a:pPr>
            <a:r>
              <a:rPr lang="fr-FR" sz="2450" spc="-5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455" y="316865"/>
            <a:ext cx="4657090" cy="509270"/>
          </a:xfrm>
          <a:prstGeom prst="rect">
            <a:avLst/>
          </a:prstGeom>
        </p:spPr>
      </p:pic>
      <p:pic>
        <p:nvPicPr>
          <p:cNvPr id="5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35170" y="2627630"/>
            <a:ext cx="4608830" cy="4230370"/>
          </a:xfrm>
          <a:prstGeom prst="rect">
            <a:avLst/>
          </a:prstGeom>
        </p:spPr>
      </p:pic>
      <p:sp>
        <p:nvSpPr>
          <p:cNvPr id="50" name="Espace réservé du texte 49"/>
          <p:cNvSpPr>
            <a:spLocks noGrp="1"/>
          </p:cNvSpPr>
          <p:nvPr>
            <p:ph type="body" idx="10"/>
          </p:nvPr>
        </p:nvSpPr>
        <p:spPr>
          <a:xfrm>
            <a:off x="194945" y="1362710"/>
            <a:ext cx="4355465" cy="386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3150" b="1" spc="110" dirty="0">
                <a:solidFill>
                  <a:srgbClr val="000000"/>
                </a:solidFill>
                <a:latin typeface="Calibri" panose="02020603050405020304" pitchFamily="2"/>
              </a:rPr>
              <a:t>Il comprend 06 muscles: </a:t>
            </a:r>
          </a:p>
          <a:p>
            <a:pPr marL="0" marR="0" indent="137160" algn="just">
              <a:lnSpc>
                <a:spcPts val="3400"/>
              </a:lnSpc>
              <a:spcBef>
                <a:spcPts val="121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5" dirty="0">
                <a:solidFill>
                  <a:srgbClr val="000000"/>
                </a:solidFill>
                <a:latin typeface="Calibri" panose="02020603050405020304" pitchFamily="2"/>
              </a:rPr>
              <a:t>Le muscle subscapulaire. </a:t>
            </a:r>
          </a:p>
          <a:p>
            <a:pPr marL="0" marR="0" indent="13716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-10" dirty="0">
                <a:solidFill>
                  <a:srgbClr val="000000"/>
                </a:solidFill>
                <a:latin typeface="Calibri" panose="02020603050405020304" pitchFamily="2"/>
              </a:rPr>
              <a:t>Le muscle supra-épineux. </a:t>
            </a:r>
          </a:p>
          <a:p>
            <a:pPr marL="0" marR="0" indent="13716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20" dirty="0">
                <a:solidFill>
                  <a:srgbClr val="000000"/>
                </a:solidFill>
                <a:latin typeface="Calibri" panose="02020603050405020304" pitchFamily="2"/>
              </a:rPr>
              <a:t>Le muscle infra-épineux. </a:t>
            </a:r>
          </a:p>
          <a:p>
            <a:pPr marL="0" marR="0" indent="137160" algn="just">
              <a:lnSpc>
                <a:spcPts val="3400"/>
              </a:lnSpc>
              <a:spcBef>
                <a:spcPts val="119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5" dirty="0">
                <a:solidFill>
                  <a:srgbClr val="000000"/>
                </a:solidFill>
                <a:latin typeface="Calibri" panose="02020603050405020304" pitchFamily="2"/>
              </a:rPr>
              <a:t>Le muscle petit rond. </a:t>
            </a:r>
          </a:p>
          <a:p>
            <a:pPr marL="0" marR="0" indent="137160" algn="just">
              <a:lnSpc>
                <a:spcPts val="3400"/>
              </a:lnSpc>
              <a:spcBef>
                <a:spcPts val="1185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20" dirty="0">
                <a:solidFill>
                  <a:srgbClr val="000000"/>
                </a:solidFill>
                <a:latin typeface="Calibri" panose="02020603050405020304" pitchFamily="2"/>
              </a:rPr>
              <a:t>Le muscle grand rond. </a:t>
            </a:r>
          </a:p>
          <a:p>
            <a:pPr marL="0" marR="0" indent="137160" algn="just">
              <a:lnSpc>
                <a:spcPts val="3400"/>
              </a:lnSpc>
              <a:spcBef>
                <a:spcPts val="1190"/>
              </a:spcBef>
              <a:spcAft>
                <a:spcPts val="20"/>
              </a:spcAft>
              <a:buFont typeface="Calibri"/>
              <a:buChar char="·"/>
            </a:pPr>
            <a:r>
              <a:rPr lang="fr-FR" sz="3150" b="1" i="1" spc="20" dirty="0">
                <a:solidFill>
                  <a:srgbClr val="000000"/>
                </a:solidFill>
                <a:latin typeface="Calibri" panose="02020603050405020304" pitchFamily="2"/>
              </a:rPr>
              <a:t>Le muscle grand dorsal.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62145" y="1390015"/>
            <a:ext cx="4553585" cy="4346575"/>
          </a:xfrm>
          <a:prstGeom prst="rect">
            <a:avLst/>
          </a:prstGeom>
        </p:spPr>
      </p:pic>
      <p:pic>
        <p:nvPicPr>
          <p:cNvPr id="58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455" y="243840"/>
            <a:ext cx="4657090" cy="509270"/>
          </a:xfrm>
          <a:prstGeom prst="rect">
            <a:avLst/>
          </a:prstGeom>
        </p:spPr>
      </p:pic>
      <p:sp>
        <p:nvSpPr>
          <p:cNvPr id="59" name="Espace réservé du texte 58"/>
          <p:cNvSpPr>
            <a:spLocks noGrp="1"/>
          </p:cNvSpPr>
          <p:nvPr>
            <p:ph type="body" idx="10"/>
          </p:nvPr>
        </p:nvSpPr>
        <p:spPr>
          <a:xfrm>
            <a:off x="103505" y="753110"/>
            <a:ext cx="4517390" cy="880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4185" rIns="0" bIns="0" anchor="t"/>
          <a:lstStyle/>
          <a:p>
            <a:pPr marL="0" marR="0" indent="0" algn="just">
              <a:lnSpc>
                <a:spcPts val="3500"/>
              </a:lnSpc>
              <a:spcAft>
                <a:spcPts val="0"/>
              </a:spcAft>
            </a:pPr>
            <a:r>
              <a:rPr lang="fr-FR" sz="3150" b="1" i="1" spc="-10" dirty="0">
                <a:solidFill>
                  <a:srgbClr val="943735"/>
                </a:solidFill>
                <a:latin typeface="Calibri" panose="02020603050405020304" pitchFamily="2"/>
              </a:rPr>
              <a:t>1/Le muscle subscapulaire: </a:t>
            </a:r>
          </a:p>
        </p:txBody>
      </p:sp>
      <p:sp>
        <p:nvSpPr>
          <p:cNvPr id="60" name="Espace réservé du texte 59"/>
          <p:cNvSpPr>
            <a:spLocks noGrp="1"/>
          </p:cNvSpPr>
          <p:nvPr>
            <p:ph type="body" idx="10"/>
          </p:nvPr>
        </p:nvSpPr>
        <p:spPr>
          <a:xfrm>
            <a:off x="103505" y="1633855"/>
            <a:ext cx="4114800" cy="2127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7790" rIns="0" bIns="0" anchor="t">
            <a:normAutofit fontScale="97500"/>
          </a:bodyPr>
          <a:lstStyle/>
          <a:p>
            <a:pPr marL="0" marR="0" indent="320040" algn="just">
              <a:lnSpc>
                <a:spcPts val="3500"/>
              </a:lnSpc>
              <a:spcAft>
                <a:spcPts val="0"/>
              </a:spcAft>
              <a:buFont typeface="Calibri"/>
              <a:buChar char="·"/>
            </a:pPr>
            <a:r>
              <a:rPr lang="fr-FR" sz="3150" b="1" i="1" spc="35" dirty="0">
                <a:solidFill>
                  <a:srgbClr val="00AF50"/>
                </a:solidFill>
                <a:latin typeface="Calibri" panose="02020603050405020304" pitchFamily="2"/>
              </a:rPr>
              <a:t>Origine:</a:t>
            </a:r>
            <a:r>
              <a:rPr lang="fr-FR" sz="3100" b="1" spc="35" dirty="0">
                <a:solidFill>
                  <a:srgbClr val="000000"/>
                </a:solidFill>
                <a:latin typeface="Calibri" panose="02020603050405020304" pitchFamily="2"/>
              </a:rPr>
              <a:t> fosse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100" dirty="0">
                <a:solidFill>
                  <a:srgbClr val="000000"/>
                </a:solidFill>
                <a:latin typeface="Calibri" panose="02020603050405020304" pitchFamily="2"/>
              </a:rPr>
              <a:t>subscapulaire. </a:t>
            </a:r>
          </a:p>
          <a:p>
            <a:pPr marL="0" marR="0" indent="320040" algn="just">
              <a:lnSpc>
                <a:spcPts val="3500"/>
              </a:lnSpc>
              <a:spcBef>
                <a:spcPts val="780"/>
              </a:spcBef>
              <a:spcAft>
                <a:spcPts val="0"/>
              </a:spcAft>
              <a:buFont typeface="Calibri"/>
              <a:buChar char="·"/>
            </a:pPr>
            <a:r>
              <a:rPr lang="fr-FR" sz="3150" b="1" i="1" spc="10" dirty="0">
                <a:solidFill>
                  <a:srgbClr val="00AF50"/>
                </a:solidFill>
                <a:latin typeface="Calibri" panose="02020603050405020304" pitchFamily="2"/>
              </a:rPr>
              <a:t>Terminaison:</a:t>
            </a:r>
            <a:r>
              <a:rPr lang="fr-FR" sz="3100" b="1" spc="10" dirty="0">
                <a:solidFill>
                  <a:srgbClr val="000000"/>
                </a:solidFill>
                <a:latin typeface="Calibri" panose="02020603050405020304" pitchFamily="2"/>
              </a:rPr>
              <a:t> tubercule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100" b="1" spc="35" dirty="0">
                <a:solidFill>
                  <a:srgbClr val="000000"/>
                </a:solidFill>
                <a:latin typeface="Calibri" panose="02020603050405020304" pitchFamily="2"/>
              </a:rPr>
              <a:t>mineur. </a:t>
            </a:r>
          </a:p>
        </p:txBody>
      </p:sp>
      <p:sp>
        <p:nvSpPr>
          <p:cNvPr id="61" name="Espace réservé du texte 60"/>
          <p:cNvSpPr>
            <a:spLocks noGrp="1"/>
          </p:cNvSpPr>
          <p:nvPr>
            <p:ph type="body" idx="10"/>
          </p:nvPr>
        </p:nvSpPr>
        <p:spPr>
          <a:xfrm>
            <a:off x="103505" y="3761105"/>
            <a:ext cx="5392226" cy="269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Autofit/>
          </a:bodyPr>
          <a:lstStyle/>
          <a:p>
            <a:pPr marL="0" marR="0" indent="320040" algn="just">
              <a:lnSpc>
                <a:spcPts val="3500"/>
              </a:lnSpc>
              <a:spcAft>
                <a:spcPts val="0"/>
              </a:spcAft>
              <a:buFont typeface="Calibri"/>
              <a:buChar char="·"/>
            </a:pPr>
            <a:r>
              <a:rPr lang="fr-FR" sz="2800" b="1" i="1" spc="60" dirty="0">
                <a:solidFill>
                  <a:srgbClr val="FF0000"/>
                </a:solidFill>
                <a:latin typeface="Calibri" panose="02020603050405020304" pitchFamily="2"/>
              </a:rPr>
              <a:t>Action:</a:t>
            </a:r>
            <a:r>
              <a:rPr lang="fr-FR" sz="2800" b="1" spc="60" dirty="0">
                <a:solidFill>
                  <a:srgbClr val="000000"/>
                </a:solidFill>
                <a:latin typeface="Calibri" panose="02020603050405020304" pitchFamily="2"/>
              </a:rPr>
              <a:t> rotateur médial du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spc="25" dirty="0">
                <a:solidFill>
                  <a:srgbClr val="000000"/>
                </a:solidFill>
                <a:latin typeface="Calibri" panose="02020603050405020304" pitchFamily="2"/>
              </a:rPr>
              <a:t>bras. </a:t>
            </a:r>
          </a:p>
          <a:p>
            <a:pPr marL="0" marR="0" indent="320040" algn="just">
              <a:lnSpc>
                <a:spcPts val="3500"/>
              </a:lnSpc>
              <a:spcBef>
                <a:spcPts val="780"/>
              </a:spcBef>
              <a:spcAft>
                <a:spcPts val="0"/>
              </a:spcAft>
              <a:buFont typeface="Calibri"/>
              <a:buChar char="·"/>
            </a:pPr>
            <a:r>
              <a:rPr lang="fr-FR" sz="2800" b="1" i="1" spc="40" dirty="0">
                <a:solidFill>
                  <a:srgbClr val="FFC000"/>
                </a:solidFill>
                <a:latin typeface="Calibri" panose="02020603050405020304" pitchFamily="2"/>
              </a:rPr>
              <a:t>Innervation:</a:t>
            </a:r>
            <a:r>
              <a:rPr lang="fr-FR" sz="2800" b="1" spc="40" dirty="0">
                <a:solidFill>
                  <a:srgbClr val="000000"/>
                </a:solidFill>
                <a:latin typeface="Calibri" panose="02020603050405020304" pitchFamily="2"/>
              </a:rPr>
              <a:t> nerf du </a:t>
            </a:r>
          </a:p>
          <a:p>
            <a:pPr marL="32004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spc="125" dirty="0">
                <a:solidFill>
                  <a:srgbClr val="000000"/>
                </a:solidFill>
                <a:latin typeface="Calibri" panose="02020603050405020304" pitchFamily="2"/>
              </a:rPr>
              <a:t>subscapulaire , branche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b="1" spc="105" dirty="0">
                <a:solidFill>
                  <a:srgbClr val="000000"/>
                </a:solidFill>
                <a:latin typeface="Calibri" panose="02020603050405020304" pitchFamily="2"/>
              </a:rPr>
              <a:t>collatérale du plexus </a:t>
            </a:r>
          </a:p>
          <a:p>
            <a:pPr marL="320040" marR="0" indent="0" algn="just">
              <a:lnSpc>
                <a:spcPts val="3500"/>
              </a:lnSpc>
              <a:spcBef>
                <a:spcPts val="0"/>
              </a:spcBef>
              <a:spcAft>
                <a:spcPts val="30"/>
              </a:spcAft>
            </a:pPr>
            <a:r>
              <a:rPr lang="fr-FR" sz="2800" b="1" spc="60" dirty="0">
                <a:solidFill>
                  <a:srgbClr val="000000"/>
                </a:solidFill>
                <a:latin typeface="Calibri" panose="02020603050405020304" pitchFamily="2"/>
              </a:rPr>
              <a:t>brachial.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1154</Words>
  <Application>Microsoft Office PowerPoint</Application>
  <PresentationFormat>Affichage à l'écran (4:3)</PresentationFormat>
  <Paragraphs>286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Lucida Console</vt:lpstr>
      <vt:lpstr>Tahoma</vt:lpstr>
      <vt:lpstr>Times New Roman</vt:lpstr>
      <vt:lpstr>Verdana</vt:lpstr>
      <vt:lpstr/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Samir MOUALEK</dc:creator>
  <cp:lastModifiedBy>Samir MOUALEK</cp:lastModifiedBy>
  <cp:revision>1</cp:revision>
  <dcterms:modified xsi:type="dcterms:W3CDTF">2023-10-22T21:17:18Z</dcterms:modified>
</cp:coreProperties>
</file>