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0" r:id="rId5"/>
    <p:sldId id="261" r:id="rId6"/>
    <p:sldId id="262" r:id="rId7"/>
    <p:sldId id="304" r:id="rId8"/>
    <p:sldId id="305" r:id="rId9"/>
    <p:sldId id="306" r:id="rId10"/>
    <p:sldId id="263" r:id="rId11"/>
    <p:sldId id="266" r:id="rId12"/>
    <p:sldId id="267" r:id="rId13"/>
    <p:sldId id="307" r:id="rId14"/>
    <p:sldId id="282" r:id="rId15"/>
    <p:sldId id="265" r:id="rId16"/>
    <p:sldId id="268" r:id="rId17"/>
    <p:sldId id="269" r:id="rId18"/>
    <p:sldId id="270" r:id="rId19"/>
    <p:sldId id="308" r:id="rId20"/>
    <p:sldId id="309" r:id="rId21"/>
    <p:sldId id="281" r:id="rId22"/>
    <p:sldId id="271" r:id="rId23"/>
    <p:sldId id="272" r:id="rId24"/>
    <p:sldId id="274" r:id="rId25"/>
    <p:sldId id="275" r:id="rId26"/>
    <p:sldId id="310" r:id="rId27"/>
    <p:sldId id="311" r:id="rId28"/>
    <p:sldId id="278" r:id="rId29"/>
    <p:sldId id="273" r:id="rId30"/>
    <p:sldId id="276" r:id="rId31"/>
    <p:sldId id="277" r:id="rId32"/>
    <p:sldId id="283" r:id="rId33"/>
    <p:sldId id="284" r:id="rId34"/>
    <p:sldId id="312" r:id="rId35"/>
    <p:sldId id="313" r:id="rId36"/>
    <p:sldId id="288" r:id="rId37"/>
    <p:sldId id="279" r:id="rId38"/>
    <p:sldId id="285" r:id="rId39"/>
    <p:sldId id="286" r:id="rId40"/>
    <p:sldId id="289" r:id="rId41"/>
    <p:sldId id="290" r:id="rId42"/>
    <p:sldId id="314" r:id="rId43"/>
    <p:sldId id="294" r:id="rId44"/>
    <p:sldId id="287" r:id="rId45"/>
    <p:sldId id="291" r:id="rId46"/>
    <p:sldId id="292" r:id="rId47"/>
    <p:sldId id="293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38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2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46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79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5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5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77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85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21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68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4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0E4C-C81B-4561-B91C-8678CCE40E82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0A81-E9E0-4E6F-A8E4-E536A8130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5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univ-tiaret.dz/images/log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7202" y="210853"/>
            <a:ext cx="10116065" cy="2387600"/>
          </a:xfrm>
        </p:spPr>
        <p:txBody>
          <a:bodyPr>
            <a:noAutofit/>
          </a:bodyPr>
          <a:lstStyle/>
          <a:p>
            <a:r>
              <a:rPr lang="fr-FR" sz="2800" b="1" i="1" u="sng" dirty="0" smtClean="0"/>
              <a:t>Travaux pratiques d’Anatomie du membre thoracique « 1</a:t>
            </a:r>
            <a:r>
              <a:rPr lang="fr-FR" sz="2800" b="1" i="1" u="sng" baseline="30000" dirty="0" smtClean="0"/>
              <a:t>er</a:t>
            </a:r>
            <a:r>
              <a:rPr lang="fr-FR" sz="2800" b="1" i="1" u="sng" dirty="0" smtClean="0"/>
              <a:t> semestre  »</a:t>
            </a:r>
            <a:endParaRPr lang="fr-FR" sz="2800" b="1" i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3394553" y="2835688"/>
            <a:ext cx="650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 </a:t>
            </a:r>
            <a:r>
              <a:rPr lang="fr-FR" sz="2800" b="1" dirty="0" smtClean="0"/>
              <a:t>« Unité N°4 Innervation »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703539" y="4450327"/>
            <a:ext cx="714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Dr .</a:t>
            </a:r>
            <a:r>
              <a:rPr lang="fr-FR" sz="2000" b="1" dirty="0" err="1" smtClean="0"/>
              <a:t>Benyamina</a:t>
            </a:r>
            <a:r>
              <a:rPr lang="fr-FR" sz="2000" b="1" dirty="0" smtClean="0"/>
              <a:t>   </a:t>
            </a:r>
            <a:r>
              <a:rPr lang="fr-FR" sz="2000" b="1" dirty="0" err="1" smtClean="0"/>
              <a:t>Soumia</a:t>
            </a:r>
            <a:r>
              <a:rPr lang="fr-FR" sz="2000" b="1" dirty="0" smtClean="0"/>
              <a:t>                                                                             médecin spécialiste en Anatomie clinique</a:t>
            </a:r>
            <a:endParaRPr lang="fr-FR" sz="2000" b="1" dirty="0"/>
          </a:p>
        </p:txBody>
      </p:sp>
      <p:pic>
        <p:nvPicPr>
          <p:cNvPr id="1026" name="Image 6" descr="http://www.univ-tiaret.dz/images/logo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20" y="548373"/>
            <a:ext cx="2511083" cy="101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31" y="210853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Low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Université Ibn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Khaldoun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Tiaret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Annexe de Médecine 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Année universitaire 2023-2024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3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3" y="518983"/>
            <a:ext cx="4781035" cy="57335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42" y="321276"/>
            <a:ext cx="6631458" cy="62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67" y="-642007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PLAN(exploration du </a:t>
            </a:r>
            <a:r>
              <a:rPr lang="fr-FR" sz="3200" b="1" u="sng" dirty="0" smtClean="0">
                <a:solidFill>
                  <a:srgbClr val="FF0000"/>
                </a:solidFill>
              </a:rPr>
              <a:t>nerf axillaire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47849" y="2295155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                    </a:t>
            </a:r>
            <a:r>
              <a:rPr lang="fr-FR" sz="2800" b="1" i="1" dirty="0" smtClean="0"/>
              <a:t>4)Branches collatérales et terminales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9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 Effectuer un examen physique approfondi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nerf axillaire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</a:t>
            </a:r>
            <a:r>
              <a:rPr lang="fr-FR" sz="2800" kern="1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douleur;la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sensibilité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Interpréter les résultats des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éxamens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d’imagerie médicale, tels que les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radiographies,TDM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;IRM;echographie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paralysies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traumatique,variation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anatomique ,….ou autres anomalies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1" y="4478713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nerf </a:t>
            </a:r>
            <a:r>
              <a:rPr lang="fr-FR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axillaire,</a:t>
            </a:r>
            <a:r>
              <a:rPr lang="fr-FR" sz="28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anesthésie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03" y="558370"/>
            <a:ext cx="5833161" cy="56076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" y="689790"/>
            <a:ext cx="5535827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1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395415"/>
            <a:ext cx="10107827" cy="61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6" y="520012"/>
            <a:ext cx="5479707" cy="60043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32" y="520012"/>
            <a:ext cx="4938969" cy="60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6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3" y="321277"/>
            <a:ext cx="8822724" cy="63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67" y="-642007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PLAN(exploration du </a:t>
            </a:r>
            <a:r>
              <a:rPr lang="fr-FR" sz="3200" b="1" u="sng" dirty="0" smtClean="0">
                <a:solidFill>
                  <a:srgbClr val="FF0000"/>
                </a:solidFill>
              </a:rPr>
              <a:t>nerf radial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47849" y="2295155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                    </a:t>
            </a:r>
            <a:r>
              <a:rPr lang="fr-FR" sz="2800" b="1" i="1" dirty="0" smtClean="0"/>
              <a:t>4)Branches collatérales et terminales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1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 Effectuer un examen physique approfondi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nerf radial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</a:t>
            </a:r>
            <a:r>
              <a:rPr lang="fr-FR" sz="2800" kern="1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douleur;la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sensibilité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Interpréter les résultats des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éxamens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d’imagerie médicale, tels que les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radiographies,TDM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;IRM;echographie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paralysies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traumatique,variation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anatomique ,….ou autres anomalies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1" y="4478713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nerf </a:t>
            </a:r>
            <a:r>
              <a:rPr lang="fr-FR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radial,</a:t>
            </a:r>
            <a:r>
              <a:rPr lang="fr-FR" sz="28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anesthésie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4" y="559400"/>
            <a:ext cx="4238625" cy="45529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30" y="559400"/>
            <a:ext cx="40195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5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99750" y="679622"/>
            <a:ext cx="546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u="sng" dirty="0" smtClean="0">
                <a:solidFill>
                  <a:srgbClr val="FF0000"/>
                </a:solidFill>
              </a:rPr>
              <a:t>Les nerfs du membre thoracique</a:t>
            </a:r>
            <a:endParaRPr lang="fr-FR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58744" y="1519882"/>
            <a:ext cx="380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Plexus brachial</a:t>
            </a:r>
          </a:p>
        </p:txBody>
      </p:sp>
      <p:sp>
        <p:nvSpPr>
          <p:cNvPr id="4" name="Flèche vers le bas 3"/>
          <p:cNvSpPr/>
          <p:nvPr/>
        </p:nvSpPr>
        <p:spPr>
          <a:xfrm rot="1957313">
            <a:off x="3371611" y="1918443"/>
            <a:ext cx="195381" cy="14677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50414" y="3137474"/>
            <a:ext cx="4016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Branches terminales mixtes </a:t>
            </a:r>
            <a:r>
              <a:rPr lang="fr-FR" sz="2400" b="1" dirty="0" err="1" smtClean="0"/>
              <a:t>sensitivo-motrices</a:t>
            </a:r>
            <a:endParaRPr lang="fr-FR" sz="2400" b="1" dirty="0"/>
          </a:p>
        </p:txBody>
      </p:sp>
      <p:sp>
        <p:nvSpPr>
          <p:cNvPr id="6" name="Flèche vers le bas 5"/>
          <p:cNvSpPr/>
          <p:nvPr/>
        </p:nvSpPr>
        <p:spPr>
          <a:xfrm rot="19535974">
            <a:off x="6125747" y="1912638"/>
            <a:ext cx="229542" cy="152954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61438" y="3322141"/>
            <a:ext cx="321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Branches collatérales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779371" y="3968471"/>
            <a:ext cx="3126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-nerf ulnaire</a:t>
            </a:r>
          </a:p>
          <a:p>
            <a:r>
              <a:rPr lang="fr-FR" b="1" dirty="0" smtClean="0"/>
              <a:t>-nerf médian</a:t>
            </a:r>
          </a:p>
          <a:p>
            <a:r>
              <a:rPr lang="fr-FR" b="1" dirty="0" smtClean="0"/>
              <a:t>-nerf musculo cutané</a:t>
            </a:r>
          </a:p>
          <a:p>
            <a:r>
              <a:rPr lang="fr-FR" b="1" dirty="0" smtClean="0"/>
              <a:t>-nerf radial</a:t>
            </a:r>
          </a:p>
          <a:p>
            <a:r>
              <a:rPr lang="fr-FR" b="1" dirty="0" smtClean="0"/>
              <a:t>-nerf axillaire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61005" y="5445799"/>
            <a:ext cx="376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Branches terminales sensitives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955276" y="5906549"/>
            <a:ext cx="636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-nerf cutané médial du bras et cutan</a:t>
            </a:r>
            <a:r>
              <a:rPr lang="fr-FR" b="1" dirty="0"/>
              <a:t>é</a:t>
            </a:r>
            <a:r>
              <a:rPr lang="fr-FR" b="1" dirty="0" smtClean="0"/>
              <a:t> médial de l’avant bras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3781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7" y="633025"/>
            <a:ext cx="6047475" cy="570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4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395415"/>
            <a:ext cx="10107827" cy="61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3" y="345602"/>
            <a:ext cx="3954162" cy="60675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86" y="457201"/>
            <a:ext cx="6252519" cy="58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3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7" y="424764"/>
            <a:ext cx="9601200" cy="60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53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67" y="-642007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PLAN(exploration du </a:t>
            </a:r>
            <a:r>
              <a:rPr lang="fr-FR" sz="3200" b="1" u="sng" dirty="0" smtClean="0">
                <a:solidFill>
                  <a:srgbClr val="FF0000"/>
                </a:solidFill>
              </a:rPr>
              <a:t>nerf lunaire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47849" y="2295155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                    </a:t>
            </a:r>
            <a:r>
              <a:rPr lang="fr-FR" sz="2800" b="1" i="1" dirty="0" smtClean="0"/>
              <a:t>4)Branches collatérales et terminales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6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 Effectuer un examen physique approfondi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nerf ulnaire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</a:t>
            </a:r>
            <a:r>
              <a:rPr lang="fr-FR" sz="2800" kern="1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douleur;la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sensibilité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Interpréter les résultats des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éxamens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d’imagerie médicale, tels que les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radiographies,TDM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;IRM;echographie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paralysies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traumatique,variation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anatomique ,….ou autres anomalies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1" y="4478713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nerf </a:t>
            </a:r>
            <a:r>
              <a:rPr lang="fr-FR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ulnaire,</a:t>
            </a:r>
            <a:r>
              <a:rPr lang="fr-FR" sz="28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anesthésie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7" y="367485"/>
            <a:ext cx="5233472" cy="59097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9" y="367485"/>
            <a:ext cx="5609966" cy="57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58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2" y="508815"/>
            <a:ext cx="3989945" cy="47529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0240"/>
            <a:ext cx="3048000" cy="47815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62" y="480240"/>
            <a:ext cx="2514600" cy="4781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54" y="679879"/>
            <a:ext cx="2374042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3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395415"/>
            <a:ext cx="10107827" cy="61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83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2" y="509842"/>
            <a:ext cx="5327821" cy="61133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6" y="509841"/>
            <a:ext cx="5113636" cy="61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345989"/>
            <a:ext cx="10935729" cy="61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28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23" y="365167"/>
            <a:ext cx="9737125" cy="62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88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22" y="783882"/>
            <a:ext cx="8202827" cy="53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27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67" y="-642007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</a:t>
            </a:r>
            <a:r>
              <a:rPr lang="fr-FR" sz="3200" b="1" u="sng" dirty="0"/>
              <a:t>e</a:t>
            </a:r>
            <a:r>
              <a:rPr lang="fr-FR" sz="3200" b="1" u="sng" dirty="0" smtClean="0"/>
              <a:t>xploration du </a:t>
            </a:r>
            <a:r>
              <a:rPr lang="fr-FR" sz="3200" b="1" u="sng" dirty="0">
                <a:solidFill>
                  <a:srgbClr val="FF0000"/>
                </a:solidFill>
              </a:rPr>
              <a:t>N</a:t>
            </a:r>
            <a:r>
              <a:rPr lang="fr-FR" sz="3200" b="1" u="sng" dirty="0" smtClean="0">
                <a:solidFill>
                  <a:srgbClr val="FF0000"/>
                </a:solidFill>
              </a:rPr>
              <a:t>erf Médian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47849" y="2295155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                    </a:t>
            </a:r>
            <a:r>
              <a:rPr lang="fr-FR" sz="2800" b="1" i="1" dirty="0" smtClean="0"/>
              <a:t>4)Branches collatérales et terminales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4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 Effectuer un examen physique approfondi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nerf médian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</a:t>
            </a:r>
            <a:r>
              <a:rPr lang="fr-FR" sz="2800" kern="1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douleur;la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sensibilité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Interpréter les résultats des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éxamens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d’imagerie médicale, tels que les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radiographies,TDM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;IRM;echographie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paralysies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traumatique,variation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anatomique ,….ou autres anomalies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1" y="4478713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nerf médian ,</a:t>
            </a: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anesthésie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7" y="793921"/>
            <a:ext cx="3762375" cy="4800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97" y="917746"/>
            <a:ext cx="4505325" cy="48863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7" y="917746"/>
            <a:ext cx="35814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94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2" y="595312"/>
            <a:ext cx="3552825" cy="46196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2" y="528636"/>
            <a:ext cx="45529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75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395415"/>
            <a:ext cx="10107827" cy="61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29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7" y="436605"/>
            <a:ext cx="5871519" cy="56552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56" y="664689"/>
            <a:ext cx="5498757" cy="56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0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5" y="222422"/>
            <a:ext cx="8798011" cy="63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90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189855"/>
            <a:ext cx="5968314" cy="60626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70" y="672671"/>
            <a:ext cx="4137454" cy="53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3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67" y="-642007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PLAN(exploration du </a:t>
            </a:r>
            <a:r>
              <a:rPr lang="fr-FR" sz="3200" b="1" u="sng" dirty="0" smtClean="0">
                <a:solidFill>
                  <a:srgbClr val="FF0000"/>
                </a:solidFill>
              </a:rPr>
              <a:t>plexus brachial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47849" y="2295155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                    </a:t>
            </a:r>
            <a:r>
              <a:rPr lang="fr-FR" sz="2800" b="1" i="1" dirty="0" smtClean="0"/>
              <a:t>4)Branches collatérales et terminales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8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0467" y="-642007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</a:t>
            </a:r>
            <a:r>
              <a:rPr lang="fr-FR" sz="3200" b="1" u="sng" dirty="0"/>
              <a:t>e</a:t>
            </a:r>
            <a:r>
              <a:rPr lang="fr-FR" sz="3200" b="1" u="sng" dirty="0" smtClean="0"/>
              <a:t>xploration du </a:t>
            </a:r>
            <a:r>
              <a:rPr lang="fr-FR" sz="3200" b="1" u="sng" dirty="0">
                <a:solidFill>
                  <a:srgbClr val="FF0000"/>
                </a:solidFill>
              </a:rPr>
              <a:t>N</a:t>
            </a:r>
            <a:r>
              <a:rPr lang="fr-FR" sz="3200" b="1" u="sng" dirty="0" smtClean="0">
                <a:solidFill>
                  <a:srgbClr val="FF0000"/>
                </a:solidFill>
              </a:rPr>
              <a:t>erf Musculo-cutané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147849" y="2295155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                    </a:t>
            </a:r>
            <a:r>
              <a:rPr lang="fr-FR" sz="2800" b="1" i="1" dirty="0" smtClean="0"/>
              <a:t>4)Branches collatérales et terminales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3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569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 Effectuer un examen physique approfondi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8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nerf musculo-cutané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</a:t>
            </a:r>
            <a:r>
              <a:rPr lang="fr-FR" sz="2800" kern="1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douleur;la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sensibilité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Interpréter les résultats des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éxamens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d’imagerie médicale, tels que les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radiographies,TDM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;IRM;echographie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paralysies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traumatique,variation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anatomique ,….ou autres anomalies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1" y="4478713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nerf musculo-cutané ,</a:t>
            </a: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anesthésie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20" y="795852"/>
            <a:ext cx="3533775" cy="4114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4" y="795852"/>
            <a:ext cx="44005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2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395415"/>
            <a:ext cx="10107827" cy="61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6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12" y="279699"/>
            <a:ext cx="7101016" cy="51325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" y="279699"/>
            <a:ext cx="4215842" cy="52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1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81" y="735098"/>
            <a:ext cx="5459627" cy="51339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3" y="383059"/>
            <a:ext cx="537313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84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57" y="284204"/>
            <a:ext cx="5470273" cy="60918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2" y="284204"/>
            <a:ext cx="5127375" cy="60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21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61" y="148281"/>
            <a:ext cx="9094573" cy="64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 Effectuer un examen physique approfondi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plexus brachial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la mobilité, la douleur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Interpréter les résultats des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éxamens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d’imagerie médicale, tels que les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radiographies,TDM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;IRM;echographie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paralysies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traumatique,variation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anatomique ,….ou autres anomalies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281" y="4478713"/>
            <a:ext cx="1165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plexus brachial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77" y="865101"/>
            <a:ext cx="8318158" cy="570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4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4" y="425406"/>
            <a:ext cx="10740082" cy="58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7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14" y="148281"/>
            <a:ext cx="5715000" cy="64378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8" y="148282"/>
            <a:ext cx="5747951" cy="64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6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4" y="111210"/>
            <a:ext cx="11059296" cy="64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84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540</Words>
  <Application>Microsoft Office PowerPoint</Application>
  <PresentationFormat>Grand écran</PresentationFormat>
  <Paragraphs>90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Thème Office</vt:lpstr>
      <vt:lpstr>Travaux pratiques d’Anatomie du membre thoracique « 1er semestre  »</vt:lpstr>
      <vt:lpstr>Présentation PowerPoint</vt:lpstr>
      <vt:lpstr>Présentation PowerPoint</vt:lpstr>
      <vt:lpstr>PLAN(exploration du plexus brachial a l’aide de maquettes anatomiques et vidéo 📼 3D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PLAN(exploration du nerf axillaire a l’aide de maquettes anatomiques et vidéo 📼 3D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PLAN(exploration du nerf radial a l’aide de maquettes anatomiques et vidéo 📼 3D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PLAN(exploration du nerf lunaire a l’aide de maquettes anatomiques et vidéo 📼 3D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PLAN(exploration du Nerf Médian a l’aide de maquettes anatomiques et vidéo 📼 3D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PLAN(exploration du Nerf Musculo-cutané a l’aide de maquettes anatomiques et vidéo 📼 3D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pratiques d’Anatomie du membre thoracique « 1er semestre  »</dc:title>
  <dc:creator>pc</dc:creator>
  <cp:lastModifiedBy>pc</cp:lastModifiedBy>
  <cp:revision>24</cp:revision>
  <dcterms:created xsi:type="dcterms:W3CDTF">2024-01-05T07:35:51Z</dcterms:created>
  <dcterms:modified xsi:type="dcterms:W3CDTF">2024-01-13T13:11:38Z</dcterms:modified>
</cp:coreProperties>
</file>