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AA9CA-1E60-49B4-9683-EF62998BCB21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53ED4-2596-472E-80A4-F71A17029B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FEMUR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UNIVERSITE </a:t>
            </a:r>
            <a:r>
              <a:rPr lang="fr-FR" sz="2400" spc="-10" dirty="0" smtClean="0">
                <a:latin typeface="Times New Roman"/>
                <a:cs typeface="Times New Roman"/>
              </a:rPr>
              <a:t>IBN KHALDOUN TIARET 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ANNEXE DE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MEDECINE</a:t>
            </a:r>
            <a:endParaRPr lang="fr-FR" sz="2400" dirty="0" smtClean="0">
              <a:latin typeface="Times New Roman"/>
              <a:cs typeface="Times New Roman"/>
            </a:endParaRPr>
          </a:p>
          <a:p>
            <a:r>
              <a:rPr lang="fr-FR" sz="2400" spc="-10" dirty="0" smtClean="0">
                <a:latin typeface="Times New Roman"/>
                <a:cs typeface="Times New Roman"/>
              </a:rPr>
              <a:t>ANNEE </a:t>
            </a:r>
            <a:r>
              <a:rPr lang="fr-FR" sz="2400" spc="-5" dirty="0" smtClean="0">
                <a:latin typeface="Times New Roman"/>
                <a:cs typeface="Times New Roman"/>
              </a:rPr>
              <a:t>UNIVERSITAIRE  </a:t>
            </a:r>
            <a:r>
              <a:rPr lang="fr-FR" sz="2400" dirty="0" smtClean="0">
                <a:latin typeface="Times New Roman"/>
                <a:cs typeface="Times New Roman"/>
              </a:rPr>
              <a:t>2023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-2024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DR </a:t>
            </a:r>
            <a:r>
              <a:rPr lang="fr-FR" sz="2400" spc="-10" dirty="0" smtClean="0">
                <a:latin typeface="Times New Roman"/>
                <a:cs typeface="Times New Roman"/>
              </a:rPr>
              <a:t>BENYAHIA  .S . SPECIALISTE ANATOMIE GENERALE</a:t>
            </a:r>
            <a:endParaRPr lang="fr-FR" sz="2400" dirty="0" smtClean="0"/>
          </a:p>
          <a:p>
            <a:endParaRPr lang="fr-FR" dirty="0"/>
          </a:p>
        </p:txBody>
      </p:sp>
      <p:pic>
        <p:nvPicPr>
          <p:cNvPr id="6" name="Espace réservé du contenu 5" descr="LOGO Ibn khaldoun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4764946" cy="37438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3-DESCRIPTION ANATOMIQUE </a:t>
            </a:r>
            <a:endParaRPr lang="fr-FR" dirty="0"/>
          </a:p>
        </p:txBody>
      </p:sp>
      <p:pic>
        <p:nvPicPr>
          <p:cNvPr id="7" name="image7.jpe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71537" y="2029619"/>
            <a:ext cx="3209925" cy="3667125"/>
          </a:xfrm>
          <a:prstGeom prst="rect">
            <a:avLst/>
          </a:prstGeom>
        </p:spPr>
      </p:pic>
      <p:pic>
        <p:nvPicPr>
          <p:cNvPr id="8" name="image6.jpeg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393410"/>
            <a:ext cx="4038600" cy="293954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4-ANATOMIE PALPATOIRE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pPr lvl="0"/>
            <a:r>
              <a:rPr lang="fr-FR" b="1" dirty="0" smtClean="0"/>
              <a:t>La tête fémorale : à 2,5 cm au -dessous du milieu du ligament inguinal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pPr lvl="0"/>
            <a:r>
              <a:rPr lang="fr-FR" b="1" dirty="0" smtClean="0"/>
              <a:t>Le grand trochanter : point saillant de la face latérale de la hanche ; à 10 cm sous le milieu de la crête iliaque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pPr lvl="0"/>
            <a:r>
              <a:rPr lang="fr-FR" b="1" dirty="0" smtClean="0"/>
              <a:t>Condyles latéral et médial du fémur avec la palpation des épicondyles lorsque le genou est légèrement fléchi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pPr lvl="0"/>
            <a:r>
              <a:rPr lang="fr-FR" b="1" dirty="0" smtClean="0"/>
              <a:t>Le tubercule de l’adducteur palpable à la partie supérieure du condyle fémoral médial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PEDAGOGIQUE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Résumer en quelques lignes la morphologie simplifiée du fémur</a:t>
            </a:r>
          </a:p>
          <a:p>
            <a:pPr lvl="0"/>
            <a:r>
              <a:rPr lang="fr-FR" dirty="0" smtClean="0"/>
              <a:t>Légender les différents schémas du fémur</a:t>
            </a:r>
          </a:p>
          <a:p>
            <a:pPr lvl="0"/>
            <a:r>
              <a:rPr lang="fr-FR" dirty="0" smtClean="0"/>
              <a:t>Citer les </a:t>
            </a:r>
            <a:r>
              <a:rPr lang="fr-FR" dirty="0" err="1" smtClean="0"/>
              <a:t>sîtes</a:t>
            </a:r>
            <a:r>
              <a:rPr lang="fr-FR" dirty="0" smtClean="0"/>
              <a:t> </a:t>
            </a:r>
            <a:r>
              <a:rPr lang="fr-FR" dirty="0" err="1" smtClean="0"/>
              <a:t>palpatoires</a:t>
            </a:r>
            <a:r>
              <a:rPr lang="fr-FR" dirty="0" smtClean="0"/>
              <a:t> du fémur</a:t>
            </a:r>
          </a:p>
          <a:p>
            <a:pPr lvl="0"/>
            <a:r>
              <a:rPr lang="fr-FR" dirty="0" smtClean="0"/>
              <a:t>Identifier les principaux rapports vasculo-nerveux et tendineux du fémur</a:t>
            </a:r>
          </a:p>
          <a:p>
            <a:pPr lvl="0"/>
            <a:r>
              <a:rPr lang="fr-FR" dirty="0" smtClean="0"/>
              <a:t>Reconnaître sur schéma la conformation osseuse du niveau	de coupe axiale du fémur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1-</a:t>
            </a:r>
            <a:r>
              <a:rPr lang="fr-FR" dirty="0" err="1" smtClean="0"/>
              <a:t>Definition</a:t>
            </a:r>
            <a:r>
              <a:rPr lang="fr-FR" dirty="0" smtClean="0"/>
              <a:t> </a:t>
            </a:r>
          </a:p>
          <a:p>
            <a:r>
              <a:rPr lang="fr-FR" dirty="0" smtClean="0"/>
              <a:t>2-Mise en place</a:t>
            </a:r>
          </a:p>
          <a:p>
            <a:r>
              <a:rPr lang="fr-FR" dirty="0" smtClean="0"/>
              <a:t>3-Description anatomique </a:t>
            </a:r>
          </a:p>
          <a:p>
            <a:r>
              <a:rPr lang="fr-FR" dirty="0" smtClean="0"/>
              <a:t>   a-Diaphyse </a:t>
            </a:r>
          </a:p>
          <a:p>
            <a:r>
              <a:rPr lang="fr-FR" dirty="0" smtClean="0"/>
              <a:t>   b-Epiphyse proximale</a:t>
            </a:r>
          </a:p>
          <a:p>
            <a:r>
              <a:rPr lang="fr-FR" dirty="0" smtClean="0"/>
              <a:t>   c-Epiphyse distale </a:t>
            </a:r>
          </a:p>
          <a:p>
            <a:pPr lvl="0"/>
            <a:r>
              <a:rPr lang="fr-FR" dirty="0" smtClean="0"/>
              <a:t>4-Anatomie </a:t>
            </a:r>
            <a:r>
              <a:rPr lang="fr-FR" dirty="0" err="1" smtClean="0"/>
              <a:t>palpatoire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1-Définition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r-FR" sz="2800" dirty="0" smtClean="0"/>
              <a:t>Os de la cuisse</a:t>
            </a:r>
          </a:p>
          <a:p>
            <a:r>
              <a:rPr lang="fr-FR" sz="2800" dirty="0" smtClean="0"/>
              <a:t>Os puissant - le plus long ( 45cm ) – le plus lourd - pair et asymétrique Il assure la transmission du poids du corps humain</a:t>
            </a:r>
          </a:p>
          <a:p>
            <a:pPr lvl="1">
              <a:buNone/>
            </a:pPr>
            <a:r>
              <a:rPr lang="fr-FR" dirty="0" smtClean="0"/>
              <a:t>S’Unit à deux articulations</a:t>
            </a:r>
            <a:r>
              <a:rPr lang="fr-FR" sz="2800" dirty="0" smtClean="0"/>
              <a:t> </a:t>
            </a:r>
          </a:p>
          <a:p>
            <a:r>
              <a:rPr lang="fr-FR" sz="2800" dirty="0" smtClean="0"/>
              <a:t>En haut = la hanche</a:t>
            </a:r>
          </a:p>
          <a:p>
            <a:r>
              <a:rPr lang="fr-FR" sz="2800" dirty="0" smtClean="0"/>
              <a:t> En bas = le genou</a:t>
            </a:r>
          </a:p>
          <a:p>
            <a:pPr>
              <a:buNone/>
            </a:pPr>
            <a:r>
              <a:rPr lang="fr-FR" b="1" dirty="0" smtClean="0"/>
              <a:t> </a:t>
            </a:r>
            <a:endParaRPr lang="fr-FR" sz="4000" dirty="0" smtClean="0"/>
          </a:p>
          <a:p>
            <a:endParaRPr lang="fr-FR" dirty="0"/>
          </a:p>
        </p:txBody>
      </p:sp>
      <p:pic>
        <p:nvPicPr>
          <p:cNvPr id="5" name="Espace réservé du contenu 4" descr="femu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8" y="1340128"/>
            <a:ext cx="3263536" cy="522165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2-ORIENTATION: MISE EN PLACE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En haut et en dedans : la tête fémorale</a:t>
            </a:r>
          </a:p>
          <a:p>
            <a:r>
              <a:rPr lang="fr-FR" sz="2800" dirty="0" smtClean="0"/>
              <a:t>En arrière : Le bord  le plus tranchant </a:t>
            </a:r>
          </a:p>
          <a:p>
            <a:pPr lvl="0"/>
            <a:r>
              <a:rPr lang="fr-FR" sz="2800" dirty="0" smtClean="0"/>
              <a:t>Axe diaphysaire : Oblique en bas et en dedans</a:t>
            </a:r>
          </a:p>
          <a:p>
            <a:endParaRPr lang="fr-FR" sz="2800" dirty="0"/>
          </a:p>
        </p:txBody>
      </p:sp>
      <p:pic>
        <p:nvPicPr>
          <p:cNvPr id="5" name="Espace réservé du contenu 4" descr="femur 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0033" y="1210487"/>
            <a:ext cx="3816423" cy="588277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3-DESCRIPTION ANATOMIQUE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2"/>
            <a:r>
              <a:rPr lang="fr-FR" sz="4000" dirty="0" smtClean="0"/>
              <a:t>a-Diaphyse fémorale </a:t>
            </a:r>
            <a:r>
              <a:rPr lang="fr-FR" sz="2900" dirty="0" smtClean="0"/>
              <a:t>: triangulaire à la coupe à la partie moyenne</a:t>
            </a:r>
          </a:p>
          <a:p>
            <a:pPr lvl="2"/>
            <a:r>
              <a:rPr lang="fr-FR" sz="2900" dirty="0" smtClean="0"/>
              <a:t> Trois faces</a:t>
            </a:r>
          </a:p>
          <a:p>
            <a:r>
              <a:rPr lang="fr-FR" sz="2900" dirty="0" smtClean="0"/>
              <a:t>Face ventrale :	lisse - convexe</a:t>
            </a:r>
          </a:p>
          <a:p>
            <a:r>
              <a:rPr lang="fr-FR" sz="2900" dirty="0" smtClean="0"/>
              <a:t>Face postéro-latérale : excavée à la partie moyenne</a:t>
            </a:r>
          </a:p>
          <a:p>
            <a:r>
              <a:rPr lang="fr-FR" sz="2900" dirty="0" smtClean="0"/>
              <a:t>Face postéro-médiale : plane - sous-cutanée – libre de toute insertion</a:t>
            </a:r>
          </a:p>
          <a:p>
            <a:pPr>
              <a:buNone/>
            </a:pPr>
            <a:r>
              <a:rPr lang="fr-FR" sz="2900" dirty="0" smtClean="0"/>
              <a:t> </a:t>
            </a:r>
          </a:p>
          <a:p>
            <a:r>
              <a:rPr lang="fr-FR" sz="2900" dirty="0" smtClean="0"/>
              <a:t>Trois bords</a:t>
            </a:r>
          </a:p>
          <a:p>
            <a:pPr>
              <a:buNone/>
            </a:pPr>
            <a:r>
              <a:rPr lang="fr-FR" sz="2900" dirty="0" smtClean="0"/>
              <a:t> </a:t>
            </a:r>
          </a:p>
          <a:p>
            <a:r>
              <a:rPr lang="fr-FR" sz="2900" dirty="0" smtClean="0"/>
              <a:t>Bord médial : marqué aux extrémités Bord latéral : arrondi</a:t>
            </a:r>
          </a:p>
          <a:p>
            <a:r>
              <a:rPr lang="fr-FR" sz="2900" dirty="0" smtClean="0"/>
              <a:t>Bord dorsal : saillant – rugueux ( ligne âpre )</a:t>
            </a:r>
          </a:p>
          <a:p>
            <a:r>
              <a:rPr lang="fr-FR" sz="2900" dirty="0" smtClean="0"/>
              <a:t>Une partie moyenne avec deux lèvres médial et latéral Une partie proximale avec trois branches ( </a:t>
            </a:r>
            <a:r>
              <a:rPr lang="fr-FR" sz="2900" dirty="0" err="1" smtClean="0"/>
              <a:t>Trifurcation</a:t>
            </a:r>
            <a:r>
              <a:rPr lang="fr-FR" sz="2900" dirty="0" smtClean="0"/>
              <a:t> ) Une partie distale avec la présence de la surface poplitée</a:t>
            </a:r>
          </a:p>
          <a:p>
            <a:pPr>
              <a:buNone/>
            </a:pPr>
            <a:r>
              <a:rPr lang="fr-FR" b="1" dirty="0" smtClean="0"/>
              <a:t> </a:t>
            </a:r>
            <a:endParaRPr lang="fr-FR" sz="36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740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3-DESCRIPTION ANATOMIQUE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>
            <a:normAutofit fontScale="25000" lnSpcReduction="20000"/>
          </a:bodyPr>
          <a:lstStyle/>
          <a:p>
            <a:pPr lvl="2"/>
            <a:endParaRPr lang="fr-FR" sz="11200" b="1" dirty="0" smtClean="0"/>
          </a:p>
          <a:p>
            <a:pPr lvl="2"/>
            <a:r>
              <a:rPr lang="fr-FR" sz="11200" b="1" dirty="0" smtClean="0"/>
              <a:t>Extrémité(EPIPHYSE) proximale</a:t>
            </a:r>
            <a:endParaRPr lang="fr-FR" sz="7200" dirty="0" smtClean="0"/>
          </a:p>
          <a:p>
            <a:pPr lvl="2"/>
            <a:r>
              <a:rPr lang="fr-FR" sz="7200" b="1" dirty="0" smtClean="0"/>
              <a:t>Tête fémorale </a:t>
            </a:r>
            <a:endParaRPr lang="fr-FR" sz="7200" dirty="0" smtClean="0"/>
          </a:p>
          <a:p>
            <a:r>
              <a:rPr lang="fr-FR" sz="7200" dirty="0" smtClean="0"/>
              <a:t>Articulaire avec la surface semi-lunaire de l’</a:t>
            </a:r>
            <a:r>
              <a:rPr lang="fr-FR" sz="7200" dirty="0" err="1" smtClean="0"/>
              <a:t>acétabulum</a:t>
            </a:r>
            <a:r>
              <a:rPr lang="fr-FR" sz="7200" dirty="0" smtClean="0"/>
              <a:t> </a:t>
            </a:r>
          </a:p>
          <a:p>
            <a:r>
              <a:rPr lang="fr-FR" sz="7200" dirty="0" smtClean="0"/>
              <a:t>Orientation en dedans - en haut et en avant Forme : 2/3 de sphère de 4 – 5 cm de diamètre</a:t>
            </a:r>
          </a:p>
          <a:p>
            <a:r>
              <a:rPr lang="fr-FR" sz="7200" dirty="0" smtClean="0"/>
              <a:t>Au centre :existe fovéa </a:t>
            </a:r>
            <a:r>
              <a:rPr lang="fr-FR" sz="7200" dirty="0" err="1" smtClean="0"/>
              <a:t>capitis</a:t>
            </a:r>
            <a:r>
              <a:rPr lang="fr-FR" sz="7200" dirty="0" smtClean="0"/>
              <a:t>  qui donne insertion au ligament de la tête et au passage de son artère </a:t>
            </a:r>
          </a:p>
          <a:p>
            <a:r>
              <a:rPr lang="fr-FR" sz="7200" b="1" dirty="0" smtClean="0"/>
              <a:t>Col fémoral </a:t>
            </a:r>
          </a:p>
          <a:p>
            <a:r>
              <a:rPr lang="fr-FR" sz="7200" dirty="0" smtClean="0"/>
              <a:t>Orientation : en  dedans et en haut</a:t>
            </a:r>
          </a:p>
          <a:p>
            <a:r>
              <a:rPr lang="fr-FR" sz="7200" dirty="0" smtClean="0"/>
              <a:t>Angle d’inclinaison </a:t>
            </a:r>
            <a:r>
              <a:rPr lang="fr-FR" sz="7200" dirty="0" err="1" smtClean="0"/>
              <a:t>cervico</a:t>
            </a:r>
            <a:r>
              <a:rPr lang="fr-FR" sz="7200" dirty="0" smtClean="0"/>
              <a:t>- diaphysaire = 120° - 145°</a:t>
            </a:r>
          </a:p>
          <a:p>
            <a:r>
              <a:rPr lang="fr-FR" sz="7200" b="1" dirty="0" smtClean="0"/>
              <a:t>Grand trochanter</a:t>
            </a:r>
            <a:r>
              <a:rPr lang="fr-FR" sz="7200" dirty="0" smtClean="0"/>
              <a:t> </a:t>
            </a:r>
          </a:p>
          <a:p>
            <a:r>
              <a:rPr lang="fr-FR" sz="7200" dirty="0" smtClean="0"/>
              <a:t>Tubérosité </a:t>
            </a:r>
            <a:r>
              <a:rPr lang="fr-FR" sz="7200" dirty="0" err="1" smtClean="0"/>
              <a:t>supéro</a:t>
            </a:r>
            <a:r>
              <a:rPr lang="fr-FR" sz="7200" dirty="0" smtClean="0"/>
              <a:t>-latérale</a:t>
            </a:r>
          </a:p>
          <a:p>
            <a:r>
              <a:rPr lang="fr-FR" sz="7200" b="1" dirty="0" smtClean="0"/>
              <a:t>Petit trochanter</a:t>
            </a:r>
            <a:r>
              <a:rPr lang="fr-FR" sz="7200" dirty="0" smtClean="0"/>
              <a:t> </a:t>
            </a:r>
          </a:p>
          <a:p>
            <a:r>
              <a:rPr lang="fr-FR" sz="7200" dirty="0" smtClean="0"/>
              <a:t>Saillie osseuse conique</a:t>
            </a:r>
          </a:p>
          <a:p>
            <a:endParaRPr lang="fr-FR" sz="7200" dirty="0" smtClean="0"/>
          </a:p>
          <a:p>
            <a:r>
              <a:rPr lang="fr-FR" sz="7200" dirty="0" smtClean="0"/>
              <a:t>NB : les petit et grand trochanters sont unis sur la face ventrale et dorsale par deux crêtes osseuses : ligne </a:t>
            </a:r>
            <a:r>
              <a:rPr lang="fr-FR" sz="7200" dirty="0" err="1" smtClean="0"/>
              <a:t>intertrochantérique</a:t>
            </a:r>
            <a:r>
              <a:rPr lang="fr-FR" sz="7200" dirty="0" smtClean="0"/>
              <a:t> en avant et la crête </a:t>
            </a:r>
            <a:r>
              <a:rPr lang="fr-FR" sz="7200" dirty="0" err="1" smtClean="0"/>
              <a:t>trochantérique</a:t>
            </a:r>
            <a:r>
              <a:rPr lang="fr-FR" sz="7200" dirty="0" smtClean="0"/>
              <a:t> en arrière </a:t>
            </a:r>
          </a:p>
          <a:p>
            <a:endParaRPr lang="fr-FR" sz="7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3-DESCRIPTION ANATOMIQUE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2"/>
            <a:r>
              <a:rPr lang="fr-FR" sz="7200" b="1" dirty="0" smtClean="0"/>
              <a:t>L’extrémité distale: </a:t>
            </a:r>
            <a:r>
              <a:rPr lang="fr-FR" sz="8000" dirty="0" smtClean="0"/>
              <a:t>Elle est volumineuse, allongée transversalement</a:t>
            </a:r>
          </a:p>
          <a:p>
            <a:r>
              <a:rPr lang="fr-FR" sz="8000" b="1" i="1" dirty="0" smtClean="0"/>
              <a:t>La face antérieure : pré</a:t>
            </a:r>
            <a:r>
              <a:rPr lang="fr-FR" sz="8000" dirty="0" smtClean="0"/>
              <a:t>sente ;</a:t>
            </a:r>
          </a:p>
          <a:p>
            <a:r>
              <a:rPr lang="fr-FR" sz="8000" dirty="0" smtClean="0"/>
              <a:t>La surface patellaire : surface articulaire avec la </a:t>
            </a:r>
            <a:r>
              <a:rPr lang="fr-FR" sz="8000" dirty="0" err="1" smtClean="0"/>
              <a:t>patella</a:t>
            </a:r>
            <a:endParaRPr lang="fr-FR" sz="8000" dirty="0" smtClean="0"/>
          </a:p>
          <a:p>
            <a:r>
              <a:rPr lang="fr-FR" sz="8000" dirty="0" smtClean="0"/>
              <a:t>Elle a la forme d’une trochlée comportant deux joues séparées par une gorge Elle se continue en arrière avec les condyles</a:t>
            </a:r>
          </a:p>
          <a:p>
            <a:r>
              <a:rPr lang="fr-FR" sz="8000" b="1" i="1" dirty="0" smtClean="0"/>
              <a:t>La face postérieure :</a:t>
            </a:r>
          </a:p>
          <a:p>
            <a:r>
              <a:rPr lang="fr-FR" sz="8000" dirty="0" smtClean="0"/>
              <a:t>Les condyles fémoraux </a:t>
            </a:r>
            <a:r>
              <a:rPr lang="fr-FR" sz="8000" dirty="0" smtClean="0"/>
              <a:t>: </a:t>
            </a:r>
            <a:r>
              <a:rPr lang="fr-FR" sz="8000" b="1" dirty="0" smtClean="0"/>
              <a:t>Sont Deux </a:t>
            </a:r>
            <a:r>
              <a:rPr lang="fr-FR" sz="8000" b="1" dirty="0" smtClean="0"/>
              <a:t>éminences articulaires</a:t>
            </a:r>
            <a:r>
              <a:rPr lang="fr-FR" sz="8000" dirty="0" smtClean="0"/>
              <a:t>, </a:t>
            </a:r>
            <a:r>
              <a:rPr lang="fr-FR" sz="8000" b="1" dirty="0" smtClean="0"/>
              <a:t>médiale </a:t>
            </a:r>
            <a:r>
              <a:rPr lang="fr-FR" sz="8000" dirty="0" smtClean="0"/>
              <a:t>et </a:t>
            </a:r>
            <a:r>
              <a:rPr lang="fr-FR" sz="8000" b="1" dirty="0" smtClean="0"/>
              <a:t>latérale</a:t>
            </a:r>
            <a:r>
              <a:rPr lang="fr-FR" sz="8000" dirty="0" smtClean="0"/>
              <a:t>, </a:t>
            </a:r>
            <a:r>
              <a:rPr lang="fr-FR" sz="8000" b="1" dirty="0" smtClean="0"/>
              <a:t>enroulée </a:t>
            </a:r>
            <a:r>
              <a:rPr lang="fr-FR" sz="8000" dirty="0" smtClean="0"/>
              <a:t>chacune sur elle-même Articulaire avec: </a:t>
            </a:r>
            <a:r>
              <a:rPr lang="fr-FR" sz="8000" b="1" dirty="0" err="1" smtClean="0"/>
              <a:t>patella</a:t>
            </a:r>
            <a:r>
              <a:rPr lang="fr-FR" sz="8000" b="1" dirty="0" smtClean="0"/>
              <a:t> </a:t>
            </a:r>
            <a:r>
              <a:rPr lang="fr-FR" sz="8000" dirty="0" smtClean="0"/>
              <a:t>et </a:t>
            </a:r>
            <a:r>
              <a:rPr lang="fr-FR" sz="8000" b="1" dirty="0" smtClean="0"/>
              <a:t>plateau tibial</a:t>
            </a:r>
            <a:endParaRPr lang="fr-FR" sz="8000" dirty="0" smtClean="0"/>
          </a:p>
          <a:p>
            <a:r>
              <a:rPr lang="fr-FR" sz="8000" dirty="0" smtClean="0"/>
              <a:t>Occupés latéralement par: </a:t>
            </a:r>
            <a:r>
              <a:rPr lang="fr-FR" sz="8000" b="1" dirty="0" smtClean="0"/>
              <a:t>épicondyles latéral </a:t>
            </a:r>
            <a:r>
              <a:rPr lang="fr-FR" sz="8000" dirty="0" smtClean="0"/>
              <a:t>et </a:t>
            </a:r>
            <a:r>
              <a:rPr lang="fr-FR" sz="8000" b="1" dirty="0" smtClean="0"/>
              <a:t>médial</a:t>
            </a:r>
            <a:endParaRPr lang="fr-FR" sz="8000" dirty="0" smtClean="0"/>
          </a:p>
          <a:p>
            <a:r>
              <a:rPr lang="fr-FR" sz="8000" dirty="0" smtClean="0"/>
              <a:t>Séparés par la fosse </a:t>
            </a:r>
            <a:r>
              <a:rPr lang="fr-FR" sz="8000" dirty="0" err="1" smtClean="0"/>
              <a:t>intercondylaire</a:t>
            </a:r>
            <a:r>
              <a:rPr lang="fr-FR" sz="8000" dirty="0" smtClean="0"/>
              <a:t> ;</a:t>
            </a:r>
          </a:p>
          <a:p>
            <a:r>
              <a:rPr lang="fr-FR" sz="8000" dirty="0" smtClean="0"/>
              <a:t>Au-dessus de chaque condyle se trouve les tubercules supra-</a:t>
            </a:r>
            <a:r>
              <a:rPr lang="fr-FR" sz="8000" dirty="0" err="1" smtClean="0"/>
              <a:t>condylaires</a:t>
            </a:r>
            <a:r>
              <a:rPr lang="fr-FR" sz="8000" dirty="0" smtClean="0"/>
              <a:t> médiale et latéral</a:t>
            </a:r>
          </a:p>
          <a:p>
            <a:pPr>
              <a:buNone/>
            </a:pPr>
            <a:endParaRPr lang="fr-FR" sz="72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3-DESCRIPTION ANATOMIQUE </a:t>
            </a:r>
            <a:endParaRPr lang="fr-FR" dirty="0"/>
          </a:p>
        </p:txBody>
      </p:sp>
      <p:pic>
        <p:nvPicPr>
          <p:cNvPr id="4" name="Espace réservé du contenu 3" descr="femur3gif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01062" y="-172303"/>
            <a:ext cx="4855314" cy="746971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270</Words>
  <Application>Microsoft Office PowerPoint</Application>
  <PresentationFormat>Affichage à l'écran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LE FEMUR  </vt:lpstr>
      <vt:lpstr>OBJECTIF PEDAGOGIQUE </vt:lpstr>
      <vt:lpstr>PLAN </vt:lpstr>
      <vt:lpstr>1-Définition </vt:lpstr>
      <vt:lpstr>2-ORIENTATION: MISE EN PLACE </vt:lpstr>
      <vt:lpstr>3-DESCRIPTION ANATOMIQUE </vt:lpstr>
      <vt:lpstr>3-DESCRIPTION ANATOMIQUE </vt:lpstr>
      <vt:lpstr>3-DESCRIPTION ANATOMIQUE </vt:lpstr>
      <vt:lpstr>3-DESCRIPTION ANATOMIQUE </vt:lpstr>
      <vt:lpstr>3-DESCRIPTION ANATOMIQUE </vt:lpstr>
      <vt:lpstr>4-ANATOMIE PALPATOIRE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FEMUR</dc:title>
  <dc:creator>pcstar</dc:creator>
  <cp:lastModifiedBy>pcstar</cp:lastModifiedBy>
  <cp:revision>3</cp:revision>
  <dcterms:created xsi:type="dcterms:W3CDTF">2024-02-03T17:27:09Z</dcterms:created>
  <dcterms:modified xsi:type="dcterms:W3CDTF">2024-02-05T11:24:44Z</dcterms:modified>
</cp:coreProperties>
</file>