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4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E444C-9B83-43A0-8701-1F8F25FE3AA4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A86CC-3745-4FDE-B086-81FEAE8E6D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TIBIA 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>
                <a:latin typeface="Times New Roman"/>
                <a:cs typeface="Times New Roman"/>
              </a:rPr>
              <a:t>UNIVERSITE </a:t>
            </a:r>
            <a:r>
              <a:rPr lang="fr-FR" spc="-10" dirty="0" smtClean="0">
                <a:latin typeface="Times New Roman"/>
                <a:cs typeface="Times New Roman"/>
              </a:rPr>
              <a:t>IBN KHALDOUN TIARET 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ANNEXE DE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MEDECINE</a:t>
            </a:r>
            <a:endParaRPr lang="fr-FR" dirty="0" smtClean="0">
              <a:latin typeface="Times New Roman"/>
              <a:cs typeface="Times New Roman"/>
            </a:endParaRPr>
          </a:p>
          <a:p>
            <a:r>
              <a:rPr lang="fr-FR" spc="-10" dirty="0" smtClean="0">
                <a:latin typeface="Times New Roman"/>
                <a:cs typeface="Times New Roman"/>
              </a:rPr>
              <a:t>ANNEE </a:t>
            </a:r>
            <a:r>
              <a:rPr lang="fr-FR" spc="-5" dirty="0" smtClean="0">
                <a:latin typeface="Times New Roman"/>
                <a:cs typeface="Times New Roman"/>
              </a:rPr>
              <a:t>UNIVERSITAIRE  </a:t>
            </a:r>
            <a:r>
              <a:rPr lang="fr-FR" dirty="0" smtClean="0">
                <a:latin typeface="Times New Roman"/>
                <a:cs typeface="Times New Roman"/>
              </a:rPr>
              <a:t>2023</a:t>
            </a:r>
            <a:r>
              <a:rPr lang="fr-FR" spc="5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-2024</a:t>
            </a:r>
          </a:p>
          <a:p>
            <a:r>
              <a:rPr lang="fr-FR" dirty="0" smtClean="0">
                <a:latin typeface="Times New Roman"/>
                <a:cs typeface="Times New Roman"/>
              </a:rPr>
              <a:t>DR </a:t>
            </a:r>
            <a:r>
              <a:rPr lang="fr-FR" spc="-10" dirty="0" smtClean="0">
                <a:latin typeface="Times New Roman"/>
                <a:cs typeface="Times New Roman"/>
              </a:rPr>
              <a:t>BENYAHIA  .S . SPECIALISTE ANATOMIE GENERALE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7" name="Espace réservé du contenu 5" descr="LOGO Ibn khaldoun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988840"/>
            <a:ext cx="4673974" cy="367240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Description anatomique </a:t>
            </a:r>
            <a:endParaRPr lang="fr-FR" dirty="0"/>
          </a:p>
        </p:txBody>
      </p:sp>
      <p:pic>
        <p:nvPicPr>
          <p:cNvPr id="4" name="image2.jpeg" descr="C:\Users\matrix computer\Pictures\fig5g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6349" y="1600200"/>
            <a:ext cx="7631302" cy="452596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98776" cy="113813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Description anatomique :</a:t>
            </a:r>
            <a:endParaRPr lang="fr-FR" dirty="0"/>
          </a:p>
        </p:txBody>
      </p:sp>
      <p:pic>
        <p:nvPicPr>
          <p:cNvPr id="7" name="Espace réservé du contenu 6" descr="tibia inf 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3" y="2140441"/>
            <a:ext cx="4214356" cy="3160767"/>
          </a:xfrm>
        </p:spPr>
      </p:pic>
      <p:pic>
        <p:nvPicPr>
          <p:cNvPr id="8" name="Espace réservé du contenu 7" descr="tibia inf.gif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427984" y="-315416"/>
            <a:ext cx="5031654" cy="7741006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Anatomie </a:t>
            </a:r>
            <a:r>
              <a:rPr lang="fr-FR" dirty="0" err="1" smtClean="0"/>
              <a:t>palpatoire</a:t>
            </a:r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Bord antérieur du tibia - face médiale du tibia - Tubérosité du tibia ( à 5 cm au dessous de l’apex de la </a:t>
            </a:r>
            <a:r>
              <a:rPr lang="fr-FR" b="1" dirty="0" err="1"/>
              <a:t>patella</a:t>
            </a:r>
            <a:r>
              <a:rPr lang="fr-FR" b="1" dirty="0"/>
              <a:t> ) Condyle latéral et médial lorsque le genou est fléchi - L a malléole tibiale médiale</a:t>
            </a:r>
            <a:endParaRPr lang="fr-FR" dirty="0"/>
          </a:p>
          <a:p>
            <a:r>
              <a:rPr lang="fr-FR" b="1" dirty="0"/>
              <a:t> 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 PEDAGOGIQUE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/>
              <a:t>Résumer en quelques lignes la morphologie simplifiée du tibia</a:t>
            </a:r>
          </a:p>
          <a:p>
            <a:pPr lvl="0"/>
            <a:r>
              <a:rPr lang="fr-FR" dirty="0"/>
              <a:t>Légender les différents schémas du </a:t>
            </a:r>
            <a:r>
              <a:rPr lang="fr-FR" dirty="0" smtClean="0"/>
              <a:t>tibia</a:t>
            </a:r>
            <a:endParaRPr lang="fr-FR" dirty="0"/>
          </a:p>
          <a:p>
            <a:pPr lvl="0"/>
            <a:r>
              <a:rPr lang="fr-FR" dirty="0"/>
              <a:t>Identifier les </a:t>
            </a:r>
            <a:r>
              <a:rPr lang="fr-FR" dirty="0" err="1"/>
              <a:t>sîtes</a:t>
            </a:r>
            <a:r>
              <a:rPr lang="fr-FR" dirty="0"/>
              <a:t> </a:t>
            </a:r>
            <a:r>
              <a:rPr lang="fr-FR" dirty="0" err="1"/>
              <a:t>palpatoires</a:t>
            </a:r>
            <a:r>
              <a:rPr lang="fr-FR" dirty="0"/>
              <a:t> du tibia</a:t>
            </a:r>
          </a:p>
          <a:p>
            <a:pPr lvl="0"/>
            <a:r>
              <a:rPr lang="fr-FR" dirty="0"/>
              <a:t>Citer les principaux rapports vasculo-nerveux et tendineux du tibia</a:t>
            </a:r>
          </a:p>
          <a:p>
            <a:pPr lvl="0"/>
            <a:r>
              <a:rPr lang="fr-FR" dirty="0"/>
              <a:t>Reconnaître sur schéma la conformation du tibia en coupe axiale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1-</a:t>
            </a:r>
            <a:r>
              <a:rPr lang="fr-FR" dirty="0" err="1" smtClean="0"/>
              <a:t>Definition</a:t>
            </a:r>
            <a:r>
              <a:rPr lang="fr-FR" dirty="0" smtClean="0"/>
              <a:t> </a:t>
            </a:r>
          </a:p>
          <a:p>
            <a:r>
              <a:rPr lang="fr-FR" dirty="0" smtClean="0"/>
              <a:t>2-Mise en place</a:t>
            </a:r>
          </a:p>
          <a:p>
            <a:r>
              <a:rPr lang="fr-FR" dirty="0" smtClean="0"/>
              <a:t>3-Description anatomique </a:t>
            </a:r>
          </a:p>
          <a:p>
            <a:r>
              <a:rPr lang="fr-FR" dirty="0" smtClean="0"/>
              <a:t>   a-Diaphyse </a:t>
            </a:r>
          </a:p>
          <a:p>
            <a:r>
              <a:rPr lang="fr-FR" dirty="0" smtClean="0"/>
              <a:t>   b-Epiphyse proximale</a:t>
            </a:r>
          </a:p>
          <a:p>
            <a:r>
              <a:rPr lang="fr-FR" dirty="0" smtClean="0"/>
              <a:t>   c-Epiphyse distale </a:t>
            </a:r>
          </a:p>
          <a:p>
            <a:pPr lvl="0"/>
            <a:r>
              <a:rPr lang="fr-FR" dirty="0" smtClean="0"/>
              <a:t>4-Anatomie </a:t>
            </a:r>
            <a:r>
              <a:rPr lang="fr-FR" dirty="0" err="1" smtClean="0"/>
              <a:t>palpatoire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DEFINITION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/>
              <a:t>Segment médial du squelette jambier </a:t>
            </a:r>
            <a:endParaRPr lang="fr-FR" b="1" dirty="0" smtClean="0"/>
          </a:p>
          <a:p>
            <a:r>
              <a:rPr lang="fr-FR" b="1" dirty="0" smtClean="0"/>
              <a:t>Os </a:t>
            </a:r>
            <a:r>
              <a:rPr lang="fr-FR" b="1" dirty="0"/>
              <a:t>massif - long - pair et asymétrique</a:t>
            </a:r>
            <a:endParaRPr lang="fr-FR" dirty="0"/>
          </a:p>
          <a:p>
            <a:r>
              <a:rPr lang="fr-FR" b="1" dirty="0"/>
              <a:t>Il supporte tout le ,poids du corps </a:t>
            </a:r>
            <a:r>
              <a:rPr lang="fr-FR" b="1" dirty="0" smtClean="0"/>
              <a:t>humain</a:t>
            </a:r>
          </a:p>
          <a:p>
            <a:pPr lvl="1"/>
            <a:r>
              <a:rPr lang="fr-FR" b="1" dirty="0"/>
              <a:t>Articulaire aux deux extrémités fémorale en haut –talaire en bas</a:t>
            </a:r>
            <a:endParaRPr lang="fr-FR" sz="4400" dirty="0"/>
          </a:p>
          <a:p>
            <a:pPr lvl="1"/>
            <a:r>
              <a:rPr lang="fr-FR" b="1" dirty="0"/>
              <a:t>Articulaire aux deux niveaux de la </a:t>
            </a:r>
            <a:r>
              <a:rPr lang="fr-FR" b="1" dirty="0" err="1"/>
              <a:t>fibula</a:t>
            </a:r>
            <a:endParaRPr lang="fr-FR" sz="4400" dirty="0"/>
          </a:p>
          <a:p>
            <a:pPr lvl="1"/>
            <a:r>
              <a:rPr lang="fr-FR" b="1" dirty="0"/>
              <a:t>Rôle à la cheville ( pince malléolaire )</a:t>
            </a:r>
            <a:endParaRPr lang="fr-FR" sz="4400" dirty="0"/>
          </a:p>
          <a:p>
            <a:pPr lvl="1"/>
            <a:r>
              <a:rPr lang="fr-FR" b="1" dirty="0"/>
              <a:t>Epiphyse proximale volumineuse ( insertions tendineuses des muscles de la cuisse )</a:t>
            </a:r>
            <a:endParaRPr lang="fr-FR" sz="4400" dirty="0"/>
          </a:p>
          <a:p>
            <a:r>
              <a:rPr lang="fr-FR" b="1" dirty="0"/>
              <a:t>Pas de loge médiale ( face </a:t>
            </a:r>
            <a:r>
              <a:rPr lang="fr-FR" b="1" dirty="0" smtClean="0"/>
              <a:t>sous-cutanée)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Orientation : mise en place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b="1" dirty="0"/>
              <a:t>En bas et en dedans : la saillie qui prolonge la petite </a:t>
            </a:r>
            <a:r>
              <a:rPr lang="fr-FR" b="1" dirty="0" smtClean="0"/>
              <a:t>extrémité</a:t>
            </a:r>
          </a:p>
          <a:p>
            <a:r>
              <a:rPr lang="fr-FR" b="1" dirty="0" smtClean="0"/>
              <a:t> </a:t>
            </a:r>
            <a:r>
              <a:rPr lang="fr-FR" b="1" dirty="0"/>
              <a:t>En avant : Le bord le plus saillant de la diaphyse tibiale</a:t>
            </a:r>
            <a:endParaRPr lang="fr-FR" dirty="0"/>
          </a:p>
          <a:p>
            <a:endParaRPr lang="fr-FR" dirty="0"/>
          </a:p>
        </p:txBody>
      </p:sp>
      <p:pic>
        <p:nvPicPr>
          <p:cNvPr id="5" name="Espace réservé du contenu 4" descr="Tibi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99992" y="469058"/>
            <a:ext cx="4666214" cy="6128294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/>
          <a:lstStyle/>
          <a:p>
            <a:r>
              <a:rPr lang="fr-FR" dirty="0" smtClean="0"/>
              <a:t>Description anatomique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 fontScale="25000" lnSpcReduction="20000"/>
          </a:bodyPr>
          <a:lstStyle/>
          <a:p>
            <a:pPr lvl="2"/>
            <a:r>
              <a:rPr lang="fr-FR" sz="7200" b="1" dirty="0"/>
              <a:t>Diaphyse tibiale </a:t>
            </a:r>
            <a:r>
              <a:rPr lang="fr-FR" sz="7200" b="1" dirty="0" smtClean="0"/>
              <a:t>:</a:t>
            </a:r>
            <a:r>
              <a:rPr lang="fr-FR" sz="7200" b="1" dirty="0"/>
              <a:t> </a:t>
            </a:r>
            <a:endParaRPr lang="fr-FR" sz="7200" dirty="0"/>
          </a:p>
          <a:p>
            <a:r>
              <a:rPr lang="fr-FR" sz="7200" b="1" dirty="0"/>
              <a:t>triangulaire à la coupe au niveau de la partie </a:t>
            </a:r>
            <a:r>
              <a:rPr lang="fr-FR" sz="7200" b="1" dirty="0" smtClean="0"/>
              <a:t>moyenne</a:t>
            </a:r>
            <a:endParaRPr lang="fr-FR" sz="7200" dirty="0"/>
          </a:p>
          <a:p>
            <a:r>
              <a:rPr lang="fr-FR" sz="7200" b="1" dirty="0"/>
              <a:t>Trois </a:t>
            </a:r>
            <a:r>
              <a:rPr lang="fr-FR" sz="7200" b="1" dirty="0" smtClean="0"/>
              <a:t>faces</a:t>
            </a:r>
            <a:r>
              <a:rPr lang="fr-FR" sz="7200" b="1" dirty="0"/>
              <a:t> </a:t>
            </a:r>
            <a:r>
              <a:rPr lang="fr-FR" sz="7200" dirty="0" smtClean="0"/>
              <a:t>: -</a:t>
            </a:r>
            <a:r>
              <a:rPr lang="fr-FR" sz="7200" b="1" dirty="0" smtClean="0"/>
              <a:t>Face </a:t>
            </a:r>
            <a:r>
              <a:rPr lang="fr-FR" sz="7200" b="1" dirty="0"/>
              <a:t>médiale </a:t>
            </a:r>
            <a:r>
              <a:rPr lang="fr-FR" sz="7200" b="1" dirty="0" smtClean="0"/>
              <a:t>:</a:t>
            </a:r>
            <a:r>
              <a:rPr lang="fr-FR" sz="7200" b="1" dirty="0"/>
              <a:t> </a:t>
            </a:r>
            <a:endParaRPr lang="fr-FR" sz="7200" dirty="0"/>
          </a:p>
          <a:p>
            <a:r>
              <a:rPr lang="fr-FR" sz="7200" dirty="0"/>
              <a:t>¼ supérieur : rugueux ( insertion </a:t>
            </a:r>
            <a:r>
              <a:rPr lang="fr-FR" sz="7200" dirty="0" err="1"/>
              <a:t>musculo</a:t>
            </a:r>
            <a:r>
              <a:rPr lang="fr-FR" sz="7200" dirty="0"/>
              <a:t>-ligamentaire )</a:t>
            </a:r>
          </a:p>
          <a:p>
            <a:r>
              <a:rPr lang="fr-FR" sz="7200" dirty="0"/>
              <a:t>¾ inférieur : lisse – </a:t>
            </a:r>
            <a:r>
              <a:rPr lang="fr-FR" sz="7200" dirty="0" err="1" smtClean="0"/>
              <a:t>sous-ctanée</a:t>
            </a:r>
            <a:r>
              <a:rPr lang="fr-FR" sz="7200" dirty="0"/>
              <a:t> </a:t>
            </a:r>
          </a:p>
          <a:p>
            <a:pPr lvl="0"/>
            <a:r>
              <a:rPr lang="fr-FR" sz="7200" b="1" dirty="0" smtClean="0"/>
              <a:t>-Face </a:t>
            </a:r>
            <a:r>
              <a:rPr lang="fr-FR" sz="7200" b="1" dirty="0"/>
              <a:t>latérale </a:t>
            </a:r>
            <a:r>
              <a:rPr lang="fr-FR" sz="7200" dirty="0"/>
              <a:t>: creuse en haut – arrondie et large en </a:t>
            </a:r>
            <a:r>
              <a:rPr lang="fr-FR" sz="7200" dirty="0" smtClean="0"/>
              <a:t>bas</a:t>
            </a:r>
            <a:r>
              <a:rPr lang="fr-FR" sz="7200" b="1" dirty="0"/>
              <a:t> </a:t>
            </a:r>
            <a:endParaRPr lang="fr-FR" sz="7200" dirty="0"/>
          </a:p>
          <a:p>
            <a:pPr lvl="0"/>
            <a:r>
              <a:rPr lang="fr-FR" sz="7200" b="1" dirty="0" smtClean="0"/>
              <a:t>-Face </a:t>
            </a:r>
            <a:r>
              <a:rPr lang="fr-FR" sz="7200" b="1" dirty="0"/>
              <a:t>postérieure </a:t>
            </a:r>
            <a:r>
              <a:rPr lang="fr-FR" sz="7200" b="1" dirty="0" smtClean="0"/>
              <a:t>:</a:t>
            </a:r>
            <a:r>
              <a:rPr lang="fr-FR" sz="7200" b="1" dirty="0"/>
              <a:t> </a:t>
            </a:r>
            <a:endParaRPr lang="fr-FR" sz="7200" dirty="0"/>
          </a:p>
          <a:p>
            <a:r>
              <a:rPr lang="fr-FR" sz="7200" dirty="0"/>
              <a:t>Divisée par une ligne oblique ( ligne du muscle soléaire ) en : Segment supérieur triangulaire - lisse</a:t>
            </a:r>
          </a:p>
          <a:p>
            <a:r>
              <a:rPr lang="fr-FR" sz="7200" dirty="0"/>
              <a:t>Segment inférieur divisé en deux parties par une petite crête </a:t>
            </a:r>
            <a:r>
              <a:rPr lang="fr-FR" sz="7200" dirty="0" smtClean="0"/>
              <a:t>verticale</a:t>
            </a:r>
            <a:r>
              <a:rPr lang="fr-FR" sz="7200" b="1" dirty="0"/>
              <a:t> </a:t>
            </a:r>
            <a:endParaRPr lang="fr-FR" sz="7200" dirty="0"/>
          </a:p>
          <a:p>
            <a:pPr lvl="0"/>
            <a:r>
              <a:rPr lang="fr-FR" sz="7200" b="1" dirty="0"/>
              <a:t>Trois bords</a:t>
            </a:r>
            <a:endParaRPr lang="fr-FR" sz="7200" dirty="0"/>
          </a:p>
          <a:p>
            <a:pPr lvl="1"/>
            <a:r>
              <a:rPr lang="fr-FR" sz="7200" dirty="0"/>
              <a:t>Bord antérieur ( crête tibiale ) saillant - sous-cutané – palpable – se terminant en bas au bord antérieur de la malléole </a:t>
            </a:r>
            <a:r>
              <a:rPr lang="fr-FR" sz="7200" dirty="0" smtClean="0"/>
              <a:t>médiale</a:t>
            </a:r>
            <a:r>
              <a:rPr lang="fr-FR" sz="7200" dirty="0"/>
              <a:t> </a:t>
            </a:r>
          </a:p>
          <a:p>
            <a:pPr lvl="1"/>
            <a:r>
              <a:rPr lang="fr-FR" sz="7200" dirty="0"/>
              <a:t>Bord médial saillant en </a:t>
            </a:r>
            <a:r>
              <a:rPr lang="fr-FR" sz="7200" dirty="0" smtClean="0"/>
              <a:t>bas</a:t>
            </a:r>
            <a:endParaRPr lang="fr-FR" sz="7200" dirty="0"/>
          </a:p>
          <a:p>
            <a:pPr lvl="1"/>
            <a:r>
              <a:rPr lang="fr-FR" sz="7200" dirty="0"/>
              <a:t>Bord interosseux ( latéral ) tranchant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78098"/>
          </a:xfrm>
        </p:spPr>
        <p:txBody>
          <a:bodyPr/>
          <a:lstStyle/>
          <a:p>
            <a:r>
              <a:rPr lang="fr-FR" dirty="0" smtClean="0"/>
              <a:t>Description anatomique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145435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fr-FR" u="heavy" dirty="0"/>
              <a:t>en forme de pyramide à base supérieure. On lui décrit une base ou plateau tibial, et deux tubérosités ou condyles.</a:t>
            </a:r>
          </a:p>
          <a:p>
            <a:pPr lvl="0"/>
            <a:r>
              <a:rPr lang="fr-FR" b="1" u="heavy" dirty="0"/>
              <a:t>LE PLATEAU TIBIAL </a:t>
            </a:r>
            <a:r>
              <a:rPr lang="fr-FR" b="1" u="heavy" dirty="0" smtClean="0"/>
              <a:t>:</a:t>
            </a:r>
            <a:r>
              <a:rPr lang="fr-FR" dirty="0" smtClean="0"/>
              <a:t>Présente </a:t>
            </a:r>
            <a:r>
              <a:rPr lang="fr-FR" dirty="0"/>
              <a:t>trois parties :</a:t>
            </a:r>
            <a:r>
              <a:rPr lang="fr-FR" dirty="0" smtClean="0"/>
              <a:t>.</a:t>
            </a:r>
            <a:endParaRPr lang="fr-FR" dirty="0"/>
          </a:p>
          <a:p>
            <a:r>
              <a:rPr lang="fr-FR" dirty="0"/>
              <a:t>Les cavités glénoïdales sont l’une externe, l’autre interne. Elles s’articulent avec les condyles du fémur.</a:t>
            </a:r>
          </a:p>
          <a:p>
            <a:r>
              <a:rPr lang="fr-FR" dirty="0"/>
              <a:t>À leur partie interne elles se relèvent d’une éminence, en formant l’éminence </a:t>
            </a:r>
            <a:r>
              <a:rPr lang="fr-FR" dirty="0" err="1"/>
              <a:t>intercondylaire</a:t>
            </a:r>
            <a:r>
              <a:rPr lang="fr-FR" dirty="0"/>
              <a:t>, qui occupe la partie moyenne de l’espace </a:t>
            </a:r>
            <a:r>
              <a:rPr lang="fr-FR" dirty="0" err="1"/>
              <a:t>interglénoïdien</a:t>
            </a:r>
            <a:r>
              <a:rPr lang="fr-FR" dirty="0"/>
              <a:t>.</a:t>
            </a:r>
          </a:p>
          <a:p>
            <a:r>
              <a:rPr lang="fr-FR" dirty="0"/>
              <a:t>L’espace </a:t>
            </a:r>
            <a:r>
              <a:rPr lang="fr-FR" dirty="0" err="1"/>
              <a:t>interglénoïdien</a:t>
            </a:r>
            <a:r>
              <a:rPr lang="fr-FR" dirty="0"/>
              <a:t> est divisée en trois parties : une moyenne et les deux autres sont les aires </a:t>
            </a:r>
            <a:r>
              <a:rPr lang="fr-FR" dirty="0" err="1"/>
              <a:t>intercondylaires</a:t>
            </a:r>
            <a:r>
              <a:rPr lang="fr-FR" dirty="0"/>
              <a:t> antérieure et postérieure.</a:t>
            </a:r>
          </a:p>
          <a:p>
            <a:pPr lvl="0"/>
            <a:r>
              <a:rPr lang="fr-FR" b="1" u="heavy" dirty="0"/>
              <a:t>CONDYLE LATERAL </a:t>
            </a:r>
            <a:r>
              <a:rPr lang="fr-FR" u="heavy" dirty="0"/>
              <a:t>: il présente :</a:t>
            </a:r>
          </a:p>
          <a:p>
            <a:r>
              <a:rPr lang="fr-FR" dirty="0"/>
              <a:t>-en dehors et en </a:t>
            </a:r>
            <a:r>
              <a:rPr lang="fr-FR" dirty="0" err="1"/>
              <a:t>arriére</a:t>
            </a:r>
            <a:r>
              <a:rPr lang="fr-FR" dirty="0"/>
              <a:t> la surface articulaire </a:t>
            </a:r>
            <a:r>
              <a:rPr lang="fr-FR" dirty="0" err="1"/>
              <a:t>fibulaire</a:t>
            </a:r>
            <a:r>
              <a:rPr lang="fr-FR" dirty="0"/>
              <a:t> pour la tête de la </a:t>
            </a:r>
            <a:r>
              <a:rPr lang="fr-FR" dirty="0" err="1"/>
              <a:t>fibula</a:t>
            </a:r>
            <a:r>
              <a:rPr lang="fr-FR" dirty="0"/>
              <a:t>.</a:t>
            </a:r>
          </a:p>
          <a:p>
            <a:pPr lvl="0"/>
            <a:r>
              <a:rPr lang="fr-FR" dirty="0"/>
              <a:t>en dehors et en avant, le tubercule de </a:t>
            </a:r>
            <a:r>
              <a:rPr lang="fr-FR" dirty="0" err="1"/>
              <a:t>Gerdy</a:t>
            </a:r>
            <a:r>
              <a:rPr lang="fr-FR" dirty="0"/>
              <a:t> qui donne insertion aux muscles tibial antérieur et au fascia </a:t>
            </a:r>
            <a:r>
              <a:rPr lang="fr-FR" dirty="0" err="1"/>
              <a:t>lata</a:t>
            </a:r>
            <a:r>
              <a:rPr lang="fr-FR" dirty="0" smtClean="0"/>
              <a:t>.</a:t>
            </a:r>
            <a:r>
              <a:rPr lang="fr-FR" dirty="0"/>
              <a:t> </a:t>
            </a:r>
          </a:p>
          <a:p>
            <a:pPr lvl="0"/>
            <a:r>
              <a:rPr lang="fr-FR" b="1" u="heavy" dirty="0"/>
              <a:t>CONDYLE MEDIAL </a:t>
            </a:r>
            <a:r>
              <a:rPr lang="fr-FR" u="heavy" dirty="0"/>
              <a:t>: présente </a:t>
            </a:r>
            <a:r>
              <a:rPr lang="fr-FR" u="heavy" dirty="0" smtClean="0"/>
              <a:t>:</a:t>
            </a:r>
            <a:endParaRPr lang="fr-FR" dirty="0"/>
          </a:p>
          <a:p>
            <a:r>
              <a:rPr lang="fr-FR" dirty="0"/>
              <a:t>-	En </a:t>
            </a:r>
            <a:r>
              <a:rPr lang="fr-FR" dirty="0" err="1"/>
              <a:t>arriére</a:t>
            </a:r>
            <a:r>
              <a:rPr lang="fr-FR" dirty="0"/>
              <a:t> l’empreinte d’insertion du tendon direct du muscle semi- membraneux.</a:t>
            </a:r>
          </a:p>
          <a:p>
            <a:pPr lvl="0"/>
            <a:r>
              <a:rPr lang="fr-FR" b="1" u="heavy" dirty="0"/>
              <a:t>LA TUBEROSITE TIBIALE </a:t>
            </a:r>
            <a:r>
              <a:rPr lang="fr-FR" u="heavy" dirty="0"/>
              <a:t>: située à la partie antérieure de l’épiphyse proximale et donne insertion au ligament patellaire.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fr-FR" b="1" u="heavy" dirty="0"/>
              <a:t>EPIPHYSE DISTALE </a:t>
            </a:r>
            <a:r>
              <a:rPr lang="fr-FR" u="heavy" dirty="0" smtClean="0"/>
              <a:t>:</a:t>
            </a:r>
            <a:r>
              <a:rPr lang="fr-FR" dirty="0"/>
              <a:t> </a:t>
            </a:r>
          </a:p>
          <a:p>
            <a:r>
              <a:rPr lang="fr-FR" dirty="0"/>
              <a:t>Moins volumineuse que l’extrémité supérieure, présente un prolongement distal, la malléole médiale. Elle a une forme irrégulièrement cubique, présente donc 5 faces :</a:t>
            </a:r>
          </a:p>
          <a:p>
            <a:pPr lvl="0"/>
            <a:r>
              <a:rPr lang="fr-FR" dirty="0"/>
              <a:t/>
            </a:r>
            <a:br>
              <a:rPr lang="fr-FR" dirty="0"/>
            </a:br>
            <a:r>
              <a:rPr lang="fr-FR" b="1" u="heavy" dirty="0"/>
              <a:t>LA FACE ANTERIEURE</a:t>
            </a:r>
            <a:r>
              <a:rPr lang="fr-FR" b="1" dirty="0"/>
              <a:t> </a:t>
            </a:r>
            <a:r>
              <a:rPr lang="fr-FR" dirty="0"/>
              <a:t>: continue la face latérale de la diaphyse et présente un bourrelet transversal qui donne insertion à la capsule de l’articulation </a:t>
            </a:r>
            <a:r>
              <a:rPr lang="fr-FR" dirty="0" err="1"/>
              <a:t>talo</a:t>
            </a:r>
            <a:r>
              <a:rPr lang="fr-FR" dirty="0"/>
              <a:t>- crurale.</a:t>
            </a:r>
          </a:p>
          <a:p>
            <a:pPr lvl="0"/>
            <a:r>
              <a:rPr lang="fr-FR" b="1" u="heavy" dirty="0"/>
              <a:t> LA FACE POSTERIEURE</a:t>
            </a:r>
            <a:r>
              <a:rPr lang="fr-FR" b="1" dirty="0"/>
              <a:t> </a:t>
            </a:r>
            <a:r>
              <a:rPr lang="fr-FR" dirty="0"/>
              <a:t>:présente un sillon ou passe le tendon du long fléchisseur propre de l’</a:t>
            </a:r>
            <a:r>
              <a:rPr lang="fr-FR" dirty="0" err="1"/>
              <a:t>hallux</a:t>
            </a:r>
            <a:r>
              <a:rPr lang="fr-FR" dirty="0"/>
              <a:t>.</a:t>
            </a:r>
          </a:p>
          <a:p>
            <a:pPr lvl="0"/>
            <a:r>
              <a:rPr lang="fr-FR" b="1" u="heavy" dirty="0"/>
              <a:t>FACE LATERALE</a:t>
            </a:r>
            <a:r>
              <a:rPr lang="fr-FR" b="1" dirty="0"/>
              <a:t> </a:t>
            </a:r>
            <a:r>
              <a:rPr lang="fr-FR" dirty="0"/>
              <a:t>: creusée en gouttière, l’échancrure </a:t>
            </a:r>
            <a:r>
              <a:rPr lang="fr-FR" dirty="0" err="1"/>
              <a:t>fibulaire</a:t>
            </a:r>
            <a:r>
              <a:rPr lang="fr-FR" dirty="0"/>
              <a:t> du tibia ou se loge l’extrémité distale de la </a:t>
            </a:r>
            <a:r>
              <a:rPr lang="fr-FR" dirty="0" err="1"/>
              <a:t>fibula</a:t>
            </a:r>
            <a:r>
              <a:rPr lang="fr-FR" dirty="0"/>
              <a:t>.</a:t>
            </a:r>
          </a:p>
          <a:p>
            <a:pPr lvl="0"/>
            <a:r>
              <a:rPr lang="fr-FR" b="1" u="heavy" dirty="0"/>
              <a:t>LA FACE MEDIALE</a:t>
            </a:r>
            <a:r>
              <a:rPr lang="fr-FR" b="1" dirty="0"/>
              <a:t> </a:t>
            </a:r>
            <a:r>
              <a:rPr lang="fr-FR" dirty="0"/>
              <a:t>: elle se prolonge en bas par un processus volumineux, la malléole médiale qui forme une saillie triangulaire a sommet inférieur, cette malléole présente :</a:t>
            </a:r>
          </a:p>
          <a:p>
            <a:r>
              <a:rPr lang="fr-FR" dirty="0"/>
              <a:t>-une face médiale : est sous cutanée.</a:t>
            </a:r>
          </a:p>
          <a:p>
            <a:r>
              <a:rPr lang="fr-FR" dirty="0"/>
              <a:t>-une face latérale : présente une surface articulaire avec le talus.</a:t>
            </a:r>
          </a:p>
          <a:p>
            <a:r>
              <a:rPr lang="fr-FR" dirty="0"/>
              <a:t>-un bord antérieur .</a:t>
            </a:r>
          </a:p>
          <a:p>
            <a:r>
              <a:rPr lang="fr-FR" dirty="0"/>
              <a:t>- un bord postérieure .</a:t>
            </a:r>
          </a:p>
          <a:p>
            <a:r>
              <a:rPr lang="fr-FR" dirty="0"/>
              <a:t>-un sommet : donne attache au ligament latéral interne de l’articulation </a:t>
            </a:r>
            <a:r>
              <a:rPr lang="fr-FR" dirty="0" err="1"/>
              <a:t>talo</a:t>
            </a:r>
            <a:r>
              <a:rPr lang="fr-FR" dirty="0"/>
              <a:t>- crurale.</a:t>
            </a:r>
          </a:p>
          <a:p>
            <a:pPr lvl="0"/>
            <a:r>
              <a:rPr lang="fr-FR" b="1" u="heavy" dirty="0"/>
              <a:t>FACE INFERIEURE</a:t>
            </a:r>
            <a:r>
              <a:rPr lang="fr-FR" b="1" dirty="0"/>
              <a:t> </a:t>
            </a:r>
            <a:r>
              <a:rPr lang="fr-FR" dirty="0"/>
              <a:t>: entièrement revêtue de cartilage, quadrilatère, elle est divisée en deux parties par une crête qui répond à la gorge de la trochlée du talus.</a:t>
            </a:r>
          </a:p>
          <a:p>
            <a:r>
              <a:rPr lang="fr-FR" dirty="0"/>
              <a:t> 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Description anatomique </a:t>
            </a:r>
            <a:endParaRPr lang="fr-FR" dirty="0"/>
          </a:p>
        </p:txBody>
      </p:sp>
      <p:pic>
        <p:nvPicPr>
          <p:cNvPr id="4" name="image1.jpeg" descr="C:\Users\matrix computer\Pictures\487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124744"/>
            <a:ext cx="7560840" cy="51125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380</Words>
  <Application>Microsoft Office PowerPoint</Application>
  <PresentationFormat>Affichage à l'écran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LE TIBIA </vt:lpstr>
      <vt:lpstr>OBJECTIF PEDAGOGIQUE </vt:lpstr>
      <vt:lpstr>PLAN </vt:lpstr>
      <vt:lpstr>DEFINITION </vt:lpstr>
      <vt:lpstr>Orientation : mise en place </vt:lpstr>
      <vt:lpstr>Description anatomique </vt:lpstr>
      <vt:lpstr>Description anatomique </vt:lpstr>
      <vt:lpstr>Diapositive 8</vt:lpstr>
      <vt:lpstr>Description anatomique </vt:lpstr>
      <vt:lpstr>Description anatomique </vt:lpstr>
      <vt:lpstr>Description anatomique :</vt:lpstr>
      <vt:lpstr>Anatomie palpatoire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TIBIA </dc:title>
  <dc:creator>pcstar</dc:creator>
  <cp:lastModifiedBy>pcstar</cp:lastModifiedBy>
  <cp:revision>6</cp:revision>
  <dcterms:created xsi:type="dcterms:W3CDTF">2024-02-03T20:03:08Z</dcterms:created>
  <dcterms:modified xsi:type="dcterms:W3CDTF">2024-02-05T11:31:34Z</dcterms:modified>
</cp:coreProperties>
</file>