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45174-2F8B-4883-89CB-912FD8977DC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65DC7-0063-49E5-A511-F21944D37A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Fibula</a:t>
            </a:r>
            <a:r>
              <a:rPr lang="fr-FR" dirty="0" smtClean="0"/>
              <a:t> ; </a:t>
            </a:r>
            <a:r>
              <a:rPr lang="fr-FR" dirty="0" err="1" smtClean="0"/>
              <a:t>perone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>
                <a:latin typeface="Times New Roman"/>
                <a:cs typeface="Times New Roman"/>
              </a:rPr>
              <a:t>UNIVERSITE </a:t>
            </a:r>
            <a:r>
              <a:rPr lang="fr-FR" spc="-10" dirty="0" smtClean="0">
                <a:latin typeface="Times New Roman"/>
                <a:cs typeface="Times New Roman"/>
              </a:rPr>
              <a:t>IBN KHALDOUN TIARET 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ANNEXE DE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MEDECINE</a:t>
            </a:r>
            <a:endParaRPr lang="fr-FR" dirty="0" smtClean="0">
              <a:latin typeface="Times New Roman"/>
              <a:cs typeface="Times New Roman"/>
            </a:endParaRPr>
          </a:p>
          <a:p>
            <a:r>
              <a:rPr lang="fr-FR" spc="-10" dirty="0" smtClean="0">
                <a:latin typeface="Times New Roman"/>
                <a:cs typeface="Times New Roman"/>
              </a:rPr>
              <a:t>ANNEE </a:t>
            </a:r>
            <a:r>
              <a:rPr lang="fr-FR" spc="-5" dirty="0" smtClean="0">
                <a:latin typeface="Times New Roman"/>
                <a:cs typeface="Times New Roman"/>
              </a:rPr>
              <a:t>UNIVERSITAIRE  </a:t>
            </a:r>
            <a:r>
              <a:rPr lang="fr-FR" dirty="0" smtClean="0">
                <a:latin typeface="Times New Roman"/>
                <a:cs typeface="Times New Roman"/>
              </a:rPr>
              <a:t>2023</a:t>
            </a:r>
            <a:r>
              <a:rPr lang="fr-FR" spc="5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-2024</a:t>
            </a:r>
          </a:p>
          <a:p>
            <a:r>
              <a:rPr lang="fr-FR" dirty="0" smtClean="0">
                <a:latin typeface="Times New Roman"/>
                <a:cs typeface="Times New Roman"/>
              </a:rPr>
              <a:t>DR </a:t>
            </a:r>
            <a:r>
              <a:rPr lang="fr-FR" spc="-10" dirty="0" smtClean="0">
                <a:latin typeface="Times New Roman"/>
                <a:cs typeface="Times New Roman"/>
              </a:rPr>
              <a:t>BENYAHIA  .S . SPECIALISTE ANATOMIE GENERALE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6" name="Espace réservé du contenu 5" descr="LOGO Ibn khaldoun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556792"/>
            <a:ext cx="4399033" cy="34563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anatomique 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lvl="1"/>
            <a:r>
              <a:rPr lang="fr-FR" sz="2800" u="heavy" dirty="0"/>
              <a:t>Epiphyse proximale : </a:t>
            </a:r>
            <a:r>
              <a:rPr lang="fr-FR" sz="2800" u="heavy" dirty="0" smtClean="0"/>
              <a:t>est formée de :</a:t>
            </a:r>
          </a:p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539552" y="2132856"/>
            <a:ext cx="4104456" cy="3816424"/>
          </a:xfrm>
        </p:spPr>
        <p:txBody>
          <a:bodyPr>
            <a:normAutofit fontScale="92500" lnSpcReduction="20000"/>
          </a:bodyPr>
          <a:lstStyle/>
          <a:p>
            <a:pPr lvl="1">
              <a:buNone/>
            </a:pPr>
            <a:endParaRPr lang="fr-FR" sz="2800" u="heavy" dirty="0"/>
          </a:p>
          <a:p>
            <a:r>
              <a:rPr lang="fr-FR" b="1" u="heavy" dirty="0"/>
              <a:t>-La tête :</a:t>
            </a:r>
            <a:r>
              <a:rPr lang="fr-FR" b="1" dirty="0"/>
              <a:t> </a:t>
            </a:r>
            <a:r>
              <a:rPr lang="fr-FR" dirty="0"/>
              <a:t>C’est un angle dièdre avec 2 versants</a:t>
            </a:r>
            <a:r>
              <a:rPr lang="fr-FR" dirty="0" smtClean="0"/>
              <a:t>: </a:t>
            </a:r>
          </a:p>
          <a:p>
            <a:r>
              <a:rPr lang="fr-FR" b="1" dirty="0" smtClean="0"/>
              <a:t>Un </a:t>
            </a:r>
            <a:r>
              <a:rPr lang="fr-FR" b="1" dirty="0"/>
              <a:t>versant </a:t>
            </a:r>
            <a:r>
              <a:rPr lang="fr-FR" b="1" dirty="0" err="1"/>
              <a:t>antéro</a:t>
            </a:r>
            <a:r>
              <a:rPr lang="fr-FR" b="1" dirty="0"/>
              <a:t>-médiale</a:t>
            </a:r>
            <a:r>
              <a:rPr lang="fr-FR" dirty="0"/>
              <a:t>: présente une surface articulaire qui répond au condyle latéral du tibia</a:t>
            </a:r>
          </a:p>
          <a:p>
            <a:r>
              <a:rPr lang="fr-FR" b="1" dirty="0"/>
              <a:t>Un versant postéro latéral </a:t>
            </a:r>
            <a:r>
              <a:rPr lang="fr-FR" dirty="0"/>
              <a:t>rugueux</a:t>
            </a:r>
          </a:p>
          <a:p>
            <a:r>
              <a:rPr lang="fr-FR" b="1" dirty="0"/>
              <a:t>L’apex: </a:t>
            </a:r>
            <a:r>
              <a:rPr lang="fr-FR" dirty="0"/>
              <a:t>apophyse </a:t>
            </a:r>
            <a:r>
              <a:rPr lang="fr-FR" dirty="0" smtClean="0"/>
              <a:t>styloïde</a:t>
            </a:r>
          </a:p>
          <a:p>
            <a:r>
              <a:rPr lang="fr-FR" b="1" u="heavy" dirty="0"/>
              <a:t>-col :</a:t>
            </a:r>
            <a:r>
              <a:rPr lang="fr-FR" b="1" dirty="0"/>
              <a:t> </a:t>
            </a:r>
            <a:r>
              <a:rPr lang="fr-FR" dirty="0"/>
              <a:t>segment rétréci, supporte la tête </a:t>
            </a:r>
            <a:r>
              <a:rPr lang="fr-FR" dirty="0" err="1"/>
              <a:t>fibulaire</a:t>
            </a:r>
            <a:r>
              <a:rPr lang="fr-FR" dirty="0"/>
              <a:t>.</a:t>
            </a:r>
          </a:p>
          <a:p>
            <a:endParaRPr lang="fr-FR" sz="2800" dirty="0"/>
          </a:p>
          <a:p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3"/>
          </p:nvPr>
        </p:nvSpPr>
        <p:spPr>
          <a:xfrm>
            <a:off x="4716016" y="1340768"/>
            <a:ext cx="3970785" cy="864096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Tête de la </a:t>
            </a:r>
            <a:r>
              <a:rPr lang="fr-FR" dirty="0" err="1"/>
              <a:t>fibula</a:t>
            </a:r>
            <a:endParaRPr lang="fr-FR" dirty="0"/>
          </a:p>
          <a:p>
            <a:r>
              <a:rPr lang="fr-FR" dirty="0"/>
              <a:t>Anatomie.de.l.appareil.locomoteur.2e.E d.</a:t>
            </a:r>
            <a:r>
              <a:rPr lang="fr-FR" dirty="0" err="1"/>
              <a:t>T1_Membre.inferieur</a:t>
            </a:r>
            <a:r>
              <a:rPr lang="fr-FR" dirty="0"/>
              <a:t> dufour.p96</a:t>
            </a: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Tête de la </a:t>
            </a:r>
            <a:r>
              <a:rPr lang="fr-FR" b="1" dirty="0" err="1"/>
              <a:t>fibula</a:t>
            </a:r>
            <a:endParaRPr lang="fr-FR" dirty="0"/>
          </a:p>
          <a:p>
            <a:r>
              <a:rPr lang="fr-FR" b="1" dirty="0"/>
              <a:t>Anatomie.de.l.appareil.locomoteur.2e.E d.</a:t>
            </a:r>
            <a:r>
              <a:rPr lang="fr-FR" b="1" dirty="0" err="1"/>
              <a:t>T1_Membre.inferieur</a:t>
            </a:r>
            <a:r>
              <a:rPr lang="fr-FR" b="1" dirty="0"/>
              <a:t> dufour.p96</a:t>
            </a:r>
            <a:endParaRPr lang="fr-FR" dirty="0"/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4644008" y="2132856"/>
            <a:ext cx="4104456" cy="3312368"/>
            <a:chOff x="5810" y="8614"/>
            <a:chExt cx="4611" cy="4628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10" y="8613"/>
              <a:ext cx="4611" cy="4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84" y="8687"/>
              <a:ext cx="4372" cy="4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5854" y="8657"/>
              <a:ext cx="4432" cy="4450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anatomique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fr-FR" sz="3600" b="1" u="heavy" dirty="0"/>
              <a:t>Epiphyse distale : </a:t>
            </a:r>
            <a:r>
              <a:rPr lang="fr-FR" u="heavy" dirty="0"/>
              <a:t>appelée également </a:t>
            </a:r>
            <a:r>
              <a:rPr lang="fr-FR" b="1" u="heavy" dirty="0"/>
              <a:t>malléole latérale.</a:t>
            </a:r>
            <a:endParaRPr lang="fr-FR" sz="2400" u="heavy" dirty="0"/>
          </a:p>
          <a:p>
            <a:r>
              <a:rPr lang="fr-FR" dirty="0"/>
              <a:t>Elle </a:t>
            </a:r>
            <a:r>
              <a:rPr lang="fr-FR" b="1" dirty="0"/>
              <a:t>plus volumineuse </a:t>
            </a:r>
            <a:r>
              <a:rPr lang="fr-FR" dirty="0"/>
              <a:t>et descend </a:t>
            </a:r>
            <a:r>
              <a:rPr lang="fr-FR" b="1" dirty="0"/>
              <a:t>plus bas </a:t>
            </a:r>
            <a:r>
              <a:rPr lang="fr-FR" dirty="0"/>
              <a:t>que la malléole médiale, et présente deux faces:</a:t>
            </a:r>
            <a:endParaRPr lang="fr-FR" sz="2800" dirty="0"/>
          </a:p>
          <a:p>
            <a:r>
              <a:rPr lang="fr-FR" dirty="0"/>
              <a:t>*</a:t>
            </a:r>
            <a:r>
              <a:rPr lang="fr-FR" sz="3600" b="1" u="heavy" dirty="0"/>
              <a:t>la face latérale</a:t>
            </a:r>
            <a:r>
              <a:rPr lang="fr-FR" sz="3600" b="1" dirty="0"/>
              <a:t> </a:t>
            </a:r>
            <a:r>
              <a:rPr lang="fr-FR" dirty="0"/>
              <a:t>: Sous cutanée, palpable, divisée en deux par la crête oblique.</a:t>
            </a:r>
            <a:endParaRPr lang="fr-FR" sz="2800" dirty="0"/>
          </a:p>
          <a:p>
            <a:r>
              <a:rPr lang="fr-FR" sz="2800" dirty="0"/>
              <a:t>*</a:t>
            </a:r>
            <a:r>
              <a:rPr lang="fr-FR" b="1" u="heavy" dirty="0"/>
              <a:t>la face médiale</a:t>
            </a:r>
            <a:r>
              <a:rPr lang="fr-FR" b="1" dirty="0"/>
              <a:t> </a:t>
            </a:r>
            <a:r>
              <a:rPr lang="fr-FR" sz="2800" dirty="0"/>
              <a:t>: </a:t>
            </a:r>
            <a:r>
              <a:rPr lang="fr-FR" sz="2400" dirty="0"/>
              <a:t>présente:</a:t>
            </a:r>
          </a:p>
          <a:p>
            <a:r>
              <a:rPr lang="fr-FR" b="1" dirty="0"/>
              <a:t>En avant: </a:t>
            </a:r>
            <a:r>
              <a:rPr lang="fr-FR" dirty="0"/>
              <a:t>une surface articulaire, triangulaire qui répond au talus.</a:t>
            </a:r>
          </a:p>
          <a:p>
            <a:pPr>
              <a:buNone/>
            </a:pPr>
            <a:r>
              <a:rPr lang="fr-FR" dirty="0"/>
              <a:t> </a:t>
            </a:r>
            <a:endParaRPr lang="fr-FR" sz="4400" dirty="0"/>
          </a:p>
          <a:p>
            <a:r>
              <a:rPr lang="fr-FR" b="1" dirty="0"/>
              <a:t>En arrière: </a:t>
            </a:r>
            <a:r>
              <a:rPr lang="fr-FR" dirty="0"/>
              <a:t>une fossette, d’insertion ligamentaire.</a:t>
            </a:r>
            <a:endParaRPr lang="fr-FR" sz="2800" dirty="0"/>
          </a:p>
          <a:p>
            <a:endParaRPr lang="fr-FR" sz="2800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Anatomie </a:t>
            </a:r>
            <a:r>
              <a:rPr lang="fr-FR" dirty="0" err="1" smtClean="0"/>
              <a:t>palpatoir</a:t>
            </a:r>
            <a:r>
              <a:rPr lang="fr-FR" dirty="0" err="1"/>
              <a:t>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: sont palpable :</a:t>
            </a:r>
          </a:p>
          <a:p>
            <a:r>
              <a:rPr lang="fr-FR" dirty="0"/>
              <a:t>la tête de la </a:t>
            </a:r>
            <a:r>
              <a:rPr lang="fr-FR" dirty="0" err="1"/>
              <a:t>fibula</a:t>
            </a:r>
            <a:r>
              <a:rPr lang="fr-FR" dirty="0"/>
              <a:t>, l’extrémité distale de diaphyse, et la malléole latérale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PEDAGOGIQUE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r-FR" dirty="0"/>
              <a:t>Résumer en quelques lignes la morphologie simplifiée de la </a:t>
            </a:r>
            <a:r>
              <a:rPr lang="fr-FR" dirty="0" err="1"/>
              <a:t>fibula</a:t>
            </a:r>
            <a:endParaRPr lang="fr-FR" dirty="0"/>
          </a:p>
          <a:p>
            <a:pPr lvl="0"/>
            <a:r>
              <a:rPr lang="fr-FR" dirty="0"/>
              <a:t>Légender les différents schémas de la </a:t>
            </a:r>
            <a:r>
              <a:rPr lang="fr-FR" dirty="0" err="1" smtClean="0"/>
              <a:t>fibula</a:t>
            </a:r>
            <a:endParaRPr lang="fr-FR" dirty="0"/>
          </a:p>
          <a:p>
            <a:pPr lvl="0"/>
            <a:r>
              <a:rPr lang="fr-FR" dirty="0"/>
              <a:t>Identifier les </a:t>
            </a:r>
            <a:r>
              <a:rPr lang="fr-FR" dirty="0" err="1"/>
              <a:t>sîtes</a:t>
            </a:r>
            <a:r>
              <a:rPr lang="fr-FR" dirty="0"/>
              <a:t> </a:t>
            </a:r>
            <a:r>
              <a:rPr lang="fr-FR" dirty="0" err="1"/>
              <a:t>palpatoires</a:t>
            </a:r>
            <a:r>
              <a:rPr lang="fr-FR" dirty="0"/>
              <a:t> de la </a:t>
            </a:r>
            <a:r>
              <a:rPr lang="fr-FR" dirty="0" err="1"/>
              <a:t>fibula</a:t>
            </a:r>
            <a:endParaRPr lang="fr-FR" dirty="0"/>
          </a:p>
          <a:p>
            <a:pPr lvl="0"/>
            <a:r>
              <a:rPr lang="fr-FR" dirty="0"/>
              <a:t>Citer les principaux rapports vasculo-nerveux et tendineux de la </a:t>
            </a:r>
            <a:r>
              <a:rPr lang="fr-FR" dirty="0" err="1"/>
              <a:t>fibula</a:t>
            </a:r>
            <a:endParaRPr lang="fr-FR" dirty="0"/>
          </a:p>
          <a:p>
            <a:pPr lvl="0"/>
            <a:r>
              <a:rPr lang="fr-FR" dirty="0"/>
              <a:t>Reconnaître sur schéma la conformation </a:t>
            </a:r>
            <a:r>
              <a:rPr lang="fr-FR" dirty="0" smtClean="0"/>
              <a:t>De la </a:t>
            </a:r>
            <a:r>
              <a:rPr lang="fr-FR" dirty="0" err="1" smtClean="0"/>
              <a:t>fibula</a:t>
            </a:r>
            <a:r>
              <a:rPr lang="fr-FR" dirty="0" smtClean="0"/>
              <a:t> </a:t>
            </a:r>
            <a:r>
              <a:rPr lang="fr-FR" dirty="0"/>
              <a:t>en coupes axiales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1-</a:t>
            </a:r>
            <a:r>
              <a:rPr lang="fr-FR" dirty="0" err="1" smtClean="0"/>
              <a:t>Definition</a:t>
            </a:r>
            <a:r>
              <a:rPr lang="fr-FR" dirty="0" smtClean="0"/>
              <a:t> </a:t>
            </a:r>
          </a:p>
          <a:p>
            <a:r>
              <a:rPr lang="fr-FR" dirty="0" smtClean="0"/>
              <a:t>2-Mise en place</a:t>
            </a:r>
          </a:p>
          <a:p>
            <a:r>
              <a:rPr lang="fr-FR" dirty="0" smtClean="0"/>
              <a:t>3-Description anatomique </a:t>
            </a:r>
          </a:p>
          <a:p>
            <a:r>
              <a:rPr lang="fr-FR" dirty="0" smtClean="0"/>
              <a:t>   a-Diaphyse </a:t>
            </a:r>
          </a:p>
          <a:p>
            <a:r>
              <a:rPr lang="fr-FR" dirty="0" smtClean="0"/>
              <a:t>   b-Epiphyse proximale</a:t>
            </a:r>
          </a:p>
          <a:p>
            <a:r>
              <a:rPr lang="fr-FR" dirty="0" smtClean="0"/>
              <a:t>   c-Epiphyse distale </a:t>
            </a:r>
          </a:p>
          <a:p>
            <a:pPr lvl="0"/>
            <a:r>
              <a:rPr lang="fr-FR" dirty="0" smtClean="0"/>
              <a:t>4-Anatomie </a:t>
            </a:r>
            <a:r>
              <a:rPr lang="fr-FR" dirty="0" err="1" smtClean="0"/>
              <a:t>palpatoire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r>
              <a:rPr lang="fr-FR" b="1" dirty="0"/>
              <a:t>Segment latéral du squelette jambier Os long - grêle - pair et asymétrique</a:t>
            </a:r>
            <a:endParaRPr lang="fr-FR" dirty="0"/>
          </a:p>
          <a:p>
            <a:r>
              <a:rPr lang="fr-FR" b="1" dirty="0"/>
              <a:t>Il participe aux contraintes d’appui du membre </a:t>
            </a:r>
            <a:r>
              <a:rPr lang="fr-FR" b="1" dirty="0" smtClean="0"/>
              <a:t>pelvien</a:t>
            </a:r>
          </a:p>
          <a:p>
            <a:endParaRPr lang="fr-FR" dirty="0"/>
          </a:p>
          <a:p>
            <a:r>
              <a:rPr lang="fr-FR" b="1" dirty="0"/>
              <a:t>   </a:t>
            </a:r>
            <a:r>
              <a:rPr lang="fr-FR" sz="2800" b="1" dirty="0" smtClean="0"/>
              <a:t>Jonction –pivot avec le tibia au niveau de son extrémité proximale </a:t>
            </a:r>
            <a:endParaRPr lang="fr-FR" sz="2800" dirty="0" smtClean="0"/>
          </a:p>
          <a:p>
            <a:pPr lvl="1">
              <a:buNone/>
            </a:pPr>
            <a:endParaRPr lang="fr-FR" sz="2800" dirty="0" smtClean="0"/>
          </a:p>
          <a:p>
            <a:pPr lvl="1">
              <a:buNone/>
            </a:pPr>
            <a:r>
              <a:rPr lang="fr-FR" sz="2800" b="1" dirty="0" smtClean="0"/>
              <a:t>Extrémité </a:t>
            </a:r>
            <a:r>
              <a:rPr lang="fr-FR" sz="2800" b="1" dirty="0"/>
              <a:t>distale se présente comme la partie mobile de la pince </a:t>
            </a:r>
            <a:r>
              <a:rPr lang="fr-FR" sz="2800" b="1" dirty="0" err="1"/>
              <a:t>tibio</a:t>
            </a:r>
            <a:r>
              <a:rPr lang="fr-FR" sz="2800" b="1" dirty="0"/>
              <a:t>-</a:t>
            </a:r>
            <a:r>
              <a:rPr lang="fr-FR" sz="2800" b="1" dirty="0" err="1"/>
              <a:t>fibulaire</a:t>
            </a:r>
            <a:endParaRPr lang="fr-FR" sz="2800" dirty="0"/>
          </a:p>
          <a:p>
            <a:pPr lvl="1">
              <a:buNone/>
            </a:pPr>
            <a:endParaRPr lang="fr-FR" sz="4000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Espace réservé du contenu 4" descr="fibula +tib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6908" y="1600200"/>
            <a:ext cx="2821184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ORIENTATION , MISE EN PLACE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b="1" dirty="0"/>
              <a:t>En bas : l’extrémité aplatie</a:t>
            </a:r>
            <a:endParaRPr lang="fr-FR" dirty="0"/>
          </a:p>
          <a:p>
            <a:r>
              <a:rPr lang="fr-FR" b="1" dirty="0"/>
              <a:t>En dedans : la facette articulaire de cette extrémité</a:t>
            </a:r>
            <a:endParaRPr lang="fr-FR" dirty="0"/>
          </a:p>
          <a:p>
            <a:r>
              <a:rPr lang="fr-FR" b="1" dirty="0"/>
              <a:t>En arrière : la face de cette extrémité creusée d’une gouttière</a:t>
            </a:r>
            <a:endParaRPr lang="fr-FR" dirty="0"/>
          </a:p>
          <a:p>
            <a:endParaRPr lang="fr-FR" dirty="0"/>
          </a:p>
        </p:txBody>
      </p:sp>
      <p:pic>
        <p:nvPicPr>
          <p:cNvPr id="5" name="Espace réservé du contenu 4" descr="fibula +tib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6908" y="1600200"/>
            <a:ext cx="2821184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 ANATOMIQUE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2"/>
            <a:r>
              <a:rPr lang="fr-FR" sz="9600" b="1" dirty="0"/>
              <a:t>Diaphyse </a:t>
            </a:r>
            <a:r>
              <a:rPr lang="fr-FR" sz="9600" b="1" dirty="0" err="1"/>
              <a:t>fibulaire</a:t>
            </a:r>
            <a:r>
              <a:rPr lang="fr-FR" sz="9600" b="1" dirty="0"/>
              <a:t> </a:t>
            </a:r>
            <a:r>
              <a:rPr lang="fr-FR" sz="9600" b="1" dirty="0" smtClean="0"/>
              <a:t>:</a:t>
            </a:r>
            <a:r>
              <a:rPr lang="fr-FR" sz="6400" b="1" dirty="0"/>
              <a:t> </a:t>
            </a:r>
            <a:endParaRPr lang="fr-FR" sz="6400" dirty="0"/>
          </a:p>
          <a:p>
            <a:r>
              <a:rPr lang="fr-FR" sz="8000" dirty="0"/>
              <a:t>triangulaire à la coupe au niveau du 1/3 moyen de sa </a:t>
            </a:r>
            <a:r>
              <a:rPr lang="fr-FR" sz="8000" dirty="0" smtClean="0"/>
              <a:t>diaphyse</a:t>
            </a:r>
            <a:endParaRPr lang="fr-FR" sz="8000" dirty="0"/>
          </a:p>
          <a:p>
            <a:r>
              <a:rPr lang="fr-FR" sz="8000" b="1" dirty="0"/>
              <a:t>Trois </a:t>
            </a:r>
            <a:r>
              <a:rPr lang="fr-FR" sz="8000" b="1" dirty="0" smtClean="0"/>
              <a:t>faces</a:t>
            </a:r>
            <a:r>
              <a:rPr lang="fr-FR" sz="8000" b="1" dirty="0"/>
              <a:t> </a:t>
            </a:r>
          </a:p>
          <a:p>
            <a:r>
              <a:rPr lang="fr-FR" sz="8000" b="1" dirty="0"/>
              <a:t>♦Face médiale </a:t>
            </a:r>
            <a:r>
              <a:rPr lang="fr-FR" sz="8000" b="1" dirty="0" smtClean="0"/>
              <a:t>:</a:t>
            </a:r>
            <a:r>
              <a:rPr lang="fr-FR" sz="8000" b="1" dirty="0"/>
              <a:t> </a:t>
            </a:r>
            <a:endParaRPr lang="fr-FR" sz="8000" dirty="0"/>
          </a:p>
          <a:p>
            <a:r>
              <a:rPr lang="fr-FR" sz="8000" dirty="0"/>
              <a:t>Présence d’une crête longitudinale ( crête médiale pour l’attache de la membrane interosseuse ) qui la divise en deux champs inégaux</a:t>
            </a:r>
          </a:p>
          <a:p>
            <a:r>
              <a:rPr lang="fr-FR" sz="8000" dirty="0" err="1"/>
              <a:t>préligamentaire</a:t>
            </a:r>
            <a:r>
              <a:rPr lang="fr-FR" sz="8000" dirty="0"/>
              <a:t> rugueux ( m. extenseurs ) </a:t>
            </a:r>
            <a:r>
              <a:rPr lang="fr-FR" sz="8000" dirty="0" err="1"/>
              <a:t>rétroligamentaire</a:t>
            </a:r>
            <a:r>
              <a:rPr lang="fr-FR" sz="8000" dirty="0"/>
              <a:t> plus large ( m. jambier postérieur </a:t>
            </a:r>
            <a:r>
              <a:rPr lang="fr-FR" sz="8000" dirty="0" smtClean="0"/>
              <a:t>)</a:t>
            </a:r>
            <a:r>
              <a:rPr lang="fr-FR" sz="8000" dirty="0"/>
              <a:t> </a:t>
            </a:r>
          </a:p>
          <a:p>
            <a:pPr lvl="0"/>
            <a:r>
              <a:rPr lang="fr-FR" sz="8000" b="1" dirty="0"/>
              <a:t>Face postérieure </a:t>
            </a:r>
            <a:r>
              <a:rPr lang="fr-FR" sz="8000" b="1" dirty="0" smtClean="0"/>
              <a:t>:</a:t>
            </a:r>
            <a:r>
              <a:rPr lang="fr-FR" sz="8000" b="1" dirty="0"/>
              <a:t> </a:t>
            </a:r>
          </a:p>
          <a:p>
            <a:r>
              <a:rPr lang="fr-FR" sz="8000" dirty="0"/>
              <a:t>Moitié </a:t>
            </a:r>
            <a:r>
              <a:rPr lang="fr-FR" sz="8000" dirty="0" smtClean="0"/>
              <a:t>supérieure </a:t>
            </a:r>
            <a:r>
              <a:rPr lang="fr-FR" sz="8000" dirty="0"/>
              <a:t>( insertion m. soléaire </a:t>
            </a:r>
            <a:r>
              <a:rPr lang="fr-FR" sz="8000" dirty="0" smtClean="0"/>
              <a:t>), </a:t>
            </a:r>
            <a:r>
              <a:rPr lang="fr-FR" sz="8000" dirty="0"/>
              <a:t>Partie </a:t>
            </a:r>
            <a:r>
              <a:rPr lang="fr-FR" sz="8000" dirty="0" smtClean="0"/>
              <a:t>moyenne </a:t>
            </a:r>
            <a:r>
              <a:rPr lang="fr-FR" sz="8000" dirty="0"/>
              <a:t>( insertion du m. fléchisseur de l’</a:t>
            </a:r>
            <a:r>
              <a:rPr lang="fr-FR" sz="8000" dirty="0" err="1"/>
              <a:t>hallux</a:t>
            </a:r>
            <a:r>
              <a:rPr lang="fr-FR" sz="8000" dirty="0"/>
              <a:t> </a:t>
            </a:r>
            <a:r>
              <a:rPr lang="fr-FR" sz="8000" dirty="0" smtClean="0"/>
              <a:t>);Moitié </a:t>
            </a:r>
            <a:r>
              <a:rPr lang="fr-FR" sz="8000" dirty="0"/>
              <a:t>inférieure lisse . </a:t>
            </a:r>
          </a:p>
          <a:p>
            <a:pPr lvl="0"/>
            <a:r>
              <a:rPr lang="fr-FR" sz="8000" b="1" dirty="0"/>
              <a:t>Face </a:t>
            </a:r>
            <a:r>
              <a:rPr lang="fr-FR" sz="8000" b="1" dirty="0" smtClean="0"/>
              <a:t>latérale:</a:t>
            </a:r>
            <a:endParaRPr lang="fr-FR" sz="8000" dirty="0"/>
          </a:p>
          <a:p>
            <a:r>
              <a:rPr lang="fr-FR" sz="8000" dirty="0"/>
              <a:t>Moitié supérieure : insertion du m. long </a:t>
            </a:r>
            <a:r>
              <a:rPr lang="fr-FR" sz="8000" dirty="0" err="1"/>
              <a:t>fibulaire</a:t>
            </a:r>
            <a:r>
              <a:rPr lang="fr-FR" sz="8000" dirty="0"/>
              <a:t> divisé par le passage vertical du nerf </a:t>
            </a:r>
            <a:r>
              <a:rPr lang="fr-FR" sz="8000" dirty="0" err="1"/>
              <a:t>fibulaire</a:t>
            </a:r>
            <a:r>
              <a:rPr lang="fr-FR" sz="8000" dirty="0"/>
              <a:t> superficiel</a:t>
            </a:r>
          </a:p>
          <a:p>
            <a:r>
              <a:rPr lang="fr-FR" sz="8000" dirty="0"/>
              <a:t>Moitié </a:t>
            </a:r>
            <a:r>
              <a:rPr lang="fr-FR" sz="8000" dirty="0" smtClean="0"/>
              <a:t>inférieur </a:t>
            </a:r>
            <a:r>
              <a:rPr lang="fr-FR" sz="8000" dirty="0"/>
              <a:t>donne insertion au muscle court </a:t>
            </a:r>
            <a:r>
              <a:rPr lang="fr-FR" sz="8000" dirty="0" err="1" smtClean="0"/>
              <a:t>fibulaire</a:t>
            </a:r>
            <a:endParaRPr lang="fr-FR" sz="8000" dirty="0"/>
          </a:p>
          <a:p>
            <a:endParaRPr lang="fr-FR" sz="8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ANATOMIQUE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9552" y="1340769"/>
            <a:ext cx="3960440" cy="4176464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fr-FR" sz="5600" b="1" dirty="0"/>
              <a:t>bords de la </a:t>
            </a:r>
            <a:r>
              <a:rPr lang="fr-FR" sz="5600" b="1" dirty="0" err="1" smtClean="0"/>
              <a:t>fibula</a:t>
            </a:r>
            <a:r>
              <a:rPr lang="fr-FR" sz="5600" b="1" dirty="0"/>
              <a:t> </a:t>
            </a:r>
            <a:endParaRPr lang="fr-FR" sz="5600" dirty="0"/>
          </a:p>
          <a:p>
            <a:r>
              <a:rPr lang="fr-FR" sz="5600" b="1" dirty="0"/>
              <a:t>L’os subit une torsion ;  les bords sont assez différents selon l’étage</a:t>
            </a:r>
            <a:endParaRPr lang="fr-FR" sz="5600" dirty="0"/>
          </a:p>
          <a:p>
            <a:pPr>
              <a:buNone/>
            </a:pPr>
            <a:r>
              <a:rPr lang="fr-FR" sz="5600" b="1" dirty="0"/>
              <a:t> </a:t>
            </a:r>
            <a:endParaRPr lang="fr-FR" sz="5600" b="1" dirty="0" smtClean="0"/>
          </a:p>
          <a:p>
            <a:r>
              <a:rPr lang="fr-FR" sz="5600" b="1" dirty="0" smtClean="0"/>
              <a:t>le </a:t>
            </a:r>
            <a:r>
              <a:rPr lang="fr-FR" sz="5600" b="1" dirty="0"/>
              <a:t>bord ventral : </a:t>
            </a:r>
            <a:r>
              <a:rPr lang="fr-FR" sz="5600" dirty="0"/>
              <a:t>mince et tranchant, se continue en bas avec le bord ventral de la malléole latérale.</a:t>
            </a:r>
          </a:p>
          <a:p>
            <a:r>
              <a:rPr lang="fr-FR" sz="5600" dirty="0"/>
              <a:t> </a:t>
            </a:r>
            <a:r>
              <a:rPr lang="fr-FR" sz="5600" b="1" dirty="0" smtClean="0"/>
              <a:t>le </a:t>
            </a:r>
            <a:r>
              <a:rPr lang="fr-FR" sz="5600" b="1" dirty="0"/>
              <a:t>bord médial : Ou bord interosseux </a:t>
            </a:r>
            <a:r>
              <a:rPr lang="fr-FR" sz="5600" dirty="0"/>
              <a:t>: il est Accusé. Il bifurque en bas pour encadrer la malléole latérale.</a:t>
            </a:r>
          </a:p>
          <a:p>
            <a:r>
              <a:rPr lang="fr-FR" sz="5600" dirty="0"/>
              <a:t> </a:t>
            </a:r>
            <a:r>
              <a:rPr lang="fr-FR" sz="5600" b="1" dirty="0" smtClean="0"/>
              <a:t>le </a:t>
            </a:r>
            <a:r>
              <a:rPr lang="fr-FR" sz="5600" b="1" dirty="0"/>
              <a:t>bord latéral</a:t>
            </a:r>
            <a:r>
              <a:rPr lang="fr-FR" sz="5600" dirty="0"/>
              <a:t>: Saillant. Il devient postérieur en bas</a:t>
            </a:r>
            <a:r>
              <a:rPr lang="fr-FR" sz="5600" dirty="0" smtClean="0"/>
              <a:t>.</a:t>
            </a:r>
            <a:r>
              <a:rPr lang="fr-FR" sz="5600" dirty="0"/>
              <a:t> </a:t>
            </a:r>
          </a:p>
          <a:p>
            <a:r>
              <a:rPr lang="fr-FR" dirty="0"/>
              <a:t> </a:t>
            </a:r>
            <a:endParaRPr lang="fr-FR" sz="4000" dirty="0"/>
          </a:p>
          <a:p>
            <a:endParaRPr lang="fr-FR" sz="4400" dirty="0"/>
          </a:p>
          <a:p>
            <a:r>
              <a:rPr lang="fr-FR" b="1" dirty="0"/>
              <a:t> </a:t>
            </a:r>
            <a:endParaRPr lang="fr-FR" sz="3200" dirty="0"/>
          </a:p>
          <a:p>
            <a:endParaRPr lang="fr-FR" dirty="0"/>
          </a:p>
        </p:txBody>
      </p:sp>
      <p:pic>
        <p:nvPicPr>
          <p:cNvPr id="6" name="image4.png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4642" y="2377467"/>
            <a:ext cx="3285715" cy="297142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FIBULA :face dorsale  ; face </a:t>
            </a:r>
            <a:r>
              <a:rPr lang="fr-FR" dirty="0" err="1" smtClean="0"/>
              <a:t>laterale</a:t>
            </a:r>
            <a:r>
              <a:rPr lang="fr-FR" dirty="0" smtClean="0"/>
              <a:t> .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2.jpe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12160" y="332656"/>
            <a:ext cx="2016223" cy="5760640"/>
          </a:xfrm>
          <a:prstGeom prst="rect">
            <a:avLst/>
          </a:prstGeom>
        </p:spPr>
      </p:pic>
      <p:pic>
        <p:nvPicPr>
          <p:cNvPr id="6" name="image3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67944" y="476672"/>
            <a:ext cx="1728192" cy="5688632"/>
          </a:xfrm>
          <a:prstGeom prst="rect">
            <a:avLst/>
          </a:prstGeom>
        </p:spPr>
      </p:pic>
      <p:pic>
        <p:nvPicPr>
          <p:cNvPr id="7" name="image1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7544" y="1340768"/>
            <a:ext cx="3024336" cy="489654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2880321" cy="1296144"/>
          </a:xfrm>
        </p:spPr>
        <p:txBody>
          <a:bodyPr>
            <a:normAutofit fontScale="90000"/>
          </a:bodyPr>
          <a:lstStyle/>
          <a:p>
            <a:r>
              <a:rPr lang="fr-FR" dirty="0"/>
              <a:t>Face médiale FEUILLETS D'ANATOMIE - FASCICULE II - OSTEO MEMBRE INFERIEUR (J.CASTAING)ale p86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5.jpe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889953" y="510835"/>
            <a:ext cx="2481943" cy="5377543"/>
          </a:xfrm>
          <a:prstGeom prst="rect">
            <a:avLst/>
          </a:prstGeom>
        </p:spPr>
      </p:pic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68313" y="1484313"/>
            <a:ext cx="3005137" cy="4664075"/>
            <a:chOff x="5688" y="1049"/>
            <a:chExt cx="4733" cy="7347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87" y="1048"/>
              <a:ext cx="4733" cy="7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75" y="1122"/>
              <a:ext cx="4481" cy="7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5745" y="1092"/>
              <a:ext cx="4541" cy="7169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272</Words>
  <Application>Microsoft Office PowerPoint</Application>
  <PresentationFormat>Affichage à l'écran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Fibula ; perone  </vt:lpstr>
      <vt:lpstr>OBJECTIF PEDAGOGIQUE </vt:lpstr>
      <vt:lpstr>Plan </vt:lpstr>
      <vt:lpstr>Définition </vt:lpstr>
      <vt:lpstr>ORIENTATION , MISE EN PLACE </vt:lpstr>
      <vt:lpstr>DESCRIPTION  ANATOMIQUE </vt:lpstr>
      <vt:lpstr>DESCRIPTION ANATOMIQUE </vt:lpstr>
      <vt:lpstr>FIBULA :face dorsale  ; face laterale . </vt:lpstr>
      <vt:lpstr>Face médiale FEUILLETS D'ANATOMIE - FASCICULE II - OSTEO MEMBRE INFERIEUR (J.CASTAING)ale p86 </vt:lpstr>
      <vt:lpstr>Description anatomique </vt:lpstr>
      <vt:lpstr>Description anatomique </vt:lpstr>
      <vt:lpstr>Anatomie palpatoire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Fibula ; perone  </dc:title>
  <dc:creator>pcstar</dc:creator>
  <cp:lastModifiedBy>pcstar</cp:lastModifiedBy>
  <cp:revision>3</cp:revision>
  <dcterms:created xsi:type="dcterms:W3CDTF">2024-02-04T22:17:06Z</dcterms:created>
  <dcterms:modified xsi:type="dcterms:W3CDTF">2024-02-05T11:37:06Z</dcterms:modified>
</cp:coreProperties>
</file>