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0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C4205-7790-465D-97F0-F189621B3EBE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A5697-937F-4CDB-B0B8-744328A18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7300" spc="-130" dirty="0" smtClean="0">
                <a:solidFill>
                  <a:srgbClr val="16355C"/>
                </a:solidFill>
                <a:latin typeface="Arial"/>
                <a:cs typeface="Arial"/>
              </a:rPr>
              <a:t>L’os</a:t>
            </a:r>
            <a:r>
              <a:rPr lang="fr-FR" sz="7300" spc="-120" dirty="0" smtClean="0">
                <a:solidFill>
                  <a:srgbClr val="16355C"/>
                </a:solidFill>
                <a:latin typeface="Arial"/>
                <a:cs typeface="Arial"/>
              </a:rPr>
              <a:t> </a:t>
            </a:r>
            <a:r>
              <a:rPr lang="fr-FR" sz="7300" spc="-85" dirty="0" smtClean="0">
                <a:solidFill>
                  <a:srgbClr val="16355C"/>
                </a:solidFill>
                <a:latin typeface="Arial"/>
                <a:cs typeface="Arial"/>
              </a:rPr>
              <a:t>coxal</a:t>
            </a:r>
            <a:r>
              <a:rPr lang="fr-FR" dirty="0" smtClean="0">
                <a:latin typeface="Arial"/>
                <a:cs typeface="Arial"/>
              </a:rPr>
              <a:t/>
            </a:r>
            <a:br>
              <a:rPr lang="fr-FR" dirty="0" smtClean="0">
                <a:latin typeface="Arial"/>
                <a:cs typeface="Arial"/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latin typeface="Times New Roman"/>
                <a:cs typeface="Times New Roman"/>
              </a:rPr>
              <a:t>UNIVERSITE </a:t>
            </a:r>
            <a:r>
              <a:rPr lang="fr-FR" sz="2400" spc="-10" dirty="0" smtClean="0">
                <a:latin typeface="Times New Roman"/>
                <a:cs typeface="Times New Roman"/>
              </a:rPr>
              <a:t>IBN KHALDOUN TIARET 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ANNEXE DE</a:t>
            </a:r>
            <a:r>
              <a:rPr lang="fr-FR" sz="2400" spc="1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MEDECINE</a:t>
            </a:r>
            <a:endParaRPr lang="fr-FR" sz="2400" dirty="0" smtClean="0">
              <a:latin typeface="Times New Roman"/>
              <a:cs typeface="Times New Roman"/>
            </a:endParaRPr>
          </a:p>
          <a:p>
            <a:r>
              <a:rPr lang="fr-FR" sz="2400" spc="-10" dirty="0" smtClean="0">
                <a:latin typeface="Times New Roman"/>
                <a:cs typeface="Times New Roman"/>
              </a:rPr>
              <a:t>ANNEE </a:t>
            </a:r>
            <a:r>
              <a:rPr lang="fr-FR" sz="2400" spc="-5" dirty="0" smtClean="0">
                <a:latin typeface="Times New Roman"/>
                <a:cs typeface="Times New Roman"/>
              </a:rPr>
              <a:t>UNIVERSITAIRE  </a:t>
            </a:r>
            <a:r>
              <a:rPr lang="fr-FR" sz="2400" dirty="0" smtClean="0">
                <a:latin typeface="Times New Roman"/>
                <a:cs typeface="Times New Roman"/>
              </a:rPr>
              <a:t>2023</a:t>
            </a:r>
            <a:r>
              <a:rPr lang="fr-FR" sz="2400" spc="5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-2024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DR </a:t>
            </a:r>
            <a:r>
              <a:rPr lang="fr-FR" sz="2400" spc="-10" dirty="0" smtClean="0">
                <a:latin typeface="Times New Roman"/>
                <a:cs typeface="Times New Roman"/>
              </a:rPr>
              <a:t>BENYAHIA  .S . SPECIALISTE ANATOMIE GENERALE</a:t>
            </a:r>
            <a:endParaRPr lang="fr-FR" sz="2400" dirty="0"/>
          </a:p>
        </p:txBody>
      </p:sp>
      <p:pic>
        <p:nvPicPr>
          <p:cNvPr id="5" name="Image 4" descr="LOGO Ibn khaldou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6985" y="1916832"/>
            <a:ext cx="3894974" cy="306033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ANATOMIE DESCRIPTIVE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2"/>
            <a:r>
              <a:rPr lang="fr-FR" sz="9600" b="1" dirty="0" smtClean="0"/>
              <a:t>2- Les bords</a:t>
            </a:r>
            <a:r>
              <a:rPr lang="fr-FR" sz="6400" b="1" dirty="0"/>
              <a:t> </a:t>
            </a:r>
            <a:endParaRPr lang="fr-FR" sz="6400" dirty="0"/>
          </a:p>
          <a:p>
            <a:r>
              <a:rPr lang="fr-FR" sz="7200" b="1" dirty="0" smtClean="0"/>
              <a:t>A -Bord </a:t>
            </a:r>
            <a:r>
              <a:rPr lang="fr-FR" sz="7200" b="1" dirty="0" err="1"/>
              <a:t>crânial</a:t>
            </a:r>
            <a:r>
              <a:rPr lang="fr-FR" sz="7200" b="1" dirty="0"/>
              <a:t> ( crête iliaque </a:t>
            </a:r>
            <a:r>
              <a:rPr lang="fr-FR" sz="7200" b="1" dirty="0" smtClean="0"/>
              <a:t>)</a:t>
            </a:r>
            <a:r>
              <a:rPr lang="fr-FR" sz="6400" b="1" dirty="0"/>
              <a:t> </a:t>
            </a:r>
            <a:endParaRPr lang="fr-FR" sz="6400" dirty="0"/>
          </a:p>
          <a:p>
            <a:r>
              <a:rPr lang="fr-FR" sz="6400" dirty="0"/>
              <a:t>Epais – rugueux – à convexité </a:t>
            </a:r>
            <a:r>
              <a:rPr lang="fr-FR" sz="6400" dirty="0" smtClean="0"/>
              <a:t>supérieure</a:t>
            </a:r>
            <a:r>
              <a:rPr lang="fr-FR" sz="6400" b="1" dirty="0"/>
              <a:t> </a:t>
            </a:r>
            <a:endParaRPr lang="fr-FR" sz="6400" dirty="0"/>
          </a:p>
          <a:p>
            <a:r>
              <a:rPr lang="fr-FR" sz="7200" b="1" dirty="0" smtClean="0"/>
              <a:t>B -Bord ventral</a:t>
            </a:r>
            <a:r>
              <a:rPr lang="fr-FR" sz="7200" b="1" dirty="0"/>
              <a:t> </a:t>
            </a:r>
            <a:endParaRPr lang="fr-FR" sz="7200" dirty="0"/>
          </a:p>
          <a:p>
            <a:r>
              <a:rPr lang="fr-FR" sz="6400" dirty="0"/>
              <a:t>Concavité supérieure</a:t>
            </a:r>
          </a:p>
          <a:p>
            <a:r>
              <a:rPr lang="fr-FR" sz="6400" dirty="0"/>
              <a:t>De haut en bas on retrouve :</a:t>
            </a:r>
          </a:p>
          <a:p>
            <a:r>
              <a:rPr lang="fr-FR" sz="6400" dirty="0"/>
              <a:t>Epine iliaque </a:t>
            </a:r>
            <a:r>
              <a:rPr lang="fr-FR" sz="6400" dirty="0" err="1"/>
              <a:t>antéro</a:t>
            </a:r>
            <a:r>
              <a:rPr lang="fr-FR" sz="6400" dirty="0"/>
              <a:t> -supérieure Une échancrure</a:t>
            </a:r>
          </a:p>
          <a:p>
            <a:r>
              <a:rPr lang="fr-FR" sz="6400" dirty="0"/>
              <a:t>Epine iliaque </a:t>
            </a:r>
            <a:r>
              <a:rPr lang="fr-FR" sz="6400" dirty="0" err="1"/>
              <a:t>antéro</a:t>
            </a:r>
            <a:r>
              <a:rPr lang="fr-FR" sz="6400" dirty="0"/>
              <a:t> -inférieure Deuxième échancrure Eminence </a:t>
            </a:r>
            <a:r>
              <a:rPr lang="fr-FR" sz="6400" dirty="0" err="1"/>
              <a:t>ilio</a:t>
            </a:r>
            <a:r>
              <a:rPr lang="fr-FR" sz="6400" dirty="0"/>
              <a:t> - pubienne</a:t>
            </a:r>
          </a:p>
          <a:p>
            <a:r>
              <a:rPr lang="fr-FR" sz="6400" dirty="0"/>
              <a:t>Pecten du pubis ( crête </a:t>
            </a:r>
            <a:r>
              <a:rPr lang="fr-FR" sz="6400" dirty="0" err="1"/>
              <a:t>pectinéale</a:t>
            </a:r>
            <a:r>
              <a:rPr lang="fr-FR" sz="6400" dirty="0"/>
              <a:t> ) Tubercule pubien ( épine du pubis ) Crête pubienne ( surface rugueuse </a:t>
            </a:r>
            <a:r>
              <a:rPr lang="fr-FR" sz="6400" b="1" dirty="0" smtClean="0"/>
              <a:t>)</a:t>
            </a:r>
            <a:r>
              <a:rPr lang="fr-FR" sz="6400" b="1" dirty="0"/>
              <a:t> </a:t>
            </a:r>
            <a:endParaRPr lang="fr-FR" sz="6400" dirty="0"/>
          </a:p>
          <a:p>
            <a:r>
              <a:rPr lang="fr-FR" sz="7200" b="1" dirty="0" smtClean="0"/>
              <a:t>C -Bord caudal</a:t>
            </a:r>
            <a:r>
              <a:rPr lang="fr-FR" sz="7200" b="1" dirty="0"/>
              <a:t> </a:t>
            </a:r>
            <a:endParaRPr lang="fr-FR" sz="7200" dirty="0"/>
          </a:p>
          <a:p>
            <a:r>
              <a:rPr lang="fr-FR" sz="6400" dirty="0"/>
              <a:t>Surface symphysaire articulaire Branche </a:t>
            </a:r>
            <a:r>
              <a:rPr lang="fr-FR" sz="6400" dirty="0" err="1" smtClean="0"/>
              <a:t>ischio</a:t>
            </a:r>
            <a:r>
              <a:rPr lang="fr-FR" sz="6400" dirty="0" smtClean="0"/>
              <a:t>-pubienne</a:t>
            </a:r>
            <a:r>
              <a:rPr lang="fr-FR" sz="6400" b="1" dirty="0"/>
              <a:t> </a:t>
            </a:r>
            <a:endParaRPr lang="fr-FR" sz="6400" dirty="0"/>
          </a:p>
          <a:p>
            <a:r>
              <a:rPr lang="fr-FR" sz="7200" b="1" dirty="0" smtClean="0"/>
              <a:t>D -Bord dorsal</a:t>
            </a:r>
            <a:r>
              <a:rPr lang="fr-FR" sz="7200" b="1" dirty="0"/>
              <a:t> </a:t>
            </a:r>
            <a:r>
              <a:rPr lang="fr-FR" sz="7200" dirty="0" smtClean="0"/>
              <a:t>:</a:t>
            </a:r>
            <a:r>
              <a:rPr lang="fr-FR" sz="6400" dirty="0" smtClean="0"/>
              <a:t>De </a:t>
            </a:r>
            <a:r>
              <a:rPr lang="fr-FR" sz="6400" dirty="0"/>
              <a:t>haut en bas</a:t>
            </a:r>
          </a:p>
          <a:p>
            <a:r>
              <a:rPr lang="fr-FR" sz="6400" dirty="0"/>
              <a:t>Epine iliaque postéro- supérieure Petite échancrure : peu marquée Epine iliaque postéro – inférieure Grande échancrure sciatique Epine sciatique</a:t>
            </a:r>
          </a:p>
          <a:p>
            <a:r>
              <a:rPr lang="fr-FR" sz="6400" dirty="0"/>
              <a:t>Petite échancrure sciatique Bord dorsal de </a:t>
            </a:r>
            <a:r>
              <a:rPr lang="fr-FR" sz="6400" dirty="0" smtClean="0"/>
              <a:t>l’ischion</a:t>
            </a:r>
            <a:r>
              <a:rPr lang="fr-FR" sz="6400" b="1" dirty="0"/>
              <a:t> </a:t>
            </a:r>
            <a:endParaRPr lang="fr-FR" sz="6400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ANATOMIE DESCRIPTIVE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fr-FR" sz="2800" b="1" dirty="0" smtClean="0"/>
              <a:t>3- Angles</a:t>
            </a:r>
            <a:r>
              <a:rPr lang="fr-FR" sz="2800" b="1" dirty="0"/>
              <a:t> </a:t>
            </a:r>
            <a:endParaRPr lang="fr-FR" sz="2800" dirty="0"/>
          </a:p>
          <a:p>
            <a:r>
              <a:rPr lang="fr-FR" sz="2400" dirty="0"/>
              <a:t>-Angle </a:t>
            </a:r>
            <a:r>
              <a:rPr lang="fr-FR" sz="2400" dirty="0" err="1"/>
              <a:t>antéro</a:t>
            </a:r>
            <a:r>
              <a:rPr lang="fr-FR" sz="2400" dirty="0"/>
              <a:t> – supérieur : épine iliaque </a:t>
            </a:r>
            <a:r>
              <a:rPr lang="fr-FR" sz="2400" dirty="0" err="1"/>
              <a:t>antéro</a:t>
            </a:r>
            <a:r>
              <a:rPr lang="fr-FR" sz="2400" dirty="0"/>
              <a:t> -supérieure</a:t>
            </a:r>
          </a:p>
          <a:p>
            <a:r>
              <a:rPr lang="fr-FR" sz="2400" dirty="0"/>
              <a:t>-Angle </a:t>
            </a:r>
            <a:r>
              <a:rPr lang="fr-FR" sz="2400" dirty="0" err="1"/>
              <a:t>antéro</a:t>
            </a:r>
            <a:r>
              <a:rPr lang="fr-FR" sz="2400" dirty="0"/>
              <a:t>- inférieur	: angle du pubis</a:t>
            </a:r>
          </a:p>
          <a:p>
            <a:r>
              <a:rPr lang="fr-FR" sz="2400" dirty="0"/>
              <a:t>-Angle postéro- supérieur : épine iliaque postéro – supérieure</a:t>
            </a:r>
          </a:p>
          <a:p>
            <a:r>
              <a:rPr lang="fr-FR" sz="2400" dirty="0"/>
              <a:t>-Angle postéro – inférieur : tubérosité ischiatique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Espace réservé du contenu 5" descr="OS COXAL FACE LAT 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6488" y="260648"/>
            <a:ext cx="4447378" cy="6597352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ANATOMIE PALPATOIRE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endParaRPr lang="fr-FR" dirty="0"/>
          </a:p>
          <a:p>
            <a:pPr lvl="0"/>
            <a:r>
              <a:rPr lang="fr-FR" b="1" dirty="0"/>
              <a:t>Crête iliaque : 1/3 antérieur palpable sans difficulté – 2/3 postérieur moins accessible à la palpation Le plan tangent aux crêtes passe par L4 – L5 ( pratique de la ponction lombaire )</a:t>
            </a:r>
            <a:endParaRPr lang="fr-FR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 lvl="0"/>
            <a:r>
              <a:rPr lang="fr-FR" b="1" dirty="0"/>
              <a:t>Epine iliaque </a:t>
            </a:r>
            <a:r>
              <a:rPr lang="fr-FR" b="1" dirty="0" err="1"/>
              <a:t>antéro</a:t>
            </a:r>
            <a:r>
              <a:rPr lang="fr-FR" b="1" dirty="0"/>
              <a:t>- supérieure</a:t>
            </a:r>
            <a:endParaRPr lang="fr-FR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 lvl="0"/>
            <a:r>
              <a:rPr lang="fr-FR" b="1" dirty="0"/>
              <a:t>Tubercule iliaque à 5- 6 cm de l’épine iliaque </a:t>
            </a:r>
            <a:r>
              <a:rPr lang="fr-FR" b="1" dirty="0" err="1"/>
              <a:t>antéro</a:t>
            </a:r>
            <a:r>
              <a:rPr lang="fr-FR" b="1" dirty="0"/>
              <a:t>- supérieure ( processus épineux L5 )</a:t>
            </a:r>
            <a:endParaRPr lang="fr-FR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 lvl="0"/>
            <a:r>
              <a:rPr lang="fr-FR" b="1" dirty="0"/>
              <a:t>Epine iliaque postéro -supérieure : </a:t>
            </a:r>
            <a:r>
              <a:rPr lang="fr-FR" b="1" dirty="0" smtClean="0"/>
              <a:t>à </a:t>
            </a:r>
            <a:r>
              <a:rPr lang="fr-FR" b="1" dirty="0"/>
              <a:t>4 cm de la ligne médiale</a:t>
            </a:r>
            <a:endParaRPr lang="fr-FR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 lvl="0"/>
            <a:r>
              <a:rPr lang="fr-FR" b="1" dirty="0"/>
              <a:t>Epine ischiatique : palpable par un toucher vaginal ou rectal</a:t>
            </a:r>
            <a:endParaRPr lang="fr-FR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 PEDAGOGIQUE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endParaRPr lang="fr-FR" dirty="0" smtClean="0"/>
          </a:p>
          <a:p>
            <a:pPr lvl="1"/>
            <a:r>
              <a:rPr lang="fr-FR" dirty="0"/>
              <a:t>Résumer en quelques lignes la morphologie simplifiée de l’os coxal</a:t>
            </a:r>
            <a:endParaRPr lang="fr-FR" sz="3600" dirty="0"/>
          </a:p>
          <a:p>
            <a:pPr lvl="1"/>
            <a:r>
              <a:rPr lang="fr-FR" dirty="0"/>
              <a:t>Légender les différents schémas de l’os coxal ( faces latérale – médiale </a:t>
            </a:r>
            <a:r>
              <a:rPr lang="fr-FR" dirty="0" smtClean="0"/>
              <a:t>)</a:t>
            </a:r>
            <a:endParaRPr lang="fr-FR" sz="3600" dirty="0" smtClean="0"/>
          </a:p>
          <a:p>
            <a:pPr lvl="1"/>
            <a:r>
              <a:rPr lang="fr-FR" dirty="0" smtClean="0"/>
              <a:t>Citer </a:t>
            </a:r>
            <a:r>
              <a:rPr lang="fr-FR" dirty="0"/>
              <a:t>les </a:t>
            </a:r>
            <a:r>
              <a:rPr lang="fr-FR" dirty="0" err="1"/>
              <a:t>sîtes</a:t>
            </a:r>
            <a:r>
              <a:rPr lang="fr-FR" dirty="0"/>
              <a:t> </a:t>
            </a:r>
            <a:r>
              <a:rPr lang="fr-FR" dirty="0" err="1"/>
              <a:t>palpatoires</a:t>
            </a:r>
            <a:r>
              <a:rPr lang="fr-FR" dirty="0"/>
              <a:t> de l’os coxal</a:t>
            </a:r>
            <a:endParaRPr lang="fr-FR" sz="3600" dirty="0"/>
          </a:p>
          <a:p>
            <a:pPr lvl="1"/>
            <a:r>
              <a:rPr lang="fr-FR" dirty="0"/>
              <a:t>Commenter les principaux rapports vasculo-nerveux et tendineux de l’os coxal</a:t>
            </a:r>
            <a:endParaRPr lang="fr-FR" sz="3600" dirty="0"/>
          </a:p>
          <a:p>
            <a:pPr lvl="1"/>
            <a:r>
              <a:rPr lang="fr-FR" dirty="0"/>
              <a:t>Reconnaître sur schémas les différents niveaux de coupes axiales de l’os coxal</a:t>
            </a:r>
            <a:endParaRPr lang="fr-FR" sz="3600" dirty="0"/>
          </a:p>
          <a:p>
            <a:pPr lvl="0"/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1-INTRODUCTION </a:t>
            </a:r>
          </a:p>
          <a:p>
            <a:r>
              <a:rPr lang="fr-FR" dirty="0" smtClean="0"/>
              <a:t>2-DEFINITION </a:t>
            </a:r>
          </a:p>
          <a:p>
            <a:r>
              <a:rPr lang="fr-FR" dirty="0" smtClean="0"/>
              <a:t>3-MISE EN PLACE </a:t>
            </a:r>
          </a:p>
          <a:p>
            <a:r>
              <a:rPr lang="fr-FR" dirty="0" smtClean="0"/>
              <a:t>4-ANATOMIE DESCRIPTIVE :</a:t>
            </a:r>
          </a:p>
          <a:p>
            <a:r>
              <a:rPr lang="fr-FR" dirty="0" smtClean="0"/>
              <a:t>          -A- face latérale ;face médiale </a:t>
            </a:r>
          </a:p>
          <a:p>
            <a:r>
              <a:rPr lang="fr-FR" dirty="0" smtClean="0"/>
              <a:t>          -B- bords: 4 bords </a:t>
            </a:r>
          </a:p>
          <a:p>
            <a:r>
              <a:rPr lang="fr-FR" dirty="0" smtClean="0"/>
              <a:t>          -C- Angles : 4 angles </a:t>
            </a:r>
          </a:p>
          <a:p>
            <a:r>
              <a:rPr lang="fr-FR" dirty="0" smtClean="0"/>
              <a:t>5- ANATOMIE PALPATOIR </a:t>
            </a:r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spc="-10" dirty="0" smtClean="0">
                <a:latin typeface="Times New Roman"/>
                <a:cs typeface="Times New Roman"/>
              </a:rPr>
              <a:t>La </a:t>
            </a:r>
            <a:r>
              <a:rPr lang="fr-FR" spc="-5" dirty="0" smtClean="0">
                <a:latin typeface="Times New Roman"/>
                <a:cs typeface="Times New Roman"/>
              </a:rPr>
              <a:t>hanche rattache </a:t>
            </a:r>
            <a:r>
              <a:rPr lang="fr-FR" spc="-25" dirty="0" smtClean="0">
                <a:latin typeface="Times New Roman"/>
                <a:cs typeface="Times New Roman"/>
              </a:rPr>
              <a:t>le </a:t>
            </a:r>
            <a:r>
              <a:rPr lang="fr-FR" spc="-10" dirty="0" smtClean="0">
                <a:latin typeface="Times New Roman"/>
                <a:cs typeface="Times New Roman"/>
              </a:rPr>
              <a:t>membre inférieur </a:t>
            </a:r>
            <a:r>
              <a:rPr lang="fr-FR" spc="-5" dirty="0" smtClean="0">
                <a:latin typeface="Times New Roman"/>
                <a:cs typeface="Times New Roman"/>
              </a:rPr>
              <a:t>au tronc. </a:t>
            </a:r>
            <a:r>
              <a:rPr lang="fr-FR" spc="-15" dirty="0" smtClean="0">
                <a:latin typeface="Times New Roman"/>
                <a:cs typeface="Times New Roman"/>
              </a:rPr>
              <a:t>Elle </a:t>
            </a:r>
            <a:r>
              <a:rPr lang="fr-FR" spc="-5" dirty="0" smtClean="0">
                <a:latin typeface="Times New Roman"/>
                <a:cs typeface="Times New Roman"/>
              </a:rPr>
              <a:t>comprend </a:t>
            </a:r>
            <a:r>
              <a:rPr lang="fr-FR" spc="5" dirty="0" smtClean="0">
                <a:latin typeface="Times New Roman"/>
                <a:cs typeface="Times New Roman"/>
              </a:rPr>
              <a:t>un </a:t>
            </a:r>
            <a:r>
              <a:rPr lang="fr-FR" dirty="0" smtClean="0">
                <a:latin typeface="Times New Roman"/>
                <a:cs typeface="Times New Roman"/>
              </a:rPr>
              <a:t>seul </a:t>
            </a:r>
            <a:r>
              <a:rPr lang="fr-FR" spc="5" dirty="0" smtClean="0">
                <a:latin typeface="Times New Roman"/>
                <a:cs typeface="Times New Roman"/>
              </a:rPr>
              <a:t>os </a:t>
            </a:r>
            <a:r>
              <a:rPr lang="fr-FR" spc="-5" dirty="0" smtClean="0">
                <a:latin typeface="Times New Roman"/>
                <a:cs typeface="Times New Roman"/>
              </a:rPr>
              <a:t>,l’os coxal.les deux </a:t>
            </a:r>
            <a:r>
              <a:rPr lang="fr-FR" spc="5" dirty="0" smtClean="0">
                <a:latin typeface="Times New Roman"/>
                <a:cs typeface="Times New Roman"/>
              </a:rPr>
              <a:t>os </a:t>
            </a:r>
            <a:r>
              <a:rPr lang="fr-FR" spc="-5" dirty="0" smtClean="0">
                <a:latin typeface="Times New Roman"/>
                <a:cs typeface="Times New Roman"/>
              </a:rPr>
              <a:t>coxaux  circonscrivent </a:t>
            </a:r>
            <a:r>
              <a:rPr lang="fr-FR" spc="-10" dirty="0" smtClean="0">
                <a:latin typeface="Times New Roman"/>
                <a:cs typeface="Times New Roman"/>
              </a:rPr>
              <a:t>avec </a:t>
            </a:r>
            <a:r>
              <a:rPr lang="fr-FR" spc="-15" dirty="0" smtClean="0">
                <a:latin typeface="Times New Roman"/>
                <a:cs typeface="Times New Roman"/>
              </a:rPr>
              <a:t>le </a:t>
            </a:r>
            <a:r>
              <a:rPr lang="fr-FR" dirty="0" smtClean="0">
                <a:latin typeface="Times New Roman"/>
                <a:cs typeface="Times New Roman"/>
              </a:rPr>
              <a:t>sacrum </a:t>
            </a:r>
            <a:r>
              <a:rPr lang="fr-FR" spc="-5" dirty="0" smtClean="0">
                <a:latin typeface="Times New Roman"/>
                <a:cs typeface="Times New Roman"/>
              </a:rPr>
              <a:t>et </a:t>
            </a:r>
            <a:r>
              <a:rPr lang="fr-FR" spc="-25" dirty="0" smtClean="0">
                <a:latin typeface="Times New Roman"/>
                <a:cs typeface="Times New Roman"/>
              </a:rPr>
              <a:t>le </a:t>
            </a:r>
            <a:r>
              <a:rPr lang="fr-FR" spc="-5" dirty="0" smtClean="0">
                <a:latin typeface="Times New Roman"/>
                <a:cs typeface="Times New Roman"/>
              </a:rPr>
              <a:t>coccyx </a:t>
            </a:r>
            <a:r>
              <a:rPr lang="fr-FR" spc="-10" dirty="0" smtClean="0">
                <a:latin typeface="Times New Roman"/>
                <a:cs typeface="Times New Roman"/>
              </a:rPr>
              <a:t>:le</a:t>
            </a:r>
            <a:r>
              <a:rPr lang="fr-FR" spc="160" dirty="0" smtClean="0">
                <a:latin typeface="Times New Roman"/>
                <a:cs typeface="Times New Roman"/>
              </a:rPr>
              <a:t> </a:t>
            </a:r>
            <a:r>
              <a:rPr lang="fr-FR" spc="-10" dirty="0" smtClean="0">
                <a:latin typeface="Times New Roman"/>
                <a:cs typeface="Times New Roman"/>
              </a:rPr>
              <a:t>bassin.</a:t>
            </a:r>
            <a:endParaRPr lang="fr-FR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fr-FR" dirty="0" smtClean="0"/>
          </a:p>
          <a:p>
            <a:r>
              <a:rPr lang="fr-FR" b="1" dirty="0"/>
              <a:t>Les os qui forment le squelette de la ceinture pelvienne sont </a:t>
            </a:r>
            <a:r>
              <a:rPr lang="fr-FR" b="1" dirty="0" smtClean="0"/>
              <a:t>:</a:t>
            </a:r>
            <a:r>
              <a:rPr lang="fr-FR" b="1" dirty="0"/>
              <a:t> </a:t>
            </a:r>
            <a:endParaRPr lang="fr-FR" dirty="0"/>
          </a:p>
          <a:p>
            <a:pPr lvl="0"/>
            <a:r>
              <a:rPr lang="fr-FR" b="1" dirty="0"/>
              <a:t>Le sacrum et le coccyx </a:t>
            </a:r>
            <a:r>
              <a:rPr lang="fr-FR" b="1" dirty="0" smtClean="0"/>
              <a:t>médialement</a:t>
            </a:r>
            <a:r>
              <a:rPr lang="fr-FR" b="1" dirty="0"/>
              <a:t> </a:t>
            </a:r>
            <a:endParaRPr lang="fr-FR" dirty="0"/>
          </a:p>
          <a:p>
            <a:pPr lvl="0"/>
            <a:r>
              <a:rPr lang="fr-FR" b="1" dirty="0"/>
              <a:t>L’os coxal latéralement</a:t>
            </a:r>
            <a:endParaRPr lang="fr-FR" dirty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5" name="Espace réservé du contenu 4" descr="bassin humai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60031" y="1346110"/>
            <a:ext cx="4049275" cy="381108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DEFINITION 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b="1" dirty="0"/>
              <a:t>Os de la hanche</a:t>
            </a:r>
            <a:endParaRPr lang="fr-FR" dirty="0"/>
          </a:p>
          <a:p>
            <a:r>
              <a:rPr lang="fr-FR" b="1" dirty="0"/>
              <a:t>Os pair  - plat - asymétrique - de forme </a:t>
            </a:r>
            <a:r>
              <a:rPr lang="fr-FR" b="1" dirty="0" err="1"/>
              <a:t>hélicoidale</a:t>
            </a:r>
            <a:endParaRPr lang="fr-FR" dirty="0"/>
          </a:p>
          <a:p>
            <a:r>
              <a:rPr lang="fr-FR" dirty="0"/>
              <a:t>C’est un os plat qui est formé par la soudure, chez l’adulte jeune, de trois pièces osseuses qui, chez l’enfant, sont encore séparées par du cartilage : </a:t>
            </a:r>
            <a:r>
              <a:rPr lang="fr-FR" b="1" dirty="0" smtClean="0"/>
              <a:t>l’ilion</a:t>
            </a:r>
            <a:r>
              <a:rPr lang="fr-FR" dirty="0" smtClean="0"/>
              <a:t>, </a:t>
            </a:r>
            <a:r>
              <a:rPr lang="fr-FR" dirty="0"/>
              <a:t>le </a:t>
            </a:r>
            <a:r>
              <a:rPr lang="fr-FR" b="1" dirty="0" smtClean="0"/>
              <a:t>pubis</a:t>
            </a:r>
            <a:r>
              <a:rPr lang="fr-FR" dirty="0" smtClean="0"/>
              <a:t>, et l’</a:t>
            </a:r>
            <a:r>
              <a:rPr lang="fr-FR" b="1" dirty="0" smtClean="0"/>
              <a:t>ischion</a:t>
            </a:r>
            <a:r>
              <a:rPr lang="fr-FR" dirty="0" smtClean="0"/>
              <a:t>. </a:t>
            </a:r>
            <a:r>
              <a:rPr lang="fr-FR" dirty="0"/>
              <a:t>La soudure s’effectue au niveau de l’</a:t>
            </a:r>
            <a:r>
              <a:rPr lang="fr-FR" dirty="0" err="1"/>
              <a:t>acetabulum</a:t>
            </a:r>
            <a:r>
              <a:rPr lang="fr-FR" dirty="0" smtClean="0"/>
              <a:t>.</a:t>
            </a:r>
            <a:r>
              <a:rPr lang="fr-FR" dirty="0"/>
              <a:t> </a:t>
            </a:r>
          </a:p>
          <a:p>
            <a:r>
              <a:rPr lang="fr-FR" dirty="0" smtClean="0"/>
              <a:t>présente </a:t>
            </a:r>
            <a:r>
              <a:rPr lang="fr-FR" dirty="0"/>
              <a:t>deux faces, latérale et médiale, et quatre </a:t>
            </a:r>
            <a:r>
              <a:rPr lang="fr-FR" dirty="0" smtClean="0"/>
              <a:t>bords et quatre angles.</a:t>
            </a:r>
            <a:endParaRPr lang="fr-FR" dirty="0" smtClean="0">
              <a:latin typeface="Times New Roman"/>
              <a:cs typeface="Times New Roman"/>
            </a:endParaRPr>
          </a:p>
          <a:p>
            <a:pPr marL="104139" indent="-91440">
              <a:lnSpc>
                <a:spcPct val="100000"/>
              </a:lnSpc>
              <a:spcBef>
                <a:spcPts val="145"/>
              </a:spcBef>
              <a:buChar char="-"/>
              <a:tabLst>
                <a:tab pos="104139" algn="l"/>
              </a:tabLst>
            </a:pPr>
            <a:r>
              <a:rPr lang="fr-FR" spc="-10" dirty="0" smtClean="0">
                <a:latin typeface="Times New Roman"/>
                <a:cs typeface="Times New Roman"/>
              </a:rPr>
              <a:t>l’ilion </a:t>
            </a:r>
            <a:r>
              <a:rPr lang="fr-FR" spc="5" dirty="0" smtClean="0">
                <a:latin typeface="Times New Roman"/>
                <a:cs typeface="Times New Roman"/>
              </a:rPr>
              <a:t>ou </a:t>
            </a:r>
            <a:r>
              <a:rPr lang="fr-FR" spc="-15" dirty="0" smtClean="0">
                <a:latin typeface="Times New Roman"/>
                <a:cs typeface="Times New Roman"/>
              </a:rPr>
              <a:t>aile </a:t>
            </a:r>
            <a:r>
              <a:rPr lang="fr-FR" spc="-5" dirty="0" smtClean="0">
                <a:latin typeface="Times New Roman"/>
                <a:cs typeface="Times New Roman"/>
              </a:rPr>
              <a:t>iliaque </a:t>
            </a:r>
            <a:r>
              <a:rPr lang="fr-FR" spc="5" dirty="0" smtClean="0">
                <a:latin typeface="Times New Roman"/>
                <a:cs typeface="Times New Roman"/>
              </a:rPr>
              <a:t>en</a:t>
            </a:r>
            <a:r>
              <a:rPr lang="fr-FR" spc="3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haut.</a:t>
            </a:r>
            <a:endParaRPr lang="fr-FR" dirty="0" smtClean="0">
              <a:latin typeface="Times New Roman"/>
              <a:cs typeface="Times New Roman"/>
            </a:endParaRPr>
          </a:p>
          <a:p>
            <a:pPr marL="104139" indent="-91440">
              <a:lnSpc>
                <a:spcPct val="100000"/>
              </a:lnSpc>
              <a:spcBef>
                <a:spcPts val="140"/>
              </a:spcBef>
              <a:buChar char="-"/>
              <a:tabLst>
                <a:tab pos="104139" algn="l"/>
              </a:tabLst>
            </a:pPr>
            <a:r>
              <a:rPr lang="fr-FR" spc="-5" dirty="0" smtClean="0">
                <a:latin typeface="Times New Roman"/>
                <a:cs typeface="Times New Roman"/>
              </a:rPr>
              <a:t>l’ischion </a:t>
            </a:r>
            <a:r>
              <a:rPr lang="fr-FR" spc="5" dirty="0" smtClean="0">
                <a:latin typeface="Times New Roman"/>
                <a:cs typeface="Times New Roman"/>
              </a:rPr>
              <a:t>en </a:t>
            </a:r>
            <a:r>
              <a:rPr lang="fr-FR" spc="-5" dirty="0" smtClean="0">
                <a:latin typeface="Times New Roman"/>
                <a:cs typeface="Times New Roman"/>
              </a:rPr>
              <a:t>bas et en</a:t>
            </a:r>
            <a:r>
              <a:rPr lang="fr-FR" spc="-15" dirty="0" smtClean="0">
                <a:latin typeface="Times New Roman"/>
                <a:cs typeface="Times New Roman"/>
              </a:rPr>
              <a:t> </a:t>
            </a:r>
            <a:r>
              <a:rPr lang="fr-FR" spc="-10" dirty="0" smtClean="0">
                <a:latin typeface="Times New Roman"/>
                <a:cs typeface="Times New Roman"/>
              </a:rPr>
              <a:t>arrière.</a:t>
            </a:r>
            <a:endParaRPr lang="fr-FR" dirty="0" smtClean="0">
              <a:latin typeface="Times New Roman"/>
              <a:cs typeface="Times New Roman"/>
            </a:endParaRPr>
          </a:p>
          <a:p>
            <a:pPr marL="104139" indent="-91440">
              <a:lnSpc>
                <a:spcPct val="100000"/>
              </a:lnSpc>
              <a:spcBef>
                <a:spcPts val="145"/>
              </a:spcBef>
              <a:buChar char="-"/>
              <a:tabLst>
                <a:tab pos="104139" algn="l"/>
              </a:tabLst>
            </a:pPr>
            <a:r>
              <a:rPr lang="fr-FR" spc="-25" dirty="0" smtClean="0">
                <a:latin typeface="Times New Roman"/>
                <a:cs typeface="Times New Roman"/>
              </a:rPr>
              <a:t>le </a:t>
            </a:r>
            <a:r>
              <a:rPr lang="fr-FR" spc="-5" dirty="0" smtClean="0">
                <a:latin typeface="Times New Roman"/>
                <a:cs typeface="Times New Roman"/>
              </a:rPr>
              <a:t>pubis </a:t>
            </a:r>
            <a:r>
              <a:rPr lang="fr-FR" spc="5" dirty="0" smtClean="0">
                <a:latin typeface="Times New Roman"/>
                <a:cs typeface="Times New Roman"/>
              </a:rPr>
              <a:t>en </a:t>
            </a:r>
            <a:r>
              <a:rPr lang="fr-FR" spc="-5" dirty="0" smtClean="0">
                <a:latin typeface="Times New Roman"/>
                <a:cs typeface="Times New Roman"/>
              </a:rPr>
              <a:t>bas et en</a:t>
            </a:r>
            <a:r>
              <a:rPr lang="fr-FR" spc="30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avant.</a:t>
            </a:r>
            <a:endParaRPr lang="fr-FR" dirty="0" smtClean="0">
              <a:latin typeface="Times New Roman"/>
              <a:cs typeface="Times New Roman"/>
            </a:endParaRPr>
          </a:p>
          <a:p>
            <a:pPr marL="12700" marR="252729">
              <a:lnSpc>
                <a:spcPct val="110000"/>
              </a:lnSpc>
            </a:pPr>
            <a:r>
              <a:rPr lang="fr-FR" spc="-10" dirty="0" smtClean="0">
                <a:latin typeface="Times New Roman"/>
                <a:cs typeface="Times New Roman"/>
              </a:rPr>
              <a:t>Ces </a:t>
            </a:r>
            <a:r>
              <a:rPr lang="fr-FR" spc="-5" dirty="0" smtClean="0">
                <a:latin typeface="Times New Roman"/>
                <a:cs typeface="Times New Roman"/>
              </a:rPr>
              <a:t>trois pièces </a:t>
            </a:r>
            <a:r>
              <a:rPr lang="fr-FR" spc="-10" dirty="0" smtClean="0">
                <a:latin typeface="Times New Roman"/>
                <a:cs typeface="Times New Roman"/>
              </a:rPr>
              <a:t>se </a:t>
            </a:r>
            <a:r>
              <a:rPr lang="fr-FR" spc="-5" dirty="0" smtClean="0">
                <a:latin typeface="Times New Roman"/>
                <a:cs typeface="Times New Roman"/>
              </a:rPr>
              <a:t>réunissent à </a:t>
            </a:r>
            <a:r>
              <a:rPr lang="fr-FR" spc="-25" dirty="0" smtClean="0">
                <a:latin typeface="Times New Roman"/>
                <a:cs typeface="Times New Roman"/>
              </a:rPr>
              <a:t>la </a:t>
            </a:r>
            <a:r>
              <a:rPr lang="fr-FR" spc="-5" dirty="0" smtClean="0">
                <a:latin typeface="Times New Roman"/>
                <a:cs typeface="Times New Roman"/>
              </a:rPr>
              <a:t>partie </a:t>
            </a:r>
            <a:r>
              <a:rPr lang="fr-FR" spc="-10" dirty="0" smtClean="0">
                <a:latin typeface="Times New Roman"/>
                <a:cs typeface="Times New Roman"/>
              </a:rPr>
              <a:t>médiane </a:t>
            </a:r>
            <a:r>
              <a:rPr lang="fr-FR" spc="-5" dirty="0" smtClean="0">
                <a:latin typeface="Times New Roman"/>
                <a:cs typeface="Times New Roman"/>
              </a:rPr>
              <a:t>de </a:t>
            </a:r>
            <a:r>
              <a:rPr lang="fr-FR" spc="-15" dirty="0" smtClean="0">
                <a:latin typeface="Times New Roman"/>
                <a:cs typeface="Times New Roman"/>
              </a:rPr>
              <a:t>l’os </a:t>
            </a:r>
            <a:r>
              <a:rPr lang="fr-FR" dirty="0" smtClean="0">
                <a:latin typeface="Times New Roman"/>
                <a:cs typeface="Times New Roman"/>
              </a:rPr>
              <a:t>pour </a:t>
            </a:r>
            <a:r>
              <a:rPr lang="fr-FR" spc="-10" dirty="0" smtClean="0">
                <a:latin typeface="Times New Roman"/>
                <a:cs typeface="Times New Roman"/>
              </a:rPr>
              <a:t>former </a:t>
            </a:r>
            <a:r>
              <a:rPr lang="fr-FR" spc="-5" dirty="0" smtClean="0">
                <a:latin typeface="Times New Roman"/>
                <a:cs typeface="Times New Roman"/>
              </a:rPr>
              <a:t>l’</a:t>
            </a:r>
            <a:r>
              <a:rPr lang="fr-FR" spc="-5" dirty="0" err="1" smtClean="0">
                <a:latin typeface="Times New Roman"/>
                <a:cs typeface="Times New Roman"/>
              </a:rPr>
              <a:t>acétabulum</a:t>
            </a:r>
            <a:r>
              <a:rPr lang="fr-FR" spc="-5" dirty="0" smtClean="0">
                <a:latin typeface="Times New Roman"/>
                <a:cs typeface="Times New Roman"/>
              </a:rPr>
              <a:t> (cavité </a:t>
            </a:r>
            <a:r>
              <a:rPr lang="fr-FR" spc="-5" dirty="0" err="1" smtClean="0">
                <a:latin typeface="Times New Roman"/>
                <a:cs typeface="Times New Roman"/>
              </a:rPr>
              <a:t>cotyloide</a:t>
            </a:r>
            <a:r>
              <a:rPr lang="fr-FR" spc="-5" dirty="0" smtClean="0">
                <a:latin typeface="Times New Roman"/>
                <a:cs typeface="Times New Roman"/>
              </a:rPr>
              <a:t>).  </a:t>
            </a:r>
            <a:r>
              <a:rPr lang="fr-FR" spc="10" dirty="0" smtClean="0">
                <a:latin typeface="Times New Roman"/>
                <a:cs typeface="Times New Roman"/>
              </a:rPr>
              <a:t>Il </a:t>
            </a:r>
            <a:r>
              <a:rPr lang="fr-FR" spc="-10" dirty="0" smtClean="0">
                <a:latin typeface="Times New Roman"/>
                <a:cs typeface="Times New Roman"/>
              </a:rPr>
              <a:t>est situé </a:t>
            </a:r>
            <a:r>
              <a:rPr lang="fr-FR" spc="-5" dirty="0" smtClean="0">
                <a:latin typeface="Times New Roman"/>
                <a:cs typeface="Times New Roman"/>
              </a:rPr>
              <a:t>à </a:t>
            </a:r>
            <a:r>
              <a:rPr lang="fr-FR" spc="-25" dirty="0" smtClean="0">
                <a:latin typeface="Times New Roman"/>
                <a:cs typeface="Times New Roman"/>
              </a:rPr>
              <a:t>la </a:t>
            </a:r>
            <a:r>
              <a:rPr lang="fr-FR" spc="-5" dirty="0" smtClean="0">
                <a:latin typeface="Times New Roman"/>
                <a:cs typeface="Times New Roman"/>
              </a:rPr>
              <a:t>partie inférieure du</a:t>
            </a:r>
            <a:r>
              <a:rPr lang="fr-FR" spc="12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tronc.</a:t>
            </a:r>
            <a:endParaRPr lang="fr-FR" dirty="0" smtClean="0">
              <a:latin typeface="Times New Roman"/>
              <a:cs typeface="Times New Roman"/>
            </a:endParaRPr>
          </a:p>
          <a:p>
            <a:pPr marL="12700" marR="1142365">
              <a:lnSpc>
                <a:spcPts val="1610"/>
              </a:lnSpc>
              <a:spcBef>
                <a:spcPts val="55"/>
              </a:spcBef>
            </a:pPr>
            <a:r>
              <a:rPr lang="fr-FR" spc="-10" dirty="0" smtClean="0">
                <a:latin typeface="Times New Roman"/>
                <a:cs typeface="Times New Roman"/>
              </a:rPr>
              <a:t>Les </a:t>
            </a:r>
            <a:r>
              <a:rPr lang="fr-FR" dirty="0" smtClean="0">
                <a:latin typeface="Times New Roman"/>
                <a:cs typeface="Times New Roman"/>
              </a:rPr>
              <a:t>deux </a:t>
            </a:r>
            <a:r>
              <a:rPr lang="fr-FR" spc="5" dirty="0" smtClean="0">
                <a:latin typeface="Times New Roman"/>
                <a:cs typeface="Times New Roman"/>
              </a:rPr>
              <a:t>os </a:t>
            </a:r>
            <a:r>
              <a:rPr lang="fr-FR" spc="-5" dirty="0" smtClean="0">
                <a:latin typeface="Times New Roman"/>
                <a:cs typeface="Times New Roman"/>
              </a:rPr>
              <a:t>coxaux s’articulent entre eux en avant </a:t>
            </a:r>
            <a:r>
              <a:rPr lang="fr-FR" dirty="0" smtClean="0">
                <a:latin typeface="Times New Roman"/>
                <a:cs typeface="Times New Roman"/>
              </a:rPr>
              <a:t>pour </a:t>
            </a:r>
            <a:r>
              <a:rPr lang="fr-FR" spc="-10" dirty="0" smtClean="0">
                <a:latin typeface="Times New Roman"/>
                <a:cs typeface="Times New Roman"/>
              </a:rPr>
              <a:t>former </a:t>
            </a:r>
            <a:r>
              <a:rPr lang="fr-FR" spc="-25" dirty="0" smtClean="0">
                <a:latin typeface="Times New Roman"/>
                <a:cs typeface="Times New Roman"/>
              </a:rPr>
              <a:t>la </a:t>
            </a:r>
            <a:r>
              <a:rPr lang="fr-FR" spc="-5" dirty="0" smtClean="0">
                <a:latin typeface="Times New Roman"/>
                <a:cs typeface="Times New Roman"/>
              </a:rPr>
              <a:t>symphyse pubienne.  </a:t>
            </a:r>
            <a:r>
              <a:rPr lang="fr-FR" dirty="0" smtClean="0">
                <a:latin typeface="Times New Roman"/>
                <a:cs typeface="Times New Roman"/>
              </a:rPr>
              <a:t>En </a:t>
            </a:r>
            <a:r>
              <a:rPr lang="fr-FR" spc="-5" dirty="0" smtClean="0">
                <a:latin typeface="Times New Roman"/>
                <a:cs typeface="Times New Roman"/>
              </a:rPr>
              <a:t>arrière </a:t>
            </a:r>
            <a:r>
              <a:rPr lang="fr-FR" spc="-20" dirty="0" smtClean="0">
                <a:latin typeface="Times New Roman"/>
                <a:cs typeface="Times New Roman"/>
              </a:rPr>
              <a:t>ils </a:t>
            </a:r>
            <a:r>
              <a:rPr lang="fr-FR" spc="-5" dirty="0" smtClean="0">
                <a:latin typeface="Times New Roman"/>
                <a:cs typeface="Times New Roman"/>
              </a:rPr>
              <a:t>s’articulent </a:t>
            </a:r>
            <a:r>
              <a:rPr lang="fr-FR" spc="-10" dirty="0" smtClean="0">
                <a:latin typeface="Times New Roman"/>
                <a:cs typeface="Times New Roman"/>
              </a:rPr>
              <a:t>avec </a:t>
            </a:r>
            <a:r>
              <a:rPr lang="fr-FR" spc="-25" dirty="0" smtClean="0">
                <a:latin typeface="Times New Roman"/>
                <a:cs typeface="Times New Roman"/>
              </a:rPr>
              <a:t>le </a:t>
            </a:r>
            <a:r>
              <a:rPr lang="fr-FR" dirty="0" smtClean="0">
                <a:latin typeface="Times New Roman"/>
                <a:cs typeface="Times New Roman"/>
              </a:rPr>
              <a:t>sacrum </a:t>
            </a:r>
            <a:r>
              <a:rPr lang="fr-FR" spc="-10" dirty="0" smtClean="0">
                <a:latin typeface="Times New Roman"/>
                <a:cs typeface="Times New Roman"/>
              </a:rPr>
              <a:t>formant </a:t>
            </a:r>
            <a:r>
              <a:rPr lang="fr-FR" spc="-5" dirty="0" smtClean="0">
                <a:latin typeface="Times New Roman"/>
                <a:cs typeface="Times New Roman"/>
              </a:rPr>
              <a:t>l’articulation</a:t>
            </a:r>
            <a:r>
              <a:rPr lang="fr-FR" spc="18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sacro-iliaque.</a:t>
            </a:r>
            <a:endParaRPr lang="fr-FR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lang="fr-FR" dirty="0" smtClean="0">
                <a:latin typeface="Times New Roman"/>
                <a:cs typeface="Times New Roman"/>
              </a:rPr>
              <a:t>En </a:t>
            </a:r>
            <a:r>
              <a:rPr lang="fr-FR" spc="-5" dirty="0" smtClean="0">
                <a:latin typeface="Times New Roman"/>
                <a:cs typeface="Times New Roman"/>
              </a:rPr>
              <a:t>dehors </a:t>
            </a:r>
            <a:r>
              <a:rPr lang="fr-FR" spc="-20" dirty="0" smtClean="0">
                <a:latin typeface="Times New Roman"/>
                <a:cs typeface="Times New Roman"/>
              </a:rPr>
              <a:t>ils </a:t>
            </a:r>
            <a:r>
              <a:rPr lang="fr-FR" spc="-5" dirty="0" smtClean="0">
                <a:latin typeface="Times New Roman"/>
                <a:cs typeface="Times New Roman"/>
              </a:rPr>
              <a:t>s’articulent </a:t>
            </a:r>
            <a:r>
              <a:rPr lang="fr-FR" spc="-10" dirty="0" smtClean="0">
                <a:latin typeface="Times New Roman"/>
                <a:cs typeface="Times New Roman"/>
              </a:rPr>
              <a:t>avec </a:t>
            </a:r>
            <a:r>
              <a:rPr lang="fr-FR" spc="-15" dirty="0" smtClean="0">
                <a:latin typeface="Times New Roman"/>
                <a:cs typeface="Times New Roman"/>
              </a:rPr>
              <a:t>le fémur </a:t>
            </a:r>
            <a:r>
              <a:rPr lang="fr-FR" spc="-10" dirty="0" smtClean="0">
                <a:latin typeface="Times New Roman"/>
                <a:cs typeface="Times New Roman"/>
              </a:rPr>
              <a:t>formant </a:t>
            </a:r>
            <a:r>
              <a:rPr lang="fr-FR" spc="-5" dirty="0" smtClean="0">
                <a:latin typeface="Times New Roman"/>
                <a:cs typeface="Times New Roman"/>
              </a:rPr>
              <a:t>l’articulation</a:t>
            </a:r>
            <a:r>
              <a:rPr lang="fr-FR" spc="235" dirty="0" smtClean="0">
                <a:latin typeface="Times New Roman"/>
                <a:cs typeface="Times New Roman"/>
              </a:rPr>
              <a:t> </a:t>
            </a:r>
            <a:r>
              <a:rPr lang="fr-FR" spc="-5" dirty="0" smtClean="0">
                <a:latin typeface="Times New Roman"/>
                <a:cs typeface="Times New Roman"/>
              </a:rPr>
              <a:t>coxo-fémorale.</a:t>
            </a:r>
            <a:endParaRPr lang="fr-FR" dirty="0" smtClean="0">
              <a:latin typeface="Times New Roman"/>
              <a:cs typeface="Times New Roman"/>
            </a:endParaRPr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Espace réservé du contenu 4" descr="bassin osseux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2040" y="1556792"/>
            <a:ext cx="4185998" cy="39397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ORIENTATION: mise en place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b="1" dirty="0"/>
              <a:t>En dehors : la cavité </a:t>
            </a:r>
            <a:r>
              <a:rPr lang="fr-FR" b="1" dirty="0" smtClean="0"/>
              <a:t>COTYLOIDE </a:t>
            </a:r>
            <a:endParaRPr lang="fr-FR" dirty="0"/>
          </a:p>
          <a:p>
            <a:r>
              <a:rPr lang="fr-FR" b="1" dirty="0"/>
              <a:t>En bas	: Incisure de cette </a:t>
            </a:r>
            <a:r>
              <a:rPr lang="fr-FR" b="1" dirty="0" smtClean="0"/>
              <a:t>cavité</a:t>
            </a:r>
          </a:p>
          <a:p>
            <a:r>
              <a:rPr lang="fr-FR" b="1" dirty="0" smtClean="0"/>
              <a:t> </a:t>
            </a:r>
            <a:r>
              <a:rPr lang="fr-FR" b="1" dirty="0"/>
              <a:t>En arrière :  Le bord le plus échancré</a:t>
            </a:r>
            <a:endParaRPr lang="fr-FR" dirty="0"/>
          </a:p>
          <a:p>
            <a:r>
              <a:rPr lang="fr-FR" b="1" dirty="0"/>
              <a:t> </a:t>
            </a:r>
            <a:endParaRPr lang="fr-FR" dirty="0"/>
          </a:p>
          <a:p>
            <a:endParaRPr lang="fr-FR" dirty="0"/>
          </a:p>
        </p:txBody>
      </p:sp>
      <p:pic>
        <p:nvPicPr>
          <p:cNvPr id="5" name="Espace réservé du contenu 4" descr="os coxal legende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99993" y="1287840"/>
            <a:ext cx="4176463" cy="641545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22114"/>
          </a:xfrm>
        </p:spPr>
        <p:txBody>
          <a:bodyPr/>
          <a:lstStyle/>
          <a:p>
            <a:r>
              <a:rPr lang="fr-FR" dirty="0" smtClean="0"/>
              <a:t>ANATOMIE DESCRIPTIVE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7544" y="1052736"/>
            <a:ext cx="4028256" cy="5073427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3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fr-FR" sz="3400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fr-FR" sz="6400" b="1" dirty="0" smtClean="0">
                <a:latin typeface="Times New Roman" pitchFamily="18" charset="0"/>
                <a:cs typeface="Times New Roman" pitchFamily="18" charset="0"/>
              </a:rPr>
              <a:t>1-   Face </a:t>
            </a:r>
            <a:r>
              <a:rPr lang="fr-FR" sz="6400" b="1" dirty="0">
                <a:latin typeface="Times New Roman" pitchFamily="18" charset="0"/>
                <a:cs typeface="Times New Roman" pitchFamily="18" charset="0"/>
              </a:rPr>
              <a:t>latérale = </a:t>
            </a:r>
            <a:r>
              <a:rPr lang="fr-FR" sz="6400" b="1" dirty="0" err="1">
                <a:latin typeface="Times New Roman" pitchFamily="18" charset="0"/>
                <a:cs typeface="Times New Roman" pitchFamily="18" charset="0"/>
              </a:rPr>
              <a:t>glutéale</a:t>
            </a:r>
            <a:r>
              <a:rPr lang="fr-FR" sz="6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64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haut en </a:t>
            </a:r>
            <a:r>
              <a:rPr lang="fr-FR" sz="6400" dirty="0" smtClean="0">
                <a:latin typeface="Times New Roman" pitchFamily="18" charset="0"/>
                <a:cs typeface="Times New Roman" pitchFamily="18" charset="0"/>
              </a:rPr>
              <a:t>bas</a:t>
            </a:r>
            <a:endParaRPr lang="fr-FR" sz="6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6400" b="1" dirty="0" smtClean="0">
                <a:latin typeface="Times New Roman" pitchFamily="18" charset="0"/>
                <a:cs typeface="Times New Roman" pitchFamily="18" charset="0"/>
              </a:rPr>
              <a:t>a-Surface </a:t>
            </a:r>
            <a:r>
              <a:rPr lang="fr-FR" sz="6400" b="1" dirty="0" err="1" smtClean="0">
                <a:latin typeface="Times New Roman" pitchFamily="18" charset="0"/>
                <a:cs typeface="Times New Roman" pitchFamily="18" charset="0"/>
              </a:rPr>
              <a:t>glutéale</a:t>
            </a:r>
            <a:endParaRPr lang="fr-FR" sz="6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Concave-convexe</a:t>
            </a:r>
          </a:p>
          <a:p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Parcourue par trois lignes </a:t>
            </a:r>
            <a:r>
              <a:rPr lang="fr-FR" sz="6400" dirty="0" err="1">
                <a:latin typeface="Times New Roman" pitchFamily="18" charset="0"/>
                <a:cs typeface="Times New Roman" pitchFamily="18" charset="0"/>
              </a:rPr>
              <a:t>glutéales</a:t>
            </a:r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 postérieure – antérieure – </a:t>
            </a:r>
            <a:r>
              <a:rPr lang="fr-FR" sz="6400" dirty="0" smtClean="0">
                <a:latin typeface="Times New Roman" pitchFamily="18" charset="0"/>
                <a:cs typeface="Times New Roman" pitchFamily="18" charset="0"/>
              </a:rPr>
              <a:t>inférieure</a:t>
            </a:r>
            <a:endParaRPr lang="fr-FR" sz="6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6400" b="1" dirty="0" smtClean="0">
                <a:latin typeface="Times New Roman" pitchFamily="18" charset="0"/>
                <a:cs typeface="Times New Roman" pitchFamily="18" charset="0"/>
              </a:rPr>
              <a:t>b-</a:t>
            </a:r>
            <a:r>
              <a:rPr lang="fr-FR" sz="6400" b="1" dirty="0" err="1" smtClean="0">
                <a:latin typeface="Times New Roman" pitchFamily="18" charset="0"/>
                <a:cs typeface="Times New Roman" pitchFamily="18" charset="0"/>
              </a:rPr>
              <a:t>Acétabulum</a:t>
            </a:r>
            <a:endParaRPr lang="fr-FR" sz="6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Excavation osseuse sphérique interrompu en bas et en avant par l’incisure Acétabulaire ( échancrure </a:t>
            </a:r>
            <a:r>
              <a:rPr lang="fr-FR" sz="6400" dirty="0" err="1">
                <a:latin typeface="Times New Roman" pitchFamily="18" charset="0"/>
                <a:cs typeface="Times New Roman" pitchFamily="18" charset="0"/>
              </a:rPr>
              <a:t>ischio</a:t>
            </a:r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-pubienne </a:t>
            </a:r>
            <a:r>
              <a:rPr lang="fr-FR" sz="6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6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Surface semi-lunaire articulaire périphérique surmonté du limbe acétabulaire saillant ( sourcil )</a:t>
            </a:r>
          </a:p>
          <a:p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Fosse acétabulaire profonde et rugueuse ( attache ligamentaire </a:t>
            </a:r>
            <a:r>
              <a:rPr lang="fr-FR" sz="6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6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6400" b="1" dirty="0" smtClean="0">
                <a:latin typeface="Times New Roman" pitchFamily="18" charset="0"/>
                <a:cs typeface="Times New Roman" pitchFamily="18" charset="0"/>
              </a:rPr>
              <a:t>c-Foramen obturé</a:t>
            </a:r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Large orifice </a:t>
            </a:r>
            <a:r>
              <a:rPr lang="fr-FR" sz="6400" dirty="0" smtClean="0">
                <a:latin typeface="Times New Roman" pitchFamily="18" charset="0"/>
                <a:cs typeface="Times New Roman" pitchFamily="18" charset="0"/>
              </a:rPr>
              <a:t>ovalaire</a:t>
            </a:r>
          </a:p>
          <a:p>
            <a:r>
              <a:rPr lang="fr-FR" sz="6400" b="1" dirty="0" smtClean="0">
                <a:latin typeface="Times New Roman" pitchFamily="18" charset="0"/>
                <a:cs typeface="Times New Roman" pitchFamily="18" charset="0"/>
              </a:rPr>
              <a:t>D-</a:t>
            </a:r>
            <a:r>
              <a:rPr lang="fr-FR" sz="6400" b="1" dirty="0">
                <a:latin typeface="Times New Roman" pitchFamily="18" charset="0"/>
                <a:cs typeface="Times New Roman" pitchFamily="18" charset="0"/>
              </a:rPr>
              <a:t>-Branche </a:t>
            </a:r>
            <a:r>
              <a:rPr lang="fr-FR" sz="6400" b="1" dirty="0" err="1" smtClean="0">
                <a:latin typeface="Times New Roman" pitchFamily="18" charset="0"/>
                <a:cs typeface="Times New Roman" pitchFamily="18" charset="0"/>
              </a:rPr>
              <a:t>ischio</a:t>
            </a:r>
            <a:r>
              <a:rPr lang="fr-FR" sz="6400" b="1" dirty="0" smtClean="0">
                <a:latin typeface="Times New Roman" pitchFamily="18" charset="0"/>
                <a:cs typeface="Times New Roman" pitchFamily="18" charset="0"/>
              </a:rPr>
              <a:t>-pubienne</a:t>
            </a:r>
            <a:r>
              <a:rPr lang="fr-FR" sz="6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fr-FR" sz="6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cadre osseux distal circonscrit entre </a:t>
            </a:r>
            <a:r>
              <a:rPr lang="fr-FR" sz="6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en avant la branche descendante du pubis</a:t>
            </a:r>
          </a:p>
          <a:p>
            <a:r>
              <a:rPr lang="fr-FR" sz="6400" dirty="0">
                <a:latin typeface="Times New Roman" pitchFamily="18" charset="0"/>
                <a:cs typeface="Times New Roman" pitchFamily="18" charset="0"/>
              </a:rPr>
              <a:t>en arrière par la branche ascendante de l’ischion</a:t>
            </a:r>
          </a:p>
          <a:p>
            <a:endParaRPr lang="fr-FR" sz="4900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Espace réservé du contenu 6" descr="coxal face lateral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27984" y="1700807"/>
            <a:ext cx="4801767" cy="37316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ANATOMIE DESCRIPTIVE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lvl="2">
              <a:buNone/>
            </a:pPr>
            <a:r>
              <a:rPr lang="fr-FR" sz="3200" b="1" dirty="0" smtClean="0"/>
              <a:t>2- Face médiale: De </a:t>
            </a:r>
            <a:r>
              <a:rPr lang="fr-FR" sz="3200" b="1" dirty="0"/>
              <a:t>haut en </a:t>
            </a:r>
            <a:r>
              <a:rPr lang="fr-FR" sz="3200" b="1" dirty="0" smtClean="0"/>
              <a:t>bas</a:t>
            </a:r>
            <a:r>
              <a:rPr lang="fr-FR" sz="3200" b="1" dirty="0"/>
              <a:t> </a:t>
            </a:r>
            <a:endParaRPr lang="fr-FR" sz="3200" dirty="0" smtClean="0"/>
          </a:p>
          <a:p>
            <a:pPr lvl="2">
              <a:buNone/>
            </a:pPr>
            <a:r>
              <a:rPr lang="fr-FR" sz="3200" b="1" dirty="0" smtClean="0"/>
              <a:t>a- Segment proximal</a:t>
            </a:r>
            <a:endParaRPr lang="fr-FR" dirty="0"/>
          </a:p>
          <a:p>
            <a:r>
              <a:rPr lang="fr-FR" b="1" dirty="0"/>
              <a:t>Fosse iliaque lisse et excavée Tubérosité iliaque rugueuse</a:t>
            </a:r>
            <a:endParaRPr lang="fr-FR" dirty="0"/>
          </a:p>
          <a:p>
            <a:r>
              <a:rPr lang="fr-FR" b="1" dirty="0"/>
              <a:t>Surface auriculaire articulaire ( sacrum </a:t>
            </a:r>
            <a:r>
              <a:rPr lang="fr-FR" b="1" dirty="0" smtClean="0"/>
              <a:t>)</a:t>
            </a:r>
            <a:r>
              <a:rPr lang="fr-FR" b="1" dirty="0"/>
              <a:t> </a:t>
            </a:r>
            <a:endParaRPr lang="fr-FR" dirty="0" smtClean="0"/>
          </a:p>
          <a:p>
            <a:pPr>
              <a:buNone/>
            </a:pPr>
            <a:r>
              <a:rPr lang="fr-FR" sz="3200" b="1" dirty="0"/>
              <a:t> </a:t>
            </a:r>
            <a:r>
              <a:rPr lang="fr-FR" sz="3200" b="1" dirty="0" smtClean="0"/>
              <a:t>         b-Ligne innominée: arquée </a:t>
            </a:r>
            <a:endParaRPr lang="fr-FR" dirty="0"/>
          </a:p>
          <a:p>
            <a:r>
              <a:rPr lang="fr-FR" b="1" dirty="0"/>
              <a:t>Crête </a:t>
            </a:r>
            <a:r>
              <a:rPr lang="fr-FR" b="1" dirty="0" smtClean="0"/>
              <a:t>osseuse</a:t>
            </a:r>
            <a:endParaRPr lang="fr-FR" dirty="0" smtClean="0"/>
          </a:p>
          <a:p>
            <a:r>
              <a:rPr lang="fr-FR" sz="3200" b="1" dirty="0"/>
              <a:t> </a:t>
            </a:r>
            <a:r>
              <a:rPr lang="fr-FR" sz="3200" b="1" dirty="0" smtClean="0"/>
              <a:t>    c-Segment distal</a:t>
            </a:r>
            <a:endParaRPr lang="fr-FR" dirty="0"/>
          </a:p>
          <a:p>
            <a:r>
              <a:rPr lang="fr-FR" b="1" dirty="0"/>
              <a:t>Surface quadrilatère lisse Foramen obturé ovalaire</a:t>
            </a:r>
            <a:endParaRPr lang="fr-FR" dirty="0"/>
          </a:p>
          <a:p>
            <a:r>
              <a:rPr lang="fr-FR" b="1" dirty="0"/>
              <a:t>Branche ascendante ou corps de l’ischion Branche inférieure du pubis</a:t>
            </a:r>
            <a:endParaRPr lang="fr-FR" dirty="0"/>
          </a:p>
          <a:p>
            <a:r>
              <a:rPr lang="fr-FR" b="1" dirty="0"/>
              <a:t>Facette articulaire pubienne ( symphyse )</a:t>
            </a:r>
            <a:endParaRPr lang="fr-FR" dirty="0"/>
          </a:p>
          <a:p>
            <a:r>
              <a:rPr lang="fr-FR" b="1" dirty="0"/>
              <a:t> </a:t>
            </a:r>
            <a:endParaRPr lang="fr-FR" sz="3600" dirty="0"/>
          </a:p>
          <a:p>
            <a:endParaRPr lang="fr-FR" dirty="0"/>
          </a:p>
        </p:txBody>
      </p:sp>
      <p:pic>
        <p:nvPicPr>
          <p:cNvPr id="6" name="Espace réservé du contenu 5" descr="os coxal face medial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55976" y="1494804"/>
            <a:ext cx="4730288" cy="380640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0566" y="0"/>
            <a:ext cx="485316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288</Words>
  <Application>Microsoft Office PowerPoint</Application>
  <PresentationFormat>Affichage à l'écran (4:3)</PresentationFormat>
  <Paragraphs>108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L’os coxal </vt:lpstr>
      <vt:lpstr>OBJECTIF PEDAGOGIQUE </vt:lpstr>
      <vt:lpstr>PLAN :</vt:lpstr>
      <vt:lpstr>INTRODUCTION </vt:lpstr>
      <vt:lpstr>DEFINITION : </vt:lpstr>
      <vt:lpstr>ORIENTATION: mise en place :</vt:lpstr>
      <vt:lpstr>ANATOMIE DESCRIPTIVE </vt:lpstr>
      <vt:lpstr>ANATOMIE DESCRIPTIVE  </vt:lpstr>
      <vt:lpstr>Diapositive 9</vt:lpstr>
      <vt:lpstr>ANATOMIE DESCRIPTIVE </vt:lpstr>
      <vt:lpstr>ANATOMIE DESCRIPTIVE </vt:lpstr>
      <vt:lpstr>Diapositive 12</vt:lpstr>
      <vt:lpstr>ANATOMIE PALPATOIRE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L’os coxal </dc:title>
  <dc:creator>pcstar</dc:creator>
  <cp:lastModifiedBy>pcstar</cp:lastModifiedBy>
  <cp:revision>10</cp:revision>
  <dcterms:created xsi:type="dcterms:W3CDTF">2024-02-03T13:54:07Z</dcterms:created>
  <dcterms:modified xsi:type="dcterms:W3CDTF">2024-02-05T11:11:39Z</dcterms:modified>
</cp:coreProperties>
</file>