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1" d="100"/>
          <a:sy n="91" d="100"/>
        </p:scale>
        <p:origin x="-786" y="3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63ED336-C2D0-4192-8214-201F262DF30A}" type="datetimeFigureOut">
              <a:rPr lang="fr-FR" smtClean="0"/>
              <a:pPr/>
              <a:t>05/02/2024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AC8BB6-6B83-4CA9-A4F0-78388E59BAE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63ED336-C2D0-4192-8214-201F262DF30A}" type="datetimeFigureOut">
              <a:rPr lang="fr-FR" smtClean="0"/>
              <a:pPr/>
              <a:t>05/02/2024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AC8BB6-6B83-4CA9-A4F0-78388E59BAE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63ED336-C2D0-4192-8214-201F262DF30A}" type="datetimeFigureOut">
              <a:rPr lang="fr-FR" smtClean="0"/>
              <a:pPr/>
              <a:t>05/02/2024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AC8BB6-6B83-4CA9-A4F0-78388E59BAE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63ED336-C2D0-4192-8214-201F262DF30A}" type="datetimeFigureOut">
              <a:rPr lang="fr-FR" smtClean="0"/>
              <a:pPr/>
              <a:t>05/02/2024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AC8BB6-6B83-4CA9-A4F0-78388E59BAE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63ED336-C2D0-4192-8214-201F262DF30A}" type="datetimeFigureOut">
              <a:rPr lang="fr-FR" smtClean="0"/>
              <a:pPr/>
              <a:t>05/02/2024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5AC8BB6-6B83-4CA9-A4F0-78388E59BAE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63ED336-C2D0-4192-8214-201F262DF30A}" type="datetimeFigureOut">
              <a:rPr lang="fr-FR" smtClean="0"/>
              <a:pPr/>
              <a:t>05/02/2024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5AC8BB6-6B83-4CA9-A4F0-78388E59BAE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63ED336-C2D0-4192-8214-201F262DF30A}" type="datetimeFigureOut">
              <a:rPr lang="fr-FR" smtClean="0"/>
              <a:pPr/>
              <a:t>05/02/2024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5AC8BB6-6B83-4CA9-A4F0-78388E59BAE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63ED336-C2D0-4192-8214-201F262DF30A}" type="datetimeFigureOut">
              <a:rPr lang="fr-FR" smtClean="0"/>
              <a:pPr/>
              <a:t>05/02/2024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5AC8BB6-6B83-4CA9-A4F0-78388E59BAE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63ED336-C2D0-4192-8214-201F262DF30A}" type="datetimeFigureOut">
              <a:rPr lang="fr-FR" smtClean="0"/>
              <a:pPr/>
              <a:t>05/02/2024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5AC8BB6-6B83-4CA9-A4F0-78388E59BAE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63ED336-C2D0-4192-8214-201F262DF30A}" type="datetimeFigureOut">
              <a:rPr lang="fr-FR" smtClean="0"/>
              <a:pPr/>
              <a:t>05/02/2024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5AC8BB6-6B83-4CA9-A4F0-78388E59BAE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63ED336-C2D0-4192-8214-201F262DF30A}" type="datetimeFigureOut">
              <a:rPr lang="fr-FR" smtClean="0"/>
              <a:pPr/>
              <a:t>05/02/2024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5AC8BB6-6B83-4CA9-A4F0-78388E59BAE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3ED336-C2D0-4192-8214-201F262DF30A}" type="datetimeFigureOut">
              <a:rPr lang="fr-FR" smtClean="0"/>
              <a:pPr/>
              <a:t>05/02/2024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AC8BB6-6B83-4CA9-A4F0-78388E59BAE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 Id="rId5" Type="http://schemas.openxmlformats.org/officeDocument/2006/relationships/image" Target="../media/image10.jpe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Le squelette du pied </a:t>
            </a:r>
            <a:endParaRPr lang="fr-FR" dirty="0"/>
          </a:p>
        </p:txBody>
      </p:sp>
      <p:sp>
        <p:nvSpPr>
          <p:cNvPr id="6" name="Espace réservé du contenu 5"/>
          <p:cNvSpPr>
            <a:spLocks noGrp="1"/>
          </p:cNvSpPr>
          <p:nvPr>
            <p:ph sz="half" idx="2"/>
          </p:nvPr>
        </p:nvSpPr>
        <p:spPr/>
        <p:txBody>
          <a:bodyPr>
            <a:normAutofit lnSpcReduction="10000"/>
          </a:bodyPr>
          <a:lstStyle/>
          <a:p>
            <a:r>
              <a:rPr lang="fr-FR" dirty="0" smtClean="0">
                <a:latin typeface="Times New Roman"/>
                <a:cs typeface="Times New Roman"/>
              </a:rPr>
              <a:t>UNIVERSITE </a:t>
            </a:r>
            <a:r>
              <a:rPr lang="fr-FR" spc="-10" dirty="0" smtClean="0">
                <a:latin typeface="Times New Roman"/>
                <a:cs typeface="Times New Roman"/>
              </a:rPr>
              <a:t>IBN KHALDOUN TIARET </a:t>
            </a:r>
            <a:r>
              <a:rPr lang="fr-FR" dirty="0" smtClean="0">
                <a:latin typeface="Times New Roman"/>
                <a:cs typeface="Times New Roman"/>
              </a:rPr>
              <a:t> </a:t>
            </a:r>
            <a:r>
              <a:rPr lang="fr-FR" spc="-5" dirty="0" smtClean="0">
                <a:latin typeface="Times New Roman"/>
                <a:cs typeface="Times New Roman"/>
              </a:rPr>
              <a:t>ANNEXE DE</a:t>
            </a:r>
            <a:r>
              <a:rPr lang="fr-FR" spc="10" dirty="0" smtClean="0">
                <a:latin typeface="Times New Roman"/>
                <a:cs typeface="Times New Roman"/>
              </a:rPr>
              <a:t> </a:t>
            </a:r>
            <a:r>
              <a:rPr lang="fr-FR" spc="-5" dirty="0" smtClean="0">
                <a:latin typeface="Times New Roman"/>
                <a:cs typeface="Times New Roman"/>
              </a:rPr>
              <a:t>MEDECINE</a:t>
            </a:r>
            <a:endParaRPr lang="fr-FR" dirty="0" smtClean="0">
              <a:latin typeface="Times New Roman"/>
              <a:cs typeface="Times New Roman"/>
            </a:endParaRPr>
          </a:p>
          <a:p>
            <a:r>
              <a:rPr lang="fr-FR" spc="-10" dirty="0" smtClean="0">
                <a:latin typeface="Times New Roman"/>
                <a:cs typeface="Times New Roman"/>
              </a:rPr>
              <a:t>ANNEE </a:t>
            </a:r>
            <a:r>
              <a:rPr lang="fr-FR" spc="-5" dirty="0" smtClean="0">
                <a:latin typeface="Times New Roman"/>
                <a:cs typeface="Times New Roman"/>
              </a:rPr>
              <a:t>UNIVERSITAIRE  </a:t>
            </a:r>
            <a:r>
              <a:rPr lang="fr-FR" dirty="0" smtClean="0">
                <a:latin typeface="Times New Roman"/>
                <a:cs typeface="Times New Roman"/>
              </a:rPr>
              <a:t>2023</a:t>
            </a:r>
            <a:r>
              <a:rPr lang="fr-FR" spc="55" dirty="0" smtClean="0">
                <a:latin typeface="Times New Roman"/>
                <a:cs typeface="Times New Roman"/>
              </a:rPr>
              <a:t> </a:t>
            </a:r>
            <a:r>
              <a:rPr lang="fr-FR" spc="-5" dirty="0" smtClean="0">
                <a:latin typeface="Times New Roman"/>
                <a:cs typeface="Times New Roman"/>
              </a:rPr>
              <a:t>-2024</a:t>
            </a:r>
          </a:p>
          <a:p>
            <a:r>
              <a:rPr lang="fr-FR" dirty="0" smtClean="0">
                <a:latin typeface="Times New Roman"/>
                <a:cs typeface="Times New Roman"/>
              </a:rPr>
              <a:t>DR </a:t>
            </a:r>
            <a:r>
              <a:rPr lang="fr-FR" spc="-10" dirty="0" smtClean="0">
                <a:latin typeface="Times New Roman"/>
                <a:cs typeface="Times New Roman"/>
              </a:rPr>
              <a:t>BENYAHIA  .S . SPECIALISTE ANATOMIE GENERALE</a:t>
            </a:r>
            <a:endParaRPr lang="fr-FR" dirty="0" smtClean="0"/>
          </a:p>
          <a:p>
            <a:endParaRPr lang="fr-FR" dirty="0"/>
          </a:p>
        </p:txBody>
      </p:sp>
      <p:pic>
        <p:nvPicPr>
          <p:cNvPr id="7" name="Espace réservé du contenu 5" descr="LOGO Ibn khaldoun.png"/>
          <p:cNvPicPr>
            <a:picLocks noGrp="1" noChangeAspect="1"/>
          </p:cNvPicPr>
          <p:nvPr>
            <p:ph sz="half" idx="1"/>
          </p:nvPr>
        </p:nvPicPr>
        <p:blipFill>
          <a:blip r:embed="rId2" cstate="print"/>
          <a:stretch>
            <a:fillRect/>
          </a:stretch>
        </p:blipFill>
        <p:spPr>
          <a:xfrm>
            <a:off x="0" y="1485312"/>
            <a:ext cx="4581653" cy="359987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PHALANGES </a:t>
            </a:r>
            <a:endParaRPr lang="fr-FR" dirty="0"/>
          </a:p>
        </p:txBody>
      </p:sp>
      <p:sp>
        <p:nvSpPr>
          <p:cNvPr id="3" name="Espace réservé du contenu 2"/>
          <p:cNvSpPr>
            <a:spLocks noGrp="1"/>
          </p:cNvSpPr>
          <p:nvPr>
            <p:ph idx="1"/>
          </p:nvPr>
        </p:nvSpPr>
        <p:spPr/>
        <p:txBody>
          <a:bodyPr>
            <a:normAutofit lnSpcReduction="10000"/>
          </a:bodyPr>
          <a:lstStyle/>
          <a:p>
            <a:r>
              <a:rPr lang="fr-FR" dirty="0"/>
              <a:t>Ce sont des os de type long. Chaque orteil , à l’exception de l’</a:t>
            </a:r>
            <a:r>
              <a:rPr lang="fr-FR" dirty="0" err="1"/>
              <a:t>hallux</a:t>
            </a:r>
            <a:r>
              <a:rPr lang="fr-FR" dirty="0"/>
              <a:t> qui n’en possède que deux, est constitué de trois phalanges :</a:t>
            </a:r>
          </a:p>
          <a:p>
            <a:r>
              <a:rPr lang="fr-FR" dirty="0"/>
              <a:t>-phalange </a:t>
            </a:r>
            <a:r>
              <a:rPr lang="fr-FR" dirty="0" smtClean="0"/>
              <a:t>proximale, phalange </a:t>
            </a:r>
            <a:r>
              <a:rPr lang="fr-FR" dirty="0"/>
              <a:t>moyenne ,phalange distale.</a:t>
            </a:r>
          </a:p>
          <a:p>
            <a:r>
              <a:rPr lang="fr-FR" dirty="0"/>
              <a:t>Les phalanges proximales s’unissent, en haut avec les métatarsiens par l’intermédiaire des articulations </a:t>
            </a:r>
            <a:r>
              <a:rPr lang="fr-FR" dirty="0" err="1"/>
              <a:t>métatarso</a:t>
            </a:r>
            <a:r>
              <a:rPr lang="fr-FR" dirty="0"/>
              <a:t>-phalangiennes.</a:t>
            </a:r>
          </a:p>
          <a:p>
            <a:r>
              <a:rPr lang="fr-FR" dirty="0"/>
              <a:t> </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74638"/>
            <a:ext cx="8219256" cy="778098"/>
          </a:xfrm>
        </p:spPr>
        <p:txBody>
          <a:bodyPr/>
          <a:lstStyle/>
          <a:p>
            <a:r>
              <a:rPr lang="fr-FR" dirty="0" smtClean="0"/>
              <a:t>LES ARCS DU PIED </a:t>
            </a:r>
            <a:endParaRPr lang="fr-FR" dirty="0"/>
          </a:p>
        </p:txBody>
      </p:sp>
      <p:sp>
        <p:nvSpPr>
          <p:cNvPr id="4" name="Espace réservé du texte 3"/>
          <p:cNvSpPr>
            <a:spLocks noGrp="1"/>
          </p:cNvSpPr>
          <p:nvPr>
            <p:ph type="body" idx="1"/>
          </p:nvPr>
        </p:nvSpPr>
        <p:spPr>
          <a:xfrm>
            <a:off x="395536" y="1772815"/>
            <a:ext cx="4101852" cy="402059"/>
          </a:xfrm>
        </p:spPr>
        <p:txBody>
          <a:bodyPr>
            <a:normAutofit fontScale="92500" lnSpcReduction="10000"/>
          </a:bodyPr>
          <a:lstStyle/>
          <a:p>
            <a:r>
              <a:rPr lang="fr-FR" dirty="0" smtClean="0"/>
              <a:t>Arc transversal</a:t>
            </a:r>
          </a:p>
          <a:p>
            <a:endParaRPr lang="fr-FR" dirty="0"/>
          </a:p>
        </p:txBody>
      </p:sp>
      <p:sp>
        <p:nvSpPr>
          <p:cNvPr id="3" name="Espace réservé du contenu 2"/>
          <p:cNvSpPr>
            <a:spLocks noGrp="1"/>
          </p:cNvSpPr>
          <p:nvPr>
            <p:ph sz="half" idx="2"/>
          </p:nvPr>
        </p:nvSpPr>
        <p:spPr/>
        <p:txBody>
          <a:bodyPr/>
          <a:lstStyle/>
          <a:p>
            <a:pPr>
              <a:buNone/>
            </a:pPr>
            <a:endParaRPr lang="fr-FR" dirty="0"/>
          </a:p>
          <a:p>
            <a:endParaRPr lang="fr-FR" dirty="0"/>
          </a:p>
        </p:txBody>
      </p:sp>
      <p:sp>
        <p:nvSpPr>
          <p:cNvPr id="5" name="Espace réservé du texte 4"/>
          <p:cNvSpPr>
            <a:spLocks noGrp="1"/>
          </p:cNvSpPr>
          <p:nvPr>
            <p:ph type="body" sz="quarter" idx="3"/>
          </p:nvPr>
        </p:nvSpPr>
        <p:spPr>
          <a:xfrm>
            <a:off x="4645025" y="1700808"/>
            <a:ext cx="3959423" cy="474067"/>
          </a:xfrm>
        </p:spPr>
        <p:txBody>
          <a:bodyPr>
            <a:normAutofit fontScale="85000" lnSpcReduction="10000"/>
          </a:bodyPr>
          <a:lstStyle/>
          <a:p>
            <a:r>
              <a:rPr lang="fr-FR" dirty="0" smtClean="0"/>
              <a:t>Arcs longitudinaux médial et latéral</a:t>
            </a:r>
          </a:p>
          <a:p>
            <a:endParaRPr lang="fr-FR" dirty="0"/>
          </a:p>
        </p:txBody>
      </p:sp>
      <p:pic>
        <p:nvPicPr>
          <p:cNvPr id="7" name="image12.jpeg"/>
          <p:cNvPicPr>
            <a:picLocks noGrp="1"/>
          </p:cNvPicPr>
          <p:nvPr>
            <p:ph sz="quarter" idx="4"/>
          </p:nvPr>
        </p:nvPicPr>
        <p:blipFill>
          <a:blip r:embed="rId2" cstate="print"/>
          <a:stretch>
            <a:fillRect/>
          </a:stretch>
        </p:blipFill>
        <p:spPr>
          <a:xfrm>
            <a:off x="4645025" y="2564904"/>
            <a:ext cx="4031431" cy="2618315"/>
          </a:xfrm>
          <a:prstGeom prst="rect">
            <a:avLst/>
          </a:prstGeom>
        </p:spPr>
      </p:pic>
      <p:pic>
        <p:nvPicPr>
          <p:cNvPr id="8" name="image13.jpeg"/>
          <p:cNvPicPr/>
          <p:nvPr/>
        </p:nvPicPr>
        <p:blipFill>
          <a:blip r:embed="rId3" cstate="print"/>
          <a:stretch>
            <a:fillRect/>
          </a:stretch>
        </p:blipFill>
        <p:spPr>
          <a:xfrm>
            <a:off x="395537" y="2060848"/>
            <a:ext cx="3888432" cy="346729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OBJECTIF PEDAGOGIQUE </a:t>
            </a:r>
            <a:endParaRPr lang="fr-FR" dirty="0"/>
          </a:p>
        </p:txBody>
      </p:sp>
      <p:sp>
        <p:nvSpPr>
          <p:cNvPr id="6" name="Espace réservé du contenu 5"/>
          <p:cNvSpPr>
            <a:spLocks noGrp="1"/>
          </p:cNvSpPr>
          <p:nvPr>
            <p:ph idx="1"/>
          </p:nvPr>
        </p:nvSpPr>
        <p:spPr/>
        <p:txBody>
          <a:bodyPr>
            <a:normAutofit/>
          </a:bodyPr>
          <a:lstStyle/>
          <a:p>
            <a:pPr lvl="1"/>
            <a:r>
              <a:rPr lang="fr-FR" dirty="0"/>
              <a:t>Résumer en quelques lignes la morphologie simplifiée du pied</a:t>
            </a:r>
            <a:endParaRPr lang="fr-FR" sz="3600" dirty="0"/>
          </a:p>
          <a:p>
            <a:pPr lvl="1"/>
            <a:r>
              <a:rPr lang="fr-FR" dirty="0"/>
              <a:t>Légender les différents schémas du </a:t>
            </a:r>
            <a:r>
              <a:rPr lang="fr-FR" dirty="0" smtClean="0"/>
              <a:t>pied</a:t>
            </a:r>
            <a:endParaRPr lang="fr-FR" sz="3600" dirty="0"/>
          </a:p>
          <a:p>
            <a:pPr lvl="1"/>
            <a:r>
              <a:rPr lang="fr-FR" dirty="0"/>
              <a:t>Identifier les </a:t>
            </a:r>
            <a:r>
              <a:rPr lang="fr-FR" dirty="0" err="1"/>
              <a:t>sîtes</a:t>
            </a:r>
            <a:r>
              <a:rPr lang="fr-FR" dirty="0"/>
              <a:t> </a:t>
            </a:r>
            <a:r>
              <a:rPr lang="fr-FR" dirty="0" err="1"/>
              <a:t>palpatoires</a:t>
            </a:r>
            <a:r>
              <a:rPr lang="fr-FR" dirty="0"/>
              <a:t> du </a:t>
            </a:r>
            <a:r>
              <a:rPr lang="fr-FR" dirty="0" smtClean="0"/>
              <a:t>pied</a:t>
            </a:r>
            <a:endParaRPr lang="fr-FR" sz="3600" dirty="0"/>
          </a:p>
          <a:p>
            <a:pPr lvl="1"/>
            <a:r>
              <a:rPr lang="fr-FR" dirty="0"/>
              <a:t>Reconnaître sur schéma la conformation du pied en coupes axiales</a:t>
            </a:r>
            <a:endParaRPr lang="fr-FR" sz="3600" dirty="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PLAN </a:t>
            </a:r>
            <a:endParaRPr lang="fr-FR" dirty="0"/>
          </a:p>
        </p:txBody>
      </p:sp>
      <p:sp>
        <p:nvSpPr>
          <p:cNvPr id="6" name="Espace réservé du contenu 5"/>
          <p:cNvSpPr>
            <a:spLocks noGrp="1"/>
          </p:cNvSpPr>
          <p:nvPr>
            <p:ph idx="1"/>
          </p:nvPr>
        </p:nvSpPr>
        <p:spPr/>
        <p:txBody>
          <a:bodyPr/>
          <a:lstStyle/>
          <a:p>
            <a:r>
              <a:rPr lang="fr-FR" dirty="0" smtClean="0"/>
              <a:t>1- DEFINITION </a:t>
            </a:r>
          </a:p>
          <a:p>
            <a:r>
              <a:rPr lang="fr-FR" dirty="0" smtClean="0"/>
              <a:t>2-TARSE </a:t>
            </a:r>
          </a:p>
          <a:p>
            <a:r>
              <a:rPr lang="fr-FR" dirty="0" smtClean="0"/>
              <a:t>3-METATARSE </a:t>
            </a:r>
          </a:p>
          <a:p>
            <a:r>
              <a:rPr lang="fr-FR" dirty="0" smtClean="0"/>
              <a:t>4-PHALANGES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DEFINITION </a:t>
            </a:r>
            <a:endParaRPr lang="fr-FR" dirty="0"/>
          </a:p>
        </p:txBody>
      </p:sp>
      <p:sp>
        <p:nvSpPr>
          <p:cNvPr id="6" name="Espace réservé du contenu 5"/>
          <p:cNvSpPr>
            <a:spLocks noGrp="1"/>
          </p:cNvSpPr>
          <p:nvPr>
            <p:ph idx="1"/>
          </p:nvPr>
        </p:nvSpPr>
        <p:spPr/>
        <p:txBody>
          <a:bodyPr/>
          <a:lstStyle/>
          <a:p>
            <a:r>
              <a:rPr lang="fr-FR" dirty="0"/>
              <a:t>Le squelette du pied est formé de 26 os répartis en trois groupes :</a:t>
            </a:r>
          </a:p>
          <a:p>
            <a:r>
              <a:rPr lang="fr-FR" dirty="0"/>
              <a:t>-tarse.</a:t>
            </a:r>
          </a:p>
          <a:p>
            <a:r>
              <a:rPr lang="fr-FR" dirty="0"/>
              <a:t>-métatarse.</a:t>
            </a:r>
          </a:p>
          <a:p>
            <a:r>
              <a:rPr lang="fr-FR" dirty="0"/>
              <a:t>-phalanges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067944" y="274638"/>
            <a:ext cx="4618856" cy="1138138"/>
          </a:xfrm>
        </p:spPr>
        <p:txBody>
          <a:bodyPr/>
          <a:lstStyle/>
          <a:p>
            <a:r>
              <a:rPr lang="fr-FR" dirty="0" smtClean="0"/>
              <a:t>TARSE </a:t>
            </a:r>
            <a:endParaRPr lang="fr-FR" dirty="0"/>
          </a:p>
        </p:txBody>
      </p:sp>
      <p:pic>
        <p:nvPicPr>
          <p:cNvPr id="4" name="image1.png" descr="C:\Users\matrix computer\Pictures\pied1.gif"/>
          <p:cNvPicPr>
            <a:picLocks noGrp="1"/>
          </p:cNvPicPr>
          <p:nvPr>
            <p:ph sz="half" idx="1"/>
          </p:nvPr>
        </p:nvPicPr>
        <p:blipFill>
          <a:blip r:embed="rId2" cstate="print"/>
          <a:stretch>
            <a:fillRect/>
          </a:stretch>
        </p:blipFill>
        <p:spPr>
          <a:xfrm>
            <a:off x="323528" y="188640"/>
            <a:ext cx="4248471" cy="6480720"/>
          </a:xfrm>
          <a:prstGeom prst="rect">
            <a:avLst/>
          </a:prstGeom>
        </p:spPr>
      </p:pic>
      <p:sp>
        <p:nvSpPr>
          <p:cNvPr id="5" name="Espace réservé du contenu 4"/>
          <p:cNvSpPr>
            <a:spLocks noGrp="1"/>
          </p:cNvSpPr>
          <p:nvPr>
            <p:ph sz="half" idx="2"/>
          </p:nvPr>
        </p:nvSpPr>
        <p:spPr/>
        <p:txBody>
          <a:bodyPr>
            <a:normAutofit fontScale="92500" lnSpcReduction="20000"/>
          </a:bodyPr>
          <a:lstStyle/>
          <a:p>
            <a:r>
              <a:rPr lang="fr-FR" dirty="0"/>
              <a:t>Massif osseux postérieur, il est constitué de 7 os de type court, disposés en deux rangées :</a:t>
            </a:r>
          </a:p>
          <a:p>
            <a:r>
              <a:rPr lang="fr-FR" dirty="0"/>
              <a:t>-tarse postérieur : composé du </a:t>
            </a:r>
            <a:r>
              <a:rPr lang="fr-FR" dirty="0" err="1"/>
              <a:t>calcanéus</a:t>
            </a:r>
            <a:r>
              <a:rPr lang="fr-FR" dirty="0"/>
              <a:t> et du talus.</a:t>
            </a:r>
          </a:p>
          <a:p>
            <a:r>
              <a:rPr lang="fr-FR" dirty="0"/>
              <a:t>-tarse antérieur : comprenant de dedans en dehors ; l’os naviculaire, les trois os cunéiformes et le cuboïde.</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74638"/>
            <a:ext cx="7416824" cy="706090"/>
          </a:xfrm>
        </p:spPr>
        <p:txBody>
          <a:bodyPr>
            <a:normAutofit fontScale="90000"/>
          </a:bodyPr>
          <a:lstStyle/>
          <a:p>
            <a:r>
              <a:rPr lang="fr-FR" dirty="0" smtClean="0"/>
              <a:t>TARSE </a:t>
            </a:r>
            <a:endParaRPr lang="fr-FR" dirty="0"/>
          </a:p>
        </p:txBody>
      </p:sp>
      <p:sp>
        <p:nvSpPr>
          <p:cNvPr id="3" name="Espace réservé du contenu 2"/>
          <p:cNvSpPr>
            <a:spLocks noGrp="1"/>
          </p:cNvSpPr>
          <p:nvPr>
            <p:ph sz="half" idx="1"/>
          </p:nvPr>
        </p:nvSpPr>
        <p:spPr>
          <a:xfrm>
            <a:off x="179512" y="1268760"/>
            <a:ext cx="4032448" cy="4857403"/>
          </a:xfrm>
        </p:spPr>
        <p:txBody>
          <a:bodyPr>
            <a:normAutofit fontScale="47500" lnSpcReduction="20000"/>
          </a:bodyPr>
          <a:lstStyle/>
          <a:p>
            <a:r>
              <a:rPr lang="fr-FR" b="1" u="heavy" dirty="0"/>
              <a:t>A- TALUS :</a:t>
            </a:r>
            <a:r>
              <a:rPr lang="fr-FR" dirty="0"/>
              <a:t>ou astragale </a:t>
            </a:r>
            <a:r>
              <a:rPr lang="fr-FR" dirty="0" smtClean="0"/>
              <a:t>forme </a:t>
            </a:r>
            <a:r>
              <a:rPr lang="fr-FR" dirty="0"/>
              <a:t>le sommet de la voute tarsienne et s’articule :en haut, avec les os de la jambe ;en bas, avec la </a:t>
            </a:r>
            <a:r>
              <a:rPr lang="fr-FR" dirty="0" err="1"/>
              <a:t>calcaneus</a:t>
            </a:r>
            <a:r>
              <a:rPr lang="fr-FR" dirty="0"/>
              <a:t> ;en avant avec l’os naviculaire.</a:t>
            </a:r>
          </a:p>
          <a:p>
            <a:r>
              <a:rPr lang="fr-FR" dirty="0"/>
              <a:t>On reconnait au talus trois segments :</a:t>
            </a:r>
          </a:p>
          <a:p>
            <a:r>
              <a:rPr lang="fr-FR" dirty="0"/>
              <a:t>-un segment postérieure, volumineux, le corps.</a:t>
            </a:r>
          </a:p>
          <a:p>
            <a:r>
              <a:rPr lang="fr-FR" dirty="0"/>
              <a:t>-un segment antérieur arrondi, la tête.</a:t>
            </a:r>
          </a:p>
          <a:p>
            <a:r>
              <a:rPr lang="fr-FR" dirty="0"/>
              <a:t>-un segment intermédiaire, court et rétréci, le col</a:t>
            </a:r>
            <a:r>
              <a:rPr lang="fr-FR" dirty="0" smtClean="0"/>
              <a:t>.</a:t>
            </a:r>
          </a:p>
          <a:p>
            <a:r>
              <a:rPr lang="fr-FR" dirty="0"/>
              <a:t> </a:t>
            </a:r>
          </a:p>
          <a:p>
            <a:r>
              <a:rPr lang="fr-FR" dirty="0" err="1"/>
              <a:t>A-vue</a:t>
            </a:r>
            <a:r>
              <a:rPr lang="fr-FR" dirty="0"/>
              <a:t> supérieure</a:t>
            </a:r>
          </a:p>
          <a:p>
            <a:r>
              <a:rPr lang="fr-FR" dirty="0"/>
              <a:t>B-vue médiale</a:t>
            </a:r>
          </a:p>
          <a:p>
            <a:r>
              <a:rPr lang="fr-FR" dirty="0"/>
              <a:t>C-vue latérale</a:t>
            </a:r>
          </a:p>
          <a:p>
            <a:r>
              <a:rPr lang="fr-FR" dirty="0"/>
              <a:t>D-vue inférieure 1- La tête</a:t>
            </a:r>
          </a:p>
          <a:p>
            <a:pPr lvl="0"/>
            <a:r>
              <a:rPr lang="fr-FR" dirty="0" smtClean="0"/>
              <a:t>2-Le </a:t>
            </a:r>
            <a:r>
              <a:rPr lang="fr-FR" dirty="0"/>
              <a:t>col</a:t>
            </a:r>
          </a:p>
          <a:p>
            <a:pPr lvl="0"/>
            <a:r>
              <a:rPr lang="fr-FR" dirty="0" smtClean="0"/>
              <a:t>3-La </a:t>
            </a:r>
            <a:r>
              <a:rPr lang="fr-FR" dirty="0"/>
              <a:t>surface malléolaire </a:t>
            </a:r>
            <a:r>
              <a:rPr lang="fr-FR" dirty="0" smtClean="0"/>
              <a:t>latérale</a:t>
            </a:r>
            <a:r>
              <a:rPr lang="fr-FR" dirty="0"/>
              <a:t/>
            </a:r>
            <a:br>
              <a:rPr lang="fr-FR" dirty="0"/>
            </a:br>
            <a:r>
              <a:rPr lang="fr-FR" dirty="0" smtClean="0"/>
              <a:t>4-La </a:t>
            </a:r>
            <a:r>
              <a:rPr lang="fr-FR" dirty="0"/>
              <a:t>trochlée</a:t>
            </a:r>
          </a:p>
          <a:p>
            <a:pPr lvl="0"/>
            <a:r>
              <a:rPr lang="fr-FR" dirty="0" smtClean="0"/>
              <a:t>5-Tubercule </a:t>
            </a:r>
            <a:r>
              <a:rPr lang="fr-FR" dirty="0"/>
              <a:t>latéral</a:t>
            </a:r>
          </a:p>
          <a:p>
            <a:pPr lvl="0"/>
            <a:r>
              <a:rPr lang="fr-FR" dirty="0" smtClean="0"/>
              <a:t>6-Tubercule </a:t>
            </a:r>
            <a:r>
              <a:rPr lang="fr-FR" dirty="0"/>
              <a:t>médial</a:t>
            </a:r>
          </a:p>
          <a:p>
            <a:pPr lvl="0"/>
            <a:r>
              <a:rPr lang="fr-FR" dirty="0" smtClean="0"/>
              <a:t>7-Surface </a:t>
            </a:r>
            <a:r>
              <a:rPr lang="fr-FR" dirty="0"/>
              <a:t>malléolaire médiale 8- Surface calcanéenne </a:t>
            </a:r>
            <a:r>
              <a:rPr lang="fr-FR" dirty="0" err="1"/>
              <a:t>ant</a:t>
            </a:r>
            <a:endParaRPr lang="fr-FR" dirty="0"/>
          </a:p>
          <a:p>
            <a:pPr lvl="0"/>
            <a:r>
              <a:rPr lang="fr-FR" dirty="0" smtClean="0"/>
              <a:t>9-Sillon </a:t>
            </a:r>
            <a:r>
              <a:rPr lang="fr-FR" dirty="0"/>
              <a:t>du talus</a:t>
            </a:r>
          </a:p>
          <a:p>
            <a:pPr lvl="0"/>
            <a:r>
              <a:rPr lang="fr-FR" dirty="0" smtClean="0"/>
              <a:t>10-Surface </a:t>
            </a:r>
            <a:r>
              <a:rPr lang="fr-FR" dirty="0"/>
              <a:t>calcanéenne </a:t>
            </a:r>
            <a:r>
              <a:rPr lang="fr-FR" dirty="0" err="1"/>
              <a:t>moy</a:t>
            </a:r>
            <a:r>
              <a:rPr lang="fr-FR" dirty="0"/>
              <a:t> 11- Surface calcanéenne post</a:t>
            </a:r>
          </a:p>
          <a:p>
            <a:endParaRPr lang="fr-FR" dirty="0"/>
          </a:p>
          <a:p>
            <a:endParaRPr lang="fr-FR" dirty="0"/>
          </a:p>
        </p:txBody>
      </p:sp>
      <p:pic>
        <p:nvPicPr>
          <p:cNvPr id="5" name="image3.jpeg"/>
          <p:cNvPicPr>
            <a:picLocks noGrp="1"/>
          </p:cNvPicPr>
          <p:nvPr>
            <p:ph sz="half" idx="2"/>
          </p:nvPr>
        </p:nvPicPr>
        <p:blipFill>
          <a:blip r:embed="rId2" cstate="print"/>
          <a:stretch>
            <a:fillRect/>
          </a:stretch>
        </p:blipFill>
        <p:spPr>
          <a:xfrm>
            <a:off x="6804248" y="764705"/>
            <a:ext cx="2088232" cy="3312368"/>
          </a:xfrm>
          <a:prstGeom prst="rect">
            <a:avLst/>
          </a:prstGeom>
        </p:spPr>
      </p:pic>
      <p:pic>
        <p:nvPicPr>
          <p:cNvPr id="6" name="image4.jpeg"/>
          <p:cNvPicPr/>
          <p:nvPr/>
        </p:nvPicPr>
        <p:blipFill>
          <a:blip r:embed="rId3" cstate="print"/>
          <a:stretch>
            <a:fillRect/>
          </a:stretch>
        </p:blipFill>
        <p:spPr>
          <a:xfrm>
            <a:off x="4211960" y="980728"/>
            <a:ext cx="2285844" cy="3063240"/>
          </a:xfrm>
          <a:prstGeom prst="rect">
            <a:avLst/>
          </a:prstGeom>
        </p:spPr>
      </p:pic>
      <p:grpSp>
        <p:nvGrpSpPr>
          <p:cNvPr id="1026" name="Group 2"/>
          <p:cNvGrpSpPr>
            <a:grpSpLocks/>
          </p:cNvGrpSpPr>
          <p:nvPr/>
        </p:nvGrpSpPr>
        <p:grpSpPr bwMode="auto">
          <a:xfrm>
            <a:off x="4103440" y="4221088"/>
            <a:ext cx="5040560" cy="2232248"/>
            <a:chOff x="818" y="318"/>
            <a:chExt cx="10302" cy="3762"/>
          </a:xfrm>
        </p:grpSpPr>
        <p:pic>
          <p:nvPicPr>
            <p:cNvPr id="1027" name="Picture 3"/>
            <p:cNvPicPr>
              <a:picLocks noChangeAspect="1" noChangeArrowheads="1"/>
            </p:cNvPicPr>
            <p:nvPr/>
          </p:nvPicPr>
          <p:blipFill>
            <a:blip r:embed="rId4" cstate="print"/>
            <a:srcRect/>
            <a:stretch>
              <a:fillRect/>
            </a:stretch>
          </p:blipFill>
          <p:spPr bwMode="auto">
            <a:xfrm>
              <a:off x="817" y="317"/>
              <a:ext cx="4919" cy="3762"/>
            </a:xfrm>
            <a:prstGeom prst="rect">
              <a:avLst/>
            </a:prstGeom>
            <a:noFill/>
            <a:ln w="9525">
              <a:noFill/>
              <a:miter lim="800000"/>
              <a:headEnd/>
              <a:tailEnd/>
            </a:ln>
          </p:spPr>
        </p:pic>
        <p:pic>
          <p:nvPicPr>
            <p:cNvPr id="1028" name="Picture 4"/>
            <p:cNvPicPr>
              <a:picLocks noChangeAspect="1" noChangeArrowheads="1"/>
            </p:cNvPicPr>
            <p:nvPr/>
          </p:nvPicPr>
          <p:blipFill>
            <a:blip r:embed="rId5" cstate="print"/>
            <a:srcRect/>
            <a:stretch>
              <a:fillRect/>
            </a:stretch>
          </p:blipFill>
          <p:spPr bwMode="auto">
            <a:xfrm>
              <a:off x="5767" y="858"/>
              <a:ext cx="5351" cy="3221"/>
            </a:xfrm>
            <a:prstGeom prst="rect">
              <a:avLst/>
            </a:prstGeom>
            <a:noFill/>
            <a:ln w="9525">
              <a:noFill/>
              <a:miter lim="800000"/>
              <a:headEnd/>
              <a:tailEnd/>
            </a:ln>
          </p:spPr>
        </p:pic>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4042792" cy="1138138"/>
          </a:xfrm>
        </p:spPr>
        <p:txBody>
          <a:bodyPr/>
          <a:lstStyle/>
          <a:p>
            <a:r>
              <a:rPr lang="fr-FR" dirty="0" smtClean="0"/>
              <a:t>TARSE </a:t>
            </a:r>
            <a:endParaRPr lang="fr-FR" dirty="0"/>
          </a:p>
        </p:txBody>
      </p:sp>
      <p:sp>
        <p:nvSpPr>
          <p:cNvPr id="3" name="Espace réservé du contenu 2"/>
          <p:cNvSpPr>
            <a:spLocks noGrp="1"/>
          </p:cNvSpPr>
          <p:nvPr>
            <p:ph sz="half" idx="1"/>
          </p:nvPr>
        </p:nvSpPr>
        <p:spPr>
          <a:xfrm>
            <a:off x="179512" y="1196752"/>
            <a:ext cx="4320480" cy="4929411"/>
          </a:xfrm>
        </p:spPr>
        <p:txBody>
          <a:bodyPr>
            <a:normAutofit fontScale="25000" lnSpcReduction="20000"/>
          </a:bodyPr>
          <a:lstStyle/>
          <a:p>
            <a:r>
              <a:rPr lang="fr-FR" sz="4800" b="1" u="heavy" dirty="0"/>
              <a:t>B- CALCANEUS :</a:t>
            </a:r>
            <a:r>
              <a:rPr lang="fr-FR" sz="4800" b="1" dirty="0"/>
              <a:t> </a:t>
            </a:r>
            <a:r>
              <a:rPr lang="fr-FR" sz="4800" dirty="0" smtClean="0"/>
              <a:t>situé </a:t>
            </a:r>
            <a:r>
              <a:rPr lang="fr-FR" sz="4800" dirty="0"/>
              <a:t>au-dessous du talus, à la partie postérieure et inférieure du pied.il forme la saillie du talon.il est constitué d’un corps et de deux apophyses :</a:t>
            </a:r>
          </a:p>
          <a:p>
            <a:r>
              <a:rPr lang="fr-FR" sz="4800" dirty="0"/>
              <a:t>-le corps : représente le squelette du talon.</a:t>
            </a:r>
          </a:p>
          <a:p>
            <a:r>
              <a:rPr lang="fr-FR" sz="4800" dirty="0"/>
              <a:t>-la petite apophyse ou </a:t>
            </a:r>
            <a:r>
              <a:rPr lang="fr-FR" sz="4800" dirty="0" err="1"/>
              <a:t>sustentaculum</a:t>
            </a:r>
            <a:r>
              <a:rPr lang="fr-FR" sz="4800" dirty="0"/>
              <a:t> </a:t>
            </a:r>
            <a:r>
              <a:rPr lang="fr-FR" sz="4800" dirty="0" err="1"/>
              <a:t>tali</a:t>
            </a:r>
            <a:r>
              <a:rPr lang="fr-FR" sz="4800" dirty="0"/>
              <a:t> : s’articule avec le talus.</a:t>
            </a:r>
          </a:p>
          <a:p>
            <a:r>
              <a:rPr lang="fr-FR" sz="4800" dirty="0"/>
              <a:t>-la grande apophyse : s’articule en avant avec le cuboïde</a:t>
            </a:r>
            <a:r>
              <a:rPr lang="fr-FR" sz="4800" dirty="0" smtClean="0"/>
              <a:t>.</a:t>
            </a:r>
          </a:p>
          <a:p>
            <a:r>
              <a:rPr lang="fr-FR" sz="4800" dirty="0"/>
              <a:t>VUE SUPERIEURE DU CALCANEUS</a:t>
            </a:r>
          </a:p>
          <a:p>
            <a:pPr lvl="1"/>
            <a:r>
              <a:rPr lang="fr-FR" sz="4800" dirty="0" smtClean="0"/>
              <a:t>1-Tubérosité </a:t>
            </a:r>
            <a:r>
              <a:rPr lang="fr-FR" sz="4800" dirty="0"/>
              <a:t>du </a:t>
            </a:r>
            <a:r>
              <a:rPr lang="fr-FR" sz="4800" dirty="0" err="1"/>
              <a:t>calcanéus</a:t>
            </a:r>
            <a:endParaRPr lang="fr-FR" sz="4800" dirty="0"/>
          </a:p>
          <a:p>
            <a:pPr lvl="1"/>
            <a:r>
              <a:rPr lang="fr-FR" sz="4800" dirty="0" smtClean="0"/>
              <a:t>2-Surface </a:t>
            </a:r>
            <a:r>
              <a:rPr lang="fr-FR" sz="4800" dirty="0"/>
              <a:t>articulaire talaire postérieure 3- </a:t>
            </a:r>
            <a:r>
              <a:rPr lang="fr-FR" sz="4800" dirty="0" err="1"/>
              <a:t>Sustentaculum</a:t>
            </a:r>
            <a:r>
              <a:rPr lang="fr-FR" sz="4800" dirty="0"/>
              <a:t> </a:t>
            </a:r>
            <a:r>
              <a:rPr lang="fr-FR" sz="4800" dirty="0" err="1"/>
              <a:t>tali</a:t>
            </a:r>
            <a:endParaRPr lang="fr-FR" sz="4800" dirty="0"/>
          </a:p>
          <a:p>
            <a:r>
              <a:rPr lang="fr-FR" sz="4800" dirty="0"/>
              <a:t>4-   Surface articulaire talaire moyenne 5- Surface articulaire talaire antérieure 6- Sillon calcanéen</a:t>
            </a:r>
          </a:p>
          <a:p>
            <a:r>
              <a:rPr lang="fr-FR" sz="4800" dirty="0"/>
              <a:t>VUE INFERIEURE DU CALCANEUS</a:t>
            </a:r>
          </a:p>
          <a:p>
            <a:pPr lvl="0"/>
            <a:r>
              <a:rPr lang="fr-FR" sz="4800" dirty="0" smtClean="0"/>
              <a:t>1-Processus </a:t>
            </a:r>
            <a:r>
              <a:rPr lang="fr-FR" sz="4800" dirty="0"/>
              <a:t>médial de la tubérosité calcanéenne</a:t>
            </a:r>
          </a:p>
          <a:p>
            <a:pPr lvl="0"/>
            <a:r>
              <a:rPr lang="fr-FR" sz="4800" dirty="0" smtClean="0"/>
              <a:t>2-Processus </a:t>
            </a:r>
            <a:r>
              <a:rPr lang="fr-FR" sz="4800" dirty="0"/>
              <a:t>latéral de la tubérosité calcanéenne 3- </a:t>
            </a:r>
            <a:r>
              <a:rPr lang="fr-FR" sz="4800" dirty="0" err="1"/>
              <a:t>Sustentaculum</a:t>
            </a:r>
            <a:r>
              <a:rPr lang="fr-FR" sz="4800" dirty="0"/>
              <a:t> </a:t>
            </a:r>
            <a:r>
              <a:rPr lang="fr-FR" sz="4800" dirty="0" err="1"/>
              <a:t>tali</a:t>
            </a:r>
            <a:endParaRPr lang="fr-FR" sz="4800" dirty="0"/>
          </a:p>
          <a:p>
            <a:pPr lvl="0"/>
            <a:r>
              <a:rPr lang="fr-FR" sz="4800" dirty="0" smtClean="0"/>
              <a:t>4-Tubercule </a:t>
            </a:r>
            <a:r>
              <a:rPr lang="fr-FR" sz="4800" dirty="0"/>
              <a:t>calcanéen</a:t>
            </a:r>
          </a:p>
          <a:p>
            <a:pPr lvl="0"/>
            <a:r>
              <a:rPr lang="fr-FR" sz="4800" dirty="0" smtClean="0"/>
              <a:t>5-Surface </a:t>
            </a:r>
            <a:r>
              <a:rPr lang="fr-FR" sz="4800" dirty="0"/>
              <a:t>articulaire </a:t>
            </a:r>
            <a:r>
              <a:rPr lang="fr-FR" sz="4800" dirty="0" err="1"/>
              <a:t>cuboïdienne</a:t>
            </a:r>
            <a:endParaRPr lang="fr-FR" sz="4800" dirty="0"/>
          </a:p>
          <a:p>
            <a:r>
              <a:rPr lang="fr-FR" sz="4800" dirty="0"/>
              <a:t> </a:t>
            </a:r>
          </a:p>
          <a:p>
            <a:r>
              <a:rPr lang="fr-FR" sz="4800" dirty="0"/>
              <a:t>VUE MEDIALE et LATERALE DU CALCANEUS</a:t>
            </a:r>
          </a:p>
          <a:p>
            <a:r>
              <a:rPr lang="fr-FR" sz="4800" dirty="0"/>
              <a:t>1- Surface articulaire talaire antérieure 2- Surface articulaire talaire moyenne</a:t>
            </a:r>
          </a:p>
          <a:p>
            <a:pPr lvl="0"/>
            <a:r>
              <a:rPr lang="fr-FR" sz="4800" dirty="0" smtClean="0"/>
              <a:t>3-Surface </a:t>
            </a:r>
            <a:r>
              <a:rPr lang="fr-FR" sz="4800" dirty="0"/>
              <a:t>articulaire talaire postérieure</a:t>
            </a:r>
          </a:p>
          <a:p>
            <a:pPr lvl="0"/>
            <a:r>
              <a:rPr lang="fr-FR" sz="4800" dirty="0"/>
              <a:t/>
            </a:r>
            <a:br>
              <a:rPr lang="fr-FR" sz="4800" dirty="0"/>
            </a:br>
            <a:r>
              <a:rPr lang="fr-FR" sz="4800" dirty="0" smtClean="0"/>
              <a:t>4-Tubérosité </a:t>
            </a:r>
            <a:r>
              <a:rPr lang="fr-FR" sz="4800" dirty="0"/>
              <a:t>calcanéenne</a:t>
            </a:r>
          </a:p>
          <a:p>
            <a:pPr lvl="0"/>
            <a:r>
              <a:rPr lang="fr-FR" sz="4800" dirty="0" smtClean="0"/>
              <a:t>5-</a:t>
            </a:r>
            <a:r>
              <a:rPr lang="fr-FR" sz="4800" dirty="0" err="1" smtClean="0"/>
              <a:t>Sustentaculum</a:t>
            </a:r>
            <a:r>
              <a:rPr lang="fr-FR" sz="4800" dirty="0" smtClean="0"/>
              <a:t> </a:t>
            </a:r>
            <a:r>
              <a:rPr lang="fr-FR" sz="4800" dirty="0" err="1"/>
              <a:t>tali</a:t>
            </a:r>
            <a:endParaRPr lang="fr-FR" sz="4800" dirty="0"/>
          </a:p>
          <a:p>
            <a:pPr lvl="0"/>
            <a:r>
              <a:rPr lang="fr-FR" sz="4800" dirty="0" smtClean="0"/>
              <a:t>6-Surface </a:t>
            </a:r>
            <a:r>
              <a:rPr lang="fr-FR" sz="4800" dirty="0"/>
              <a:t>articulaire cuboïde 7- Trochlée </a:t>
            </a:r>
            <a:r>
              <a:rPr lang="fr-FR" sz="4800" dirty="0" err="1"/>
              <a:t>fibulaire</a:t>
            </a:r>
            <a:endParaRPr lang="fr-FR" sz="4800" dirty="0"/>
          </a:p>
          <a:p>
            <a:endParaRPr lang="fr-FR" dirty="0"/>
          </a:p>
          <a:p>
            <a:endParaRPr lang="fr-FR" dirty="0"/>
          </a:p>
        </p:txBody>
      </p:sp>
      <p:sp>
        <p:nvSpPr>
          <p:cNvPr id="4" name="Espace réservé du contenu 3"/>
          <p:cNvSpPr>
            <a:spLocks noGrp="1"/>
          </p:cNvSpPr>
          <p:nvPr>
            <p:ph sz="half" idx="2"/>
          </p:nvPr>
        </p:nvSpPr>
        <p:spPr/>
        <p:txBody>
          <a:bodyPr>
            <a:normAutofit fontScale="25000" lnSpcReduction="20000"/>
          </a:bodyPr>
          <a:lstStyle/>
          <a:p>
            <a:endParaRPr lang="fr-FR" dirty="0"/>
          </a:p>
        </p:txBody>
      </p:sp>
      <p:grpSp>
        <p:nvGrpSpPr>
          <p:cNvPr id="2050" name="Group 2"/>
          <p:cNvGrpSpPr>
            <a:grpSpLocks/>
          </p:cNvGrpSpPr>
          <p:nvPr/>
        </p:nvGrpSpPr>
        <p:grpSpPr bwMode="auto">
          <a:xfrm>
            <a:off x="4572000" y="188640"/>
            <a:ext cx="4392488" cy="6480720"/>
            <a:chOff x="710" y="-252"/>
            <a:chExt cx="8565" cy="12894"/>
          </a:xfrm>
        </p:grpSpPr>
        <p:pic>
          <p:nvPicPr>
            <p:cNvPr id="2051" name="Picture 3"/>
            <p:cNvPicPr>
              <a:picLocks noChangeAspect="1" noChangeArrowheads="1"/>
            </p:cNvPicPr>
            <p:nvPr/>
          </p:nvPicPr>
          <p:blipFill>
            <a:blip r:embed="rId2" cstate="print"/>
            <a:srcRect/>
            <a:stretch>
              <a:fillRect/>
            </a:stretch>
          </p:blipFill>
          <p:spPr bwMode="auto">
            <a:xfrm>
              <a:off x="1474" y="-253"/>
              <a:ext cx="3354" cy="4333"/>
            </a:xfrm>
            <a:prstGeom prst="rect">
              <a:avLst/>
            </a:prstGeom>
            <a:noFill/>
            <a:ln w="9525">
              <a:noFill/>
              <a:miter lim="800000"/>
              <a:headEnd/>
              <a:tailEnd/>
            </a:ln>
          </p:spPr>
        </p:pic>
        <p:pic>
          <p:nvPicPr>
            <p:cNvPr id="2052" name="Picture 4"/>
            <p:cNvPicPr>
              <a:picLocks noChangeAspect="1" noChangeArrowheads="1"/>
            </p:cNvPicPr>
            <p:nvPr/>
          </p:nvPicPr>
          <p:blipFill>
            <a:blip r:embed="rId3" cstate="print"/>
            <a:srcRect/>
            <a:stretch>
              <a:fillRect/>
            </a:stretch>
          </p:blipFill>
          <p:spPr bwMode="auto">
            <a:xfrm>
              <a:off x="1167" y="4122"/>
              <a:ext cx="4088" cy="5144"/>
            </a:xfrm>
            <a:prstGeom prst="rect">
              <a:avLst/>
            </a:prstGeom>
            <a:noFill/>
            <a:ln w="9525">
              <a:noFill/>
              <a:miter lim="800000"/>
              <a:headEnd/>
              <a:tailEnd/>
            </a:ln>
          </p:spPr>
        </p:pic>
        <p:pic>
          <p:nvPicPr>
            <p:cNvPr id="2053" name="Picture 5"/>
            <p:cNvPicPr>
              <a:picLocks noChangeAspect="1" noChangeArrowheads="1"/>
            </p:cNvPicPr>
            <p:nvPr/>
          </p:nvPicPr>
          <p:blipFill>
            <a:blip r:embed="rId4" cstate="print"/>
            <a:srcRect/>
            <a:stretch>
              <a:fillRect/>
            </a:stretch>
          </p:blipFill>
          <p:spPr bwMode="auto">
            <a:xfrm>
              <a:off x="710" y="9306"/>
              <a:ext cx="4425" cy="3335"/>
            </a:xfrm>
            <a:prstGeom prst="rect">
              <a:avLst/>
            </a:prstGeom>
            <a:noFill/>
            <a:ln w="9525">
              <a:noFill/>
              <a:miter lim="800000"/>
              <a:headEnd/>
              <a:tailEnd/>
            </a:ln>
          </p:spPr>
        </p:pic>
        <p:pic>
          <p:nvPicPr>
            <p:cNvPr id="2054" name="Picture 6"/>
            <p:cNvPicPr>
              <a:picLocks noChangeAspect="1" noChangeArrowheads="1"/>
            </p:cNvPicPr>
            <p:nvPr/>
          </p:nvPicPr>
          <p:blipFill>
            <a:blip r:embed="rId5" cstate="print"/>
            <a:srcRect/>
            <a:stretch>
              <a:fillRect/>
            </a:stretch>
          </p:blipFill>
          <p:spPr bwMode="auto">
            <a:xfrm>
              <a:off x="5180" y="9761"/>
              <a:ext cx="4095" cy="2880"/>
            </a:xfrm>
            <a:prstGeom prst="rect">
              <a:avLst/>
            </a:prstGeom>
            <a:noFill/>
            <a:ln w="9525">
              <a:noFill/>
              <a:miter lim="800000"/>
              <a:headEnd/>
              <a:tailEnd/>
            </a:ln>
          </p:spPr>
        </p:pic>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TARSE </a:t>
            </a:r>
            <a:endParaRPr lang="fr-FR" dirty="0"/>
          </a:p>
        </p:txBody>
      </p:sp>
      <p:sp>
        <p:nvSpPr>
          <p:cNvPr id="6" name="Espace réservé du contenu 5"/>
          <p:cNvSpPr>
            <a:spLocks noGrp="1"/>
          </p:cNvSpPr>
          <p:nvPr>
            <p:ph idx="1"/>
          </p:nvPr>
        </p:nvSpPr>
        <p:spPr/>
        <p:txBody>
          <a:bodyPr>
            <a:normAutofit fontScale="85000" lnSpcReduction="10000"/>
          </a:bodyPr>
          <a:lstStyle/>
          <a:p>
            <a:r>
              <a:rPr lang="fr-FR" b="1" u="heavy" dirty="0"/>
              <a:t>C-OS CUBOIDE</a:t>
            </a:r>
            <a:r>
              <a:rPr lang="fr-FR" b="1" dirty="0"/>
              <a:t> </a:t>
            </a:r>
            <a:r>
              <a:rPr lang="fr-FR" dirty="0"/>
              <a:t>:il est situé en avant de la grande apophyse du </a:t>
            </a:r>
            <a:r>
              <a:rPr lang="fr-FR" dirty="0" err="1"/>
              <a:t>calcaneus</a:t>
            </a:r>
            <a:r>
              <a:rPr lang="fr-FR" dirty="0"/>
              <a:t>, sur le coté externe du pied.</a:t>
            </a:r>
          </a:p>
          <a:p>
            <a:r>
              <a:rPr lang="fr-FR" b="1" u="heavy" dirty="0"/>
              <a:t>D-OS NAVICULAIRE :</a:t>
            </a:r>
            <a:r>
              <a:rPr lang="fr-FR" dirty="0"/>
              <a:t>ou scaphoide.il est situé sur le coté interne du pied, en avant du talus , en dedans du cuboïde et en arrière des os cunéiformes.</a:t>
            </a:r>
          </a:p>
          <a:p>
            <a:r>
              <a:rPr lang="fr-FR" b="1" u="heavy" dirty="0"/>
              <a:t>E-OS CUNEIFORMES :</a:t>
            </a:r>
            <a:r>
              <a:rPr lang="fr-FR" dirty="0"/>
              <a:t>au nombre de trois, les os cunéiformes sont placés en avant de l’os naviculaire et articulés entre eux. On les désigne sous les noms de médial, intermédiaire et latéral, en les comptant de dedans en dehors.</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METATARSE </a:t>
            </a:r>
            <a:endParaRPr lang="fr-FR" dirty="0"/>
          </a:p>
        </p:txBody>
      </p:sp>
      <p:sp>
        <p:nvSpPr>
          <p:cNvPr id="3" name="Espace réservé du contenu 2"/>
          <p:cNvSpPr>
            <a:spLocks noGrp="1"/>
          </p:cNvSpPr>
          <p:nvPr>
            <p:ph idx="1"/>
          </p:nvPr>
        </p:nvSpPr>
        <p:spPr/>
        <p:txBody>
          <a:bodyPr>
            <a:normAutofit lnSpcReduction="10000"/>
          </a:bodyPr>
          <a:lstStyle/>
          <a:p>
            <a:r>
              <a:rPr lang="fr-FR" dirty="0"/>
              <a:t>Constitué de 5 os longs. Il s’articulent en </a:t>
            </a:r>
            <a:r>
              <a:rPr lang="fr-FR" dirty="0" err="1"/>
              <a:t>arriére</a:t>
            </a:r>
            <a:r>
              <a:rPr lang="fr-FR" dirty="0"/>
              <a:t> avec les os de la deuxième rangée du tarse par l’intermédiaire des articulations </a:t>
            </a:r>
            <a:r>
              <a:rPr lang="fr-FR" dirty="0" err="1"/>
              <a:t>tarso</a:t>
            </a:r>
            <a:r>
              <a:rPr lang="fr-FR" dirty="0"/>
              <a:t>-</a:t>
            </a:r>
            <a:r>
              <a:rPr lang="fr-FR" dirty="0" err="1"/>
              <a:t>métatarsennes</a:t>
            </a:r>
            <a:r>
              <a:rPr lang="fr-FR" dirty="0"/>
              <a:t> ; et en avant ,avec les </a:t>
            </a:r>
            <a:r>
              <a:rPr lang="fr-FR" dirty="0" err="1"/>
              <a:t>premiéres</a:t>
            </a:r>
            <a:r>
              <a:rPr lang="fr-FR" dirty="0"/>
              <a:t> phalanges des orteils, par les articulations </a:t>
            </a:r>
            <a:r>
              <a:rPr lang="fr-FR" dirty="0" err="1"/>
              <a:t>métatarso</a:t>
            </a:r>
            <a:r>
              <a:rPr lang="fr-FR" dirty="0"/>
              <a:t>-phalangiennes.</a:t>
            </a:r>
          </a:p>
          <a:p>
            <a:r>
              <a:rPr lang="fr-FR" dirty="0"/>
              <a:t>Les métatarses sont dénombrés du premier métatarse au cinquième, en allant de l’</a:t>
            </a:r>
            <a:r>
              <a:rPr lang="fr-FR" dirty="0" err="1"/>
              <a:t>hallux</a:t>
            </a:r>
            <a:r>
              <a:rPr lang="fr-FR" dirty="0"/>
              <a:t> au petit orteil.</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554</Words>
  <Application>Microsoft Office PowerPoint</Application>
  <PresentationFormat>Affichage à l'écran (4:3)</PresentationFormat>
  <Paragraphs>77</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Thème Office</vt:lpstr>
      <vt:lpstr>Le squelette du pied </vt:lpstr>
      <vt:lpstr>OBJECTIF PEDAGOGIQUE </vt:lpstr>
      <vt:lpstr>PLAN </vt:lpstr>
      <vt:lpstr>DEFINITION </vt:lpstr>
      <vt:lpstr>TARSE </vt:lpstr>
      <vt:lpstr>TARSE </vt:lpstr>
      <vt:lpstr>TARSE </vt:lpstr>
      <vt:lpstr>TARSE </vt:lpstr>
      <vt:lpstr>METATARSE </vt:lpstr>
      <vt:lpstr>PHALANGES </vt:lpstr>
      <vt:lpstr>LES ARCS DU PIED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squelette du pied </dc:title>
  <dc:creator>pcstar</dc:creator>
  <cp:lastModifiedBy>pcstar</cp:lastModifiedBy>
  <cp:revision>8</cp:revision>
  <dcterms:created xsi:type="dcterms:W3CDTF">2024-02-05T00:27:20Z</dcterms:created>
  <dcterms:modified xsi:type="dcterms:W3CDTF">2024-02-05T11:47:38Z</dcterms:modified>
</cp:coreProperties>
</file>