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60" r:id="rId5"/>
    <p:sldId id="262" r:id="rId6"/>
    <p:sldId id="265" r:id="rId7"/>
    <p:sldId id="267" r:id="rId8"/>
    <p:sldId id="261" r:id="rId9"/>
    <p:sldId id="275" r:id="rId10"/>
    <p:sldId id="270" r:id="rId11"/>
    <p:sldId id="271" r:id="rId12"/>
    <p:sldId id="266" r:id="rId13"/>
    <p:sldId id="264" r:id="rId14"/>
    <p:sldId id="269" r:id="rId15"/>
    <p:sldId id="272" r:id="rId16"/>
    <p:sldId id="273" r:id="rId17"/>
    <p:sldId id="274" r:id="rId18"/>
    <p:sldId id="276" r:id="rId19"/>
    <p:sldId id="277" r:id="rId20"/>
    <p:sldId id="278" r:id="rId21"/>
    <p:sldId id="280" r:id="rId22"/>
    <p:sldId id="281" r:id="rId23"/>
    <p:sldId id="279" r:id="rId24"/>
    <p:sldId id="282" r:id="rId25"/>
    <p:sldId id="284" r:id="rId26"/>
    <p:sldId id="268" r:id="rId27"/>
    <p:sldId id="283" r:id="rId28"/>
    <p:sldId id="291" r:id="rId29"/>
    <p:sldId id="285" r:id="rId30"/>
    <p:sldId id="286" r:id="rId31"/>
    <p:sldId id="287" r:id="rId32"/>
    <p:sldId id="288" r:id="rId33"/>
    <p:sldId id="290"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76" d="100"/>
          <a:sy n="76" d="100"/>
        </p:scale>
        <p:origin x="11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61704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EB376-BCA7-453A-8BCD-7BBB0520662D}"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366252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85929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8633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194869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49219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08860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3585958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114304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344780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189665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EB376-BCA7-453A-8BCD-7BBB0520662D}"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78868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EB376-BCA7-453A-8BCD-7BBB0520662D}" type="datetimeFigureOut">
              <a:rPr lang="fr-FR" smtClean="0"/>
              <a:t>12/02/2024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346088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92073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313001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58EB376-BCA7-453A-8BCD-7BBB0520662D}" type="datetimeFigureOut">
              <a:rPr lang="fr-FR" smtClean="0"/>
              <a:t>12/02/2024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128545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EB376-BCA7-453A-8BCD-7BBB0520662D}"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E3A2AB-3A37-451F-B708-E6BAEC538862}" type="slidenum">
              <a:rPr lang="fr-FR" smtClean="0"/>
              <a:t>‹#›</a:t>
            </a:fld>
            <a:endParaRPr lang="fr-FR"/>
          </a:p>
        </p:txBody>
      </p:sp>
    </p:spTree>
    <p:extLst>
      <p:ext uri="{BB962C8B-B14F-4D97-AF65-F5344CB8AC3E}">
        <p14:creationId xmlns:p14="http://schemas.microsoft.com/office/powerpoint/2010/main" val="254980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EB376-BCA7-453A-8BCD-7BBB0520662D}" type="datetimeFigureOut">
              <a:rPr lang="fr-FR" smtClean="0"/>
              <a:t>12/02/2024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E3A2AB-3A37-451F-B708-E6BAEC538862}" type="slidenum">
              <a:rPr lang="fr-FR" smtClean="0"/>
              <a:t>‹#›</a:t>
            </a:fld>
            <a:endParaRPr lang="fr-FR"/>
          </a:p>
        </p:txBody>
      </p:sp>
    </p:spTree>
    <p:extLst>
      <p:ext uri="{BB962C8B-B14F-4D97-AF65-F5344CB8AC3E}">
        <p14:creationId xmlns:p14="http://schemas.microsoft.com/office/powerpoint/2010/main" val="10561596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587" y="369164"/>
            <a:ext cx="10515600" cy="1325563"/>
          </a:xfrm>
        </p:spPr>
        <p:txBody>
          <a:bodyPr>
            <a:normAutofit fontScale="90000"/>
          </a:bodyPr>
          <a:lstStyle/>
          <a:p>
            <a:pPr algn="l"/>
            <a:r>
              <a:rPr lang="fr-FR" sz="3200" dirty="0" err="1">
                <a:latin typeface="Andalus" panose="02020603050405020304" pitchFamily="18" charset="-78"/>
                <a:cs typeface="Andalus" panose="02020603050405020304" pitchFamily="18" charset="-78"/>
              </a:rPr>
              <a:t>University</a:t>
            </a:r>
            <a:r>
              <a:rPr lang="fr-FR" sz="3200" dirty="0">
                <a:latin typeface="Andalus" panose="02020603050405020304" pitchFamily="18" charset="-78"/>
                <a:cs typeface="Andalus" panose="02020603050405020304" pitchFamily="18" charset="-78"/>
              </a:rPr>
              <a:t> IBN KHALDOUN  of </a:t>
            </a:r>
            <a:r>
              <a:rPr lang="fr-FR" sz="3200" dirty="0" smtClean="0">
                <a:latin typeface="Andalus" panose="02020603050405020304" pitchFamily="18" charset="-78"/>
                <a:cs typeface="Andalus" panose="02020603050405020304" pitchFamily="18" charset="-78"/>
              </a:rPr>
              <a:t>Tiaret</a:t>
            </a:r>
            <a:br>
              <a:rPr lang="fr-FR" sz="3200" dirty="0" smtClean="0">
                <a:latin typeface="Andalus" panose="02020603050405020304" pitchFamily="18" charset="-78"/>
                <a:cs typeface="Andalus" panose="02020603050405020304" pitchFamily="18" charset="-78"/>
              </a:rPr>
            </a:br>
            <a:r>
              <a:rPr lang="fr-FR" sz="2200" spc="-50" dirty="0" smtClean="0">
                <a:solidFill>
                  <a:schemeClr val="tx1"/>
                </a:solidFill>
                <a:latin typeface="Constantia"/>
                <a:cs typeface="Andalus" panose="02020603050405020304" pitchFamily="18" charset="-78"/>
              </a:rPr>
              <a:t>ANNEXE </a:t>
            </a:r>
            <a:r>
              <a:rPr lang="fr-FR" sz="2200" dirty="0" smtClean="0">
                <a:solidFill>
                  <a:schemeClr val="tx1"/>
                </a:solidFill>
                <a:latin typeface="Constantia"/>
                <a:cs typeface="Constantia"/>
              </a:rPr>
              <a:t>DE</a:t>
            </a:r>
            <a:r>
              <a:rPr lang="fr-FR" sz="2200" spc="-35" dirty="0" smtClean="0">
                <a:solidFill>
                  <a:schemeClr val="tx1"/>
                </a:solidFill>
                <a:latin typeface="Constantia"/>
                <a:cs typeface="Constantia"/>
              </a:rPr>
              <a:t> </a:t>
            </a:r>
            <a:r>
              <a:rPr lang="fr-FR" sz="2200" spc="5" dirty="0">
                <a:solidFill>
                  <a:schemeClr val="tx1"/>
                </a:solidFill>
                <a:latin typeface="Constantia"/>
                <a:cs typeface="Constantia"/>
              </a:rPr>
              <a:t>MÉDECINE</a:t>
            </a:r>
            <a:r>
              <a:rPr lang="fr-FR" sz="3200" dirty="0">
                <a:latin typeface="Constantia"/>
                <a:cs typeface="Constantia"/>
              </a:rPr>
              <a:t/>
            </a:r>
            <a:br>
              <a:rPr lang="fr-FR" sz="3200" dirty="0">
                <a:latin typeface="Constantia"/>
                <a:cs typeface="Constantia"/>
              </a:rPr>
            </a:br>
            <a:endParaRPr lang="fr-FR" sz="3200" dirty="0"/>
          </a:p>
        </p:txBody>
      </p:sp>
      <p:pic>
        <p:nvPicPr>
          <p:cNvPr id="4" name="Picture 3"/>
          <p:cNvPicPr>
            <a:picLocks noChangeAspect="1"/>
          </p:cNvPicPr>
          <p:nvPr/>
        </p:nvPicPr>
        <p:blipFill>
          <a:blip r:embed="rId2"/>
          <a:stretch>
            <a:fillRect/>
          </a:stretch>
        </p:blipFill>
        <p:spPr>
          <a:xfrm>
            <a:off x="8588861" y="1031946"/>
            <a:ext cx="2397102" cy="1112990"/>
          </a:xfrm>
          <a:prstGeom prst="rect">
            <a:avLst/>
          </a:prstGeom>
        </p:spPr>
      </p:pic>
      <p:sp>
        <p:nvSpPr>
          <p:cNvPr id="5" name="Rectangle 4"/>
          <p:cNvSpPr/>
          <p:nvPr/>
        </p:nvSpPr>
        <p:spPr>
          <a:xfrm>
            <a:off x="2147777" y="3244334"/>
            <a:ext cx="8680448" cy="1015663"/>
          </a:xfrm>
          <a:prstGeom prst="rect">
            <a:avLst/>
          </a:prstGeom>
        </p:spPr>
        <p:txBody>
          <a:bodyPr wrap="square">
            <a:spAutoFit/>
          </a:bodyPr>
          <a:lstStyle/>
          <a:p>
            <a:pPr algn="ctr"/>
            <a:r>
              <a:rPr lang="fr-FR" altLang="fr-FR" sz="4000" b="1" dirty="0" smtClean="0">
                <a:latin typeface="Andalus" panose="02020603050405020304" pitchFamily="18" charset="-78"/>
                <a:ea typeface="Calibri" panose="020F0502020204030204" pitchFamily="34" charset="0"/>
                <a:cs typeface="Andalus" panose="02020603050405020304" pitchFamily="18" charset="-78"/>
              </a:rPr>
              <a:t>Biophysique des rayonnements</a:t>
            </a:r>
          </a:p>
          <a:p>
            <a:pPr algn="ctr"/>
            <a:r>
              <a:rPr lang="fr-FR" sz="2000" b="1" dirty="0" smtClean="0">
                <a:latin typeface="Andalus" panose="02020603050405020304" pitchFamily="18" charset="-78"/>
                <a:cs typeface="Andalus" panose="02020603050405020304" pitchFamily="18" charset="-78"/>
              </a:rPr>
              <a:t>Mme CHIBANI F</a:t>
            </a:r>
            <a:endParaRPr lang="fr-FR" sz="2000" dirty="0"/>
          </a:p>
        </p:txBody>
      </p:sp>
    </p:spTree>
    <p:extLst>
      <p:ext uri="{BB962C8B-B14F-4D97-AF65-F5344CB8AC3E}">
        <p14:creationId xmlns:p14="http://schemas.microsoft.com/office/powerpoint/2010/main" val="359427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137" y="299138"/>
            <a:ext cx="11458936" cy="46166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
        <p:nvSpPr>
          <p:cNvPr id="3" name="Rectangle 2"/>
          <p:cNvSpPr/>
          <p:nvPr/>
        </p:nvSpPr>
        <p:spPr>
          <a:xfrm>
            <a:off x="509286" y="283595"/>
            <a:ext cx="10428790" cy="2677656"/>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La charge négative de l’électron a été́ mise en évidence par J. Perrin (physicien français) en 1895 par l’expérience dite des rayons cathodiques. En 1897, le physicien anglais J. J. Thomson a déterminé́ le rapport charge/masse de cette particule élémentaire. En 1906, Thomson montre que </a:t>
            </a:r>
            <a:r>
              <a:rPr lang="fr-FR" sz="2400" dirty="0" smtClean="0">
                <a:latin typeface="Andalus" panose="02020603050405020304" pitchFamily="18" charset="-78"/>
                <a:cs typeface="Andalus" panose="02020603050405020304" pitchFamily="18" charset="-78"/>
              </a:rPr>
              <a:t>l’atome d’hydrogène ne </a:t>
            </a:r>
            <a:r>
              <a:rPr lang="fr-FR" sz="2400" dirty="0">
                <a:latin typeface="Andalus" panose="02020603050405020304" pitchFamily="18" charset="-78"/>
                <a:cs typeface="Andalus" panose="02020603050405020304" pitchFamily="18" charset="-78"/>
              </a:rPr>
              <a:t>contient qu'un électron</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En </a:t>
            </a:r>
            <a:r>
              <a:rPr lang="fr-FR" sz="2400" dirty="0">
                <a:latin typeface="Andalus" panose="02020603050405020304" pitchFamily="18" charset="-78"/>
                <a:cs typeface="Andalus" panose="02020603050405020304" pitchFamily="18" charset="-78"/>
              </a:rPr>
              <a:t>1909, l'américain R. Millikan grâce à une expérience dite de la gouttelette d'huile mesura la charge de l’électron</a:t>
            </a:r>
            <a:r>
              <a:rPr lang="fr-FR" sz="2400" dirty="0" smtClean="0">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p:txBody>
      </p:sp>
      <p:sp>
        <p:nvSpPr>
          <p:cNvPr id="5" name="AutoShape 4" descr="https://static.techno-science.net/illustration/Definitions/1200px/j/jj-thomson-exp2_28cbe9f04165b37526b33c17a9af623f.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8" name="Picture 6" descr="What experiment did J. J. Thomson do? | Socr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08" y="2997843"/>
            <a:ext cx="10192191" cy="28357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88097" y="6022258"/>
            <a:ext cx="3384260"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L’expérience de Thomson</a:t>
            </a:r>
            <a:endParaRPr lang="fr-FR" sz="2400" dirty="0"/>
          </a:p>
        </p:txBody>
      </p:sp>
    </p:spTree>
    <p:extLst>
      <p:ext uri="{BB962C8B-B14F-4D97-AF65-F5344CB8AC3E}">
        <p14:creationId xmlns:p14="http://schemas.microsoft.com/office/powerpoint/2010/main" val="102265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6366" y="891250"/>
            <a:ext cx="7311644" cy="3211311"/>
          </a:xfrm>
          <a:prstGeom prst="rect">
            <a:avLst/>
          </a:prstGeom>
        </p:spPr>
      </p:pic>
      <p:sp>
        <p:nvSpPr>
          <p:cNvPr id="3" name="Rectangle 2"/>
          <p:cNvSpPr/>
          <p:nvPr/>
        </p:nvSpPr>
        <p:spPr>
          <a:xfrm>
            <a:off x="2932476" y="4529124"/>
            <a:ext cx="5218095" cy="461665"/>
          </a:xfrm>
          <a:prstGeom prst="rect">
            <a:avLst/>
          </a:prstGeom>
        </p:spPr>
        <p:txBody>
          <a:bodyPr wrap="none">
            <a:spAutoFit/>
          </a:bodyPr>
          <a:lstStyle/>
          <a:p>
            <a:r>
              <a:rPr lang="fr-FR" sz="2400" b="1" i="1" dirty="0">
                <a:latin typeface="Andalus" panose="02020603050405020304" pitchFamily="18" charset="-78"/>
                <a:cs typeface="Andalus" panose="02020603050405020304" pitchFamily="18" charset="-78"/>
              </a:rPr>
              <a:t>L'expérience</a:t>
            </a:r>
            <a:r>
              <a:rPr lang="fr-FR" sz="2400" b="1" i="1" dirty="0">
                <a:solidFill>
                  <a:srgbClr val="AE1800"/>
                </a:solidFill>
                <a:latin typeface="Andalus" panose="02020603050405020304" pitchFamily="18" charset="-78"/>
                <a:cs typeface="Andalus" panose="02020603050405020304" pitchFamily="18" charset="-78"/>
              </a:rPr>
              <a:t> </a:t>
            </a:r>
            <a:r>
              <a:rPr lang="fr-FR" sz="2400" b="1" i="1" dirty="0">
                <a:latin typeface="Andalus" panose="02020603050405020304" pitchFamily="18" charset="-78"/>
                <a:cs typeface="Andalus" panose="02020603050405020304" pitchFamily="18" charset="-78"/>
              </a:rPr>
              <a:t>avec les gouttelettes d'huile </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943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1401" y="434927"/>
                <a:ext cx="11394831" cy="418332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Un atome est caractérisé par deux entiers différents de zéro notés </a:t>
                </a:r>
                <a:r>
                  <a:rPr lang="fr-FR" sz="2400" b="1" dirty="0" smtClean="0">
                    <a:latin typeface="Andalus" panose="02020603050405020304" pitchFamily="18" charset="-78"/>
                    <a:cs typeface="Andalus" panose="02020603050405020304" pitchFamily="18" charset="-78"/>
                  </a:rPr>
                  <a:t>A</a:t>
                </a:r>
                <a:r>
                  <a:rPr lang="fr-FR" sz="2400" dirty="0" smtClean="0">
                    <a:latin typeface="Andalus" panose="02020603050405020304" pitchFamily="18" charset="-78"/>
                    <a:cs typeface="Andalus" panose="02020603050405020304" pitchFamily="18" charset="-78"/>
                  </a:rPr>
                  <a:t> et </a:t>
                </a:r>
                <a:r>
                  <a:rPr lang="fr-FR" sz="2400" b="1" dirty="0" smtClean="0">
                    <a:latin typeface="Andalus" panose="02020603050405020304" pitchFamily="18" charset="-78"/>
                    <a:cs typeface="Andalus" panose="02020603050405020304" pitchFamily="18" charset="-78"/>
                  </a:rPr>
                  <a:t>Z </a:t>
                </a:r>
                <a:r>
                  <a:rPr lang="fr-FR" sz="2400" dirty="0" smtClean="0">
                    <a:latin typeface="Andalus" panose="02020603050405020304" pitchFamily="18" charset="-78"/>
                    <a:cs typeface="Andalus" panose="02020603050405020304" pitchFamily="18" charset="-78"/>
                  </a:rPr>
                  <a:t>et est représenté par le nucléide.</a:t>
                </a:r>
              </a:p>
              <a:p>
                <a:endParaRPr lang="fr-FR" sz="2400" b="1" dirty="0" smtClean="0">
                  <a:latin typeface="Andalus" panose="02020603050405020304" pitchFamily="18" charset="-78"/>
                  <a:cs typeface="Andalus" panose="02020603050405020304" pitchFamily="18" charset="-78"/>
                </a:endParaRPr>
              </a:p>
              <a:p>
                <a:r>
                  <a:rPr lang="fr-FR" sz="2400" b="1" dirty="0" smtClean="0">
                    <a:latin typeface="Andalus" panose="02020603050405020304" pitchFamily="18" charset="-78"/>
                    <a:cs typeface="Andalus" panose="02020603050405020304" pitchFamily="18" charset="-78"/>
                  </a:rPr>
                  <a:t>Un </a:t>
                </a:r>
                <a:r>
                  <a:rPr lang="fr-FR" sz="2400" b="1" dirty="0">
                    <a:latin typeface="Andalus" panose="02020603050405020304" pitchFamily="18" charset="-78"/>
                    <a:cs typeface="Andalus" panose="02020603050405020304" pitchFamily="18" charset="-78"/>
                  </a:rPr>
                  <a:t>nucléide </a:t>
                </a:r>
                <a:r>
                  <a:rPr lang="fr-FR" sz="2400" dirty="0">
                    <a:latin typeface="Andalus" panose="02020603050405020304" pitchFamily="18" charset="-78"/>
                    <a:cs typeface="Andalus" panose="02020603050405020304" pitchFamily="18" charset="-78"/>
                  </a:rPr>
                  <a:t>est noté </a:t>
                </a:r>
                <a14:m>
                  <m:oMath xmlns:m="http://schemas.openxmlformats.org/officeDocument/2006/math">
                    <m:sPre>
                      <m:sPrePr>
                        <m:ctrlPr>
                          <a:rPr lang="fr-FR" sz="2400" b="1" i="1">
                            <a:latin typeface="Cambria Math" panose="02040503050406030204" pitchFamily="18" charset="0"/>
                          </a:rPr>
                        </m:ctrlPr>
                      </m:sPrePr>
                      <m:sub>
                        <m:r>
                          <a:rPr lang="fr-FR" sz="2400" b="1" i="1">
                            <a:latin typeface="Cambria Math" panose="02040503050406030204" pitchFamily="18" charset="0"/>
                          </a:rPr>
                          <m:t>𝒁</m:t>
                        </m:r>
                      </m:sub>
                      <m:sup>
                        <m:r>
                          <a:rPr lang="fr-FR" sz="2400" b="1" i="1">
                            <a:latin typeface="Cambria Math" panose="02040503050406030204" pitchFamily="18" charset="0"/>
                          </a:rPr>
                          <m:t>𝑨</m:t>
                        </m:r>
                      </m:sup>
                      <m:e>
                        <m:r>
                          <a:rPr lang="fr-FR" sz="2400" b="1" i="1">
                            <a:latin typeface="Cambria Math" panose="02040503050406030204" pitchFamily="18" charset="0"/>
                          </a:rPr>
                          <m:t>𝑿</m:t>
                        </m:r>
                      </m:e>
                    </m:sPre>
                  </m:oMath>
                </a14:m>
                <a:r>
                  <a:rPr lang="fr-FR" sz="2400" b="1" dirty="0">
                    <a:latin typeface="Andalus" panose="02020603050405020304" pitchFamily="18" charset="-78"/>
                    <a:cs typeface="Andalus" panose="02020603050405020304" pitchFamily="18" charset="-78"/>
                  </a:rPr>
                  <a:t>: </a:t>
                </a:r>
                <a:endParaRPr lang="fr-FR" sz="2400" i="1" dirty="0" smtClean="0">
                  <a:latin typeface="Cambria Math" panose="02040503050406030204" pitchFamily="18" charset="0"/>
                </a:endParaRPr>
              </a:p>
              <a:p>
                <a14:m>
                  <m:oMath xmlns:m="http://schemas.openxmlformats.org/officeDocument/2006/math">
                    <m:r>
                      <a:rPr lang="fr-FR" sz="2400" i="1" dirty="0">
                        <a:latin typeface="Cambria Math" panose="02040503050406030204" pitchFamily="18" charset="0"/>
                      </a:rPr>
                      <m:t>𝑋</m:t>
                    </m:r>
                  </m:oMath>
                </a14:m>
                <a:r>
                  <a:rPr lang="fr-FR" sz="2400" dirty="0">
                    <a:latin typeface="Andalus" panose="02020603050405020304" pitchFamily="18" charset="-78"/>
                    <a:cs typeface="Andalus" panose="02020603050405020304" pitchFamily="18" charset="-78"/>
                  </a:rPr>
                  <a:t> est le nom du nucléide, </a:t>
                </a:r>
              </a:p>
              <a:p>
                <a:r>
                  <a:rPr lang="fr-FR" sz="2400" b="1" dirty="0" smtClean="0">
                    <a:latin typeface="Andalus" panose="02020603050405020304" pitchFamily="18" charset="-78"/>
                    <a:cs typeface="Andalus" panose="02020603050405020304" pitchFamily="18" charset="-78"/>
                  </a:rPr>
                  <a:t>A</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le nombre de masse qui correspond au nombre de nucléons (neutrons et </a:t>
                </a:r>
                <a:r>
                  <a:rPr lang="fr-FR" sz="2400" dirty="0" smtClean="0">
                    <a:latin typeface="Andalus" panose="02020603050405020304" pitchFamily="18" charset="-78"/>
                    <a:cs typeface="Andalus" panose="02020603050405020304" pitchFamily="18" charset="-78"/>
                  </a:rPr>
                  <a:t>protons) </a:t>
                </a:r>
              </a:p>
              <a:p>
                <a:r>
                  <a:rPr lang="fr-FR" sz="2400" b="1" dirty="0" smtClean="0">
                    <a:latin typeface="Andalus" panose="02020603050405020304" pitchFamily="18" charset="-78"/>
                    <a:cs typeface="Andalus" panose="02020603050405020304" pitchFamily="18" charset="-78"/>
                  </a:rPr>
                  <a:t>Z</a:t>
                </a:r>
                <a:r>
                  <a:rPr lang="fr-FR" sz="2400" dirty="0" smtClean="0">
                    <a:latin typeface="Andalus" panose="02020603050405020304" pitchFamily="18" charset="-78"/>
                    <a:cs typeface="Andalus" panose="02020603050405020304" pitchFamily="18" charset="-78"/>
                  </a:rPr>
                  <a:t> est le numéro atomique qui correspond au nombre de protons, mais aussi d’électrons.</a:t>
                </a:r>
              </a:p>
              <a:p>
                <a:pPr algn="ctr"/>
                <a:r>
                  <a:rPr lang="fr-FR" sz="2400" b="1" dirty="0" smtClean="0">
                    <a:latin typeface="Andalus" panose="02020603050405020304" pitchFamily="18" charset="-78"/>
                    <a:cs typeface="Andalus" panose="02020603050405020304" pitchFamily="18" charset="-78"/>
                  </a:rPr>
                  <a:t>Z=nombre de protons =nombre d’électrons</a:t>
                </a:r>
              </a:p>
              <a:p>
                <a:r>
                  <a:rPr lang="fr-FR" sz="2400" dirty="0" smtClean="0">
                    <a:latin typeface="Andalus" panose="02020603050405020304" pitchFamily="18" charset="-78"/>
                    <a:cs typeface="Andalus" panose="02020603050405020304" pitchFamily="18" charset="-78"/>
                  </a:rPr>
                  <a:t>On </a:t>
                </a:r>
                <a:r>
                  <a:rPr lang="fr-FR" sz="2400" dirty="0">
                    <a:latin typeface="Andalus" panose="02020603050405020304" pitchFamily="18" charset="-78"/>
                    <a:cs typeface="Andalus" panose="02020603050405020304" pitchFamily="18" charset="-78"/>
                  </a:rPr>
                  <a:t>peut trouver le nombre de neutrons N par la formule </a:t>
                </a:r>
                <a:r>
                  <a:rPr lang="fr-FR" sz="2400" b="1" dirty="0">
                    <a:latin typeface="Andalus" panose="02020603050405020304" pitchFamily="18" charset="-78"/>
                    <a:cs typeface="Andalus" panose="02020603050405020304" pitchFamily="18" charset="-78"/>
                  </a:rPr>
                  <a:t>A = Z + N </a:t>
                </a:r>
                <a:r>
                  <a:rPr lang="fr-FR" sz="2400" dirty="0">
                    <a:latin typeface="Andalus" panose="02020603050405020304" pitchFamily="18" charset="-78"/>
                    <a:cs typeface="Andalus" panose="02020603050405020304" pitchFamily="18" charset="-78"/>
                  </a:rPr>
                  <a:t>donc </a:t>
                </a:r>
                <a:r>
                  <a:rPr lang="fr-FR" sz="2400" b="1" dirty="0">
                    <a:latin typeface="Andalus" panose="02020603050405020304" pitchFamily="18" charset="-78"/>
                    <a:cs typeface="Andalus" panose="02020603050405020304" pitchFamily="18" charset="-78"/>
                  </a:rPr>
                  <a:t>N = A - Z</a:t>
                </a:r>
                <a:endParaRPr lang="fr-FR" sz="2400" dirty="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r>
                  <a:rPr lang="fr-FR" sz="2400" b="1" dirty="0">
                    <a:latin typeface="Andalus" panose="02020603050405020304" pitchFamily="18" charset="-78"/>
                    <a:cs typeface="Andalus" panose="02020603050405020304" pitchFamily="18" charset="-78"/>
                  </a:rPr>
                  <a:t>Exemple: </a:t>
                </a:r>
                <a14:m>
                  <m:oMath xmlns:m="http://schemas.openxmlformats.org/officeDocument/2006/math">
                    <m:sPre>
                      <m:sPrePr>
                        <m:ctrlPr>
                          <a:rPr lang="fr-FR" sz="2400" i="1">
                            <a:latin typeface="Cambria Math" panose="02040503050406030204" pitchFamily="18" charset="0"/>
                            <a:cs typeface="Andalus" panose="02020603050405020304" pitchFamily="18" charset="-78"/>
                          </a:rPr>
                        </m:ctrlPr>
                      </m:sPrePr>
                      <m:sub>
                        <m:r>
                          <a:rPr lang="fr-FR" sz="2400" i="1">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12</m:t>
                        </m:r>
                      </m:sup>
                      <m:e>
                        <m:r>
                          <a:rPr lang="fr-FR" sz="2400" i="1">
                            <a:latin typeface="Cambria Math" panose="02040503050406030204" pitchFamily="18" charset="0"/>
                          </a:rPr>
                          <m:t>𝐶</m:t>
                        </m:r>
                      </m:e>
                    </m:sPre>
                  </m:oMath>
                </a14:m>
                <a:r>
                  <a:rPr lang="fr-FR" sz="2400" dirty="0">
                    <a:latin typeface="Andalus" panose="02020603050405020304" pitchFamily="18" charset="-78"/>
                    <a:cs typeface="Andalus" panose="02020603050405020304" pitchFamily="18" charset="-78"/>
                  </a:rPr>
                  <a:t> est le carbone qui possède 6éléctrons, 6protons, et 12-6=6 neutrons.</a:t>
                </a:r>
              </a:p>
            </p:txBody>
          </p:sp>
        </mc:Choice>
        <mc:Fallback xmlns="">
          <p:sp>
            <p:nvSpPr>
              <p:cNvPr id="2" name="Rectangle 1"/>
              <p:cNvSpPr>
                <a:spLocks noRot="1" noChangeAspect="1" noMove="1" noResize="1" noEditPoints="1" noAdjustHandles="1" noChangeArrowheads="1" noChangeShapeType="1" noTextEdit="1"/>
              </p:cNvSpPr>
              <p:nvPr/>
            </p:nvSpPr>
            <p:spPr>
              <a:xfrm>
                <a:off x="291401" y="434927"/>
                <a:ext cx="11394831" cy="4183325"/>
              </a:xfrm>
              <a:prstGeom prst="rect">
                <a:avLst/>
              </a:prstGeom>
              <a:blipFill>
                <a:blip r:embed="rId2"/>
                <a:stretch>
                  <a:fillRect l="-856" t="-1164" b="-2475"/>
                </a:stretch>
              </a:blipFill>
            </p:spPr>
            <p:txBody>
              <a:bodyPr/>
              <a:lstStyle/>
              <a:p>
                <a:r>
                  <a:rPr lang="fr-FR">
                    <a:noFill/>
                  </a:rPr>
                  <a:t> </a:t>
                </a:r>
              </a:p>
            </p:txBody>
          </p:sp>
        </mc:Fallback>
      </mc:AlternateContent>
    </p:spTree>
    <p:extLst>
      <p:ext uri="{BB962C8B-B14F-4D97-AF65-F5344CB8AC3E}">
        <p14:creationId xmlns:p14="http://schemas.microsoft.com/office/powerpoint/2010/main" val="846951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3832" y="82533"/>
                <a:ext cx="11381433" cy="3803221"/>
              </a:xfrm>
              <a:prstGeom prst="rect">
                <a:avLst/>
              </a:prstGeom>
            </p:spPr>
            <p:txBody>
              <a:bodyPr wrap="square">
                <a:spAutoFit/>
              </a:bodyPr>
              <a:lstStyle/>
              <a:p>
                <a:r>
                  <a:rPr lang="fr-FR" sz="2400" b="1" u="sng" dirty="0" smtClean="0">
                    <a:latin typeface="Andalus" panose="02020603050405020304" pitchFamily="18" charset="-78"/>
                    <a:cs typeface="Andalus" panose="02020603050405020304" pitchFamily="18" charset="-78"/>
                  </a:rPr>
                  <a:t>L’unité de masse atomique (</a:t>
                </a:r>
                <a:r>
                  <a:rPr lang="fr-FR" sz="2400" b="1" u="sng" dirty="0" err="1" smtClean="0">
                    <a:latin typeface="Andalus" panose="02020603050405020304" pitchFamily="18" charset="-78"/>
                    <a:cs typeface="Andalus" panose="02020603050405020304" pitchFamily="18" charset="-78"/>
                  </a:rPr>
                  <a:t>uma</a:t>
                </a:r>
                <a:r>
                  <a:rPr lang="fr-FR" sz="2400" b="1" u="sng" dirty="0" smtClean="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l’unité pratique de mesure du poids d’un atome, la référence </a:t>
                </a:r>
                <a:r>
                  <a:rPr lang="fr-FR" sz="2400" dirty="0" smtClean="0">
                    <a:latin typeface="Andalus" panose="02020603050405020304" pitchFamily="18" charset="-78"/>
                    <a:cs typeface="Andalus" panose="02020603050405020304" pitchFamily="18" charset="-78"/>
                  </a:rPr>
                  <a:t>est l’atome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6</m:t>
                        </m:r>
                      </m:sub>
                      <m:sup>
                        <m:r>
                          <a:rPr lang="fr-FR" b="0" i="1" smtClean="0">
                            <a:latin typeface="Cambria Math" panose="02040503050406030204" pitchFamily="18" charset="0"/>
                          </a:rPr>
                          <m:t>12</m:t>
                        </m:r>
                      </m:sup>
                      <m:e>
                        <m:r>
                          <a:rPr lang="fr-FR" b="0" i="1" smtClean="0">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qui </a:t>
                </a:r>
                <a:r>
                  <a:rPr lang="fr-FR" sz="2400" dirty="0">
                    <a:latin typeface="Andalus" panose="02020603050405020304" pitchFamily="18" charset="-78"/>
                    <a:cs typeface="Andalus" panose="02020603050405020304" pitchFamily="18" charset="-78"/>
                  </a:rPr>
                  <a:t>pèse 12u.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On estime </a:t>
                </a:r>
                <a:r>
                  <a:rPr lang="fr-FR" sz="2400" dirty="0">
                    <a:latin typeface="Andalus" panose="02020603050405020304" pitchFamily="18" charset="-78"/>
                    <a:cs typeface="Andalus" panose="02020603050405020304" pitchFamily="18" charset="-78"/>
                  </a:rPr>
                  <a:t>ainsi que </a:t>
                </a:r>
                <a:r>
                  <a:rPr lang="fr-FR" sz="2400" b="1" dirty="0">
                    <a:latin typeface="Andalus" panose="02020603050405020304" pitchFamily="18" charset="-78"/>
                    <a:cs typeface="Andalus" panose="02020603050405020304" pitchFamily="18" charset="-78"/>
                  </a:rPr>
                  <a:t>1u ~ </a:t>
                </a:r>
                <a14:m>
                  <m:oMath xmlns:m="http://schemas.openxmlformats.org/officeDocument/2006/math">
                    <m:sSub>
                      <m:sSubPr>
                        <m:ctrlPr>
                          <a:rPr lang="fr-FR" sz="2400" b="1" i="1" dirty="0" smtClean="0">
                            <a:latin typeface="Cambria Math" panose="02040503050406030204" pitchFamily="18" charset="0"/>
                            <a:cs typeface="Andalus" panose="02020603050405020304" pitchFamily="18" charset="-78"/>
                          </a:rPr>
                        </m:ctrlPr>
                      </m:sSubPr>
                      <m:e>
                        <m:r>
                          <a:rPr lang="fr-FR" sz="2400" b="1" i="1" dirty="0" smtClean="0">
                            <a:latin typeface="Cambria Math" panose="02040503050406030204" pitchFamily="18" charset="0"/>
                            <a:cs typeface="Andalus" panose="02020603050405020304" pitchFamily="18" charset="-78"/>
                          </a:rPr>
                          <m:t>𝒎</m:t>
                        </m:r>
                      </m:e>
                      <m:sub>
                        <m:r>
                          <a:rPr lang="fr-FR" sz="2400" b="1" i="1" dirty="0" smtClean="0">
                            <a:latin typeface="Cambria Math" panose="02040503050406030204" pitchFamily="18" charset="0"/>
                            <a:cs typeface="Andalus" panose="02020603050405020304" pitchFamily="18" charset="-78"/>
                          </a:rPr>
                          <m:t>𝒑𝒓𝒐𝒕𝒐𝒏</m:t>
                        </m:r>
                      </m:sub>
                    </m:sSub>
                  </m:oMath>
                </a14:m>
                <a:r>
                  <a:rPr lang="fr-FR" sz="2400" b="1" dirty="0" smtClean="0">
                    <a:latin typeface="Andalus" panose="02020603050405020304" pitchFamily="18" charset="-78"/>
                    <a:cs typeface="Andalus" panose="02020603050405020304" pitchFamily="18" charset="-78"/>
                  </a:rPr>
                  <a:t>~ </a:t>
                </a:r>
                <a14:m>
                  <m:oMath xmlns:m="http://schemas.openxmlformats.org/officeDocument/2006/math">
                    <m:sSub>
                      <m:sSubPr>
                        <m:ctrlPr>
                          <a:rPr lang="fr-FR" sz="2400" b="1" i="1" dirty="0" smtClean="0">
                            <a:latin typeface="Cambria Math" panose="02040503050406030204" pitchFamily="18" charset="0"/>
                            <a:cs typeface="Andalus" panose="02020603050405020304" pitchFamily="18" charset="-78"/>
                          </a:rPr>
                        </m:ctrlPr>
                      </m:sSubPr>
                      <m:e>
                        <m:r>
                          <a:rPr lang="fr-FR" sz="2400" b="1" i="1" dirty="0" smtClean="0">
                            <a:latin typeface="Cambria Math" panose="02040503050406030204" pitchFamily="18" charset="0"/>
                            <a:cs typeface="Andalus" panose="02020603050405020304" pitchFamily="18" charset="-78"/>
                          </a:rPr>
                          <m:t>𝒎</m:t>
                        </m:r>
                      </m:e>
                      <m:sub>
                        <m:r>
                          <a:rPr lang="fr-FR" sz="2400" b="1" i="1" dirty="0" smtClean="0">
                            <a:latin typeface="Cambria Math" panose="02040503050406030204" pitchFamily="18" charset="0"/>
                            <a:cs typeface="Andalus" panose="02020603050405020304" pitchFamily="18" charset="-78"/>
                          </a:rPr>
                          <m:t>𝒏𝒆𝒖𝒕𝒓𝒐𝒏</m:t>
                        </m:r>
                        <m:r>
                          <a:rPr lang="fr-FR" sz="2400" b="1" i="1" dirty="0" smtClean="0">
                            <a:latin typeface="Cambria Math" panose="02040503050406030204" pitchFamily="18" charset="0"/>
                            <a:cs typeface="Andalus" panose="02020603050405020304" pitchFamily="18" charset="-78"/>
                          </a:rPr>
                          <m:t> </m:t>
                        </m:r>
                      </m:sub>
                    </m:sSub>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On </a:t>
                </a:r>
                <a:r>
                  <a:rPr lang="fr-FR" sz="2400" dirty="0">
                    <a:latin typeface="Andalus" panose="02020603050405020304" pitchFamily="18" charset="-78"/>
                    <a:cs typeface="Andalus" panose="02020603050405020304" pitchFamily="18" charset="-78"/>
                  </a:rPr>
                  <a:t>peut ainsi définir le </a:t>
                </a:r>
                <a:r>
                  <a:rPr lang="fr-FR" sz="2400" b="1" dirty="0">
                    <a:latin typeface="Andalus" panose="02020603050405020304" pitchFamily="18" charset="-78"/>
                    <a:cs typeface="Andalus" panose="02020603050405020304" pitchFamily="18" charset="-78"/>
                  </a:rPr>
                  <a:t>nombre d’Avogadro </a:t>
                </a:r>
                <a:r>
                  <a:rPr lang="fr-FR" sz="2400" dirty="0">
                    <a:latin typeface="Andalus" panose="02020603050405020304" pitchFamily="18" charset="-78"/>
                    <a:cs typeface="Andalus" panose="02020603050405020304" pitchFamily="18" charset="-78"/>
                  </a:rPr>
                  <a:t>qui est le nombre d’atomes </a:t>
                </a:r>
                <a:r>
                  <a:rPr lang="fr-FR" sz="2400" dirty="0" smtClean="0">
                    <a:latin typeface="Andalus" panose="02020603050405020304" pitchFamily="18" charset="-78"/>
                    <a:cs typeface="Andalus" panose="02020603050405020304" pitchFamily="18" charset="-78"/>
                  </a:rPr>
                  <a:t>de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12</m:t>
                        </m:r>
                      </m:sup>
                      <m:e>
                        <m:r>
                          <a:rPr lang="fr-FR" sz="2400" i="1">
                            <a:latin typeface="Cambria Math" panose="02040503050406030204" pitchFamily="18" charset="0"/>
                          </a:rPr>
                          <m:t>𝐶</m:t>
                        </m:r>
                      </m:e>
                    </m:sPre>
                  </m:oMath>
                </a14:m>
                <a:r>
                  <a:rPr lang="fr-FR" sz="2400" dirty="0" smtClean="0">
                    <a:latin typeface="Andalus" panose="02020603050405020304" pitchFamily="18" charset="-78"/>
                    <a:cs typeface="Andalus" panose="02020603050405020304" pitchFamily="18" charset="-78"/>
                  </a:rPr>
                  <a:t> contenus </a:t>
                </a:r>
                <a:r>
                  <a:rPr lang="fr-FR" sz="2400" dirty="0">
                    <a:latin typeface="Andalus" panose="02020603050405020304" pitchFamily="18" charset="-78"/>
                    <a:cs typeface="Andalus" panose="02020603050405020304" pitchFamily="18" charset="-78"/>
                  </a:rPr>
                  <a:t>dans </a:t>
                </a:r>
                <a:r>
                  <a:rPr lang="fr-FR" sz="2400" dirty="0" smtClean="0">
                    <a:latin typeface="Andalus" panose="02020603050405020304" pitchFamily="18" charset="-78"/>
                    <a:cs typeface="Andalus" panose="02020603050405020304" pitchFamily="18" charset="-78"/>
                  </a:rPr>
                  <a:t>12 grammes </a:t>
                </a:r>
                <a:r>
                  <a:rPr lang="fr-FR" sz="2400" dirty="0">
                    <a:latin typeface="Andalus" panose="02020603050405020304" pitchFamily="18" charset="-78"/>
                    <a:cs typeface="Andalus" panose="02020603050405020304" pitchFamily="18" charset="-78"/>
                  </a:rPr>
                  <a:t>de </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1">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12</m:t>
                        </m:r>
                      </m:sup>
                      <m:e>
                        <m:r>
                          <a:rPr lang="fr-FR" sz="2400" i="1">
                            <a:latin typeface="Cambria Math" panose="02040503050406030204" pitchFamily="18" charset="0"/>
                          </a:rPr>
                          <m:t>𝐶</m:t>
                        </m:r>
                      </m:e>
                    </m:sPre>
                    <m:r>
                      <a:rPr lang="fr-FR" sz="2400" b="0" i="0" smtClean="0">
                        <a:latin typeface="Cambria Math" panose="02040503050406030204" pitchFamily="18" charset="0"/>
                      </a:rPr>
                      <m:t>: </m:t>
                    </m:r>
                  </m:oMath>
                </a14:m>
                <a:r>
                  <a:rPr lang="fr-FR" sz="2400" b="1" dirty="0" smtClean="0">
                    <a:latin typeface="Andalus" panose="02020603050405020304" pitchFamily="18" charset="-78"/>
                    <a:cs typeface="Andalus" panose="02020603050405020304" pitchFamily="18" charset="-78"/>
                  </a:rPr>
                  <a:t>	 </a:t>
                </a:r>
                <a14:m>
                  <m:oMath xmlns:m="http://schemas.openxmlformats.org/officeDocument/2006/math">
                    <m:sSub>
                      <m:sSubPr>
                        <m:ctrlPr>
                          <a:rPr lang="fr-FR" sz="2400" b="1" i="1" smtClean="0">
                            <a:latin typeface="Cambria Math" panose="02040503050406030204" pitchFamily="18" charset="0"/>
                            <a:cs typeface="Andalus" panose="02020603050405020304" pitchFamily="18" charset="-78"/>
                          </a:rPr>
                        </m:ctrlPr>
                      </m:sSubPr>
                      <m:e>
                        <m:r>
                          <a:rPr lang="fr-FR" sz="2400" b="1" i="1" smtClean="0">
                            <a:latin typeface="Cambria Math" panose="02040503050406030204" pitchFamily="18" charset="0"/>
                            <a:cs typeface="Andalus" panose="02020603050405020304" pitchFamily="18" charset="-78"/>
                          </a:rPr>
                          <m:t>𝑵</m:t>
                        </m:r>
                      </m:e>
                      <m:sub>
                        <m:r>
                          <a:rPr lang="fr-FR" sz="2400" b="1" i="1" smtClean="0">
                            <a:latin typeface="Cambria Math" panose="02040503050406030204" pitchFamily="18" charset="0"/>
                            <a:cs typeface="Andalus" panose="02020603050405020304" pitchFamily="18" charset="-78"/>
                          </a:rPr>
                          <m:t>𝑨</m:t>
                        </m:r>
                      </m:sub>
                    </m:sSub>
                    <m:r>
                      <a:rPr lang="fr-FR" sz="2400" b="1" i="1" smtClean="0">
                        <a:latin typeface="Cambria Math" panose="02040503050406030204" pitchFamily="18" charset="0"/>
                        <a:cs typeface="Andalus" panose="02020603050405020304" pitchFamily="18" charset="-78"/>
                      </a:rPr>
                      <m:t>=</m:t>
                    </m:r>
                    <m:r>
                      <a:rPr lang="fr-FR" sz="2400" b="1" i="1" smtClean="0">
                        <a:latin typeface="Cambria Math" panose="02040503050406030204" pitchFamily="18" charset="0"/>
                        <a:cs typeface="Andalus" panose="02020603050405020304" pitchFamily="18" charset="-78"/>
                      </a:rPr>
                      <m:t>𝟔</m:t>
                    </m:r>
                    <m:r>
                      <a:rPr lang="fr-FR" sz="2400" b="1" i="1" smtClean="0">
                        <a:latin typeface="Cambria Math" panose="02040503050406030204" pitchFamily="18" charset="0"/>
                        <a:cs typeface="Andalus" panose="02020603050405020304" pitchFamily="18" charset="-78"/>
                      </a:rPr>
                      <m:t>,</m:t>
                    </m:r>
                    <m:r>
                      <a:rPr lang="fr-FR" sz="2400" b="1" i="1" smtClean="0">
                        <a:latin typeface="Cambria Math" panose="02040503050406030204" pitchFamily="18" charset="0"/>
                        <a:cs typeface="Andalus" panose="02020603050405020304" pitchFamily="18" charset="-78"/>
                      </a:rPr>
                      <m:t>𝟎𝟐𝟐</m:t>
                    </m:r>
                    <m:r>
                      <a:rPr lang="fr-FR" sz="2400" b="1" i="1" smtClean="0">
                        <a:latin typeface="Cambria Math" panose="02040503050406030204" pitchFamily="18" charset="0"/>
                        <a:cs typeface="Andalus" panose="02020603050405020304" pitchFamily="18" charset="-78"/>
                      </a:rPr>
                      <m:t> . </m:t>
                    </m:r>
                    <m:sSup>
                      <m:sSupPr>
                        <m:ctrlPr>
                          <a:rPr lang="fr-FR" sz="2400" b="1" i="1" smtClean="0">
                            <a:latin typeface="Cambria Math" panose="02040503050406030204" pitchFamily="18" charset="0"/>
                            <a:cs typeface="Andalus" panose="02020603050405020304" pitchFamily="18" charset="-78"/>
                          </a:rPr>
                        </m:ctrlPr>
                      </m:sSupPr>
                      <m:e>
                        <m:r>
                          <a:rPr lang="fr-FR" sz="2400" b="1" i="1" smtClean="0">
                            <a:latin typeface="Cambria Math" panose="02040503050406030204" pitchFamily="18" charset="0"/>
                            <a:cs typeface="Andalus" panose="02020603050405020304" pitchFamily="18" charset="-78"/>
                          </a:rPr>
                          <m:t>𝟏𝟎</m:t>
                        </m:r>
                      </m:e>
                      <m:sup>
                        <m:r>
                          <a:rPr lang="fr-FR" sz="2400" b="1" i="1" smtClean="0">
                            <a:latin typeface="Cambria Math" panose="02040503050406030204" pitchFamily="18" charset="0"/>
                            <a:cs typeface="Andalus" panose="02020603050405020304" pitchFamily="18" charset="-78"/>
                          </a:rPr>
                          <m:t>𝟐𝟑</m:t>
                        </m:r>
                      </m:sup>
                    </m:sSup>
                    <m:sSup>
                      <m:sSupPr>
                        <m:ctrlPr>
                          <a:rPr lang="fr-FR" sz="2400" b="1" i="1" smtClean="0">
                            <a:latin typeface="Cambria Math" panose="02040503050406030204" pitchFamily="18" charset="0"/>
                            <a:cs typeface="Andalus" panose="02020603050405020304" pitchFamily="18" charset="-78"/>
                          </a:rPr>
                        </m:ctrlPr>
                      </m:sSupPr>
                      <m:e>
                        <m:r>
                          <a:rPr lang="fr-FR" sz="2400" b="1" i="1" smtClean="0">
                            <a:latin typeface="Cambria Math" panose="02040503050406030204" pitchFamily="18" charset="0"/>
                            <a:cs typeface="Andalus" panose="02020603050405020304" pitchFamily="18" charset="-78"/>
                          </a:rPr>
                          <m:t>𝒎𝒐𝒍</m:t>
                        </m:r>
                      </m:e>
                      <m:sup>
                        <m:r>
                          <a:rPr lang="fr-FR" sz="2400" b="1" i="1" smtClean="0">
                            <a:latin typeface="Cambria Math" panose="02040503050406030204" pitchFamily="18" charset="0"/>
                            <a:cs typeface="Andalus" panose="02020603050405020304" pitchFamily="18" charset="-78"/>
                          </a:rPr>
                          <m:t>−</m:t>
                        </m:r>
                        <m:r>
                          <a:rPr lang="fr-FR" sz="2400" b="1" i="1" smtClean="0">
                            <a:latin typeface="Cambria Math" panose="02040503050406030204" pitchFamily="18" charset="0"/>
                            <a:cs typeface="Andalus" panose="02020603050405020304" pitchFamily="18" charset="-78"/>
                          </a:rPr>
                          <m:t>𝟏</m:t>
                        </m:r>
                      </m:sup>
                    </m:sSup>
                  </m:oMath>
                </a14:m>
                <a:r>
                  <a:rPr lang="fr-FR" sz="2400" b="1"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Une </a:t>
                </a:r>
                <a:r>
                  <a:rPr lang="fr-FR" sz="2400" dirty="0">
                    <a:latin typeface="Andalus" panose="02020603050405020304" pitchFamily="18" charset="-78"/>
                    <a:cs typeface="Andalus" panose="02020603050405020304" pitchFamily="18" charset="-78"/>
                  </a:rPr>
                  <a:t>mole est composée de </a:t>
                </a:r>
                <a14:m>
                  <m:oMath xmlns:m="http://schemas.openxmlformats.org/officeDocument/2006/math">
                    <m:r>
                      <a:rPr lang="fr-FR" sz="2400" b="1" i="1">
                        <a:latin typeface="Cambria Math" panose="02040503050406030204" pitchFamily="18" charset="0"/>
                        <a:cs typeface="Andalus" panose="02020603050405020304" pitchFamily="18" charset="-78"/>
                      </a:rPr>
                      <m:t>𝟔</m:t>
                    </m:r>
                    <m:r>
                      <a:rPr lang="fr-FR" sz="2400" b="1" i="1">
                        <a:latin typeface="Cambria Math" panose="02040503050406030204" pitchFamily="18" charset="0"/>
                        <a:cs typeface="Andalus" panose="02020603050405020304" pitchFamily="18" charset="-78"/>
                      </a:rPr>
                      <m:t>,</m:t>
                    </m:r>
                    <m:r>
                      <a:rPr lang="fr-FR" sz="2400" b="1" i="1">
                        <a:latin typeface="Cambria Math" panose="02040503050406030204" pitchFamily="18" charset="0"/>
                        <a:cs typeface="Andalus" panose="02020603050405020304" pitchFamily="18" charset="-78"/>
                      </a:rPr>
                      <m:t>𝟎𝟐𝟐</m:t>
                    </m:r>
                    <m:r>
                      <a:rPr lang="fr-FR" sz="2400" b="1" i="1">
                        <a:latin typeface="Cambria Math" panose="02040503050406030204" pitchFamily="18" charset="0"/>
                        <a:cs typeface="Andalus" panose="02020603050405020304" pitchFamily="18" charset="-78"/>
                      </a:rPr>
                      <m:t> . </m:t>
                    </m:r>
                    <m:sSup>
                      <m:sSupPr>
                        <m:ctrlPr>
                          <a:rPr lang="fr-FR" sz="2400" b="1" i="1">
                            <a:latin typeface="Cambria Math" panose="02040503050406030204" pitchFamily="18" charset="0"/>
                            <a:cs typeface="Andalus" panose="02020603050405020304" pitchFamily="18" charset="-78"/>
                          </a:rPr>
                        </m:ctrlPr>
                      </m:sSupPr>
                      <m:e>
                        <m:r>
                          <a:rPr lang="fr-FR" sz="2400" b="1" i="1">
                            <a:latin typeface="Cambria Math" panose="02040503050406030204" pitchFamily="18" charset="0"/>
                            <a:cs typeface="Andalus" panose="02020603050405020304" pitchFamily="18" charset="-78"/>
                          </a:rPr>
                          <m:t>𝟏𝟎</m:t>
                        </m:r>
                      </m:e>
                      <m:sup>
                        <m:r>
                          <a:rPr lang="fr-FR" sz="2400" b="1" i="1">
                            <a:latin typeface="Cambria Math" panose="02040503050406030204" pitchFamily="18" charset="0"/>
                            <a:cs typeface="Andalus" panose="02020603050405020304" pitchFamily="18" charset="-78"/>
                          </a:rPr>
                          <m:t>𝟐𝟑</m:t>
                        </m:r>
                      </m:sup>
                    </m:sSup>
                  </m:oMath>
                </a14:m>
                <a:r>
                  <a:rPr lang="fr-FR" sz="2400" dirty="0" smtClean="0">
                    <a:latin typeface="Andalus" panose="02020603050405020304" pitchFamily="18" charset="-78"/>
                    <a:cs typeface="Andalus" panose="02020603050405020304" pitchFamily="18" charset="-78"/>
                  </a:rPr>
                  <a:t>entités </a:t>
                </a:r>
                <a:r>
                  <a:rPr lang="fr-FR" sz="2400" dirty="0">
                    <a:latin typeface="Andalus" panose="02020603050405020304" pitchFamily="18" charset="-78"/>
                    <a:cs typeface="Andalus" panose="02020603050405020304" pitchFamily="18" charset="-78"/>
                  </a:rPr>
                  <a:t>(molécules, atomes etc…).</a:t>
                </a:r>
              </a:p>
              <a:p>
                <a:r>
                  <a:rPr lang="fr-FR" sz="2400" b="1" u="sng" dirty="0">
                    <a:latin typeface="Andalus" panose="02020603050405020304" pitchFamily="18" charset="-78"/>
                    <a:cs typeface="Andalus" panose="02020603050405020304" pitchFamily="18" charset="-78"/>
                  </a:rPr>
                  <a:t>La masse molaire M </a:t>
                </a:r>
                <a:r>
                  <a:rPr lang="fr-FR" sz="2400" dirty="0">
                    <a:latin typeface="Andalus" panose="02020603050405020304" pitchFamily="18" charset="-78"/>
                    <a:cs typeface="Andalus" panose="02020603050405020304" pitchFamily="18" charset="-78"/>
                  </a:rPr>
                  <a:t>d’une entité est la masse d’une mole de cette entité : pour une mole d’atome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𝑍</m:t>
                        </m:r>
                      </m:sub>
                      <m:sup>
                        <m:r>
                          <a:rPr lang="fr-FR" b="0" i="1" smtClean="0">
                            <a:latin typeface="Cambria Math" panose="02040503050406030204" pitchFamily="18" charset="0"/>
                          </a:rPr>
                          <m:t>𝐴</m:t>
                        </m:r>
                      </m:sup>
                      <m:e>
                        <m:r>
                          <a:rPr lang="fr-FR" b="0" i="1" smtClean="0">
                            <a:latin typeface="Cambria Math" panose="02040503050406030204" pitchFamily="18" charset="0"/>
                          </a:rPr>
                          <m:t>𝑋</m:t>
                        </m:r>
                      </m:e>
                    </m:sPre>
                    <m:r>
                      <a:rPr lang="fr-FR" b="0" i="0" smtClean="0">
                        <a:latin typeface="Cambria Math" panose="02040503050406030204" pitchFamily="18" charset="0"/>
                      </a:rPr>
                      <m:t> </m:t>
                    </m:r>
                  </m:oMath>
                </a14:m>
                <a:r>
                  <a:rPr lang="fr-FR" sz="2400" dirty="0" smtClean="0">
                    <a:latin typeface="Andalus" panose="02020603050405020304" pitchFamily="18" charset="-78"/>
                    <a:cs typeface="Andalus" panose="02020603050405020304" pitchFamily="18" charset="-78"/>
                  </a:rPr>
                  <a:t> alors M </a:t>
                </a:r>
                <a:r>
                  <a:rPr lang="fr-FR" sz="2400" dirty="0">
                    <a:latin typeface="Andalus" panose="02020603050405020304" pitchFamily="18" charset="-78"/>
                    <a:cs typeface="Andalus" panose="02020603050405020304" pitchFamily="18" charset="-78"/>
                  </a:rPr>
                  <a:t>~ A </a:t>
                </a:r>
                <a:r>
                  <a:rPr lang="fr-FR" sz="2400" dirty="0" smtClean="0">
                    <a:latin typeface="Andalus" panose="02020603050405020304" pitchFamily="18" charset="-78"/>
                    <a:cs typeface="Andalus" panose="02020603050405020304" pitchFamily="18" charset="-78"/>
                  </a:rPr>
                  <a:t>g.</a:t>
                </a:r>
                <a:r>
                  <a:rPr lang="fr-FR" sz="2400" dirty="0">
                    <a:cs typeface="Andalus" panose="02020603050405020304" pitchFamily="18" charset="-78"/>
                  </a:rPr>
                  <a:t> </a:t>
                </a:r>
                <a14:m>
                  <m:oMath xmlns:m="http://schemas.openxmlformats.org/officeDocument/2006/math">
                    <m:sSup>
                      <m:sSupPr>
                        <m:ctrlPr>
                          <a:rPr lang="fr-FR" sz="2400" i="1">
                            <a:latin typeface="Cambria Math" panose="02040503050406030204" pitchFamily="18" charset="0"/>
                            <a:cs typeface="Andalus" panose="02020603050405020304" pitchFamily="18" charset="-78"/>
                          </a:rPr>
                        </m:ctrlPr>
                      </m:sSupPr>
                      <m:e>
                        <m:r>
                          <a:rPr lang="fr-FR" sz="2400" b="0" i="1">
                            <a:latin typeface="Cambria Math" panose="02040503050406030204" pitchFamily="18" charset="0"/>
                            <a:cs typeface="Andalus" panose="02020603050405020304" pitchFamily="18" charset="-78"/>
                          </a:rPr>
                          <m:t>𝑚𝑜𝑙</m:t>
                        </m:r>
                      </m:e>
                      <m:sup>
                        <m:r>
                          <a:rPr lang="fr-FR" sz="2400" b="0" i="1">
                            <a:latin typeface="Cambria Math" panose="02040503050406030204" pitchFamily="18" charset="0"/>
                            <a:cs typeface="Andalus" panose="02020603050405020304" pitchFamily="18" charset="-78"/>
                          </a:rPr>
                          <m:t>−</m:t>
                        </m:r>
                        <m:r>
                          <a:rPr lang="fr-FR" sz="2400" b="0" i="1">
                            <a:latin typeface="Cambria Math" panose="02040503050406030204" pitchFamily="18" charset="0"/>
                            <a:cs typeface="Andalus" panose="02020603050405020304" pitchFamily="18" charset="-78"/>
                          </a:rPr>
                          <m:t>1</m:t>
                        </m:r>
                      </m:sup>
                    </m:sSup>
                  </m:oMath>
                </a14:m>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a:p>
                <a:r>
                  <a:rPr lang="fr-FR" sz="2400" b="1" i="1" dirty="0">
                    <a:latin typeface="Andalus" panose="02020603050405020304" pitchFamily="18" charset="-78"/>
                    <a:cs typeface="Andalus" panose="02020603050405020304" pitchFamily="18" charset="-78"/>
                  </a:rPr>
                  <a:t>Par exemple </a:t>
                </a:r>
                <a:r>
                  <a:rPr lang="fr-FR" sz="2400" dirty="0">
                    <a:latin typeface="Andalus" panose="02020603050405020304" pitchFamily="18" charset="-78"/>
                    <a:cs typeface="Andalus" panose="02020603050405020304" pitchFamily="18" charset="-78"/>
                  </a:rPr>
                  <a:t>: M </a:t>
                </a:r>
                <a:r>
                  <a:rPr lang="fr-FR" sz="2400" dirty="0">
                    <a:latin typeface="Cambria Math" panose="02040503050406030204" pitchFamily="18" charset="0"/>
                    <a:cs typeface="Andalus" panose="02020603050405020304" pitchFamily="18" charset="-78"/>
                  </a:rPr>
                  <a:t>(</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i="0">
                            <a:latin typeface="Cambria Math" panose="02040503050406030204" pitchFamily="18" charset="0"/>
                            <a:cs typeface="Andalus" panose="02020603050405020304" pitchFamily="18" charset="-78"/>
                          </a:rPr>
                          <m:t>6</m:t>
                        </m:r>
                      </m:sub>
                      <m:sup>
                        <m:r>
                          <a:rPr lang="fr-FR" sz="2400" i="0">
                            <a:latin typeface="Cambria Math" panose="02040503050406030204" pitchFamily="18" charset="0"/>
                          </a:rPr>
                          <m:t>12</m:t>
                        </m:r>
                      </m:sup>
                      <m:e>
                        <m:r>
                          <m:rPr>
                            <m:sty m:val="p"/>
                          </m:rPr>
                          <a:rPr lang="fr-FR" sz="2400" i="0">
                            <a:latin typeface="Cambria Math" panose="02040503050406030204" pitchFamily="18" charset="0"/>
                          </a:rPr>
                          <m:t>C</m:t>
                        </m:r>
                      </m:e>
                    </m:sPre>
                  </m:oMath>
                </a14:m>
                <a:r>
                  <a:rPr lang="fr-FR" sz="2400" dirty="0">
                    <a:latin typeface="Cambria Math" panose="02040503050406030204" pitchFamily="18" charset="0"/>
                    <a:cs typeface="Andalus" panose="02020603050405020304" pitchFamily="18" charset="-78"/>
                  </a:rPr>
                  <a:t>)</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12 g.</a:t>
                </a:r>
                <a:r>
                  <a:rPr lang="fr-FR" sz="2400" dirty="0">
                    <a:cs typeface="Andalus" panose="02020603050405020304" pitchFamily="18" charset="-78"/>
                  </a:rPr>
                  <a:t> </a:t>
                </a:r>
                <a14:m>
                  <m:oMath xmlns:m="http://schemas.openxmlformats.org/officeDocument/2006/math">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𝑚𝑜𝑙</m:t>
                        </m:r>
                      </m:e>
                      <m:sup>
                        <m:r>
                          <a:rPr lang="fr-FR" sz="2400" i="1">
                            <a:latin typeface="Cambria Math" panose="02040503050406030204" pitchFamily="18" charset="0"/>
                            <a:cs typeface="Andalus" panose="02020603050405020304" pitchFamily="18" charset="-78"/>
                          </a:rPr>
                          <m:t>−</m:t>
                        </m:r>
                        <m:r>
                          <a:rPr lang="fr-FR" sz="2400" i="1">
                            <a:latin typeface="Cambria Math" panose="02040503050406030204" pitchFamily="18" charset="0"/>
                            <a:cs typeface="Andalus" panose="02020603050405020304" pitchFamily="18" charset="-78"/>
                          </a:rPr>
                          <m:t>1</m:t>
                        </m:r>
                      </m:sup>
                    </m:sSup>
                  </m:oMath>
                </a14:m>
                <a:r>
                  <a:rPr lang="fr-FR" sz="2400" dirty="0">
                    <a:latin typeface="Andalus" panose="02020603050405020304" pitchFamily="18" charset="-78"/>
                    <a:cs typeface="Andalus" panose="02020603050405020304" pitchFamily="18" charset="-78"/>
                  </a:rPr>
                  <a:t> ; M </a:t>
                </a:r>
                <a:r>
                  <a:rPr lang="fr-FR" sz="2400" dirty="0" smtClean="0">
                    <a:latin typeface="Andalus" panose="02020603050405020304" pitchFamily="18" charset="-78"/>
                    <a:cs typeface="Andalus" panose="02020603050405020304" pitchFamily="18" charset="-78"/>
                  </a:rPr>
                  <a:t>(</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r>
                          <a:rPr lang="fr-FR" sz="3200" b="0" i="1" smtClean="0">
                            <a:latin typeface="Cambria Math" panose="02040503050406030204" pitchFamily="18" charset="0"/>
                            <a:cs typeface="Andalus" panose="02020603050405020304" pitchFamily="18" charset="-78"/>
                          </a:rPr>
                          <m:t>7</m:t>
                        </m:r>
                      </m:sub>
                      <m:sup>
                        <m:r>
                          <a:rPr lang="fr-FR" sz="2400" i="1">
                            <a:latin typeface="Cambria Math" panose="02040503050406030204" pitchFamily="18" charset="0"/>
                          </a:rPr>
                          <m:t>1</m:t>
                        </m:r>
                        <m:r>
                          <a:rPr lang="fr-FR" sz="2400" b="0" i="1" smtClean="0">
                            <a:latin typeface="Cambria Math" panose="02040503050406030204" pitchFamily="18" charset="0"/>
                          </a:rPr>
                          <m:t>14</m:t>
                        </m:r>
                      </m:sup>
                      <m:e>
                        <m:r>
                          <a:rPr lang="fr-FR" sz="2400" b="0" i="1" smtClean="0">
                            <a:latin typeface="Cambria Math" panose="02040503050406030204" pitchFamily="18" charset="0"/>
                          </a:rPr>
                          <m:t>𝑁</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 14 g.</a:t>
                </a:r>
                <a:r>
                  <a:rPr lang="fr-FR" sz="2400" dirty="0">
                    <a:cs typeface="Andalus" panose="02020603050405020304" pitchFamily="18" charset="-78"/>
                  </a:rPr>
                  <a:t> </a:t>
                </a:r>
                <a14:m>
                  <m:oMath xmlns:m="http://schemas.openxmlformats.org/officeDocument/2006/math">
                    <m:sSup>
                      <m:sSupPr>
                        <m:ctrlPr>
                          <a:rPr lang="fr-FR" sz="2400" i="1">
                            <a:latin typeface="Cambria Math" panose="02040503050406030204" pitchFamily="18" charset="0"/>
                            <a:cs typeface="Andalus" panose="02020603050405020304" pitchFamily="18" charset="-78"/>
                          </a:rPr>
                        </m:ctrlPr>
                      </m:sSupPr>
                      <m:e>
                        <m:r>
                          <a:rPr lang="fr-FR" sz="2400" i="1">
                            <a:latin typeface="Cambria Math" panose="02040503050406030204" pitchFamily="18" charset="0"/>
                            <a:cs typeface="Andalus" panose="02020603050405020304" pitchFamily="18" charset="-78"/>
                          </a:rPr>
                          <m:t>𝑚𝑜𝑙</m:t>
                        </m:r>
                      </m:e>
                      <m:sup>
                        <m:r>
                          <a:rPr lang="fr-FR" sz="2400" i="1">
                            <a:latin typeface="Cambria Math" panose="02040503050406030204" pitchFamily="18" charset="0"/>
                            <a:cs typeface="Andalus" panose="02020603050405020304" pitchFamily="18" charset="-78"/>
                          </a:rPr>
                          <m:t>−</m:t>
                        </m:r>
                        <m:r>
                          <a:rPr lang="fr-FR" sz="2400" i="1">
                            <a:latin typeface="Cambria Math" panose="02040503050406030204" pitchFamily="18" charset="0"/>
                            <a:cs typeface="Andalus" panose="02020603050405020304" pitchFamily="18" charset="-78"/>
                          </a:rPr>
                          <m:t>1</m:t>
                        </m:r>
                      </m:sup>
                    </m:sSup>
                  </m:oMath>
                </a14:m>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03832" y="82533"/>
                <a:ext cx="11381433" cy="3803221"/>
              </a:xfrm>
              <a:prstGeom prst="rect">
                <a:avLst/>
              </a:prstGeom>
              <a:blipFill>
                <a:blip r:embed="rId2"/>
                <a:stretch>
                  <a:fillRect l="-803" t="-1284" b="-3050"/>
                </a:stretch>
              </a:blipFill>
            </p:spPr>
            <p:txBody>
              <a:bodyPr/>
              <a:lstStyle/>
              <a:p>
                <a:r>
                  <a:rPr lang="fr-FR">
                    <a:noFill/>
                  </a:rPr>
                  <a:t> </a:t>
                </a:r>
              </a:p>
            </p:txBody>
          </p:sp>
        </mc:Fallback>
      </mc:AlternateContent>
    </p:spTree>
    <p:extLst>
      <p:ext uri="{BB962C8B-B14F-4D97-AF65-F5344CB8AC3E}">
        <p14:creationId xmlns:p14="http://schemas.microsoft.com/office/powerpoint/2010/main" val="45528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94640" y="477520"/>
                <a:ext cx="11460480" cy="4524315"/>
              </a:xfrm>
              <a:prstGeom prst="rect">
                <a:avLst/>
              </a:prstGeom>
            </p:spPr>
            <p:txBody>
              <a:bodyPr wrap="square">
                <a:spAutoFit/>
              </a:bodyPr>
              <a:lstStyle/>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a:t>
                </a:r>
                <a:r>
                  <a:rPr lang="fr-FR" sz="2400" b="1" dirty="0" smtClean="0">
                    <a:latin typeface="Andalus" panose="02020603050405020304" pitchFamily="18" charset="-78"/>
                    <a:cs typeface="Andalus" panose="02020603050405020304" pitchFamily="18" charset="-78"/>
                  </a:rPr>
                  <a:t>unité </a:t>
                </a:r>
                <a:r>
                  <a:rPr lang="fr-FR" sz="2400" b="1" dirty="0">
                    <a:latin typeface="Andalus" panose="02020603050405020304" pitchFamily="18" charset="-78"/>
                    <a:cs typeface="Andalus" panose="02020603050405020304" pitchFamily="18" charset="-78"/>
                  </a:rPr>
                  <a:t>de masse </a:t>
                </a:r>
                <a:r>
                  <a:rPr lang="fr-FR" sz="2400" b="1" dirty="0" smtClean="0">
                    <a:latin typeface="Andalus" panose="02020603050405020304" pitchFamily="18" charset="-78"/>
                    <a:cs typeface="Andalus" panose="02020603050405020304" pitchFamily="18" charset="-78"/>
                  </a:rPr>
                  <a:t>atomique:</a:t>
                </a:r>
              </a:p>
              <a:p>
                <a:r>
                  <a:rPr lang="fr-FR" sz="2400" dirty="0" smtClean="0">
                    <a:latin typeface="Andalus" panose="02020603050405020304" pitchFamily="18" charset="-78"/>
                    <a:cs typeface="Andalus" panose="02020603050405020304" pitchFamily="18" charset="-78"/>
                  </a:rPr>
                  <a:t>Cette </a:t>
                </a:r>
                <a:r>
                  <a:rPr lang="fr-FR" sz="2400" dirty="0">
                    <a:latin typeface="Andalus" panose="02020603050405020304" pitchFamily="18" charset="-78"/>
                    <a:cs typeface="Andalus" panose="02020603050405020304" pitchFamily="18" charset="-78"/>
                  </a:rPr>
                  <a:t>unité n'appartient pas au système international (SI), et sa valeur est obtenue expérimentalement. Elle est définie comme 1/12 de la masse d'un atome du nucléide 12C (carbone), non lié, au repos, et dans son état fondamental. En d'autres termes un atome de 12C a une masse de 12 u et si on prend N (nombre d'Avogadro) atomes de 12C, on aura une masse de 12 g </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 En </a:t>
                </a:r>
                <a:r>
                  <a:rPr lang="fr-FR" sz="2400" dirty="0">
                    <a:latin typeface="Andalus" panose="02020603050405020304" pitchFamily="18" charset="-78"/>
                    <a:cs typeface="Andalus" panose="02020603050405020304" pitchFamily="18" charset="-78"/>
                  </a:rPr>
                  <a:t>conséquence</a:t>
                </a:r>
              </a:p>
              <a:p>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Un électronvolt est égal à l'énergie acquise par un électron accéléré par une tension de un volt . Concrètement : </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1 eV = 1,602 177·10</a:t>
                </a:r>
                <a:r>
                  <a:rPr lang="fr-FR" sz="2400" baseline="30000" dirty="0">
                    <a:latin typeface="Andalus" panose="02020603050405020304" pitchFamily="18" charset="-78"/>
                    <a:cs typeface="Andalus" panose="02020603050405020304" pitchFamily="18" charset="-78"/>
                  </a:rPr>
                  <a:t>-19</a:t>
                </a:r>
                <a:r>
                  <a:rPr lang="fr-FR" sz="2400" dirty="0">
                    <a:latin typeface="Andalus" panose="02020603050405020304" pitchFamily="18" charset="-78"/>
                    <a:cs typeface="Andalus" panose="02020603050405020304" pitchFamily="18" charset="-78"/>
                  </a:rPr>
                  <a:t> J</a:t>
                </a:r>
                <a:r>
                  <a:rPr lang="fr-FR" sz="2400" dirty="0" smtClean="0">
                    <a:latin typeface="Andalus" panose="02020603050405020304" pitchFamily="18" charset="-78"/>
                    <a:cs typeface="Andalus" panose="02020603050405020304" pitchFamily="18" charset="-78"/>
                  </a:rPr>
                  <a:t>.</a:t>
                </a:r>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cs typeface="Andalus" panose="02020603050405020304" pitchFamily="18" charset="-78"/>
                        </a:rPr>
                        <m:t>1</m:t>
                      </m:r>
                      <m:r>
                        <a:rPr lang="fr-FR" sz="2400" b="0" i="1" smtClean="0">
                          <a:latin typeface="Cambria Math" panose="02040503050406030204" pitchFamily="18" charset="0"/>
                          <a:cs typeface="Andalus" panose="02020603050405020304" pitchFamily="18" charset="-78"/>
                        </a:rPr>
                        <m:t>𝑢𝑚𝑎</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931</m:t>
                      </m:r>
                      <m:r>
                        <a:rPr lang="fr-FR" sz="2400" b="0" i="1" smtClean="0">
                          <a:latin typeface="Cambria Math" panose="02040503050406030204" pitchFamily="18" charset="0"/>
                          <a:cs typeface="Andalus" panose="02020603050405020304" pitchFamily="18" charset="-78"/>
                        </a:rPr>
                        <m:t>. </m:t>
                      </m:r>
                      <m:sSup>
                        <m:sSupPr>
                          <m:ctrlPr>
                            <a:rPr lang="fr-FR" sz="2400" b="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10</m:t>
                          </m:r>
                        </m:e>
                        <m:sup>
                          <m:r>
                            <a:rPr lang="fr-FR" sz="2400" b="0" i="1" smtClean="0">
                              <a:latin typeface="Cambria Math" panose="02040503050406030204" pitchFamily="18" charset="0"/>
                              <a:cs typeface="Andalus" panose="02020603050405020304" pitchFamily="18" charset="-78"/>
                            </a:rPr>
                            <m:t>6</m:t>
                          </m:r>
                        </m:sup>
                      </m:sSup>
                      <m:r>
                        <a:rPr lang="fr-FR" sz="2400" b="0" i="1" smtClean="0">
                          <a:latin typeface="Cambria Math" panose="02040503050406030204" pitchFamily="18" charset="0"/>
                          <a:cs typeface="Andalus" panose="02020603050405020304" pitchFamily="18" charset="-78"/>
                        </a:rPr>
                        <m:t>𝑒𝑉</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cs typeface="Andalus" panose="02020603050405020304" pitchFamily="18" charset="-78"/>
                        </a:rPr>
                        <m:t>931</m:t>
                      </m:r>
                      <m:r>
                        <a:rPr lang="fr-FR" sz="2400" b="0" i="1" smtClean="0">
                          <a:latin typeface="Cambria Math" panose="02040503050406030204" pitchFamily="18" charset="0"/>
                          <a:cs typeface="Andalus" panose="02020603050405020304" pitchFamily="18" charset="-78"/>
                        </a:rPr>
                        <m:t>𝑀𝑒𝑉</m:t>
                      </m:r>
                    </m:oMath>
                  </m:oMathPara>
                </a14:m>
                <a:endParaRPr lang="fr-FR" sz="2400" dirty="0" smtClean="0">
                  <a:latin typeface="Andalus" panose="02020603050405020304" pitchFamily="18" charset="-78"/>
                  <a:cs typeface="Andalus" panose="02020603050405020304" pitchFamily="18"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294640" y="477520"/>
                <a:ext cx="11460480" cy="4524315"/>
              </a:xfrm>
              <a:prstGeom prst="rect">
                <a:avLst/>
              </a:prstGeom>
              <a:blipFill>
                <a:blip r:embed="rId2"/>
                <a:stretch>
                  <a:fillRect l="-798" r="-532"/>
                </a:stretch>
              </a:blipFill>
            </p:spPr>
            <p:txBody>
              <a:bodyPr/>
              <a:lstStyle/>
              <a:p>
                <a:r>
                  <a:rPr lang="fr-FR">
                    <a:noFill/>
                  </a:rPr>
                  <a:t> </a:t>
                </a:r>
              </a:p>
            </p:txBody>
          </p:sp>
        </mc:Fallback>
      </mc:AlternateContent>
    </p:spTree>
    <p:extLst>
      <p:ext uri="{BB962C8B-B14F-4D97-AF65-F5344CB8AC3E}">
        <p14:creationId xmlns:p14="http://schemas.microsoft.com/office/powerpoint/2010/main" val="3856313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0329" y="1289361"/>
            <a:ext cx="8077900" cy="2149026"/>
          </a:xfrm>
          <a:prstGeom prst="rect">
            <a:avLst/>
          </a:prstGeom>
        </p:spPr>
      </p:pic>
      <p:sp>
        <p:nvSpPr>
          <p:cNvPr id="5" name="Rectangle 4"/>
          <p:cNvSpPr/>
          <p:nvPr/>
        </p:nvSpPr>
        <p:spPr>
          <a:xfrm>
            <a:off x="915494" y="581520"/>
            <a:ext cx="3002745" cy="461665"/>
          </a:xfrm>
          <a:prstGeom prst="rect">
            <a:avLst/>
          </a:prstGeom>
        </p:spPr>
        <p:txBody>
          <a:bodyPr wrap="none">
            <a:spAutoFit/>
          </a:bodyPr>
          <a:lstStyle/>
          <a:p>
            <a:r>
              <a:rPr lang="fr-FR" sz="2400" b="1" dirty="0">
                <a:latin typeface="Andalus" panose="02020603050405020304" pitchFamily="18" charset="-78"/>
                <a:cs typeface="Andalus" panose="02020603050405020304" pitchFamily="18" charset="-78"/>
              </a:rPr>
              <a:t>Tableau de conversion</a:t>
            </a:r>
          </a:p>
        </p:txBody>
      </p:sp>
    </p:spTree>
    <p:extLst>
      <p:ext uri="{BB962C8B-B14F-4D97-AF65-F5344CB8AC3E}">
        <p14:creationId xmlns:p14="http://schemas.microsoft.com/office/powerpoint/2010/main" val="2526574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8379" y="826124"/>
            <a:ext cx="3644202" cy="3416320"/>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stabilité du noyau:</a:t>
            </a:r>
            <a:endParaRPr lang="fr-FR" sz="2400" b="1"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noyaux de faible poids atomique suivent la bissectrices (N=Z)</a:t>
            </a:r>
          </a:p>
          <a:p>
            <a:r>
              <a:rPr lang="fr-FR" sz="2400" dirty="0">
                <a:latin typeface="Andalus" panose="02020603050405020304" pitchFamily="18" charset="-78"/>
                <a:cs typeface="Andalus" panose="02020603050405020304" pitchFamily="18" charset="-78"/>
              </a:rPr>
              <a:t>Le nuage des  atomes  dévie du coté de prédominance neutronique (N&gt;Z) mais restent stable) </a:t>
            </a:r>
          </a:p>
          <a:p>
            <a:endParaRPr lang="fr-FR" sz="2400"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4743718" y="1024932"/>
            <a:ext cx="6661161" cy="5014127"/>
          </a:xfrm>
          <a:prstGeom prst="rect">
            <a:avLst/>
          </a:prstGeom>
        </p:spPr>
      </p:pic>
    </p:spTree>
    <p:extLst>
      <p:ext uri="{BB962C8B-B14F-4D97-AF65-F5344CB8AC3E}">
        <p14:creationId xmlns:p14="http://schemas.microsoft.com/office/powerpoint/2010/main" val="242282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41644" y="271305"/>
                <a:ext cx="11646040" cy="2677656"/>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Trois types de forces entrent en compétition dans le noyau. </a:t>
                </a:r>
                <a:endParaRPr lang="fr-FR" sz="2400" dirty="0" smtClean="0">
                  <a:latin typeface="Andalus" panose="02020603050405020304" pitchFamily="18" charset="-78"/>
                  <a:cs typeface="Andalus" panose="02020603050405020304" pitchFamily="18" charset="-78"/>
                </a:endParaRPr>
              </a:p>
              <a:p>
                <a:r>
                  <a:rPr lang="fr-FR" sz="2400" b="1" dirty="0" smtClean="0">
                    <a:latin typeface="Andalus" panose="02020603050405020304" pitchFamily="18" charset="-78"/>
                    <a:cs typeface="Andalus" panose="02020603050405020304" pitchFamily="18" charset="-78"/>
                  </a:rPr>
                  <a:t>La force</a:t>
                </a:r>
                <a:r>
                  <a:rPr lang="fr-FR" sz="2400" b="1" dirty="0">
                    <a:latin typeface="Andalus" panose="02020603050405020304" pitchFamily="18" charset="-78"/>
                    <a:cs typeface="Andalus" panose="02020603050405020304" pitchFamily="18" charset="-78"/>
                  </a:rPr>
                  <a:t> interaction forte</a:t>
                </a:r>
                <a:r>
                  <a:rPr lang="fr-FR" sz="2400" dirty="0">
                    <a:latin typeface="Andalus" panose="02020603050405020304" pitchFamily="18" charset="-78"/>
                    <a:cs typeface="Andalus" panose="02020603050405020304" pitchFamily="18" charset="-78"/>
                  </a:rPr>
                  <a:t> qui assure la cohésion des noyaux car est attractive. Elle est responsable aussi de la radioactivité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𝛼</m:t>
                    </m:r>
                  </m:oMath>
                </a14:m>
                <a:r>
                  <a:rPr lang="fr-FR" sz="2400" dirty="0" smtClean="0">
                    <a:latin typeface="Andalus" panose="02020603050405020304" pitchFamily="18" charset="-78"/>
                    <a:cs typeface="Andalus" panose="02020603050405020304" pitchFamily="18" charset="-78"/>
                  </a:rPr>
                  <a:t>. </a:t>
                </a:r>
              </a:p>
              <a:p>
                <a:r>
                  <a:rPr lang="fr-FR" sz="2400" dirty="0" smtClean="0">
                    <a:latin typeface="Andalus" panose="02020603050405020304" pitchFamily="18" charset="-78"/>
                    <a:cs typeface="Andalus" panose="02020603050405020304" pitchFamily="18" charset="-78"/>
                  </a:rPr>
                  <a:t>A distance d’un noyau, un proton ou un neutron ne la ressentent pas. L’attraction se fait fortement sentir dès que le nucléon (ici un neutron) entre en contact avec le noyau. Il est alors capturé. Cette colle nucléaire a été représentée sur la figure enrobant nucléons et les noyaux. </a:t>
                </a:r>
              </a:p>
            </p:txBody>
          </p:sp>
        </mc:Choice>
        <mc:Fallback xmlns="">
          <p:sp>
            <p:nvSpPr>
              <p:cNvPr id="4" name="Rectangle 3"/>
              <p:cNvSpPr>
                <a:spLocks noRot="1" noChangeAspect="1" noMove="1" noResize="1" noEditPoints="1" noAdjustHandles="1" noChangeArrowheads="1" noChangeShapeType="1" noTextEdit="1"/>
              </p:cNvSpPr>
              <p:nvPr/>
            </p:nvSpPr>
            <p:spPr>
              <a:xfrm>
                <a:off x="341644" y="271305"/>
                <a:ext cx="11646040" cy="2677656"/>
              </a:xfrm>
              <a:prstGeom prst="rect">
                <a:avLst/>
              </a:prstGeom>
              <a:blipFill>
                <a:blip r:embed="rId2"/>
                <a:stretch>
                  <a:fillRect l="-785" t="-1822" b="-4328"/>
                </a:stretch>
              </a:blipFill>
            </p:spPr>
            <p:txBody>
              <a:bodyPr/>
              <a:lstStyle/>
              <a:p>
                <a:r>
                  <a:rPr lang="fr-FR">
                    <a:noFill/>
                  </a:rPr>
                  <a:t> </a:t>
                </a:r>
              </a:p>
            </p:txBody>
          </p:sp>
        </mc:Fallback>
      </mc:AlternateContent>
      <p:pic>
        <p:nvPicPr>
          <p:cNvPr id="5" name="Picture 4"/>
          <p:cNvPicPr>
            <a:picLocks noChangeAspect="1"/>
          </p:cNvPicPr>
          <p:nvPr/>
        </p:nvPicPr>
        <p:blipFill>
          <a:blip r:embed="rId3"/>
          <a:stretch>
            <a:fillRect/>
          </a:stretch>
        </p:blipFill>
        <p:spPr>
          <a:xfrm>
            <a:off x="2550160" y="2956560"/>
            <a:ext cx="7945120" cy="2919730"/>
          </a:xfrm>
          <a:prstGeom prst="rect">
            <a:avLst/>
          </a:prstGeom>
        </p:spPr>
      </p:pic>
    </p:spTree>
    <p:extLst>
      <p:ext uri="{BB962C8B-B14F-4D97-AF65-F5344CB8AC3E}">
        <p14:creationId xmlns:p14="http://schemas.microsoft.com/office/powerpoint/2010/main" val="3041026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34278"/>
            <a:ext cx="11267440" cy="3785652"/>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La force d’interaction électromagnétique</a:t>
            </a:r>
            <a:r>
              <a:rPr lang="fr-FR" sz="2400" dirty="0" smtClean="0">
                <a:latin typeface="Andalus" panose="02020603050405020304" pitchFamily="18" charset="-78"/>
                <a:cs typeface="Andalus" panose="02020603050405020304" pitchFamily="18" charset="-78"/>
              </a:rPr>
              <a:t> ou bien </a:t>
            </a:r>
            <a:r>
              <a:rPr lang="fr-FR" sz="2400" b="1" dirty="0" smtClean="0">
                <a:latin typeface="Andalus" panose="02020603050405020304" pitchFamily="18" charset="-78"/>
                <a:cs typeface="Andalus" panose="02020603050405020304" pitchFamily="18" charset="-78"/>
              </a:rPr>
              <a:t>la </a:t>
            </a:r>
            <a:r>
              <a:rPr lang="fr-FR" sz="2400" b="1" dirty="0">
                <a:latin typeface="Andalus" panose="02020603050405020304" pitchFamily="18" charset="-78"/>
                <a:cs typeface="Andalus" panose="02020603050405020304" pitchFamily="18" charset="-78"/>
              </a:rPr>
              <a:t>répulsion électromagnétique des </a:t>
            </a:r>
            <a:r>
              <a:rPr lang="fr-FR" sz="2400" b="1" dirty="0" smtClean="0">
                <a:latin typeface="Andalus" panose="02020603050405020304" pitchFamily="18" charset="-78"/>
                <a:cs typeface="Andalus" panose="02020603050405020304" pitchFamily="18" charset="-78"/>
              </a:rPr>
              <a:t>protons</a:t>
            </a:r>
            <a:r>
              <a:rPr lang="fr-FR" sz="2400" dirty="0" smtClean="0">
                <a:latin typeface="Andalus" panose="02020603050405020304" pitchFamily="18" charset="-78"/>
                <a:cs typeface="Andalus" panose="02020603050405020304" pitchFamily="18" charset="-78"/>
              </a:rPr>
              <a:t> qui est moins </a:t>
            </a:r>
            <a:r>
              <a:rPr lang="fr-FR" sz="2400" dirty="0">
                <a:latin typeface="Andalus" panose="02020603050405020304" pitchFamily="18" charset="-78"/>
                <a:cs typeface="Andalus" panose="02020603050405020304" pitchFamily="18" charset="-78"/>
              </a:rPr>
              <a:t>intense.</a:t>
            </a:r>
          </a:p>
          <a:p>
            <a:r>
              <a:rPr lang="fr-FR" sz="2400" dirty="0">
                <a:latin typeface="Andalus" panose="02020603050405020304" pitchFamily="18" charset="-78"/>
                <a:cs typeface="Andalus" panose="02020603050405020304" pitchFamily="18" charset="-78"/>
              </a:rPr>
              <a:t/>
            </a:r>
            <a:br>
              <a:rPr lang="fr-FR" sz="2400" dirty="0">
                <a:latin typeface="Andalus" panose="02020603050405020304" pitchFamily="18" charset="-78"/>
                <a:cs typeface="Andalus" panose="02020603050405020304" pitchFamily="18" charset="-78"/>
              </a:rPr>
            </a:br>
            <a:r>
              <a:rPr lang="fr-FR" sz="2400" dirty="0" smtClean="0">
                <a:latin typeface="Andalus" panose="02020603050405020304" pitchFamily="18" charset="-78"/>
                <a:cs typeface="Andalus" panose="02020603050405020304" pitchFamily="18" charset="-78"/>
              </a:rPr>
              <a:t>Deux </a:t>
            </a:r>
            <a:r>
              <a:rPr lang="fr-FR" sz="2400" dirty="0">
                <a:latin typeface="Andalus" panose="02020603050405020304" pitchFamily="18" charset="-78"/>
                <a:cs typeface="Andalus" panose="02020603050405020304" pitchFamily="18" charset="-78"/>
              </a:rPr>
              <a:t>charges électriques de même signe se repoussent. Cette répulsion varie en raison inverse de la distance selon la loi de Coulomb. Les protons (en bleu) sont soumis à cette répulsion dans le noyau, contrairement aux neutrons (en rouge) dépourvus de charge électrique qui ne subissent pas la « répulsion coulombienne ». Sans les forces nucléaires qui combattent la répulsion des protons, le noyau exploserait. Il faut que ces forces soient très intenses pour arriver à confiner les protons dans un volume aussi petit que le noyau</a:t>
            </a:r>
          </a:p>
          <a:p>
            <a:endParaRPr lang="fr-FR" sz="2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3898185" y="3616960"/>
            <a:ext cx="7450535" cy="2855067"/>
          </a:xfrm>
          <a:prstGeom prst="rect">
            <a:avLst/>
          </a:prstGeom>
        </p:spPr>
      </p:pic>
    </p:spTree>
    <p:extLst>
      <p:ext uri="{BB962C8B-B14F-4D97-AF65-F5344CB8AC3E}">
        <p14:creationId xmlns:p14="http://schemas.microsoft.com/office/powerpoint/2010/main" val="2115774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33680" y="397917"/>
                <a:ext cx="11490960" cy="1569660"/>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La force d’interaction faible</a:t>
                </a:r>
                <a:r>
                  <a:rPr lang="fr-FR" sz="2400" dirty="0">
                    <a:latin typeface="Andalus" panose="02020603050405020304" pitchFamily="18" charset="-78"/>
                    <a:cs typeface="Andalus" panose="02020603050405020304" pitchFamily="18" charset="-78"/>
                  </a:rPr>
                  <a:t>, est ni attractive, ni répulsive, elle agit à l’intérieur même des nucléons. Elle transforme une espèce de nucléon (proton ou neutron) dans l’autre espèce et vice-versa, provoquant la radioactivité </a:t>
                </a:r>
                <a14:m>
                  <m:oMath xmlns:m="http://schemas.openxmlformats.org/officeDocument/2006/math">
                    <m:r>
                      <a:rPr lang="fr-FR" sz="2400" i="1">
                        <a:latin typeface="Cambria Math" panose="02040503050406030204" pitchFamily="18" charset="0"/>
                        <a:ea typeface="Cambria Math" panose="02040503050406030204" pitchFamily="18" charset="0"/>
                        <a:cs typeface="Andalus" panose="02020603050405020304" pitchFamily="18" charset="-78"/>
                      </a:rPr>
                      <m:t>𝛽</m:t>
                    </m:r>
                  </m:oMath>
                </a14:m>
                <a:r>
                  <a:rPr lang="fr-FR" sz="2400" dirty="0">
                    <a:latin typeface="Andalus" panose="02020603050405020304" pitchFamily="18" charset="-78"/>
                    <a:cs typeface="Andalus" panose="02020603050405020304" pitchFamily="18" charset="-78"/>
                  </a:rPr>
                  <a:t>. La stabilité ou l’instabilité d’un noyau sont le résultat de la compétition entre ces trois interaction</a:t>
                </a:r>
              </a:p>
            </p:txBody>
          </p:sp>
        </mc:Choice>
        <mc:Fallback xmlns="">
          <p:sp>
            <p:nvSpPr>
              <p:cNvPr id="2" name="Rectangle 1"/>
              <p:cNvSpPr>
                <a:spLocks noRot="1" noChangeAspect="1" noMove="1" noResize="1" noEditPoints="1" noAdjustHandles="1" noChangeArrowheads="1" noChangeShapeType="1" noTextEdit="1"/>
              </p:cNvSpPr>
              <p:nvPr/>
            </p:nvSpPr>
            <p:spPr>
              <a:xfrm>
                <a:off x="233680" y="397917"/>
                <a:ext cx="11490960" cy="1569660"/>
              </a:xfrm>
              <a:prstGeom prst="rect">
                <a:avLst/>
              </a:prstGeom>
              <a:blipFill>
                <a:blip r:embed="rId2"/>
                <a:stretch>
                  <a:fillRect l="-796" t="-3101" b="-7752"/>
                </a:stretch>
              </a:blipFill>
            </p:spPr>
            <p:txBody>
              <a:bodyPr/>
              <a:lstStyle/>
              <a:p>
                <a:r>
                  <a:rPr lang="fr-FR">
                    <a:noFill/>
                  </a:rPr>
                  <a:t> </a:t>
                </a:r>
              </a:p>
            </p:txBody>
          </p:sp>
        </mc:Fallback>
      </mc:AlternateContent>
      <p:sp>
        <p:nvSpPr>
          <p:cNvPr id="3" name="Rectangle 2"/>
          <p:cNvSpPr/>
          <p:nvPr/>
        </p:nvSpPr>
        <p:spPr>
          <a:xfrm>
            <a:off x="264160" y="2001520"/>
            <a:ext cx="11379200" cy="841157"/>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Sans la « </a:t>
            </a:r>
            <a:r>
              <a:rPr lang="fr-FR" sz="2400" b="1" dirty="0">
                <a:latin typeface="Andalus" panose="02020603050405020304" pitchFamily="18" charset="-78"/>
                <a:cs typeface="Andalus" panose="02020603050405020304" pitchFamily="18" charset="-78"/>
              </a:rPr>
              <a:t>force faible</a:t>
            </a:r>
            <a:r>
              <a:rPr lang="fr-FR" sz="2400" dirty="0">
                <a:latin typeface="Andalus" panose="02020603050405020304" pitchFamily="18" charset="-78"/>
                <a:cs typeface="Andalus" panose="02020603050405020304" pitchFamily="18" charset="-78"/>
              </a:rPr>
              <a:t> », le soleil s’arrêterait de briller parce qu’il ne pourrait pas fusionner l’hydrogène en deutérium.</a:t>
            </a:r>
          </a:p>
        </p:txBody>
      </p:sp>
      <p:pic>
        <p:nvPicPr>
          <p:cNvPr id="6146" name="Picture 2" descr="https://laradioactivite.com/static/cf21653a6d5dc51d478024a5110abd0c/d1f95/Weak_Decay_Trit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214" y="2618740"/>
            <a:ext cx="8165465" cy="399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9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6" y="141220"/>
            <a:ext cx="9404723" cy="1400530"/>
          </a:xfrm>
        </p:spPr>
        <p:txBody>
          <a:bodyPr/>
          <a:lstStyle/>
          <a:p>
            <a:r>
              <a:rPr lang="fr-FR" b="1" u="sng" dirty="0">
                <a:latin typeface="Andalus" panose="02020603050405020304" pitchFamily="18" charset="-78"/>
                <a:cs typeface="Andalus" panose="02020603050405020304" pitchFamily="18" charset="-78"/>
              </a:rPr>
              <a:t>DEUXIÈME SEMESTRE</a:t>
            </a:r>
            <a:r>
              <a:rPr lang="fr-FR" dirty="0">
                <a:latin typeface="Andalus" panose="02020603050405020304" pitchFamily="18" charset="-78"/>
                <a:cs typeface="Andalus" panose="02020603050405020304" pitchFamily="18" charset="-78"/>
              </a:rPr>
              <a:t/>
            </a:r>
            <a:br>
              <a:rPr lang="fr-FR" dirty="0">
                <a:latin typeface="Andalus" panose="02020603050405020304" pitchFamily="18" charset="-78"/>
                <a:cs typeface="Andalus" panose="02020603050405020304" pitchFamily="18" charset="-78"/>
              </a:rPr>
            </a:br>
            <a:endParaRPr lang="fr-FR"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51691" y="904351"/>
            <a:ext cx="9436904" cy="5062694"/>
          </a:xfrm>
        </p:spPr>
        <p:txBody>
          <a:bodyPr>
            <a:noAutofit/>
          </a:bodyPr>
          <a:lstStyle/>
          <a:p>
            <a:pPr lvl="0"/>
            <a:r>
              <a:rPr lang="fr-FR" b="1" dirty="0" smtClean="0">
                <a:latin typeface="Andalus" panose="02020603050405020304" pitchFamily="18" charset="-78"/>
                <a:cs typeface="Andalus" panose="02020603050405020304" pitchFamily="18" charset="-78"/>
              </a:rPr>
              <a:t>Atomistique</a:t>
            </a:r>
            <a:endParaRPr lang="fr-FR" b="1" dirty="0">
              <a:latin typeface="Andalus" panose="02020603050405020304" pitchFamily="18" charset="-78"/>
              <a:cs typeface="Andalus" panose="02020603050405020304" pitchFamily="18" charset="-78"/>
            </a:endParaRPr>
          </a:p>
          <a:p>
            <a:pPr lvl="0"/>
            <a:r>
              <a:rPr lang="fr-FR" b="1" dirty="0">
                <a:latin typeface="Andalus" panose="02020603050405020304" pitchFamily="18" charset="-78"/>
                <a:cs typeface="Andalus" panose="02020603050405020304" pitchFamily="18" charset="-78"/>
              </a:rPr>
              <a:t>Rayonnement</a:t>
            </a:r>
          </a:p>
          <a:p>
            <a:pPr lvl="0"/>
            <a:r>
              <a:rPr lang="fr-FR" b="1" dirty="0">
                <a:latin typeface="Andalus" panose="02020603050405020304" pitchFamily="18" charset="-78"/>
                <a:cs typeface="Andalus" panose="02020603050405020304" pitchFamily="18" charset="-78"/>
              </a:rPr>
              <a:t>Radioactivité (physique)</a:t>
            </a:r>
          </a:p>
          <a:p>
            <a:pPr lvl="0"/>
            <a:r>
              <a:rPr lang="fr-FR" b="1" dirty="0">
                <a:latin typeface="Andalus" panose="02020603050405020304" pitchFamily="18" charset="-78"/>
                <a:cs typeface="Andalus" panose="02020603050405020304" pitchFamily="18" charset="-78"/>
              </a:rPr>
              <a:t>Radioactivité (transformations radioactives)</a:t>
            </a:r>
          </a:p>
          <a:p>
            <a:pPr lvl="0"/>
            <a:r>
              <a:rPr lang="fr-FR" b="1" dirty="0">
                <a:latin typeface="Andalus" panose="02020603050405020304" pitchFamily="18" charset="-78"/>
                <a:cs typeface="Andalus" panose="02020603050405020304" pitchFamily="18" charset="-78"/>
              </a:rPr>
              <a:t>Cours TD</a:t>
            </a:r>
          </a:p>
          <a:p>
            <a:pPr lvl="0"/>
            <a:r>
              <a:rPr lang="fr-FR" b="1" dirty="0">
                <a:latin typeface="Andalus" panose="02020603050405020304" pitchFamily="18" charset="-78"/>
                <a:cs typeface="Andalus" panose="02020603050405020304" pitchFamily="18" charset="-78"/>
              </a:rPr>
              <a:t>Interaction rayonnement/particule  matière</a:t>
            </a:r>
          </a:p>
          <a:p>
            <a:pPr lvl="0"/>
            <a:r>
              <a:rPr lang="fr-FR" b="1" dirty="0">
                <a:latin typeface="Andalus" panose="02020603050405020304" pitchFamily="18" charset="-78"/>
                <a:cs typeface="Andalus" panose="02020603050405020304" pitchFamily="18" charset="-78"/>
              </a:rPr>
              <a:t>Dosimétrie</a:t>
            </a:r>
          </a:p>
          <a:p>
            <a:pPr lvl="0"/>
            <a:r>
              <a:rPr lang="fr-FR" b="1" dirty="0">
                <a:latin typeface="Andalus" panose="02020603050405020304" pitchFamily="18" charset="-78"/>
                <a:cs typeface="Andalus" panose="02020603050405020304" pitchFamily="18" charset="-78"/>
              </a:rPr>
              <a:t>Radioprotection</a:t>
            </a:r>
          </a:p>
          <a:p>
            <a:pPr lvl="0"/>
            <a:r>
              <a:rPr lang="fr-FR" b="1" dirty="0">
                <a:latin typeface="Andalus" panose="02020603050405020304" pitchFamily="18" charset="-78"/>
                <a:cs typeface="Andalus" panose="02020603050405020304" pitchFamily="18" charset="-78"/>
              </a:rPr>
              <a:t>Cours TD</a:t>
            </a:r>
          </a:p>
          <a:p>
            <a:pPr lvl="0"/>
            <a:r>
              <a:rPr lang="fr-FR" b="1" dirty="0">
                <a:latin typeface="Andalus" panose="02020603050405020304" pitchFamily="18" charset="-78"/>
                <a:cs typeface="Andalus" panose="02020603050405020304" pitchFamily="18" charset="-78"/>
              </a:rPr>
              <a:t>Principes de formation des rayons X </a:t>
            </a:r>
          </a:p>
          <a:p>
            <a:pPr lvl="0"/>
            <a:r>
              <a:rPr lang="fr-FR" b="1" dirty="0">
                <a:latin typeface="Andalus" panose="02020603050405020304" pitchFamily="18" charset="-78"/>
                <a:cs typeface="Andalus" panose="02020603050405020304" pitchFamily="18" charset="-78"/>
              </a:rPr>
              <a:t>Les bases physiques des lasers et leurs applications en médecine</a:t>
            </a:r>
          </a:p>
          <a:p>
            <a:pPr lvl="0"/>
            <a:r>
              <a:rPr lang="fr-FR" b="1" dirty="0">
                <a:latin typeface="Andalus" panose="02020603050405020304" pitchFamily="18" charset="-78"/>
                <a:cs typeface="Andalus" panose="02020603050405020304" pitchFamily="18" charset="-78"/>
              </a:rPr>
              <a:t>Les ultrasons et bases physiques de l’échographie et du doppler</a:t>
            </a:r>
          </a:p>
          <a:p>
            <a:pPr lvl="0"/>
            <a:r>
              <a:rPr lang="fr-FR" b="1" dirty="0">
                <a:latin typeface="Andalus" panose="02020603050405020304" pitchFamily="18" charset="-78"/>
                <a:cs typeface="Andalus" panose="02020603050405020304" pitchFamily="18" charset="-78"/>
              </a:rPr>
              <a:t>Les bases physiques de l’IRM</a:t>
            </a:r>
          </a:p>
          <a:p>
            <a:endParaRPr lang="fr-FR" dirty="0"/>
          </a:p>
        </p:txBody>
      </p:sp>
    </p:spTree>
    <p:extLst>
      <p:ext uri="{BB962C8B-B14F-4D97-AF65-F5344CB8AC3E}">
        <p14:creationId xmlns:p14="http://schemas.microsoft.com/office/powerpoint/2010/main" val="318289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3040" y="396241"/>
                <a:ext cx="11399520" cy="5816529"/>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Défaut </a:t>
                </a:r>
                <a:r>
                  <a:rPr lang="fr-FR" sz="2400" b="1" dirty="0">
                    <a:latin typeface="Andalus" panose="02020603050405020304" pitchFamily="18" charset="-78"/>
                    <a:cs typeface="Andalus" panose="02020603050405020304" pitchFamily="18" charset="-78"/>
                  </a:rPr>
                  <a:t>de masse et </a:t>
                </a:r>
                <a:r>
                  <a:rPr lang="fr-FR" sz="2400" b="1" dirty="0" smtClean="0">
                    <a:latin typeface="Andalus" panose="02020603050405020304" pitchFamily="18" charset="-78"/>
                    <a:cs typeface="Andalus" panose="02020603050405020304" pitchFamily="18" charset="-78"/>
                  </a:rPr>
                  <a:t>énergie </a:t>
                </a:r>
                <a:r>
                  <a:rPr lang="fr-FR" sz="2400" b="1" dirty="0">
                    <a:latin typeface="Andalus" panose="02020603050405020304" pitchFamily="18" charset="-78"/>
                    <a:cs typeface="Andalus" panose="02020603050405020304" pitchFamily="18" charset="-78"/>
                  </a:rPr>
                  <a:t>de </a:t>
                </a:r>
                <a:r>
                  <a:rPr lang="fr-FR" sz="2400" b="1" dirty="0" smtClean="0">
                    <a:latin typeface="Andalus" panose="02020603050405020304" pitchFamily="18" charset="-78"/>
                    <a:cs typeface="Andalus" panose="02020603050405020304" pitchFamily="18" charset="-78"/>
                  </a:rPr>
                  <a:t>cohésion </a:t>
                </a:r>
                <a:r>
                  <a:rPr lang="fr-FR" sz="2400" b="1" dirty="0">
                    <a:latin typeface="Andalus" panose="02020603050405020304" pitchFamily="18" charset="-78"/>
                    <a:cs typeface="Andalus" panose="02020603050405020304" pitchFamily="18" charset="-78"/>
                  </a:rPr>
                  <a:t>d'un noyau</a:t>
                </a:r>
              </a:p>
              <a:p>
                <a:r>
                  <a:rPr lang="fr-FR" sz="2400" dirty="0">
                    <a:latin typeface="Andalus" panose="02020603050405020304" pitchFamily="18" charset="-78"/>
                    <a:cs typeface="Andalus" panose="02020603050405020304" pitchFamily="18" charset="-78"/>
                  </a:rPr>
                  <a:t>La masse d'un noyau est </a:t>
                </a:r>
                <a:r>
                  <a:rPr lang="fr-FR" sz="2400" dirty="0" smtClean="0">
                    <a:latin typeface="Andalus" panose="02020603050405020304" pitchFamily="18" charset="-78"/>
                    <a:cs typeface="Andalus" panose="02020603050405020304" pitchFamily="18" charset="-78"/>
                  </a:rPr>
                  <a:t>légèrement inferieure </a:t>
                </a:r>
                <a:r>
                  <a:rPr lang="fr-FR" sz="2400" dirty="0">
                    <a:latin typeface="Andalus" panose="02020603050405020304" pitchFamily="18" charset="-78"/>
                    <a:cs typeface="Andalus" panose="02020603050405020304" pitchFamily="18" charset="-78"/>
                  </a:rPr>
                  <a:t>à la somme des masses des protons et des neutrons qui le constituent. La </a:t>
                </a:r>
                <a:r>
                  <a:rPr lang="fr-FR" sz="2400" dirty="0" smtClean="0">
                    <a:latin typeface="Andalus" panose="02020603050405020304" pitchFamily="18" charset="-78"/>
                    <a:cs typeface="Andalus" panose="02020603050405020304" pitchFamily="18" charset="-78"/>
                  </a:rPr>
                  <a:t>différence </a:t>
                </a:r>
                <a:r>
                  <a:rPr lang="fr-FR" sz="2400" dirty="0">
                    <a:latin typeface="Andalus" panose="02020603050405020304" pitchFamily="18" charset="-78"/>
                    <a:cs typeface="Andalus" panose="02020603050405020304" pitchFamily="18" charset="-78"/>
                  </a:rPr>
                  <a:t>entre ces deux masses, </a:t>
                </a:r>
                <a:r>
                  <a:rPr lang="fr-FR" sz="2400" dirty="0" smtClean="0">
                    <a:latin typeface="Andalus" panose="02020603050405020304" pitchFamily="18" charset="-78"/>
                    <a:cs typeface="Andalus" panose="02020603050405020304" pitchFamily="18" charset="-78"/>
                  </a:rPr>
                  <a:t>appelée</a:t>
                </a:r>
                <a:r>
                  <a:rPr lang="fr-FR" sz="2400"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défaut </a:t>
                </a:r>
                <a:r>
                  <a:rPr lang="fr-FR" sz="2400" dirty="0">
                    <a:latin typeface="Andalus" panose="02020603050405020304" pitchFamily="18" charset="-78"/>
                    <a:cs typeface="Andalus" panose="02020603050405020304" pitchFamily="18" charset="-78"/>
                  </a:rPr>
                  <a:t>de masse et </a:t>
                </a:r>
                <a:r>
                  <a:rPr lang="fr-FR" sz="2400" dirty="0" smtClean="0">
                    <a:latin typeface="Andalus" panose="02020603050405020304" pitchFamily="18" charset="-78"/>
                    <a:cs typeface="Andalus" panose="02020603050405020304" pitchFamily="18" charset="-78"/>
                  </a:rPr>
                  <a:t>notée</a:t>
                </a:r>
                <a:r>
                  <a:rPr lang="fr-FR" sz="2400" dirty="0">
                    <a:latin typeface="Andalus" panose="02020603050405020304" pitchFamily="18" charset="-78"/>
                    <a:cs typeface="Andalus" panose="02020603050405020304" pitchFamily="18" charset="-78"/>
                  </a:rPr>
                  <a:t> </a:t>
                </a:r>
                <a14:m>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se calcule par la relation suivante </a:t>
                </a:r>
                <a:r>
                  <a:rPr lang="fr-FR" sz="2400" dirty="0" smtClean="0">
                    <a:latin typeface="Andalus" panose="02020603050405020304" pitchFamily="18" charset="-78"/>
                    <a:cs typeface="Andalus" panose="02020603050405020304" pitchFamily="18" charset="-78"/>
                  </a:rPr>
                  <a:t>:</a:t>
                </a:r>
              </a:p>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nary>
                        <m:naryPr>
                          <m:chr m:val="∑"/>
                          <m:subHide m:val="on"/>
                          <m:supHide m:val="on"/>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naryPr>
                        <m:sub/>
                        <m:sup/>
                        <m:e>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𝑛𝑢𝑐𝑙</m:t>
                              </m:r>
                              <m:r>
                                <a:rPr lang="fr-FR" sz="2400" b="0" i="1" smtClean="0">
                                  <a:latin typeface="Cambria Math" panose="02040503050406030204" pitchFamily="18" charset="0"/>
                                  <a:ea typeface="Cambria Math" panose="02040503050406030204" pitchFamily="18" charset="0"/>
                                  <a:cs typeface="Andalus" panose="02020603050405020304" pitchFamily="18" charset="-78"/>
                                </a:rPr>
                                <m:t>é</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𝑜𝑛𝑠</m:t>
                              </m:r>
                            </m:sub>
                          </m:sSub>
                          <m:r>
                            <a:rPr lang="fr-FR" sz="2400" b="0" i="1" smtClean="0">
                              <a:latin typeface="Cambria Math" panose="02040503050406030204" pitchFamily="18" charset="0"/>
                              <a:ea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𝑛𝑜𝑦𝑎𝑢</m:t>
                              </m:r>
                            </m:sub>
                          </m:sSub>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𝑍</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𝑝</m:t>
                              </m:r>
                            </m:sub>
                          </m:sSub>
                          <m:r>
                            <a:rPr lang="fr-FR" sz="2400" b="0" i="1" smtClean="0">
                              <a:latin typeface="Cambria Math" panose="02040503050406030204" pitchFamily="18" charset="0"/>
                              <a:ea typeface="Cambria Math" panose="02040503050406030204" pitchFamily="18" charset="0"/>
                              <a:cs typeface="Andalus" panose="02020603050405020304" pitchFamily="18" charset="-78"/>
                            </a:rPr>
                            <m:t>+</m:t>
                          </m:r>
                          <m:d>
                            <m:d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dPr>
                            <m:e>
                              <m:r>
                                <a:rPr lang="fr-FR" sz="2400" b="0" i="1" smtClean="0">
                                  <a:latin typeface="Cambria Math" panose="02040503050406030204" pitchFamily="18" charset="0"/>
                                  <a:ea typeface="Cambria Math" panose="02040503050406030204" pitchFamily="18" charset="0"/>
                                  <a:cs typeface="Andalus" panose="02020603050405020304" pitchFamily="18" charset="-78"/>
                                </a:rPr>
                                <m:t>𝐴</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𝑍</m:t>
                              </m:r>
                            </m:e>
                          </m:d>
                          <m:r>
                            <a:rPr lang="fr-FR" sz="2400" b="0" i="1" smtClean="0">
                              <a:latin typeface="Cambria Math" panose="02040503050406030204" pitchFamily="18" charset="0"/>
                              <a:ea typeface="Cambria Math" panose="02040503050406030204" pitchFamily="18" charset="0"/>
                              <a:cs typeface="Andalus" panose="02020603050405020304" pitchFamily="18" charset="-78"/>
                            </a:rPr>
                            <m:t>.</m:t>
                          </m:r>
                        </m:e>
                      </m:nary>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𝑛</m:t>
                          </m:r>
                        </m:sub>
                      </m:sSub>
                      <m:r>
                        <a:rPr lang="fr-FR" sz="2400" b="0" i="1" smtClean="0">
                          <a:latin typeface="Cambria Math" panose="02040503050406030204" pitchFamily="18" charset="0"/>
                          <a:ea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ea typeface="Cambria Math" panose="02040503050406030204" pitchFamily="18" charset="0"/>
                              <a:cs typeface="Andalus" panose="02020603050405020304" pitchFamily="18" charset="-78"/>
                            </a:rPr>
                            <m:t>𝑛𝑜𝑦𝑎𝑢</m:t>
                          </m:r>
                        </m:sub>
                      </m:sSub>
                    </m:oMath>
                  </m:oMathPara>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 où</a:t>
                </a:r>
                <a:r>
                  <a:rPr lang="fr-FR" sz="2400" dirty="0">
                    <a:latin typeface="Andalus" panose="02020603050405020304" pitchFamily="18" charset="-78"/>
                    <a:cs typeface="Andalus" panose="02020603050405020304" pitchFamily="18" charset="-78"/>
                  </a:rPr>
                  <a:t> </a:t>
                </a:r>
                <a:r>
                  <a:rPr lang="fr-FR" sz="2400" i="1" dirty="0">
                    <a:latin typeface="Andalus" panose="02020603050405020304" pitchFamily="18" charset="-78"/>
                    <a:cs typeface="Andalus" panose="02020603050405020304" pitchFamily="18" charset="-78"/>
                  </a:rPr>
                  <a:t>Z</a:t>
                </a:r>
                <a:r>
                  <a:rPr lang="fr-FR" sz="2400" dirty="0">
                    <a:latin typeface="Andalus" panose="02020603050405020304" pitchFamily="18" charset="-78"/>
                    <a:cs typeface="Andalus" panose="02020603050405020304" pitchFamily="18" charset="-78"/>
                  </a:rPr>
                  <a:t> et </a:t>
                </a:r>
                <a:r>
                  <a:rPr lang="fr-FR" sz="2400" i="1" dirty="0">
                    <a:latin typeface="Andalus" panose="02020603050405020304" pitchFamily="18" charset="-78"/>
                    <a:cs typeface="Andalus" panose="02020603050405020304" pitchFamily="18" charset="-78"/>
                  </a:rPr>
                  <a:t>A</a:t>
                </a:r>
                <a:r>
                  <a:rPr lang="fr-FR" sz="2400" dirty="0">
                    <a:latin typeface="Andalus" panose="02020603050405020304" pitchFamily="18" charset="-78"/>
                    <a:cs typeface="Andalus" panose="02020603050405020304" pitchFamily="18" charset="-78"/>
                  </a:rPr>
                  <a:t> sont le </a:t>
                </a:r>
                <a:r>
                  <a:rPr lang="fr-FR" sz="2400" dirty="0" smtClean="0">
                    <a:latin typeface="Andalus" panose="02020603050405020304" pitchFamily="18" charset="-78"/>
                    <a:cs typeface="Andalus" panose="02020603050405020304" pitchFamily="18" charset="-78"/>
                  </a:rPr>
                  <a:t>numéro </a:t>
                </a:r>
                <a:r>
                  <a:rPr lang="fr-FR" sz="2400" dirty="0">
                    <a:latin typeface="Andalus" panose="02020603050405020304" pitchFamily="18" charset="-78"/>
                    <a:cs typeface="Andalus" panose="02020603050405020304" pitchFamily="18" charset="-78"/>
                  </a:rPr>
                  <a:t>atomique et le nombre de masse du noyau et </a:t>
                </a:r>
                <a:r>
                  <a:rPr lang="fr-FR" sz="2400" i="1" dirty="0">
                    <a:latin typeface="Andalus" panose="02020603050405020304" pitchFamily="18" charset="-78"/>
                    <a:cs typeface="Andalus" panose="02020603050405020304" pitchFamily="18" charset="-78"/>
                  </a:rPr>
                  <a:t>m</a:t>
                </a:r>
                <a:r>
                  <a:rPr lang="fr-FR" sz="2400" dirty="0">
                    <a:latin typeface="Andalus" panose="02020603050405020304" pitchFamily="18" charset="-78"/>
                    <a:cs typeface="Andalus" panose="02020603050405020304" pitchFamily="18" charset="-78"/>
                  </a:rPr>
                  <a:t> </a:t>
                </a:r>
                <a:r>
                  <a:rPr lang="fr-FR" sz="2400" baseline="-25000" dirty="0">
                    <a:latin typeface="Andalus" panose="02020603050405020304" pitchFamily="18" charset="-78"/>
                    <a:cs typeface="Andalus" panose="02020603050405020304" pitchFamily="18" charset="-78"/>
                  </a:rPr>
                  <a:t>noyau</a:t>
                </a:r>
                <a:r>
                  <a:rPr lang="fr-FR" sz="2400" dirty="0">
                    <a:latin typeface="Andalus" panose="02020603050405020304" pitchFamily="18" charset="-78"/>
                    <a:cs typeface="Andalus" panose="02020603050405020304" pitchFamily="18" charset="-78"/>
                  </a:rPr>
                  <a:t> la masse du </a:t>
                </a:r>
                <a:r>
                  <a:rPr lang="fr-FR" sz="2400" dirty="0" smtClean="0">
                    <a:latin typeface="Andalus" panose="02020603050405020304" pitchFamily="18" charset="-78"/>
                    <a:cs typeface="Andalus" panose="02020603050405020304" pitchFamily="18" charset="-78"/>
                  </a:rPr>
                  <a:t>noyau.</a:t>
                </a:r>
                <a:endParaRPr lang="fr-FR" dirty="0" smtClean="0">
                  <a:solidFill>
                    <a:srgbClr val="333132"/>
                  </a:solidFill>
                  <a:latin typeface="Source Sans Pro"/>
                </a:endParaRPr>
              </a:p>
              <a:p>
                <a:r>
                  <a:rPr lang="fr-FR" sz="2400" i="1" dirty="0">
                    <a:latin typeface="Andalus" panose="02020603050405020304" pitchFamily="18" charset="-78"/>
                    <a:cs typeface="Andalus" panose="02020603050405020304" pitchFamily="18" charset="-78"/>
                  </a:rPr>
                  <a:t>Le défaut de masse correspond à l'énergie de liaison</a:t>
                </a:r>
                <a:r>
                  <a:rPr lang="fr-FR" sz="2400" dirty="0">
                    <a:latin typeface="Andalus" panose="02020603050405020304" pitchFamily="18" charset="-78"/>
                    <a:cs typeface="Andalus" panose="02020603050405020304" pitchFamily="18" charset="-78"/>
                  </a:rPr>
                  <a:t> W</a:t>
                </a:r>
                <a:r>
                  <a:rPr lang="fr-FR" sz="2400" i="1" dirty="0">
                    <a:latin typeface="Andalus" panose="02020603050405020304" pitchFamily="18" charset="-78"/>
                    <a:cs typeface="Andalus" panose="02020603050405020304" pitchFamily="18" charset="-78"/>
                  </a:rPr>
                  <a:t> de l'ensemble des nucléons dans le noyau :</a:t>
                </a:r>
                <a:r>
                  <a:rPr lang="fr-FR" sz="2400" dirty="0">
                    <a:latin typeface="Andalus" panose="02020603050405020304" pitchFamily="18" charset="-78"/>
                    <a:cs typeface="Andalus" panose="02020603050405020304" pitchFamily="18" charset="-78"/>
                  </a:rPr>
                  <a:t/>
                </a:r>
                <a:br>
                  <a:rPr lang="fr-FR" sz="2400" dirty="0">
                    <a:latin typeface="Andalus" panose="02020603050405020304" pitchFamily="18" charset="-78"/>
                    <a:cs typeface="Andalus" panose="02020603050405020304" pitchFamily="18" charset="-78"/>
                  </a:rPr>
                </a:br>
                <a14:m>
                  <m:oMath xmlns:m="http://schemas.openxmlformats.org/officeDocument/2006/math">
                    <m:r>
                      <a:rPr lang="fr-FR" sz="2400" b="0" i="1" smtClean="0">
                        <a:latin typeface="Cambria Math" panose="02040503050406030204" pitchFamily="18" charset="0"/>
                        <a:cs typeface="Andalus" panose="02020603050405020304" pitchFamily="18" charset="-78"/>
                      </a:rPr>
                      <m:t>𝑊</m:t>
                    </m:r>
                    <m:r>
                      <a:rPr lang="fr-FR" sz="2400" b="0" i="1" smtClean="0">
                        <a:latin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r>
                      <a:rPr lang="fr-FR" sz="2400" b="0" i="1" smtClean="0">
                        <a:latin typeface="Cambria Math" panose="02040503050406030204" pitchFamily="18" charset="0"/>
                        <a:ea typeface="Cambria Math" panose="02040503050406030204" pitchFamily="18" charset="0"/>
                        <a:cs typeface="Andalus" panose="02020603050405020304" pitchFamily="18" charset="-78"/>
                      </a:rPr>
                      <m:t>.</m:t>
                    </m:r>
                    <m:sSup>
                      <m:sSup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𝑐</m:t>
                        </m:r>
                      </m:e>
                      <m:sup>
                        <m:r>
                          <a:rPr lang="fr-FR" sz="2400" b="0" i="1" smtClean="0">
                            <a:latin typeface="Cambria Math" panose="02040503050406030204" pitchFamily="18" charset="0"/>
                            <a:ea typeface="Cambria Math" panose="02040503050406030204" pitchFamily="18" charset="0"/>
                            <a:cs typeface="Andalus" panose="02020603050405020304" pitchFamily="18" charset="-78"/>
                          </a:rPr>
                          <m:t>2</m:t>
                        </m:r>
                      </m:sup>
                    </m:sSup>
                  </m:oMath>
                </a14:m>
                <a:r>
                  <a:rPr lang="fr-FR" sz="2400" i="1" dirty="0" smtClean="0">
                    <a:latin typeface="Andalus" panose="02020603050405020304" pitchFamily="18" charset="-78"/>
                    <a:cs typeface="Andalus" panose="02020603050405020304" pitchFamily="18" charset="-78"/>
                  </a:rPr>
                  <a:t>(</a:t>
                </a:r>
                <a:r>
                  <a:rPr lang="fr-FR" sz="2400" i="1" dirty="0">
                    <a:latin typeface="Andalus" panose="02020603050405020304" pitchFamily="18" charset="-78"/>
                    <a:cs typeface="Andalus" panose="02020603050405020304" pitchFamily="18" charset="-78"/>
                  </a:rPr>
                  <a:t>c : vitesse de la lumière</a:t>
                </a:r>
                <a:r>
                  <a:rPr lang="fr-FR" sz="2400" i="1" dirty="0" smtClean="0">
                    <a:latin typeface="Andalus" panose="02020603050405020304" pitchFamily="18" charset="-78"/>
                    <a:cs typeface="Andalus" panose="02020603050405020304" pitchFamily="18" charset="-78"/>
                  </a:rPr>
                  <a:t>).</a:t>
                </a:r>
              </a:p>
              <a:p>
                <a:r>
                  <a:rPr lang="fr-FR" sz="2400" i="1" dirty="0" smtClean="0">
                    <a:latin typeface="Andalus" panose="02020603050405020304" pitchFamily="18" charset="-78"/>
                    <a:cs typeface="Andalus" panose="02020603050405020304" pitchFamily="18" charset="-78"/>
                  </a:rPr>
                  <a:t>Exemple:</a:t>
                </a:r>
              </a:p>
              <a:p>
                <a:r>
                  <a:rPr lang="fr-FR" sz="2400" i="1" dirty="0" smtClean="0">
                    <a:latin typeface="Andalus" panose="02020603050405020304" pitchFamily="18" charset="-78"/>
                    <a:cs typeface="Andalus" panose="02020603050405020304" pitchFamily="18" charset="-78"/>
                  </a:rPr>
                  <a:t>Le noyau d’hélium</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2</m:t>
                        </m:r>
                      </m:sub>
                      <m:sup>
                        <m:r>
                          <a:rPr lang="fr-FR" b="0" i="1" smtClean="0">
                            <a:latin typeface="Cambria Math" panose="02040503050406030204" pitchFamily="18" charset="0"/>
                          </a:rPr>
                          <m:t>4</m:t>
                        </m:r>
                      </m:sup>
                      <m:e>
                        <m:r>
                          <a:rPr lang="fr-FR" b="0" i="1" smtClean="0">
                            <a:latin typeface="Cambria Math" panose="02040503050406030204" pitchFamily="18" charset="0"/>
                          </a:rPr>
                          <m:t>𝐻𝑒</m:t>
                        </m:r>
                      </m:e>
                    </m:sPre>
                  </m:oMath>
                </a14:m>
                <a:r>
                  <a:rPr lang="fr-FR" sz="2400" dirty="0" smtClean="0">
                    <a:latin typeface="Andalus" panose="02020603050405020304" pitchFamily="18" charset="-78"/>
                    <a:cs typeface="Andalus" panose="02020603050405020304" pitchFamily="18" charset="-78"/>
                  </a:rPr>
                  <a:t>: M=4,003uma</a:t>
                </a:r>
              </a:p>
              <a:p>
                <a:r>
                  <a:rPr lang="fr-FR" sz="2400" dirty="0" smtClean="0">
                    <a:latin typeface="Andalus" panose="02020603050405020304" pitchFamily="18" charset="-78"/>
                    <a:cs typeface="Andalus" panose="02020603050405020304" pitchFamily="18" charset="-78"/>
                  </a:rPr>
                  <a:t>Alors que </a:t>
                </a:r>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2</m:t>
                        </m:r>
                        <m:r>
                          <a:rPr lang="fr-FR" sz="2400" b="0" i="1" smtClean="0">
                            <a:latin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cs typeface="Andalus" panose="02020603050405020304" pitchFamily="18" charset="-78"/>
                          </a:rPr>
                          <m:t>𝑝</m:t>
                        </m:r>
                      </m:sub>
                    </m:sSub>
                    <m:r>
                      <a:rPr lang="fr-FR" sz="2400" b="0" i="1" smtClean="0">
                        <a:latin typeface="Cambria Math" panose="02040503050406030204" pitchFamily="18" charset="0"/>
                        <a:cs typeface="Andalus" panose="02020603050405020304" pitchFamily="18" charset="-78"/>
                      </a:rPr>
                      <m:t>+</m:t>
                    </m:r>
                    <m:sSub>
                      <m:sSubPr>
                        <m:ctrlPr>
                          <a:rPr lang="fr-FR" sz="2400" b="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2</m:t>
                        </m:r>
                        <m:r>
                          <a:rPr lang="fr-FR" sz="2400" b="0" i="1" smtClean="0">
                            <a:latin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cs typeface="Andalus" panose="02020603050405020304" pitchFamily="18" charset="-78"/>
                          </a:rPr>
                          <m:t>𝑛</m:t>
                        </m:r>
                      </m:sub>
                    </m:sSub>
                    <m:r>
                      <a:rPr lang="fr-FR" sz="2400" b="0" i="1" smtClean="0">
                        <a:latin typeface="Cambria Math" panose="02040503050406030204" pitchFamily="18" charset="0"/>
                        <a:cs typeface="Andalus" panose="02020603050405020304" pitchFamily="18" charset="-78"/>
                      </a:rPr>
                      <m:t>=4,03</m:t>
                    </m:r>
                    <m:r>
                      <a:rPr lang="fr-FR" sz="2400" b="0" i="1" smtClean="0">
                        <a:latin typeface="Cambria Math" panose="02040503050406030204" pitchFamily="18" charset="0"/>
                        <a:cs typeface="Andalus" panose="02020603050405020304" pitchFamily="18" charset="-78"/>
                      </a:rPr>
                      <m:t>𝑢𝑚𝑎</m:t>
                    </m:r>
                  </m:oMath>
                </a14:m>
                <a:endParaRPr lang="fr-FR" sz="2400" b="0" dirty="0" smtClean="0">
                  <a:latin typeface="Andalus" panose="02020603050405020304" pitchFamily="18" charset="-78"/>
                  <a:cs typeface="Andalus" panose="02020603050405020304" pitchFamily="18" charset="-78"/>
                </a:endParaRPr>
              </a:p>
              <a:p>
                <a:r>
                  <a:rPr lang="fr-FR" sz="2400" b="0" dirty="0" smtClean="0">
                    <a:latin typeface="Andalus" panose="02020603050405020304" pitchFamily="18" charset="-78"/>
                    <a:ea typeface="Cambria Math" panose="02040503050406030204" pitchFamily="18" charset="0"/>
                    <a:cs typeface="Andalus" panose="02020603050405020304" pitchFamily="18" charset="-78"/>
                  </a:rPr>
                  <a:t>On déduit donc que </a:t>
                </a:r>
                <a14:m>
                  <m:oMath xmlns:m="http://schemas.openxmlformats.org/officeDocument/2006/math">
                    <m:r>
                      <a:rPr lang="fr-FR" sz="2400" b="0" i="1" smtClean="0">
                        <a:latin typeface="Cambria Math" panose="02040503050406030204" pitchFamily="18" charset="0"/>
                        <a:ea typeface="Cambria Math" panose="02040503050406030204" pitchFamily="18" charset="0"/>
                        <a:cs typeface="Andalus" panose="02020603050405020304" pitchFamily="18" charset="-78"/>
                      </a:rPr>
                      <m:t>∆</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𝑚</m:t>
                    </m:r>
                    <m:r>
                      <a:rPr lang="fr-FR" sz="2400" b="0" i="1" smtClean="0">
                        <a:latin typeface="Cambria Math" panose="02040503050406030204" pitchFamily="18" charset="0"/>
                        <a:ea typeface="Cambria Math" panose="02040503050406030204" pitchFamily="18" charset="0"/>
                        <a:cs typeface="Andalus" panose="02020603050405020304" pitchFamily="18" charset="-78"/>
                      </a:rPr>
                      <m:t>=0,027</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𝑢𝑚𝑎</m:t>
                    </m:r>
                    <m:r>
                      <a:rPr lang="fr-FR" sz="2400" b="0" i="1" smtClean="0">
                        <a:latin typeface="Cambria Math" panose="02040503050406030204" pitchFamily="18" charset="0"/>
                        <a:ea typeface="Cambria Math" panose="02040503050406030204" pitchFamily="18" charset="0"/>
                        <a:cs typeface="Andalus" panose="02020603050405020304" pitchFamily="18" charset="-78"/>
                      </a:rPr>
                      <m:t>=25,13</m:t>
                    </m:r>
                    <m:r>
                      <a:rPr lang="fr-FR" sz="2400" b="0" i="1" smtClean="0">
                        <a:latin typeface="Cambria Math" panose="02040503050406030204" pitchFamily="18" charset="0"/>
                        <a:ea typeface="Cambria Math" panose="02040503050406030204" pitchFamily="18" charset="0"/>
                        <a:cs typeface="Andalus" panose="02020603050405020304" pitchFamily="18" charset="-78"/>
                      </a:rPr>
                      <m:t>𝑀𝑒𝑉</m:t>
                    </m:r>
                  </m:oMath>
                </a14:m>
                <a:endParaRPr lang="fr-FR" sz="2400" b="0" dirty="0" smtClean="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93040" y="396241"/>
                <a:ext cx="11399520" cy="5816529"/>
              </a:xfrm>
              <a:prstGeom prst="rect">
                <a:avLst/>
              </a:prstGeom>
              <a:blipFill>
                <a:blip r:embed="rId2"/>
                <a:stretch>
                  <a:fillRect l="-856" t="-839" r="-1123" b="-1572"/>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7047748" y="3972560"/>
            <a:ext cx="3986012" cy="2580640"/>
          </a:xfrm>
          <a:prstGeom prst="rect">
            <a:avLst/>
          </a:prstGeom>
        </p:spPr>
      </p:pic>
    </p:spTree>
    <p:extLst>
      <p:ext uri="{BB962C8B-B14F-4D97-AF65-F5344CB8AC3E}">
        <p14:creationId xmlns:p14="http://schemas.microsoft.com/office/powerpoint/2010/main" val="1653662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740" y="511294"/>
            <a:ext cx="11592460" cy="4154984"/>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Le nombre magique</a:t>
            </a:r>
            <a:r>
              <a:rPr lang="fr-FR" sz="2400" b="1" dirty="0" smtClean="0">
                <a:latin typeface="Andalus" panose="02020603050405020304" pitchFamily="18" charset="-78"/>
                <a:cs typeface="Andalus" panose="02020603050405020304" pitchFamily="18" charset="-78"/>
              </a:rPr>
              <a:t>: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Pour les éléments légers, le nombre de neutrons est sensiblement égal au nombre de protons et pour les éléments lourds sont stabilisés par un excès de neutrons.</a:t>
            </a:r>
          </a:p>
          <a:p>
            <a:r>
              <a:rPr lang="fr-FR" sz="2400" dirty="0" smtClean="0">
                <a:latin typeface="Andalus" panose="02020603050405020304" pitchFamily="18" charset="-78"/>
                <a:cs typeface="Andalus" panose="02020603050405020304" pitchFamily="18" charset="-78"/>
              </a:rPr>
              <a:t>Les nucléides les plus stables ceux qui possèdent un nombre de protons ou de neutrons égal à 2, 8, 20, 28, 50, 82, ou 126: ce sont les nombres magiques.</a:t>
            </a:r>
          </a:p>
          <a:p>
            <a:r>
              <a:rPr lang="fr-FR" sz="2400" dirty="0" smtClean="0">
                <a:latin typeface="Andalus" panose="02020603050405020304" pitchFamily="18" charset="-78"/>
                <a:cs typeface="Andalus" panose="02020603050405020304" pitchFamily="18" charset="-78"/>
              </a:rPr>
              <a:t>Modèles nucléaires: Il existe deux principaux modèles du noyau</a:t>
            </a:r>
          </a:p>
          <a:p>
            <a:r>
              <a:rPr lang="fr-FR" sz="2400" b="1" dirty="0" smtClean="0">
                <a:latin typeface="Andalus" panose="02020603050405020304" pitchFamily="18" charset="-78"/>
                <a:cs typeface="Andalus" panose="02020603050405020304" pitchFamily="18" charset="-78"/>
              </a:rPr>
              <a:t>Le modèle de la goutte liquide :</a:t>
            </a:r>
            <a:r>
              <a:rPr lang="fr-FR" sz="2400" dirty="0" smtClean="0">
                <a:latin typeface="Andalus" panose="02020603050405020304" pitchFamily="18" charset="-78"/>
                <a:cs typeface="Andalus" panose="02020603050405020304" pitchFamily="18" charset="-78"/>
              </a:rPr>
              <a:t>Où </a:t>
            </a:r>
            <a:r>
              <a:rPr lang="fr-FR" sz="2400" dirty="0">
                <a:latin typeface="Andalus" panose="02020603050405020304" pitchFamily="18" charset="-78"/>
                <a:cs typeface="Andalus" panose="02020603050405020304" pitchFamily="18" charset="-78"/>
              </a:rPr>
              <a:t>les nucléons gardent </a:t>
            </a:r>
            <a:r>
              <a:rPr lang="fr-FR" sz="2400" dirty="0" smtClean="0">
                <a:latin typeface="Andalus" panose="02020603050405020304" pitchFamily="18" charset="-78"/>
                <a:cs typeface="Andalus" panose="02020603050405020304" pitchFamily="18" charset="-78"/>
              </a:rPr>
              <a:t>leurs propriétés et interagissent entre eux par interaction forte</a:t>
            </a:r>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Ce modèle explique la fission nucléaire et les émissions de particules à partir du noyau</a:t>
            </a:r>
            <a:r>
              <a:rPr lang="fr-FR" sz="2400" dirty="0">
                <a:latin typeface="Andalus" panose="02020603050405020304" pitchFamily="18" charset="-78"/>
                <a:cs typeface="Andalus" panose="02020603050405020304" pitchFamily="18" charset="-78"/>
              </a:rPr>
              <a:t>.</a:t>
            </a:r>
            <a:r>
              <a:rPr lang="fr-FR" sz="2400" dirty="0" smtClean="0">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3565014" y="4033520"/>
            <a:ext cx="6635626" cy="2407920"/>
          </a:xfrm>
          <a:prstGeom prst="rect">
            <a:avLst/>
          </a:prstGeom>
        </p:spPr>
      </p:pic>
    </p:spTree>
    <p:extLst>
      <p:ext uri="{BB962C8B-B14F-4D97-AF65-F5344CB8AC3E}">
        <p14:creationId xmlns:p14="http://schemas.microsoft.com/office/powerpoint/2010/main" val="4149548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33" y="521454"/>
            <a:ext cx="10576627" cy="1200329"/>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a:t>
            </a:r>
            <a:r>
              <a:rPr lang="fr-FR" sz="2400" b="1" dirty="0" smtClean="0">
                <a:latin typeface="Andalus" panose="02020603050405020304" pitchFamily="18" charset="-78"/>
                <a:cs typeface="Andalus" panose="02020603050405020304" pitchFamily="18" charset="-78"/>
              </a:rPr>
              <a:t>e </a:t>
            </a:r>
            <a:r>
              <a:rPr lang="fr-FR" sz="2400" b="1" dirty="0">
                <a:latin typeface="Andalus" panose="02020603050405020304" pitchFamily="18" charset="-78"/>
                <a:cs typeface="Andalus" panose="02020603050405020304" pitchFamily="18" charset="-78"/>
              </a:rPr>
              <a:t>modèle en </a:t>
            </a:r>
            <a:r>
              <a:rPr lang="fr-FR" sz="2400" b="1" dirty="0" smtClean="0">
                <a:latin typeface="Andalus" panose="02020603050405020304" pitchFamily="18" charset="-78"/>
                <a:cs typeface="Andalus" panose="02020603050405020304" pitchFamily="18" charset="-78"/>
              </a:rPr>
              <a:t>couche:</a:t>
            </a: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nucléons sont disposé sur des niveaux </a:t>
            </a:r>
            <a:r>
              <a:rPr lang="fr-FR" sz="2400" dirty="0" smtClean="0">
                <a:latin typeface="Andalus" panose="02020603050405020304" pitchFamily="18" charset="-78"/>
                <a:cs typeface="Andalus" panose="02020603050405020304" pitchFamily="18" charset="-78"/>
              </a:rPr>
              <a:t>d’énergies et peut expliquer </a:t>
            </a:r>
            <a:r>
              <a:rPr lang="fr-FR" sz="2400" dirty="0">
                <a:latin typeface="Andalus" panose="02020603050405020304" pitchFamily="18" charset="-78"/>
                <a:cs typeface="Andalus" panose="02020603050405020304" pitchFamily="18" charset="-78"/>
              </a:rPr>
              <a:t>l’émission de REM du </a:t>
            </a:r>
            <a:r>
              <a:rPr lang="fr-FR" sz="2400" dirty="0" smtClean="0">
                <a:latin typeface="Andalus" panose="02020603050405020304" pitchFamily="18" charset="-78"/>
                <a:cs typeface="Andalus" panose="02020603050405020304" pitchFamily="18" charset="-78"/>
              </a:rPr>
              <a:t>noyau</a:t>
            </a:r>
          </a:p>
        </p:txBody>
      </p:sp>
      <p:pic>
        <p:nvPicPr>
          <p:cNvPr id="3" name="Picture 2"/>
          <p:cNvPicPr>
            <a:picLocks noChangeAspect="1"/>
          </p:cNvPicPr>
          <p:nvPr/>
        </p:nvPicPr>
        <p:blipFill>
          <a:blip r:embed="rId2"/>
          <a:stretch>
            <a:fillRect/>
          </a:stretch>
        </p:blipFill>
        <p:spPr>
          <a:xfrm>
            <a:off x="2194206" y="2249026"/>
            <a:ext cx="8169348" cy="3314987"/>
          </a:xfrm>
          <a:prstGeom prst="rect">
            <a:avLst/>
          </a:prstGeom>
        </p:spPr>
      </p:pic>
      <p:sp>
        <p:nvSpPr>
          <p:cNvPr id="5" name="Rectangle 4"/>
          <p:cNvSpPr/>
          <p:nvPr/>
        </p:nvSpPr>
        <p:spPr>
          <a:xfrm>
            <a:off x="3305813" y="5774174"/>
            <a:ext cx="7301227" cy="461665"/>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Premiers niveaux d’énergie de quelques noyaux</a:t>
            </a:r>
          </a:p>
        </p:txBody>
      </p:sp>
    </p:spTree>
    <p:extLst>
      <p:ext uri="{BB962C8B-B14F-4D97-AF65-F5344CB8AC3E}">
        <p14:creationId xmlns:p14="http://schemas.microsoft.com/office/powerpoint/2010/main" val="1590754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3307" y="1524001"/>
            <a:ext cx="8914453" cy="3017616"/>
          </a:xfrm>
          <a:prstGeom prst="rect">
            <a:avLst/>
          </a:prstGeom>
        </p:spPr>
      </p:pic>
      <p:sp>
        <p:nvSpPr>
          <p:cNvPr id="3" name="Rectangle 2"/>
          <p:cNvSpPr/>
          <p:nvPr/>
        </p:nvSpPr>
        <p:spPr>
          <a:xfrm>
            <a:off x="1199882" y="948174"/>
            <a:ext cx="5404117" cy="461665"/>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Les différentes interactions existantes </a:t>
            </a:r>
            <a:r>
              <a:rPr lang="fr-FR" sz="2400" b="1" dirty="0" smtClean="0">
                <a:latin typeface="Andalus" panose="02020603050405020304" pitchFamily="18" charset="-78"/>
                <a:cs typeface="Andalus" panose="02020603050405020304" pitchFamily="18" charset="-78"/>
              </a:rPr>
              <a:t>:</a:t>
            </a:r>
            <a:endParaRPr lang="fr-FR" sz="24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5189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4372" y="602734"/>
                <a:ext cx="11028347" cy="4392997"/>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Les isotopes:</a:t>
                </a:r>
              </a:p>
              <a:p>
                <a:r>
                  <a:rPr lang="fr-FR" sz="2400" dirty="0" smtClean="0">
                    <a:latin typeface="Andalus" panose="02020603050405020304" pitchFamily="18" charset="-78"/>
                    <a:cs typeface="Andalus" panose="02020603050405020304" pitchFamily="18" charset="-78"/>
                  </a:rPr>
                  <a:t>Des isotopes ont un </a:t>
                </a:r>
                <a:r>
                  <a:rPr lang="fr-FR" sz="2400" dirty="0">
                    <a:latin typeface="Andalus" panose="02020603050405020304" pitchFamily="18" charset="-78"/>
                    <a:cs typeface="Andalus" panose="02020603050405020304" pitchFamily="18" charset="-78"/>
                  </a:rPr>
                  <a:t>même nombre de protons mais un nombre différent.de </a:t>
                </a:r>
                <a:r>
                  <a:rPr lang="fr-FR" sz="2400" dirty="0" smtClean="0">
                    <a:latin typeface="Andalus" panose="02020603050405020304" pitchFamily="18" charset="-78"/>
                    <a:cs typeface="Andalus" panose="02020603050405020304" pitchFamily="18" charset="-78"/>
                  </a:rPr>
                  <a:t>neutrons</a:t>
                </a:r>
              </a:p>
              <a:p>
                <a:r>
                  <a:rPr lang="fr-FR" sz="2400" dirty="0" smtClean="0">
                    <a:latin typeface="Andalus" panose="02020603050405020304" pitchFamily="18" charset="-78"/>
                    <a:cs typeface="Andalus" panose="02020603050405020304" pitchFamily="18" charset="-78"/>
                  </a:rPr>
                  <a:t>Exemple:  les isotopes de l’hydrogène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1</m:t>
                        </m:r>
                      </m:sub>
                      <m:sup>
                        <m:r>
                          <a:rPr lang="fr-FR" b="0" i="1" smtClean="0">
                            <a:latin typeface="Cambria Math" panose="02040503050406030204" pitchFamily="18" charset="0"/>
                          </a:rPr>
                          <m:t>1</m:t>
                        </m:r>
                      </m:sup>
                      <m:e>
                        <m:r>
                          <a:rPr lang="fr-FR" b="0" i="1" smtClean="0">
                            <a:latin typeface="Cambria Math" panose="02040503050406030204" pitchFamily="18" charset="0"/>
                          </a:rPr>
                          <m:t>𝐻</m:t>
                        </m:r>
                        <m:d>
                          <m:dPr>
                            <m:ctrlPr>
                              <a:rPr lang="fr-FR" b="0" i="1" smtClean="0">
                                <a:latin typeface="Cambria Math" panose="02040503050406030204" pitchFamily="18" charset="0"/>
                              </a:rPr>
                            </m:ctrlPr>
                          </m:dPr>
                          <m:e>
                            <m:r>
                              <a:rPr lang="fr-FR" b="0" i="1" smtClean="0">
                                <a:latin typeface="Cambria Math" panose="02040503050406030204" pitchFamily="18" charset="0"/>
                              </a:rPr>
                              <m:t>𝐻𝑦𝑑𝑟𝑜𝑔</m:t>
                            </m:r>
                            <m:r>
                              <a:rPr lang="fr-FR" b="0" i="1" smtClean="0">
                                <a:latin typeface="Cambria Math" panose="02040503050406030204" pitchFamily="18" charset="0"/>
                              </a:rPr>
                              <m:t>è</m:t>
                            </m:r>
                            <m:r>
                              <a:rPr lang="fr-FR" b="0" i="1" smtClean="0">
                                <a:latin typeface="Cambria Math" panose="02040503050406030204" pitchFamily="18" charset="0"/>
                              </a:rPr>
                              <m:t>𝑛𝑒</m:t>
                            </m:r>
                          </m:e>
                        </m:d>
                      </m:e>
                    </m:sPre>
                    <m:sPre>
                      <m:sPrePr>
                        <m:ctrlPr>
                          <a:rPr lang="fr-FR" i="1" smtClean="0">
                            <a:latin typeface="Cambria Math" panose="02040503050406030204" pitchFamily="18" charset="0"/>
                          </a:rPr>
                        </m:ctrlPr>
                      </m:sPrePr>
                      <m:sub>
                        <m:r>
                          <a:rPr lang="fr-FR" b="0" i="1" smtClean="0">
                            <a:latin typeface="Cambria Math" panose="02040503050406030204" pitchFamily="18" charset="0"/>
                          </a:rPr>
                          <m:t>1</m:t>
                        </m:r>
                      </m:sub>
                      <m:sup>
                        <m:r>
                          <a:rPr lang="fr-FR" b="0" i="1" smtClean="0">
                            <a:latin typeface="Cambria Math" panose="02040503050406030204" pitchFamily="18" charset="0"/>
                          </a:rPr>
                          <m:t>2</m:t>
                        </m:r>
                      </m:sup>
                      <m:e>
                        <m:r>
                          <a:rPr lang="fr-FR" b="0" i="1" smtClean="0">
                            <a:latin typeface="Cambria Math" panose="02040503050406030204" pitchFamily="18" charset="0"/>
                          </a:rPr>
                          <m:t>𝐻</m:t>
                        </m:r>
                      </m:e>
                    </m:sPre>
                    <m:r>
                      <a:rPr lang="fr-FR" b="0" i="1" smtClean="0">
                        <a:latin typeface="Cambria Math" panose="02040503050406030204" pitchFamily="18" charset="0"/>
                      </a:rPr>
                      <m:t>(</m:t>
                    </m:r>
                    <m:r>
                      <a:rPr lang="fr-FR" b="0" i="1" smtClean="0">
                        <a:latin typeface="Cambria Math" panose="02040503050406030204" pitchFamily="18" charset="0"/>
                      </a:rPr>
                      <m:t>𝐷𝑒𝑢𝑡</m:t>
                    </m:r>
                    <m:r>
                      <a:rPr lang="fr-FR" b="0" i="1" smtClean="0">
                        <a:latin typeface="Cambria Math" panose="02040503050406030204" pitchFamily="18" charset="0"/>
                      </a:rPr>
                      <m:t>é</m:t>
                    </m:r>
                    <m:r>
                      <a:rPr lang="fr-FR" b="0" i="1" smtClean="0">
                        <a:latin typeface="Cambria Math" panose="02040503050406030204" pitchFamily="18" charset="0"/>
                      </a:rPr>
                      <m:t>𝑟𝑖𝑢𝑚</m:t>
                    </m:r>
                    <m:r>
                      <a:rPr lang="fr-FR" b="0" i="1" smtClean="0">
                        <a:latin typeface="Cambria Math" panose="02040503050406030204" pitchFamily="18" charset="0"/>
                      </a:rPr>
                      <m:t>)</m:t>
                    </m:r>
                    <m:sPre>
                      <m:sPrePr>
                        <m:ctrlPr>
                          <a:rPr lang="fr-FR" i="1" smtClean="0">
                            <a:latin typeface="Cambria Math" panose="02040503050406030204" pitchFamily="18" charset="0"/>
                          </a:rPr>
                        </m:ctrlPr>
                      </m:sPrePr>
                      <m:sub>
                        <m:r>
                          <a:rPr lang="fr-FR" b="0" i="1" smtClean="0">
                            <a:latin typeface="Cambria Math" panose="02040503050406030204" pitchFamily="18" charset="0"/>
                          </a:rPr>
                          <m:t>1</m:t>
                        </m:r>
                      </m:sub>
                      <m:sup>
                        <m:r>
                          <a:rPr lang="fr-FR" b="0" i="1" smtClean="0">
                            <a:latin typeface="Cambria Math" panose="02040503050406030204" pitchFamily="18" charset="0"/>
                          </a:rPr>
                          <m:t>3</m:t>
                        </m:r>
                      </m:sup>
                      <m:e>
                        <m:r>
                          <a:rPr lang="fr-FR" b="0" i="1" smtClean="0">
                            <a:latin typeface="Cambria Math" panose="02040503050406030204" pitchFamily="18" charset="0"/>
                          </a:rPr>
                          <m:t>𝐻</m:t>
                        </m:r>
                      </m:e>
                    </m:sPre>
                    <m:r>
                      <a:rPr lang="fr-FR" b="0" i="1" smtClean="0">
                        <a:latin typeface="Cambria Math" panose="02040503050406030204" pitchFamily="18" charset="0"/>
                      </a:rPr>
                      <m:t>(</m:t>
                    </m:r>
                    <m:r>
                      <a:rPr lang="fr-FR" b="0" i="1" smtClean="0">
                        <a:latin typeface="Cambria Math" panose="02040503050406030204" pitchFamily="18" charset="0"/>
                      </a:rPr>
                      <m:t>𝑇𝑟𝑖𝑡𝑖𝑢𝑚</m:t>
                    </m:r>
                    <m:r>
                      <a:rPr lang="fr-FR" b="0" i="1" smtClean="0">
                        <a:latin typeface="Cambria Math" panose="02040503050406030204" pitchFamily="18" charset="0"/>
                      </a:rPr>
                      <m:t>)</m:t>
                    </m:r>
                  </m:oMath>
                </a14:m>
                <a:endParaRPr lang="fr-FR" sz="2400" dirty="0" smtClean="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les isotopes de </a:t>
                </a:r>
                <a:r>
                  <a:rPr lang="fr-FR" sz="2400" dirty="0" smtClean="0">
                    <a:latin typeface="Andalus" panose="02020603050405020304" pitchFamily="18" charset="-78"/>
                    <a:cs typeface="Andalus" panose="02020603050405020304" pitchFamily="18" charset="-78"/>
                  </a:rPr>
                  <a:t>l’oxygène </a:t>
                </a:r>
                <a14:m>
                  <m:oMath xmlns:m="http://schemas.openxmlformats.org/officeDocument/2006/math">
                    <m:sPre>
                      <m:sPrePr>
                        <m:ctrlPr>
                          <a:rPr lang="fr-FR" sz="2400" i="1">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8</m:t>
                        </m:r>
                      </m:sub>
                      <m:sup>
                        <m:r>
                          <a:rPr lang="fr-FR" sz="2400" i="1">
                            <a:latin typeface="Cambria Math" panose="02040503050406030204" pitchFamily="18" charset="0"/>
                          </a:rPr>
                          <m:t>1</m:t>
                        </m:r>
                        <m:r>
                          <a:rPr lang="fr-FR" sz="2400" b="0" i="1" smtClean="0">
                            <a:latin typeface="Cambria Math" panose="02040503050406030204" pitchFamily="18" charset="0"/>
                          </a:rPr>
                          <m:t>5</m:t>
                        </m:r>
                      </m:sup>
                      <m:e>
                        <m:r>
                          <a:rPr lang="fr-FR" sz="2400" b="0" i="1" smtClean="0">
                            <a:latin typeface="Cambria Math" panose="02040503050406030204" pitchFamily="18" charset="0"/>
                          </a:rPr>
                          <m:t>𝑂</m:t>
                        </m:r>
                        <m:r>
                          <a:rPr lang="fr-FR" sz="2400" b="0" i="1" smtClean="0">
                            <a:latin typeface="Cambria Math" panose="02040503050406030204" pitchFamily="18" charset="0"/>
                          </a:rPr>
                          <m:t>; </m:t>
                        </m:r>
                      </m:e>
                    </m:sPre>
                    <m:sPre>
                      <m:sPrePr>
                        <m:ctrlPr>
                          <a:rPr lang="fr-FR" sz="2400" i="1">
                            <a:latin typeface="Cambria Math" panose="02040503050406030204" pitchFamily="18" charset="0"/>
                          </a:rPr>
                        </m:ctrlPr>
                      </m:sPrePr>
                      <m:sub>
                        <m:r>
                          <a:rPr lang="fr-FR" sz="2400" b="0" i="1" smtClean="0">
                            <a:latin typeface="Cambria Math" panose="02040503050406030204" pitchFamily="18" charset="0"/>
                          </a:rPr>
                          <m:t>8</m:t>
                        </m:r>
                      </m:sub>
                      <m:sup>
                        <m:r>
                          <a:rPr lang="fr-FR" sz="2400" b="0" i="1" smtClean="0">
                            <a:latin typeface="Cambria Math" panose="02040503050406030204" pitchFamily="18" charset="0"/>
                          </a:rPr>
                          <m:t>16</m:t>
                        </m:r>
                      </m:sup>
                      <m:e>
                        <m:r>
                          <a:rPr lang="fr-FR" sz="2400" b="0" i="1" smtClean="0">
                            <a:latin typeface="Cambria Math" panose="02040503050406030204" pitchFamily="18" charset="0"/>
                          </a:rPr>
                          <m:t>𝑂</m:t>
                        </m:r>
                      </m:e>
                    </m:sPre>
                    <m:r>
                      <a:rPr lang="fr-FR" sz="2400" b="0" i="1" smtClean="0">
                        <a:latin typeface="Cambria Math" panose="02040503050406030204" pitchFamily="18" charset="0"/>
                      </a:rPr>
                      <m:t>; </m:t>
                    </m:r>
                    <m:sPre>
                      <m:sPrePr>
                        <m:ctrlPr>
                          <a:rPr lang="fr-FR" sz="2400" i="1">
                            <a:latin typeface="Cambria Math" panose="02040503050406030204" pitchFamily="18" charset="0"/>
                          </a:rPr>
                        </m:ctrlPr>
                      </m:sPrePr>
                      <m:sub>
                        <m:r>
                          <a:rPr lang="fr-FR" sz="2400" b="0" i="1" smtClean="0">
                            <a:latin typeface="Cambria Math" panose="02040503050406030204" pitchFamily="18" charset="0"/>
                          </a:rPr>
                          <m:t>8</m:t>
                        </m:r>
                      </m:sub>
                      <m:sup>
                        <m:r>
                          <a:rPr lang="fr-FR" sz="2400" b="0" i="1" smtClean="0">
                            <a:latin typeface="Cambria Math" panose="02040503050406030204" pitchFamily="18" charset="0"/>
                          </a:rPr>
                          <m:t>17</m:t>
                        </m:r>
                      </m:sup>
                      <m:e>
                        <m:r>
                          <a:rPr lang="fr-FR" sz="2400" b="0" i="1" smtClean="0">
                            <a:latin typeface="Cambria Math" panose="02040503050406030204" pitchFamily="18" charset="0"/>
                          </a:rPr>
                          <m:t>𝑂</m:t>
                        </m:r>
                      </m:e>
                    </m:sPre>
                  </m:oMath>
                </a14:m>
                <a:endParaRPr lang="fr-FR" sz="2400" dirty="0" smtClean="0">
                  <a:latin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isotopes </a:t>
                </a:r>
                <a:r>
                  <a:rPr lang="fr-FR" sz="2400" dirty="0" smtClean="0">
                    <a:latin typeface="Andalus" panose="02020603050405020304" pitchFamily="18" charset="-78"/>
                    <a:cs typeface="Andalus" panose="02020603050405020304" pitchFamily="18" charset="-78"/>
                  </a:rPr>
                  <a:t>du carbone</a:t>
                </a:r>
                <a14:m>
                  <m:oMath xmlns:m="http://schemas.openxmlformats.org/officeDocument/2006/math">
                    <m:sPre>
                      <m:sPrePr>
                        <m:ctrlPr>
                          <a:rPr lang="fr-FR" sz="2400" i="1">
                            <a:latin typeface="Cambria Math" panose="02040503050406030204" pitchFamily="18" charset="0"/>
                            <a:cs typeface="Andalus" panose="02020603050405020304" pitchFamily="18" charset="-78"/>
                          </a:rPr>
                        </m:ctrlPr>
                      </m:sPrePr>
                      <m:sub>
                        <m:r>
                          <a:rPr lang="fr-FR" sz="2400" b="0" i="1" smtClean="0">
                            <a:latin typeface="Cambria Math" panose="02040503050406030204" pitchFamily="18" charset="0"/>
                            <a:cs typeface="Andalus" panose="02020603050405020304" pitchFamily="18" charset="-78"/>
                          </a:rPr>
                          <m:t>6</m:t>
                        </m:r>
                      </m:sub>
                      <m:sup>
                        <m:r>
                          <a:rPr lang="fr-FR" sz="2400" i="1">
                            <a:latin typeface="Cambria Math" panose="02040503050406030204" pitchFamily="18" charset="0"/>
                          </a:rPr>
                          <m:t>1</m:t>
                        </m:r>
                        <m:r>
                          <a:rPr lang="fr-FR" sz="2400" b="0" i="1" smtClean="0">
                            <a:latin typeface="Cambria Math" panose="02040503050406030204" pitchFamily="18" charset="0"/>
                          </a:rPr>
                          <m:t>2</m:t>
                        </m:r>
                      </m:sup>
                      <m:e>
                        <m:r>
                          <a:rPr lang="fr-FR" sz="2400" b="0" i="1" smtClean="0">
                            <a:latin typeface="Cambria Math" panose="02040503050406030204" pitchFamily="18" charset="0"/>
                          </a:rPr>
                          <m:t>𝐶</m:t>
                        </m:r>
                        <m:r>
                          <a:rPr lang="fr-FR" sz="2400" b="0" i="1" smtClean="0">
                            <a:latin typeface="Cambria Math" panose="02040503050406030204" pitchFamily="18" charset="0"/>
                          </a:rPr>
                          <m:t>; </m:t>
                        </m:r>
                      </m:e>
                    </m:sPre>
                    <m:sPre>
                      <m:sPrePr>
                        <m:ctrlPr>
                          <a:rPr lang="fr-FR" sz="2400" i="1">
                            <a:latin typeface="Cambria Math" panose="02040503050406030204" pitchFamily="18" charset="0"/>
                          </a:rPr>
                        </m:ctrlPr>
                      </m:sPrePr>
                      <m:sub>
                        <m:r>
                          <a:rPr lang="fr-FR" sz="2400" b="0" i="1" smtClean="0">
                            <a:latin typeface="Cambria Math" panose="02040503050406030204" pitchFamily="18" charset="0"/>
                          </a:rPr>
                          <m:t>6</m:t>
                        </m:r>
                      </m:sub>
                      <m:sup>
                        <m:r>
                          <a:rPr lang="fr-FR" sz="2400" b="0" i="1" smtClean="0">
                            <a:latin typeface="Cambria Math" panose="02040503050406030204" pitchFamily="18" charset="0"/>
                          </a:rPr>
                          <m:t>13</m:t>
                        </m:r>
                      </m:sup>
                      <m:e>
                        <m:r>
                          <a:rPr lang="fr-FR" sz="2400" b="0" i="1" smtClean="0">
                            <a:latin typeface="Cambria Math" panose="02040503050406030204" pitchFamily="18" charset="0"/>
                          </a:rPr>
                          <m:t>𝐶</m:t>
                        </m:r>
                      </m:e>
                    </m:sPre>
                    <m:r>
                      <a:rPr lang="fr-FR" sz="2400" b="0" i="1" smtClean="0">
                        <a:latin typeface="Cambria Math" panose="02040503050406030204" pitchFamily="18" charset="0"/>
                      </a:rPr>
                      <m:t>; </m:t>
                    </m:r>
                    <m:sPre>
                      <m:sPrePr>
                        <m:ctrlPr>
                          <a:rPr lang="fr-FR" sz="2400" i="1">
                            <a:latin typeface="Cambria Math" panose="02040503050406030204" pitchFamily="18" charset="0"/>
                          </a:rPr>
                        </m:ctrlPr>
                      </m:sPrePr>
                      <m:sub>
                        <m:r>
                          <a:rPr lang="fr-FR" sz="2400" b="0" i="1" smtClean="0">
                            <a:latin typeface="Cambria Math" panose="02040503050406030204" pitchFamily="18" charset="0"/>
                          </a:rPr>
                          <m:t>6</m:t>
                        </m:r>
                      </m:sub>
                      <m:sup>
                        <m:r>
                          <a:rPr lang="fr-FR" sz="2400" b="0" i="1" smtClean="0">
                            <a:latin typeface="Cambria Math" panose="02040503050406030204" pitchFamily="18" charset="0"/>
                          </a:rPr>
                          <m:t>14</m:t>
                        </m:r>
                      </m:sup>
                      <m:e>
                        <m:r>
                          <a:rPr lang="fr-FR" sz="2400" b="0" i="1" smtClean="0">
                            <a:latin typeface="Cambria Math" panose="02040503050406030204" pitchFamily="18" charset="0"/>
                          </a:rPr>
                          <m:t>𝐶</m:t>
                        </m:r>
                      </m:e>
                    </m:sPre>
                    <m:r>
                      <a:rPr lang="fr-FR" sz="2400" b="0" i="1" smtClean="0">
                        <a:latin typeface="Cambria Math" panose="02040503050406030204" pitchFamily="18" charset="0"/>
                      </a:rPr>
                      <m:t>.</m:t>
                    </m:r>
                  </m:oMath>
                </a14:m>
                <a:endParaRPr lang="fr-FR" sz="2400"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La </a:t>
                </a:r>
                <a:r>
                  <a:rPr lang="fr-FR" sz="2400" dirty="0">
                    <a:latin typeface="Andalus" panose="02020603050405020304" pitchFamily="18" charset="-78"/>
                    <a:cs typeface="Andalus" panose="02020603050405020304" pitchFamily="18" charset="-78"/>
                  </a:rPr>
                  <a:t>plupart des éléments existent à l’état naturel sous forme d’un mélange d’isotopes, dont </a:t>
                </a:r>
                <a:r>
                  <a:rPr lang="fr-FR" sz="2400" dirty="0" smtClean="0">
                    <a:latin typeface="Andalus" panose="02020603050405020304" pitchFamily="18" charset="-78"/>
                    <a:cs typeface="Andalus" panose="02020603050405020304" pitchFamily="18" charset="-78"/>
                  </a:rPr>
                  <a:t>l’abondance(%) </a:t>
                </a:r>
                <a:r>
                  <a:rPr lang="fr-FR" sz="2400" dirty="0">
                    <a:latin typeface="Andalus" panose="02020603050405020304" pitchFamily="18" charset="-78"/>
                    <a:cs typeface="Andalus" panose="02020603050405020304" pitchFamily="18" charset="-78"/>
                  </a:rPr>
                  <a:t>de chacun est différente dans la nature, on définit alors </a:t>
                </a:r>
                <a:r>
                  <a:rPr lang="fr-FR" sz="2400" dirty="0" smtClean="0">
                    <a:latin typeface="Andalus" panose="02020603050405020304" pitchFamily="18" charset="-78"/>
                    <a:cs typeface="Andalus" panose="02020603050405020304" pitchFamily="18" charset="-78"/>
                  </a:rPr>
                  <a:t>:</a:t>
                </a:r>
              </a:p>
              <a:p>
                <a:r>
                  <a:rPr lang="fr-FR" sz="2400" b="1" dirty="0">
                    <a:latin typeface="Andalus" panose="02020603050405020304" pitchFamily="18" charset="-78"/>
                    <a:cs typeface="Andalus" panose="02020603050405020304" pitchFamily="18" charset="-78"/>
                  </a:rPr>
                  <a:t>La masse moyenne d’un </a:t>
                </a:r>
                <a:r>
                  <a:rPr lang="fr-FR" sz="2400" b="1" dirty="0" smtClean="0">
                    <a:latin typeface="Andalus" panose="02020603050405020304" pitchFamily="18" charset="-78"/>
                    <a:cs typeface="Andalus" panose="02020603050405020304" pitchFamily="18" charset="-78"/>
                  </a:rPr>
                  <a:t>atome:</a:t>
                </a:r>
              </a:p>
              <a:p>
                <a14:m>
                  <m:oMath xmlns:m="http://schemas.openxmlformats.org/officeDocument/2006/math">
                    <m:acc>
                      <m:accPr>
                        <m:chr m:val="̅"/>
                        <m:ctrlPr>
                          <a:rPr lang="fr-FR" sz="2400" i="1" smtClean="0">
                            <a:latin typeface="Cambria Math" panose="02040503050406030204" pitchFamily="18" charset="0"/>
                            <a:cs typeface="Andalus" panose="02020603050405020304" pitchFamily="18" charset="-78"/>
                          </a:rPr>
                        </m:ctrlPr>
                      </m:accPr>
                      <m:e>
                        <m:r>
                          <a:rPr lang="fr-FR" sz="2400" b="0" i="1" smtClean="0">
                            <a:latin typeface="Cambria Math" panose="02040503050406030204" pitchFamily="18" charset="0"/>
                            <a:cs typeface="Andalus" panose="02020603050405020304" pitchFamily="18" charset="-78"/>
                          </a:rPr>
                          <m:t>𝑀</m:t>
                        </m:r>
                      </m:e>
                    </m:acc>
                    <m:r>
                      <a:rPr lang="fr-FR" sz="2400" b="0" i="1" smtClean="0">
                        <a:latin typeface="Cambria Math" panose="02040503050406030204" pitchFamily="18" charset="0"/>
                        <a:cs typeface="Andalus" panose="02020603050405020304" pitchFamily="18" charset="-78"/>
                      </a:rPr>
                      <m:t>=</m:t>
                    </m:r>
                    <m:f>
                      <m:fPr>
                        <m:ctrlPr>
                          <a:rPr lang="fr-FR" sz="2400" i="1" smtClean="0">
                            <a:latin typeface="Cambria Math" panose="02040503050406030204" pitchFamily="18" charset="0"/>
                            <a:cs typeface="Andalus" panose="02020603050405020304" pitchFamily="18" charset="-78"/>
                          </a:rPr>
                        </m:ctrlPr>
                      </m:fPr>
                      <m:num>
                        <m:nary>
                          <m:naryPr>
                            <m:chr m:val="∑"/>
                            <m:ctrlPr>
                              <a:rPr lang="fr-FR" sz="2400" i="1" smtClean="0">
                                <a:latin typeface="Cambria Math" panose="02040503050406030204" pitchFamily="18" charset="0"/>
                                <a:cs typeface="Andalus" panose="02020603050405020304" pitchFamily="18" charset="-78"/>
                              </a:rPr>
                            </m:ctrlPr>
                          </m:naryPr>
                          <m:sub>
                            <m:r>
                              <m:rPr>
                                <m:brk m:alnAt="23"/>
                              </m:rPr>
                              <a:rPr lang="fr-FR" sz="2400" b="0" i="1" smtClean="0">
                                <a:latin typeface="Cambria Math" panose="02040503050406030204" pitchFamily="18" charset="0"/>
                                <a:cs typeface="Andalus" panose="02020603050405020304" pitchFamily="18" charset="-78"/>
                              </a:rPr>
                              <m:t>𝑖</m:t>
                            </m:r>
                            <m:r>
                              <a:rPr lang="fr-FR" sz="2400" b="0" i="1" smtClean="0">
                                <a:latin typeface="Cambria Math" panose="02040503050406030204" pitchFamily="18" charset="0"/>
                                <a:cs typeface="Andalus" panose="02020603050405020304" pitchFamily="18" charset="-78"/>
                              </a:rPr>
                              <m:t>=</m:t>
                            </m:r>
                            <m:r>
                              <m:rPr>
                                <m:brk m:alnAt="23"/>
                              </m:rPr>
                              <a:rPr lang="fr-FR" sz="2400" b="0" i="1" smtClean="0">
                                <a:latin typeface="Cambria Math" panose="02040503050406030204" pitchFamily="18" charset="0"/>
                                <a:cs typeface="Andalus" panose="02020603050405020304" pitchFamily="18" charset="-78"/>
                              </a:rPr>
                              <m:t>1</m:t>
                            </m:r>
                          </m:sub>
                          <m:sup>
                            <m:r>
                              <a:rPr lang="fr-FR" sz="2400" b="0" i="1" smtClean="0">
                                <a:latin typeface="Cambria Math" panose="02040503050406030204" pitchFamily="18" charset="0"/>
                                <a:cs typeface="Andalus" panose="02020603050405020304" pitchFamily="18" charset="-78"/>
                              </a:rPr>
                              <m:t>𝑛</m:t>
                            </m:r>
                          </m:sup>
                          <m:e>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𝑥</m:t>
                                </m:r>
                              </m:e>
                              <m:sub>
                                <m:r>
                                  <a:rPr lang="fr-FR" sz="2400" b="0" i="1" smtClean="0">
                                    <a:latin typeface="Cambria Math" panose="02040503050406030204" pitchFamily="18" charset="0"/>
                                    <a:cs typeface="Andalus" panose="02020603050405020304" pitchFamily="18" charset="-78"/>
                                  </a:rPr>
                                  <m:t>𝑖</m:t>
                                </m:r>
                              </m:sub>
                            </m:sSub>
                            <m:r>
                              <a:rPr lang="fr-FR" sz="2400" b="0" i="1" smtClean="0">
                                <a:latin typeface="Cambria Math" panose="02040503050406030204" pitchFamily="18" charset="0"/>
                                <a:cs typeface="Andalus" panose="02020603050405020304" pitchFamily="18" charset="-78"/>
                              </a:rPr>
                              <m:t>.</m:t>
                            </m:r>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𝑚</m:t>
                                </m:r>
                              </m:e>
                              <m:sub>
                                <m:r>
                                  <a:rPr lang="fr-FR" sz="2400" b="0" i="1" smtClean="0">
                                    <a:latin typeface="Cambria Math" panose="02040503050406030204" pitchFamily="18" charset="0"/>
                                    <a:cs typeface="Andalus" panose="02020603050405020304" pitchFamily="18" charset="-78"/>
                                  </a:rPr>
                                  <m:t>𝑖</m:t>
                                </m:r>
                              </m:sub>
                            </m:sSub>
                          </m:e>
                        </m:nary>
                      </m:num>
                      <m:den>
                        <m:r>
                          <a:rPr lang="fr-FR" sz="2400" b="0" i="1" smtClean="0">
                            <a:latin typeface="Cambria Math" panose="02040503050406030204" pitchFamily="18" charset="0"/>
                            <a:cs typeface="Andalus" panose="02020603050405020304" pitchFamily="18" charset="-78"/>
                          </a:rPr>
                          <m:t>100</m:t>
                        </m:r>
                      </m:den>
                    </m:f>
                  </m:oMath>
                </a14:m>
                <a:r>
                  <a:rPr lang="fr-FR" sz="2400" i="1" dirty="0" smtClean="0">
                    <a:latin typeface="Andalus" panose="02020603050405020304" pitchFamily="18" charset="-78"/>
                    <a:cs typeface="Andalus" panose="02020603050405020304" pitchFamily="18" charset="-78"/>
                  </a:rPr>
                  <a:t>		</a:t>
                </a: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i="1">
                            <a:latin typeface="Cambria Math" panose="02040503050406030204" pitchFamily="18" charset="0"/>
                            <a:cs typeface="Andalus" panose="02020603050405020304" pitchFamily="18" charset="-78"/>
                          </a:rPr>
                          <m:t>𝑥</m:t>
                        </m:r>
                      </m:e>
                      <m:sub>
                        <m:r>
                          <a:rPr lang="fr-FR" sz="2400" i="1">
                            <a:latin typeface="Cambria Math" panose="02040503050406030204" pitchFamily="18" charset="0"/>
                            <a:cs typeface="Andalus" panose="02020603050405020304" pitchFamily="18" charset="-78"/>
                          </a:rPr>
                          <m:t>𝑖</m:t>
                        </m:r>
                      </m:sub>
                    </m:sSub>
                  </m:oMath>
                </a14:m>
                <a:r>
                  <a:rPr lang="fr-FR" sz="2400" i="1" dirty="0" smtClean="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 de l’isotope; </a:t>
                </a:r>
                <a14:m>
                  <m:oMath xmlns:m="http://schemas.openxmlformats.org/officeDocument/2006/math">
                    <m:sSub>
                      <m:sSubPr>
                        <m:ctrlPr>
                          <a:rPr lang="fr-FR" sz="2400" i="1">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𝑚</m:t>
                        </m:r>
                      </m:e>
                      <m:sub>
                        <m:r>
                          <a:rPr lang="fr-FR" sz="2400" i="1">
                            <a:latin typeface="Cambria Math" panose="02040503050406030204" pitchFamily="18" charset="0"/>
                            <a:cs typeface="Andalus" panose="02020603050405020304" pitchFamily="18" charset="-78"/>
                          </a:rPr>
                          <m:t>𝑖</m:t>
                        </m:r>
                      </m:sub>
                    </m:sSub>
                  </m:oMath>
                </a14:m>
                <a:r>
                  <a:rPr lang="fr-FR" sz="2400" i="1" dirty="0">
                    <a:latin typeface="Andalus" panose="02020603050405020304" pitchFamily="18" charset="-78"/>
                    <a:cs typeface="Andalus" panose="02020603050405020304" pitchFamily="18" charset="-78"/>
                  </a:rPr>
                  <a:t>: </a:t>
                </a:r>
                <a:r>
                  <a:rPr lang="fr-FR" sz="2400" dirty="0" smtClean="0">
                    <a:latin typeface="Andalus" panose="02020603050405020304" pitchFamily="18" charset="-78"/>
                    <a:cs typeface="Andalus" panose="02020603050405020304" pitchFamily="18" charset="-78"/>
                  </a:rPr>
                  <a:t>masse </a:t>
                </a:r>
                <a:r>
                  <a:rPr lang="fr-FR" sz="2400" dirty="0">
                    <a:latin typeface="Andalus" panose="02020603050405020304" pitchFamily="18" charset="-78"/>
                    <a:cs typeface="Andalus" panose="02020603050405020304" pitchFamily="18" charset="-78"/>
                  </a:rPr>
                  <a:t>de l’isotope; </a:t>
                </a:r>
                <a14:m>
                  <m:oMath xmlns:m="http://schemas.openxmlformats.org/officeDocument/2006/math">
                    <m:nary>
                      <m:naryPr>
                        <m:chr m:val="∑"/>
                        <m:ctrlPr>
                          <a:rPr lang="fr-FR" sz="2400" i="1" smtClean="0">
                            <a:latin typeface="Cambria Math" panose="02040503050406030204" pitchFamily="18" charset="0"/>
                            <a:cs typeface="Andalus" panose="02020603050405020304" pitchFamily="18" charset="-78"/>
                          </a:rPr>
                        </m:ctrlPr>
                      </m:naryPr>
                      <m:sub>
                        <m:r>
                          <m:rPr>
                            <m:brk m:alnAt="23"/>
                          </m:rPr>
                          <a:rPr lang="fr-FR" sz="2400" b="0" i="1" smtClean="0">
                            <a:latin typeface="Cambria Math" panose="02040503050406030204" pitchFamily="18" charset="0"/>
                            <a:cs typeface="Andalus" panose="02020603050405020304" pitchFamily="18" charset="-78"/>
                          </a:rPr>
                          <m:t>𝑖</m:t>
                        </m:r>
                        <m:r>
                          <a:rPr lang="fr-FR" sz="2400" b="0" i="1" smtClean="0">
                            <a:latin typeface="Cambria Math" panose="02040503050406030204" pitchFamily="18" charset="0"/>
                            <a:cs typeface="Andalus" panose="02020603050405020304" pitchFamily="18" charset="-78"/>
                          </a:rPr>
                          <m:t>=</m:t>
                        </m:r>
                        <m:r>
                          <m:rPr>
                            <m:brk m:alnAt="23"/>
                          </m:rPr>
                          <a:rPr lang="fr-FR" sz="2400" b="0" i="1" smtClean="0">
                            <a:latin typeface="Cambria Math" panose="02040503050406030204" pitchFamily="18" charset="0"/>
                            <a:cs typeface="Andalus" panose="02020603050405020304" pitchFamily="18" charset="-78"/>
                          </a:rPr>
                          <m:t>1</m:t>
                        </m:r>
                      </m:sub>
                      <m:sup>
                        <m:r>
                          <a:rPr lang="fr-FR" sz="2400" b="0" i="1" smtClean="0">
                            <a:latin typeface="Cambria Math" panose="02040503050406030204" pitchFamily="18" charset="0"/>
                            <a:cs typeface="Andalus" panose="02020603050405020304" pitchFamily="18" charset="-78"/>
                          </a:rPr>
                          <m:t>𝑛</m:t>
                        </m:r>
                      </m:sup>
                      <m:e>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𝑥</m:t>
                            </m:r>
                          </m:e>
                          <m:sub>
                            <m:r>
                              <a:rPr lang="fr-FR" sz="2400" b="0" i="1" smtClean="0">
                                <a:latin typeface="Cambria Math" panose="02040503050406030204" pitchFamily="18" charset="0"/>
                                <a:cs typeface="Andalus" panose="02020603050405020304" pitchFamily="18" charset="-78"/>
                              </a:rPr>
                              <m:t>𝑖</m:t>
                            </m:r>
                          </m:sub>
                        </m:sSub>
                        <m:r>
                          <a:rPr lang="fr-FR" sz="2400" b="0" i="1" smtClean="0">
                            <a:latin typeface="Cambria Math" panose="02040503050406030204" pitchFamily="18" charset="0"/>
                            <a:cs typeface="Andalus" panose="02020603050405020304" pitchFamily="18" charset="-78"/>
                          </a:rPr>
                          <m:t>=100</m:t>
                        </m:r>
                      </m:e>
                    </m:nary>
                  </m:oMath>
                </a14:m>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574372" y="602734"/>
                <a:ext cx="11028347" cy="4392997"/>
              </a:xfrm>
              <a:prstGeom prst="rect">
                <a:avLst/>
              </a:prstGeom>
              <a:blipFill>
                <a:blip r:embed="rId2"/>
                <a:stretch>
                  <a:fillRect l="-829" t="-111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3840" y="4714240"/>
                <a:ext cx="10576560" cy="1231940"/>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Par exemple : il existe deux principaux isotopes naturels du brome, le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sup>
                        <m:r>
                          <a:rPr lang="fr-FR" b="0" i="1" smtClean="0">
                            <a:latin typeface="Cambria Math" panose="02040503050406030204" pitchFamily="18" charset="0"/>
                          </a:rPr>
                          <m:t>79</m:t>
                        </m:r>
                      </m:sup>
                      <m:e>
                        <m:r>
                          <a:rPr lang="fr-FR" b="0" i="1" smtClean="0">
                            <a:latin typeface="Cambria Math" panose="02040503050406030204" pitchFamily="18" charset="0"/>
                          </a:rPr>
                          <m:t>𝐵𝑟</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et le </a:t>
                </a:r>
                <a14:m>
                  <m:oMath xmlns:m="http://schemas.openxmlformats.org/officeDocument/2006/math">
                    <m:sPre>
                      <m:sPrePr>
                        <m:ctrlPr>
                          <a:rPr lang="fr-FR" sz="2400" i="1" smtClean="0">
                            <a:latin typeface="Cambria Math" panose="02040503050406030204" pitchFamily="18" charset="0"/>
                            <a:cs typeface="Andalus" panose="02020603050405020304" pitchFamily="18" charset="-78"/>
                          </a:rPr>
                        </m:ctrlPr>
                      </m:sPrePr>
                      <m:sub/>
                      <m:sup>
                        <m:r>
                          <a:rPr lang="fr-FR" b="0" i="1" smtClean="0">
                            <a:latin typeface="Cambria Math" panose="02040503050406030204" pitchFamily="18" charset="0"/>
                          </a:rPr>
                          <m:t>81</m:t>
                        </m:r>
                      </m:sup>
                      <m:e>
                        <m:r>
                          <a:rPr lang="fr-FR" b="0" i="1" smtClean="0">
                            <a:latin typeface="Cambria Math" panose="02040503050406030204" pitchFamily="18" charset="0"/>
                          </a:rPr>
                          <m:t>𝐵𝑟</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avec </a:t>
                </a:r>
                <a:r>
                  <a:rPr lang="fr-FR" sz="2400" dirty="0" smtClean="0">
                    <a:latin typeface="Andalus" panose="02020603050405020304" pitchFamily="18" charset="-78"/>
                    <a:cs typeface="Andalus" panose="02020603050405020304" pitchFamily="18" charset="-78"/>
                  </a:rPr>
                  <a:t>des abondances </a:t>
                </a:r>
                <a:r>
                  <a:rPr lang="fr-FR" sz="2400" dirty="0">
                    <a:latin typeface="Andalus" panose="02020603050405020304" pitchFamily="18" charset="-78"/>
                    <a:cs typeface="Andalus" panose="02020603050405020304" pitchFamily="18" charset="-78"/>
                  </a:rPr>
                  <a:t>respectives de 50% chacun :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M </a:t>
                </a:r>
                <a:r>
                  <a:rPr lang="fr-FR" sz="2400" dirty="0">
                    <a:latin typeface="Andalus" panose="02020603050405020304" pitchFamily="18" charset="-78"/>
                    <a:cs typeface="Andalus" panose="02020603050405020304" pitchFamily="18" charset="-78"/>
                  </a:rPr>
                  <a:t>= 0,5 x 79 + 0,5 x 81 = 80 </a:t>
                </a:r>
                <a:r>
                  <a:rPr lang="fr-FR" sz="2400" dirty="0" smtClean="0">
                    <a:latin typeface="Andalus" panose="02020603050405020304" pitchFamily="18" charset="-78"/>
                    <a:cs typeface="Andalus" panose="02020603050405020304" pitchFamily="18" charset="-78"/>
                  </a:rPr>
                  <a:t>g.</a:t>
                </a:r>
                <a14:m>
                  <m:oMath xmlns:m="http://schemas.openxmlformats.org/officeDocument/2006/math">
                    <m:sSup>
                      <m:sSupPr>
                        <m:ctrlPr>
                          <a:rPr lang="fr-FR" sz="2400" i="1" smtClean="0">
                            <a:latin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cs typeface="Andalus" panose="02020603050405020304" pitchFamily="18" charset="-78"/>
                          </a:rPr>
                          <m:t>𝑚𝑜𝑙</m:t>
                        </m:r>
                      </m:e>
                      <m:sup>
                        <m:r>
                          <a:rPr lang="fr-FR" sz="2400" b="0" i="1" smtClean="0">
                            <a:latin typeface="Cambria Math" panose="02040503050406030204" pitchFamily="18" charset="0"/>
                            <a:cs typeface="Andalus" panose="02020603050405020304" pitchFamily="18" charset="-78"/>
                          </a:rPr>
                          <m:t>−1</m:t>
                        </m:r>
                      </m:sup>
                    </m:sSup>
                  </m:oMath>
                </a14:m>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243840" y="4714240"/>
                <a:ext cx="10576560" cy="1231940"/>
              </a:xfrm>
              <a:prstGeom prst="rect">
                <a:avLst/>
              </a:prstGeom>
              <a:blipFill>
                <a:blip r:embed="rId3"/>
                <a:stretch>
                  <a:fillRect l="-865" t="-3465" b="-8911"/>
                </a:stretch>
              </a:blipFill>
            </p:spPr>
            <p:txBody>
              <a:bodyPr/>
              <a:lstStyle/>
              <a:p>
                <a:r>
                  <a:rPr lang="fr-FR">
                    <a:noFill/>
                  </a:rPr>
                  <a:t> </a:t>
                </a:r>
              </a:p>
            </p:txBody>
          </p:sp>
        </mc:Fallback>
      </mc:AlternateContent>
    </p:spTree>
    <p:extLst>
      <p:ext uri="{BB962C8B-B14F-4D97-AF65-F5344CB8AC3E}">
        <p14:creationId xmlns:p14="http://schemas.microsoft.com/office/powerpoint/2010/main" val="119096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37656" y="1483361"/>
            <a:ext cx="4271064" cy="2946972"/>
          </a:xfrm>
          <a:prstGeom prst="rect">
            <a:avLst/>
          </a:prstGeom>
        </p:spPr>
      </p:pic>
      <p:sp>
        <p:nvSpPr>
          <p:cNvPr id="3" name="Rectangle 2"/>
          <p:cNvSpPr/>
          <p:nvPr/>
        </p:nvSpPr>
        <p:spPr>
          <a:xfrm>
            <a:off x="274320" y="335895"/>
            <a:ext cx="10789920" cy="1200329"/>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Les isotopes instables se décomposent plus ou moins vite en donnant d’autres noyaux et en libérant de l’énergie. Ce phénomène est appelé radioactivité naturelle ou artificielle</a:t>
            </a:r>
          </a:p>
        </p:txBody>
      </p:sp>
    </p:spTree>
    <p:extLst>
      <p:ext uri="{BB962C8B-B14F-4D97-AF65-F5344CB8AC3E}">
        <p14:creationId xmlns:p14="http://schemas.microsoft.com/office/powerpoint/2010/main" val="2796899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5378" y="316748"/>
            <a:ext cx="10838823" cy="1200329"/>
          </a:xfrm>
          <a:prstGeom prst="rect">
            <a:avLst/>
          </a:prstGeom>
        </p:spPr>
        <p:txBody>
          <a:bodyPr wrap="square">
            <a:spAutoFit/>
          </a:bodyPr>
          <a:lstStyle/>
          <a:p>
            <a:r>
              <a:rPr lang="fr-FR" i="1" u="sng" dirty="0">
                <a:solidFill>
                  <a:srgbClr val="000000"/>
                </a:solidFill>
                <a:latin typeface="Segoe UI" panose="020B0502040204020203" pitchFamily="34" charset="0"/>
              </a:rPr>
              <a:t> </a:t>
            </a:r>
            <a:r>
              <a:rPr lang="fr-FR" sz="2400" u="sng" dirty="0" smtClean="0">
                <a:latin typeface="Andalus" panose="02020603050405020304" pitchFamily="18" charset="-78"/>
                <a:cs typeface="Andalus" panose="02020603050405020304" pitchFamily="18" charset="-78"/>
              </a:rPr>
              <a:t>L'hydrogène</a:t>
            </a:r>
            <a:r>
              <a:rPr lang="fr-FR" sz="2400" dirty="0">
                <a:latin typeface="Andalus" panose="02020603050405020304" pitchFamily="18" charset="-78"/>
                <a:cs typeface="Andalus" panose="02020603050405020304" pitchFamily="18" charset="-78"/>
              </a:rPr>
              <a:t>. Il existe d'autres atomes qui ont les mêmes propriétés chimiques que l'élément hydrogène. Ils ont le même nombre de protons et d'électrons, mais leurs nombres de neutrons sont différents.</a:t>
            </a:r>
          </a:p>
        </p:txBody>
      </p:sp>
      <p:pic>
        <p:nvPicPr>
          <p:cNvPr id="1030" name="Picture 6" descr="https://www.lachimie.net/images/H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0" y="1578394"/>
            <a:ext cx="25241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lachimie.net/images/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85" y="1533994"/>
            <a:ext cx="2505075" cy="28671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lachimie.net/images/H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417" y="1527350"/>
            <a:ext cx="2514600" cy="28738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8106" y="4570716"/>
            <a:ext cx="2831224" cy="369332"/>
          </a:xfrm>
          <a:prstGeom prst="rect">
            <a:avLst/>
          </a:prstGeom>
        </p:spPr>
        <p:txBody>
          <a:bodyPr wrap="none">
            <a:spAutoFit/>
          </a:bodyPr>
          <a:lstStyle/>
          <a:p>
            <a:r>
              <a:rPr lang="fr-FR" baseline="30000" dirty="0">
                <a:latin typeface="Andalus" panose="02020603050405020304" pitchFamily="18" charset="-78"/>
                <a:cs typeface="Andalus" panose="02020603050405020304" pitchFamily="18" charset="-78"/>
              </a:rPr>
              <a:t>1</a:t>
            </a:r>
            <a:r>
              <a:rPr lang="fr-FR" dirty="0">
                <a:latin typeface="Andalus" panose="02020603050405020304" pitchFamily="18" charset="-78"/>
                <a:cs typeface="Andalus" panose="02020603050405020304" pitchFamily="18" charset="-78"/>
              </a:rPr>
              <a:t>H</a:t>
            </a:r>
            <a:r>
              <a:rPr lang="fr-FR" baseline="30000" dirty="0">
                <a:latin typeface="Andalus" panose="02020603050405020304" pitchFamily="18" charset="-78"/>
                <a:cs typeface="Andalus" panose="02020603050405020304" pitchFamily="18" charset="-78"/>
              </a:rPr>
              <a:t> </a:t>
            </a:r>
            <a:r>
              <a:rPr lang="fr-FR" dirty="0">
                <a:latin typeface="Andalus" panose="02020603050405020304" pitchFamily="18" charset="-78"/>
                <a:cs typeface="Andalus" panose="02020603050405020304" pitchFamily="18" charset="-78"/>
              </a:rPr>
              <a:t>(élément le plus courant)</a:t>
            </a:r>
          </a:p>
        </p:txBody>
      </p:sp>
      <p:sp>
        <p:nvSpPr>
          <p:cNvPr id="7" name="Rectangle 6"/>
          <p:cNvSpPr/>
          <p:nvPr/>
        </p:nvSpPr>
        <p:spPr>
          <a:xfrm>
            <a:off x="4233700" y="4610910"/>
            <a:ext cx="2924198" cy="369332"/>
          </a:xfrm>
          <a:prstGeom prst="rect">
            <a:avLst/>
          </a:prstGeom>
        </p:spPr>
        <p:txBody>
          <a:bodyPr wrap="none">
            <a:spAutoFit/>
          </a:bodyPr>
          <a:lstStyle/>
          <a:p>
            <a:r>
              <a:rPr lang="fr-FR" baseline="30000" dirty="0">
                <a:latin typeface="Andalus" panose="02020603050405020304" pitchFamily="18" charset="-78"/>
                <a:cs typeface="Andalus" panose="02020603050405020304" pitchFamily="18" charset="-78"/>
              </a:rPr>
              <a:t>2</a:t>
            </a:r>
            <a:r>
              <a:rPr lang="fr-FR" dirty="0">
                <a:latin typeface="Andalus" panose="02020603050405020304" pitchFamily="18" charset="-78"/>
                <a:cs typeface="Andalus" panose="02020603050405020304" pitchFamily="18" charset="-78"/>
              </a:rPr>
              <a:t>H (isotope 2 de l'hydrogène)</a:t>
            </a:r>
          </a:p>
        </p:txBody>
      </p:sp>
      <p:sp>
        <p:nvSpPr>
          <p:cNvPr id="8" name="Rectangle 7"/>
          <p:cNvSpPr/>
          <p:nvPr/>
        </p:nvSpPr>
        <p:spPr>
          <a:xfrm>
            <a:off x="7630043" y="4600861"/>
            <a:ext cx="2924198" cy="369332"/>
          </a:xfrm>
          <a:prstGeom prst="rect">
            <a:avLst/>
          </a:prstGeom>
        </p:spPr>
        <p:txBody>
          <a:bodyPr wrap="none">
            <a:spAutoFit/>
          </a:bodyPr>
          <a:lstStyle/>
          <a:p>
            <a:r>
              <a:rPr lang="fr-FR" baseline="30000" dirty="0">
                <a:latin typeface="Andalus" panose="02020603050405020304" pitchFamily="18" charset="-78"/>
                <a:cs typeface="Andalus" panose="02020603050405020304" pitchFamily="18" charset="-78"/>
              </a:rPr>
              <a:t>3</a:t>
            </a:r>
            <a:r>
              <a:rPr lang="fr-FR" dirty="0">
                <a:latin typeface="Andalus" panose="02020603050405020304" pitchFamily="18" charset="-78"/>
                <a:cs typeface="Andalus" panose="02020603050405020304" pitchFamily="18" charset="-78"/>
              </a:rPr>
              <a:t>H (isotope 3 de l'hydrogène)</a:t>
            </a:r>
          </a:p>
        </p:txBody>
      </p:sp>
      <p:sp>
        <p:nvSpPr>
          <p:cNvPr id="9" name="Rectangle 8"/>
          <p:cNvSpPr/>
          <p:nvPr/>
        </p:nvSpPr>
        <p:spPr>
          <a:xfrm>
            <a:off x="426720" y="5067776"/>
            <a:ext cx="11582400" cy="1200329"/>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Ces atomes ont les mêmes propriétés chimiques. En effet, ces propriétés sont déterminées par le nombre d'électrons et celui-ci reste identique. ATTENTION ! Ces atomes n'ont pas les mêmes propriétés physiques (leur masse est déjà différente).</a:t>
            </a:r>
          </a:p>
        </p:txBody>
      </p:sp>
    </p:spTree>
    <p:extLst>
      <p:ext uri="{BB962C8B-B14F-4D97-AF65-F5344CB8AC3E}">
        <p14:creationId xmlns:p14="http://schemas.microsoft.com/office/powerpoint/2010/main" val="4087940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6080" y="420916"/>
                <a:ext cx="11318240" cy="4358629"/>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Les isobares : </a:t>
                </a:r>
                <a:r>
                  <a:rPr lang="fr-FR" sz="2400" dirty="0" smtClean="0">
                    <a:latin typeface="Andalus" panose="02020603050405020304" pitchFamily="18" charset="-78"/>
                    <a:cs typeface="Andalus" panose="02020603050405020304" pitchFamily="18" charset="-78"/>
                  </a:rPr>
                  <a:t>ce sont des éléments qui ont le même nombre de masse A et des numéros</a:t>
                </a:r>
              </a:p>
              <a:p>
                <a:r>
                  <a:rPr lang="fr-FR" sz="2400" dirty="0">
                    <a:latin typeface="Andalus" panose="02020603050405020304" pitchFamily="18" charset="-78"/>
                    <a:cs typeface="Andalus" panose="02020603050405020304" pitchFamily="18" charset="-78"/>
                  </a:rPr>
                  <a:t>atomiques Z différents.</a:t>
                </a:r>
              </a:p>
              <a:p>
                <a:r>
                  <a:rPr lang="fr-FR" sz="2400" dirty="0">
                    <a:latin typeface="Andalus" panose="02020603050405020304" pitchFamily="18" charset="-78"/>
                    <a:cs typeface="Andalus" panose="02020603050405020304" pitchFamily="18" charset="-78"/>
                  </a:rPr>
                  <a:t>Exemple </a:t>
                </a:r>
                <a14:m>
                  <m:oMath xmlns:m="http://schemas.openxmlformats.org/officeDocument/2006/math">
                    <m:sPre>
                      <m:sPrePr>
                        <m:ctrlPr>
                          <a:rPr lang="fr-FR" sz="2400" i="1" smtClean="0">
                            <a:latin typeface="Cambria Math" panose="02040503050406030204" pitchFamily="18" charset="0"/>
                          </a:rPr>
                        </m:ctrlPr>
                      </m:sPrePr>
                      <m:sub>
                        <m:r>
                          <a:rPr lang="fr-FR" sz="2400" b="0" i="1" smtClean="0">
                            <a:latin typeface="Cambria Math" panose="02040503050406030204" pitchFamily="18" charset="0"/>
                          </a:rPr>
                          <m:t>8</m:t>
                        </m:r>
                      </m:sub>
                      <m:sup>
                        <m:r>
                          <a:rPr lang="fr-FR" sz="2400" b="0" i="1" smtClean="0">
                            <a:latin typeface="Cambria Math" panose="02040503050406030204" pitchFamily="18" charset="0"/>
                          </a:rPr>
                          <m:t>15</m:t>
                        </m:r>
                      </m:sup>
                      <m:e>
                        <m:r>
                          <a:rPr lang="fr-FR" sz="2400" b="0" i="1" smtClean="0">
                            <a:latin typeface="Cambria Math" panose="02040503050406030204" pitchFamily="18" charset="0"/>
                          </a:rPr>
                          <m:t>𝑂</m:t>
                        </m:r>
                      </m:e>
                    </m:sPre>
                    <m:r>
                      <a:rPr lang="fr-FR" sz="2400" b="0" i="1" smtClean="0">
                        <a:latin typeface="Cambria Math" panose="02040503050406030204" pitchFamily="18" charset="0"/>
                      </a:rPr>
                      <m:t> </m:t>
                    </m:r>
                    <m:r>
                      <a:rPr lang="fr-FR" sz="2400" b="0" i="1" smtClean="0">
                        <a:latin typeface="Cambria Math" panose="02040503050406030204" pitchFamily="18" charset="0"/>
                      </a:rPr>
                      <m:t>𝑒𝑡</m:t>
                    </m:r>
                    <m:r>
                      <a:rPr lang="fr-FR" sz="2400" b="0" i="1" smtClean="0">
                        <a:latin typeface="Cambria Math" panose="02040503050406030204" pitchFamily="18" charset="0"/>
                      </a:rPr>
                      <m:t> </m:t>
                    </m:r>
                    <m:sPre>
                      <m:sPrePr>
                        <m:ctrlPr>
                          <a:rPr lang="fr-FR" sz="2400" i="1" smtClean="0">
                            <a:latin typeface="Cambria Math" panose="02040503050406030204" pitchFamily="18" charset="0"/>
                          </a:rPr>
                        </m:ctrlPr>
                      </m:sPrePr>
                      <m:sub>
                        <m:r>
                          <a:rPr lang="fr-FR" sz="2400" b="0" i="1" smtClean="0">
                            <a:latin typeface="Cambria Math" panose="02040503050406030204" pitchFamily="18" charset="0"/>
                          </a:rPr>
                          <m:t>7</m:t>
                        </m:r>
                      </m:sub>
                      <m:sup>
                        <m:r>
                          <a:rPr lang="fr-FR" sz="2400" b="0" i="1" smtClean="0">
                            <a:latin typeface="Cambria Math" panose="02040503050406030204" pitchFamily="18" charset="0"/>
                          </a:rPr>
                          <m:t>15</m:t>
                        </m:r>
                      </m:sup>
                      <m:e>
                        <m:r>
                          <a:rPr lang="fr-FR" sz="2400" b="0" i="1" smtClean="0">
                            <a:latin typeface="Cambria Math" panose="02040503050406030204" pitchFamily="18" charset="0"/>
                          </a:rPr>
                          <m:t>𝑁</m:t>
                        </m:r>
                      </m:e>
                    </m:sPre>
                  </m:oMath>
                </a14:m>
                <a:endParaRPr lang="fr-FR" sz="2400" dirty="0" smtClean="0">
                  <a:latin typeface="Andalus" panose="02020603050405020304" pitchFamily="18" charset="-78"/>
                  <a:cs typeface="Andalus" panose="02020603050405020304" pitchFamily="18" charset="-78"/>
                </a:endParaRPr>
              </a:p>
              <a:p>
                <a:r>
                  <a:rPr lang="fr-FR" sz="2400" b="1" dirty="0">
                    <a:latin typeface="Andalus" panose="02020603050405020304" pitchFamily="18" charset="-78"/>
                    <a:cs typeface="Andalus" panose="02020603050405020304" pitchFamily="18" charset="-78"/>
                  </a:rPr>
                  <a:t>Les isotones : </a:t>
                </a:r>
                <a:r>
                  <a:rPr lang="fr-FR" sz="2400" dirty="0">
                    <a:latin typeface="Andalus" panose="02020603050405020304" pitchFamily="18" charset="-78"/>
                    <a:cs typeface="Andalus" panose="02020603050405020304" pitchFamily="18" charset="-78"/>
                  </a:rPr>
                  <a:t>Ce sont des éléments qui ont le même nombre de </a:t>
                </a:r>
                <a:r>
                  <a:rPr lang="fr-FR" sz="2400" dirty="0" smtClean="0">
                    <a:latin typeface="Andalus" panose="02020603050405020304" pitchFamily="18" charset="-78"/>
                    <a:cs typeface="Andalus" panose="02020603050405020304" pitchFamily="18" charset="-78"/>
                  </a:rPr>
                  <a:t>neutrons</a:t>
                </a:r>
              </a:p>
              <a:p>
                <a:r>
                  <a:rPr lang="fr-FR" sz="2400" dirty="0">
                    <a:latin typeface="Andalus" panose="02020603050405020304" pitchFamily="18" charset="-78"/>
                    <a:cs typeface="Andalus" panose="02020603050405020304" pitchFamily="18" charset="-78"/>
                  </a:rPr>
                  <a:t>Exemple </a:t>
                </a:r>
                <a14:m>
                  <m:oMath xmlns:m="http://schemas.openxmlformats.org/officeDocument/2006/math">
                    <m:sPre>
                      <m:sPrePr>
                        <m:ctrlPr>
                          <a:rPr lang="fr-FR" sz="2400" i="1">
                            <a:latin typeface="Cambria Math" panose="02040503050406030204" pitchFamily="18" charset="0"/>
                          </a:rPr>
                        </m:ctrlPr>
                      </m:sPrePr>
                      <m:sub>
                        <m:r>
                          <a:rPr lang="fr-FR" sz="2400" i="1">
                            <a:latin typeface="Cambria Math" panose="02040503050406030204" pitchFamily="18" charset="0"/>
                          </a:rPr>
                          <m:t>8</m:t>
                        </m:r>
                      </m:sub>
                      <m:sup>
                        <m:r>
                          <a:rPr lang="fr-FR" sz="2400" i="1">
                            <a:latin typeface="Cambria Math" panose="02040503050406030204" pitchFamily="18" charset="0"/>
                          </a:rPr>
                          <m:t>1</m:t>
                        </m:r>
                        <m:r>
                          <a:rPr lang="fr-FR" sz="2400" b="0" i="1" smtClean="0">
                            <a:latin typeface="Cambria Math" panose="02040503050406030204" pitchFamily="18" charset="0"/>
                          </a:rPr>
                          <m:t>6</m:t>
                        </m:r>
                      </m:sup>
                      <m:e>
                        <m:r>
                          <a:rPr lang="fr-FR" sz="2400" i="1">
                            <a:latin typeface="Cambria Math" panose="02040503050406030204" pitchFamily="18" charset="0"/>
                          </a:rPr>
                          <m:t>𝑂</m:t>
                        </m:r>
                      </m:e>
                    </m:sPre>
                    <m:r>
                      <a:rPr lang="fr-FR" sz="2400" i="1">
                        <a:latin typeface="Cambria Math" panose="02040503050406030204" pitchFamily="18" charset="0"/>
                      </a:rPr>
                      <m:t> </m:t>
                    </m:r>
                    <m:r>
                      <a:rPr lang="fr-FR" sz="2400" i="1">
                        <a:latin typeface="Cambria Math" panose="02040503050406030204" pitchFamily="18" charset="0"/>
                      </a:rPr>
                      <m:t>𝑒𝑡</m:t>
                    </m:r>
                    <m:r>
                      <a:rPr lang="fr-FR" sz="2400" i="1">
                        <a:latin typeface="Cambria Math" panose="02040503050406030204" pitchFamily="18" charset="0"/>
                      </a:rPr>
                      <m:t> </m:t>
                    </m:r>
                    <m:sPre>
                      <m:sPrePr>
                        <m:ctrlPr>
                          <a:rPr lang="fr-FR" sz="2400" i="1">
                            <a:latin typeface="Cambria Math" panose="02040503050406030204" pitchFamily="18" charset="0"/>
                          </a:rPr>
                        </m:ctrlPr>
                      </m:sPrePr>
                      <m:sub>
                        <m:r>
                          <a:rPr lang="fr-FR" sz="2400" i="1">
                            <a:latin typeface="Cambria Math" panose="02040503050406030204" pitchFamily="18" charset="0"/>
                          </a:rPr>
                          <m:t>7</m:t>
                        </m:r>
                      </m:sub>
                      <m:sup>
                        <m:r>
                          <a:rPr lang="fr-FR" sz="2400" i="1">
                            <a:latin typeface="Cambria Math" panose="02040503050406030204" pitchFamily="18" charset="0"/>
                          </a:rPr>
                          <m:t>15</m:t>
                        </m:r>
                      </m:sup>
                      <m:e>
                        <m:r>
                          <a:rPr lang="fr-FR" sz="2400" i="1">
                            <a:latin typeface="Cambria Math" panose="02040503050406030204" pitchFamily="18" charset="0"/>
                          </a:rPr>
                          <m:t>𝑁</m:t>
                        </m:r>
                      </m:e>
                    </m:sPre>
                  </m:oMath>
                </a14:m>
                <a:r>
                  <a:rPr lang="fr-FR" sz="2400" dirty="0" smtClean="0">
                    <a:latin typeface="Andalus" panose="02020603050405020304" pitchFamily="18" charset="-78"/>
                    <a:cs typeface="Andalus" panose="02020603050405020304" pitchFamily="18" charset="-78"/>
                  </a:rPr>
                  <a:t> avec </a:t>
                </a:r>
                <a14:m>
                  <m:oMath xmlns:m="http://schemas.openxmlformats.org/officeDocument/2006/math">
                    <m:sPre>
                      <m:sPrePr>
                        <m:ctrlPr>
                          <a:rPr lang="fr-FR" sz="2400" i="1">
                            <a:latin typeface="Cambria Math" panose="02040503050406030204" pitchFamily="18" charset="0"/>
                          </a:rPr>
                        </m:ctrlPr>
                      </m:sPrePr>
                      <m:sub>
                        <m:r>
                          <a:rPr lang="fr-FR" sz="2400" b="0" i="1" smtClean="0">
                            <a:latin typeface="Cambria Math" panose="02040503050406030204" pitchFamily="18" charset="0"/>
                          </a:rPr>
                          <m:t>9</m:t>
                        </m:r>
                      </m:sub>
                      <m:sup>
                        <m:r>
                          <a:rPr lang="fr-FR" sz="2400" b="0" i="1" smtClean="0">
                            <a:latin typeface="Cambria Math" panose="02040503050406030204" pitchFamily="18" charset="0"/>
                          </a:rPr>
                          <m:t>17</m:t>
                        </m:r>
                      </m:sup>
                      <m:e>
                        <m:r>
                          <a:rPr lang="fr-FR" sz="2400" b="0" i="1" smtClean="0">
                            <a:latin typeface="Cambria Math" panose="02040503050406030204" pitchFamily="18" charset="0"/>
                          </a:rPr>
                          <m:t>𝐹</m:t>
                        </m:r>
                      </m:e>
                    </m:sPre>
                  </m:oMath>
                </a14:m>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a:t>
                </a:r>
                <a:r>
                  <a:rPr lang="fr-FR" sz="2400" dirty="0">
                    <a:latin typeface="Andalus" panose="02020603050405020304" pitchFamily="18" charset="-78"/>
                    <a:cs typeface="Andalus" panose="02020603050405020304" pitchFamily="18" charset="-78"/>
                  </a:rPr>
                  <a:t>isomère sont des atomes ayant le même nombre </a:t>
                </a:r>
                <a:r>
                  <a:rPr lang="fr-FR" sz="2400" dirty="0" smtClean="0">
                    <a:latin typeface="Andalus" panose="02020603050405020304" pitchFamily="18" charset="-78"/>
                    <a:cs typeface="Andalus" panose="02020603050405020304" pitchFamily="18" charset="-78"/>
                  </a:rPr>
                  <a:t>de protons </a:t>
                </a:r>
                <a:r>
                  <a:rPr lang="fr-FR" sz="2400" dirty="0">
                    <a:latin typeface="Andalus" panose="02020603050405020304" pitchFamily="18" charset="-78"/>
                    <a:cs typeface="Andalus" panose="02020603050405020304" pitchFamily="18" charset="-78"/>
                  </a:rPr>
                  <a:t>(même Z), même nombre de neutron (</a:t>
                </a:r>
                <a:r>
                  <a:rPr lang="fr-FR" sz="2400" dirty="0" smtClean="0">
                    <a:latin typeface="Andalus" panose="02020603050405020304" pitchFamily="18" charset="-78"/>
                    <a:cs typeface="Andalus" panose="02020603050405020304" pitchFamily="18" charset="-78"/>
                  </a:rPr>
                  <a:t>même N</a:t>
                </a:r>
                <a:r>
                  <a:rPr lang="fr-FR" sz="2400" dirty="0">
                    <a:latin typeface="Andalus" panose="02020603050405020304" pitchFamily="18" charset="-78"/>
                    <a:cs typeface="Andalus" panose="02020603050405020304" pitchFamily="18" charset="-78"/>
                  </a:rPr>
                  <a:t>), et même nombre de nucléons (même A) mais </a:t>
                </a:r>
                <a:r>
                  <a:rPr lang="fr-FR" sz="2400" dirty="0" smtClean="0">
                    <a:latin typeface="Andalus" panose="02020603050405020304" pitchFamily="18" charset="-78"/>
                    <a:cs typeface="Andalus" panose="02020603050405020304" pitchFamily="18" charset="-78"/>
                  </a:rPr>
                  <a:t>ils diffèrent </a:t>
                </a:r>
                <a:r>
                  <a:rPr lang="fr-FR" sz="2400" dirty="0">
                    <a:latin typeface="Andalus" panose="02020603050405020304" pitchFamily="18" charset="-78"/>
                    <a:cs typeface="Andalus" panose="02020603050405020304" pitchFamily="18" charset="-78"/>
                  </a:rPr>
                  <a:t>par leurs </a:t>
                </a:r>
                <a:r>
                  <a:rPr lang="fr-FR" sz="2400" dirty="0" smtClean="0">
                    <a:latin typeface="Andalus" panose="02020603050405020304" pitchFamily="18" charset="-78"/>
                    <a:cs typeface="Andalus" panose="02020603050405020304" pitchFamily="18" charset="-78"/>
                  </a:rPr>
                  <a:t>énergie </a:t>
                </a:r>
              </a:p>
              <a:p>
                <a:r>
                  <a:rPr lang="fr-FR" sz="2400" dirty="0" smtClean="0">
                    <a:latin typeface="Andalus" panose="02020603050405020304" pitchFamily="18" charset="-78"/>
                    <a:cs typeface="Andalus" panose="02020603050405020304" pitchFamily="18" charset="-78"/>
                  </a:rPr>
                  <a:t>Exemple</a:t>
                </a:r>
                <a:r>
                  <a:rPr lang="fr-FR" sz="2400" dirty="0">
                    <a:latin typeface="Andalus" panose="02020603050405020304" pitchFamily="18" charset="-78"/>
                    <a:cs typeface="Andalus" panose="02020603050405020304" pitchFamily="18" charset="-78"/>
                  </a:rPr>
                  <a:t>: Le technétium 99m, </a:t>
                </a:r>
                <a:r>
                  <a:rPr lang="fr-FR" sz="2400" dirty="0" smtClean="0">
                    <a:latin typeface="Andalus" panose="02020603050405020304" pitchFamily="18" charset="-78"/>
                    <a:cs typeface="Andalus" panose="02020603050405020304" pitchFamily="18" charset="-78"/>
                  </a:rPr>
                  <a:t>noté</a:t>
                </a:r>
                <a14:m>
                  <m:oMath xmlns:m="http://schemas.openxmlformats.org/officeDocument/2006/math">
                    <m:sPre>
                      <m:sPrePr>
                        <m:ctrlPr>
                          <a:rPr lang="fr-FR" sz="3200" i="1">
                            <a:latin typeface="Cambria Math" panose="02040503050406030204" pitchFamily="18" charset="0"/>
                            <a:cs typeface="Andalus" panose="02020603050405020304" pitchFamily="18" charset="-78"/>
                          </a:rPr>
                        </m:ctrlPr>
                      </m:sPrePr>
                      <m:sub/>
                      <m:sup>
                        <m:r>
                          <a:rPr lang="fr-FR" sz="2400" i="1">
                            <a:latin typeface="Cambria Math" panose="02040503050406030204" pitchFamily="18" charset="0"/>
                          </a:rPr>
                          <m:t>99</m:t>
                        </m:r>
                        <m:r>
                          <a:rPr lang="fr-FR" sz="2400" i="1">
                            <a:latin typeface="Cambria Math" panose="02040503050406030204" pitchFamily="18" charset="0"/>
                          </a:rPr>
                          <m:t>𝑚</m:t>
                        </m:r>
                      </m:sup>
                      <m:e>
                        <m:r>
                          <a:rPr lang="fr-FR" sz="2400" i="1">
                            <a:latin typeface="Cambria Math" panose="02040503050406030204" pitchFamily="18" charset="0"/>
                          </a:rPr>
                          <m:t>𝑇𝑐</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est un isomère nucléaire de l'isotope du </a:t>
                </a:r>
                <a:r>
                  <a:rPr lang="fr-FR" sz="2400" dirty="0" smtClean="0">
                    <a:latin typeface="Andalus" panose="02020603050405020304" pitchFamily="18" charset="-78"/>
                    <a:cs typeface="Andalus" panose="02020603050405020304" pitchFamily="18" charset="-78"/>
                  </a:rPr>
                  <a:t>technétium </a:t>
                </a:r>
                <a14:m>
                  <m:oMath xmlns:m="http://schemas.openxmlformats.org/officeDocument/2006/math">
                    <m:sPre>
                      <m:sPrePr>
                        <m:ctrlPr>
                          <a:rPr lang="fr-FR" sz="2400" i="1">
                            <a:latin typeface="Cambria Math" panose="02040503050406030204" pitchFamily="18" charset="0"/>
                          </a:rPr>
                        </m:ctrlPr>
                      </m:sPrePr>
                      <m:sub/>
                      <m:sup>
                        <m:r>
                          <a:rPr lang="fr-FR" sz="2400" i="1">
                            <a:latin typeface="Cambria Math" panose="02040503050406030204" pitchFamily="18" charset="0"/>
                          </a:rPr>
                          <m:t>99</m:t>
                        </m:r>
                      </m:sup>
                      <m:e>
                        <m:r>
                          <a:rPr lang="fr-FR" sz="2400" i="1">
                            <a:latin typeface="Cambria Math" panose="02040503050406030204" pitchFamily="18" charset="0"/>
                          </a:rPr>
                          <m:t>𝑇𝑐</m:t>
                        </m:r>
                      </m:e>
                    </m:sPre>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dont le nombre de masse est égal à 99. Il est utilisé en médecine nucléaire pour effectuer de nombreux diagnostics</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86080" y="420916"/>
                <a:ext cx="11318240" cy="4358629"/>
              </a:xfrm>
              <a:prstGeom prst="rect">
                <a:avLst/>
              </a:prstGeom>
              <a:blipFill>
                <a:blip r:embed="rId2"/>
                <a:stretch>
                  <a:fillRect l="-808" t="-1119" r="-1131" b="-2378"/>
                </a:stretch>
              </a:blipFill>
            </p:spPr>
            <p:txBody>
              <a:bodyPr/>
              <a:lstStyle/>
              <a:p>
                <a:r>
                  <a:rPr lang="fr-FR">
                    <a:noFill/>
                  </a:rPr>
                  <a:t> </a:t>
                </a:r>
              </a:p>
            </p:txBody>
          </p:sp>
        </mc:Fallback>
      </mc:AlternateContent>
    </p:spTree>
    <p:extLst>
      <p:ext uri="{BB962C8B-B14F-4D97-AF65-F5344CB8AC3E}">
        <p14:creationId xmlns:p14="http://schemas.microsoft.com/office/powerpoint/2010/main" val="4279074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7820" y="1016000"/>
            <a:ext cx="6925540" cy="3885053"/>
          </a:xfrm>
          <a:prstGeom prst="rect">
            <a:avLst/>
          </a:prstGeom>
        </p:spPr>
      </p:pic>
    </p:spTree>
    <p:extLst>
      <p:ext uri="{BB962C8B-B14F-4D97-AF65-F5344CB8AC3E}">
        <p14:creationId xmlns:p14="http://schemas.microsoft.com/office/powerpoint/2010/main" val="424919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9156"/>
            <a:ext cx="11104880" cy="1938992"/>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Les modèles atomiques  </a:t>
            </a:r>
          </a:p>
          <a:p>
            <a:r>
              <a:rPr lang="fr-FR" sz="2400" dirty="0" smtClean="0">
                <a:latin typeface="Andalus" panose="02020603050405020304" pitchFamily="18" charset="-78"/>
                <a:cs typeface="Andalus" panose="02020603050405020304" pitchFamily="18" charset="-78"/>
              </a:rPr>
              <a:t>1887,THOMSON découvre l’électron et lui donne son nom ,il imagine alors l’atome comme un cake au raisin où les électrons négatifs sont éparpillés dans une matière positive afin de neutraliser l’atome.</a:t>
            </a:r>
          </a:p>
          <a:p>
            <a:r>
              <a:rPr lang="fr-FR" sz="2400" dirty="0" smtClean="0">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5168720" y="1981200"/>
            <a:ext cx="4412160" cy="3434080"/>
          </a:xfrm>
          <a:prstGeom prst="rect">
            <a:avLst/>
          </a:prstGeom>
        </p:spPr>
      </p:pic>
    </p:spTree>
    <p:extLst>
      <p:ext uri="{BB962C8B-B14F-4D97-AF65-F5344CB8AC3E}">
        <p14:creationId xmlns:p14="http://schemas.microsoft.com/office/powerpoint/2010/main" val="350647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498" y="308877"/>
            <a:ext cx="11585749" cy="4247317"/>
          </a:xfrm>
          <a:prstGeom prst="rect">
            <a:avLst/>
          </a:prstGeom>
        </p:spPr>
        <p:txBody>
          <a:bodyPr wrap="square">
            <a:spAutoFit/>
          </a:bodyPr>
          <a:lstStyle/>
          <a:p>
            <a:r>
              <a:rPr lang="fr-FR" sz="5400" b="1" dirty="0">
                <a:latin typeface="Andalus" panose="02020603050405020304" pitchFamily="18" charset="-78"/>
                <a:cs typeface="Andalus" panose="02020603050405020304" pitchFamily="18" charset="-78"/>
              </a:rPr>
              <a:t>Atomistique</a:t>
            </a:r>
            <a:r>
              <a:rPr lang="fr-FR" sz="2400" b="1" dirty="0">
                <a:latin typeface="Andalus" panose="02020603050405020304" pitchFamily="18" charset="-78"/>
                <a:cs typeface="Andalus" panose="02020603050405020304" pitchFamily="18" charset="-78"/>
              </a:rPr>
              <a:t>:</a:t>
            </a:r>
            <a:br>
              <a:rPr lang="fr-FR" sz="2400" b="1" dirty="0">
                <a:latin typeface="Andalus" panose="02020603050405020304" pitchFamily="18" charset="-78"/>
                <a:cs typeface="Andalus" panose="02020603050405020304" pitchFamily="18" charset="-78"/>
              </a:rPr>
            </a:br>
            <a:r>
              <a:rPr lang="fr-FR" sz="2400" dirty="0" smtClean="0">
                <a:latin typeface="Andalus" panose="02020603050405020304" pitchFamily="18" charset="-78"/>
                <a:cs typeface="Andalus" panose="02020603050405020304" pitchFamily="18" charset="-78"/>
              </a:rPr>
              <a:t>L'atomistique </a:t>
            </a:r>
            <a:r>
              <a:rPr lang="fr-FR" sz="2400" dirty="0">
                <a:latin typeface="Andalus" panose="02020603050405020304" pitchFamily="18" charset="-78"/>
                <a:cs typeface="Andalus" panose="02020603050405020304" pitchFamily="18" charset="-78"/>
              </a:rPr>
              <a:t>est une discipline qui a connu un développement significatif au cours du 20ème siècle, passant d'un stade principalement philosophique à une discipline à part entière intégrée </a:t>
            </a:r>
            <a:r>
              <a:rPr lang="fr-FR" sz="2400" dirty="0" smtClean="0">
                <a:latin typeface="Andalus" panose="02020603050405020304" pitchFamily="18" charset="-78"/>
                <a:cs typeface="Andalus" panose="02020603050405020304" pitchFamily="18" charset="-78"/>
              </a:rPr>
              <a:t>dans toutes les sciences modernes.</a:t>
            </a:r>
          </a:p>
          <a:p>
            <a:r>
              <a:rPr lang="fr-FR" sz="2400" dirty="0" smtClean="0">
                <a:latin typeface="Andalus" panose="02020603050405020304" pitchFamily="18" charset="-78"/>
                <a:cs typeface="Andalus" panose="02020603050405020304" pitchFamily="18" charset="-78"/>
              </a:rPr>
              <a:t>Autrement dit, </a:t>
            </a:r>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'atomistique est </a:t>
            </a:r>
            <a:r>
              <a:rPr lang="fr-FR" sz="2400" dirty="0">
                <a:latin typeface="Andalus" panose="02020603050405020304" pitchFamily="18" charset="-78"/>
                <a:cs typeface="Andalus" panose="02020603050405020304" pitchFamily="18" charset="-78"/>
              </a:rPr>
              <a:t>une branche interdisciplinaire de la science qui étudie en détail la structure, les propriétés et le comportement des particules fondamentales de la </a:t>
            </a:r>
            <a:r>
              <a:rPr lang="fr-FR" sz="2400" dirty="0" smtClean="0">
                <a:latin typeface="Andalus" panose="02020603050405020304" pitchFamily="18" charset="-78"/>
                <a:cs typeface="Andalus" panose="02020603050405020304" pitchFamily="18" charset="-78"/>
              </a:rPr>
              <a:t>matière </a:t>
            </a:r>
            <a:r>
              <a:rPr lang="fr-FR" sz="2400" dirty="0">
                <a:latin typeface="Andalus" panose="02020603050405020304" pitchFamily="18" charset="-78"/>
                <a:cs typeface="Andalus" panose="02020603050405020304" pitchFamily="18" charset="-78"/>
              </a:rPr>
              <a:t>à l'échelle atomique et </a:t>
            </a:r>
            <a:r>
              <a:rPr lang="fr-FR" sz="2400" dirty="0" smtClean="0">
                <a:latin typeface="Andalus" panose="02020603050405020304" pitchFamily="18" charset="-78"/>
                <a:cs typeface="Andalus" panose="02020603050405020304" pitchFamily="18" charset="-78"/>
              </a:rPr>
              <a:t>subatomique et  </a:t>
            </a:r>
            <a:r>
              <a:rPr lang="fr-FR" sz="2400" dirty="0">
                <a:latin typeface="Andalus" panose="02020603050405020304" pitchFamily="18" charset="-78"/>
                <a:cs typeface="Andalus" panose="02020603050405020304" pitchFamily="18" charset="-78"/>
              </a:rPr>
              <a:t>joue un rôle crucial dans de nombreux domaines scientifiques, y compris la chimie, la physique, la biologie et les sciences des matériaux, et fournit les fondements théoriques nécessaires pour comprendre la nature de la matière et développer de nouvelles technologies</a:t>
            </a:r>
            <a:r>
              <a:rPr lang="fr-FR" sz="2400" dirty="0" smtClean="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943342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0720" y="457815"/>
            <a:ext cx="10739120" cy="83099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1911,RUTHERFORD introduit le modèle du système solaire, avec un noyau central (neutron et proton) et des électrons qui orbitent autour de lui</a:t>
            </a:r>
            <a:r>
              <a:rPr lang="fr-FR" sz="2400" dirty="0">
                <a:latin typeface="Andalus" panose="02020603050405020304" pitchFamily="18" charset="-78"/>
                <a:cs typeface="Andalus" panose="02020603050405020304" pitchFamily="18" charset="-78"/>
              </a:rPr>
              <a:t>.</a:t>
            </a:r>
          </a:p>
        </p:txBody>
      </p:sp>
      <p:pic>
        <p:nvPicPr>
          <p:cNvPr id="4" name="Picture 3"/>
          <p:cNvPicPr>
            <a:picLocks noChangeAspect="1"/>
          </p:cNvPicPr>
          <p:nvPr/>
        </p:nvPicPr>
        <p:blipFill>
          <a:blip r:embed="rId2"/>
          <a:stretch>
            <a:fillRect/>
          </a:stretch>
        </p:blipFill>
        <p:spPr>
          <a:xfrm>
            <a:off x="3634560" y="1920241"/>
            <a:ext cx="4970959" cy="3190240"/>
          </a:xfrm>
          <a:prstGeom prst="rect">
            <a:avLst/>
          </a:prstGeom>
        </p:spPr>
      </p:pic>
    </p:spTree>
    <p:extLst>
      <p:ext uri="{BB962C8B-B14F-4D97-AF65-F5344CB8AC3E}">
        <p14:creationId xmlns:p14="http://schemas.microsoft.com/office/powerpoint/2010/main" val="302392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80" y="532676"/>
            <a:ext cx="10566400" cy="1200329"/>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1913,BOHR révolutionne l’atome par  son modèle à niveau d’énergie comptant un nombre fixe d’électron, ces travaux furent repris par EINSTEIN qui introduit le modèle quantique de l’atome</a:t>
            </a:r>
            <a:r>
              <a:rPr lang="fr-FR" sz="2400" dirty="0">
                <a:latin typeface="Andalus" panose="02020603050405020304" pitchFamily="18" charset="-78"/>
                <a:cs typeface="Andalus" panose="02020603050405020304" pitchFamily="18" charset="-78"/>
              </a:rPr>
              <a:t>.</a:t>
            </a:r>
          </a:p>
        </p:txBody>
      </p:sp>
      <p:pic>
        <p:nvPicPr>
          <p:cNvPr id="3" name="Picture 2"/>
          <p:cNvPicPr>
            <a:picLocks noChangeAspect="1"/>
          </p:cNvPicPr>
          <p:nvPr/>
        </p:nvPicPr>
        <p:blipFill>
          <a:blip r:embed="rId2"/>
          <a:stretch>
            <a:fillRect/>
          </a:stretch>
        </p:blipFill>
        <p:spPr>
          <a:xfrm>
            <a:off x="5387662" y="2519681"/>
            <a:ext cx="4061138" cy="3657600"/>
          </a:xfrm>
          <a:prstGeom prst="rect">
            <a:avLst/>
          </a:prstGeom>
        </p:spPr>
      </p:pic>
    </p:spTree>
    <p:extLst>
      <p:ext uri="{BB962C8B-B14F-4D97-AF65-F5344CB8AC3E}">
        <p14:creationId xmlns:p14="http://schemas.microsoft.com/office/powerpoint/2010/main" val="3630961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528935"/>
            <a:ext cx="11155680" cy="830997"/>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1926,SCHRÖDINGER qui donne le modèle où l’électron se trouve dans un nuage (orbitale), avec impossibilité de savoir avec précision où se trouve cet électron</a:t>
            </a:r>
            <a:r>
              <a:rPr lang="fr-FR" sz="2400" dirty="0"/>
              <a:t>.</a:t>
            </a:r>
          </a:p>
        </p:txBody>
      </p:sp>
      <p:pic>
        <p:nvPicPr>
          <p:cNvPr id="3" name="Picture 2"/>
          <p:cNvPicPr>
            <a:picLocks noChangeAspect="1"/>
          </p:cNvPicPr>
          <p:nvPr/>
        </p:nvPicPr>
        <p:blipFill>
          <a:blip r:embed="rId2"/>
          <a:stretch>
            <a:fillRect/>
          </a:stretch>
        </p:blipFill>
        <p:spPr>
          <a:xfrm>
            <a:off x="923290" y="1975484"/>
            <a:ext cx="9267190" cy="2718436"/>
          </a:xfrm>
          <a:prstGeom prst="rect">
            <a:avLst/>
          </a:prstGeom>
        </p:spPr>
      </p:pic>
    </p:spTree>
    <p:extLst>
      <p:ext uri="{BB962C8B-B14F-4D97-AF65-F5344CB8AC3E}">
        <p14:creationId xmlns:p14="http://schemas.microsoft.com/office/powerpoint/2010/main" val="190976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fr-FR" sz="2400" b="1" dirty="0" smtClean="0">
                <a:latin typeface="Andalus" panose="02020603050405020304" pitchFamily="18" charset="-78"/>
                <a:cs typeface="Andalus" panose="02020603050405020304" pitchFamily="18" charset="-78"/>
              </a:rPr>
              <a:t>Tableau de Mendeleïev:</a:t>
            </a:r>
            <a:endParaRPr lang="fr-FR" sz="2400" b="1"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995680" y="1198880"/>
            <a:ext cx="9763760" cy="5334000"/>
          </a:xfrm>
          <a:prstGeom prst="rect">
            <a:avLst/>
          </a:prstGeom>
        </p:spPr>
      </p:pic>
    </p:spTree>
    <p:extLst>
      <p:ext uri="{BB962C8B-B14F-4D97-AF65-F5344CB8AC3E}">
        <p14:creationId xmlns:p14="http://schemas.microsoft.com/office/powerpoint/2010/main" val="4179481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956717"/>
            <a:ext cx="11460480" cy="3785652"/>
          </a:xfrm>
          <a:prstGeom prst="rect">
            <a:avLst/>
          </a:prstGeom>
        </p:spPr>
        <p:txBody>
          <a:bodyPr wrap="square">
            <a:spAutoFit/>
          </a:bodyPr>
          <a:lstStyle/>
          <a:p>
            <a:endParaRPr lang="fr-FR" sz="2400" dirty="0" smtClean="0">
              <a:latin typeface="Andalus" panose="02020603050405020304" pitchFamily="18" charset="-78"/>
              <a:cs typeface="Andalus" panose="02020603050405020304" pitchFamily="18" charset="-78"/>
            </a:endParaRPr>
          </a:p>
          <a:p>
            <a:r>
              <a:rPr lang="fr-FR" sz="3600" b="1" dirty="0" smtClean="0">
                <a:latin typeface="Andalus" panose="02020603050405020304" pitchFamily="18" charset="-78"/>
                <a:cs typeface="Andalus" panose="02020603050405020304" pitchFamily="18" charset="-78"/>
              </a:rPr>
              <a:t>Conclusion:</a:t>
            </a:r>
            <a:r>
              <a:rPr lang="fr-FR" sz="3600" dirty="0" smtClean="0">
                <a:latin typeface="Andalus" panose="02020603050405020304" pitchFamily="18" charset="-78"/>
                <a:cs typeface="Andalus" panose="02020603050405020304" pitchFamily="18" charset="-78"/>
              </a:rPr>
              <a:t> </a:t>
            </a:r>
          </a:p>
          <a:p>
            <a:r>
              <a:rPr lang="fr-FR" sz="3600" dirty="0" smtClean="0">
                <a:latin typeface="Andalus" panose="02020603050405020304" pitchFamily="18" charset="-78"/>
                <a:cs typeface="Andalus" panose="02020603050405020304" pitchFamily="18" charset="-78"/>
              </a:rPr>
              <a:t>Les connaissances acquises grâce à l’étude de l’atome ont permis de développer un grand nombre des sciences ,et c’est surement les sciences médicales qui ont été les plus intéressantes (biochimie ,médecine nucléaire, radiologie</a:t>
            </a:r>
            <a:r>
              <a:rPr lang="fr-FR" sz="3600" dirty="0">
                <a:latin typeface="Andalus" panose="02020603050405020304" pitchFamily="18" charset="-78"/>
                <a:cs typeface="Andalus" panose="02020603050405020304" pitchFamily="18" charset="-78"/>
              </a:rPr>
              <a:t>…).</a:t>
            </a:r>
          </a:p>
          <a:p>
            <a:endParaRPr lang="fr-FR" sz="3600" dirty="0"/>
          </a:p>
        </p:txBody>
      </p:sp>
    </p:spTree>
    <p:extLst>
      <p:ext uri="{BB962C8B-B14F-4D97-AF65-F5344CB8AC3E}">
        <p14:creationId xmlns:p14="http://schemas.microsoft.com/office/powerpoint/2010/main" val="3990555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71" y="2007198"/>
            <a:ext cx="9404723" cy="1400530"/>
          </a:xfrm>
        </p:spPr>
        <p:txBody>
          <a:bodyPr/>
          <a:lstStyle/>
          <a:p>
            <a:pPr algn="ctr"/>
            <a:r>
              <a:rPr lang="fr-FR" sz="6000" dirty="0">
                <a:latin typeface="Andalus" panose="02020603050405020304" pitchFamily="18" charset="-78"/>
                <a:cs typeface="Andalus" panose="02020603050405020304" pitchFamily="18" charset="-78"/>
              </a:rPr>
              <a:t>Merci pour votre attention</a:t>
            </a:r>
            <a:endParaRPr lang="fr-FR" sz="6000" dirty="0"/>
          </a:p>
        </p:txBody>
      </p:sp>
    </p:spTree>
    <p:extLst>
      <p:ext uri="{BB962C8B-B14F-4D97-AF65-F5344CB8AC3E}">
        <p14:creationId xmlns:p14="http://schemas.microsoft.com/office/powerpoint/2010/main" val="389858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790" y="209732"/>
            <a:ext cx="10862268" cy="3724096"/>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Structure de la matière :</a:t>
            </a:r>
          </a:p>
          <a:p>
            <a:r>
              <a:rPr lang="fr-FR" sz="2400" dirty="0">
                <a:latin typeface="Andalus" panose="02020603050405020304" pitchFamily="18" charset="-78"/>
                <a:cs typeface="Andalus" panose="02020603050405020304" pitchFamily="18" charset="-78"/>
              </a:rPr>
              <a:t>L</a:t>
            </a:r>
            <a:r>
              <a:rPr lang="fr-FR" sz="2400" dirty="0" smtClean="0">
                <a:latin typeface="Andalus" panose="02020603050405020304" pitchFamily="18" charset="-78"/>
                <a:cs typeface="Andalus" panose="02020603050405020304" pitchFamily="18" charset="-78"/>
              </a:rPr>
              <a:t>a </a:t>
            </a:r>
            <a:r>
              <a:rPr lang="fr-FR" sz="2400" dirty="0">
                <a:latin typeface="Andalus" panose="02020603050405020304" pitchFamily="18" charset="-78"/>
                <a:cs typeface="Andalus" panose="02020603050405020304" pitchFamily="18" charset="-78"/>
              </a:rPr>
              <a:t>matière se trouve sous trois états : solide, liquide, gaz. Or tout l’univers physique, y compris les organismes vivants, est constitué de matière .Celle-ci est caractérisée par sa masse et son énergie qui mesure sa capacité à produire du </a:t>
            </a:r>
            <a:r>
              <a:rPr lang="fr-FR" sz="2400" dirty="0" smtClean="0">
                <a:latin typeface="Andalus" panose="02020603050405020304" pitchFamily="18" charset="-78"/>
                <a:cs typeface="Andalus" panose="02020603050405020304" pitchFamily="18" charset="-78"/>
              </a:rPr>
              <a:t>travail. </a:t>
            </a:r>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La matière est formée à partir de grains élémentaires, ce sont les atomes</a:t>
            </a:r>
            <a:r>
              <a:rPr lang="fr-FR" sz="2400" dirty="0" smtClean="0">
                <a:latin typeface="Andalus" panose="02020603050405020304" pitchFamily="18" charset="-78"/>
                <a:cs typeface="Andalus" panose="02020603050405020304" pitchFamily="18" charset="-78"/>
              </a:rPr>
              <a:t>.</a:t>
            </a:r>
          </a:p>
          <a:p>
            <a:r>
              <a:rPr lang="fr-FR" sz="2400" b="1" dirty="0">
                <a:latin typeface="Andalus" panose="02020603050405020304" pitchFamily="18" charset="-78"/>
                <a:cs typeface="Andalus" panose="02020603050405020304" pitchFamily="18" charset="-78"/>
              </a:rPr>
              <a:t>Généralités sur l’atome</a:t>
            </a:r>
          </a:p>
          <a:p>
            <a:r>
              <a:rPr lang="fr-FR" sz="2400" dirty="0">
                <a:latin typeface="Andalus" panose="02020603050405020304" pitchFamily="18" charset="-78"/>
                <a:cs typeface="Andalus" panose="02020603050405020304" pitchFamily="18" charset="-78"/>
              </a:rPr>
              <a:t>Un atome est constitué d’un noyau autour duquel gravitent un ou plusieurs électrons.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 </a:t>
            </a:r>
            <a:r>
              <a:rPr lang="fr-FR" sz="2400" dirty="0">
                <a:latin typeface="Andalus" panose="02020603050405020304" pitchFamily="18" charset="-78"/>
                <a:cs typeface="Andalus" panose="02020603050405020304" pitchFamily="18" charset="-78"/>
              </a:rPr>
              <a:t>noyau </a:t>
            </a:r>
            <a:r>
              <a:rPr lang="fr-FR" sz="2400" dirty="0" smtClean="0">
                <a:latin typeface="Andalus" panose="02020603050405020304" pitchFamily="18" charset="-78"/>
                <a:cs typeface="Andalus" panose="02020603050405020304" pitchFamily="18" charset="-78"/>
              </a:rPr>
              <a:t>de l’atome </a:t>
            </a:r>
            <a:r>
              <a:rPr lang="fr-FR" sz="2400" dirty="0">
                <a:latin typeface="Andalus" panose="02020603050405020304" pitchFamily="18" charset="-78"/>
                <a:cs typeface="Andalus" panose="02020603050405020304" pitchFamily="18" charset="-78"/>
              </a:rPr>
              <a:t>est composé de </a:t>
            </a:r>
            <a:r>
              <a:rPr lang="fr-FR" sz="2400" b="1" dirty="0">
                <a:latin typeface="Andalus" panose="02020603050405020304" pitchFamily="18" charset="-78"/>
                <a:cs typeface="Andalus" panose="02020603050405020304" pitchFamily="18" charset="-78"/>
              </a:rPr>
              <a:t>nucléons</a:t>
            </a:r>
            <a:r>
              <a:rPr lang="fr-FR" sz="2400" dirty="0">
                <a:latin typeface="Andalus" panose="02020603050405020304" pitchFamily="18" charset="-78"/>
                <a:cs typeface="Andalus" panose="02020603050405020304" pitchFamily="18" charset="-78"/>
              </a:rPr>
              <a:t>, les neutrons et les protons</a:t>
            </a:r>
            <a:r>
              <a:rPr lang="fr-FR" sz="2400" dirty="0" smtClean="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L’atome étant électriquement </a:t>
            </a:r>
            <a:r>
              <a:rPr lang="fr-FR" sz="2400" b="1" dirty="0" smtClean="0">
                <a:latin typeface="Andalus" panose="02020603050405020304" pitchFamily="18" charset="-78"/>
                <a:cs typeface="Andalus" panose="02020603050405020304" pitchFamily="18" charset="-78"/>
              </a:rPr>
              <a:t>neutre </a:t>
            </a:r>
            <a:r>
              <a:rPr lang="fr-FR" sz="2400" dirty="0" smtClean="0">
                <a:latin typeface="Andalus" panose="02020603050405020304" pitchFamily="18" charset="-78"/>
                <a:cs typeface="Andalus" panose="02020603050405020304" pitchFamily="18" charset="-78"/>
              </a:rPr>
              <a:t>(il y a autant de proton que d’électrons)</a:t>
            </a:r>
            <a:r>
              <a:rPr lang="fr-FR" sz="2000" dirty="0" smtClean="0">
                <a:latin typeface="Andalus" panose="02020603050405020304" pitchFamily="18" charset="-78"/>
                <a:cs typeface="Andalus" panose="02020603050405020304" pitchFamily="18" charset="-78"/>
              </a:rPr>
              <a:t>.</a:t>
            </a:r>
          </a:p>
          <a:p>
            <a:endParaRPr lang="fr-FR" sz="2000"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stretch>
            <a:fillRect/>
          </a:stretch>
        </p:blipFill>
        <p:spPr>
          <a:xfrm>
            <a:off x="4632290" y="3938953"/>
            <a:ext cx="2816921" cy="2280976"/>
          </a:xfrm>
          <a:prstGeom prst="rect">
            <a:avLst/>
          </a:prstGeom>
        </p:spPr>
      </p:pic>
    </p:spTree>
    <p:extLst>
      <p:ext uri="{BB962C8B-B14F-4D97-AF65-F5344CB8AC3E}">
        <p14:creationId xmlns:p14="http://schemas.microsoft.com/office/powerpoint/2010/main" val="402514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643" y="351691"/>
            <a:ext cx="10862268" cy="3693319"/>
          </a:xfrm>
          <a:prstGeom prst="rect">
            <a:avLst/>
          </a:prstGeom>
        </p:spPr>
        <p:txBody>
          <a:bodyPr wrap="square">
            <a:spAutoFit/>
          </a:bodyPr>
          <a:lstStyle/>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118 </a:t>
            </a:r>
            <a:r>
              <a:rPr lang="fr-FR" sz="2400" dirty="0">
                <a:latin typeface="Andalus" panose="02020603050405020304" pitchFamily="18" charset="-78"/>
                <a:cs typeface="Andalus" panose="02020603050405020304" pitchFamily="18" charset="-78"/>
              </a:rPr>
              <a:t>atomes ou éléments ont été découverts </a:t>
            </a:r>
            <a:r>
              <a:rPr lang="fr-FR" sz="2400" dirty="0" smtClean="0">
                <a:latin typeface="Andalus" panose="02020603050405020304" pitchFamily="18" charset="-78"/>
                <a:cs typeface="Andalus" panose="02020603050405020304" pitchFamily="18" charset="-78"/>
              </a:rPr>
              <a:t>(jusqu’à 2022) et </a:t>
            </a:r>
            <a:r>
              <a:rPr lang="fr-FR" sz="2400" dirty="0">
                <a:latin typeface="Andalus" panose="02020603050405020304" pitchFamily="18" charset="-78"/>
                <a:cs typeface="Andalus" panose="02020603050405020304" pitchFamily="18" charset="-78"/>
              </a:rPr>
              <a:t>chacun d'eux est désigné par son nom et son symbole. </a:t>
            </a:r>
          </a:p>
          <a:p>
            <a:r>
              <a:rPr lang="fr-FR" sz="2400" i="1" dirty="0">
                <a:latin typeface="Andalus" panose="02020603050405020304" pitchFamily="18" charset="-78"/>
                <a:cs typeface="Andalus" panose="02020603050405020304" pitchFamily="18" charset="-78"/>
              </a:rPr>
              <a:t>Exemple </a:t>
            </a:r>
            <a:r>
              <a:rPr lang="fr-FR" sz="2400" dirty="0">
                <a:latin typeface="Andalus" panose="02020603050405020304" pitchFamily="18" charset="-78"/>
                <a:cs typeface="Andalus" panose="02020603050405020304" pitchFamily="18" charset="-78"/>
              </a:rPr>
              <a:t>: Hydrogène: H ; Fer: Fe ; Oxygène: O ; Carbone : C </a:t>
            </a:r>
          </a:p>
          <a:p>
            <a:r>
              <a:rPr lang="fr-FR" sz="2400" dirty="0">
                <a:latin typeface="Andalus" panose="02020603050405020304" pitchFamily="18" charset="-78"/>
                <a:cs typeface="Andalus" panose="02020603050405020304" pitchFamily="18" charset="-78"/>
              </a:rPr>
              <a:t>La masse de l’atome est principalement contenue dans le noyau et le volume de l’atome est principalement dû à la taille du cortège électronique(nuage électronique)</a:t>
            </a:r>
            <a:endParaRPr lang="fr-FR" sz="2400" dirty="0"/>
          </a:p>
          <a:p>
            <a:endParaRPr lang="fr-FR" sz="2400" b="1" dirty="0" smtClean="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stretch>
            <a:fillRect/>
          </a:stretch>
        </p:blipFill>
        <p:spPr>
          <a:xfrm>
            <a:off x="2076290" y="3811490"/>
            <a:ext cx="6756321" cy="2304605"/>
          </a:xfrm>
          <a:prstGeom prst="rect">
            <a:avLst/>
          </a:prstGeom>
        </p:spPr>
      </p:pic>
    </p:spTree>
    <p:extLst>
      <p:ext uri="{BB962C8B-B14F-4D97-AF65-F5344CB8AC3E}">
        <p14:creationId xmlns:p14="http://schemas.microsoft.com/office/powerpoint/2010/main" val="1610352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45476" y="643585"/>
                <a:ext cx="11210611" cy="3024931"/>
              </a:xfrm>
              <a:prstGeom prst="rect">
                <a:avLst/>
              </a:prstGeom>
            </p:spPr>
            <p:txBody>
              <a:bodyPr wrap="square">
                <a:spAutoFit/>
              </a:bodyPr>
              <a:lstStyle/>
              <a:p>
                <a:endParaRPr lang="fr-FR" sz="1050" dirty="0" smtClean="0">
                  <a:solidFill>
                    <a:srgbClr val="000000"/>
                  </a:solidFill>
                  <a:latin typeface="Times New Roman" panose="02020603050405020304" pitchFamily="18" charset="0"/>
                </a:endParaRPr>
              </a:p>
              <a:p>
                <a:r>
                  <a:rPr lang="fr-FR" sz="2400" b="1" dirty="0" smtClean="0">
                    <a:latin typeface="Andalus" panose="02020603050405020304" pitchFamily="18" charset="-78"/>
                    <a:cs typeface="Andalus" panose="02020603050405020304" pitchFamily="18" charset="-78"/>
                  </a:rPr>
                  <a:t>Le noyau:</a:t>
                </a:r>
                <a:endParaRPr lang="fr-FR" dirty="0"/>
              </a:p>
              <a:p>
                <a:r>
                  <a:rPr lang="fr-FR" sz="2400" dirty="0" smtClean="0">
                    <a:latin typeface="Andalus" panose="02020603050405020304" pitchFamily="18" charset="-78"/>
                    <a:cs typeface="Andalus" panose="02020603050405020304" pitchFamily="18" charset="-78"/>
                  </a:rPr>
                  <a:t>Il </a:t>
                </a:r>
                <a:r>
                  <a:rPr lang="fr-FR" sz="2400" dirty="0">
                    <a:latin typeface="Andalus" panose="02020603050405020304" pitchFamily="18" charset="-78"/>
                    <a:cs typeface="Andalus" panose="02020603050405020304" pitchFamily="18" charset="-78"/>
                  </a:rPr>
                  <a:t>a été découvert grâce à l’expérience de Rutherford. Il a déduit que toute la masse de l’atome est concentrée dans une région chargée positivement c’est </a:t>
                </a:r>
                <a:r>
                  <a:rPr lang="fr-FR" sz="2400" dirty="0" smtClean="0">
                    <a:latin typeface="Andalus" panose="02020603050405020304" pitchFamily="18" charset="-78"/>
                    <a:cs typeface="Andalus" panose="02020603050405020304" pitchFamily="18" charset="-78"/>
                  </a:rPr>
                  <a:t> </a:t>
                </a:r>
                <a:r>
                  <a:rPr lang="fr-FR" sz="2400" b="1" dirty="0">
                    <a:latin typeface="Andalus" panose="02020603050405020304" pitchFamily="18" charset="-78"/>
                    <a:cs typeface="Andalus" panose="02020603050405020304" pitchFamily="18" charset="-78"/>
                  </a:rPr>
                  <a:t>le noyau central</a:t>
                </a:r>
                <a:r>
                  <a:rPr lang="fr-FR" sz="2400" dirty="0">
                    <a:latin typeface="Andalus" panose="02020603050405020304" pitchFamily="18" charset="-78"/>
                    <a:cs typeface="Andalus" panose="02020603050405020304" pitchFamily="18" charset="-78"/>
                  </a:rPr>
                  <a:t>. Les électrons négatifs gravitent autours du noyau comme les planètes autour du soleil.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 noyau est sphérique et son volume sera calculé par la relation: </a:t>
                </a:r>
                <a14:m>
                  <m:oMath xmlns:m="http://schemas.openxmlformats.org/officeDocument/2006/math">
                    <m:r>
                      <a:rPr lang="fr-FR" sz="2400" b="0" i="1" smtClean="0">
                        <a:latin typeface="Cambria Math" panose="02040503050406030204" pitchFamily="18" charset="0"/>
                        <a:cs typeface="Andalus" panose="02020603050405020304" pitchFamily="18" charset="-78"/>
                      </a:rPr>
                      <m:t>𝑉</m:t>
                    </m:r>
                    <m:r>
                      <a:rPr lang="fr-FR" sz="2400" b="0" i="1" smtClean="0">
                        <a:latin typeface="Cambria Math" panose="02040503050406030204" pitchFamily="18" charset="0"/>
                        <a:cs typeface="Andalus" panose="02020603050405020304" pitchFamily="18" charset="-78"/>
                      </a:rPr>
                      <m:t>=</m:t>
                    </m:r>
                    <m:f>
                      <m:fPr>
                        <m:ctrlPr>
                          <a:rPr lang="fr-FR" sz="2400" b="0" i="1" smtClean="0">
                            <a:latin typeface="Cambria Math" panose="02040503050406030204" pitchFamily="18" charset="0"/>
                            <a:cs typeface="Andalus" panose="02020603050405020304" pitchFamily="18" charset="-78"/>
                          </a:rPr>
                        </m:ctrlPr>
                      </m:fPr>
                      <m:num>
                        <m:r>
                          <a:rPr lang="fr-FR" sz="2400" b="0" i="1" smtClean="0">
                            <a:latin typeface="Cambria Math" panose="02040503050406030204" pitchFamily="18" charset="0"/>
                            <a:cs typeface="Andalus" panose="02020603050405020304" pitchFamily="18" charset="-78"/>
                          </a:rPr>
                          <m:t>4</m:t>
                        </m:r>
                      </m:num>
                      <m:den>
                        <m:r>
                          <a:rPr lang="fr-FR" sz="2400" b="0" i="1" smtClean="0">
                            <a:latin typeface="Cambria Math" panose="02040503050406030204" pitchFamily="18" charset="0"/>
                            <a:cs typeface="Andalus" panose="02020603050405020304" pitchFamily="18" charset="-78"/>
                          </a:rPr>
                          <m:t>3</m:t>
                        </m:r>
                      </m:den>
                    </m:f>
                    <m:r>
                      <a:rPr lang="fr-FR" sz="2400" b="0" i="1" smtClean="0">
                        <a:latin typeface="Cambria Math" panose="02040503050406030204" pitchFamily="18" charset="0"/>
                        <a:ea typeface="Cambria Math" panose="02040503050406030204" pitchFamily="18" charset="0"/>
                        <a:cs typeface="Andalus" panose="02020603050405020304" pitchFamily="18" charset="-78"/>
                      </a:rPr>
                      <m:t>𝜋</m:t>
                    </m:r>
                    <m:sSup>
                      <m:sSupPr>
                        <m:ctrlPr>
                          <a:rPr lang="fr-FR" sz="2400" b="0" i="1" smtClean="0">
                            <a:latin typeface="Cambria Math" panose="02040503050406030204" pitchFamily="18" charset="0"/>
                            <a:ea typeface="Cambria Math" panose="02040503050406030204" pitchFamily="18" charset="0"/>
                            <a:cs typeface="Andalus" panose="02020603050405020304" pitchFamily="18" charset="-78"/>
                          </a:rPr>
                        </m:ctrlPr>
                      </m:sSupPr>
                      <m:e>
                        <m:r>
                          <a:rPr lang="fr-FR" sz="2400" b="0" i="1" smtClean="0">
                            <a:latin typeface="Cambria Math" panose="02040503050406030204" pitchFamily="18" charset="0"/>
                            <a:ea typeface="Cambria Math" panose="02040503050406030204" pitchFamily="18" charset="0"/>
                            <a:cs typeface="Andalus" panose="02020603050405020304" pitchFamily="18" charset="-78"/>
                          </a:rPr>
                          <m:t>𝑅</m:t>
                        </m:r>
                      </m:e>
                      <m:sup>
                        <m:r>
                          <a:rPr lang="fr-FR" sz="2400" b="0" i="1" smtClean="0">
                            <a:latin typeface="Cambria Math" panose="02040503050406030204" pitchFamily="18" charset="0"/>
                            <a:ea typeface="Cambria Math" panose="02040503050406030204" pitchFamily="18" charset="0"/>
                            <a:cs typeface="Andalus" panose="02020603050405020304" pitchFamily="18" charset="-78"/>
                          </a:rPr>
                          <m:t>3</m:t>
                        </m:r>
                      </m:sup>
                    </m:sSup>
                  </m:oMath>
                </a14:m>
                <a:endParaRPr lang="fr-FR" sz="2400" dirty="0">
                  <a:latin typeface="Andalus" panose="02020603050405020304" pitchFamily="18" charset="-78"/>
                  <a:cs typeface="Andalus" panose="02020603050405020304" pitchFamily="18" charset="-78"/>
                </a:endParaRPr>
              </a:p>
              <a:p>
                <a:endParaRPr lang="fr-FR" sz="2400" b="1"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445476" y="643585"/>
                <a:ext cx="11210611" cy="3024931"/>
              </a:xfrm>
              <a:prstGeom prst="rect">
                <a:avLst/>
              </a:prstGeom>
              <a:blipFill>
                <a:blip r:embed="rId2"/>
                <a:stretch>
                  <a:fillRect l="-816"/>
                </a:stretch>
              </a:blipFill>
            </p:spPr>
            <p:txBody>
              <a:bodyPr/>
              <a:lstStyle/>
              <a:p>
                <a:r>
                  <a:rPr lang="fr-FR">
                    <a:noFill/>
                  </a:rPr>
                  <a:t> </a:t>
                </a:r>
              </a:p>
            </p:txBody>
          </p:sp>
        </mc:Fallback>
      </mc:AlternateContent>
      <p:pic>
        <p:nvPicPr>
          <p:cNvPr id="4" name="Picture 3"/>
          <p:cNvPicPr>
            <a:picLocks noChangeAspect="1"/>
          </p:cNvPicPr>
          <p:nvPr/>
        </p:nvPicPr>
        <p:blipFill>
          <a:blip r:embed="rId3"/>
          <a:stretch>
            <a:fillRect/>
          </a:stretch>
        </p:blipFill>
        <p:spPr>
          <a:xfrm>
            <a:off x="1191130" y="2861653"/>
            <a:ext cx="3521547" cy="284301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34945" y="5715244"/>
                <a:ext cx="11632642" cy="818366"/>
              </a:xfrm>
              <a:prstGeom prst="rect">
                <a:avLst/>
              </a:prstGeom>
            </p:spPr>
            <p:txBody>
              <a:bodyPr wrap="square">
                <a:spAutoFit/>
              </a:bodyPr>
              <a:lstStyle/>
              <a:p>
                <a:endParaRPr lang="fr-FR" sz="2000" dirty="0" smtClean="0">
                  <a:solidFill>
                    <a:srgbClr val="000000"/>
                  </a:solidFill>
                  <a:latin typeface="Times New Roman" panose="02020603050405020304" pitchFamily="18" charset="0"/>
                </a:endParaRPr>
              </a:p>
              <a:p>
                <a:r>
                  <a:rPr lang="fr-FR" sz="2400" dirty="0">
                    <a:latin typeface="Andalus" panose="02020603050405020304" pitchFamily="18" charset="-78"/>
                    <a:cs typeface="Andalus" panose="02020603050405020304" pitchFamily="18" charset="-78"/>
                  </a:rPr>
                  <a:t>Le rayon de l’atome est 10000 fois plus grand que le rayon du noyau </a:t>
                </a:r>
                <a14:m>
                  <m:oMath xmlns:m="http://schemas.openxmlformats.org/officeDocument/2006/math">
                    <m:sSub>
                      <m:sSubPr>
                        <m:ctrlPr>
                          <a:rPr lang="fr-FR" sz="2400" b="1" i="1" dirty="0" smtClean="0">
                            <a:latin typeface="Cambria Math" panose="02040503050406030204" pitchFamily="18" charset="0"/>
                            <a:cs typeface="Andalus" panose="02020603050405020304" pitchFamily="18" charset="-78"/>
                          </a:rPr>
                        </m:ctrlPr>
                      </m:sSubPr>
                      <m:e>
                        <m:r>
                          <a:rPr lang="fr-FR" sz="2400" b="1" i="1" dirty="0" smtClean="0">
                            <a:latin typeface="Cambria Math" panose="02040503050406030204" pitchFamily="18" charset="0"/>
                            <a:cs typeface="Andalus" panose="02020603050405020304" pitchFamily="18" charset="-78"/>
                          </a:rPr>
                          <m:t>𝑹</m:t>
                        </m:r>
                      </m:e>
                      <m:sub>
                        <m:r>
                          <a:rPr lang="fr-FR" sz="2400" b="1" i="1" dirty="0" smtClean="0">
                            <a:latin typeface="Cambria Math" panose="02040503050406030204" pitchFamily="18" charset="0"/>
                            <a:cs typeface="Andalus" panose="02020603050405020304" pitchFamily="18" charset="-78"/>
                          </a:rPr>
                          <m:t>𝒂𝒕𝒐𝒎𝒆</m:t>
                        </m:r>
                      </m:sub>
                    </m:sSub>
                  </m:oMath>
                </a14:m>
                <a:r>
                  <a:rPr lang="fr-FR" sz="2400" b="1" dirty="0" smtClean="0">
                    <a:latin typeface="Andalus" panose="02020603050405020304" pitchFamily="18" charset="-78"/>
                    <a:cs typeface="Andalus" panose="02020603050405020304" pitchFamily="18" charset="-78"/>
                  </a:rPr>
                  <a:t> </a:t>
                </a:r>
                <a:r>
                  <a:rPr lang="fr-FR" sz="2400" b="1" dirty="0">
                    <a:latin typeface="Andalus" panose="02020603050405020304" pitchFamily="18" charset="-78"/>
                    <a:cs typeface="Andalus" panose="02020603050405020304" pitchFamily="18" charset="-78"/>
                  </a:rPr>
                  <a:t>= </a:t>
                </a:r>
                <a14:m>
                  <m:oMath xmlns:m="http://schemas.openxmlformats.org/officeDocument/2006/math">
                    <m:sSup>
                      <m:sSupPr>
                        <m:ctrlPr>
                          <a:rPr lang="fr-FR" sz="2400" b="1" i="1" smtClean="0">
                            <a:latin typeface="Cambria Math" panose="02040503050406030204" pitchFamily="18" charset="0"/>
                            <a:cs typeface="Andalus" panose="02020603050405020304" pitchFamily="18" charset="-78"/>
                          </a:rPr>
                        </m:ctrlPr>
                      </m:sSupPr>
                      <m:e>
                        <m:r>
                          <a:rPr lang="fr-FR" sz="2400" b="1" i="1" smtClean="0">
                            <a:latin typeface="Cambria Math" panose="02040503050406030204" pitchFamily="18" charset="0"/>
                            <a:cs typeface="Andalus" panose="02020603050405020304" pitchFamily="18" charset="-78"/>
                          </a:rPr>
                          <m:t>𝟏𝟎</m:t>
                        </m:r>
                      </m:e>
                      <m:sup>
                        <m:r>
                          <a:rPr lang="fr-FR" sz="2400" b="1" i="1" smtClean="0">
                            <a:latin typeface="Cambria Math" panose="02040503050406030204" pitchFamily="18" charset="0"/>
                            <a:cs typeface="Andalus" panose="02020603050405020304" pitchFamily="18" charset="-78"/>
                          </a:rPr>
                          <m:t>𝟒</m:t>
                        </m:r>
                      </m:sup>
                    </m:sSup>
                    <m:sSub>
                      <m:sSubPr>
                        <m:ctrlPr>
                          <a:rPr lang="fr-FR" sz="2400" b="1" i="1" dirty="0">
                            <a:latin typeface="Cambria Math" panose="02040503050406030204" pitchFamily="18" charset="0"/>
                            <a:cs typeface="Andalus" panose="02020603050405020304" pitchFamily="18" charset="-78"/>
                          </a:rPr>
                        </m:ctrlPr>
                      </m:sSubPr>
                      <m:e>
                        <m:r>
                          <a:rPr lang="fr-FR" sz="2400" b="1" i="1" dirty="0">
                            <a:latin typeface="Cambria Math" panose="02040503050406030204" pitchFamily="18" charset="0"/>
                            <a:cs typeface="Andalus" panose="02020603050405020304" pitchFamily="18" charset="-78"/>
                          </a:rPr>
                          <m:t>𝑹</m:t>
                        </m:r>
                      </m:e>
                      <m:sub>
                        <m:r>
                          <a:rPr lang="fr-FR" sz="2400" b="1" i="1" dirty="0" smtClean="0">
                            <a:latin typeface="Cambria Math" panose="02040503050406030204" pitchFamily="18" charset="0"/>
                            <a:cs typeface="Andalus" panose="02020603050405020304" pitchFamily="18" charset="-78"/>
                          </a:rPr>
                          <m:t>𝒏𝒐𝒚𝒂𝒖</m:t>
                        </m:r>
                      </m:sub>
                    </m:sSub>
                  </m:oMath>
                </a14:m>
                <a:endParaRPr lang="fr-FR" sz="2400" dirty="0">
                  <a:latin typeface="Andalus" panose="02020603050405020304" pitchFamily="18" charset="-78"/>
                  <a:cs typeface="Andalus" panose="02020603050405020304" pitchFamily="18"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334945" y="5715244"/>
                <a:ext cx="11632642" cy="818366"/>
              </a:xfrm>
              <a:prstGeom prst="rect">
                <a:avLst/>
              </a:prstGeom>
              <a:blipFill>
                <a:blip r:embed="rId4"/>
                <a:stretch>
                  <a:fillRect l="-839" b="-15672"/>
                </a:stretch>
              </a:blipFill>
            </p:spPr>
            <p:txBody>
              <a:bodyPr/>
              <a:lstStyle/>
              <a:p>
                <a:r>
                  <a:rPr lang="fr-FR">
                    <a:noFill/>
                  </a:rPr>
                  <a:t> </a:t>
                </a:r>
              </a:p>
            </p:txBody>
          </p:sp>
        </mc:Fallback>
      </mc:AlternateContent>
      <p:pic>
        <p:nvPicPr>
          <p:cNvPr id="2050" name="Picture 2" descr="Chimie industrie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066" y="2925967"/>
            <a:ext cx="4902561" cy="296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18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726" y="339660"/>
                <a:ext cx="11455120" cy="1573829"/>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 rayon d’un noyau mesure dans les environs de </a:t>
                </a:r>
                <a14:m>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rPr>
                          <m:t>10</m:t>
                        </m:r>
                      </m:e>
                      <m:sup>
                        <m:r>
                          <a:rPr lang="fr-FR" sz="2400" i="1">
                            <a:latin typeface="Cambria Math" panose="02040503050406030204" pitchFamily="18" charset="0"/>
                          </a:rPr>
                          <m:t>−15</m:t>
                        </m:r>
                      </m:sup>
                    </m:sSup>
                  </m:oMath>
                </a14:m>
                <a:r>
                  <a:rPr lang="fr-FR" sz="2400" dirty="0">
                    <a:latin typeface="Andalus" panose="02020603050405020304" pitchFamily="18" charset="-78"/>
                    <a:cs typeface="Andalus" panose="02020603050405020304" pitchFamily="18" charset="-78"/>
                  </a:rPr>
                  <a:t>m(femto-mètre)</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Constitué  de deux type de particules (proton et neutron) appelés nucléons dont le nombre diffère d’un atome à un autre.</a:t>
                </a:r>
              </a:p>
            </p:txBody>
          </p:sp>
        </mc:Choice>
        <mc:Fallback xmlns="">
          <p:sp>
            <p:nvSpPr>
              <p:cNvPr id="2" name="Rectangle 1"/>
              <p:cNvSpPr>
                <a:spLocks noRot="1" noChangeAspect="1" noMove="1" noResize="1" noEditPoints="1" noAdjustHandles="1" noChangeArrowheads="1" noChangeShapeType="1" noTextEdit="1"/>
              </p:cNvSpPr>
              <p:nvPr/>
            </p:nvSpPr>
            <p:spPr>
              <a:xfrm>
                <a:off x="150726" y="339660"/>
                <a:ext cx="11455120" cy="1573829"/>
              </a:xfrm>
              <a:prstGeom prst="rect">
                <a:avLst/>
              </a:prstGeom>
              <a:blipFill>
                <a:blip r:embed="rId2"/>
                <a:stretch>
                  <a:fillRect l="-852" t="-2326" r="-1064" b="-8140"/>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3274819" y="2059912"/>
            <a:ext cx="4794008" cy="3245618"/>
          </a:xfrm>
          <a:prstGeom prst="rect">
            <a:avLst/>
          </a:prstGeom>
        </p:spPr>
      </p:pic>
    </p:spTree>
    <p:extLst>
      <p:ext uri="{BB962C8B-B14F-4D97-AF65-F5344CB8AC3E}">
        <p14:creationId xmlns:p14="http://schemas.microsoft.com/office/powerpoint/2010/main" val="369146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3620" y="206145"/>
            <a:ext cx="11447362" cy="6001643"/>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Électron :</a:t>
            </a:r>
            <a:r>
              <a:rPr lang="fr-FR" sz="2400" dirty="0" smtClean="0">
                <a:latin typeface="Andalus" panose="02020603050405020304" pitchFamily="18" charset="-78"/>
                <a:cs typeface="Andalus" panose="02020603050405020304" pitchFamily="18" charset="-78"/>
              </a:rPr>
              <a:t> est une particule élémentaire de charge négative qui fait partie des composants fondamentaux de l'atome. Il est généralement représenté comme une petite particule en orbite autour du noyau atomique. </a:t>
            </a:r>
          </a:p>
          <a:p>
            <a:r>
              <a:rPr lang="fr-FR" sz="2400" dirty="0" smtClean="0">
                <a:latin typeface="Andalus" panose="02020603050405020304" pitchFamily="18" charset="-78"/>
                <a:cs typeface="Andalus" panose="02020603050405020304" pitchFamily="18" charset="-78"/>
              </a:rPr>
              <a:t>Les électrons sont responsables des liaisons chimiques, des propriétés électriques et magnétiques des atomes, ainsi que du comportement des matériaux conducteurs.</a:t>
            </a:r>
          </a:p>
          <a:p>
            <a:r>
              <a:rPr lang="fr-FR" sz="2400" b="1" dirty="0" smtClean="0">
                <a:latin typeface="Andalus" panose="02020603050405020304" pitchFamily="18" charset="-78"/>
                <a:cs typeface="Andalus" panose="02020603050405020304" pitchFamily="18" charset="-78"/>
              </a:rPr>
              <a:t>Nuage électronique : </a:t>
            </a:r>
            <a:r>
              <a:rPr lang="fr-FR" sz="2400" dirty="0" smtClean="0">
                <a:latin typeface="Andalus" panose="02020603050405020304" pitchFamily="18" charset="-78"/>
                <a:cs typeface="Andalus" panose="02020603050405020304" pitchFamily="18" charset="-78"/>
              </a:rPr>
              <a:t>est une représentation probabiliste de la position des électrons autour d'un noyau atomique. Contrairement aux représentations classiques de l'atome avec des orbites spécifiques pour les électrons,</a:t>
            </a:r>
          </a:p>
          <a:p>
            <a:r>
              <a:rPr lang="fr-FR" sz="2400" dirty="0" smtClean="0">
                <a:latin typeface="Andalus" panose="02020603050405020304" pitchFamily="18" charset="-78"/>
                <a:cs typeface="Andalus" panose="02020603050405020304" pitchFamily="18" charset="-78"/>
              </a:rPr>
              <a:t>Selon la mécanique quantique, il est impossible de déterminer précisément la position et la vitesse d'un électron à un moment donné. Au lieu de cela, on utilise des fonctions d'onde pour décrire la probabilité de trouver un électron dans une certaine région de l'espace.</a:t>
            </a:r>
          </a:p>
          <a:p>
            <a:r>
              <a:rPr lang="fr-FR" sz="2400" dirty="0" smtClean="0">
                <a:latin typeface="Andalus" panose="02020603050405020304" pitchFamily="18" charset="-78"/>
                <a:cs typeface="Andalus" panose="02020603050405020304" pitchFamily="18" charset="-78"/>
              </a:rPr>
              <a:t> Le nuage électronique est donc une représentation de cette probabilité de localisation des électrons autour du noyau atomique.</a:t>
            </a:r>
          </a:p>
          <a:p>
            <a:r>
              <a:rPr lang="fr-FR" sz="2400" dirty="0" smtClean="0">
                <a:latin typeface="Andalus" panose="02020603050405020304" pitchFamily="18" charset="-78"/>
                <a:cs typeface="Andalus" panose="02020603050405020304" pitchFamily="18" charset="-78"/>
              </a:rPr>
              <a:t> Il est généralement représenté comme une région de densité électronique plus élevée où la probabilité de trouver un électron est plus grande, et moins dense là où la probabilité est plus faible</a:t>
            </a:r>
            <a:endParaRPr lang="fr-FR" sz="2400" b="0" i="0" dirty="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387129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77" y="360551"/>
            <a:ext cx="10768484" cy="2462213"/>
          </a:xfrm>
          <a:prstGeom prst="rect">
            <a:avLst/>
          </a:prstGeom>
        </p:spPr>
        <p:txBody>
          <a:bodyPr wrap="square">
            <a:spAutoFit/>
          </a:bodyPr>
          <a:lstStyle/>
          <a:p>
            <a:endParaRPr lang="fr-FR" sz="1000" dirty="0">
              <a:solidFill>
                <a:srgbClr val="000000"/>
              </a:solidFill>
              <a:latin typeface="Times New Roman" panose="02020603050405020304" pitchFamily="18" charset="0"/>
            </a:endParaRPr>
          </a:p>
          <a:p>
            <a:r>
              <a:rPr lang="fr-FR" sz="2400" dirty="0" smtClean="0">
                <a:latin typeface="Andalus" panose="02020603050405020304" pitchFamily="18" charset="-78"/>
                <a:cs typeface="Andalus" panose="02020603050405020304" pitchFamily="18" charset="-78"/>
              </a:rPr>
              <a:t>Les électrons qui tournent autour du noyau gravitent à des distances finies, ces électrons n’échappent pas du domaine atomique et reste liés à leur trajectoire grâce à une énergie dite «énergie de liaison</a:t>
            </a:r>
            <a:r>
              <a:rPr lang="fr-FR" sz="2400" dirty="0">
                <a:latin typeface="Andalus" panose="02020603050405020304" pitchFamily="18" charset="-78"/>
                <a:cs typeface="Andalus" panose="02020603050405020304" pitchFamily="18" charset="-78"/>
              </a:rPr>
              <a:t>».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Les électrons les plus liés à l’atome sont les plus proches du noyau plus on s’éloigne plus cette énergie de liaison est faible</a:t>
            </a:r>
            <a:r>
              <a:rPr lang="fr-FR" sz="2400" dirty="0">
                <a:latin typeface="Andalus" panose="02020603050405020304" pitchFamily="18" charset="-78"/>
                <a:cs typeface="Andalus" panose="02020603050405020304" pitchFamily="18" charset="-78"/>
              </a:rPr>
              <a:t>,</a:t>
            </a:r>
          </a:p>
          <a:p>
            <a:r>
              <a:rPr lang="fr-FR" sz="2400" dirty="0" smtClean="0">
                <a:latin typeface="Andalus" panose="02020603050405020304" pitchFamily="18" charset="-78"/>
                <a:cs typeface="Andalus" panose="02020603050405020304" pitchFamily="18" charset="-78"/>
              </a:rPr>
              <a:t>Il est facilement arraché à l’édifice atomique(13.6eV</a:t>
            </a:r>
            <a:r>
              <a:rPr lang="fr-FR" sz="2400" dirty="0">
                <a:latin typeface="Andalus" panose="02020603050405020304" pitchFamily="18" charset="-78"/>
                <a:cs typeface="Andalus" panose="02020603050405020304" pitchFamily="18" charset="-78"/>
              </a:rPr>
              <a:t>)</a:t>
            </a:r>
          </a:p>
        </p:txBody>
      </p:sp>
      <p:pic>
        <p:nvPicPr>
          <p:cNvPr id="3" name="Picture 2"/>
          <p:cNvPicPr>
            <a:picLocks noChangeAspect="1"/>
          </p:cNvPicPr>
          <p:nvPr/>
        </p:nvPicPr>
        <p:blipFill>
          <a:blip r:embed="rId2"/>
          <a:stretch>
            <a:fillRect/>
          </a:stretch>
        </p:blipFill>
        <p:spPr>
          <a:xfrm>
            <a:off x="1131133" y="3213445"/>
            <a:ext cx="6744095" cy="3031383"/>
          </a:xfrm>
          <a:prstGeom prst="rect">
            <a:avLst/>
          </a:prstGeom>
        </p:spPr>
      </p:pic>
      <p:pic>
        <p:nvPicPr>
          <p:cNvPr id="4" name="Picture 3"/>
          <p:cNvPicPr>
            <a:picLocks noChangeAspect="1"/>
          </p:cNvPicPr>
          <p:nvPr/>
        </p:nvPicPr>
        <p:blipFill>
          <a:blip r:embed="rId3"/>
          <a:stretch>
            <a:fillRect/>
          </a:stretch>
        </p:blipFill>
        <p:spPr>
          <a:xfrm>
            <a:off x="8235324" y="2428240"/>
            <a:ext cx="3601076" cy="4059993"/>
          </a:xfrm>
          <a:prstGeom prst="rect">
            <a:avLst/>
          </a:prstGeom>
        </p:spPr>
      </p:pic>
    </p:spTree>
    <p:extLst>
      <p:ext uri="{BB962C8B-B14F-4D97-AF65-F5344CB8AC3E}">
        <p14:creationId xmlns:p14="http://schemas.microsoft.com/office/powerpoint/2010/main" val="4223005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13058</TotalTime>
  <Words>2760</Words>
  <Application>Microsoft Office PowerPoint</Application>
  <PresentationFormat>Widescreen</PresentationFormat>
  <Paragraphs>144</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Andalus</vt:lpstr>
      <vt:lpstr>Arial</vt:lpstr>
      <vt:lpstr>Calibri</vt:lpstr>
      <vt:lpstr>Cambria Math</vt:lpstr>
      <vt:lpstr>Century Gothic</vt:lpstr>
      <vt:lpstr>Constantia</vt:lpstr>
      <vt:lpstr>Segoe UI</vt:lpstr>
      <vt:lpstr>Source Sans Pro</vt:lpstr>
      <vt:lpstr>Times New Roman</vt:lpstr>
      <vt:lpstr>Wingdings 3</vt:lpstr>
      <vt:lpstr>Ion</vt:lpstr>
      <vt:lpstr>University IBN KHALDOUN  of Tiaret ANNEXE DE MÉDECINE </vt:lpstr>
      <vt:lpstr>DEUXIÈME SEMESTRE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Tableau de Mendeleïev:</vt:lpstr>
      <vt:lpstr>PowerPoint Presentation</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IBN KHALDOUN  of Tiaret ANNEXE DE MÉDECINE</dc:title>
  <dc:creator>dell</dc:creator>
  <cp:lastModifiedBy>dell</cp:lastModifiedBy>
  <cp:revision>64</cp:revision>
  <dcterms:created xsi:type="dcterms:W3CDTF">2024-01-29T21:50:54Z</dcterms:created>
  <dcterms:modified xsi:type="dcterms:W3CDTF">2024-02-12T16:44:38Z</dcterms:modified>
</cp:coreProperties>
</file>