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8" r:id="rId10"/>
    <p:sldId id="264" r:id="rId11"/>
    <p:sldId id="279" r:id="rId12"/>
    <p:sldId id="265" r:id="rId13"/>
    <p:sldId id="283" r:id="rId14"/>
    <p:sldId id="266" r:id="rId15"/>
    <p:sldId id="267" r:id="rId16"/>
    <p:sldId id="280" r:id="rId17"/>
    <p:sldId id="282" r:id="rId18"/>
    <p:sldId id="268" r:id="rId19"/>
    <p:sldId id="269" r:id="rId20"/>
    <p:sldId id="285" r:id="rId21"/>
    <p:sldId id="270" r:id="rId22"/>
    <p:sldId id="287" r:id="rId23"/>
    <p:sldId id="271" r:id="rId24"/>
    <p:sldId id="28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17BE7-6470-408B-8348-595FD21598BB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52C4-81B7-4667-85AB-6B47A849DE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2483-59C3-4639-B19C-EB8213432DFE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B4763-2286-49A5-BC33-F4498B66E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articulations du pied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Times New Roman"/>
                <a:cs typeface="Times New Roman"/>
              </a:rPr>
              <a:t>UNIVERSITE </a:t>
            </a:r>
            <a:r>
              <a:rPr lang="fr-FR" sz="2400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spc="-5" dirty="0" smtClean="0">
                <a:latin typeface="Times New Roman"/>
                <a:cs typeface="Times New Roman"/>
              </a:rPr>
              <a:t>ANNEXE DE</a:t>
            </a:r>
            <a:r>
              <a:rPr lang="fr-FR" sz="2400" spc="10" dirty="0" smtClean="0">
                <a:latin typeface="Times New Roman"/>
                <a:cs typeface="Times New Roman"/>
              </a:rPr>
              <a:t> </a:t>
            </a:r>
            <a:r>
              <a:rPr lang="fr-FR" sz="2400" spc="-5" dirty="0" smtClean="0">
                <a:latin typeface="Times New Roman"/>
                <a:cs typeface="Times New Roman"/>
              </a:rPr>
              <a:t>MEDECINE</a:t>
            </a:r>
            <a:endParaRPr lang="fr-FR" sz="2400" dirty="0" smtClean="0">
              <a:latin typeface="Times New Roman"/>
              <a:cs typeface="Times New Roman"/>
            </a:endParaRPr>
          </a:p>
          <a:p>
            <a:r>
              <a:rPr lang="fr-FR" sz="2400" spc="-10" dirty="0" smtClean="0">
                <a:latin typeface="Times New Roman"/>
                <a:cs typeface="Times New Roman"/>
              </a:rPr>
              <a:t>ANNEE </a:t>
            </a:r>
            <a:r>
              <a:rPr lang="fr-FR" sz="2400" spc="-5" dirty="0" smtClean="0">
                <a:latin typeface="Times New Roman"/>
                <a:cs typeface="Times New Roman"/>
              </a:rPr>
              <a:t>UNIVERSITAIRE  </a:t>
            </a:r>
            <a:r>
              <a:rPr lang="fr-FR" sz="2400" dirty="0" smtClean="0">
                <a:latin typeface="Times New Roman"/>
                <a:cs typeface="Times New Roman"/>
              </a:rPr>
              <a:t>2023</a:t>
            </a:r>
            <a:r>
              <a:rPr lang="fr-FR" sz="2400" spc="55" dirty="0" smtClean="0">
                <a:latin typeface="Times New Roman"/>
                <a:cs typeface="Times New Roman"/>
              </a:rPr>
              <a:t> </a:t>
            </a:r>
            <a:r>
              <a:rPr lang="fr-FR" sz="2400" spc="-5" dirty="0" smtClean="0">
                <a:latin typeface="Times New Roman"/>
                <a:cs typeface="Times New Roman"/>
              </a:rPr>
              <a:t>-2024</a:t>
            </a:r>
          </a:p>
          <a:p>
            <a:r>
              <a:rPr lang="fr-FR" sz="2400" spc="-5" dirty="0" smtClean="0">
                <a:latin typeface="Times New Roman"/>
                <a:cs typeface="Times New Roman"/>
              </a:rPr>
              <a:t>Dr BENYAHIA S </a:t>
            </a:r>
          </a:p>
          <a:p>
            <a:r>
              <a:rPr lang="fr-FR" sz="2400" spc="-5" dirty="0" smtClean="0">
                <a:latin typeface="Times New Roman"/>
                <a:cs typeface="Times New Roman"/>
              </a:rPr>
              <a:t>SPECIALISTE ANATOMIE GENERALE </a:t>
            </a:r>
          </a:p>
          <a:p>
            <a:endParaRPr lang="fr-FR" dirty="0"/>
          </a:p>
        </p:txBody>
      </p:sp>
      <p:pic>
        <p:nvPicPr>
          <p:cNvPr id="7" name="Picture 2" descr="C:\Users\pcstar\Downloads\LOGO Ibn khaldou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3" y="1605526"/>
            <a:ext cx="4500665" cy="3911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2- articulations tarsienne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32500" lnSpcReduction="20000"/>
          </a:bodyPr>
          <a:lstStyle/>
          <a:p>
            <a:r>
              <a:rPr lang="fr-FR" sz="5600" b="1" dirty="0" smtClean="0"/>
              <a:t>2-ARTICULATION CALCANÉO-CUBOÏDIENNE  </a:t>
            </a:r>
            <a:r>
              <a:rPr lang="fr-FR" sz="5600" dirty="0" smtClean="0"/>
              <a:t>Partie latérale de l’articulation médio-tarsienne</a:t>
            </a:r>
          </a:p>
          <a:p>
            <a:r>
              <a:rPr lang="fr-FR" sz="5600" dirty="0" smtClean="0"/>
              <a:t>Type trochoïde</a:t>
            </a:r>
          </a:p>
          <a:p>
            <a:r>
              <a:rPr lang="fr-FR" sz="5600" b="1" dirty="0" smtClean="0"/>
              <a:t>Surfaces articulaires:</a:t>
            </a:r>
          </a:p>
          <a:p>
            <a:r>
              <a:rPr lang="fr-FR" sz="5600" dirty="0" smtClean="0"/>
              <a:t>➢La face antérieure du </a:t>
            </a:r>
            <a:r>
              <a:rPr lang="fr-FR" sz="5600" dirty="0" err="1" smtClean="0"/>
              <a:t>calcanéus</a:t>
            </a:r>
            <a:endParaRPr lang="fr-FR" sz="5600" dirty="0" smtClean="0"/>
          </a:p>
          <a:p>
            <a:r>
              <a:rPr lang="fr-FR" sz="5600" dirty="0" smtClean="0"/>
              <a:t>➢La ace postérieure de l’os cuboïde</a:t>
            </a:r>
          </a:p>
          <a:p>
            <a:r>
              <a:rPr lang="fr-FR" sz="5600" b="1" dirty="0" smtClean="0"/>
              <a:t>Moyens d’union:</a:t>
            </a:r>
          </a:p>
          <a:p>
            <a:r>
              <a:rPr lang="fr-FR" sz="5600" dirty="0" smtClean="0"/>
              <a:t>✓Ligament </a:t>
            </a:r>
            <a:r>
              <a:rPr lang="fr-FR" sz="5600" dirty="0" err="1" smtClean="0"/>
              <a:t>calcanéo</a:t>
            </a:r>
            <a:r>
              <a:rPr lang="fr-FR" sz="5600" dirty="0" smtClean="0"/>
              <a:t>-</a:t>
            </a:r>
            <a:r>
              <a:rPr lang="fr-FR" sz="5600" dirty="0" err="1" smtClean="0"/>
              <a:t>cuboïdien</a:t>
            </a:r>
            <a:r>
              <a:rPr lang="fr-FR" sz="5600" dirty="0" smtClean="0"/>
              <a:t> dorsal</a:t>
            </a:r>
          </a:p>
          <a:p>
            <a:r>
              <a:rPr lang="fr-FR" sz="5600" dirty="0" smtClean="0"/>
              <a:t>✓Ligament </a:t>
            </a:r>
            <a:r>
              <a:rPr lang="fr-FR" sz="5600" dirty="0" err="1" smtClean="0"/>
              <a:t>calcanéo</a:t>
            </a:r>
            <a:r>
              <a:rPr lang="fr-FR" sz="5600" dirty="0" smtClean="0"/>
              <a:t>-</a:t>
            </a:r>
            <a:r>
              <a:rPr lang="fr-FR" sz="5600" dirty="0" err="1" smtClean="0"/>
              <a:t>cuboïdien</a:t>
            </a:r>
            <a:r>
              <a:rPr lang="fr-FR" sz="5600" dirty="0" smtClean="0"/>
              <a:t> plantaire: ( ligament plantaire long)</a:t>
            </a:r>
          </a:p>
          <a:p>
            <a:r>
              <a:rPr lang="fr-FR" sz="5600" dirty="0" smtClean="0"/>
              <a:t>s’étend du </a:t>
            </a:r>
            <a:r>
              <a:rPr lang="fr-FR" sz="5600" dirty="0" err="1" smtClean="0"/>
              <a:t>calcanéus</a:t>
            </a:r>
            <a:r>
              <a:rPr lang="fr-FR" sz="5600" dirty="0" smtClean="0"/>
              <a:t> à la face plantaire de l’os cuboïde et la base des trois derniers métatarsiens</a:t>
            </a:r>
          </a:p>
          <a:p>
            <a:r>
              <a:rPr lang="fr-FR" sz="5600" dirty="0" smtClean="0"/>
              <a:t>✓Ligament bifurqué ( en Y ou ligament de </a:t>
            </a:r>
            <a:r>
              <a:rPr lang="fr-FR" sz="5600" dirty="0" err="1" smtClean="0"/>
              <a:t>Chopart</a:t>
            </a:r>
            <a:r>
              <a:rPr lang="fr-FR" dirty="0" smtClean="0"/>
              <a:t>)</a:t>
            </a:r>
          </a:p>
          <a:p>
            <a:r>
              <a:rPr lang="fr-FR" sz="6000" b="1" dirty="0" smtClean="0"/>
              <a:t>Fonction</a:t>
            </a:r>
            <a:r>
              <a:rPr lang="fr-FR" sz="6000" dirty="0" smtClean="0"/>
              <a:t> :</a:t>
            </a:r>
          </a:p>
          <a:p>
            <a:r>
              <a:rPr lang="fr-FR" sz="6000" dirty="0" smtClean="0"/>
              <a:t> Les deux articulations agissent en synergie et autorisent les mouvements complexes du pied: éversion, inversion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36979" y="1201683"/>
            <a:ext cx="2651079" cy="522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559827" y="1156969"/>
            <a:ext cx="5265177" cy="527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603460" y="186519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fr-FR"/>
              <a:t>Articulations du pied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1224136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C-ARTICULATIONS DU TARSE ANTÉRIEUR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tarse antérieur est constitué de cinq </a:t>
            </a:r>
          </a:p>
          <a:p>
            <a:r>
              <a:rPr lang="fr-FR" dirty="0" smtClean="0"/>
              <a:t>os contractent des rapports entre eux et forment 4 groupes articulaires:</a:t>
            </a:r>
          </a:p>
          <a:p>
            <a:r>
              <a:rPr lang="fr-FR" dirty="0" smtClean="0"/>
              <a:t>❖Articulation </a:t>
            </a:r>
            <a:r>
              <a:rPr lang="fr-FR" dirty="0" err="1" smtClean="0"/>
              <a:t>naviculo</a:t>
            </a:r>
            <a:r>
              <a:rPr lang="fr-FR" dirty="0" smtClean="0"/>
              <a:t>-</a:t>
            </a:r>
            <a:r>
              <a:rPr lang="fr-FR" dirty="0" err="1" smtClean="0"/>
              <a:t>cuboïdienne</a:t>
            </a:r>
            <a:endParaRPr lang="fr-FR" dirty="0" smtClean="0"/>
          </a:p>
          <a:p>
            <a:r>
              <a:rPr lang="fr-FR" dirty="0" smtClean="0"/>
              <a:t>❖Trois articulations </a:t>
            </a:r>
            <a:r>
              <a:rPr lang="fr-FR" dirty="0" err="1" smtClean="0"/>
              <a:t>cunéo</a:t>
            </a:r>
            <a:r>
              <a:rPr lang="fr-FR" dirty="0" smtClean="0"/>
              <a:t>-naviculaires</a:t>
            </a:r>
          </a:p>
          <a:p>
            <a:r>
              <a:rPr lang="fr-FR" dirty="0" smtClean="0"/>
              <a:t>❖Articulations inter-</a:t>
            </a:r>
            <a:r>
              <a:rPr lang="fr-FR" dirty="0" err="1" smtClean="0"/>
              <a:t>cuneennes</a:t>
            </a:r>
            <a:endParaRPr lang="fr-FR" dirty="0" smtClean="0"/>
          </a:p>
          <a:p>
            <a:r>
              <a:rPr lang="fr-FR" dirty="0" smtClean="0"/>
              <a:t>❖Articulation </a:t>
            </a:r>
            <a:r>
              <a:rPr lang="fr-FR" dirty="0" err="1" smtClean="0"/>
              <a:t>cunéo</a:t>
            </a:r>
            <a:r>
              <a:rPr lang="fr-FR" dirty="0" smtClean="0"/>
              <a:t>-</a:t>
            </a:r>
            <a:r>
              <a:rPr lang="fr-FR" dirty="0" err="1" smtClean="0"/>
              <a:t>cuboidienne</a:t>
            </a:r>
            <a:endParaRPr lang="fr-FR" dirty="0" smtClean="0"/>
          </a:p>
          <a:p>
            <a:r>
              <a:rPr lang="fr-FR" dirty="0" smtClean="0"/>
              <a:t>Moyens d’union:</a:t>
            </a:r>
          </a:p>
          <a:p>
            <a:r>
              <a:rPr lang="fr-FR" dirty="0" smtClean="0"/>
              <a:t>Ligaments interosseux: courts, épais, tendus d’un os à un autre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Lgts</a:t>
            </a:r>
            <a:r>
              <a:rPr lang="fr-FR" dirty="0" smtClean="0"/>
              <a:t> interosseux de l’articulation tarse </a:t>
            </a:r>
            <a:r>
              <a:rPr lang="fr-FR" dirty="0" err="1" smtClean="0"/>
              <a:t>ant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lgts inter osseux planta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0166" y="950698"/>
            <a:ext cx="4753834" cy="5907302"/>
          </a:xfrm>
        </p:spPr>
      </p:pic>
      <p:pic>
        <p:nvPicPr>
          <p:cNvPr id="32770" name="Picture 2" descr="D:\lgts interosseux dorsal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764704"/>
            <a:ext cx="4824537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38138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3-ARTICULATION </a:t>
            </a:r>
            <a:r>
              <a:rPr lang="fr-FR" sz="3600" dirty="0" err="1" smtClean="0"/>
              <a:t>TARSO-MÉTATARSIENNE:lisfranc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Articulation qui réunit la rangée inférieure du tarse antérieur ( cunéiformes et cuboïde) aux 5 métatarsiens .C’est le classique interligne articulaire de </a:t>
            </a:r>
            <a:r>
              <a:rPr lang="fr-FR" b="1" dirty="0" err="1" smtClean="0"/>
              <a:t>Lisfran</a:t>
            </a:r>
            <a:endParaRPr lang="fr-FR" b="1" dirty="0" smtClean="0"/>
          </a:p>
          <a:p>
            <a:r>
              <a:rPr lang="fr-FR" b="1" dirty="0" smtClean="0"/>
              <a:t>Surfaces articulaires: </a:t>
            </a:r>
            <a:r>
              <a:rPr lang="fr-FR" dirty="0" smtClean="0"/>
              <a:t>De dedans en dehors:</a:t>
            </a:r>
          </a:p>
          <a:p>
            <a:r>
              <a:rPr lang="fr-FR" dirty="0" smtClean="0"/>
              <a:t>En arrière: </a:t>
            </a:r>
          </a:p>
          <a:p>
            <a:r>
              <a:rPr lang="fr-FR" dirty="0" smtClean="0"/>
              <a:t>✓Surface articulaire convexe du cunéiforme médial</a:t>
            </a:r>
          </a:p>
          <a:p>
            <a:r>
              <a:rPr lang="fr-FR" dirty="0" smtClean="0"/>
              <a:t>✓Surfaces articulaires planes des cunéiformes intermédiaire et latéral</a:t>
            </a:r>
          </a:p>
          <a:p>
            <a:r>
              <a:rPr lang="fr-FR" dirty="0" smtClean="0"/>
              <a:t>✓Surface articulaire de l’os cuboïde divisée en deux facettes </a:t>
            </a:r>
          </a:p>
          <a:p>
            <a:r>
              <a:rPr lang="fr-FR" dirty="0" smtClean="0"/>
              <a:t>En avant:</a:t>
            </a:r>
          </a:p>
          <a:p>
            <a:r>
              <a:rPr lang="fr-FR" dirty="0" smtClean="0"/>
              <a:t>➢facette concave du M1</a:t>
            </a:r>
          </a:p>
          <a:p>
            <a:r>
              <a:rPr lang="fr-FR" dirty="0" smtClean="0"/>
              <a:t>➢Trois facettes planes du M2</a:t>
            </a:r>
          </a:p>
          <a:p>
            <a:r>
              <a:rPr lang="fr-FR" dirty="0" smtClean="0"/>
              <a:t>➢facettes planes de M3, M4 et M5</a:t>
            </a:r>
          </a:p>
          <a:p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3-ARTICULATION TARSO-MÉTATARSIENNE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dirty="0" smtClean="0"/>
              <a:t>Moyens d’union:</a:t>
            </a:r>
          </a:p>
          <a:p>
            <a:r>
              <a:rPr lang="fr-FR" b="1" dirty="0" smtClean="0"/>
              <a:t>Ligaments dorsaux</a:t>
            </a:r>
            <a:r>
              <a:rPr lang="fr-FR" dirty="0" smtClean="0"/>
              <a:t>: épais, courts:</a:t>
            </a:r>
          </a:p>
          <a:p>
            <a:r>
              <a:rPr lang="fr-FR" dirty="0" smtClean="0"/>
              <a:t>De 1emétatarsien vers le cunéiforme médial</a:t>
            </a:r>
          </a:p>
          <a:p>
            <a:r>
              <a:rPr lang="fr-FR" dirty="0" smtClean="0"/>
              <a:t>De 2emétatarsien vers les 3 cunéiformes</a:t>
            </a:r>
          </a:p>
          <a:p>
            <a:r>
              <a:rPr lang="fr-FR" dirty="0" smtClean="0"/>
              <a:t>De M3 vers le cunéiforme latéral</a:t>
            </a:r>
          </a:p>
          <a:p>
            <a:r>
              <a:rPr lang="fr-FR" dirty="0" smtClean="0"/>
              <a:t>De M4 vers cunéiforme latéral et le cuboïde</a:t>
            </a:r>
          </a:p>
          <a:p>
            <a:r>
              <a:rPr lang="fr-FR" dirty="0" smtClean="0"/>
              <a:t>De M5 vers le cuboïde</a:t>
            </a:r>
          </a:p>
          <a:p>
            <a:r>
              <a:rPr lang="fr-FR" b="1" dirty="0" smtClean="0"/>
              <a:t>Ligaments plantaires </a:t>
            </a:r>
            <a:r>
              <a:rPr lang="fr-FR" dirty="0" smtClean="0"/>
              <a:t>: même disposition que les ligaments dorsaux, mais moins épais</a:t>
            </a:r>
          </a:p>
          <a:p>
            <a:r>
              <a:rPr lang="fr-FR" b="1" dirty="0" smtClean="0"/>
              <a:t>Les ligaments interosseux</a:t>
            </a:r>
          </a:p>
          <a:p>
            <a:r>
              <a:rPr lang="fr-FR" dirty="0" smtClean="0"/>
              <a:t>Cette interligne est divisée en parties </a:t>
            </a:r>
          </a:p>
          <a:p>
            <a:r>
              <a:rPr lang="fr-FR" dirty="0" smtClean="0"/>
              <a:t>Chacune des trois formes articulaires possède une synoviale propre:</a:t>
            </a:r>
          </a:p>
          <a:p>
            <a:r>
              <a:rPr lang="fr-FR" dirty="0" smtClean="0"/>
              <a:t>Entre cunéiforme médial et M1</a:t>
            </a:r>
          </a:p>
          <a:p>
            <a:r>
              <a:rPr lang="fr-FR" dirty="0" smtClean="0"/>
              <a:t>Entre cunéiformes intermédiaire et latérale et les M2 M3</a:t>
            </a:r>
          </a:p>
          <a:p>
            <a:r>
              <a:rPr lang="fr-FR" dirty="0" smtClean="0"/>
              <a:t>Entre cuboïde et M4 M5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596" y="1106392"/>
            <a:ext cx="4664281" cy="461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080282" y="1543121"/>
            <a:ext cx="3979207" cy="39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lgts et tendon pied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2082" y="0"/>
            <a:ext cx="6151694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/>
              <a:t>4-ARTICULATIONS INTER-MÉTATARSIENNES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extrémités proximales des 4 derniers </a:t>
            </a:r>
          </a:p>
          <a:p>
            <a:r>
              <a:rPr lang="fr-FR" dirty="0" smtClean="0"/>
              <a:t>métatarsiens s’articulent entre elles</a:t>
            </a:r>
          </a:p>
          <a:p>
            <a:r>
              <a:rPr lang="fr-FR" b="1" dirty="0" smtClean="0"/>
              <a:t>Moyens d’union</a:t>
            </a:r>
            <a:r>
              <a:rPr lang="fr-FR" dirty="0" smtClean="0"/>
              <a:t>: </a:t>
            </a:r>
          </a:p>
          <a:p>
            <a:r>
              <a:rPr lang="fr-FR" b="1" dirty="0" smtClean="0"/>
              <a:t>La capsule</a:t>
            </a:r>
            <a:r>
              <a:rPr lang="fr-FR" dirty="0" smtClean="0"/>
              <a:t>: en continuité avec celle des </a:t>
            </a:r>
          </a:p>
          <a:p>
            <a:r>
              <a:rPr lang="fr-FR" dirty="0" smtClean="0"/>
              <a:t>articulations </a:t>
            </a:r>
            <a:r>
              <a:rPr lang="fr-FR" dirty="0" err="1" smtClean="0"/>
              <a:t>métatarso</a:t>
            </a:r>
            <a:r>
              <a:rPr lang="fr-FR" dirty="0" smtClean="0"/>
              <a:t>-phalangiennes</a:t>
            </a:r>
          </a:p>
          <a:p>
            <a:r>
              <a:rPr lang="fr-FR" dirty="0" smtClean="0"/>
              <a:t>Chaque articulation possède une synoviale </a:t>
            </a:r>
          </a:p>
          <a:p>
            <a:r>
              <a:rPr lang="fr-FR" b="1" dirty="0" smtClean="0"/>
              <a:t>Les ligaments</a:t>
            </a:r>
            <a:r>
              <a:rPr lang="fr-FR" dirty="0" smtClean="0"/>
              <a:t>: trois ligaments pour chaque </a:t>
            </a:r>
          </a:p>
          <a:p>
            <a:r>
              <a:rPr lang="fr-FR" dirty="0" smtClean="0"/>
              <a:t>articulation: dorsal, plantaire et interosseux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/>
              <a:t>5-ARTICULATIONS MÉTATARSO-PHALANGIENNES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Analogue à celles des doigts Type condylienne</a:t>
            </a:r>
          </a:p>
          <a:p>
            <a:r>
              <a:rPr lang="fr-FR" b="1" dirty="0" smtClean="0"/>
              <a:t>Surfaces articulaires:</a:t>
            </a:r>
          </a:p>
          <a:p>
            <a:r>
              <a:rPr lang="fr-FR" dirty="0" smtClean="0"/>
              <a:t>Tête des métatarses</a:t>
            </a:r>
          </a:p>
          <a:p>
            <a:r>
              <a:rPr lang="fr-FR" dirty="0" smtClean="0"/>
              <a:t>Cavité glénoïdale de la base des phalanges proximales</a:t>
            </a:r>
          </a:p>
          <a:p>
            <a:r>
              <a:rPr lang="fr-FR" dirty="0" err="1" smtClean="0"/>
              <a:t>Fibro-cartilage</a:t>
            </a:r>
            <a:endParaRPr lang="fr-FR" dirty="0" smtClean="0"/>
          </a:p>
          <a:p>
            <a:r>
              <a:rPr lang="fr-FR" b="1" dirty="0" smtClean="0"/>
              <a:t>Moyens d’union</a:t>
            </a:r>
            <a:r>
              <a:rPr lang="fr-FR" dirty="0" smtClean="0"/>
              <a:t>:</a:t>
            </a:r>
          </a:p>
          <a:p>
            <a:r>
              <a:rPr lang="fr-FR" dirty="0" smtClean="0"/>
              <a:t>Les ligaments collatéraux</a:t>
            </a:r>
          </a:p>
          <a:p>
            <a:r>
              <a:rPr lang="fr-FR" dirty="0" smtClean="0"/>
              <a:t>Ligament métatarsien </a:t>
            </a:r>
          </a:p>
          <a:p>
            <a:r>
              <a:rPr lang="fr-FR" dirty="0" smtClean="0"/>
              <a:t>transverse: c’est une bande </a:t>
            </a:r>
          </a:p>
          <a:p>
            <a:r>
              <a:rPr lang="fr-FR" dirty="0" smtClean="0"/>
              <a:t>fibreuse tendue </a:t>
            </a:r>
          </a:p>
          <a:p>
            <a:r>
              <a:rPr lang="fr-FR" dirty="0" smtClean="0"/>
              <a:t>transversalement de la tête du M1 à la tête du M5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OBJECTIF PEDAGOGIQUE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L’étudiant  doit  savoir classer une articulation .</a:t>
            </a:r>
          </a:p>
          <a:p>
            <a:r>
              <a:rPr lang="fr-FR" sz="2800" dirty="0" smtClean="0"/>
              <a:t>-connaitre les différentes surfaces articulaires qui forme une articulation et leurs moyens d’unions </a:t>
            </a:r>
          </a:p>
          <a:p>
            <a:r>
              <a:rPr lang="fr-FR" sz="2800" dirty="0" smtClean="0"/>
              <a:t>-connaitre les différents axes et mouvements de l’articulation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rt metatarso ph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692" y="0"/>
            <a:ext cx="4976604" cy="701867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6-ARTICULATIONS INTER-PHALANGIENNES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Articulations inter-phalangiennes proximales et distales ( pour le 2e, 3e4eet 5eorteils) alors que </a:t>
            </a:r>
          </a:p>
          <a:p>
            <a:r>
              <a:rPr lang="fr-FR" dirty="0" smtClean="0"/>
              <a:t>l’</a:t>
            </a:r>
            <a:r>
              <a:rPr lang="fr-FR" dirty="0" err="1" smtClean="0"/>
              <a:t>hallux</a:t>
            </a:r>
            <a:r>
              <a:rPr lang="fr-FR" dirty="0" smtClean="0"/>
              <a:t> ne possède qu’une seule articulation inter-phalangienne</a:t>
            </a:r>
          </a:p>
          <a:p>
            <a:r>
              <a:rPr lang="fr-FR" dirty="0" smtClean="0"/>
              <a:t>Moyens d’union: </a:t>
            </a:r>
          </a:p>
          <a:p>
            <a:r>
              <a:rPr lang="fr-FR" dirty="0" smtClean="0"/>
              <a:t>* Base de la phalange proximale ( trochlée avec deux joues)</a:t>
            </a:r>
          </a:p>
          <a:p>
            <a:r>
              <a:rPr lang="fr-FR" dirty="0" smtClean="0"/>
              <a:t>* Tête de la phalange distale </a:t>
            </a:r>
          </a:p>
          <a:p>
            <a:r>
              <a:rPr lang="fr-FR" dirty="0" smtClean="0"/>
              <a:t>* </a:t>
            </a:r>
            <a:r>
              <a:rPr lang="fr-FR" dirty="0" err="1" smtClean="0"/>
              <a:t>Fibro-cartilage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rt inter phalangienne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316" y="764704"/>
            <a:ext cx="6779903" cy="536145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7-ANATOMIE FONCTIONELLE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Lors de la marche, le talon est la première zone du pied en appui. </a:t>
            </a:r>
          </a:p>
          <a:p>
            <a:r>
              <a:rPr lang="fr-FR" dirty="0" smtClean="0"/>
              <a:t>Pour permettre une marche correcte, cet appui doit être stable. La suite du pas </a:t>
            </a:r>
          </a:p>
          <a:p>
            <a:r>
              <a:rPr lang="fr-FR" dirty="0" smtClean="0"/>
              <a:t>correspond à un transfert du poids sur l’avant, vers les orteils. Ils vont assurer la </a:t>
            </a:r>
          </a:p>
          <a:p>
            <a:r>
              <a:rPr lang="fr-FR" dirty="0" smtClean="0"/>
              <a:t>fin de la propulsion. </a:t>
            </a:r>
          </a:p>
          <a:p>
            <a:r>
              <a:rPr lang="fr-FR" dirty="0" smtClean="0"/>
              <a:t>Les articulations dont la mobilité est visible lors de la marche sont la cheville et </a:t>
            </a:r>
          </a:p>
          <a:p>
            <a:r>
              <a:rPr lang="fr-FR" dirty="0" smtClean="0"/>
              <a:t>les articulations </a:t>
            </a:r>
            <a:r>
              <a:rPr lang="fr-FR" dirty="0" err="1" smtClean="0"/>
              <a:t>métatarso</a:t>
            </a:r>
            <a:r>
              <a:rPr lang="fr-FR" dirty="0" smtClean="0"/>
              <a:t>-phalangiennes (surtout du gros orteil, ou </a:t>
            </a:r>
            <a:r>
              <a:rPr lang="fr-FR" dirty="0" err="1" smtClean="0"/>
              <a:t>hallux</a:t>
            </a:r>
            <a:r>
              <a:rPr lang="fr-FR" dirty="0" smtClean="0"/>
              <a:t>).</a:t>
            </a:r>
          </a:p>
          <a:p>
            <a:r>
              <a:rPr lang="fr-FR" dirty="0" smtClean="0"/>
              <a:t>Toutes les autres articulations du pied ont une mobilité qui permet l’adaptation </a:t>
            </a:r>
          </a:p>
          <a:p>
            <a:r>
              <a:rPr lang="fr-FR" dirty="0" smtClean="0"/>
              <a:t>du squelette du pied au sol et donc la stabilité de l’appui. </a:t>
            </a:r>
          </a:p>
          <a:p>
            <a:r>
              <a:rPr lang="fr-FR" dirty="0" smtClean="0"/>
              <a:t>Toute atteinte de la cheville ou de l’articulation </a:t>
            </a:r>
            <a:r>
              <a:rPr lang="fr-FR" dirty="0" err="1" smtClean="0"/>
              <a:t>métatarso</a:t>
            </a:r>
            <a:r>
              <a:rPr lang="fr-FR" dirty="0" smtClean="0"/>
              <a:t>-phalangienne de </a:t>
            </a:r>
          </a:p>
          <a:p>
            <a:r>
              <a:rPr lang="fr-FR" dirty="0" smtClean="0"/>
              <a:t>l’</a:t>
            </a:r>
            <a:r>
              <a:rPr lang="fr-FR" dirty="0" err="1" smtClean="0"/>
              <a:t>hallux</a:t>
            </a:r>
            <a:r>
              <a:rPr lang="fr-FR" dirty="0" smtClean="0"/>
              <a:t> aura un retentissement sur le déroulement du pas. Toute atteinte des </a:t>
            </a:r>
          </a:p>
          <a:p>
            <a:r>
              <a:rPr lang="fr-FR" dirty="0" smtClean="0"/>
              <a:t>autres articulations aura un retentissement sur la stabilité du pas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3650" y="303733"/>
            <a:ext cx="1539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MERCI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890963" y="3184525"/>
          <a:ext cx="1360487" cy="488950"/>
        </p:xfrm>
        <a:graphic>
          <a:graphicData uri="http://schemas.openxmlformats.org/presentationml/2006/ole">
            <p:oleObj spid="_x0000_s31746" name="Objet d’environnement du Gestionnaire de liaisons" showAsIcon="1" r:id="rId3" imgW="1359720" imgH="488520" progId="Package">
              <p:embed/>
            </p:oleObj>
          </a:graphicData>
        </a:graphic>
      </p:graphicFrame>
      <p:pic>
        <p:nvPicPr>
          <p:cNvPr id="3075" name="Picture 3" descr="Jumenterie de Tiaret : un patrimoine exceptionnel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3999"/>
            <a:ext cx="7086600" cy="4739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004048" cy="4641379"/>
          </a:xfrm>
        </p:spPr>
        <p:txBody>
          <a:bodyPr/>
          <a:lstStyle/>
          <a:p>
            <a:r>
              <a:rPr lang="fr-FR" sz="2000" b="1" dirty="0" smtClean="0"/>
              <a:t>1-INTRODUCTION </a:t>
            </a:r>
          </a:p>
          <a:p>
            <a:r>
              <a:rPr lang="fr-FR" sz="2000" b="1" dirty="0" smtClean="0"/>
              <a:t>2-ARTICULATION TARSIENNE </a:t>
            </a:r>
            <a:r>
              <a:rPr lang="fr-FR" dirty="0" smtClean="0"/>
              <a:t>:</a:t>
            </a:r>
          </a:p>
          <a:p>
            <a:pPr marL="342900" lvl="2" indent="-342900"/>
            <a:r>
              <a:rPr lang="fr-FR" sz="1800" dirty="0" smtClean="0"/>
              <a:t>A-ARTICULATION DU TARSE POSTERIEUR :SUBTALAIRE</a:t>
            </a:r>
          </a:p>
          <a:p>
            <a:pPr marL="342900" lvl="2" indent="-342900"/>
            <a:r>
              <a:rPr lang="fr-FR" sz="1800" dirty="0" smtClean="0"/>
              <a:t>B-ARTICULATION MEDIO-TARSIENNE (DE CHOPART)</a:t>
            </a:r>
          </a:p>
          <a:p>
            <a:r>
              <a:rPr lang="fr-FR" sz="1800" dirty="0" smtClean="0"/>
              <a:t>C-ARTICULATIONS DU TARSE ANTERIEUR</a:t>
            </a:r>
          </a:p>
          <a:p>
            <a:r>
              <a:rPr lang="fr-FR" sz="1800" b="1" dirty="0" smtClean="0"/>
              <a:t>3-- ARTICULATIONS TARSO-METATARSIENNES (de LISFRANC) </a:t>
            </a:r>
          </a:p>
          <a:p>
            <a:r>
              <a:rPr lang="fr-FR" sz="1800" b="1" dirty="0" smtClean="0"/>
              <a:t>4-ARTICULATIONS INTER-METATARSIENNES</a:t>
            </a:r>
          </a:p>
          <a:p>
            <a:r>
              <a:rPr lang="fr-FR" sz="1800" b="1" dirty="0" smtClean="0"/>
              <a:t>5-ARTICULATIONS METATARSO-PHALANGIENNES</a:t>
            </a:r>
          </a:p>
          <a:p>
            <a:r>
              <a:rPr lang="fr-FR" sz="1800" b="1" dirty="0" smtClean="0"/>
              <a:t>6-ARTICULATIONS INTER-PHALANGIENNES</a:t>
            </a:r>
          </a:p>
          <a:p>
            <a:r>
              <a:rPr lang="fr-FR" sz="1800" b="1" dirty="0" smtClean="0"/>
              <a:t>7-ANATOMIE FONCTIONNELLE </a:t>
            </a:r>
            <a:endParaRPr lang="fr-FR" sz="1800" b="1" dirty="0"/>
          </a:p>
        </p:txBody>
      </p:sp>
      <p:pic>
        <p:nvPicPr>
          <p:cNvPr id="8" name="Espace réservé du contenu 7" descr="os du pi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4109503" cy="4752528"/>
          </a:xfrm>
        </p:spPr>
      </p:pic>
      <p:pic>
        <p:nvPicPr>
          <p:cNvPr id="9" name="drawingObject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1590675"/>
            <a:ext cx="4427984" cy="4502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1-introduction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800" dirty="0" smtClean="0"/>
              <a:t>Les articulations du pied sont un ensemble fonctionnel dédié à l’adaptabilité du pied au sol ainsi que la stabilité en appui uni et bi-</a:t>
            </a:r>
            <a:r>
              <a:rPr lang="fr-FR" sz="2800" dirty="0" err="1" smtClean="0"/>
              <a:t>podal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Nombreuses et complexes, elles permettent la propulsion et l’amortissement du pas.</a:t>
            </a:r>
          </a:p>
          <a:p>
            <a:r>
              <a:rPr lang="fr-FR" sz="2800" dirty="0" smtClean="0"/>
              <a:t>Elles guident le pied dans les plans transversal et frontal permettant aux pieds de s'adapter aux irrégularités du sol.</a:t>
            </a:r>
          </a:p>
          <a:p>
            <a:endParaRPr lang="fr-FR" dirty="0"/>
          </a:p>
        </p:txBody>
      </p:sp>
      <p:pic>
        <p:nvPicPr>
          <p:cNvPr id="6" name="image1.png" descr="C:\Users\matrix computer\Pictures\pied1.gif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4176464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2- ARTICULATION TARSIENNE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lvl="2" indent="-342900"/>
            <a:r>
              <a:rPr lang="fr-FR" sz="3800" b="1" dirty="0" smtClean="0"/>
              <a:t>A-ARTICULATION DU TARSE POSTERIEUR :SUBTALAIRE:</a:t>
            </a:r>
          </a:p>
          <a:p>
            <a:r>
              <a:rPr lang="fr-FR" dirty="0" smtClean="0"/>
              <a:t>Articulation ou jointure synoviale, de type </a:t>
            </a:r>
            <a:r>
              <a:rPr lang="fr-FR" dirty="0" err="1" smtClean="0"/>
              <a:t>bicondylaire</a:t>
            </a:r>
            <a:endParaRPr lang="fr-FR" dirty="0" smtClean="0"/>
          </a:p>
          <a:p>
            <a:r>
              <a:rPr lang="fr-FR" b="1" dirty="0" smtClean="0"/>
              <a:t>Description anatomique </a:t>
            </a:r>
          </a:p>
          <a:p>
            <a:r>
              <a:rPr lang="fr-FR" dirty="0" smtClean="0"/>
              <a:t>•</a:t>
            </a:r>
            <a:r>
              <a:rPr lang="fr-FR" b="1" dirty="0" smtClean="0"/>
              <a:t>les surfaces articulaires :</a:t>
            </a:r>
          </a:p>
          <a:p>
            <a:r>
              <a:rPr lang="fr-FR" dirty="0" smtClean="0"/>
              <a:t>•le talus (surface calcanéenne postérieure, concave) et</a:t>
            </a:r>
          </a:p>
          <a:p>
            <a:r>
              <a:rPr lang="fr-FR" dirty="0" smtClean="0"/>
              <a:t>•le </a:t>
            </a:r>
            <a:r>
              <a:rPr lang="fr-FR" dirty="0" err="1" smtClean="0"/>
              <a:t>calcanéus</a:t>
            </a:r>
            <a:r>
              <a:rPr lang="fr-FR" dirty="0" smtClean="0"/>
              <a:t> (surface talaire postérieure, convexe) ;</a:t>
            </a:r>
          </a:p>
          <a:p>
            <a:r>
              <a:rPr lang="fr-FR" dirty="0" smtClean="0"/>
              <a:t>•</a:t>
            </a:r>
            <a:r>
              <a:rPr lang="fr-FR" b="1" dirty="0" smtClean="0"/>
              <a:t>les moyens d’union :</a:t>
            </a:r>
          </a:p>
          <a:p>
            <a:r>
              <a:rPr lang="fr-FR" dirty="0" smtClean="0"/>
              <a:t>•la capsule articulaire</a:t>
            </a:r>
          </a:p>
          <a:p>
            <a:r>
              <a:rPr lang="fr-FR" dirty="0" smtClean="0"/>
              <a:t>• ligaments </a:t>
            </a:r>
            <a:r>
              <a:rPr lang="fr-FR" dirty="0" err="1" smtClean="0"/>
              <a:t>talo</a:t>
            </a:r>
            <a:r>
              <a:rPr lang="fr-FR" dirty="0" smtClean="0"/>
              <a:t>-calcanéens </a:t>
            </a:r>
            <a:r>
              <a:rPr lang="fr-FR" dirty="0" err="1" smtClean="0"/>
              <a:t>medial</a:t>
            </a:r>
            <a:r>
              <a:rPr lang="fr-FR" dirty="0" smtClean="0"/>
              <a:t> ;  latéral et postérieur .</a:t>
            </a:r>
          </a:p>
          <a:p>
            <a:r>
              <a:rPr lang="fr-FR" dirty="0" smtClean="0"/>
              <a:t>   ligament </a:t>
            </a:r>
            <a:r>
              <a:rPr lang="fr-FR" dirty="0" err="1" smtClean="0"/>
              <a:t>talo</a:t>
            </a:r>
            <a:r>
              <a:rPr lang="fr-FR" dirty="0" smtClean="0"/>
              <a:t>-calcanéen  médian (interosseux entre le sinus du talus et le sinus du tarse du </a:t>
            </a:r>
          </a:p>
          <a:p>
            <a:r>
              <a:rPr lang="fr-FR" dirty="0" err="1" smtClean="0"/>
              <a:t>calcanéus</a:t>
            </a:r>
            <a:r>
              <a:rPr lang="fr-FR" dirty="0" smtClean="0"/>
              <a:t>) .</a:t>
            </a:r>
          </a:p>
          <a:p>
            <a:r>
              <a:rPr lang="fr-FR" b="1" dirty="0" smtClean="0"/>
              <a:t>Fonction</a:t>
            </a:r>
          </a:p>
          <a:p>
            <a:r>
              <a:rPr lang="fr-FR" dirty="0" smtClean="0"/>
              <a:t>Articulation mobile , à deux degrés de liberté : abduction (20 degrés) et </a:t>
            </a:r>
          </a:p>
          <a:p>
            <a:r>
              <a:rPr lang="fr-FR" dirty="0" smtClean="0"/>
              <a:t>adduction (20 degrés) , et des mouvements complexes , associés </a:t>
            </a:r>
          </a:p>
          <a:p>
            <a:r>
              <a:rPr lang="fr-FR" dirty="0" smtClean="0"/>
              <a:t>avec l’articulation transverse du tarse, en inversion (rotation </a:t>
            </a:r>
          </a:p>
          <a:p>
            <a:r>
              <a:rPr lang="fr-FR" dirty="0" smtClean="0"/>
              <a:t>médiale et adduction , 30 degrés) et éversion (rotation latérale et abduction , 25 degrés)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2843808" cy="122899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Articulation </a:t>
            </a:r>
            <a:r>
              <a:rPr lang="fr-FR" sz="3200" dirty="0" err="1" smtClean="0"/>
              <a:t>subtalaire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pic>
        <p:nvPicPr>
          <p:cNvPr id="4" name="Espace réservé du contenu 3" descr="arti subtalaire 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878" y="188640"/>
            <a:ext cx="6171601" cy="63198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63785" y="2462026"/>
            <a:ext cx="3646299" cy="214319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 txBox="1">
            <a:spLocks noGrp="1"/>
          </p:cNvSpPr>
          <p:nvPr>
            <p:ph type="title"/>
          </p:nvPr>
        </p:nvSpPr>
        <p:spPr>
          <a:xfrm>
            <a:off x="603460" y="186519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fr-FR"/>
              <a:t>Articulations du pied</a:t>
            </a:r>
            <a:endParaRPr/>
          </a:p>
        </p:txBody>
      </p:sp>
      <p:pic>
        <p:nvPicPr>
          <p:cNvPr id="219" name="Google Shape;219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076912" y="1457253"/>
            <a:ext cx="4855602" cy="477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2-ARTICULATION TARSIENNE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661248"/>
          </a:xfrm>
        </p:spPr>
        <p:txBody>
          <a:bodyPr>
            <a:normAutofit fontScale="25000" lnSpcReduction="20000"/>
          </a:bodyPr>
          <a:lstStyle/>
          <a:p>
            <a:r>
              <a:rPr lang="fr-FR" sz="7200" b="1" dirty="0" smtClean="0"/>
              <a:t>B-articulation medio tarsienne</a:t>
            </a:r>
            <a:r>
              <a:rPr lang="fr-FR" sz="7200" dirty="0" smtClean="0"/>
              <a:t>:((CHOPART) unit le tarse antérieur ( </a:t>
            </a:r>
            <a:r>
              <a:rPr lang="fr-FR" sz="7200" dirty="0" err="1" smtClean="0"/>
              <a:t>calcanéus</a:t>
            </a:r>
            <a:r>
              <a:rPr lang="fr-FR" sz="7200" dirty="0" smtClean="0"/>
              <a:t> et talus) et le tarse postérieure ( os cuboïde et os naviculaire)</a:t>
            </a:r>
          </a:p>
          <a:p>
            <a:r>
              <a:rPr lang="fr-FR" sz="7200" dirty="0" smtClean="0"/>
              <a:t>comprend deux articulations: </a:t>
            </a:r>
          </a:p>
          <a:p>
            <a:r>
              <a:rPr lang="fr-FR" sz="7200" dirty="0" smtClean="0"/>
              <a:t>➢Talo-</a:t>
            </a:r>
            <a:r>
              <a:rPr lang="fr-FR" sz="7200" dirty="0" err="1" smtClean="0"/>
              <a:t>calcanéo</a:t>
            </a:r>
            <a:r>
              <a:rPr lang="fr-FR" sz="7200" dirty="0" smtClean="0"/>
              <a:t>-naviculaire</a:t>
            </a:r>
          </a:p>
          <a:p>
            <a:r>
              <a:rPr lang="fr-FR" sz="7200" dirty="0" smtClean="0"/>
              <a:t>➢</a:t>
            </a:r>
            <a:r>
              <a:rPr lang="fr-FR" sz="7200" dirty="0" err="1" smtClean="0"/>
              <a:t>Calcanéo</a:t>
            </a:r>
            <a:r>
              <a:rPr lang="fr-FR" sz="7200" dirty="0" smtClean="0"/>
              <a:t>-</a:t>
            </a:r>
            <a:r>
              <a:rPr lang="fr-FR" sz="7200" dirty="0" err="1" smtClean="0"/>
              <a:t>cuboïdienne</a:t>
            </a:r>
            <a:endParaRPr lang="fr-FR" sz="7200" dirty="0" smtClean="0"/>
          </a:p>
          <a:p>
            <a:r>
              <a:rPr lang="fr-FR" sz="7200" b="1" dirty="0" smtClean="0"/>
              <a:t>a-ARTICULATION TALO-CALCANÉO-NAVICULAIRE</a:t>
            </a:r>
          </a:p>
          <a:p>
            <a:r>
              <a:rPr lang="fr-FR" sz="7200" dirty="0" smtClean="0"/>
              <a:t>C’est la partie médiale de l’articulation médio-tarsienne </a:t>
            </a:r>
          </a:p>
          <a:p>
            <a:pPr>
              <a:buNone/>
            </a:pPr>
            <a:r>
              <a:rPr lang="fr-FR" sz="7200" dirty="0" smtClean="0"/>
              <a:t> unit le talus au </a:t>
            </a:r>
            <a:r>
              <a:rPr lang="fr-FR" sz="7200" dirty="0" err="1" smtClean="0"/>
              <a:t>calcanéus</a:t>
            </a:r>
            <a:r>
              <a:rPr lang="fr-FR" sz="7200" dirty="0" smtClean="0"/>
              <a:t> et à l’os </a:t>
            </a:r>
            <a:r>
              <a:rPr lang="fr-FR" sz="7200" dirty="0" err="1" smtClean="0"/>
              <a:t>naviculaire.Diarthrose</a:t>
            </a:r>
            <a:r>
              <a:rPr lang="fr-FR" sz="7200" dirty="0" smtClean="0"/>
              <a:t> type sphéroïde</a:t>
            </a:r>
          </a:p>
          <a:p>
            <a:r>
              <a:rPr lang="fr-FR" sz="7200" b="1" dirty="0" smtClean="0"/>
              <a:t>Surfaces articulaires:</a:t>
            </a:r>
          </a:p>
          <a:p>
            <a:r>
              <a:rPr lang="fr-FR" sz="7200" dirty="0" smtClean="0"/>
              <a:t>Tête du talus: qui s’articule avec: </a:t>
            </a:r>
            <a:r>
              <a:rPr lang="fr-FR" sz="7200" dirty="0" err="1" smtClean="0"/>
              <a:t>calcanéus</a:t>
            </a:r>
            <a:r>
              <a:rPr lang="fr-FR" sz="7200" dirty="0" smtClean="0"/>
              <a:t>, os naviculaire </a:t>
            </a:r>
          </a:p>
          <a:p>
            <a:r>
              <a:rPr lang="fr-FR" sz="7200" dirty="0" smtClean="0"/>
              <a:t>et le ligament </a:t>
            </a:r>
            <a:r>
              <a:rPr lang="fr-FR" sz="7200" dirty="0" err="1" smtClean="0"/>
              <a:t>calcanéo</a:t>
            </a:r>
            <a:r>
              <a:rPr lang="fr-FR" sz="7200" dirty="0" smtClean="0"/>
              <a:t>-</a:t>
            </a:r>
            <a:r>
              <a:rPr lang="fr-FR" sz="7200" dirty="0" err="1" smtClean="0"/>
              <a:t>navicualire</a:t>
            </a:r>
            <a:r>
              <a:rPr lang="fr-FR" sz="7200" dirty="0" smtClean="0"/>
              <a:t> plantaire</a:t>
            </a:r>
          </a:p>
          <a:p>
            <a:r>
              <a:rPr lang="fr-FR" sz="7200" dirty="0" smtClean="0"/>
              <a:t>La cavité glénoïde de l’os naviculaire</a:t>
            </a:r>
          </a:p>
          <a:p>
            <a:r>
              <a:rPr lang="fr-FR" sz="7200" b="1" dirty="0" smtClean="0"/>
              <a:t>Moyens d’union:</a:t>
            </a:r>
          </a:p>
          <a:p>
            <a:r>
              <a:rPr lang="fr-FR" sz="7200" dirty="0" smtClean="0"/>
              <a:t>Capsule</a:t>
            </a:r>
          </a:p>
          <a:p>
            <a:r>
              <a:rPr lang="fr-FR" sz="7200" dirty="0" smtClean="0"/>
              <a:t>Ligaments:</a:t>
            </a:r>
          </a:p>
          <a:p>
            <a:r>
              <a:rPr lang="fr-FR" sz="7200" dirty="0" smtClean="0"/>
              <a:t>✓Ligament </a:t>
            </a:r>
            <a:r>
              <a:rPr lang="fr-FR" sz="7200" dirty="0" err="1" smtClean="0"/>
              <a:t>calcanéo</a:t>
            </a:r>
            <a:r>
              <a:rPr lang="fr-FR" sz="7200" dirty="0" smtClean="0"/>
              <a:t>-</a:t>
            </a:r>
            <a:r>
              <a:rPr lang="fr-FR" sz="7200" dirty="0" err="1" smtClean="0"/>
              <a:t>navicualire</a:t>
            </a:r>
            <a:r>
              <a:rPr lang="fr-FR" sz="7200" dirty="0" smtClean="0"/>
              <a:t> plantaire .</a:t>
            </a:r>
          </a:p>
          <a:p>
            <a:r>
              <a:rPr lang="fr-FR" sz="7200" dirty="0" smtClean="0"/>
              <a:t>✓Ligament </a:t>
            </a:r>
            <a:r>
              <a:rPr lang="fr-FR" sz="7200" dirty="0" err="1" smtClean="0"/>
              <a:t>talo</a:t>
            </a:r>
            <a:r>
              <a:rPr lang="fr-FR" sz="7200" dirty="0" smtClean="0"/>
              <a:t>-naviculaire dorsal</a:t>
            </a:r>
          </a:p>
          <a:p>
            <a:r>
              <a:rPr lang="fr-FR" sz="7200" dirty="0" smtClean="0"/>
              <a:t>✓Ligament bifurqué ou en Y: (ligament de </a:t>
            </a:r>
            <a:r>
              <a:rPr lang="fr-FR" sz="7200" dirty="0" err="1" smtClean="0"/>
              <a:t>Chopart</a:t>
            </a:r>
            <a:r>
              <a:rPr lang="fr-FR" sz="7200" dirty="0" smtClean="0"/>
              <a:t>) solide, s’étend de la face dorsal du </a:t>
            </a:r>
          </a:p>
          <a:p>
            <a:r>
              <a:rPr lang="fr-FR" sz="7200" dirty="0" err="1" smtClean="0"/>
              <a:t>calcanéus</a:t>
            </a:r>
            <a:r>
              <a:rPr lang="fr-FR" sz="7200" dirty="0" smtClean="0"/>
              <a:t> à l’os naviculaire ( faisceau naviculaire) et l’os cuboïde ( faisceau </a:t>
            </a:r>
            <a:r>
              <a:rPr lang="fr-FR" sz="7200" dirty="0" err="1" smtClean="0"/>
              <a:t>cuboïdien</a:t>
            </a:r>
            <a:r>
              <a:rPr lang="fr-FR" sz="7200" dirty="0" smtClean="0"/>
              <a:t>)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36979" y="1201683"/>
            <a:ext cx="2651079" cy="522641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6"/>
          <p:cNvSpPr txBox="1">
            <a:spLocks noGrp="1"/>
          </p:cNvSpPr>
          <p:nvPr>
            <p:ph type="title"/>
          </p:nvPr>
        </p:nvSpPr>
        <p:spPr>
          <a:xfrm>
            <a:off x="603460" y="186519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fr-FR"/>
              <a:t>Articulations du pied</a:t>
            </a:r>
            <a:endParaRPr/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613778" y="1201683"/>
            <a:ext cx="5325456" cy="522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1052</Words>
  <Application>Microsoft Office PowerPoint</Application>
  <PresentationFormat>Affichage à l'écran (4:3)</PresentationFormat>
  <Paragraphs>157</Paragraphs>
  <Slides>24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Thème Office</vt:lpstr>
      <vt:lpstr>Objet d’environnement du Gestionnaire de liaisons</vt:lpstr>
      <vt:lpstr>Les articulations du pied </vt:lpstr>
      <vt:lpstr>OBJECTIF PEDAGOGIQUE </vt:lpstr>
      <vt:lpstr>PLAN </vt:lpstr>
      <vt:lpstr>1-introduction </vt:lpstr>
      <vt:lpstr>2- ARTICULATION TARSIENNE :</vt:lpstr>
      <vt:lpstr>Articulation subtalaire </vt:lpstr>
      <vt:lpstr>Articulations du pied</vt:lpstr>
      <vt:lpstr>2-ARTICULATION TARSIENNE </vt:lpstr>
      <vt:lpstr>Articulations du pied</vt:lpstr>
      <vt:lpstr>2- articulations tarsienne </vt:lpstr>
      <vt:lpstr>Articulations du pied</vt:lpstr>
      <vt:lpstr>C-ARTICULATIONS DU TARSE ANTÉRIEUR </vt:lpstr>
      <vt:lpstr>Lgts interosseux de l’articulation tarse ant </vt:lpstr>
      <vt:lpstr>3-ARTICULATION TARSO-MÉTATARSIENNE:lisfranc</vt:lpstr>
      <vt:lpstr>3-ARTICULATION TARSO-MÉTATARSIENNE</vt:lpstr>
      <vt:lpstr>Diapositive 16</vt:lpstr>
      <vt:lpstr>Diapositive 17</vt:lpstr>
      <vt:lpstr>4-ARTICULATIONS INTER-MÉTATARSIENNES</vt:lpstr>
      <vt:lpstr>5-ARTICULATIONS MÉTATARSO-PHALANGIENNES </vt:lpstr>
      <vt:lpstr>Diapositive 20</vt:lpstr>
      <vt:lpstr>6-ARTICULATIONS INTER-PHALANGIENNES </vt:lpstr>
      <vt:lpstr>Diapositive 22</vt:lpstr>
      <vt:lpstr>7-ANATOMIE FONCTIONELLE 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articulations du pied </dc:title>
  <dc:creator>pcstar</dc:creator>
  <cp:lastModifiedBy>pcstar</cp:lastModifiedBy>
  <cp:revision>13</cp:revision>
  <dcterms:created xsi:type="dcterms:W3CDTF">2024-02-17T23:53:14Z</dcterms:created>
  <dcterms:modified xsi:type="dcterms:W3CDTF">2024-02-19T10:56:22Z</dcterms:modified>
</cp:coreProperties>
</file>