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14" r:id="rId1"/>
  </p:sldMasterIdLst>
  <p:sldIdLst>
    <p:sldId id="256" r:id="rId2"/>
    <p:sldId id="268" r:id="rId3"/>
    <p:sldId id="269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667247"/>
            <a:ext cx="4953000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latin typeface="Arial"/>
                <a:cs typeface="Arial"/>
              </a:rPr>
              <a:t>L’articulation</a:t>
            </a:r>
            <a:r>
              <a:rPr sz="3200" b="1" spc="-220" dirty="0">
                <a:latin typeface="Arial"/>
                <a:cs typeface="Arial"/>
              </a:rPr>
              <a:t> </a:t>
            </a:r>
            <a:r>
              <a:rPr sz="3200" b="1" spc="-25" dirty="0">
                <a:latin typeface="Arial"/>
                <a:cs typeface="Arial"/>
              </a:rPr>
              <a:t>de </a:t>
            </a:r>
            <a:r>
              <a:rPr sz="3200" b="1" dirty="0">
                <a:latin typeface="Arial"/>
                <a:cs typeface="Arial"/>
              </a:rPr>
              <a:t>la</a:t>
            </a:r>
            <a:r>
              <a:rPr sz="3200" b="1" spc="-20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hanche</a:t>
            </a:r>
            <a:r>
              <a:rPr sz="3200" b="1" spc="35" dirty="0">
                <a:latin typeface="Arial"/>
                <a:cs typeface="Arial"/>
              </a:rPr>
              <a:t> </a:t>
            </a:r>
            <a:r>
              <a:rPr sz="3200" b="1" spc="-10" dirty="0">
                <a:latin typeface="Arial"/>
                <a:cs typeface="Arial"/>
              </a:rPr>
              <a:t>(coxo- fémorale)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86400" y="5410200"/>
            <a:ext cx="3657600" cy="1066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solidFill>
                  <a:schemeClr val="tx1"/>
                </a:solidFill>
                <a:latin typeface="Arial"/>
                <a:cs typeface="Arial"/>
              </a:rPr>
              <a:t>Dr</a:t>
            </a:r>
            <a:r>
              <a:rPr sz="22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fr-FR" sz="2200" spc="-10" dirty="0" smtClean="0">
                <a:solidFill>
                  <a:schemeClr val="tx1"/>
                </a:solidFill>
                <a:latin typeface="Arial"/>
                <a:cs typeface="Arial"/>
              </a:rPr>
              <a:t>BENYAHIA.S 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2200" spc="-10" dirty="0" smtClean="0">
                <a:solidFill>
                  <a:schemeClr val="tx1"/>
                </a:solidFill>
                <a:latin typeface="Arial"/>
                <a:cs typeface="Arial"/>
              </a:rPr>
              <a:t>SPECIALISTE  ANATOMIE GENERALE </a:t>
            </a:r>
            <a:endParaRPr sz="22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15000" y="691894"/>
            <a:ext cx="3322320" cy="4261105"/>
          </a:xfrm>
          <a:prstGeom prst="rect">
            <a:avLst/>
          </a:prstGeom>
        </p:spPr>
      </p:pic>
      <p:pic>
        <p:nvPicPr>
          <p:cNvPr id="1026" name="Picture 2" descr="C:\Users\pcstar\Downloads\LOGO Ibn khaldou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838200"/>
            <a:ext cx="1981200" cy="1556657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457200" y="3810000"/>
            <a:ext cx="5410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Times New Roman"/>
                <a:cs typeface="Times New Roman"/>
              </a:rPr>
              <a:t>UNIVERSITE </a:t>
            </a:r>
            <a:r>
              <a:rPr lang="fr-FR" spc="-10" dirty="0" smtClean="0">
                <a:latin typeface="Times New Roman"/>
                <a:cs typeface="Times New Roman"/>
              </a:rPr>
              <a:t>IBN KHALDOUN TIARET </a:t>
            </a:r>
          </a:p>
          <a:p>
            <a:r>
              <a:rPr lang="fr-FR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ANNEXE DE</a:t>
            </a:r>
            <a:r>
              <a:rPr lang="fr-FR" spc="10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MEDECINE</a:t>
            </a:r>
            <a:endParaRPr lang="fr-FR" dirty="0" smtClean="0">
              <a:latin typeface="Times New Roman"/>
              <a:cs typeface="Times New Roman"/>
            </a:endParaRPr>
          </a:p>
          <a:p>
            <a:r>
              <a:rPr lang="fr-FR" spc="-10" dirty="0" smtClean="0">
                <a:latin typeface="Times New Roman"/>
                <a:cs typeface="Times New Roman"/>
              </a:rPr>
              <a:t>ANNEE </a:t>
            </a:r>
            <a:r>
              <a:rPr lang="fr-FR" spc="-5" dirty="0" smtClean="0">
                <a:latin typeface="Times New Roman"/>
                <a:cs typeface="Times New Roman"/>
              </a:rPr>
              <a:t>UNIVERSITAIRE  </a:t>
            </a:r>
            <a:r>
              <a:rPr lang="fr-FR" dirty="0" smtClean="0">
                <a:latin typeface="Times New Roman"/>
                <a:cs typeface="Times New Roman"/>
              </a:rPr>
              <a:t>2023</a:t>
            </a:r>
            <a:r>
              <a:rPr lang="fr-FR" spc="55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-2024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74141" rIns="0" bIns="0" rtlCol="0">
            <a:spAutoFit/>
          </a:bodyPr>
          <a:lstStyle/>
          <a:p>
            <a:pPr marL="84455">
              <a:lnSpc>
                <a:spcPct val="100000"/>
              </a:lnSpc>
              <a:spcBef>
                <a:spcPts val="95"/>
              </a:spcBef>
            </a:pPr>
            <a:r>
              <a:rPr dirty="0"/>
              <a:t>Moyens</a:t>
            </a:r>
            <a:r>
              <a:rPr spc="-170" dirty="0"/>
              <a:t> </a:t>
            </a:r>
            <a:r>
              <a:rPr spc="-10" dirty="0"/>
              <a:t>d’union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3987" y="1942845"/>
            <a:ext cx="3754120" cy="2221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BE6300"/>
                </a:solidFill>
                <a:latin typeface="Arial"/>
                <a:cs typeface="Arial"/>
              </a:rPr>
              <a:t>3-</a:t>
            </a:r>
            <a:r>
              <a:rPr sz="2000" spc="-25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BE6300"/>
                </a:solidFill>
                <a:latin typeface="Arial"/>
                <a:cs typeface="Arial"/>
              </a:rPr>
              <a:t>ligament</a:t>
            </a:r>
            <a:r>
              <a:rPr sz="2000" spc="-15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BE6300"/>
                </a:solidFill>
                <a:latin typeface="Arial"/>
                <a:cs typeface="Arial"/>
              </a:rPr>
              <a:t>ischio-</a:t>
            </a:r>
            <a:r>
              <a:rPr sz="2000" dirty="0">
                <a:solidFill>
                  <a:srgbClr val="BE6300"/>
                </a:solidFill>
                <a:latin typeface="Arial"/>
                <a:cs typeface="Arial"/>
              </a:rPr>
              <a:t>fémoral</a:t>
            </a:r>
            <a:r>
              <a:rPr sz="2000" spc="-35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BE6300"/>
                </a:solidFill>
                <a:latin typeface="Arial"/>
                <a:cs typeface="Arial"/>
              </a:rPr>
              <a:t>:</a:t>
            </a:r>
            <a:r>
              <a:rPr sz="2000" spc="-10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situé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à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face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postérieure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l’articulation</a:t>
            </a:r>
            <a:r>
              <a:rPr sz="20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s’insère</a:t>
            </a:r>
            <a:r>
              <a:rPr sz="2000" spc="-4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en</a:t>
            </a:r>
            <a:r>
              <a:rPr sz="2000" spc="-1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AR</a:t>
            </a:r>
            <a:r>
              <a:rPr sz="20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de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l’acétabulum</a:t>
            </a:r>
            <a:r>
              <a:rPr sz="20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et</a:t>
            </a:r>
            <a:r>
              <a:rPr sz="20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se</a:t>
            </a:r>
            <a:r>
              <a:rPr sz="20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termine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sur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la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face</a:t>
            </a:r>
            <a:r>
              <a:rPr sz="20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médiale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du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grand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trochanter</a:t>
            </a:r>
            <a:endParaRPr sz="20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12700" marR="348615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et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sur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zone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orbiculaire</a:t>
            </a:r>
            <a:r>
              <a:rPr sz="2000" spc="-4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2000" spc="-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la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capsule.</a:t>
            </a:r>
            <a:endParaRPr sz="20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15255" y="2060584"/>
            <a:ext cx="4168865" cy="409410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6191"/>
            <a:ext cx="8077200" cy="1200892"/>
          </a:xfrm>
          <a:prstGeom prst="rect">
            <a:avLst/>
          </a:prstGeom>
        </p:spPr>
        <p:txBody>
          <a:bodyPr vert="horz" wrap="square" lIns="0" tIns="518718" rIns="0" bIns="0" rtlCol="0">
            <a:spAutoFit/>
          </a:bodyPr>
          <a:lstStyle/>
          <a:p>
            <a:pPr marL="156210">
              <a:lnSpc>
                <a:spcPct val="100000"/>
              </a:lnSpc>
              <a:spcBef>
                <a:spcPts val="95"/>
              </a:spcBef>
            </a:pPr>
            <a:r>
              <a:rPr dirty="0"/>
              <a:t>Moyens</a:t>
            </a:r>
            <a:r>
              <a:rPr spc="-125" dirty="0"/>
              <a:t> </a:t>
            </a:r>
            <a:r>
              <a:rPr spc="-10" dirty="0"/>
              <a:t>d’union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457200" y="762001"/>
            <a:ext cx="4800600" cy="4775563"/>
          </a:xfrm>
          <a:prstGeom prst="rect">
            <a:avLst/>
          </a:prstGeom>
        </p:spPr>
        <p:txBody>
          <a:bodyPr vert="horz" wrap="square" lIns="0" tIns="505866" rIns="0" bIns="0" rtlCol="0">
            <a:spAutoFit/>
          </a:bodyPr>
          <a:lstStyle/>
          <a:p>
            <a:pPr marL="84455" marR="292100">
              <a:lnSpc>
                <a:spcPct val="100000"/>
              </a:lnSpc>
              <a:spcBef>
                <a:spcPts val="105"/>
              </a:spcBef>
            </a:pPr>
            <a:r>
              <a:rPr sz="2400" dirty="0">
                <a:solidFill>
                  <a:srgbClr val="BE6300"/>
                </a:solidFill>
              </a:rPr>
              <a:t>4-</a:t>
            </a:r>
            <a:r>
              <a:rPr sz="2400" spc="-30" dirty="0">
                <a:solidFill>
                  <a:srgbClr val="BE6300"/>
                </a:solidFill>
              </a:rPr>
              <a:t> </a:t>
            </a:r>
            <a:r>
              <a:rPr sz="2400" dirty="0">
                <a:solidFill>
                  <a:srgbClr val="BE6300"/>
                </a:solidFill>
              </a:rPr>
              <a:t>ligament</a:t>
            </a:r>
            <a:r>
              <a:rPr sz="2400" spc="-35" dirty="0">
                <a:solidFill>
                  <a:srgbClr val="BE6300"/>
                </a:solidFill>
              </a:rPr>
              <a:t> </a:t>
            </a:r>
            <a:r>
              <a:rPr sz="2400" dirty="0">
                <a:solidFill>
                  <a:srgbClr val="BE6300"/>
                </a:solidFill>
              </a:rPr>
              <a:t>de</a:t>
            </a:r>
            <a:r>
              <a:rPr sz="2400" spc="-25" dirty="0">
                <a:solidFill>
                  <a:srgbClr val="BE6300"/>
                </a:solidFill>
              </a:rPr>
              <a:t> </a:t>
            </a:r>
            <a:r>
              <a:rPr sz="2400" dirty="0">
                <a:solidFill>
                  <a:srgbClr val="BE6300"/>
                </a:solidFill>
              </a:rPr>
              <a:t>la</a:t>
            </a:r>
            <a:r>
              <a:rPr sz="2400" spc="-15" dirty="0">
                <a:solidFill>
                  <a:srgbClr val="BE6300"/>
                </a:solidFill>
              </a:rPr>
              <a:t> </a:t>
            </a:r>
            <a:r>
              <a:rPr sz="2400" dirty="0">
                <a:solidFill>
                  <a:srgbClr val="BE6300"/>
                </a:solidFill>
              </a:rPr>
              <a:t>tête</a:t>
            </a:r>
            <a:r>
              <a:rPr sz="2400" spc="-30" dirty="0">
                <a:solidFill>
                  <a:srgbClr val="BE6300"/>
                </a:solidFill>
              </a:rPr>
              <a:t> </a:t>
            </a:r>
            <a:r>
              <a:rPr sz="2400" spc="-10" dirty="0">
                <a:solidFill>
                  <a:srgbClr val="BE6300"/>
                </a:solidFill>
              </a:rPr>
              <a:t>fémorale: </a:t>
            </a:r>
            <a:r>
              <a:rPr sz="2400" dirty="0"/>
              <a:t>indépendant</a:t>
            </a:r>
            <a:r>
              <a:rPr sz="2400" spc="-60" dirty="0"/>
              <a:t> </a:t>
            </a:r>
            <a:r>
              <a:rPr sz="2400" dirty="0"/>
              <a:t>de</a:t>
            </a:r>
            <a:r>
              <a:rPr sz="2400" spc="-25" dirty="0"/>
              <a:t> </a:t>
            </a:r>
            <a:r>
              <a:rPr sz="2400" dirty="0"/>
              <a:t>la</a:t>
            </a:r>
            <a:r>
              <a:rPr sz="2400" spc="-10" dirty="0"/>
              <a:t> </a:t>
            </a:r>
            <a:r>
              <a:rPr sz="2400" dirty="0"/>
              <a:t>capsule</a:t>
            </a:r>
            <a:r>
              <a:rPr sz="2400" spc="-40" dirty="0"/>
              <a:t> </a:t>
            </a:r>
            <a:r>
              <a:rPr sz="2400" spc="-50" dirty="0"/>
              <a:t>, </a:t>
            </a:r>
            <a:r>
              <a:rPr sz="2400" dirty="0"/>
              <a:t>s’insère</a:t>
            </a:r>
            <a:r>
              <a:rPr sz="2400" spc="-35" dirty="0"/>
              <a:t> </a:t>
            </a:r>
            <a:r>
              <a:rPr sz="2400" dirty="0"/>
              <a:t>sur</a:t>
            </a:r>
            <a:r>
              <a:rPr sz="2400" spc="-30" dirty="0"/>
              <a:t> </a:t>
            </a:r>
            <a:r>
              <a:rPr sz="2400" dirty="0"/>
              <a:t>le</a:t>
            </a:r>
            <a:r>
              <a:rPr sz="2400" spc="-5" dirty="0"/>
              <a:t> </a:t>
            </a:r>
            <a:r>
              <a:rPr sz="2400" dirty="0"/>
              <a:t>fovéa</a:t>
            </a:r>
            <a:r>
              <a:rPr sz="2400" spc="-25" dirty="0"/>
              <a:t> </a:t>
            </a:r>
            <a:r>
              <a:rPr sz="2400" spc="-10" dirty="0"/>
              <a:t>capitis, </a:t>
            </a:r>
            <a:r>
              <a:rPr sz="2400" dirty="0"/>
              <a:t>traverse</a:t>
            </a:r>
            <a:r>
              <a:rPr sz="2400" spc="-45" dirty="0"/>
              <a:t> </a:t>
            </a:r>
            <a:r>
              <a:rPr sz="2400" dirty="0"/>
              <a:t>la</a:t>
            </a:r>
            <a:r>
              <a:rPr sz="2400" spc="-5" dirty="0"/>
              <a:t> </a:t>
            </a:r>
            <a:r>
              <a:rPr sz="2400" dirty="0"/>
              <a:t>cavité</a:t>
            </a:r>
            <a:r>
              <a:rPr sz="2400" spc="-25" dirty="0"/>
              <a:t> </a:t>
            </a:r>
            <a:r>
              <a:rPr sz="2400" dirty="0"/>
              <a:t>articulaire</a:t>
            </a:r>
            <a:r>
              <a:rPr sz="2400" spc="-35" dirty="0"/>
              <a:t> </a:t>
            </a:r>
            <a:r>
              <a:rPr sz="2400" dirty="0"/>
              <a:t>et</a:t>
            </a:r>
            <a:r>
              <a:rPr sz="2400" spc="-20" dirty="0"/>
              <a:t> </a:t>
            </a:r>
            <a:r>
              <a:rPr sz="2400" spc="-25" dirty="0"/>
              <a:t>se </a:t>
            </a:r>
            <a:r>
              <a:rPr sz="2400" dirty="0"/>
              <a:t>termine</a:t>
            </a:r>
            <a:r>
              <a:rPr sz="2400" spc="-30" dirty="0"/>
              <a:t> </a:t>
            </a:r>
            <a:r>
              <a:rPr sz="2400" dirty="0"/>
              <a:t>en</a:t>
            </a:r>
            <a:r>
              <a:rPr sz="2400" spc="-20" dirty="0"/>
              <a:t> </a:t>
            </a:r>
            <a:r>
              <a:rPr sz="2400" dirty="0"/>
              <a:t>trois</a:t>
            </a:r>
            <a:r>
              <a:rPr sz="2400" spc="-20" dirty="0"/>
              <a:t> </a:t>
            </a:r>
            <a:r>
              <a:rPr sz="2400" dirty="0"/>
              <a:t>faisceaux</a:t>
            </a:r>
            <a:r>
              <a:rPr sz="2400" spc="-30" dirty="0"/>
              <a:t> </a:t>
            </a:r>
            <a:r>
              <a:rPr sz="2400" spc="-50" dirty="0"/>
              <a:t>;</a:t>
            </a:r>
          </a:p>
          <a:p>
            <a:pPr marL="84455" marR="321945">
              <a:lnSpc>
                <a:spcPct val="100000"/>
              </a:lnSpc>
            </a:pPr>
            <a:r>
              <a:rPr sz="2400" dirty="0"/>
              <a:t>*</a:t>
            </a:r>
            <a:r>
              <a:rPr sz="2400" i="1" dirty="0">
                <a:latin typeface="Arial"/>
                <a:cs typeface="Arial"/>
              </a:rPr>
              <a:t>antérieur</a:t>
            </a:r>
            <a:r>
              <a:rPr sz="2400" i="1" spc="-40" dirty="0">
                <a:latin typeface="Arial"/>
                <a:cs typeface="Arial"/>
              </a:rPr>
              <a:t> </a:t>
            </a:r>
            <a:r>
              <a:rPr sz="2400" dirty="0"/>
              <a:t>se</a:t>
            </a:r>
            <a:r>
              <a:rPr sz="2400" spc="-20" dirty="0"/>
              <a:t> </a:t>
            </a:r>
            <a:r>
              <a:rPr sz="2400" dirty="0"/>
              <a:t>fixe</a:t>
            </a:r>
            <a:r>
              <a:rPr sz="2400" spc="-5" dirty="0"/>
              <a:t> </a:t>
            </a:r>
            <a:r>
              <a:rPr sz="2400" dirty="0"/>
              <a:t>en</a:t>
            </a:r>
            <a:r>
              <a:rPr sz="2400" spc="-20" dirty="0"/>
              <a:t> </a:t>
            </a:r>
            <a:r>
              <a:rPr sz="2400" dirty="0"/>
              <a:t>arrière</a:t>
            </a:r>
            <a:r>
              <a:rPr sz="2400" spc="-45" dirty="0"/>
              <a:t> </a:t>
            </a:r>
            <a:r>
              <a:rPr sz="2400" dirty="0"/>
              <a:t>de</a:t>
            </a:r>
            <a:r>
              <a:rPr sz="2400" spc="-15" dirty="0"/>
              <a:t> </a:t>
            </a:r>
            <a:r>
              <a:rPr sz="2400" spc="-25" dirty="0"/>
              <a:t>la </a:t>
            </a:r>
            <a:r>
              <a:rPr sz="2400" dirty="0"/>
              <a:t>corne</a:t>
            </a:r>
            <a:r>
              <a:rPr sz="2400" spc="-35" dirty="0"/>
              <a:t> </a:t>
            </a:r>
            <a:r>
              <a:rPr sz="2400" spc="-25" dirty="0"/>
              <a:t>ant</a:t>
            </a:r>
          </a:p>
          <a:p>
            <a:pPr marL="84455">
              <a:lnSpc>
                <a:spcPct val="100000"/>
              </a:lnSpc>
              <a:spcBef>
                <a:spcPts val="480"/>
              </a:spcBef>
            </a:pPr>
            <a:r>
              <a:rPr sz="2400" dirty="0"/>
              <a:t>*</a:t>
            </a:r>
            <a:r>
              <a:rPr sz="2400" i="1" dirty="0">
                <a:latin typeface="Arial"/>
                <a:cs typeface="Arial"/>
              </a:rPr>
              <a:t>Postérieur</a:t>
            </a:r>
            <a:r>
              <a:rPr sz="2400" i="1" spc="-45" dirty="0">
                <a:latin typeface="Arial"/>
                <a:cs typeface="Arial"/>
              </a:rPr>
              <a:t> </a:t>
            </a:r>
            <a:r>
              <a:rPr sz="2400" dirty="0"/>
              <a:t>sur</a:t>
            </a:r>
            <a:r>
              <a:rPr sz="2400" spc="-25" dirty="0"/>
              <a:t> </a:t>
            </a:r>
            <a:r>
              <a:rPr sz="2400" dirty="0"/>
              <a:t>la corne</a:t>
            </a:r>
            <a:r>
              <a:rPr sz="2400" spc="-35" dirty="0"/>
              <a:t> </a:t>
            </a:r>
            <a:r>
              <a:rPr sz="2400" spc="-10" dirty="0"/>
              <a:t>postérieure</a:t>
            </a:r>
          </a:p>
          <a:p>
            <a:pPr marL="84455" marR="279400">
              <a:lnSpc>
                <a:spcPct val="100000"/>
              </a:lnSpc>
              <a:spcBef>
                <a:spcPts val="484"/>
              </a:spcBef>
            </a:pPr>
            <a:r>
              <a:rPr sz="2400" dirty="0"/>
              <a:t>*</a:t>
            </a:r>
            <a:r>
              <a:rPr sz="2400" i="1" dirty="0">
                <a:latin typeface="Arial"/>
                <a:cs typeface="Arial"/>
              </a:rPr>
              <a:t>Moyen</a:t>
            </a:r>
            <a:r>
              <a:rPr sz="2400" i="1" spc="-45" dirty="0">
                <a:latin typeface="Arial"/>
                <a:cs typeface="Arial"/>
              </a:rPr>
              <a:t> </a:t>
            </a:r>
            <a:r>
              <a:rPr sz="2400" dirty="0"/>
              <a:t>sur</a:t>
            </a:r>
            <a:r>
              <a:rPr sz="2400" spc="-30" dirty="0"/>
              <a:t> </a:t>
            </a:r>
            <a:r>
              <a:rPr sz="2400" dirty="0"/>
              <a:t>le</a:t>
            </a:r>
            <a:r>
              <a:rPr sz="2400" spc="-5" dirty="0"/>
              <a:t> </a:t>
            </a:r>
            <a:r>
              <a:rPr sz="2400" dirty="0"/>
              <a:t>bord</a:t>
            </a:r>
            <a:r>
              <a:rPr sz="2400" spc="-35" dirty="0"/>
              <a:t> </a:t>
            </a:r>
            <a:r>
              <a:rPr sz="2400" dirty="0"/>
              <a:t>interne</a:t>
            </a:r>
            <a:r>
              <a:rPr sz="2400" spc="-30" dirty="0"/>
              <a:t> </a:t>
            </a:r>
            <a:r>
              <a:rPr sz="2400" dirty="0"/>
              <a:t>du</a:t>
            </a:r>
            <a:r>
              <a:rPr sz="2400" spc="-20" dirty="0"/>
              <a:t> ligt </a:t>
            </a:r>
            <a:r>
              <a:rPr sz="2400" spc="-10" dirty="0"/>
              <a:t>transverse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29200" y="1447801"/>
            <a:ext cx="3810000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473812"/>
            <a:ext cx="8229600" cy="1016226"/>
          </a:xfrm>
          <a:prstGeom prst="rect">
            <a:avLst/>
          </a:prstGeom>
        </p:spPr>
        <p:txBody>
          <a:bodyPr vert="horz" wrap="square" lIns="0" tIns="518718" rIns="0" bIns="0" rtlCol="0">
            <a:spAutoFit/>
          </a:bodyPr>
          <a:lstStyle/>
          <a:p>
            <a:pPr marL="84455" algn="l">
              <a:lnSpc>
                <a:spcPct val="100000"/>
              </a:lnSpc>
              <a:spcBef>
                <a:spcPts val="95"/>
              </a:spcBef>
            </a:pPr>
            <a:r>
              <a:rPr lang="fr-FR" sz="3200" dirty="0" smtClean="0"/>
              <a:t>5-</a:t>
            </a:r>
            <a:r>
              <a:rPr sz="3200" dirty="0" smtClean="0"/>
              <a:t>La</a:t>
            </a:r>
            <a:r>
              <a:rPr sz="3200" spc="-40" dirty="0" smtClean="0"/>
              <a:t> </a:t>
            </a:r>
            <a:r>
              <a:rPr sz="3200" spc="-10" dirty="0"/>
              <a:t>synoviale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3987" y="1870710"/>
            <a:ext cx="3585845" cy="405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23495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Elle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tapisse</a:t>
            </a:r>
            <a:r>
              <a:rPr sz="20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face</a:t>
            </a:r>
            <a:r>
              <a:rPr sz="20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profonde</a:t>
            </a:r>
            <a:r>
              <a:rPr sz="20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de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capsule</a:t>
            </a:r>
            <a:r>
              <a:rPr sz="20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,s’insère</a:t>
            </a:r>
            <a:r>
              <a:rPr sz="20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à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la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limite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du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cartilage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secrète</a:t>
            </a:r>
            <a:r>
              <a:rPr sz="2000" spc="-4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la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synovie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liquide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20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lubrification</a:t>
            </a:r>
            <a:r>
              <a:rPr sz="20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et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nutrition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du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cartilage</a:t>
            </a:r>
            <a:r>
              <a:rPr sz="20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50" dirty="0">
                <a:solidFill>
                  <a:schemeClr val="tx1"/>
                </a:solidFill>
                <a:latin typeface="Arial"/>
                <a:cs typeface="Arial"/>
              </a:rPr>
              <a:t>.</a:t>
            </a:r>
            <a:endParaRPr sz="20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480"/>
              </a:spcBef>
              <a:tabLst>
                <a:tab pos="1141730" algn="l"/>
              </a:tabLst>
            </a:pP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Il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y</a:t>
            </a:r>
            <a:r>
              <a:rPr sz="20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sz="2000" spc="-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une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synoviale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indépendante</a:t>
            </a:r>
            <a:r>
              <a:rPr sz="2000" spc="-7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20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20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capsule</a:t>
            </a:r>
            <a:r>
              <a:rPr sz="2000" spc="-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qui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engaine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le</a:t>
            </a:r>
            <a:r>
              <a:rPr sz="20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ligament</a:t>
            </a:r>
            <a:r>
              <a:rPr sz="20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tête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fémorale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	tendu</a:t>
            </a:r>
            <a:r>
              <a:rPr sz="2000" spc="-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du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fovéa</a:t>
            </a:r>
            <a:r>
              <a:rPr sz="2000" spc="50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capitis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vers</a:t>
            </a:r>
            <a:r>
              <a:rPr sz="20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 fosse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acétabulaire</a:t>
            </a:r>
            <a:r>
              <a:rPr sz="2000" spc="-5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,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rendant</a:t>
            </a:r>
            <a:r>
              <a:rPr sz="2000" spc="-6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le</a:t>
            </a:r>
            <a:r>
              <a:rPr sz="20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ligt</a:t>
            </a:r>
            <a:r>
              <a:rPr sz="20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de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2000" spc="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tête</a:t>
            </a:r>
            <a:r>
              <a:rPr sz="20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fémorale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intra-capsulaire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et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extra-</a:t>
            </a:r>
            <a:r>
              <a:rPr sz="20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synoviale</a:t>
            </a:r>
            <a:endParaRPr sz="20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28744" y="1557408"/>
            <a:ext cx="4713271" cy="452503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267" y="117195"/>
            <a:ext cx="7818933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dirty="0" smtClean="0"/>
              <a:t>3- ANATOMIE FONCTIONNELLE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219354" y="1021486"/>
            <a:ext cx="7792720" cy="5781198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258445" indent="-233679">
              <a:lnSpc>
                <a:spcPct val="100000"/>
              </a:lnSpc>
              <a:spcBef>
                <a:spcPts val="325"/>
              </a:spcBef>
              <a:buSzPct val="94736"/>
              <a:buFont typeface="Segoe UI Symbol"/>
              <a:buChar char="➢"/>
              <a:tabLst>
                <a:tab pos="259079" algn="l"/>
              </a:tabLst>
            </a:pPr>
            <a:r>
              <a:rPr sz="1900" b="1" dirty="0">
                <a:solidFill>
                  <a:srgbClr val="BE6300"/>
                </a:solidFill>
                <a:latin typeface="Arial"/>
                <a:cs typeface="Arial"/>
              </a:rPr>
              <a:t>1</a:t>
            </a:r>
            <a:r>
              <a:rPr sz="1875" b="1" baseline="26666" dirty="0">
                <a:solidFill>
                  <a:srgbClr val="BE6300"/>
                </a:solidFill>
                <a:latin typeface="Arial"/>
                <a:cs typeface="Arial"/>
              </a:rPr>
              <a:t>er</a:t>
            </a:r>
            <a:r>
              <a:rPr sz="1875" b="1" spc="165" baseline="26666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BE6300"/>
                </a:solidFill>
                <a:latin typeface="Arial"/>
                <a:cs typeface="Arial"/>
              </a:rPr>
              <a:t>degré</a:t>
            </a:r>
            <a:r>
              <a:rPr sz="1900" b="1" spc="-30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BE6300"/>
                </a:solidFill>
                <a:latin typeface="Arial"/>
                <a:cs typeface="Arial"/>
              </a:rPr>
              <a:t>:</a:t>
            </a:r>
            <a:r>
              <a:rPr sz="1900" b="1" spc="-35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plan</a:t>
            </a:r>
            <a:r>
              <a:rPr sz="19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sagittal</a:t>
            </a:r>
            <a:r>
              <a:rPr sz="19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autour</a:t>
            </a:r>
            <a:r>
              <a:rPr sz="19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19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l’axe</a:t>
            </a:r>
            <a:r>
              <a:rPr sz="19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spc="-10" dirty="0">
                <a:solidFill>
                  <a:schemeClr val="tx1"/>
                </a:solidFill>
                <a:latin typeface="Arial"/>
                <a:cs typeface="Arial"/>
              </a:rPr>
              <a:t>transversal</a:t>
            </a:r>
            <a:endParaRPr sz="19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07340" indent="-281940">
              <a:lnSpc>
                <a:spcPts val="2165"/>
              </a:lnSpc>
              <a:spcBef>
                <a:spcPts val="229"/>
              </a:spcBef>
              <a:buAutoNum type="arabicPlain"/>
              <a:tabLst>
                <a:tab pos="307340" algn="l"/>
                <a:tab pos="1421130" algn="l"/>
                <a:tab pos="4378325" algn="l"/>
              </a:tabLst>
            </a:pPr>
            <a:r>
              <a:rPr sz="1900" b="1" i="1" dirty="0">
                <a:solidFill>
                  <a:schemeClr val="tx1"/>
                </a:solidFill>
                <a:latin typeface="Arial"/>
                <a:cs typeface="Arial"/>
              </a:rPr>
              <a:t>Flexion</a:t>
            </a:r>
            <a:r>
              <a:rPr sz="1900" b="1" i="1" spc="-5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spc="-50" dirty="0">
                <a:solidFill>
                  <a:schemeClr val="tx1"/>
                </a:solidFill>
                <a:latin typeface="Arial"/>
                <a:cs typeface="Arial"/>
              </a:rPr>
              <a:t>: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	porte</a:t>
            </a:r>
            <a:r>
              <a:rPr sz="19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19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cuisse</a:t>
            </a:r>
            <a:r>
              <a:rPr sz="19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en</a:t>
            </a:r>
            <a:r>
              <a:rPr sz="19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avant</a:t>
            </a:r>
            <a:r>
              <a:rPr sz="1900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spc="-25" dirty="0">
                <a:solidFill>
                  <a:schemeClr val="tx1"/>
                </a:solidFill>
                <a:latin typeface="Arial"/>
                <a:cs typeface="Arial"/>
              </a:rPr>
              <a:t>et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	rapproche</a:t>
            </a:r>
            <a:r>
              <a:rPr sz="1900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1900" spc="-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face</a:t>
            </a:r>
            <a:r>
              <a:rPr sz="1900" spc="-4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ventrale</a:t>
            </a:r>
            <a:r>
              <a:rPr sz="19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1900" spc="-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spc="-25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endParaRPr sz="19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25400">
              <a:lnSpc>
                <a:spcPts val="2165"/>
              </a:lnSpc>
            </a:pP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cuisse</a:t>
            </a:r>
            <a:r>
              <a:rPr sz="19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à</a:t>
            </a:r>
            <a:r>
              <a:rPr sz="19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celle</a:t>
            </a:r>
            <a:r>
              <a:rPr sz="19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du</a:t>
            </a:r>
            <a:r>
              <a:rPr sz="19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spc="-10" dirty="0">
                <a:solidFill>
                  <a:schemeClr val="tx1"/>
                </a:solidFill>
                <a:latin typeface="Arial"/>
                <a:cs typeface="Arial"/>
              </a:rPr>
              <a:t>tronc</a:t>
            </a:r>
            <a:endParaRPr sz="19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25400" marR="2160270">
              <a:lnSpc>
                <a:spcPct val="110000"/>
              </a:lnSpc>
            </a:pP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Flexion</a:t>
            </a:r>
            <a:r>
              <a:rPr sz="19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actif</a:t>
            </a:r>
            <a:r>
              <a:rPr sz="19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:</a:t>
            </a:r>
            <a:r>
              <a:rPr sz="1900" spc="-4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120°</a:t>
            </a:r>
            <a:r>
              <a:rPr sz="19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genou</a:t>
            </a:r>
            <a:r>
              <a:rPr sz="19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fléchi</a:t>
            </a:r>
            <a:r>
              <a:rPr sz="19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et</a:t>
            </a:r>
            <a:r>
              <a:rPr sz="1900" spc="-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90°</a:t>
            </a:r>
            <a:r>
              <a:rPr sz="19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jambe</a:t>
            </a:r>
            <a:r>
              <a:rPr sz="19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spc="-10" dirty="0">
                <a:solidFill>
                  <a:schemeClr val="tx1"/>
                </a:solidFill>
                <a:latin typeface="Arial"/>
                <a:cs typeface="Arial"/>
              </a:rPr>
              <a:t>tendue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Flexion</a:t>
            </a:r>
            <a:r>
              <a:rPr sz="19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passive</a:t>
            </a:r>
            <a:r>
              <a:rPr sz="1900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:</a:t>
            </a:r>
            <a:r>
              <a:rPr sz="1900" spc="-6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est</a:t>
            </a:r>
            <a:r>
              <a:rPr sz="1900" spc="-5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plus</a:t>
            </a:r>
            <a:r>
              <a:rPr sz="19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ample</a:t>
            </a:r>
            <a:r>
              <a:rPr sz="19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,</a:t>
            </a:r>
            <a:r>
              <a:rPr sz="1900" spc="-6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dépasse</a:t>
            </a:r>
            <a:r>
              <a:rPr sz="19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spc="-20" dirty="0">
                <a:solidFill>
                  <a:schemeClr val="tx1"/>
                </a:solidFill>
                <a:latin typeface="Arial"/>
                <a:cs typeface="Arial"/>
              </a:rPr>
              <a:t>140°</a:t>
            </a:r>
            <a:endParaRPr sz="19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07340" indent="-281940">
              <a:lnSpc>
                <a:spcPts val="2165"/>
              </a:lnSpc>
              <a:spcBef>
                <a:spcPts val="229"/>
              </a:spcBef>
              <a:buAutoNum type="arabicPlain" startAt="2"/>
              <a:tabLst>
                <a:tab pos="307340" algn="l"/>
              </a:tabLst>
            </a:pPr>
            <a:r>
              <a:rPr sz="1900" b="1" i="1" dirty="0">
                <a:solidFill>
                  <a:schemeClr val="tx1"/>
                </a:solidFill>
                <a:latin typeface="Arial"/>
                <a:cs typeface="Arial"/>
              </a:rPr>
              <a:t>Extension</a:t>
            </a:r>
            <a:r>
              <a:rPr sz="1900" b="1" i="1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:</a:t>
            </a:r>
            <a:r>
              <a:rPr sz="19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porte</a:t>
            </a:r>
            <a:r>
              <a:rPr sz="19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19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cuisse</a:t>
            </a:r>
            <a:r>
              <a:rPr sz="19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en</a:t>
            </a:r>
            <a:r>
              <a:rPr sz="19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arrière</a:t>
            </a:r>
            <a:r>
              <a:rPr sz="1900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et</a:t>
            </a:r>
            <a:r>
              <a:rPr sz="1900" spc="-4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éloigne la</a:t>
            </a:r>
            <a:r>
              <a:rPr sz="19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face</a:t>
            </a:r>
            <a:r>
              <a:rPr sz="19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ventrale</a:t>
            </a:r>
            <a:r>
              <a:rPr sz="19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19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spc="-25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endParaRPr sz="19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25400">
              <a:lnSpc>
                <a:spcPts val="2165"/>
              </a:lnSpc>
            </a:pP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cuisse</a:t>
            </a:r>
            <a:r>
              <a:rPr sz="19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19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celle</a:t>
            </a:r>
            <a:r>
              <a:rPr sz="19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du</a:t>
            </a:r>
            <a:r>
              <a:rPr sz="19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tronc</a:t>
            </a:r>
            <a:r>
              <a:rPr sz="19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l’amplitude</a:t>
            </a:r>
            <a:r>
              <a:rPr sz="1900" spc="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varie</a:t>
            </a:r>
            <a:r>
              <a:rPr sz="19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19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10°</a:t>
            </a:r>
            <a:r>
              <a:rPr sz="19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à</a:t>
            </a:r>
            <a:r>
              <a:rPr sz="19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spc="-25" dirty="0">
                <a:solidFill>
                  <a:schemeClr val="tx1"/>
                </a:solidFill>
                <a:latin typeface="Arial"/>
                <a:cs typeface="Arial"/>
              </a:rPr>
              <a:t>15°</a:t>
            </a:r>
            <a:endParaRPr sz="19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3850" lvl="1" indent="-299085">
              <a:lnSpc>
                <a:spcPct val="100000"/>
              </a:lnSpc>
              <a:spcBef>
                <a:spcPts val="229"/>
              </a:spcBef>
              <a:buFont typeface="Segoe UI Symbol"/>
              <a:buChar char="➢"/>
              <a:tabLst>
                <a:tab pos="324485" algn="l"/>
              </a:tabLst>
            </a:pPr>
            <a:r>
              <a:rPr sz="1900" b="1" dirty="0">
                <a:solidFill>
                  <a:schemeClr val="tx1"/>
                </a:solidFill>
                <a:latin typeface="Arial"/>
                <a:cs typeface="Arial"/>
              </a:rPr>
              <a:t>2</a:t>
            </a:r>
            <a:r>
              <a:rPr sz="1875" b="1" baseline="26666" dirty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sz="1875" b="1" spc="187" baseline="26666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chemeClr val="tx1"/>
                </a:solidFill>
                <a:latin typeface="Arial"/>
                <a:cs typeface="Arial"/>
              </a:rPr>
              <a:t>degré</a:t>
            </a:r>
            <a:r>
              <a:rPr sz="1900" b="1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chemeClr val="tx1"/>
                </a:solidFill>
                <a:latin typeface="Arial"/>
                <a:cs typeface="Arial"/>
              </a:rPr>
              <a:t>:</a:t>
            </a:r>
            <a:r>
              <a:rPr sz="1900" b="1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plan</a:t>
            </a:r>
            <a:r>
              <a:rPr sz="19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frontal</a:t>
            </a:r>
            <a:r>
              <a:rPr sz="19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autour</a:t>
            </a:r>
            <a:r>
              <a:rPr sz="19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19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l’axe</a:t>
            </a:r>
            <a:r>
              <a:rPr sz="1900" spc="-10" dirty="0">
                <a:solidFill>
                  <a:schemeClr val="tx1"/>
                </a:solidFill>
                <a:latin typeface="Arial"/>
                <a:cs typeface="Arial"/>
              </a:rPr>
              <a:t> antéro-postérieur</a:t>
            </a:r>
            <a:endParaRPr sz="19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25400" marR="259715" indent="281940">
              <a:lnSpc>
                <a:spcPts val="2050"/>
              </a:lnSpc>
              <a:spcBef>
                <a:spcPts val="490"/>
              </a:spcBef>
              <a:buAutoNum type="arabicPlain"/>
              <a:tabLst>
                <a:tab pos="307340" algn="l"/>
              </a:tabLst>
            </a:pPr>
            <a:r>
              <a:rPr sz="1900" b="1" i="1" dirty="0">
                <a:solidFill>
                  <a:schemeClr val="tx1"/>
                </a:solidFill>
                <a:latin typeface="Arial"/>
                <a:cs typeface="Arial"/>
              </a:rPr>
              <a:t>abduction</a:t>
            </a:r>
            <a:r>
              <a:rPr sz="1900" b="1" i="1" spc="-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b="1" i="1" dirty="0">
                <a:solidFill>
                  <a:schemeClr val="tx1"/>
                </a:solidFill>
                <a:latin typeface="Arial"/>
                <a:cs typeface="Arial"/>
              </a:rPr>
              <a:t>:</a:t>
            </a:r>
            <a:r>
              <a:rPr sz="1900" b="1" i="1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éloigne</a:t>
            </a:r>
            <a:r>
              <a:rPr sz="1900" spc="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1900" spc="-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cuisse</a:t>
            </a:r>
            <a:r>
              <a:rPr sz="19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19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l’axe</a:t>
            </a:r>
            <a:r>
              <a:rPr sz="1900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du</a:t>
            </a:r>
            <a:r>
              <a:rPr sz="19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corps</a:t>
            </a:r>
            <a:r>
              <a:rPr sz="19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avec</a:t>
            </a:r>
            <a:r>
              <a:rPr sz="19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une</a:t>
            </a:r>
            <a:r>
              <a:rPr sz="19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spc="-10" dirty="0">
                <a:solidFill>
                  <a:schemeClr val="tx1"/>
                </a:solidFill>
                <a:latin typeface="Arial"/>
                <a:cs typeface="Arial"/>
              </a:rPr>
              <a:t>amplitude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19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spc="-25" dirty="0">
                <a:solidFill>
                  <a:schemeClr val="tx1"/>
                </a:solidFill>
                <a:latin typeface="Arial"/>
                <a:cs typeface="Arial"/>
              </a:rPr>
              <a:t>45°</a:t>
            </a:r>
            <a:endParaRPr sz="19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07340" indent="-281940">
              <a:lnSpc>
                <a:spcPts val="2165"/>
              </a:lnSpc>
              <a:spcBef>
                <a:spcPts val="200"/>
              </a:spcBef>
              <a:buAutoNum type="arabicPlain"/>
              <a:tabLst>
                <a:tab pos="307340" algn="l"/>
                <a:tab pos="1744345" algn="l"/>
              </a:tabLst>
            </a:pPr>
            <a:r>
              <a:rPr sz="1900" b="1" i="1" dirty="0">
                <a:solidFill>
                  <a:schemeClr val="tx1"/>
                </a:solidFill>
                <a:latin typeface="Arial"/>
                <a:cs typeface="Arial"/>
              </a:rPr>
              <a:t>adduction</a:t>
            </a:r>
            <a:r>
              <a:rPr sz="1900" b="1" i="1" spc="-8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b="1" i="1" spc="-50" dirty="0">
                <a:solidFill>
                  <a:schemeClr val="tx1"/>
                </a:solidFill>
                <a:latin typeface="Arial"/>
                <a:cs typeface="Arial"/>
              </a:rPr>
              <a:t>:</a:t>
            </a:r>
            <a:r>
              <a:rPr sz="1900" b="1" i="1" dirty="0">
                <a:solidFill>
                  <a:schemeClr val="tx1"/>
                </a:solidFill>
                <a:latin typeface="Arial"/>
                <a:cs typeface="Arial"/>
              </a:rPr>
              <a:t>	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rapproche</a:t>
            </a:r>
            <a:r>
              <a:rPr sz="1900" spc="-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1900" spc="-5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cuisse</a:t>
            </a:r>
            <a:r>
              <a:rPr sz="19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19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l’axe</a:t>
            </a:r>
            <a:r>
              <a:rPr sz="19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du</a:t>
            </a:r>
            <a:r>
              <a:rPr sz="19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corps</a:t>
            </a:r>
            <a:r>
              <a:rPr sz="19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avec</a:t>
            </a:r>
            <a:r>
              <a:rPr sz="19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spc="-25" dirty="0">
                <a:solidFill>
                  <a:schemeClr val="tx1"/>
                </a:solidFill>
                <a:latin typeface="Arial"/>
                <a:cs typeface="Arial"/>
              </a:rPr>
              <a:t>une</a:t>
            </a:r>
            <a:endParaRPr sz="19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25400">
              <a:lnSpc>
                <a:spcPts val="2165"/>
              </a:lnSpc>
            </a:pP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amplitude</a:t>
            </a:r>
            <a:r>
              <a:rPr sz="19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1900" spc="-6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spc="-25" dirty="0">
                <a:solidFill>
                  <a:schemeClr val="tx1"/>
                </a:solidFill>
                <a:latin typeface="Arial"/>
                <a:cs typeface="Arial"/>
              </a:rPr>
              <a:t>30°</a:t>
            </a:r>
            <a:endParaRPr sz="19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3850" lvl="1" indent="-299085">
              <a:lnSpc>
                <a:spcPct val="100000"/>
              </a:lnSpc>
              <a:spcBef>
                <a:spcPts val="229"/>
              </a:spcBef>
              <a:buFont typeface="Segoe UI Symbol"/>
              <a:buChar char="➢"/>
              <a:tabLst>
                <a:tab pos="324485" algn="l"/>
              </a:tabLst>
            </a:pPr>
            <a:r>
              <a:rPr sz="1900" b="1" dirty="0">
                <a:solidFill>
                  <a:schemeClr val="tx1"/>
                </a:solidFill>
                <a:latin typeface="Arial"/>
                <a:cs typeface="Arial"/>
              </a:rPr>
              <a:t>3</a:t>
            </a:r>
            <a:r>
              <a:rPr sz="1875" b="1" baseline="26666" dirty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sz="1875" b="1" spc="172" baseline="26666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chemeClr val="tx1"/>
                </a:solidFill>
                <a:latin typeface="Arial"/>
                <a:cs typeface="Arial"/>
              </a:rPr>
              <a:t>degré</a:t>
            </a:r>
            <a:r>
              <a:rPr sz="1900" b="1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chemeClr val="tx1"/>
                </a:solidFill>
                <a:latin typeface="Arial"/>
                <a:cs typeface="Arial"/>
              </a:rPr>
              <a:t>:</a:t>
            </a:r>
            <a:r>
              <a:rPr sz="1900" b="1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plan</a:t>
            </a:r>
            <a:r>
              <a:rPr sz="19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horizontal</a:t>
            </a:r>
            <a:r>
              <a:rPr sz="1900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autour</a:t>
            </a:r>
            <a:r>
              <a:rPr sz="19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19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l’axe</a:t>
            </a:r>
            <a:r>
              <a:rPr sz="19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spc="-10" dirty="0">
                <a:solidFill>
                  <a:schemeClr val="tx1"/>
                </a:solidFill>
                <a:latin typeface="Arial"/>
                <a:cs typeface="Arial"/>
              </a:rPr>
              <a:t>longitudinal</a:t>
            </a:r>
            <a:endParaRPr sz="19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25400" marR="861060" indent="281940">
              <a:lnSpc>
                <a:spcPts val="2050"/>
              </a:lnSpc>
              <a:spcBef>
                <a:spcPts val="484"/>
              </a:spcBef>
              <a:buAutoNum type="arabicPlain"/>
              <a:tabLst>
                <a:tab pos="307340" algn="l"/>
              </a:tabLst>
            </a:pPr>
            <a:r>
              <a:rPr sz="1900" b="1" i="1" dirty="0">
                <a:solidFill>
                  <a:schemeClr val="tx1"/>
                </a:solidFill>
                <a:latin typeface="Arial"/>
                <a:cs typeface="Arial"/>
              </a:rPr>
              <a:t>rotation</a:t>
            </a:r>
            <a:r>
              <a:rPr sz="1900" b="1" i="1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b="1" i="1" dirty="0">
                <a:solidFill>
                  <a:schemeClr val="tx1"/>
                </a:solidFill>
                <a:latin typeface="Arial"/>
                <a:cs typeface="Arial"/>
              </a:rPr>
              <a:t>externe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:</a:t>
            </a:r>
            <a:r>
              <a:rPr sz="19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porte</a:t>
            </a:r>
            <a:r>
              <a:rPr sz="19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1900" spc="-4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pointe</a:t>
            </a:r>
            <a:r>
              <a:rPr sz="19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du</a:t>
            </a:r>
            <a:r>
              <a:rPr sz="19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pied</a:t>
            </a:r>
            <a:r>
              <a:rPr sz="19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en</a:t>
            </a:r>
            <a:r>
              <a:rPr sz="1900" spc="-5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dehors,</a:t>
            </a:r>
            <a:r>
              <a:rPr sz="19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avec</a:t>
            </a:r>
            <a:r>
              <a:rPr sz="19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spc="-25" dirty="0">
                <a:solidFill>
                  <a:schemeClr val="tx1"/>
                </a:solidFill>
                <a:latin typeface="Arial"/>
                <a:cs typeface="Arial"/>
              </a:rPr>
              <a:t>une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amplitude</a:t>
            </a:r>
            <a:r>
              <a:rPr sz="19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1900" spc="-4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spc="-20" dirty="0">
                <a:solidFill>
                  <a:schemeClr val="tx1"/>
                </a:solidFill>
                <a:latin typeface="Arial"/>
                <a:cs typeface="Arial"/>
              </a:rPr>
              <a:t>45°.</a:t>
            </a:r>
            <a:endParaRPr sz="19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07340" indent="-281940">
              <a:lnSpc>
                <a:spcPts val="2165"/>
              </a:lnSpc>
              <a:spcBef>
                <a:spcPts val="200"/>
              </a:spcBef>
              <a:buAutoNum type="arabicPlain"/>
              <a:tabLst>
                <a:tab pos="307340" algn="l"/>
              </a:tabLst>
            </a:pPr>
            <a:r>
              <a:rPr sz="1900" b="1" i="1" dirty="0">
                <a:solidFill>
                  <a:schemeClr val="tx1"/>
                </a:solidFill>
                <a:latin typeface="Arial"/>
                <a:cs typeface="Arial"/>
              </a:rPr>
              <a:t>rotation</a:t>
            </a:r>
            <a:r>
              <a:rPr sz="1900" b="1" i="1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b="1" i="1" dirty="0">
                <a:solidFill>
                  <a:schemeClr val="tx1"/>
                </a:solidFill>
                <a:latin typeface="Arial"/>
                <a:cs typeface="Arial"/>
              </a:rPr>
              <a:t>interne</a:t>
            </a:r>
            <a:r>
              <a:rPr sz="1900" b="1" i="1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b="1" i="1" dirty="0">
                <a:solidFill>
                  <a:schemeClr val="tx1"/>
                </a:solidFill>
                <a:latin typeface="Arial"/>
                <a:cs typeface="Arial"/>
              </a:rPr>
              <a:t>:</a:t>
            </a:r>
            <a:r>
              <a:rPr sz="1900" b="1" i="1" spc="-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porte</a:t>
            </a:r>
            <a:r>
              <a:rPr sz="19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1900" spc="-4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pointe</a:t>
            </a:r>
            <a:r>
              <a:rPr sz="19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du</a:t>
            </a:r>
            <a:r>
              <a:rPr sz="1900" spc="-5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pied</a:t>
            </a:r>
            <a:r>
              <a:rPr sz="19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en</a:t>
            </a:r>
            <a:r>
              <a:rPr sz="19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dedans,</a:t>
            </a:r>
            <a:r>
              <a:rPr sz="19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avec</a:t>
            </a:r>
            <a:r>
              <a:rPr sz="19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spc="-25" dirty="0">
                <a:solidFill>
                  <a:schemeClr val="tx1"/>
                </a:solidFill>
                <a:latin typeface="Arial"/>
                <a:cs typeface="Arial"/>
              </a:rPr>
              <a:t>une</a:t>
            </a:r>
            <a:endParaRPr sz="19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25400">
              <a:lnSpc>
                <a:spcPts val="2165"/>
              </a:lnSpc>
            </a:pP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amplitude</a:t>
            </a:r>
            <a:r>
              <a:rPr sz="19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1900" spc="-6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spc="-25" dirty="0">
                <a:solidFill>
                  <a:schemeClr val="tx1"/>
                </a:solidFill>
                <a:latin typeface="Arial"/>
                <a:cs typeface="Arial"/>
              </a:rPr>
              <a:t>35°</a:t>
            </a:r>
            <a:endParaRPr sz="19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25400" marR="464184">
              <a:lnSpc>
                <a:spcPts val="2050"/>
              </a:lnSpc>
              <a:spcBef>
                <a:spcPts val="490"/>
              </a:spcBef>
            </a:pPr>
            <a:r>
              <a:rPr sz="1900" b="1" dirty="0">
                <a:solidFill>
                  <a:schemeClr val="tx1"/>
                </a:solidFill>
                <a:latin typeface="Arial"/>
                <a:cs typeface="Arial"/>
              </a:rPr>
              <a:t>Circumduction:</a:t>
            </a:r>
            <a:r>
              <a:rPr sz="1900" b="1" spc="-4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elle</a:t>
            </a:r>
            <a:r>
              <a:rPr sz="1900" spc="-7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associe</a:t>
            </a:r>
            <a:r>
              <a:rPr sz="1900" spc="-5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l’ensemble</a:t>
            </a:r>
            <a:r>
              <a:rPr sz="1900" spc="-4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des</a:t>
            </a:r>
            <a:r>
              <a:rPr sz="1900" spc="-7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mouvements,</a:t>
            </a:r>
            <a:r>
              <a:rPr sz="1900" spc="-5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1900" spc="-8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900" spc="-10" dirty="0">
                <a:solidFill>
                  <a:schemeClr val="tx1"/>
                </a:solidFill>
                <a:latin typeface="Arial"/>
                <a:cs typeface="Arial"/>
              </a:rPr>
              <a:t>jambe </a:t>
            </a:r>
            <a:r>
              <a:rPr sz="1900" dirty="0">
                <a:solidFill>
                  <a:srgbClr val="FFFFFF"/>
                </a:solidFill>
                <a:latin typeface="Arial"/>
                <a:cs typeface="Arial"/>
              </a:rPr>
              <a:t>décrit</a:t>
            </a:r>
            <a:r>
              <a:rPr sz="19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FFFFFF"/>
                </a:solidFill>
                <a:latin typeface="Arial"/>
                <a:cs typeface="Arial"/>
              </a:rPr>
              <a:t>un</a:t>
            </a:r>
            <a:r>
              <a:rPr sz="19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FFFFFF"/>
                </a:solidFill>
                <a:latin typeface="Arial"/>
                <a:cs typeface="Arial"/>
              </a:rPr>
              <a:t>cône</a:t>
            </a:r>
            <a:r>
              <a:rPr sz="19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FFFFFF"/>
                </a:solidFill>
                <a:latin typeface="Arial"/>
                <a:cs typeface="Arial"/>
              </a:rPr>
              <a:t>centré</a:t>
            </a:r>
            <a:r>
              <a:rPr sz="19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FFFFFF"/>
                </a:solidFill>
                <a:latin typeface="Arial"/>
                <a:cs typeface="Arial"/>
              </a:rPr>
              <a:t>sut</a:t>
            </a:r>
            <a:r>
              <a:rPr sz="19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19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spc="-10" dirty="0">
                <a:solidFill>
                  <a:srgbClr val="FFFFFF"/>
                </a:solidFill>
                <a:latin typeface="Arial"/>
                <a:cs typeface="Arial"/>
              </a:rPr>
              <a:t>hanche</a:t>
            </a:r>
            <a:endParaRPr sz="1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MERCI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4" name="Picture 3" descr="Jumenterie de Tiaret : un patrimoine exceptionnel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523999"/>
            <a:ext cx="7086600" cy="47391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 pédagogique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Définir l’articulation et reconnaitre son type</a:t>
            </a:r>
          </a:p>
          <a:p>
            <a:r>
              <a:rPr lang="fr-FR" dirty="0" smtClean="0"/>
              <a:t>Connaitre les surface articulaire et les moyens d’unions  de l’articulation </a:t>
            </a:r>
          </a:p>
          <a:p>
            <a:r>
              <a:rPr lang="fr-FR" dirty="0" smtClean="0"/>
              <a:t>Connaitre la physiologie de l’articulation 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1-</a:t>
            </a:r>
            <a:r>
              <a:rPr lang="fr-FR" dirty="0" err="1" smtClean="0"/>
              <a:t>Definition</a:t>
            </a:r>
            <a:r>
              <a:rPr lang="fr-FR" dirty="0" smtClean="0"/>
              <a:t> </a:t>
            </a:r>
          </a:p>
          <a:p>
            <a:r>
              <a:rPr lang="fr-FR" dirty="0" smtClean="0"/>
              <a:t>2-Anatomie Descriptive  :</a:t>
            </a:r>
          </a:p>
          <a:p>
            <a:r>
              <a:rPr lang="fr-FR" dirty="0" smtClean="0"/>
              <a:t>A-Surfaces articulaires </a:t>
            </a:r>
          </a:p>
          <a:p>
            <a:r>
              <a:rPr lang="fr-FR" dirty="0" smtClean="0"/>
              <a:t>B-Moyens d’unions </a:t>
            </a:r>
          </a:p>
          <a:p>
            <a:r>
              <a:rPr lang="fr-FR" dirty="0" smtClean="0"/>
              <a:t>3-anatomie fonctionnelle.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428563"/>
            <a:ext cx="8229600" cy="835151"/>
          </a:xfrm>
          <a:prstGeom prst="rect">
            <a:avLst/>
          </a:prstGeom>
        </p:spPr>
        <p:txBody>
          <a:bodyPr vert="horz" wrap="square" lIns="0" tIns="156514" rIns="0" bIns="0" rtlCol="0">
            <a:spAutoFit/>
          </a:bodyPr>
          <a:lstStyle/>
          <a:p>
            <a:pPr marL="300355">
              <a:lnSpc>
                <a:spcPct val="100000"/>
              </a:lnSpc>
              <a:spcBef>
                <a:spcPts val="95"/>
              </a:spcBef>
            </a:pPr>
            <a:r>
              <a:rPr lang="fr-FR" spc="-10" dirty="0" smtClean="0"/>
              <a:t>1-</a:t>
            </a:r>
            <a:r>
              <a:rPr spc="-10" dirty="0" err="1" smtClean="0"/>
              <a:t>Définition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160121" y="1798701"/>
            <a:ext cx="3649879" cy="383502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27432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C’est</a:t>
            </a:r>
            <a:r>
              <a:rPr sz="20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l’articulation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proximale</a:t>
            </a:r>
            <a:r>
              <a:rPr sz="2000" spc="-4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du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Arial"/>
                <a:cs typeface="Arial"/>
              </a:rPr>
              <a:t>membre</a:t>
            </a:r>
            <a:r>
              <a:rPr sz="2000" spc="-4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fr-FR" sz="2000" spc="-25" dirty="0" smtClean="0">
                <a:solidFill>
                  <a:schemeClr val="tx1"/>
                </a:solidFill>
                <a:latin typeface="Arial"/>
                <a:cs typeface="Arial"/>
              </a:rPr>
              <a:t>pelvien .elle est dite Portante </a:t>
            </a:r>
            <a:endParaRPr sz="20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12700" marR="229235">
              <a:lnSpc>
                <a:spcPct val="100000"/>
              </a:lnSpc>
              <a:tabLst>
                <a:tab pos="1774825" algn="l"/>
              </a:tabLst>
            </a:pP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,c’est</a:t>
            </a:r>
            <a:r>
              <a:rPr sz="2000" spc="-4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une</a:t>
            </a:r>
            <a:r>
              <a:rPr sz="20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diarthrose</a:t>
            </a:r>
            <a:r>
              <a:rPr sz="2000" spc="-5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type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énarthrose</a:t>
            </a:r>
            <a:r>
              <a:rPr sz="2000" spc="-6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qui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	met</a:t>
            </a:r>
            <a:r>
              <a:rPr sz="20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en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contact</a:t>
            </a:r>
            <a:r>
              <a:rPr sz="2000" spc="-6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20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tête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fémorale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avec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l’acétabulum</a:t>
            </a:r>
            <a:r>
              <a:rPr sz="20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l’os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coxal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50" dirty="0">
                <a:solidFill>
                  <a:schemeClr val="tx1"/>
                </a:solidFill>
                <a:latin typeface="Arial"/>
                <a:cs typeface="Arial"/>
              </a:rPr>
              <a:t>.</a:t>
            </a:r>
            <a:endParaRPr sz="20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20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plus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puissante</a:t>
            </a:r>
            <a:r>
              <a:rPr sz="20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et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2000" spc="-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plus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stable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articulation</a:t>
            </a:r>
            <a:r>
              <a:rPr sz="20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du</a:t>
            </a:r>
            <a:r>
              <a:rPr sz="20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corps </a:t>
            </a:r>
            <a:r>
              <a:rPr sz="2000" spc="-10" dirty="0" smtClean="0">
                <a:solidFill>
                  <a:schemeClr val="tx1"/>
                </a:solidFill>
                <a:latin typeface="Arial"/>
                <a:cs typeface="Arial"/>
              </a:rPr>
              <a:t>human</a:t>
            </a:r>
            <a:endParaRPr lang="fr-FR" sz="2000" spc="-10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r>
              <a:rPr lang="fr-FR" sz="2000" dirty="0" smtClean="0"/>
              <a:t>à </a:t>
            </a:r>
            <a:r>
              <a:rPr lang="fr-FR" sz="2000" dirty="0"/>
              <a:t>3 degrés de liberté</a:t>
            </a:r>
          </a:p>
          <a:p>
            <a:pPr marL="12700" marR="5080" algn="just">
              <a:lnSpc>
                <a:spcPct val="100000"/>
              </a:lnSpc>
              <a:spcBef>
                <a:spcPts val="480"/>
              </a:spcBef>
            </a:pPr>
            <a:endParaRPr sz="20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95928" y="1629155"/>
            <a:ext cx="4824983" cy="49682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139381"/>
            <a:ext cx="8229600" cy="1413514"/>
          </a:xfrm>
          <a:prstGeom prst="rect">
            <a:avLst/>
          </a:prstGeom>
        </p:spPr>
        <p:txBody>
          <a:bodyPr vert="horz" wrap="square" lIns="0" tIns="302564" rIns="0" bIns="0" rtlCol="0">
            <a:spAutoFit/>
          </a:bodyPr>
          <a:lstStyle/>
          <a:p>
            <a:pPr marL="84455" algn="l">
              <a:lnSpc>
                <a:spcPct val="100000"/>
              </a:lnSpc>
              <a:spcBef>
                <a:spcPts val="95"/>
              </a:spcBef>
            </a:pPr>
            <a:r>
              <a:rPr lang="fr-FR" sz="3600" dirty="0" smtClean="0"/>
              <a:t>2-Anatomie descriptive :a-</a:t>
            </a:r>
            <a:r>
              <a:rPr sz="3600" dirty="0" smtClean="0"/>
              <a:t>Surfaces</a:t>
            </a:r>
            <a:r>
              <a:rPr sz="3600" spc="-150" dirty="0" smtClean="0"/>
              <a:t> </a:t>
            </a:r>
            <a:r>
              <a:rPr sz="3600" spc="-10" dirty="0"/>
              <a:t>articulaires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2054" y="1738350"/>
            <a:ext cx="3878579" cy="264731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b="1" dirty="0">
                <a:solidFill>
                  <a:srgbClr val="BE6300"/>
                </a:solidFill>
                <a:latin typeface="Arial"/>
                <a:cs typeface="Arial"/>
              </a:rPr>
              <a:t>1)</a:t>
            </a:r>
            <a:r>
              <a:rPr sz="2000" b="1" spc="-15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BE6300"/>
                </a:solidFill>
                <a:latin typeface="Arial"/>
                <a:cs typeface="Arial"/>
              </a:rPr>
              <a:t>–</a:t>
            </a:r>
            <a:r>
              <a:rPr sz="2000" b="1" spc="-15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BE6300"/>
                </a:solidFill>
                <a:latin typeface="Arial"/>
                <a:cs typeface="Arial"/>
              </a:rPr>
              <a:t>la</a:t>
            </a:r>
            <a:r>
              <a:rPr sz="2000" b="1" spc="-15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BE6300"/>
                </a:solidFill>
                <a:latin typeface="Arial"/>
                <a:cs typeface="Arial"/>
              </a:rPr>
              <a:t>tête</a:t>
            </a:r>
            <a:r>
              <a:rPr sz="2000" b="1" spc="-40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BE6300"/>
                </a:solidFill>
                <a:latin typeface="Arial"/>
                <a:cs typeface="Arial"/>
              </a:rPr>
              <a:t>fémorale</a:t>
            </a:r>
            <a:r>
              <a:rPr sz="2000" b="1" spc="-30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2000" b="1" spc="-50" dirty="0">
                <a:solidFill>
                  <a:srgbClr val="BE6300"/>
                </a:solidFill>
                <a:latin typeface="Arial"/>
                <a:cs typeface="Arial"/>
              </a:rPr>
              <a:t>:</a:t>
            </a:r>
            <a:endParaRPr sz="2000" dirty="0">
              <a:latin typeface="Arial"/>
              <a:cs typeface="Arial"/>
            </a:endParaRPr>
          </a:p>
          <a:p>
            <a:pPr marL="12700" marR="7493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C’est</a:t>
            </a:r>
            <a:r>
              <a:rPr sz="2000" spc="-4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une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saillie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 articulaire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représentant</a:t>
            </a:r>
            <a:r>
              <a:rPr sz="2000" spc="-8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les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2/3</a:t>
            </a:r>
            <a:r>
              <a:rPr sz="20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d’une</a:t>
            </a:r>
            <a:r>
              <a:rPr sz="20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sphère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20</a:t>
            </a:r>
            <a:r>
              <a:rPr sz="20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à 25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mm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20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rayon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,orienté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en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haut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,en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dedans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et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en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avant</a:t>
            </a:r>
            <a:endParaRPr sz="20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480"/>
              </a:spcBef>
              <a:tabLst>
                <a:tab pos="1099185" algn="l"/>
              </a:tabLst>
            </a:pP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Elle</a:t>
            </a:r>
            <a:r>
              <a:rPr sz="20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présente</a:t>
            </a:r>
            <a:r>
              <a:rPr sz="2000" spc="-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en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arrière</a:t>
            </a:r>
            <a:r>
              <a:rPr sz="2000" spc="-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et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au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dessous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	de</a:t>
            </a:r>
            <a:r>
              <a:rPr sz="20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son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centre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2000" spc="-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fossette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du</a:t>
            </a:r>
            <a:r>
              <a:rPr sz="20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ligament</a:t>
            </a:r>
            <a:r>
              <a:rPr sz="20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rond</a:t>
            </a:r>
            <a:endParaRPr sz="20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88408" y="1269491"/>
            <a:ext cx="4032503" cy="558850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8718" rIns="0" bIns="0" rtlCol="0">
            <a:spAutoFit/>
          </a:bodyPr>
          <a:lstStyle/>
          <a:p>
            <a:pPr marL="228600">
              <a:lnSpc>
                <a:spcPct val="100000"/>
              </a:lnSpc>
              <a:spcBef>
                <a:spcPts val="95"/>
              </a:spcBef>
            </a:pPr>
            <a:r>
              <a:rPr dirty="0"/>
              <a:t>Surfaces</a:t>
            </a:r>
            <a:r>
              <a:rPr spc="-150" dirty="0"/>
              <a:t> </a:t>
            </a:r>
            <a:r>
              <a:rPr spc="-10" dirty="0"/>
              <a:t>articulaires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2054" y="1623771"/>
            <a:ext cx="4060825" cy="44557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280"/>
              </a:lnSpc>
              <a:spcBef>
                <a:spcPts val="105"/>
              </a:spcBef>
            </a:pPr>
            <a:r>
              <a:rPr sz="2000" b="1" dirty="0">
                <a:solidFill>
                  <a:srgbClr val="BE6300"/>
                </a:solidFill>
                <a:latin typeface="Arial"/>
                <a:cs typeface="Arial"/>
              </a:rPr>
              <a:t>2)</a:t>
            </a:r>
            <a:r>
              <a:rPr sz="2000" b="1" spc="-35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BE6300"/>
                </a:solidFill>
                <a:latin typeface="Arial"/>
                <a:cs typeface="Arial"/>
              </a:rPr>
              <a:t>–</a:t>
            </a:r>
            <a:r>
              <a:rPr sz="2000" b="1" spc="-35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BE6300"/>
                </a:solidFill>
                <a:latin typeface="Arial"/>
                <a:cs typeface="Arial"/>
              </a:rPr>
              <a:t>l’acétabulum</a:t>
            </a:r>
            <a:r>
              <a:rPr sz="2000" b="1" spc="-55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BE6300"/>
                </a:solidFill>
                <a:latin typeface="Arial"/>
                <a:cs typeface="Arial"/>
              </a:rPr>
              <a:t>(</a:t>
            </a:r>
            <a:r>
              <a:rPr sz="2000" b="1" spc="-30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BE6300"/>
                </a:solidFill>
                <a:latin typeface="Arial"/>
                <a:cs typeface="Arial"/>
              </a:rPr>
              <a:t>cavité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ts val="2280"/>
              </a:lnSpc>
            </a:pPr>
            <a:r>
              <a:rPr sz="2000" b="1" spc="-10" dirty="0">
                <a:solidFill>
                  <a:srgbClr val="BE6300"/>
                </a:solidFill>
                <a:latin typeface="Arial"/>
                <a:cs typeface="Arial"/>
              </a:rPr>
              <a:t>cotyloïde):</a:t>
            </a:r>
            <a:endParaRPr sz="2000" dirty="0">
              <a:latin typeface="Arial"/>
              <a:cs typeface="Arial"/>
            </a:endParaRPr>
          </a:p>
          <a:p>
            <a:pPr marL="12700" marR="5080">
              <a:lnSpc>
                <a:spcPct val="90000"/>
              </a:lnSpc>
              <a:spcBef>
                <a:spcPts val="480"/>
              </a:spcBef>
            </a:pP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C’est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une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cavité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articulaire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hémisphérique</a:t>
            </a:r>
            <a:r>
              <a:rPr sz="2000" spc="-5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creusée</a:t>
            </a:r>
            <a:r>
              <a:rPr sz="2000" spc="-6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sur</a:t>
            </a:r>
            <a:r>
              <a:rPr sz="20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 partie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intermédiaire</a:t>
            </a:r>
            <a:r>
              <a:rPr sz="2000" spc="-6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face</a:t>
            </a:r>
            <a:r>
              <a:rPr sz="2000" spc="-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latérale</a:t>
            </a:r>
            <a:r>
              <a:rPr sz="20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de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l’os</a:t>
            </a:r>
            <a:r>
              <a:rPr sz="20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coxal</a:t>
            </a:r>
            <a:r>
              <a:rPr sz="20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,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orientée</a:t>
            </a:r>
            <a:r>
              <a:rPr sz="2000" spc="-4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en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dehors,</a:t>
            </a:r>
            <a:r>
              <a:rPr sz="2000" spc="-6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en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bas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et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en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 avant</a:t>
            </a:r>
            <a:endParaRPr sz="20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12700" marR="254635">
              <a:lnSpc>
                <a:spcPct val="90000"/>
              </a:lnSpc>
              <a:spcBef>
                <a:spcPts val="480"/>
              </a:spcBef>
            </a:pP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Limitée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par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le</a:t>
            </a:r>
            <a:r>
              <a:rPr sz="20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limbus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acétabulaire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qui</a:t>
            </a:r>
            <a:r>
              <a:rPr sz="20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présente</a:t>
            </a:r>
            <a:r>
              <a:rPr sz="2000" spc="-6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en</a:t>
            </a:r>
            <a:r>
              <a:rPr sz="20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bas</a:t>
            </a:r>
            <a:r>
              <a:rPr sz="20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l’incisure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acétabulaire</a:t>
            </a:r>
            <a:r>
              <a:rPr sz="2000" spc="-6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et</a:t>
            </a:r>
            <a:r>
              <a:rPr sz="20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 smtClean="0">
                <a:solidFill>
                  <a:schemeClr val="tx1"/>
                </a:solidFill>
                <a:latin typeface="Arial"/>
                <a:cs typeface="Arial"/>
              </a:rPr>
              <a:t>Elle</a:t>
            </a:r>
            <a:r>
              <a:rPr sz="2000" spc="-35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fr-FR" sz="2000" dirty="0" smtClean="0">
                <a:solidFill>
                  <a:schemeClr val="tx1"/>
                </a:solidFill>
                <a:latin typeface="Arial"/>
                <a:cs typeface="Arial"/>
              </a:rPr>
              <a:t>comprend </a:t>
            </a:r>
            <a:r>
              <a:rPr sz="2000" spc="-25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deux</a:t>
            </a:r>
            <a:r>
              <a:rPr sz="20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parties</a:t>
            </a:r>
            <a:endParaRPr sz="20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195580" indent="-182880">
              <a:lnSpc>
                <a:spcPts val="2280"/>
              </a:lnSpc>
              <a:spcBef>
                <a:spcPts val="240"/>
              </a:spcBef>
              <a:buClr>
                <a:srgbClr val="FF8500"/>
              </a:buClr>
              <a:buChar char="-"/>
              <a:tabLst>
                <a:tab pos="195580" algn="l"/>
              </a:tabLst>
            </a:pP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Périphérique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,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articulaire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endParaRPr sz="20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194945">
              <a:lnSpc>
                <a:spcPts val="2280"/>
              </a:lnSpc>
            </a:pPr>
            <a:r>
              <a:rPr sz="2000" i="1" dirty="0">
                <a:solidFill>
                  <a:schemeClr val="tx1"/>
                </a:solidFill>
                <a:latin typeface="Arial"/>
                <a:cs typeface="Arial"/>
              </a:rPr>
              <a:t>surfaces</a:t>
            </a:r>
            <a:r>
              <a:rPr sz="2000" i="1" spc="-5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i="1" dirty="0">
                <a:solidFill>
                  <a:schemeClr val="tx1"/>
                </a:solidFill>
                <a:latin typeface="Arial"/>
                <a:cs typeface="Arial"/>
              </a:rPr>
              <a:t>semi-</a:t>
            </a:r>
            <a:r>
              <a:rPr sz="2000" i="1" spc="-10" dirty="0">
                <a:solidFill>
                  <a:schemeClr val="tx1"/>
                </a:solidFill>
                <a:latin typeface="Arial"/>
                <a:cs typeface="Arial"/>
              </a:rPr>
              <a:t> lunaire</a:t>
            </a:r>
            <a:endParaRPr sz="20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195580" indent="-182880">
              <a:lnSpc>
                <a:spcPts val="2280"/>
              </a:lnSpc>
              <a:spcBef>
                <a:spcPts val="240"/>
              </a:spcBef>
              <a:buClr>
                <a:srgbClr val="FF8500"/>
              </a:buClr>
              <a:buChar char="-"/>
              <a:tabLst>
                <a:tab pos="195580" algn="l"/>
              </a:tabLst>
            </a:pP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Centrale</a:t>
            </a:r>
            <a:r>
              <a:rPr sz="20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i="1" dirty="0">
                <a:solidFill>
                  <a:schemeClr val="tx1"/>
                </a:solidFill>
                <a:latin typeface="Arial"/>
                <a:cs typeface="Arial"/>
              </a:rPr>
              <a:t>,</a:t>
            </a:r>
            <a:r>
              <a:rPr sz="2000" i="1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non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articulaire</a:t>
            </a:r>
            <a:r>
              <a:rPr sz="20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i="1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2000" i="1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i="1" spc="-20" dirty="0">
                <a:solidFill>
                  <a:schemeClr val="tx1"/>
                </a:solidFill>
                <a:latin typeface="Arial"/>
                <a:cs typeface="Arial"/>
              </a:rPr>
              <a:t>fosse</a:t>
            </a:r>
            <a:endParaRPr sz="20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194945">
              <a:lnSpc>
                <a:spcPts val="2280"/>
              </a:lnSpc>
            </a:pPr>
            <a:r>
              <a:rPr sz="2000" i="1" spc="-10" dirty="0">
                <a:solidFill>
                  <a:schemeClr val="tx1"/>
                </a:solidFill>
                <a:latin typeface="Arial"/>
                <a:cs typeface="Arial"/>
              </a:rPr>
              <a:t>acétabulaire</a:t>
            </a:r>
            <a:endParaRPr sz="20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03291" y="2133599"/>
            <a:ext cx="3960876" cy="395935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 vert="horz" wrap="square" lIns="0" tIns="518718" rIns="0" bIns="0" rtlCol="0">
            <a:spAutoFit/>
          </a:bodyPr>
          <a:lstStyle/>
          <a:p>
            <a:pPr marL="156210">
              <a:lnSpc>
                <a:spcPct val="100000"/>
              </a:lnSpc>
              <a:spcBef>
                <a:spcPts val="95"/>
              </a:spcBef>
            </a:pPr>
            <a:r>
              <a:rPr dirty="0"/>
              <a:t>Surfaces</a:t>
            </a:r>
            <a:r>
              <a:rPr spc="-140" dirty="0"/>
              <a:t> </a:t>
            </a:r>
            <a:r>
              <a:rPr spc="-10" dirty="0"/>
              <a:t>articulaires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533400" y="838200"/>
            <a:ext cx="4114800" cy="4837092"/>
          </a:xfrm>
          <a:prstGeom prst="rect">
            <a:avLst/>
          </a:prstGeom>
        </p:spPr>
        <p:txBody>
          <a:bodyPr vert="horz" wrap="square" lIns="0" tIns="505840" rIns="0" bIns="0" rtlCol="0">
            <a:spAutoFit/>
          </a:bodyPr>
          <a:lstStyle/>
          <a:p>
            <a:pPr marL="84455">
              <a:lnSpc>
                <a:spcPct val="100000"/>
              </a:lnSpc>
              <a:spcBef>
                <a:spcPts val="580"/>
              </a:spcBef>
            </a:pPr>
            <a:r>
              <a:rPr sz="2400" b="1" dirty="0">
                <a:solidFill>
                  <a:srgbClr val="BE6300"/>
                </a:solidFill>
                <a:latin typeface="Arial"/>
                <a:cs typeface="Arial"/>
              </a:rPr>
              <a:t>3)-</a:t>
            </a:r>
            <a:r>
              <a:rPr sz="2400" b="1" spc="-25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E6300"/>
                </a:solidFill>
                <a:latin typeface="Arial"/>
                <a:cs typeface="Arial"/>
              </a:rPr>
              <a:t>le</a:t>
            </a:r>
            <a:r>
              <a:rPr sz="2400" b="1" spc="-20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E6300"/>
                </a:solidFill>
                <a:latin typeface="Arial"/>
                <a:cs typeface="Arial"/>
              </a:rPr>
              <a:t>bourrelet</a:t>
            </a:r>
            <a:r>
              <a:rPr sz="2400" b="1" spc="-25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E6300"/>
                </a:solidFill>
                <a:latin typeface="Arial"/>
                <a:cs typeface="Arial"/>
              </a:rPr>
              <a:t>acétabulaire</a:t>
            </a:r>
            <a:r>
              <a:rPr sz="2400" b="1" spc="-40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BE6300"/>
                </a:solidFill>
                <a:latin typeface="Arial"/>
                <a:cs typeface="Arial"/>
              </a:rPr>
              <a:t>:</a:t>
            </a:r>
          </a:p>
          <a:p>
            <a:pPr marL="84455" marR="378460">
              <a:lnSpc>
                <a:spcPct val="100000"/>
              </a:lnSpc>
              <a:spcBef>
                <a:spcPts val="480"/>
              </a:spcBef>
            </a:pPr>
            <a:r>
              <a:rPr sz="2400" dirty="0"/>
              <a:t>anneau</a:t>
            </a:r>
            <a:r>
              <a:rPr sz="2400" spc="-40" dirty="0"/>
              <a:t> </a:t>
            </a:r>
            <a:r>
              <a:rPr sz="2400" dirty="0"/>
              <a:t>fibro-</a:t>
            </a:r>
            <a:r>
              <a:rPr sz="2400" spc="-30" dirty="0"/>
              <a:t> </a:t>
            </a:r>
            <a:r>
              <a:rPr sz="2400" spc="-10" dirty="0"/>
              <a:t>cartilagineux </a:t>
            </a:r>
            <a:r>
              <a:rPr sz="2400" dirty="0"/>
              <a:t>triangulaire</a:t>
            </a:r>
            <a:r>
              <a:rPr sz="2400" spc="-30" dirty="0"/>
              <a:t> </a:t>
            </a:r>
            <a:r>
              <a:rPr sz="2400" dirty="0"/>
              <a:t>à</a:t>
            </a:r>
            <a:r>
              <a:rPr sz="2400" spc="-25" dirty="0"/>
              <a:t> </a:t>
            </a:r>
            <a:r>
              <a:rPr sz="2400" dirty="0"/>
              <a:t>la</a:t>
            </a:r>
            <a:r>
              <a:rPr sz="2400" spc="-5" dirty="0"/>
              <a:t> </a:t>
            </a:r>
            <a:r>
              <a:rPr sz="2400" dirty="0"/>
              <a:t>coupe</a:t>
            </a:r>
            <a:r>
              <a:rPr sz="2400" spc="-35" dirty="0"/>
              <a:t> </a:t>
            </a:r>
            <a:r>
              <a:rPr sz="2400" dirty="0"/>
              <a:t>fixé à</a:t>
            </a:r>
            <a:r>
              <a:rPr sz="2400" spc="-20" dirty="0"/>
              <a:t> </a:t>
            </a:r>
            <a:r>
              <a:rPr sz="2400" spc="-25" dirty="0"/>
              <a:t>la </a:t>
            </a:r>
            <a:r>
              <a:rPr sz="2400" dirty="0"/>
              <a:t>périphérie</a:t>
            </a:r>
            <a:r>
              <a:rPr sz="2400" spc="-90" dirty="0"/>
              <a:t> </a:t>
            </a:r>
            <a:r>
              <a:rPr sz="2400" dirty="0"/>
              <a:t>de</a:t>
            </a:r>
            <a:r>
              <a:rPr sz="2400" spc="-35" dirty="0"/>
              <a:t> </a:t>
            </a:r>
            <a:r>
              <a:rPr sz="2400" dirty="0"/>
              <a:t>l’acétabulum</a:t>
            </a:r>
            <a:r>
              <a:rPr sz="2400" spc="-65" dirty="0"/>
              <a:t> </a:t>
            </a:r>
            <a:r>
              <a:rPr sz="2400" spc="-20" dirty="0"/>
              <a:t>pour </a:t>
            </a:r>
            <a:r>
              <a:rPr sz="2400" dirty="0"/>
              <a:t>augmenter</a:t>
            </a:r>
            <a:r>
              <a:rPr sz="2400" spc="-70" dirty="0"/>
              <a:t> </a:t>
            </a:r>
            <a:r>
              <a:rPr sz="2400" dirty="0"/>
              <a:t>sa</a:t>
            </a:r>
            <a:r>
              <a:rPr sz="2400" spc="-30" dirty="0"/>
              <a:t> </a:t>
            </a:r>
            <a:r>
              <a:rPr sz="2400" dirty="0"/>
              <a:t>profondeur</a:t>
            </a:r>
            <a:r>
              <a:rPr sz="2400" spc="-60" dirty="0"/>
              <a:t> </a:t>
            </a:r>
            <a:r>
              <a:rPr sz="2400" dirty="0"/>
              <a:t>et</a:t>
            </a:r>
            <a:r>
              <a:rPr sz="2400" spc="-35" dirty="0"/>
              <a:t> </a:t>
            </a:r>
            <a:r>
              <a:rPr sz="2400" spc="-25" dirty="0"/>
              <a:t>son </a:t>
            </a:r>
            <a:r>
              <a:rPr sz="2400" spc="-10" dirty="0"/>
              <a:t>étendue</a:t>
            </a:r>
          </a:p>
          <a:p>
            <a:pPr marL="84455">
              <a:lnSpc>
                <a:spcPct val="100000"/>
              </a:lnSpc>
              <a:spcBef>
                <a:spcPts val="480"/>
              </a:spcBef>
            </a:pPr>
            <a:r>
              <a:rPr sz="2400" dirty="0"/>
              <a:t>En</a:t>
            </a:r>
            <a:r>
              <a:rPr sz="2400" spc="-25" dirty="0"/>
              <a:t> </a:t>
            </a:r>
            <a:r>
              <a:rPr sz="2400" dirty="0"/>
              <a:t>regard</a:t>
            </a:r>
            <a:r>
              <a:rPr sz="2400" spc="-45" dirty="0"/>
              <a:t> </a:t>
            </a:r>
            <a:r>
              <a:rPr sz="2400" dirty="0"/>
              <a:t>de</a:t>
            </a:r>
            <a:r>
              <a:rPr sz="2400" spc="-25" dirty="0"/>
              <a:t> </a:t>
            </a:r>
            <a:r>
              <a:rPr sz="2400" dirty="0"/>
              <a:t>l’incisure</a:t>
            </a:r>
            <a:r>
              <a:rPr sz="2400" spc="-30" dirty="0"/>
              <a:t> </a:t>
            </a:r>
            <a:r>
              <a:rPr sz="2400" spc="-10" dirty="0"/>
              <a:t>acétabulaire</a:t>
            </a:r>
          </a:p>
          <a:p>
            <a:pPr marL="84455">
              <a:lnSpc>
                <a:spcPct val="100000"/>
              </a:lnSpc>
            </a:pPr>
            <a:r>
              <a:rPr sz="2400" dirty="0"/>
              <a:t>il</a:t>
            </a:r>
            <a:r>
              <a:rPr sz="2400" spc="-10" dirty="0"/>
              <a:t> </a:t>
            </a:r>
            <a:r>
              <a:rPr sz="2400" dirty="0"/>
              <a:t>porte</a:t>
            </a:r>
            <a:r>
              <a:rPr sz="2400" spc="-40" dirty="0"/>
              <a:t> </a:t>
            </a:r>
            <a:r>
              <a:rPr sz="2400" dirty="0"/>
              <a:t>le</a:t>
            </a:r>
            <a:r>
              <a:rPr sz="2400" spc="-15" dirty="0"/>
              <a:t> </a:t>
            </a:r>
            <a:r>
              <a:rPr sz="2400" dirty="0"/>
              <a:t>nom</a:t>
            </a:r>
            <a:r>
              <a:rPr sz="2400" spc="-25" dirty="0"/>
              <a:t> </a:t>
            </a:r>
            <a:r>
              <a:rPr sz="2400" dirty="0"/>
              <a:t>du</a:t>
            </a:r>
            <a:r>
              <a:rPr sz="2400" spc="-25" dirty="0"/>
              <a:t> </a:t>
            </a:r>
            <a:r>
              <a:rPr sz="2400" dirty="0"/>
              <a:t>ligt</a:t>
            </a:r>
            <a:r>
              <a:rPr sz="2400" spc="-15" dirty="0"/>
              <a:t> </a:t>
            </a:r>
            <a:r>
              <a:rPr sz="2800" spc="-10" dirty="0"/>
              <a:t>transverse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43628" y="2060448"/>
            <a:ext cx="4104131" cy="400964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4670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Moyens</a:t>
            </a:r>
            <a:r>
              <a:rPr spc="-155" dirty="0"/>
              <a:t> </a:t>
            </a:r>
            <a:r>
              <a:rPr spc="-10" dirty="0"/>
              <a:t>d’union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2054" y="1522700"/>
            <a:ext cx="3950970" cy="398843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575"/>
              </a:spcBef>
              <a:buClr>
                <a:srgbClr val="FF8500"/>
              </a:buClr>
              <a:buAutoNum type="alphaUcParenR"/>
              <a:tabLst>
                <a:tab pos="469265" algn="l"/>
                <a:tab pos="469900" algn="l"/>
              </a:tabLst>
            </a:pPr>
            <a:r>
              <a:rPr sz="2000" b="1" dirty="0">
                <a:solidFill>
                  <a:srgbClr val="BE6300"/>
                </a:solidFill>
                <a:latin typeface="Arial"/>
                <a:cs typeface="Arial"/>
              </a:rPr>
              <a:t>La capsule</a:t>
            </a:r>
            <a:r>
              <a:rPr sz="2000" b="1" spc="-35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2000" b="1" spc="-50" dirty="0">
                <a:solidFill>
                  <a:srgbClr val="BE6300"/>
                </a:solidFill>
                <a:latin typeface="Arial"/>
                <a:cs typeface="Arial"/>
              </a:rPr>
              <a:t>: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Manchon</a:t>
            </a:r>
            <a:r>
              <a:rPr sz="2000" spc="-5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fibreux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qui</a:t>
            </a:r>
            <a:r>
              <a:rPr sz="20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s’insert</a:t>
            </a:r>
            <a:r>
              <a:rPr sz="2000" spc="-4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50" dirty="0">
                <a:solidFill>
                  <a:schemeClr val="tx1"/>
                </a:solidFill>
                <a:latin typeface="Arial"/>
                <a:cs typeface="Arial"/>
              </a:rPr>
              <a:t>:</a:t>
            </a:r>
            <a:endParaRPr sz="20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195580" lvl="1" indent="-182880">
              <a:lnSpc>
                <a:spcPct val="100000"/>
              </a:lnSpc>
              <a:spcBef>
                <a:spcPts val="480"/>
              </a:spcBef>
              <a:buClr>
                <a:srgbClr val="FF8500"/>
              </a:buClr>
              <a:buChar char="-"/>
              <a:tabLst>
                <a:tab pos="195580" algn="l"/>
              </a:tabLst>
            </a:pP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20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face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périphérique</a:t>
            </a:r>
            <a:r>
              <a:rPr sz="2000" spc="-4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du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bourrelet</a:t>
            </a:r>
            <a:endParaRPr sz="20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195580" lvl="1" indent="-182880">
              <a:lnSpc>
                <a:spcPct val="100000"/>
              </a:lnSpc>
              <a:spcBef>
                <a:spcPts val="480"/>
              </a:spcBef>
              <a:buClr>
                <a:srgbClr val="FF8500"/>
              </a:buClr>
              <a:buChar char="-"/>
              <a:tabLst>
                <a:tab pos="195580" algn="l"/>
              </a:tabLst>
            </a:pP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Le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limbus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acétabulaire</a:t>
            </a:r>
            <a:endParaRPr sz="20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194945" marR="9525" lvl="1" indent="-182880">
              <a:lnSpc>
                <a:spcPct val="100000"/>
              </a:lnSpc>
              <a:spcBef>
                <a:spcPts val="480"/>
              </a:spcBef>
              <a:buClr>
                <a:srgbClr val="FF8500"/>
              </a:buClr>
              <a:buChar char="-"/>
              <a:tabLst>
                <a:tab pos="195580" algn="l"/>
              </a:tabLst>
            </a:pP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Le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long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ligne</a:t>
            </a:r>
            <a:r>
              <a:rPr sz="2000" spc="-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inter-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trochantérique</a:t>
            </a:r>
            <a:r>
              <a:rPr sz="2000" spc="-7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du</a:t>
            </a:r>
            <a:r>
              <a:rPr sz="20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fémur</a:t>
            </a:r>
            <a:r>
              <a:rPr sz="2000" spc="-4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en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avant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et</a:t>
            </a:r>
            <a:r>
              <a:rPr sz="20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2000" spc="-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face</a:t>
            </a:r>
            <a:r>
              <a:rPr sz="20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dorsale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du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col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fémoral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50" dirty="0">
                <a:solidFill>
                  <a:schemeClr val="tx1"/>
                </a:solidFill>
                <a:latin typeface="Arial"/>
                <a:cs typeface="Arial"/>
              </a:rPr>
              <a:t>.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elle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est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épaisse</a:t>
            </a:r>
            <a:r>
              <a:rPr sz="20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formée</a:t>
            </a:r>
            <a:r>
              <a:rPr sz="2000" spc="-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2000" spc="-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trois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types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2000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fibres</a:t>
            </a:r>
            <a:r>
              <a:rPr sz="2000" spc="-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:</a:t>
            </a:r>
            <a:r>
              <a:rPr sz="2000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longitudinales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superficielles</a:t>
            </a:r>
            <a:r>
              <a:rPr sz="2000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,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 circulaires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profondes</a:t>
            </a:r>
            <a:r>
              <a:rPr sz="2000" spc="-7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formant</a:t>
            </a:r>
            <a:r>
              <a:rPr sz="2000" spc="-4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la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zone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orbiculaire</a:t>
            </a:r>
            <a:r>
              <a:rPr sz="2000" spc="-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,</a:t>
            </a:r>
            <a:r>
              <a:rPr sz="20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et</a:t>
            </a:r>
            <a:r>
              <a:rPr sz="2000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fibres</a:t>
            </a:r>
            <a:r>
              <a:rPr sz="2000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Arial"/>
                <a:cs typeface="Arial"/>
              </a:rPr>
              <a:t>récurrentes</a:t>
            </a:r>
            <a:endParaRPr sz="20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60035" y="1772424"/>
            <a:ext cx="4162440" cy="375512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7414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Moyens</a:t>
            </a:r>
            <a:r>
              <a:rPr spc="-170" dirty="0"/>
              <a:t> </a:t>
            </a:r>
            <a:r>
              <a:rPr spc="-10" dirty="0"/>
              <a:t>d’union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457200" y="1600201"/>
            <a:ext cx="4038600" cy="5003934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0520" indent="-338455">
              <a:lnSpc>
                <a:spcPct val="100000"/>
              </a:lnSpc>
              <a:spcBef>
                <a:spcPts val="580"/>
              </a:spcBef>
              <a:buAutoNum type="alphaUcParenR" startAt="2"/>
              <a:tabLst>
                <a:tab pos="351155" algn="l"/>
              </a:tabLst>
            </a:pPr>
            <a:r>
              <a:rPr b="1" dirty="0">
                <a:solidFill>
                  <a:srgbClr val="BE6300"/>
                </a:solidFill>
                <a:latin typeface="Arial"/>
                <a:cs typeface="Arial"/>
              </a:rPr>
              <a:t>Les</a:t>
            </a:r>
            <a:r>
              <a:rPr b="1" spc="-20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BE6300"/>
                </a:solidFill>
                <a:latin typeface="Arial"/>
                <a:cs typeface="Arial"/>
              </a:rPr>
              <a:t>ligaments</a:t>
            </a:r>
            <a:r>
              <a:rPr b="1" spc="-30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b="1" spc="-50" dirty="0">
                <a:solidFill>
                  <a:srgbClr val="BE6300"/>
                </a:solidFill>
                <a:latin typeface="Arial"/>
                <a:cs typeface="Arial"/>
              </a:rPr>
              <a:t>:</a:t>
            </a:r>
          </a:p>
          <a:p>
            <a:pPr marL="12700" marR="5080" lvl="1" indent="295910">
              <a:lnSpc>
                <a:spcPct val="100000"/>
              </a:lnSpc>
              <a:spcBef>
                <a:spcPts val="480"/>
              </a:spcBef>
              <a:buAutoNum type="arabicPlain"/>
              <a:tabLst>
                <a:tab pos="308610" algn="l"/>
              </a:tabLst>
            </a:pPr>
            <a:r>
              <a:rPr sz="2000" dirty="0">
                <a:solidFill>
                  <a:srgbClr val="BE6300"/>
                </a:solidFill>
                <a:latin typeface="Arial"/>
                <a:cs typeface="Arial"/>
              </a:rPr>
              <a:t>ligament</a:t>
            </a:r>
            <a:r>
              <a:rPr sz="2000" spc="-30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BE6300"/>
                </a:solidFill>
                <a:latin typeface="Arial"/>
                <a:cs typeface="Arial"/>
              </a:rPr>
              <a:t>ilio-</a:t>
            </a:r>
            <a:r>
              <a:rPr sz="2000" dirty="0">
                <a:solidFill>
                  <a:srgbClr val="BE6300"/>
                </a:solidFill>
                <a:latin typeface="Arial"/>
                <a:cs typeface="Arial"/>
              </a:rPr>
              <a:t>fémoral</a:t>
            </a:r>
            <a:r>
              <a:rPr sz="2000" spc="-30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BE6300"/>
                </a:solidFill>
                <a:latin typeface="Arial"/>
                <a:cs typeface="Arial"/>
              </a:rPr>
              <a:t>: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ligt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Bertin,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il est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très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résistant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il renforce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en </a:t>
            </a:r>
            <a:r>
              <a:rPr sz="2000" dirty="0">
                <a:latin typeface="Arial"/>
                <a:cs typeface="Arial"/>
              </a:rPr>
              <a:t>avant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la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capsule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articulaire, </a:t>
            </a:r>
            <a:r>
              <a:rPr sz="2000" dirty="0">
                <a:latin typeface="Arial"/>
                <a:cs typeface="Arial"/>
              </a:rPr>
              <a:t>triangulaire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son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sommet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s’insère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au </a:t>
            </a:r>
            <a:r>
              <a:rPr sz="2000" dirty="0">
                <a:latin typeface="Arial"/>
                <a:cs typeface="Arial"/>
              </a:rPr>
              <a:t>dessous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l’épine</a:t>
            </a:r>
            <a:r>
              <a:rPr sz="2000" spc="-10" dirty="0">
                <a:latin typeface="Arial"/>
                <a:cs typeface="Arial"/>
              </a:rPr>
              <a:t> iliaque </a:t>
            </a:r>
            <a:r>
              <a:rPr sz="2000" dirty="0">
                <a:latin typeface="Arial"/>
                <a:cs typeface="Arial"/>
              </a:rPr>
              <a:t>antéro</a:t>
            </a:r>
            <a:r>
              <a:rPr sz="2000" dirty="0">
                <a:latin typeface="Cambria Math"/>
                <a:cs typeface="Cambria Math"/>
              </a:rPr>
              <a:t>‐</a:t>
            </a:r>
            <a:r>
              <a:rPr sz="2000" dirty="0">
                <a:latin typeface="Arial"/>
                <a:cs typeface="Arial"/>
              </a:rPr>
              <a:t>inférieure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sa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base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fixe </a:t>
            </a:r>
            <a:r>
              <a:rPr sz="2000" dirty="0">
                <a:latin typeface="Arial"/>
                <a:cs typeface="Arial"/>
              </a:rPr>
              <a:t>sur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la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ligne</a:t>
            </a:r>
            <a:r>
              <a:rPr sz="2000" spc="-10" dirty="0">
                <a:latin typeface="Arial"/>
                <a:cs typeface="Arial"/>
              </a:rPr>
              <a:t> intertrochantérique</a:t>
            </a:r>
            <a:endParaRPr sz="2000" dirty="0">
              <a:latin typeface="Arial"/>
              <a:cs typeface="Arial"/>
            </a:endParaRPr>
          </a:p>
          <a:p>
            <a:pPr marL="12700" marR="117475" lvl="1" indent="295910">
              <a:lnSpc>
                <a:spcPct val="100000"/>
              </a:lnSpc>
              <a:spcBef>
                <a:spcPts val="484"/>
              </a:spcBef>
              <a:buAutoNum type="arabicPlain"/>
              <a:tabLst>
                <a:tab pos="308610" algn="l"/>
              </a:tabLst>
            </a:pPr>
            <a:r>
              <a:rPr sz="2000" dirty="0">
                <a:solidFill>
                  <a:srgbClr val="BE6300"/>
                </a:solidFill>
                <a:latin typeface="Arial"/>
                <a:cs typeface="Arial"/>
              </a:rPr>
              <a:t>ligament</a:t>
            </a:r>
            <a:r>
              <a:rPr sz="2000" spc="-40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BE6300"/>
                </a:solidFill>
                <a:latin typeface="Arial"/>
                <a:cs typeface="Arial"/>
              </a:rPr>
              <a:t>pubo-fémoral</a:t>
            </a:r>
            <a:r>
              <a:rPr sz="2000" spc="-60" dirty="0">
                <a:solidFill>
                  <a:srgbClr val="BE63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BE6300"/>
                </a:solidFill>
                <a:latin typeface="Arial"/>
                <a:cs typeface="Arial"/>
              </a:rPr>
              <a:t>: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il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renforce </a:t>
            </a:r>
            <a:r>
              <a:rPr sz="2000" dirty="0">
                <a:latin typeface="Arial"/>
                <a:cs typeface="Arial"/>
              </a:rPr>
              <a:t>la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face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antéro</a:t>
            </a:r>
            <a:r>
              <a:rPr sz="2000" dirty="0">
                <a:latin typeface="Cambria Math"/>
                <a:cs typeface="Cambria Math"/>
              </a:rPr>
              <a:t>‐</a:t>
            </a:r>
            <a:r>
              <a:rPr sz="2000" dirty="0">
                <a:latin typeface="Arial"/>
                <a:cs typeface="Arial"/>
              </a:rPr>
              <a:t>inférieure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la </a:t>
            </a:r>
            <a:r>
              <a:rPr sz="2000" dirty="0">
                <a:latin typeface="Arial"/>
                <a:cs typeface="Arial"/>
              </a:rPr>
              <a:t>capsule,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il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nait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l’éminence </a:t>
            </a:r>
            <a:r>
              <a:rPr sz="2000" dirty="0">
                <a:latin typeface="Arial"/>
                <a:cs typeface="Arial"/>
              </a:rPr>
              <a:t>ilio</a:t>
            </a:r>
            <a:r>
              <a:rPr sz="2000" dirty="0">
                <a:latin typeface="Cambria Math"/>
                <a:cs typeface="Cambria Math"/>
              </a:rPr>
              <a:t>‐</a:t>
            </a:r>
            <a:r>
              <a:rPr sz="2000" dirty="0">
                <a:latin typeface="Arial"/>
                <a:cs typeface="Arial"/>
              </a:rPr>
              <a:t>pectinée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vers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partie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inférieure </a:t>
            </a:r>
            <a:r>
              <a:rPr sz="2000" dirty="0">
                <a:latin typeface="Arial"/>
                <a:cs typeface="Arial"/>
              </a:rPr>
              <a:t>de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la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ligne</a:t>
            </a:r>
            <a:r>
              <a:rPr sz="2000" spc="-10" dirty="0">
                <a:latin typeface="Arial"/>
                <a:cs typeface="Arial"/>
              </a:rPr>
              <a:t> intertrochantérique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86299" y="2421577"/>
            <a:ext cx="4448017" cy="366500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</TotalTime>
  <Words>517</Words>
  <Application>Microsoft Office PowerPoint</Application>
  <PresentationFormat>Affichage à l'écran (4:3)</PresentationFormat>
  <Paragraphs>80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L’articulation de la hanche (coxo- fémorale)</vt:lpstr>
      <vt:lpstr>Objectif pédagogique </vt:lpstr>
      <vt:lpstr>Plan </vt:lpstr>
      <vt:lpstr>1-Définition</vt:lpstr>
      <vt:lpstr>2-Anatomie descriptive :a-Surfaces articulaires</vt:lpstr>
      <vt:lpstr>Surfaces articulaires</vt:lpstr>
      <vt:lpstr>Surfaces articulaires</vt:lpstr>
      <vt:lpstr>Moyens d’union</vt:lpstr>
      <vt:lpstr>Moyens d’union</vt:lpstr>
      <vt:lpstr>Moyens d’union</vt:lpstr>
      <vt:lpstr>Moyens d’union</vt:lpstr>
      <vt:lpstr>5-La synoviale</vt:lpstr>
      <vt:lpstr>3- ANATOMIE FONCTIONNELLE</vt:lpstr>
      <vt:lpstr>MERCI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L’articulation de la hanche</dc:title>
  <dc:creator>jh</dc:creator>
  <cp:lastModifiedBy>pcstar</cp:lastModifiedBy>
  <cp:revision>9</cp:revision>
  <dcterms:created xsi:type="dcterms:W3CDTF">2023-01-18T19:20:25Z</dcterms:created>
  <dcterms:modified xsi:type="dcterms:W3CDTF">2024-02-17T00:52:53Z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2020-04-04T00:00:00Z</vt:filetime>
  </property>
  <property fmtid="{D5CDD505-2E9C-101B-9397-08002B2CF9AE}" pid="3" name="Creator">
    <vt:lpwstr>Microsoft® PowerPoint® 2013</vt:lpwstr>
  </property>
  <property fmtid="{D5CDD505-2E9C-101B-9397-08002B2CF9AE}" pid="4" name="LastSaved">
    <vt:filetime>2023-01-18T00:00:00Z</vt:filetime>
  </property>
  <property fmtid="{D5CDD505-2E9C-101B-9397-08002B2CF9AE}" pid="5" name="Producer">
    <vt:lpwstr>Microsoft® PowerPoint® 2013</vt:lpwstr>
  </property>
</Properties>
</file>