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70" r:id="rId13"/>
    <p:sldId id="272" r:id="rId14"/>
    <p:sldId id="273" r:id="rId15"/>
    <p:sldId id="274" r:id="rId16"/>
    <p:sldId id="275" r:id="rId17"/>
    <p:sldId id="278" r:id="rId18"/>
    <p:sldId id="292" r:id="rId19"/>
    <p:sldId id="281" r:id="rId20"/>
    <p:sldId id="282" r:id="rId21"/>
    <p:sldId id="290" r:id="rId22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15" y="-137083"/>
            <a:ext cx="8989568" cy="1229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804" y="1230056"/>
            <a:ext cx="4491355" cy="449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-137083"/>
            <a:ext cx="8989568" cy="1518749"/>
          </a:xfrm>
          <a:prstGeom prst="rect">
            <a:avLst/>
          </a:prstGeom>
        </p:spPr>
        <p:txBody>
          <a:bodyPr vert="horz" wrap="square" lIns="0" tIns="162941" rIns="0" bIns="0" rtlCol="0">
            <a:spAutoFit/>
          </a:bodyPr>
          <a:lstStyle/>
          <a:p>
            <a:pPr marL="2043430">
              <a:lnSpc>
                <a:spcPct val="100000"/>
              </a:lnSpc>
              <a:spcBef>
                <a:spcPts val="95"/>
              </a:spcBef>
            </a:pPr>
            <a:r>
              <a:rPr dirty="0" smtClean="0"/>
              <a:t>A</a:t>
            </a:r>
            <a:r>
              <a:rPr lang="fr-FR" dirty="0" err="1" smtClean="0"/>
              <a:t>rticulation</a:t>
            </a:r>
            <a:r>
              <a:rPr lang="fr-FR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spc="-150" dirty="0" smtClean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spc="-10" dirty="0"/>
              <a:t>Genou</a:t>
            </a:r>
          </a:p>
        </p:txBody>
      </p:sp>
      <p:pic>
        <p:nvPicPr>
          <p:cNvPr id="7" name="Espace réservé du contenu 6" descr="LOGO Ibn khaldou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558143" cy="3581399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4434840" cy="3223260"/>
          </a:xfrm>
        </p:spPr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UNIVERSITE </a:t>
            </a:r>
            <a:r>
              <a:rPr lang="fr-FR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ANNEXE DE</a:t>
            </a:r>
            <a:r>
              <a:rPr lang="fr-FR" spc="10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MEDECINE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spc="-10" dirty="0" smtClean="0">
                <a:latin typeface="Times New Roman"/>
                <a:cs typeface="Times New Roman"/>
              </a:rPr>
              <a:t>ANNEE </a:t>
            </a:r>
            <a:r>
              <a:rPr lang="fr-FR" spc="-5" dirty="0" smtClean="0">
                <a:latin typeface="Times New Roman"/>
                <a:cs typeface="Times New Roman"/>
              </a:rPr>
              <a:t>UNIVERSITAIRE  </a:t>
            </a:r>
            <a:r>
              <a:rPr lang="fr-FR" dirty="0" smtClean="0">
                <a:latin typeface="Times New Roman"/>
                <a:cs typeface="Times New Roman"/>
              </a:rPr>
              <a:t>2023</a:t>
            </a:r>
            <a:r>
              <a:rPr lang="fr-FR" spc="5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-2024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DR </a:t>
            </a:r>
            <a:r>
              <a:rPr lang="fr-FR" spc="-10" dirty="0" smtClean="0">
                <a:latin typeface="Times New Roman"/>
                <a:cs typeface="Times New Roman"/>
              </a:rPr>
              <a:t>BENYAHIA  .S .</a:t>
            </a:r>
          </a:p>
          <a:p>
            <a:r>
              <a:rPr lang="fr-FR" spc="-10" dirty="0" smtClean="0">
                <a:latin typeface="Times New Roman"/>
                <a:cs typeface="Times New Roman"/>
              </a:rPr>
              <a:t> SPECIALISTE ANATOMIE GENERALE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object 3"/>
          <p:cNvSpPr txBox="1"/>
          <p:nvPr/>
        </p:nvSpPr>
        <p:spPr>
          <a:xfrm>
            <a:off x="2977388" y="4597400"/>
            <a:ext cx="319024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4075" marR="848360" algn="ctr">
              <a:lnSpc>
                <a:spcPct val="100000"/>
              </a:lnSpc>
              <a:spcBef>
                <a:spcPts val="9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-137084"/>
            <a:ext cx="4951985" cy="750847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dirty="0" smtClean="0"/>
              <a:t>5-</a:t>
            </a:r>
            <a:r>
              <a:rPr sz="2800" dirty="0" smtClean="0"/>
              <a:t>Les</a:t>
            </a:r>
            <a:r>
              <a:rPr sz="2800" spc="-75" dirty="0" smtClean="0"/>
              <a:t> </a:t>
            </a:r>
            <a:r>
              <a:rPr sz="2800" spc="-10" dirty="0"/>
              <a:t>ménisques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914400"/>
            <a:ext cx="3352799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 indent="-131445" algn="just">
              <a:lnSpc>
                <a:spcPct val="100000"/>
              </a:lnSpc>
              <a:spcBef>
                <a:spcPts val="1415"/>
              </a:spcBef>
              <a:tabLst>
                <a:tab pos="144145" algn="l"/>
              </a:tabLst>
            </a:pPr>
            <a:endParaRPr lang="fr-FR" sz="2000" b="1" spc="-10" dirty="0" smtClean="0">
              <a:latin typeface="Calibri"/>
              <a:cs typeface="Calibri"/>
            </a:endParaRPr>
          </a:p>
          <a:p>
            <a:pPr lvl="0" rtl="0"/>
            <a:r>
              <a:rPr lang="fr-FR" sz="2000" dirty="0"/>
              <a:t>Les ménisques sont des fibrocartilages</a:t>
            </a:r>
          </a:p>
          <a:p>
            <a:r>
              <a:rPr lang="fr-FR" sz="2000" b="1" dirty="0"/>
              <a:t>intra-articulaires</a:t>
            </a:r>
            <a:r>
              <a:rPr lang="fr-FR" sz="2000" dirty="0"/>
              <a:t>, </a:t>
            </a:r>
            <a:r>
              <a:rPr lang="fr-FR" sz="2000" b="1" dirty="0"/>
              <a:t>semi-lunaires</a:t>
            </a:r>
            <a:r>
              <a:rPr lang="fr-FR" sz="2000" dirty="0"/>
              <a:t>, interposés entre les </a:t>
            </a:r>
            <a:r>
              <a:rPr lang="fr-FR" sz="2000" b="1" dirty="0"/>
              <a:t>condyles fémoraux </a:t>
            </a:r>
            <a:r>
              <a:rPr lang="fr-FR" sz="2000" dirty="0"/>
              <a:t>et</a:t>
            </a:r>
          </a:p>
          <a:p>
            <a:r>
              <a:rPr lang="fr-FR" sz="2000" dirty="0"/>
              <a:t>les </a:t>
            </a:r>
            <a:r>
              <a:rPr lang="fr-FR" sz="2000" b="1" dirty="0"/>
              <a:t>surfaces articulaires</a:t>
            </a:r>
            <a:endParaRPr lang="fr-FR" sz="2000" dirty="0"/>
          </a:p>
          <a:p>
            <a:r>
              <a:rPr lang="fr-FR" sz="2000" b="1" dirty="0"/>
              <a:t>tibiales </a:t>
            </a:r>
            <a:r>
              <a:rPr lang="fr-FR" sz="2000" b="1" dirty="0" smtClean="0"/>
              <a:t>supérieures</a:t>
            </a:r>
            <a:endParaRPr lang="fr-FR" sz="2000" dirty="0"/>
          </a:p>
          <a:p>
            <a:pPr lvl="0"/>
            <a:r>
              <a:rPr lang="fr-FR" sz="2000" b="1" dirty="0" smtClean="0"/>
              <a:t>Rôle: augmenter</a:t>
            </a:r>
            <a:r>
              <a:rPr lang="fr-FR" sz="2000" dirty="0" smtClean="0"/>
              <a:t> </a:t>
            </a:r>
            <a:r>
              <a:rPr lang="fr-FR" sz="2000" dirty="0"/>
              <a:t>la concavité des surfaces articulaires tibiales supérieures (glènes </a:t>
            </a:r>
            <a:r>
              <a:rPr lang="fr-FR" sz="2000" dirty="0" smtClean="0"/>
              <a:t>tibiales ou cavité glénoïdes)</a:t>
            </a:r>
          </a:p>
          <a:p>
            <a:r>
              <a:rPr lang="fr-FR" sz="2000" dirty="0"/>
              <a:t>‐ </a:t>
            </a:r>
            <a:r>
              <a:rPr lang="fr-FR" sz="2000" b="1" dirty="0"/>
              <a:t>Médial, </a:t>
            </a:r>
            <a:r>
              <a:rPr lang="fr-FR" sz="2000" dirty="0"/>
              <a:t>en forme de « </a:t>
            </a:r>
            <a:r>
              <a:rPr lang="fr-FR" sz="2000" b="1" dirty="0"/>
              <a:t>C </a:t>
            </a:r>
            <a:r>
              <a:rPr lang="fr-FR" sz="2000" dirty="0"/>
              <a:t>»</a:t>
            </a:r>
          </a:p>
          <a:p>
            <a:r>
              <a:rPr lang="fr-FR" sz="2000" dirty="0"/>
              <a:t>‐ </a:t>
            </a:r>
            <a:r>
              <a:rPr lang="fr-FR" sz="2000" b="1" dirty="0"/>
              <a:t>Latéral, </a:t>
            </a:r>
            <a:r>
              <a:rPr lang="fr-FR" sz="2000" dirty="0"/>
              <a:t>en forme de « </a:t>
            </a:r>
            <a:r>
              <a:rPr lang="fr-FR" sz="2000" b="1" dirty="0"/>
              <a:t>O </a:t>
            </a:r>
            <a:r>
              <a:rPr lang="fr-FR" sz="2000" dirty="0" smtClean="0"/>
              <a:t>»</a:t>
            </a:r>
          </a:p>
          <a:p>
            <a:r>
              <a:rPr lang="fr-FR" sz="2000" dirty="0" smtClean="0"/>
              <a:t>(CITROEN)</a:t>
            </a:r>
            <a:endParaRPr lang="fr-FR" sz="2000" dirty="0"/>
          </a:p>
          <a:p>
            <a:pPr lvl="0"/>
            <a:endParaRPr lang="fr-FR" sz="2000" dirty="0"/>
          </a:p>
          <a:p>
            <a:pPr marL="12700" marR="14604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22530" name="Picture 2" descr="C:\Users\pcstar\AppData\Local\Packages\Microsoft.Windows.Photos_8wekyb3d8bbwe\TempState\ShareServiceTempFolder\genou flex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3581"/>
            <a:ext cx="5334000" cy="675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396697"/>
            <a:ext cx="50253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9255" algn="l"/>
              </a:tabLst>
            </a:pPr>
            <a:r>
              <a:rPr dirty="0"/>
              <a:t>Les</a:t>
            </a:r>
            <a:r>
              <a:rPr spc="-75" dirty="0"/>
              <a:t> </a:t>
            </a:r>
            <a:r>
              <a:rPr spc="-10" dirty="0"/>
              <a:t>moyens</a:t>
            </a:r>
            <a:r>
              <a:rPr dirty="0"/>
              <a:t>	</a:t>
            </a:r>
            <a:r>
              <a:rPr spc="-10" dirty="0"/>
              <a:t>d’unions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44804" y="1230056"/>
            <a:ext cx="4491355" cy="1960793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1490"/>
              </a:spcBef>
              <a:buAutoNum type="arabicPlain"/>
              <a:tabLst>
                <a:tab pos="271780" algn="l"/>
              </a:tabLst>
            </a:pPr>
            <a:r>
              <a:rPr spc="-10" dirty="0"/>
              <a:t>Capsule</a:t>
            </a:r>
          </a:p>
          <a:p>
            <a:pPr marL="271780" indent="-259079">
              <a:lnSpc>
                <a:spcPct val="100000"/>
              </a:lnSpc>
              <a:spcBef>
                <a:spcPts val="1395"/>
              </a:spcBef>
              <a:buAutoNum type="arabicPlain"/>
              <a:tabLst>
                <a:tab pos="271780" algn="l"/>
              </a:tabLst>
            </a:pPr>
            <a:r>
              <a:rPr spc="-10" dirty="0"/>
              <a:t>Synovial</a:t>
            </a:r>
          </a:p>
          <a:p>
            <a:pPr marL="271780" indent="-259079">
              <a:lnSpc>
                <a:spcPct val="100000"/>
              </a:lnSpc>
              <a:spcBef>
                <a:spcPts val="1415"/>
              </a:spcBef>
              <a:buAutoNum type="arabicPlain"/>
              <a:tabLst>
                <a:tab pos="271780" algn="l"/>
              </a:tabLst>
            </a:pPr>
            <a:r>
              <a:rPr dirty="0"/>
              <a:t>Les</a:t>
            </a:r>
            <a:r>
              <a:rPr spc="-15" dirty="0"/>
              <a:t> </a:t>
            </a:r>
            <a:r>
              <a:rPr spc="-10" dirty="0"/>
              <a:t>ligaments</a:t>
            </a:r>
            <a:r>
              <a:rPr spc="-15" dirty="0"/>
              <a:t> </a:t>
            </a:r>
            <a:r>
              <a:rPr spc="-50" dirty="0" smtClean="0"/>
              <a:t>:</a:t>
            </a:r>
            <a:r>
              <a:rPr lang="fr-FR" spc="-50" dirty="0" smtClean="0"/>
              <a:t> 3 </a:t>
            </a:r>
            <a:r>
              <a:rPr lang="fr-FR" spc="-50" dirty="0" err="1" smtClean="0"/>
              <a:t>systemes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900" b="0" spc="-25" dirty="0">
                <a:latin typeface="Calibri"/>
                <a:cs typeface="Calibri"/>
              </a:rPr>
              <a:t>-</a:t>
            </a:r>
            <a:r>
              <a:rPr dirty="0"/>
              <a:t>4-</a:t>
            </a:r>
            <a:r>
              <a:rPr spc="-60" dirty="0"/>
              <a:t> </a:t>
            </a:r>
            <a:r>
              <a:rPr dirty="0"/>
              <a:t>les</a:t>
            </a:r>
            <a:r>
              <a:rPr spc="-5" dirty="0"/>
              <a:t> </a:t>
            </a:r>
            <a:r>
              <a:rPr dirty="0"/>
              <a:t>muscles</a:t>
            </a:r>
            <a:r>
              <a:rPr spc="-35" dirty="0"/>
              <a:t> </a:t>
            </a:r>
            <a:r>
              <a:rPr spc="-10" dirty="0"/>
              <a:t>péri-articulaires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7489" y="381000"/>
            <a:ext cx="3407968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-137084"/>
            <a:ext cx="4037585" cy="1382172"/>
          </a:xfrm>
          <a:prstGeom prst="rect">
            <a:avLst/>
          </a:prstGeom>
        </p:spPr>
        <p:txBody>
          <a:bodyPr vert="horz" wrap="square" lIns="0" tIns="39344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La</a:t>
            </a:r>
            <a:r>
              <a:rPr sz="3200" spc="-60" dirty="0"/>
              <a:t> </a:t>
            </a:r>
            <a:r>
              <a:rPr sz="3200" spc="-10" dirty="0" smtClean="0"/>
              <a:t>capsule</a:t>
            </a:r>
            <a:r>
              <a:rPr lang="fr-FR" sz="3200" spc="-10" dirty="0" smtClean="0"/>
              <a:t> articulaire 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692876" y="5637504"/>
            <a:ext cx="10160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2000" b="1" spc="-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295400"/>
            <a:ext cx="3352800" cy="673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30200">
              <a:lnSpc>
                <a:spcPct val="100000"/>
              </a:lnSpc>
              <a:spcBef>
                <a:spcPts val="9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 pitchFamily="34" charset="0"/>
                <a:cs typeface="Calibri" pitchFamily="34" charset="0"/>
              </a:rPr>
              <a:t>c’est</a:t>
            </a:r>
            <a:r>
              <a:rPr sz="1600" b="1" spc="-5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un</a:t>
            </a:r>
            <a:r>
              <a:rPr sz="16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manchon</a:t>
            </a:r>
            <a:r>
              <a:rPr sz="16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fibreux</a:t>
            </a:r>
            <a:r>
              <a:rPr sz="1600" b="1" spc="-5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25" dirty="0">
                <a:latin typeface="Calibri" pitchFamily="34" charset="0"/>
                <a:cs typeface="Calibri" pitchFamily="34" charset="0"/>
              </a:rPr>
              <a:t>qui </a:t>
            </a:r>
            <a:r>
              <a:rPr sz="1600" b="1" spc="-10" dirty="0">
                <a:latin typeface="Calibri" pitchFamily="34" charset="0"/>
                <a:cs typeface="Calibri" pitchFamily="34" charset="0"/>
              </a:rPr>
              <a:t>enveloppe</a:t>
            </a:r>
            <a:r>
              <a:rPr sz="1600" b="1" spc="-4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les</a:t>
            </a:r>
            <a:r>
              <a:rPr sz="1600" b="1" spc="-10" dirty="0">
                <a:latin typeface="Calibri" pitchFamily="34" charset="0"/>
                <a:cs typeface="Calibri" pitchFamily="34" charset="0"/>
              </a:rPr>
              <a:t> surfaces articulaires</a:t>
            </a:r>
            <a:endParaRPr sz="1600" b="1" dirty="0">
              <a:latin typeface="Calibri" pitchFamily="34" charset="0"/>
              <a:cs typeface="Calibri" pitchFamily="34" charset="0"/>
            </a:endParaRPr>
          </a:p>
          <a:p>
            <a:pPr marL="12700" marR="39370">
              <a:lnSpc>
                <a:spcPct val="100000"/>
              </a:lnSpc>
              <a:spcBef>
                <a:spcPts val="1400"/>
              </a:spcBef>
            </a:pPr>
            <a:r>
              <a:rPr sz="1600" b="1" spc="-25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spc="-5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elle s’</a:t>
            </a:r>
            <a:r>
              <a:rPr sz="1600" b="1" spc="-4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insère plus</a:t>
            </a:r>
            <a:r>
              <a:rPr sz="1600" b="1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au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mois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20" dirty="0">
                <a:latin typeface="Calibri" pitchFamily="34" charset="0"/>
                <a:cs typeface="Calibri" pitchFamily="34" charset="0"/>
              </a:rPr>
              <a:t>prés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des</a:t>
            </a:r>
            <a:r>
              <a:rPr sz="1600" b="1" spc="-10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cartilages</a:t>
            </a:r>
            <a:r>
              <a:rPr sz="16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 err="1" smtClean="0">
                <a:latin typeface="Calibri" pitchFamily="34" charset="0"/>
                <a:cs typeface="Calibri" pitchFamily="34" charset="0"/>
              </a:rPr>
              <a:t>articulaires</a:t>
            </a:r>
            <a:r>
              <a:rPr lang="fr-FR" sz="1600" b="1" spc="-80" dirty="0">
                <a:latin typeface="Calibri" pitchFamily="34" charset="0"/>
                <a:cs typeface="Calibri" pitchFamily="34" charset="0"/>
              </a:rPr>
              <a:t>.</a:t>
            </a:r>
            <a:endParaRPr sz="1600" b="1" dirty="0">
              <a:latin typeface="Calibri" pitchFamily="34" charset="0"/>
              <a:cs typeface="Calibri" pitchFamily="34" charset="0"/>
            </a:endParaRPr>
          </a:p>
          <a:p>
            <a:pPr marL="12700" marR="241300">
              <a:lnSpc>
                <a:spcPct val="100000"/>
              </a:lnSpc>
              <a:spcBef>
                <a:spcPts val="1420"/>
              </a:spcBef>
            </a:pPr>
            <a:r>
              <a:rPr sz="1600" b="1" spc="-25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elle</a:t>
            </a:r>
            <a:r>
              <a:rPr sz="1600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a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la</a:t>
            </a:r>
            <a:r>
              <a:rPr sz="1600" b="1" spc="-2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forme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d’un</a:t>
            </a:r>
            <a:r>
              <a:rPr sz="1600" b="1" spc="-4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10" dirty="0">
                <a:latin typeface="Calibri" pitchFamily="34" charset="0"/>
                <a:cs typeface="Calibri" pitchFamily="34" charset="0"/>
              </a:rPr>
              <a:t>cylindre,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ouverte</a:t>
            </a:r>
            <a:r>
              <a:rPr sz="1600" b="1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en</a:t>
            </a:r>
            <a:r>
              <a:rPr sz="1600" b="1" spc="-5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10" dirty="0">
                <a:latin typeface="Calibri" pitchFamily="34" charset="0"/>
                <a:cs typeface="Calibri" pitchFamily="34" charset="0"/>
              </a:rPr>
              <a:t>avant</a:t>
            </a:r>
            <a:r>
              <a:rPr sz="1600" b="1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10" dirty="0">
                <a:latin typeface="Calibri" pitchFamily="34" charset="0"/>
                <a:cs typeface="Calibri" pitchFamily="34" charset="0"/>
              </a:rPr>
              <a:t>(mobilité patellaire)</a:t>
            </a:r>
            <a:endParaRPr sz="1600" b="1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600" b="1" spc="-25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10" dirty="0">
                <a:latin typeface="Calibri" pitchFamily="34" charset="0"/>
                <a:cs typeface="Calibri" pitchFamily="34" charset="0"/>
              </a:rPr>
              <a:t>latéralement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20" dirty="0">
                <a:latin typeface="Calibri" pitchFamily="34" charset="0"/>
                <a:cs typeface="Calibri" pitchFamily="34" charset="0"/>
              </a:rPr>
              <a:t>s’adhère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à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la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20" dirty="0">
                <a:latin typeface="Calibri" pitchFamily="34" charset="0"/>
                <a:cs typeface="Calibri" pitchFamily="34" charset="0"/>
              </a:rPr>
              <a:t>face</a:t>
            </a:r>
            <a:endParaRPr sz="1600" b="1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 pitchFamily="34" charset="0"/>
                <a:cs typeface="Calibri" pitchFamily="34" charset="0"/>
              </a:rPr>
              <a:t>périphérique</a:t>
            </a:r>
            <a:r>
              <a:rPr sz="1600" b="1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des</a:t>
            </a:r>
            <a:r>
              <a:rPr sz="1600" b="1" spc="-4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10" dirty="0">
                <a:latin typeface="Calibri" pitchFamily="34" charset="0"/>
                <a:cs typeface="Calibri" pitchFamily="34" charset="0"/>
              </a:rPr>
              <a:t>ménisques</a:t>
            </a:r>
            <a:endParaRPr sz="1600" b="1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600" b="1" spc="-25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-</a:t>
            </a:r>
            <a:r>
              <a:rPr sz="1600" b="1" spc="-6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en</a:t>
            </a:r>
            <a:r>
              <a:rPr sz="160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arrière</a:t>
            </a:r>
            <a:r>
              <a:rPr sz="1600" b="1" spc="-40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elle</a:t>
            </a:r>
            <a:r>
              <a:rPr sz="1600" b="1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forme</a:t>
            </a:r>
            <a:r>
              <a:rPr sz="1600" b="1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dirty="0">
                <a:latin typeface="Calibri" pitchFamily="34" charset="0"/>
                <a:cs typeface="Calibri" pitchFamily="34" charset="0"/>
              </a:rPr>
              <a:t>les</a:t>
            </a:r>
            <a:r>
              <a:rPr sz="1600" b="1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10" dirty="0" err="1" smtClean="0">
                <a:latin typeface="Calibri" pitchFamily="34" charset="0"/>
                <a:cs typeface="Calibri" pitchFamily="34" charset="0"/>
              </a:rPr>
              <a:t>coque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1600" b="1" spc="-10" dirty="0" err="1" smtClean="0">
                <a:latin typeface="Calibri" pitchFamily="34" charset="0"/>
                <a:cs typeface="Calibri" pitchFamily="34" charset="0"/>
              </a:rPr>
              <a:t>condyliennes</a:t>
            </a:r>
            <a:endParaRPr lang="fr-FR" sz="1600" b="1" spc="-10" dirty="0" smtClean="0">
              <a:latin typeface="Calibri" pitchFamily="34" charset="0"/>
              <a:cs typeface="Calibri" pitchFamily="34" charset="0"/>
            </a:endParaRPr>
          </a:p>
          <a:p>
            <a:pPr marL="12700" lvl="0" rtl="0">
              <a:spcBef>
                <a:spcPts val="1395"/>
              </a:spcBef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La coque latérale renferme un os sésamoïde inconstant : la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fabula</a:t>
            </a:r>
          </a:p>
          <a:p>
            <a:pPr marL="12700" lvl="0" rtl="0">
              <a:spcBef>
                <a:spcPts val="1395"/>
              </a:spcBef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La synoviale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12700" rtl="0">
              <a:spcBef>
                <a:spcPts val="1395"/>
              </a:spcBef>
            </a:pPr>
            <a:r>
              <a:rPr lang="fr-FR" sz="1600" spc="-25" dirty="0" smtClean="0">
                <a:latin typeface="Calibri"/>
                <a:cs typeface="Calibri"/>
              </a:rPr>
              <a:t>-</a:t>
            </a:r>
            <a:r>
              <a:rPr lang="fr-FR" sz="1600" b="1" dirty="0" smtClean="0">
                <a:latin typeface="Calibri"/>
                <a:cs typeface="Calibri"/>
              </a:rPr>
              <a:t>Elle</a:t>
            </a:r>
            <a:r>
              <a:rPr lang="fr-FR" sz="1600" b="1" spc="-55" dirty="0" smtClean="0">
                <a:latin typeface="Calibri"/>
                <a:cs typeface="Calibri"/>
              </a:rPr>
              <a:t> </a:t>
            </a:r>
            <a:r>
              <a:rPr lang="fr-FR" sz="1600" b="1" dirty="0" smtClean="0">
                <a:latin typeface="Calibri"/>
                <a:cs typeface="Calibri"/>
              </a:rPr>
              <a:t>tapisse</a:t>
            </a:r>
            <a:r>
              <a:rPr lang="fr-FR" sz="1600" b="1" spc="-30" dirty="0" smtClean="0">
                <a:latin typeface="Calibri"/>
                <a:cs typeface="Calibri"/>
              </a:rPr>
              <a:t> </a:t>
            </a:r>
            <a:r>
              <a:rPr lang="fr-FR" sz="1600" b="1" dirty="0" smtClean="0">
                <a:latin typeface="Calibri"/>
                <a:cs typeface="Calibri"/>
              </a:rPr>
              <a:t>la</a:t>
            </a:r>
            <a:r>
              <a:rPr lang="fr-FR" sz="1600" b="1" spc="-60" dirty="0" smtClean="0">
                <a:latin typeface="Calibri"/>
                <a:cs typeface="Calibri"/>
              </a:rPr>
              <a:t> </a:t>
            </a:r>
            <a:r>
              <a:rPr lang="fr-FR" sz="1600" b="1" dirty="0" smtClean="0">
                <a:latin typeface="Calibri"/>
                <a:cs typeface="Calibri"/>
              </a:rPr>
              <a:t>face</a:t>
            </a:r>
            <a:r>
              <a:rPr lang="fr-FR" sz="1600" b="1" spc="-50" dirty="0" smtClean="0">
                <a:latin typeface="Calibri"/>
                <a:cs typeface="Calibri"/>
              </a:rPr>
              <a:t> </a:t>
            </a:r>
            <a:r>
              <a:rPr lang="fr-FR" sz="1600" b="1" spc="-10" dirty="0" smtClean="0">
                <a:latin typeface="Calibri"/>
                <a:cs typeface="Calibri"/>
              </a:rPr>
              <a:t>profonde </a:t>
            </a:r>
            <a:r>
              <a:rPr lang="fr-FR" sz="1600" b="1" dirty="0" smtClean="0">
                <a:latin typeface="Calibri"/>
                <a:cs typeface="Calibri"/>
              </a:rPr>
              <a:t>de</a:t>
            </a:r>
            <a:r>
              <a:rPr lang="fr-FR" sz="1600" b="1" spc="-55" dirty="0" smtClean="0">
                <a:latin typeface="Calibri"/>
                <a:cs typeface="Calibri"/>
              </a:rPr>
              <a:t> </a:t>
            </a:r>
            <a:r>
              <a:rPr lang="fr-FR" sz="1600" b="1" dirty="0" smtClean="0">
                <a:latin typeface="Calibri"/>
                <a:cs typeface="Calibri"/>
              </a:rPr>
              <a:t>la</a:t>
            </a:r>
            <a:r>
              <a:rPr lang="fr-FR" sz="1600" b="1" spc="-35" dirty="0" smtClean="0">
                <a:latin typeface="Calibri"/>
                <a:cs typeface="Calibri"/>
              </a:rPr>
              <a:t> </a:t>
            </a:r>
            <a:r>
              <a:rPr lang="fr-FR" sz="1600" b="1" dirty="0" smtClean="0">
                <a:latin typeface="Calibri"/>
                <a:cs typeface="Calibri"/>
              </a:rPr>
              <a:t>capsule</a:t>
            </a:r>
            <a:r>
              <a:rPr lang="fr-FR" sz="1600" b="1" spc="-50" dirty="0" smtClean="0">
                <a:latin typeface="Calibri"/>
                <a:cs typeface="Calibri"/>
              </a:rPr>
              <a:t> </a:t>
            </a:r>
            <a:r>
              <a:rPr lang="fr-FR" sz="1600" b="1" spc="-10" dirty="0" smtClean="0">
                <a:latin typeface="Calibri"/>
                <a:cs typeface="Calibri"/>
              </a:rPr>
              <a:t>articulaire</a:t>
            </a:r>
            <a:endParaRPr lang="fr-FR" sz="1600" dirty="0" smtClean="0">
              <a:latin typeface="Calibri"/>
              <a:cs typeface="Calibri"/>
            </a:endParaRPr>
          </a:p>
          <a:p>
            <a:pPr marL="12700" lvl="0" rtl="0">
              <a:spcBef>
                <a:spcPts val="1395"/>
              </a:spcBef>
            </a:pPr>
            <a:endParaRPr lang="fr-FR" b="1" dirty="0" smtClean="0">
              <a:latin typeface="Calibri" pitchFamily="34" charset="0"/>
              <a:cs typeface="Calibri" pitchFamily="34" charset="0"/>
            </a:endParaRPr>
          </a:p>
          <a:p>
            <a:pPr marL="12700" lvl="0" rtl="0">
              <a:spcBef>
                <a:spcPts val="1395"/>
              </a:spcBef>
            </a:pPr>
            <a:endParaRPr lang="fr-FR" b="1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33800" y="457200"/>
            <a:ext cx="5410200" cy="5743575"/>
            <a:chOff x="3733800" y="457200"/>
            <a:chExt cx="5410200" cy="5743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600" y="457200"/>
              <a:ext cx="1893727" cy="5667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533400"/>
              <a:ext cx="1828800" cy="56673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0" y="457200"/>
              <a:ext cx="1828799" cy="5667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Les</a:t>
            </a:r>
            <a:r>
              <a:rPr spc="-75" dirty="0"/>
              <a:t> </a:t>
            </a:r>
            <a:r>
              <a:rPr spc="-10" dirty="0"/>
              <a:t>ligaments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407922"/>
            <a:ext cx="3903979" cy="31918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25" dirty="0" smtClean="0">
                <a:latin typeface="Calibri"/>
                <a:cs typeface="Calibri"/>
              </a:rPr>
              <a:t>-</a:t>
            </a:r>
            <a:r>
              <a:rPr sz="2000" b="1" spc="-45" dirty="0" smtClean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assurent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stabilité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de </a:t>
            </a:r>
            <a:r>
              <a:rPr sz="2000" b="1" spc="-20" dirty="0" err="1">
                <a:latin typeface="Calibri"/>
                <a:cs typeface="Calibri"/>
              </a:rPr>
              <a:t>l’articulation</a:t>
            </a:r>
            <a:r>
              <a:rPr sz="2000" b="1" spc="-5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 err="1" smtClean="0">
                <a:latin typeface="Calibri"/>
                <a:cs typeface="Calibri"/>
              </a:rPr>
              <a:t>forment</a:t>
            </a:r>
            <a:r>
              <a:rPr sz="2000" b="1" spc="-40" dirty="0" smtClean="0">
                <a:latin typeface="Calibri"/>
                <a:cs typeface="Calibri"/>
              </a:rPr>
              <a:t> </a:t>
            </a:r>
            <a:r>
              <a:rPr lang="fr-FR" sz="2000" b="1" spc="-20" dirty="0" smtClean="0">
                <a:latin typeface="Calibri"/>
                <a:cs typeface="Calibri"/>
              </a:rPr>
              <a:t>3 </a:t>
            </a:r>
            <a:r>
              <a:rPr sz="2000" b="1" spc="-10" dirty="0" err="1" smtClean="0">
                <a:latin typeface="Calibri"/>
                <a:cs typeface="Calibri"/>
              </a:rPr>
              <a:t>systèmes</a:t>
            </a:r>
            <a:r>
              <a:rPr sz="2000" b="1" spc="-10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2700" marR="596265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1-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système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sagittal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(ligament ventral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dorsal)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2-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système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collatéral(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ligament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médial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latéral)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3-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pivot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central(les ligaments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croisés)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719" y="584378"/>
            <a:ext cx="3390471" cy="5807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-137083"/>
            <a:ext cx="8989568" cy="919789"/>
          </a:xfrm>
          <a:prstGeom prst="rect">
            <a:avLst/>
          </a:prstGeom>
        </p:spPr>
        <p:txBody>
          <a:bodyPr vert="horz" wrap="square" lIns="0" tIns="2403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fr-FR" dirty="0" smtClean="0"/>
              <a:t>1-Système sagittal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92100" y="838200"/>
            <a:ext cx="3594100" cy="5556649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b="1" spc="-65" dirty="0" smtClean="0">
                <a:latin typeface="Calibri"/>
                <a:cs typeface="Calibri"/>
              </a:rPr>
              <a:t> </a:t>
            </a:r>
            <a:r>
              <a:rPr lang="fr-FR" b="1" dirty="0" smtClean="0">
                <a:latin typeface="Calibri"/>
                <a:cs typeface="Calibri"/>
              </a:rPr>
              <a:t> </a:t>
            </a:r>
            <a:r>
              <a:rPr b="1" dirty="0" smtClean="0">
                <a:latin typeface="Calibri"/>
                <a:cs typeface="Calibri"/>
              </a:rPr>
              <a:t>le</a:t>
            </a:r>
            <a:r>
              <a:rPr b="1" spc="10" dirty="0" smtClean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ligament </a:t>
            </a:r>
            <a:r>
              <a:rPr b="1" spc="-10" dirty="0" err="1" smtClean="0">
                <a:latin typeface="Calibri"/>
                <a:cs typeface="Calibri"/>
              </a:rPr>
              <a:t>rotulien</a:t>
            </a:r>
            <a:r>
              <a:rPr lang="fr-FR" b="1" spc="-10" dirty="0" smtClean="0">
                <a:latin typeface="Calibri"/>
                <a:cs typeface="Calibri"/>
              </a:rPr>
              <a:t> </a:t>
            </a:r>
            <a:r>
              <a:rPr lang="fr-FR" dirty="0"/>
              <a:t>Indissociable du </a:t>
            </a:r>
            <a:r>
              <a:rPr lang="fr-FR" b="1" dirty="0"/>
              <a:t>tendon </a:t>
            </a:r>
            <a:r>
              <a:rPr lang="fr-FR" b="1" dirty="0" err="1"/>
              <a:t>quadricipital</a:t>
            </a:r>
            <a:endParaRPr lang="fr-FR" dirty="0"/>
          </a:p>
          <a:p>
            <a:r>
              <a:rPr lang="fr-FR" b="1" dirty="0"/>
              <a:t> </a:t>
            </a:r>
            <a:r>
              <a:rPr lang="fr-FR" dirty="0" smtClean="0"/>
              <a:t>qui S’étend </a:t>
            </a:r>
            <a:r>
              <a:rPr lang="fr-FR" dirty="0"/>
              <a:t>de </a:t>
            </a:r>
            <a:r>
              <a:rPr lang="fr-FR" b="1" dirty="0"/>
              <a:t>l’apex patellaire</a:t>
            </a:r>
            <a:endParaRPr lang="fr-FR" dirty="0"/>
          </a:p>
          <a:p>
            <a:r>
              <a:rPr lang="fr-FR" b="1" dirty="0"/>
              <a:t>à </a:t>
            </a:r>
            <a:r>
              <a:rPr lang="fr-FR" dirty="0"/>
              <a:t>la tubérosité tibiale antérieure</a:t>
            </a:r>
            <a:endParaRPr dirty="0">
              <a:latin typeface="Calibri"/>
              <a:cs typeface="Calibri"/>
            </a:endParaRPr>
          </a:p>
          <a:p>
            <a:pPr marL="12700" marR="102870">
              <a:lnSpc>
                <a:spcPct val="100000"/>
              </a:lnSpc>
              <a:spcBef>
                <a:spcPts val="1420"/>
              </a:spcBef>
            </a:pPr>
            <a:r>
              <a:rPr spc="-25" dirty="0">
                <a:latin typeface="Calibri"/>
                <a:cs typeface="Calibri"/>
              </a:rPr>
              <a:t>-</a:t>
            </a:r>
            <a:r>
              <a:rPr b="1" dirty="0">
                <a:latin typeface="Calibri"/>
                <a:cs typeface="Calibri"/>
              </a:rPr>
              <a:t>-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expansions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tendineuses </a:t>
            </a:r>
            <a:r>
              <a:rPr b="1" dirty="0">
                <a:latin typeface="Calibri"/>
                <a:cs typeface="Calibri"/>
              </a:rPr>
              <a:t>des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deux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vastes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médial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et </a:t>
            </a:r>
            <a:r>
              <a:rPr b="1" spc="-10" dirty="0" err="1" smtClean="0">
                <a:latin typeface="Calibri"/>
                <a:cs typeface="Calibri"/>
              </a:rPr>
              <a:t>latéral</a:t>
            </a:r>
            <a:endParaRPr lang="fr-FR" b="1" spc="-10" dirty="0" smtClean="0">
              <a:latin typeface="Calibri"/>
              <a:cs typeface="Calibri"/>
            </a:endParaRPr>
          </a:p>
          <a:p>
            <a:pPr lvl="0" rtl="0"/>
            <a:r>
              <a:rPr lang="fr-FR" b="1" i="1" dirty="0" smtClean="0"/>
              <a:t>-</a:t>
            </a:r>
            <a:r>
              <a:rPr lang="fr-FR" b="1" i="1" dirty="0" err="1" smtClean="0"/>
              <a:t>Rétinaculum</a:t>
            </a:r>
            <a:r>
              <a:rPr lang="fr-FR" b="1" i="1" dirty="0" smtClean="0"/>
              <a:t> </a:t>
            </a:r>
            <a:r>
              <a:rPr lang="fr-FR" b="1" i="1" dirty="0"/>
              <a:t>patellaire (ailerons patellaires):</a:t>
            </a:r>
            <a:endParaRPr lang="fr-FR" dirty="0"/>
          </a:p>
          <a:p>
            <a:r>
              <a:rPr lang="fr-FR" i="1" dirty="0"/>
              <a:t>relient la </a:t>
            </a:r>
            <a:r>
              <a:rPr lang="fr-FR" i="1" dirty="0" err="1" smtClean="0"/>
              <a:t>patella</a:t>
            </a:r>
            <a:r>
              <a:rPr lang="fr-FR" dirty="0" smtClean="0"/>
              <a:t> </a:t>
            </a:r>
            <a:r>
              <a:rPr lang="fr-FR" i="1" dirty="0" smtClean="0"/>
              <a:t>à </a:t>
            </a:r>
            <a:r>
              <a:rPr lang="fr-FR" i="1" dirty="0"/>
              <a:t>chaque </a:t>
            </a:r>
            <a:r>
              <a:rPr lang="fr-FR" dirty="0"/>
              <a:t>épicondyle ;</a:t>
            </a:r>
          </a:p>
          <a:p>
            <a:r>
              <a:rPr lang="fr-FR" b="1" dirty="0" smtClean="0"/>
              <a:t>(le </a:t>
            </a:r>
            <a:r>
              <a:rPr lang="fr-FR" b="1" dirty="0"/>
              <a:t>médial </a:t>
            </a:r>
            <a:r>
              <a:rPr lang="fr-FR" dirty="0"/>
              <a:t>est plus large et plus résistant que </a:t>
            </a:r>
            <a:r>
              <a:rPr lang="fr-FR" b="1" dirty="0"/>
              <a:t>le </a:t>
            </a:r>
            <a:r>
              <a:rPr lang="fr-FR" b="1" dirty="0" smtClean="0"/>
              <a:t>latéral)</a:t>
            </a:r>
            <a:endParaRPr lang="fr-FR" dirty="0"/>
          </a:p>
          <a:p>
            <a:pPr lvl="0"/>
            <a:r>
              <a:rPr lang="fr-FR" b="1" i="1" dirty="0"/>
              <a:t>Ligaments </a:t>
            </a:r>
            <a:r>
              <a:rPr lang="fr-FR" b="1" i="1" dirty="0" err="1"/>
              <a:t>ménisco</a:t>
            </a:r>
            <a:r>
              <a:rPr lang="fr-FR" b="1" i="1" dirty="0"/>
              <a:t> patellaires</a:t>
            </a:r>
            <a:endParaRPr lang="fr-FR" dirty="0"/>
          </a:p>
          <a:p>
            <a:r>
              <a:rPr lang="fr-FR" dirty="0"/>
              <a:t>relient la </a:t>
            </a:r>
            <a:r>
              <a:rPr lang="fr-FR" dirty="0" err="1"/>
              <a:t>patella</a:t>
            </a:r>
            <a:r>
              <a:rPr lang="fr-FR" dirty="0"/>
              <a:t> aux ménisques</a:t>
            </a:r>
          </a:p>
          <a:p>
            <a:r>
              <a:rPr lang="fr-FR" dirty="0"/>
              <a:t> 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>
              <a:latin typeface="Calibri"/>
              <a:cs typeface="Calibri"/>
            </a:endParaRPr>
          </a:p>
          <a:p>
            <a:pPr lvl="0" rtl="0"/>
            <a:r>
              <a:rPr sz="900" spc="-25" dirty="0" smtClean="0">
                <a:latin typeface="Calibri"/>
                <a:cs typeface="Calibri"/>
              </a:rPr>
              <a:t>-</a:t>
            </a:r>
            <a:endParaRPr lang="fr-FR" sz="2000" dirty="0"/>
          </a:p>
          <a:p>
            <a:r>
              <a:rPr lang="fr-FR" sz="2000" b="1" dirty="0"/>
              <a:t> </a:t>
            </a:r>
            <a:endParaRPr lang="fr-FR" sz="2000" dirty="0"/>
          </a:p>
          <a:p>
            <a:pPr lvl="0"/>
            <a:endParaRPr lang="fr-FR"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292100" y="6094577"/>
            <a:ext cx="6096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838200"/>
            <a:ext cx="2819400" cy="5667375"/>
          </a:xfrm>
          <a:prstGeom prst="rect">
            <a:avLst/>
          </a:prstGeom>
        </p:spPr>
      </p:pic>
      <p:grpSp>
        <p:nvGrpSpPr>
          <p:cNvPr id="14343" name="docshapegroup262"/>
          <p:cNvGrpSpPr>
            <a:grpSpLocks/>
          </p:cNvGrpSpPr>
          <p:nvPr/>
        </p:nvGrpSpPr>
        <p:grpSpPr bwMode="auto">
          <a:xfrm>
            <a:off x="3581400" y="838200"/>
            <a:ext cx="2819400" cy="5562600"/>
            <a:chOff x="6151" y="-540"/>
            <a:chExt cx="8259" cy="8758"/>
          </a:xfrm>
        </p:grpSpPr>
        <p:pic>
          <p:nvPicPr>
            <p:cNvPr id="14344" name="docshape263" descr="Articulation du genou, vue medi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53" y="-520"/>
              <a:ext cx="6447" cy="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docshape264"/>
            <p:cNvSpPr>
              <a:spLocks/>
            </p:cNvSpPr>
            <p:nvPr/>
          </p:nvSpPr>
          <p:spPr bwMode="auto">
            <a:xfrm>
              <a:off x="7943" y="-530"/>
              <a:ext cx="6457" cy="8738"/>
            </a:xfrm>
            <a:custGeom>
              <a:avLst/>
              <a:gdLst/>
              <a:ahLst/>
              <a:cxnLst>
                <a:cxn ang="0">
                  <a:pos x="6456" y="0"/>
                </a:cxn>
                <a:cxn ang="0">
                  <a:pos x="0" y="0"/>
                </a:cxn>
                <a:cxn ang="0">
                  <a:pos x="0" y="8737"/>
                </a:cxn>
              </a:cxnLst>
              <a:rect l="0" t="0" r="r" b="b"/>
              <a:pathLst>
                <a:path w="6457" h="8738">
                  <a:moveTo>
                    <a:pt x="6456" y="0"/>
                  </a:moveTo>
                  <a:lnTo>
                    <a:pt x="0" y="0"/>
                  </a:lnTo>
                  <a:lnTo>
                    <a:pt x="0" y="8737"/>
                  </a:lnTo>
                </a:path>
              </a:pathLst>
            </a:custGeom>
            <a:noFill/>
            <a:ln w="12700">
              <a:solidFill>
                <a:srgbClr val="5858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46" name="docshape265"/>
            <p:cNvSpPr>
              <a:spLocks/>
            </p:cNvSpPr>
            <p:nvPr/>
          </p:nvSpPr>
          <p:spPr bwMode="auto">
            <a:xfrm>
              <a:off x="7694" y="3363"/>
              <a:ext cx="1928" cy="1628"/>
            </a:xfrm>
            <a:custGeom>
              <a:avLst/>
              <a:gdLst/>
              <a:ahLst/>
              <a:cxnLst>
                <a:cxn ang="0">
                  <a:pos x="1790" y="115"/>
                </a:cxn>
                <a:cxn ang="0">
                  <a:pos x="1702" y="130"/>
                </a:cxn>
                <a:cxn ang="0">
                  <a:pos x="0" y="1559"/>
                </a:cxn>
                <a:cxn ang="0">
                  <a:pos x="58" y="1628"/>
                </a:cxn>
                <a:cxn ang="0">
                  <a:pos x="1760" y="199"/>
                </a:cxn>
                <a:cxn ang="0">
                  <a:pos x="1790" y="115"/>
                </a:cxn>
                <a:cxn ang="0">
                  <a:pos x="1919" y="23"/>
                </a:cxn>
                <a:cxn ang="0">
                  <a:pos x="1830" y="23"/>
                </a:cxn>
                <a:cxn ang="0">
                  <a:pos x="1887" y="92"/>
                </a:cxn>
                <a:cxn ang="0">
                  <a:pos x="1760" y="199"/>
                </a:cxn>
                <a:cxn ang="0">
                  <a:pos x="1711" y="337"/>
                </a:cxn>
                <a:cxn ang="0">
                  <a:pos x="1708" y="355"/>
                </a:cxn>
                <a:cxn ang="0">
                  <a:pos x="1712" y="371"/>
                </a:cxn>
                <a:cxn ang="0">
                  <a:pos x="1722" y="385"/>
                </a:cxn>
                <a:cxn ang="0">
                  <a:pos x="1738" y="394"/>
                </a:cxn>
                <a:cxn ang="0">
                  <a:pos x="1755" y="397"/>
                </a:cxn>
                <a:cxn ang="0">
                  <a:pos x="1772" y="393"/>
                </a:cxn>
                <a:cxn ang="0">
                  <a:pos x="1786" y="383"/>
                </a:cxn>
                <a:cxn ang="0">
                  <a:pos x="1795" y="367"/>
                </a:cxn>
                <a:cxn ang="0">
                  <a:pos x="1919" y="23"/>
                </a:cxn>
                <a:cxn ang="0">
                  <a:pos x="1846" y="43"/>
                </a:cxn>
                <a:cxn ang="0">
                  <a:pos x="1816" y="43"/>
                </a:cxn>
                <a:cxn ang="0">
                  <a:pos x="1866" y="102"/>
                </a:cxn>
                <a:cxn ang="0">
                  <a:pos x="1790" y="115"/>
                </a:cxn>
                <a:cxn ang="0">
                  <a:pos x="1760" y="199"/>
                </a:cxn>
                <a:cxn ang="0">
                  <a:pos x="1887" y="92"/>
                </a:cxn>
                <a:cxn ang="0">
                  <a:pos x="1846" y="43"/>
                </a:cxn>
                <a:cxn ang="0">
                  <a:pos x="1927" y="0"/>
                </a:cxn>
                <a:cxn ang="0">
                  <a:pos x="1543" y="66"/>
                </a:cxn>
                <a:cxn ang="0">
                  <a:pos x="1526" y="73"/>
                </a:cxn>
                <a:cxn ang="0">
                  <a:pos x="1514" y="85"/>
                </a:cxn>
                <a:cxn ang="0">
                  <a:pos x="1507" y="101"/>
                </a:cxn>
                <a:cxn ang="0">
                  <a:pos x="1506" y="118"/>
                </a:cxn>
                <a:cxn ang="0">
                  <a:pos x="1513" y="135"/>
                </a:cxn>
                <a:cxn ang="0">
                  <a:pos x="1525" y="147"/>
                </a:cxn>
                <a:cxn ang="0">
                  <a:pos x="1540" y="155"/>
                </a:cxn>
                <a:cxn ang="0">
                  <a:pos x="1558" y="155"/>
                </a:cxn>
                <a:cxn ang="0">
                  <a:pos x="1702" y="130"/>
                </a:cxn>
                <a:cxn ang="0">
                  <a:pos x="1830" y="23"/>
                </a:cxn>
                <a:cxn ang="0">
                  <a:pos x="1919" y="23"/>
                </a:cxn>
                <a:cxn ang="0">
                  <a:pos x="1927" y="0"/>
                </a:cxn>
                <a:cxn ang="0">
                  <a:pos x="1830" y="23"/>
                </a:cxn>
                <a:cxn ang="0">
                  <a:pos x="1702" y="130"/>
                </a:cxn>
                <a:cxn ang="0">
                  <a:pos x="1790" y="115"/>
                </a:cxn>
                <a:cxn ang="0">
                  <a:pos x="1816" y="43"/>
                </a:cxn>
                <a:cxn ang="0">
                  <a:pos x="1846" y="43"/>
                </a:cxn>
                <a:cxn ang="0">
                  <a:pos x="1830" y="23"/>
                </a:cxn>
                <a:cxn ang="0">
                  <a:pos x="1816" y="43"/>
                </a:cxn>
                <a:cxn ang="0">
                  <a:pos x="1790" y="115"/>
                </a:cxn>
                <a:cxn ang="0">
                  <a:pos x="1866" y="102"/>
                </a:cxn>
                <a:cxn ang="0">
                  <a:pos x="1816" y="43"/>
                </a:cxn>
              </a:cxnLst>
              <a:rect l="0" t="0" r="r" b="b"/>
              <a:pathLst>
                <a:path w="1928" h="1628">
                  <a:moveTo>
                    <a:pt x="1790" y="115"/>
                  </a:moveTo>
                  <a:lnTo>
                    <a:pt x="1702" y="130"/>
                  </a:lnTo>
                  <a:lnTo>
                    <a:pt x="0" y="1559"/>
                  </a:lnTo>
                  <a:lnTo>
                    <a:pt x="58" y="1628"/>
                  </a:lnTo>
                  <a:lnTo>
                    <a:pt x="1760" y="199"/>
                  </a:lnTo>
                  <a:lnTo>
                    <a:pt x="1790" y="115"/>
                  </a:lnTo>
                  <a:close/>
                  <a:moveTo>
                    <a:pt x="1919" y="23"/>
                  </a:moveTo>
                  <a:lnTo>
                    <a:pt x="1830" y="23"/>
                  </a:lnTo>
                  <a:lnTo>
                    <a:pt x="1887" y="92"/>
                  </a:lnTo>
                  <a:lnTo>
                    <a:pt x="1760" y="199"/>
                  </a:lnTo>
                  <a:lnTo>
                    <a:pt x="1711" y="337"/>
                  </a:lnTo>
                  <a:lnTo>
                    <a:pt x="1708" y="355"/>
                  </a:lnTo>
                  <a:lnTo>
                    <a:pt x="1712" y="371"/>
                  </a:lnTo>
                  <a:lnTo>
                    <a:pt x="1722" y="385"/>
                  </a:lnTo>
                  <a:lnTo>
                    <a:pt x="1738" y="394"/>
                  </a:lnTo>
                  <a:lnTo>
                    <a:pt x="1755" y="397"/>
                  </a:lnTo>
                  <a:lnTo>
                    <a:pt x="1772" y="393"/>
                  </a:lnTo>
                  <a:lnTo>
                    <a:pt x="1786" y="383"/>
                  </a:lnTo>
                  <a:lnTo>
                    <a:pt x="1795" y="367"/>
                  </a:lnTo>
                  <a:lnTo>
                    <a:pt x="1919" y="23"/>
                  </a:lnTo>
                  <a:close/>
                  <a:moveTo>
                    <a:pt x="1846" y="43"/>
                  </a:moveTo>
                  <a:lnTo>
                    <a:pt x="1816" y="43"/>
                  </a:lnTo>
                  <a:lnTo>
                    <a:pt x="1866" y="102"/>
                  </a:lnTo>
                  <a:lnTo>
                    <a:pt x="1790" y="115"/>
                  </a:lnTo>
                  <a:lnTo>
                    <a:pt x="1760" y="199"/>
                  </a:lnTo>
                  <a:lnTo>
                    <a:pt x="1887" y="92"/>
                  </a:lnTo>
                  <a:lnTo>
                    <a:pt x="1846" y="43"/>
                  </a:lnTo>
                  <a:close/>
                  <a:moveTo>
                    <a:pt x="1927" y="0"/>
                  </a:moveTo>
                  <a:lnTo>
                    <a:pt x="1543" y="66"/>
                  </a:lnTo>
                  <a:lnTo>
                    <a:pt x="1526" y="73"/>
                  </a:lnTo>
                  <a:lnTo>
                    <a:pt x="1514" y="85"/>
                  </a:lnTo>
                  <a:lnTo>
                    <a:pt x="1507" y="101"/>
                  </a:lnTo>
                  <a:lnTo>
                    <a:pt x="1506" y="118"/>
                  </a:lnTo>
                  <a:lnTo>
                    <a:pt x="1513" y="135"/>
                  </a:lnTo>
                  <a:lnTo>
                    <a:pt x="1525" y="147"/>
                  </a:lnTo>
                  <a:lnTo>
                    <a:pt x="1540" y="155"/>
                  </a:lnTo>
                  <a:lnTo>
                    <a:pt x="1558" y="155"/>
                  </a:lnTo>
                  <a:lnTo>
                    <a:pt x="1702" y="130"/>
                  </a:lnTo>
                  <a:lnTo>
                    <a:pt x="1830" y="23"/>
                  </a:lnTo>
                  <a:lnTo>
                    <a:pt x="1919" y="23"/>
                  </a:lnTo>
                  <a:lnTo>
                    <a:pt x="1927" y="0"/>
                  </a:lnTo>
                  <a:close/>
                  <a:moveTo>
                    <a:pt x="1830" y="23"/>
                  </a:moveTo>
                  <a:lnTo>
                    <a:pt x="1702" y="130"/>
                  </a:lnTo>
                  <a:lnTo>
                    <a:pt x="1790" y="115"/>
                  </a:lnTo>
                  <a:lnTo>
                    <a:pt x="1816" y="43"/>
                  </a:lnTo>
                  <a:lnTo>
                    <a:pt x="1846" y="43"/>
                  </a:lnTo>
                  <a:lnTo>
                    <a:pt x="1830" y="23"/>
                  </a:lnTo>
                  <a:close/>
                  <a:moveTo>
                    <a:pt x="1816" y="43"/>
                  </a:moveTo>
                  <a:lnTo>
                    <a:pt x="1790" y="115"/>
                  </a:lnTo>
                  <a:lnTo>
                    <a:pt x="1866" y="102"/>
                  </a:lnTo>
                  <a:lnTo>
                    <a:pt x="1816" y="43"/>
                  </a:lnTo>
                  <a:close/>
                </a:path>
              </a:pathLst>
            </a:custGeom>
            <a:solidFill>
              <a:srgbClr val="0E0E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47" name="docshape266"/>
            <p:cNvSpPr>
              <a:spLocks/>
            </p:cNvSpPr>
            <p:nvPr/>
          </p:nvSpPr>
          <p:spPr bwMode="auto">
            <a:xfrm>
              <a:off x="6151" y="423"/>
              <a:ext cx="3646" cy="2242"/>
            </a:xfrm>
            <a:custGeom>
              <a:avLst/>
              <a:gdLst/>
              <a:ahLst/>
              <a:cxnLst>
                <a:cxn ang="0">
                  <a:pos x="3258" y="2145"/>
                </a:cxn>
                <a:cxn ang="0">
                  <a:pos x="3240" y="2148"/>
                </a:cxn>
                <a:cxn ang="0">
                  <a:pos x="3226" y="2158"/>
                </a:cxn>
                <a:cxn ang="0">
                  <a:pos x="3216" y="2172"/>
                </a:cxn>
                <a:cxn ang="0">
                  <a:pos x="3212" y="2189"/>
                </a:cxn>
                <a:cxn ang="0">
                  <a:pos x="3215" y="2207"/>
                </a:cxn>
                <a:cxn ang="0">
                  <a:pos x="3224" y="2221"/>
                </a:cxn>
                <a:cxn ang="0">
                  <a:pos x="3238" y="2231"/>
                </a:cxn>
                <a:cxn ang="0">
                  <a:pos x="3256" y="2235"/>
                </a:cxn>
                <a:cxn ang="0">
                  <a:pos x="3646" y="2242"/>
                </a:cxn>
                <a:cxn ang="0">
                  <a:pos x="3641" y="2235"/>
                </a:cxn>
                <a:cxn ang="0">
                  <a:pos x="3546" y="2235"/>
                </a:cxn>
                <a:cxn ang="0">
                  <a:pos x="3403" y="2148"/>
                </a:cxn>
                <a:cxn ang="0">
                  <a:pos x="3258" y="2145"/>
                </a:cxn>
                <a:cxn ang="0">
                  <a:pos x="3403" y="2148"/>
                </a:cxn>
                <a:cxn ang="0">
                  <a:pos x="3546" y="2235"/>
                </a:cxn>
                <a:cxn ang="0">
                  <a:pos x="3556" y="2217"/>
                </a:cxn>
                <a:cxn ang="0">
                  <a:pos x="3530" y="2217"/>
                </a:cxn>
                <a:cxn ang="0">
                  <a:pos x="3493" y="2150"/>
                </a:cxn>
                <a:cxn ang="0">
                  <a:pos x="3403" y="2148"/>
                </a:cxn>
                <a:cxn ang="0">
                  <a:pos x="3416" y="1876"/>
                </a:cxn>
                <a:cxn ang="0">
                  <a:pos x="3399" y="1882"/>
                </a:cxn>
                <a:cxn ang="0">
                  <a:pos x="3385" y="1893"/>
                </a:cxn>
                <a:cxn ang="0">
                  <a:pos x="3377" y="1908"/>
                </a:cxn>
                <a:cxn ang="0">
                  <a:pos x="3376" y="1926"/>
                </a:cxn>
                <a:cxn ang="0">
                  <a:pos x="3381" y="1943"/>
                </a:cxn>
                <a:cxn ang="0">
                  <a:pos x="3450" y="2071"/>
                </a:cxn>
                <a:cxn ang="0">
                  <a:pos x="3593" y="2158"/>
                </a:cxn>
                <a:cxn ang="0">
                  <a:pos x="3546" y="2235"/>
                </a:cxn>
                <a:cxn ang="0">
                  <a:pos x="3641" y="2235"/>
                </a:cxn>
                <a:cxn ang="0">
                  <a:pos x="3460" y="1900"/>
                </a:cxn>
                <a:cxn ang="0">
                  <a:pos x="3449" y="1886"/>
                </a:cxn>
                <a:cxn ang="0">
                  <a:pos x="3433" y="1878"/>
                </a:cxn>
                <a:cxn ang="0">
                  <a:pos x="3416" y="1876"/>
                </a:cxn>
                <a:cxn ang="0">
                  <a:pos x="3493" y="2150"/>
                </a:cxn>
                <a:cxn ang="0">
                  <a:pos x="3530" y="2217"/>
                </a:cxn>
                <a:cxn ang="0">
                  <a:pos x="3570" y="2151"/>
                </a:cxn>
                <a:cxn ang="0">
                  <a:pos x="3493" y="2150"/>
                </a:cxn>
                <a:cxn ang="0">
                  <a:pos x="3450" y="2071"/>
                </a:cxn>
                <a:cxn ang="0">
                  <a:pos x="3493" y="2150"/>
                </a:cxn>
                <a:cxn ang="0">
                  <a:pos x="3570" y="2151"/>
                </a:cxn>
                <a:cxn ang="0">
                  <a:pos x="3530" y="2217"/>
                </a:cxn>
                <a:cxn ang="0">
                  <a:pos x="3556" y="2217"/>
                </a:cxn>
                <a:cxn ang="0">
                  <a:pos x="3593" y="2158"/>
                </a:cxn>
                <a:cxn ang="0">
                  <a:pos x="3450" y="2071"/>
                </a:cxn>
                <a:cxn ang="0">
                  <a:pos x="47" y="0"/>
                </a:cxn>
                <a:cxn ang="0">
                  <a:pos x="0" y="77"/>
                </a:cxn>
                <a:cxn ang="0">
                  <a:pos x="3403" y="2148"/>
                </a:cxn>
                <a:cxn ang="0">
                  <a:pos x="3493" y="2150"/>
                </a:cxn>
                <a:cxn ang="0">
                  <a:pos x="3450" y="2071"/>
                </a:cxn>
                <a:cxn ang="0">
                  <a:pos x="47" y="0"/>
                </a:cxn>
              </a:cxnLst>
              <a:rect l="0" t="0" r="r" b="b"/>
              <a:pathLst>
                <a:path w="3646" h="2242">
                  <a:moveTo>
                    <a:pt x="3258" y="2145"/>
                  </a:moveTo>
                  <a:lnTo>
                    <a:pt x="3240" y="2148"/>
                  </a:lnTo>
                  <a:lnTo>
                    <a:pt x="3226" y="2158"/>
                  </a:lnTo>
                  <a:lnTo>
                    <a:pt x="3216" y="2172"/>
                  </a:lnTo>
                  <a:lnTo>
                    <a:pt x="3212" y="2189"/>
                  </a:lnTo>
                  <a:lnTo>
                    <a:pt x="3215" y="2207"/>
                  </a:lnTo>
                  <a:lnTo>
                    <a:pt x="3224" y="2221"/>
                  </a:lnTo>
                  <a:lnTo>
                    <a:pt x="3238" y="2231"/>
                  </a:lnTo>
                  <a:lnTo>
                    <a:pt x="3256" y="2235"/>
                  </a:lnTo>
                  <a:lnTo>
                    <a:pt x="3646" y="2242"/>
                  </a:lnTo>
                  <a:lnTo>
                    <a:pt x="3641" y="2235"/>
                  </a:lnTo>
                  <a:lnTo>
                    <a:pt x="3546" y="2235"/>
                  </a:lnTo>
                  <a:lnTo>
                    <a:pt x="3403" y="2148"/>
                  </a:lnTo>
                  <a:lnTo>
                    <a:pt x="3258" y="2145"/>
                  </a:lnTo>
                  <a:close/>
                  <a:moveTo>
                    <a:pt x="3403" y="2148"/>
                  </a:moveTo>
                  <a:lnTo>
                    <a:pt x="3546" y="2235"/>
                  </a:lnTo>
                  <a:lnTo>
                    <a:pt x="3556" y="2217"/>
                  </a:lnTo>
                  <a:lnTo>
                    <a:pt x="3530" y="2217"/>
                  </a:lnTo>
                  <a:lnTo>
                    <a:pt x="3493" y="2150"/>
                  </a:lnTo>
                  <a:lnTo>
                    <a:pt x="3403" y="2148"/>
                  </a:lnTo>
                  <a:close/>
                  <a:moveTo>
                    <a:pt x="3416" y="1876"/>
                  </a:moveTo>
                  <a:lnTo>
                    <a:pt x="3399" y="1882"/>
                  </a:lnTo>
                  <a:lnTo>
                    <a:pt x="3385" y="1893"/>
                  </a:lnTo>
                  <a:lnTo>
                    <a:pt x="3377" y="1908"/>
                  </a:lnTo>
                  <a:lnTo>
                    <a:pt x="3376" y="1926"/>
                  </a:lnTo>
                  <a:lnTo>
                    <a:pt x="3381" y="1943"/>
                  </a:lnTo>
                  <a:lnTo>
                    <a:pt x="3450" y="2071"/>
                  </a:lnTo>
                  <a:lnTo>
                    <a:pt x="3593" y="2158"/>
                  </a:lnTo>
                  <a:lnTo>
                    <a:pt x="3546" y="2235"/>
                  </a:lnTo>
                  <a:lnTo>
                    <a:pt x="3641" y="2235"/>
                  </a:lnTo>
                  <a:lnTo>
                    <a:pt x="3460" y="1900"/>
                  </a:lnTo>
                  <a:lnTo>
                    <a:pt x="3449" y="1886"/>
                  </a:lnTo>
                  <a:lnTo>
                    <a:pt x="3433" y="1878"/>
                  </a:lnTo>
                  <a:lnTo>
                    <a:pt x="3416" y="1876"/>
                  </a:lnTo>
                  <a:close/>
                  <a:moveTo>
                    <a:pt x="3493" y="2150"/>
                  </a:moveTo>
                  <a:lnTo>
                    <a:pt x="3530" y="2217"/>
                  </a:lnTo>
                  <a:lnTo>
                    <a:pt x="3570" y="2151"/>
                  </a:lnTo>
                  <a:lnTo>
                    <a:pt x="3493" y="2150"/>
                  </a:lnTo>
                  <a:close/>
                  <a:moveTo>
                    <a:pt x="3450" y="2071"/>
                  </a:moveTo>
                  <a:lnTo>
                    <a:pt x="3493" y="2150"/>
                  </a:lnTo>
                  <a:lnTo>
                    <a:pt x="3570" y="2151"/>
                  </a:lnTo>
                  <a:lnTo>
                    <a:pt x="3530" y="2217"/>
                  </a:lnTo>
                  <a:lnTo>
                    <a:pt x="3556" y="2217"/>
                  </a:lnTo>
                  <a:lnTo>
                    <a:pt x="3593" y="2158"/>
                  </a:lnTo>
                  <a:lnTo>
                    <a:pt x="3450" y="2071"/>
                  </a:lnTo>
                  <a:close/>
                  <a:moveTo>
                    <a:pt x="47" y="0"/>
                  </a:moveTo>
                  <a:lnTo>
                    <a:pt x="0" y="77"/>
                  </a:lnTo>
                  <a:lnTo>
                    <a:pt x="3403" y="2148"/>
                  </a:lnTo>
                  <a:lnTo>
                    <a:pt x="3493" y="2150"/>
                  </a:lnTo>
                  <a:lnTo>
                    <a:pt x="3450" y="207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Ligament</a:t>
            </a:r>
            <a:r>
              <a:rPr spc="-190" dirty="0"/>
              <a:t> </a:t>
            </a:r>
            <a:r>
              <a:rPr spc="-10" dirty="0"/>
              <a:t>dorsal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Espace réservé du contenu 9" descr="vue post  lgts genou.jpg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4953000" y="990600"/>
            <a:ext cx="3910609" cy="5665873"/>
          </a:xfrm>
        </p:spPr>
      </p:pic>
      <p:sp>
        <p:nvSpPr>
          <p:cNvPr id="3" name="object 3"/>
          <p:cNvSpPr txBox="1"/>
          <p:nvPr/>
        </p:nvSpPr>
        <p:spPr>
          <a:xfrm>
            <a:off x="521004" y="1066800"/>
            <a:ext cx="4050996" cy="4761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1" rtl="0"/>
            <a:r>
              <a:rPr sz="900" spc="-25" dirty="0" smtClean="0">
                <a:latin typeface="Calibri"/>
                <a:cs typeface="Calibri"/>
              </a:rPr>
              <a:t>-</a:t>
            </a:r>
            <a:endParaRPr lang="fr-FR" dirty="0"/>
          </a:p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Ligament </a:t>
            </a: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poplité arqué :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S’étend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la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tête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fibulaire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en éventail pour se terminer sur la coque condylienne latérale et la fabula et sur la coque condylienne médiale. 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12700" marR="687070">
              <a:lnSpc>
                <a:spcPct val="100000"/>
              </a:lnSpc>
              <a:spcBef>
                <a:spcPts val="1395"/>
              </a:spcBef>
            </a:pPr>
            <a:r>
              <a:rPr sz="2400" spc="-25" dirty="0">
                <a:latin typeface="Calibri" pitchFamily="34" charset="0"/>
                <a:cs typeface="Calibri" pitchFamily="34" charset="0"/>
              </a:rPr>
              <a:t>-</a:t>
            </a:r>
            <a:r>
              <a:rPr sz="2400" b="1" dirty="0">
                <a:latin typeface="Calibri" pitchFamily="34" charset="0"/>
                <a:cs typeface="Calibri" pitchFamily="34" charset="0"/>
              </a:rPr>
              <a:t>Le</a:t>
            </a:r>
            <a:r>
              <a:rPr sz="2400" b="1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2400" b="1" dirty="0">
                <a:latin typeface="Calibri" pitchFamily="34" charset="0"/>
                <a:cs typeface="Calibri" pitchFamily="34" charset="0"/>
              </a:rPr>
              <a:t>ligament</a:t>
            </a:r>
            <a:r>
              <a:rPr sz="2400" b="1" spc="-45" dirty="0">
                <a:latin typeface="Calibri" pitchFamily="34" charset="0"/>
                <a:cs typeface="Calibri" pitchFamily="34" charset="0"/>
              </a:rPr>
              <a:t> </a:t>
            </a:r>
            <a:r>
              <a:rPr sz="2400" b="1" spc="-10" dirty="0">
                <a:latin typeface="Calibri" pitchFamily="34" charset="0"/>
                <a:cs typeface="Calibri" pitchFamily="34" charset="0"/>
              </a:rPr>
              <a:t>poplité </a:t>
            </a:r>
            <a:r>
              <a:rPr sz="2400" b="1" dirty="0">
                <a:latin typeface="Calibri" pitchFamily="34" charset="0"/>
                <a:cs typeface="Calibri" pitchFamily="34" charset="0"/>
              </a:rPr>
              <a:t>oblique</a:t>
            </a:r>
            <a:r>
              <a:rPr sz="2400" b="1" spc="385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b="1" spc="-20" dirty="0" smtClean="0">
                <a:latin typeface="Calibri" pitchFamily="34" charset="0"/>
                <a:cs typeface="Calibri" pitchFamily="34" charset="0"/>
              </a:rPr>
              <a:t>.  </a:t>
            </a:r>
            <a:r>
              <a:rPr lang="fr-FR" sz="2400" spc="-20" dirty="0" smtClean="0">
                <a:latin typeface="Calibri" pitchFamily="34" charset="0"/>
                <a:cs typeface="Calibri" pitchFamily="34" charset="0"/>
              </a:rPr>
              <a:t>Tendon </a:t>
            </a:r>
            <a:r>
              <a:rPr lang="fr-FR" sz="2400" spc="-20" dirty="0" err="1" smtClean="0">
                <a:latin typeface="Calibri" pitchFamily="34" charset="0"/>
                <a:cs typeface="Calibri" pitchFamily="34" charset="0"/>
              </a:rPr>
              <a:t>recurent</a:t>
            </a:r>
            <a:r>
              <a:rPr lang="fr-FR" sz="2400" spc="-20" dirty="0" smtClean="0">
                <a:latin typeface="Calibri" pitchFamily="34" charset="0"/>
                <a:cs typeface="Calibri" pitchFamily="34" charset="0"/>
              </a:rPr>
              <a:t> du muscle semi membraneux .S’</a:t>
            </a:r>
            <a:r>
              <a:rPr lang="fr-FR" sz="2400" spc="-20" dirty="0" err="1" smtClean="0">
                <a:latin typeface="Calibri" pitchFamily="34" charset="0"/>
                <a:cs typeface="Calibri" pitchFamily="34" charset="0"/>
              </a:rPr>
              <a:t>etend</a:t>
            </a:r>
            <a:r>
              <a:rPr lang="fr-FR" sz="2400" spc="-20" dirty="0" smtClean="0">
                <a:latin typeface="Calibri" pitchFamily="34" charset="0"/>
                <a:cs typeface="Calibri" pitchFamily="34" charset="0"/>
              </a:rPr>
              <a:t> vers coque condylienne </a:t>
            </a:r>
            <a:r>
              <a:rPr lang="fr-FR" sz="2400" spc="-20" dirty="0" err="1" smtClean="0">
                <a:latin typeface="Calibri" pitchFamily="34" charset="0"/>
                <a:cs typeface="Calibri" pitchFamily="34" charset="0"/>
              </a:rPr>
              <a:t>laterale</a:t>
            </a:r>
            <a:r>
              <a:rPr lang="fr-FR" sz="2400" spc="-20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fr-FR" sz="2400" spc="-20" dirty="0" err="1" smtClean="0">
                <a:latin typeface="Calibri" pitchFamily="34" charset="0"/>
                <a:cs typeface="Calibri" pitchFamily="34" charset="0"/>
              </a:rPr>
              <a:t>fabela</a:t>
            </a:r>
            <a:r>
              <a:rPr lang="fr-FR" sz="2400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pc="-20" dirty="0" smtClean="0">
                <a:latin typeface="Calibri" pitchFamily="34" charset="0"/>
                <a:cs typeface="Calibri" pitchFamily="34" charset="0"/>
              </a:rPr>
              <a:t>.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-137083"/>
            <a:ext cx="898956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lang="fr-FR" dirty="0" smtClean="0"/>
              <a:t>2-Système </a:t>
            </a:r>
            <a:r>
              <a:rPr lang="fr-FR" dirty="0" smtClean="0"/>
              <a:t> collatéral </a:t>
            </a:r>
            <a:r>
              <a:rPr spc="-215" dirty="0" smtClean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609600"/>
            <a:ext cx="5562600" cy="3781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rtl="0"/>
            <a:endParaRPr lang="fr-FR" sz="2000" dirty="0"/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assurent </a:t>
            </a:r>
            <a:r>
              <a:rPr lang="fr-FR" dirty="0">
                <a:latin typeface="Calibri" pitchFamily="34" charset="0"/>
                <a:cs typeface="Calibri" pitchFamily="34" charset="0"/>
              </a:rPr>
              <a:t>la stabilité latérale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du genou</a:t>
            </a:r>
          </a:p>
          <a:p>
            <a:pPr lvl="0"/>
            <a:r>
              <a:rPr lang="fr-FR" dirty="0">
                <a:latin typeface="Calibri" pitchFamily="34" charset="0"/>
                <a:cs typeface="Calibri" pitchFamily="34" charset="0"/>
              </a:rPr>
              <a:t>-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les ligaments collatéraux </a:t>
            </a:r>
            <a:r>
              <a:rPr lang="fr-FR" b="1" dirty="0" err="1">
                <a:latin typeface="Calibri" pitchFamily="34" charset="0"/>
                <a:cs typeface="Calibri" pitchFamily="34" charset="0"/>
              </a:rPr>
              <a:t>fibulaire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et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tibial</a:t>
            </a:r>
          </a:p>
          <a:p>
            <a:pPr lvl="0"/>
            <a:r>
              <a:rPr lang="fr-FR" dirty="0" smtClean="0">
                <a:latin typeface="Calibri" pitchFamily="34" charset="0"/>
                <a:cs typeface="Calibri" pitchFamily="34" charset="0"/>
              </a:rPr>
              <a:t>Leur </a:t>
            </a:r>
            <a:r>
              <a:rPr lang="fr-FR" dirty="0">
                <a:latin typeface="Calibri" pitchFamily="34" charset="0"/>
                <a:cs typeface="Calibri" pitchFamily="34" charset="0"/>
              </a:rPr>
              <a:t>lésion entraîne le mouvement anormal de </a:t>
            </a:r>
            <a:r>
              <a:rPr lang="fr-FR" i="1" dirty="0">
                <a:latin typeface="Calibri" pitchFamily="34" charset="0"/>
                <a:cs typeface="Calibri" pitchFamily="34" charset="0"/>
              </a:rPr>
              <a:t>latéralité </a:t>
            </a:r>
            <a:r>
              <a:rPr lang="fr-FR" dirty="0">
                <a:latin typeface="Calibri" pitchFamily="34" charset="0"/>
                <a:cs typeface="Calibri" pitchFamily="34" charset="0"/>
              </a:rPr>
              <a:t>ou </a:t>
            </a:r>
            <a:r>
              <a:rPr lang="fr-FR" i="1" dirty="0">
                <a:latin typeface="Calibri" pitchFamily="34" charset="0"/>
                <a:cs typeface="Calibri" pitchFamily="34" charset="0"/>
              </a:rPr>
              <a:t>bâillement </a:t>
            </a:r>
            <a:r>
              <a:rPr lang="fr-FR" dirty="0">
                <a:latin typeface="Calibri" pitchFamily="34" charset="0"/>
                <a:cs typeface="Calibri" pitchFamily="34" charset="0"/>
              </a:rPr>
              <a:t>interne ou externe, recherché cliniquement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b="1" dirty="0" smtClean="0">
                <a:latin typeface="Calibri" pitchFamily="34" charset="0"/>
                <a:cs typeface="Calibri" pitchFamily="34" charset="0"/>
              </a:rPr>
              <a:t>Le</a:t>
            </a:r>
            <a:r>
              <a:rPr b="1" spc="-8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b="1" dirty="0" smtClean="0">
                <a:latin typeface="Calibri" pitchFamily="34" charset="0"/>
                <a:cs typeface="Calibri" pitchFamily="34" charset="0"/>
              </a:rPr>
              <a:t>ligament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  <a:cs typeface="Calibri" pitchFamily="34" charset="0"/>
              </a:rPr>
              <a:t>collateral</a:t>
            </a:r>
            <a:r>
              <a:rPr b="1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b="1" dirty="0" err="1" smtClean="0">
                <a:latin typeface="Calibri" pitchFamily="34" charset="0"/>
                <a:cs typeface="Calibri" pitchFamily="34" charset="0"/>
              </a:rPr>
              <a:t>média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b="1" spc="-7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pc="-10" dirty="0">
                <a:latin typeface="Calibri" pitchFamily="34" charset="0"/>
                <a:cs typeface="Calibri" pitchFamily="34" charset="0"/>
              </a:rPr>
              <a:t>s'étend </a:t>
            </a:r>
            <a:r>
              <a:rPr dirty="0">
                <a:latin typeface="Calibri" pitchFamily="34" charset="0"/>
                <a:cs typeface="Calibri" pitchFamily="34" charset="0"/>
              </a:rPr>
              <a:t>de</a:t>
            </a:r>
            <a:r>
              <a:rPr spc="-6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la</a:t>
            </a:r>
            <a:r>
              <a:rPr spc="-4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face</a:t>
            </a:r>
            <a:r>
              <a:rPr spc="-35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médial</a:t>
            </a:r>
            <a:r>
              <a:rPr spc="-55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du</a:t>
            </a:r>
            <a:r>
              <a:rPr spc="-3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fémur</a:t>
            </a:r>
            <a:r>
              <a:rPr spc="-50" dirty="0">
                <a:latin typeface="Calibri" pitchFamily="34" charset="0"/>
                <a:cs typeface="Calibri" pitchFamily="34" charset="0"/>
              </a:rPr>
              <a:t> a </a:t>
            </a:r>
            <a:r>
              <a:rPr dirty="0">
                <a:latin typeface="Calibri" pitchFamily="34" charset="0"/>
                <a:cs typeface="Calibri" pitchFamily="34" charset="0"/>
              </a:rPr>
              <a:t>la</a:t>
            </a:r>
            <a:r>
              <a:rPr spc="-6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face</a:t>
            </a:r>
            <a:r>
              <a:rPr spc="-4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médial</a:t>
            </a:r>
            <a:r>
              <a:rPr spc="-25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du</a:t>
            </a:r>
            <a:r>
              <a:rPr spc="-55" dirty="0">
                <a:latin typeface="Calibri" pitchFamily="34" charset="0"/>
                <a:cs typeface="Calibri" pitchFamily="34" charset="0"/>
              </a:rPr>
              <a:t> </a:t>
            </a:r>
            <a:r>
              <a:rPr spc="-20" dirty="0" smtClean="0">
                <a:latin typeface="Calibri" pitchFamily="34" charset="0"/>
                <a:cs typeface="Calibri" pitchFamily="34" charset="0"/>
              </a:rPr>
              <a:t>tibia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pc="-25" dirty="0">
                <a:latin typeface="Calibri" pitchFamily="34" charset="0"/>
                <a:cs typeface="Calibri" pitchFamily="34" charset="0"/>
              </a:rPr>
              <a:t>-</a:t>
            </a:r>
            <a:r>
              <a:rPr dirty="0">
                <a:latin typeface="Calibri" pitchFamily="34" charset="0"/>
                <a:cs typeface="Calibri" pitchFamily="34" charset="0"/>
              </a:rPr>
              <a:t>Sa</a:t>
            </a:r>
            <a:r>
              <a:rPr spc="-6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rupture</a:t>
            </a:r>
            <a:r>
              <a:rPr spc="-55" dirty="0">
                <a:latin typeface="Calibri" pitchFamily="34" charset="0"/>
                <a:cs typeface="Calibri" pitchFamily="34" charset="0"/>
              </a:rPr>
              <a:t> </a:t>
            </a:r>
            <a:r>
              <a:rPr spc="-10" dirty="0" err="1" smtClean="0">
                <a:latin typeface="Calibri" pitchFamily="34" charset="0"/>
                <a:cs typeface="Calibri" pitchFamily="34" charset="0"/>
              </a:rPr>
              <a:t>entraine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spc="-10" dirty="0" smtClean="0">
                <a:latin typeface="Calibri" pitchFamily="34" charset="0"/>
                <a:cs typeface="Calibri" pitchFamily="34" charset="0"/>
              </a:rPr>
              <a:t>'</a:t>
            </a:r>
            <a:r>
              <a:rPr spc="-10" dirty="0" err="1" smtClean="0">
                <a:latin typeface="Calibri" pitchFamily="34" charset="0"/>
                <a:cs typeface="Calibri" pitchFamily="34" charset="0"/>
              </a:rPr>
              <a:t>entorse</a:t>
            </a:r>
            <a:r>
              <a:rPr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du</a:t>
            </a:r>
            <a:r>
              <a:rPr spc="-25" dirty="0">
                <a:latin typeface="Calibri" pitchFamily="34" charset="0"/>
                <a:cs typeface="Calibri" pitchFamily="34" charset="0"/>
              </a:rPr>
              <a:t> </a:t>
            </a:r>
            <a:r>
              <a:rPr spc="-20" dirty="0" err="1" smtClean="0">
                <a:latin typeface="Calibri" pitchFamily="34" charset="0"/>
                <a:cs typeface="Calibri" pitchFamily="34" charset="0"/>
              </a:rPr>
              <a:t>genou</a:t>
            </a:r>
            <a:endParaRPr lang="fr-FR" spc="-20" dirty="0" smtClean="0">
              <a:latin typeface="Calibri" pitchFamily="34" charset="0"/>
              <a:cs typeface="Calibri" pitchFamily="34" charset="0"/>
            </a:endParaRPr>
          </a:p>
          <a:p>
            <a:pPr marL="12700" marR="213995">
              <a:lnSpc>
                <a:spcPct val="100000"/>
              </a:lnSpc>
              <a:spcBef>
                <a:spcPts val="90"/>
              </a:spcBef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Le</a:t>
            </a:r>
            <a:r>
              <a:rPr lang="fr-FR" b="1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ligament </a:t>
            </a:r>
            <a:r>
              <a:rPr lang="fr-FR" b="1" dirty="0" err="1" smtClean="0">
                <a:latin typeface="Calibri" pitchFamily="34" charset="0"/>
                <a:cs typeface="Calibri" pitchFamily="34" charset="0"/>
              </a:rPr>
              <a:t>collateral</a:t>
            </a:r>
            <a:r>
              <a:rPr lang="fr-FR" b="1"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spc="-10" dirty="0" smtClean="0">
                <a:latin typeface="Calibri" pitchFamily="34" charset="0"/>
                <a:cs typeface="Calibri" pitchFamily="34" charset="0"/>
              </a:rPr>
              <a:t>latéral</a:t>
            </a:r>
            <a:r>
              <a:rPr lang="fr-FR" b="1" spc="-9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pc="-20" dirty="0" smtClean="0">
                <a:latin typeface="Calibri" pitchFamily="34" charset="0"/>
                <a:cs typeface="Calibri" pitchFamily="34" charset="0"/>
              </a:rPr>
              <a:t>moins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puisant</a:t>
            </a:r>
            <a:r>
              <a:rPr lang="fr-FR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que</a:t>
            </a:r>
            <a:r>
              <a:rPr lang="fr-FR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le</a:t>
            </a:r>
            <a:r>
              <a:rPr lang="fr-FR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pc="-10" dirty="0" smtClean="0">
                <a:latin typeface="Calibri" pitchFamily="34" charset="0"/>
                <a:cs typeface="Calibri" pitchFamily="34" charset="0"/>
              </a:rPr>
              <a:t>ligament médial.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12700" marR="119380">
              <a:lnSpc>
                <a:spcPct val="100000"/>
              </a:lnSpc>
              <a:spcBef>
                <a:spcPts val="1420"/>
              </a:spcBef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Il</a:t>
            </a:r>
            <a:r>
              <a:rPr lang="fr-FR" spc="-7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pc="-25" dirty="0" smtClean="0">
                <a:latin typeface="Calibri" pitchFamily="34" charset="0"/>
                <a:cs typeface="Calibri" pitchFamily="34" charset="0"/>
              </a:rPr>
              <a:t>s’étend</a:t>
            </a:r>
            <a:r>
              <a:rPr lang="fr-FR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lang="fr-FR" spc="-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la</a:t>
            </a:r>
            <a:r>
              <a:rPr lang="fr-FR" spc="-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face</a:t>
            </a:r>
            <a:r>
              <a:rPr lang="fr-FR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pc="-10" dirty="0" smtClean="0">
                <a:latin typeface="Calibri" pitchFamily="34" charset="0"/>
                <a:cs typeface="Calibri" pitchFamily="34" charset="0"/>
              </a:rPr>
              <a:t>latéral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du</a:t>
            </a:r>
            <a:r>
              <a:rPr lang="fr-FR" spc="-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fémur </a:t>
            </a:r>
            <a:r>
              <a:rPr lang="fr-FR" spc="-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fr-FR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la</a:t>
            </a:r>
            <a:r>
              <a:rPr lang="fr-FR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tête</a:t>
            </a:r>
            <a:r>
              <a:rPr lang="fr-FR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pc="-25" dirty="0" smtClean="0">
                <a:latin typeface="Calibri" pitchFamily="34" charset="0"/>
                <a:cs typeface="Calibri" pitchFamily="34" charset="0"/>
              </a:rPr>
              <a:t>du </a:t>
            </a:r>
            <a:r>
              <a:rPr lang="fr-FR" spc="-10" dirty="0" err="1" smtClean="0">
                <a:latin typeface="Calibri" pitchFamily="34" charset="0"/>
                <a:cs typeface="Calibri" pitchFamily="34" charset="0"/>
              </a:rPr>
              <a:t>fibula</a:t>
            </a:r>
            <a:r>
              <a:rPr lang="fr-FR" spc="-1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0" y="685800"/>
            <a:ext cx="323850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-137083"/>
            <a:ext cx="8989568" cy="919789"/>
          </a:xfrm>
          <a:prstGeom prst="rect">
            <a:avLst/>
          </a:prstGeom>
        </p:spPr>
        <p:txBody>
          <a:bodyPr vert="horz" wrap="square" lIns="0" tIns="2403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fr-FR" dirty="0" smtClean="0"/>
              <a:t>3- système</a:t>
            </a:r>
            <a:r>
              <a:rPr spc="-130" dirty="0" smtClean="0"/>
              <a:t> </a:t>
            </a:r>
            <a:r>
              <a:rPr lang="fr-FR" spc="-10" dirty="0" smtClean="0"/>
              <a:t>pivot central: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44804" y="914400"/>
            <a:ext cx="3822396" cy="77982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endParaRPr lang="fr-FR" b="1" spc="-10" dirty="0" smtClean="0">
              <a:latin typeface="Calibri"/>
              <a:cs typeface="Calibri"/>
            </a:endParaRPr>
          </a:p>
          <a:p>
            <a:pPr lvl="1" rtl="0"/>
            <a:r>
              <a:rPr lang="fr-FR" dirty="0"/>
              <a:t>Le pivot central assure </a:t>
            </a:r>
            <a:r>
              <a:rPr lang="fr-FR" b="1" dirty="0"/>
              <a:t>la stabilité </a:t>
            </a:r>
            <a:r>
              <a:rPr lang="fr-FR" b="1" dirty="0" err="1"/>
              <a:t>antéro-postérieure</a:t>
            </a:r>
            <a:r>
              <a:rPr lang="fr-FR" b="1" dirty="0"/>
              <a:t> </a:t>
            </a:r>
            <a:r>
              <a:rPr lang="fr-FR" dirty="0"/>
              <a:t>du genou</a:t>
            </a:r>
          </a:p>
          <a:p>
            <a:pPr lvl="1"/>
            <a:r>
              <a:rPr lang="fr-FR" dirty="0"/>
              <a:t>Représenté par</a:t>
            </a:r>
          </a:p>
          <a:p>
            <a:r>
              <a:rPr lang="fr-FR" dirty="0"/>
              <a:t>les </a:t>
            </a:r>
            <a:r>
              <a:rPr lang="fr-FR" b="1" dirty="0"/>
              <a:t>ligaments </a:t>
            </a:r>
            <a:r>
              <a:rPr lang="fr-FR" b="1" dirty="0" smtClean="0"/>
              <a:t>croisés</a:t>
            </a:r>
          </a:p>
          <a:p>
            <a:pPr lvl="0" rtl="0"/>
            <a:r>
              <a:rPr lang="fr-FR" b="1" dirty="0" smtClean="0"/>
              <a:t>a-Ligament </a:t>
            </a:r>
            <a:r>
              <a:rPr lang="fr-FR" b="1" dirty="0"/>
              <a:t>croisé </a:t>
            </a:r>
            <a:r>
              <a:rPr lang="fr-FR" b="1" dirty="0" err="1" smtClean="0"/>
              <a:t>antéro-latéral:</a:t>
            </a:r>
            <a:r>
              <a:rPr lang="fr-FR" dirty="0" err="1"/>
              <a:t>Il</a:t>
            </a:r>
            <a:r>
              <a:rPr lang="fr-FR" dirty="0"/>
              <a:t> s’étend de</a:t>
            </a:r>
          </a:p>
          <a:p>
            <a:r>
              <a:rPr lang="fr-FR" b="1" dirty="0"/>
              <a:t>l’aire inter-</a:t>
            </a:r>
            <a:r>
              <a:rPr lang="fr-FR" b="1" dirty="0" err="1"/>
              <a:t>condylaire</a:t>
            </a:r>
            <a:r>
              <a:rPr lang="fr-FR" b="1" dirty="0"/>
              <a:t> </a:t>
            </a:r>
            <a:r>
              <a:rPr lang="fr-FR" b="1" dirty="0" smtClean="0"/>
              <a:t>antérieur</a:t>
            </a:r>
            <a:r>
              <a:rPr lang="fr-FR" dirty="0" smtClean="0"/>
              <a:t> </a:t>
            </a:r>
            <a:r>
              <a:rPr lang="fr-FR" dirty="0"/>
              <a:t>se </a:t>
            </a:r>
            <a:r>
              <a:rPr lang="fr-FR" dirty="0" smtClean="0"/>
              <a:t>porte e</a:t>
            </a:r>
            <a:r>
              <a:rPr lang="fr-FR" b="1" dirty="0" smtClean="0"/>
              <a:t>n </a:t>
            </a:r>
            <a:r>
              <a:rPr lang="fr-FR" b="1" dirty="0"/>
              <a:t>arrière </a:t>
            </a:r>
            <a:r>
              <a:rPr lang="fr-FR" dirty="0"/>
              <a:t>et </a:t>
            </a:r>
            <a:r>
              <a:rPr lang="fr-FR" b="1" dirty="0"/>
              <a:t>en dehors</a:t>
            </a:r>
          </a:p>
          <a:p>
            <a:pPr lvl="0"/>
            <a:r>
              <a:rPr lang="fr-FR" dirty="0"/>
              <a:t>Il se termine sur la face médiale du </a:t>
            </a:r>
            <a:r>
              <a:rPr lang="fr-FR" b="1" dirty="0"/>
              <a:t>condyle </a:t>
            </a:r>
            <a:r>
              <a:rPr lang="fr-FR" b="1" dirty="0" smtClean="0"/>
              <a:t>latéral</a:t>
            </a:r>
          </a:p>
          <a:p>
            <a:r>
              <a:rPr lang="fr-FR" b="1" dirty="0" smtClean="0"/>
              <a:t>B-</a:t>
            </a:r>
            <a:r>
              <a:rPr lang="fr-FR" b="1" dirty="0"/>
              <a:t>Ligament croisé </a:t>
            </a:r>
            <a:r>
              <a:rPr lang="fr-FR" b="1" dirty="0" smtClean="0"/>
              <a:t>postéro-médial</a:t>
            </a:r>
          </a:p>
          <a:p>
            <a:pPr lvl="0" rtl="0"/>
            <a:r>
              <a:rPr lang="fr-FR" dirty="0"/>
              <a:t>s’étend de </a:t>
            </a:r>
            <a:r>
              <a:rPr lang="fr-FR" b="1" dirty="0"/>
              <a:t>l’aire </a:t>
            </a:r>
            <a:r>
              <a:rPr lang="fr-FR" b="1" dirty="0" err="1"/>
              <a:t>intercondylaire</a:t>
            </a:r>
            <a:r>
              <a:rPr lang="fr-FR" b="1" dirty="0"/>
              <a:t> </a:t>
            </a:r>
            <a:r>
              <a:rPr lang="fr-FR" b="1" dirty="0" smtClean="0"/>
              <a:t>postérieur</a:t>
            </a:r>
            <a:r>
              <a:rPr lang="fr-FR" dirty="0" smtClean="0"/>
              <a:t> son </a:t>
            </a:r>
            <a:r>
              <a:rPr lang="fr-FR" dirty="0"/>
              <a:t>trajet est vertical</a:t>
            </a:r>
          </a:p>
          <a:p>
            <a:pPr lvl="0"/>
            <a:r>
              <a:rPr lang="fr-FR" dirty="0"/>
              <a:t>Il se termine sur la face latérale</a:t>
            </a:r>
          </a:p>
          <a:p>
            <a:r>
              <a:rPr lang="fr-FR" b="1" dirty="0"/>
              <a:t>du condyle médial</a:t>
            </a:r>
            <a:endParaRPr lang="fr-FR" dirty="0"/>
          </a:p>
          <a:p>
            <a:r>
              <a:rPr lang="fr-FR" dirty="0"/>
              <a:t>La </a:t>
            </a:r>
            <a:r>
              <a:rPr lang="fr-FR" b="1" dirty="0"/>
              <a:t>lésion </a:t>
            </a:r>
            <a:r>
              <a:rPr lang="fr-FR" dirty="0"/>
              <a:t>du </a:t>
            </a:r>
            <a:r>
              <a:rPr lang="fr-FR" b="1" dirty="0"/>
              <a:t>ligament croisé </a:t>
            </a:r>
            <a:r>
              <a:rPr lang="fr-FR" dirty="0"/>
              <a:t>entraîne le mouvement du </a:t>
            </a:r>
            <a:r>
              <a:rPr lang="fr-FR" b="1" dirty="0"/>
              <a:t>Tiroir, </a:t>
            </a:r>
            <a:r>
              <a:rPr lang="fr-FR" dirty="0"/>
              <a:t>recherché cliniquement</a:t>
            </a:r>
          </a:p>
          <a:p>
            <a:endParaRPr lang="fr-FR" dirty="0"/>
          </a:p>
          <a:p>
            <a:pPr lvl="0"/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pPr marL="1270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95800" y="838200"/>
            <a:ext cx="4953000" cy="5562600"/>
            <a:chOff x="3657600" y="762000"/>
            <a:chExt cx="5486400" cy="6096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762000"/>
              <a:ext cx="5486399" cy="29908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9575" y="3733800"/>
              <a:ext cx="4924424" cy="3124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15" y="-137083"/>
            <a:ext cx="8989568" cy="4247317"/>
          </a:xfrm>
        </p:spPr>
        <p:txBody>
          <a:bodyPr/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Rupture </a:t>
            </a:r>
            <a:r>
              <a:rPr lang="fr-FR" sz="2000" dirty="0" smtClean="0"/>
              <a:t>du LCA</a:t>
            </a:r>
            <a:br>
              <a:rPr lang="fr-FR" sz="2000" dirty="0" smtClean="0"/>
            </a:br>
            <a:r>
              <a:rPr lang="fr-FR" sz="2000" dirty="0" smtClean="0"/>
              <a:t>tiroir ou laxité </a:t>
            </a:r>
            <a:r>
              <a:rPr lang="fr-FR" sz="2000" dirty="0" smtClean="0"/>
              <a:t>antérieure</a:t>
            </a:r>
            <a:br>
              <a:rPr lang="fr-FR" sz="2000" dirty="0" smtClean="0"/>
            </a:br>
            <a:r>
              <a:rPr lang="fr-FR" sz="2000" dirty="0" smtClean="0"/>
              <a:t> </a:t>
            </a:r>
            <a:r>
              <a:rPr lang="fr-FR" sz="2000" dirty="0" smtClean="0"/>
              <a:t>Rupture du LCP</a:t>
            </a:r>
            <a:br>
              <a:rPr lang="fr-FR" sz="2000" dirty="0" smtClean="0"/>
            </a:br>
            <a:r>
              <a:rPr lang="fr-FR" sz="2000" dirty="0" smtClean="0"/>
              <a:t>tiroir ou laxité postérieure</a:t>
            </a:r>
            <a:br>
              <a:rPr lang="fr-FR" sz="2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3962400" cy="4419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33794" name="docshapegroup221"/>
          <p:cNvGrpSpPr>
            <a:grpSpLocks/>
          </p:cNvGrpSpPr>
          <p:nvPr/>
        </p:nvGrpSpPr>
        <p:grpSpPr bwMode="auto">
          <a:xfrm>
            <a:off x="304800" y="1447800"/>
            <a:ext cx="8534400" cy="4267200"/>
            <a:chOff x="-30" y="-4632"/>
            <a:chExt cx="14460" cy="6156"/>
          </a:xfrm>
        </p:grpSpPr>
        <p:pic>
          <p:nvPicPr>
            <p:cNvPr id="33795" name="docshape222" descr="Image result for mouvement de tiroir du geno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4571"/>
              <a:ext cx="6949" cy="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6" name="docshape223"/>
            <p:cNvSpPr>
              <a:spLocks/>
            </p:cNvSpPr>
            <p:nvPr/>
          </p:nvSpPr>
          <p:spPr bwMode="auto">
            <a:xfrm>
              <a:off x="0" y="-4599"/>
              <a:ext cx="6964" cy="4598"/>
            </a:xfrm>
            <a:custGeom>
              <a:avLst/>
              <a:gdLst/>
              <a:ahLst/>
              <a:cxnLst>
                <a:cxn ang="0">
                  <a:pos x="0" y="4598"/>
                </a:cxn>
                <a:cxn ang="0">
                  <a:pos x="6963" y="4598"/>
                </a:cxn>
                <a:cxn ang="0">
                  <a:pos x="6963" y="0"/>
                </a:cxn>
                <a:cxn ang="0">
                  <a:pos x="0" y="0"/>
                </a:cxn>
              </a:cxnLst>
              <a:rect l="0" t="0" r="r" b="b"/>
              <a:pathLst>
                <a:path w="6964" h="4598">
                  <a:moveTo>
                    <a:pt x="0" y="4598"/>
                  </a:moveTo>
                  <a:lnTo>
                    <a:pt x="6963" y="4598"/>
                  </a:lnTo>
                  <a:lnTo>
                    <a:pt x="696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858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97" name="docshape224"/>
            <p:cNvSpPr>
              <a:spLocks noChangeArrowheads="1"/>
            </p:cNvSpPr>
            <p:nvPr/>
          </p:nvSpPr>
          <p:spPr bwMode="auto">
            <a:xfrm>
              <a:off x="0" y="-9"/>
              <a:ext cx="6982" cy="150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98" name="docshape225"/>
            <p:cNvSpPr>
              <a:spLocks noChangeArrowheads="1"/>
            </p:cNvSpPr>
            <p:nvPr/>
          </p:nvSpPr>
          <p:spPr bwMode="auto">
            <a:xfrm>
              <a:off x="0" y="-9"/>
              <a:ext cx="6982" cy="15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3799" name="docshape226" descr="Image result for mouvement de tiroir du geno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5" y="-4598"/>
              <a:ext cx="7375" cy="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docshape227"/>
            <p:cNvSpPr>
              <a:spLocks/>
            </p:cNvSpPr>
            <p:nvPr/>
          </p:nvSpPr>
          <p:spPr bwMode="auto">
            <a:xfrm>
              <a:off x="7015" y="-4622"/>
              <a:ext cx="7385" cy="4718"/>
            </a:xfrm>
            <a:custGeom>
              <a:avLst/>
              <a:gdLst/>
              <a:ahLst/>
              <a:cxnLst>
                <a:cxn ang="0">
                  <a:pos x="7385" y="0"/>
                </a:cxn>
                <a:cxn ang="0">
                  <a:pos x="0" y="0"/>
                </a:cxn>
                <a:cxn ang="0">
                  <a:pos x="0" y="4718"/>
                </a:cxn>
              </a:cxnLst>
              <a:rect l="0" t="0" r="r" b="b"/>
              <a:pathLst>
                <a:path w="7385" h="4718">
                  <a:moveTo>
                    <a:pt x="7385" y="0"/>
                  </a:moveTo>
                  <a:lnTo>
                    <a:pt x="0" y="0"/>
                  </a:lnTo>
                  <a:lnTo>
                    <a:pt x="0" y="4718"/>
                  </a:lnTo>
                </a:path>
              </a:pathLst>
            </a:custGeom>
            <a:noFill/>
            <a:ln w="12700">
              <a:solidFill>
                <a:srgbClr val="5858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01" name="docshape228"/>
            <p:cNvSpPr>
              <a:spLocks noChangeArrowheads="1"/>
            </p:cNvSpPr>
            <p:nvPr/>
          </p:nvSpPr>
          <p:spPr bwMode="auto">
            <a:xfrm>
              <a:off x="7025" y="-31"/>
              <a:ext cx="7375" cy="150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02" name="docshape229"/>
            <p:cNvSpPr>
              <a:spLocks noChangeArrowheads="1"/>
            </p:cNvSpPr>
            <p:nvPr/>
          </p:nvSpPr>
          <p:spPr bwMode="auto">
            <a:xfrm>
              <a:off x="7025" y="-31"/>
              <a:ext cx="7375" cy="15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Les</a:t>
            </a:r>
            <a:r>
              <a:rPr spc="-90" dirty="0"/>
              <a:t> </a:t>
            </a:r>
            <a:r>
              <a:rPr dirty="0"/>
              <a:t>muscles</a:t>
            </a:r>
            <a:r>
              <a:rPr spc="-45" dirty="0"/>
              <a:t> </a:t>
            </a:r>
            <a:r>
              <a:rPr spc="-35" dirty="0"/>
              <a:t>péri-</a:t>
            </a:r>
            <a:r>
              <a:rPr spc="-10" dirty="0"/>
              <a:t>articulaire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804" y="1407922"/>
            <a:ext cx="3268345" cy="469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Ce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sont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muscle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entoure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complexe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genou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contribuent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stabilité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du </a:t>
            </a:r>
            <a:r>
              <a:rPr sz="2000" b="1" dirty="0">
                <a:latin typeface="Calibri"/>
                <a:cs typeface="Calibri"/>
              </a:rPr>
              <a:t>genou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leurs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terminaison tendineuses</a:t>
            </a:r>
            <a:endParaRPr sz="2000">
              <a:latin typeface="Calibri"/>
              <a:cs typeface="Calibri"/>
            </a:endParaRPr>
          </a:p>
          <a:p>
            <a:pPr marL="12700" marR="140335">
              <a:lnSpc>
                <a:spcPct val="100000"/>
              </a:lnSpc>
              <a:spcBef>
                <a:spcPts val="142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avant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muscle quadriceps,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arrière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demi- </a:t>
            </a:r>
            <a:r>
              <a:rPr sz="2000" b="1" spc="-10" dirty="0">
                <a:latin typeface="Calibri"/>
                <a:cs typeface="Calibri"/>
              </a:rPr>
              <a:t>mebraneux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biceps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crural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poplité</a:t>
            </a:r>
            <a:endParaRPr sz="2000">
              <a:latin typeface="Calibri"/>
              <a:cs typeface="Calibri"/>
            </a:endParaRPr>
          </a:p>
          <a:p>
            <a:pPr marL="12700" marR="110489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médialement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patte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d’’oie( Sertorius,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gracile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demi- </a:t>
            </a:r>
            <a:r>
              <a:rPr sz="2000" b="1" spc="-10" dirty="0">
                <a:latin typeface="Calibri"/>
                <a:cs typeface="Calibri"/>
              </a:rPr>
              <a:t>tendineux)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latéralement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fascia-lata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2400" y="1066800"/>
            <a:ext cx="5181600" cy="5791200"/>
            <a:chOff x="3962400" y="1066800"/>
            <a:chExt cx="5181600" cy="5791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4825" y="2895600"/>
              <a:ext cx="4829175" cy="3962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1066800"/>
              <a:ext cx="4648200" cy="2209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04" y="2240737"/>
            <a:ext cx="2882265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27025" algn="l"/>
              </a:tabLst>
            </a:pPr>
            <a:r>
              <a:rPr lang="fr-FR" sz="2400" b="1" spc="-10" dirty="0" smtClean="0">
                <a:latin typeface="Calibri"/>
                <a:cs typeface="Calibri"/>
              </a:rPr>
              <a:t>Objectif pédagogique </a:t>
            </a:r>
          </a:p>
          <a:p>
            <a:pPr marL="326390" indent="-31432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27025" algn="l"/>
              </a:tabLst>
            </a:pPr>
            <a:r>
              <a:rPr sz="2400" b="1" spc="-10" dirty="0" smtClean="0">
                <a:latin typeface="Calibri"/>
                <a:cs typeface="Calibri"/>
              </a:rPr>
              <a:t>Introduction</a:t>
            </a:r>
            <a:endParaRPr sz="2400" dirty="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buAutoNum type="arabicPlain"/>
              <a:tabLst>
                <a:tab pos="327025" algn="l"/>
              </a:tabLst>
            </a:pPr>
            <a:r>
              <a:rPr sz="2400" b="1" dirty="0">
                <a:latin typeface="Calibri"/>
                <a:cs typeface="Calibri"/>
              </a:rPr>
              <a:t>Etude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anatomique</a:t>
            </a:r>
            <a:endParaRPr sz="2400" dirty="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spcBef>
                <a:spcPts val="5"/>
              </a:spcBef>
              <a:tabLst>
                <a:tab pos="327025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A </a:t>
            </a:r>
            <a:r>
              <a:rPr sz="2400" b="1" dirty="0" smtClean="0">
                <a:latin typeface="Calibri"/>
                <a:cs typeface="Calibri"/>
              </a:rPr>
              <a:t>Surfaces</a:t>
            </a:r>
            <a:r>
              <a:rPr sz="2400" b="1" spc="-70" dirty="0" smtClean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articulaires</a:t>
            </a:r>
            <a:endParaRPr sz="2400" dirty="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tabLst>
                <a:tab pos="327025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B </a:t>
            </a:r>
            <a:r>
              <a:rPr sz="2400" b="1" dirty="0" err="1" smtClean="0">
                <a:latin typeface="Calibri"/>
                <a:cs typeface="Calibri"/>
              </a:rPr>
              <a:t>Moyens</a:t>
            </a:r>
            <a:r>
              <a:rPr sz="2400" b="1" spc="-75" dirty="0" smtClean="0">
                <a:latin typeface="Calibri"/>
                <a:cs typeface="Calibri"/>
              </a:rPr>
              <a:t> </a:t>
            </a:r>
            <a:r>
              <a:rPr sz="2400" b="1" spc="-10" dirty="0" err="1" smtClean="0">
                <a:latin typeface="Calibri"/>
                <a:cs typeface="Calibri"/>
              </a:rPr>
              <a:t>d'unions</a:t>
            </a:r>
            <a:endParaRPr lang="fr-FR" sz="2400" dirty="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tabLst>
                <a:tab pos="327025" algn="l"/>
              </a:tabLst>
            </a:pPr>
            <a:r>
              <a:rPr lang="fr-FR" sz="2400" b="1" spc="-10" dirty="0" smtClean="0">
                <a:latin typeface="Calibri"/>
                <a:cs typeface="Calibri"/>
              </a:rPr>
              <a:t>4 </a:t>
            </a:r>
            <a:r>
              <a:rPr sz="2400" b="1" spc="-10" dirty="0" err="1" smtClean="0">
                <a:latin typeface="Calibri"/>
                <a:cs typeface="Calibri"/>
              </a:rPr>
              <a:t>Anatomie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0" dirty="0" err="1" smtClean="0">
                <a:latin typeface="Calibri"/>
                <a:cs typeface="Calibri"/>
              </a:rPr>
              <a:t>fonctionnelle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291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95"/>
              </a:spcBef>
            </a:pPr>
            <a:r>
              <a:rPr dirty="0"/>
              <a:t>Plan</a:t>
            </a:r>
            <a:r>
              <a:rPr spc="-70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dirty="0"/>
              <a:t>la</a:t>
            </a:r>
            <a:r>
              <a:rPr spc="-60" dirty="0"/>
              <a:t> </a:t>
            </a:r>
            <a:r>
              <a:rPr spc="-10" dirty="0"/>
              <a:t>question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1066800"/>
            <a:ext cx="5105399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244297"/>
            <a:ext cx="55645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Anatomie</a:t>
            </a:r>
            <a:r>
              <a:rPr spc="-195" dirty="0"/>
              <a:t> </a:t>
            </a:r>
            <a:r>
              <a:rPr spc="-10" dirty="0"/>
              <a:t>fonctionnelle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039494"/>
            <a:ext cx="4745990" cy="571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69035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l'articulation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genou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assure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les </a:t>
            </a:r>
            <a:r>
              <a:rPr sz="2000" b="1" spc="-10" dirty="0">
                <a:latin typeface="Calibri"/>
                <a:cs typeface="Calibri"/>
              </a:rPr>
              <a:t>mouvements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Flexion-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extension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Rotation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mais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genou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position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fléchit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position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0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Anatomique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l'extension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est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verrouillée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9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flexion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active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pour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une</a:t>
            </a:r>
            <a:r>
              <a:rPr sz="2000" b="1" spc="3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hanche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fléchit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est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14O˚,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120˚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pour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hanche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en </a:t>
            </a:r>
            <a:r>
              <a:rPr sz="2000" b="1" spc="-10" dirty="0">
                <a:latin typeface="Calibri"/>
                <a:cs typeface="Calibri"/>
              </a:rPr>
              <a:t>extension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flexion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passive</a:t>
            </a:r>
            <a:r>
              <a:rPr sz="2000" b="1" spc="4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est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160˚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pour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rotation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position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référence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genou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fléchi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90˚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Rotation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médiale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30˚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900" spc="-25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Rotation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latéral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40˚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386" y="1066800"/>
            <a:ext cx="3454663" cy="534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650" y="303733"/>
            <a:ext cx="1539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MERCI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890963" y="3184525"/>
          <a:ext cx="1360487" cy="488950"/>
        </p:xfrm>
        <a:graphic>
          <a:graphicData uri="http://schemas.openxmlformats.org/presentationml/2006/ole">
            <p:oleObj spid="_x0000_s3073" name="Objet d’environnement du Gestionnaire de liaisons" showAsIcon="1" r:id="rId3" imgW="1359720" imgH="488520" progId="Package">
              <p:embed/>
            </p:oleObj>
          </a:graphicData>
        </a:graphic>
      </p:graphicFrame>
      <p:pic>
        <p:nvPicPr>
          <p:cNvPr id="3075" name="Picture 3" descr="Jumenterie de Tiaret : un patrimoine exceptionnel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3999"/>
            <a:ext cx="7086600" cy="4739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7215" y="-137083"/>
            <a:ext cx="8989568" cy="677108"/>
          </a:xfrm>
        </p:spPr>
        <p:txBody>
          <a:bodyPr/>
          <a:lstStyle/>
          <a:p>
            <a:r>
              <a:rPr lang="fr-FR" dirty="0" smtClean="0"/>
              <a:t>Objectif pédagogique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4038600" cy="3877985"/>
          </a:xfrm>
        </p:spPr>
        <p:txBody>
          <a:bodyPr/>
          <a:lstStyle/>
          <a:p>
            <a:r>
              <a:rPr lang="fr-FR" dirty="0" smtClean="0"/>
              <a:t>-</a:t>
            </a:r>
            <a:r>
              <a:rPr lang="fr-FR" sz="2800" dirty="0" smtClean="0"/>
              <a:t>L’étudiant  doit  savoir classer une articulation .</a:t>
            </a:r>
          </a:p>
          <a:p>
            <a:r>
              <a:rPr lang="fr-FR" sz="2800" dirty="0" smtClean="0"/>
              <a:t>-connaitre les différentes surfaces articulaires qui forme une articulation et leurs moyens d’unions </a:t>
            </a:r>
          </a:p>
          <a:p>
            <a:r>
              <a:rPr lang="fr-FR" sz="2800" dirty="0" smtClean="0"/>
              <a:t>-connaitre les différents axes et mouvements de l’articulation </a:t>
            </a:r>
            <a:endParaRPr lang="fr-FR" sz="2800" dirty="0"/>
          </a:p>
        </p:txBody>
      </p:sp>
      <p:pic>
        <p:nvPicPr>
          <p:cNvPr id="7" name="Espace réservé du contenu 6" descr="genou2.jpg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030942"/>
            <a:ext cx="4571999" cy="43030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143000"/>
            <a:ext cx="4508500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rtl="0"/>
            <a:r>
              <a:rPr lang="fr-FR" b="1" dirty="0"/>
              <a:t>Le genou</a:t>
            </a:r>
          </a:p>
          <a:p>
            <a:r>
              <a:rPr lang="fr-FR" dirty="0"/>
              <a:t>est une grosse articulation </a:t>
            </a:r>
            <a:r>
              <a:rPr lang="fr-FR" b="1" dirty="0"/>
              <a:t>superficielle</a:t>
            </a:r>
            <a:endParaRPr lang="fr-FR" dirty="0"/>
          </a:p>
          <a:p>
            <a:pPr lvl="0"/>
            <a:r>
              <a:rPr lang="fr-FR" dirty="0" err="1" smtClean="0"/>
              <a:t>Relie:la</a:t>
            </a:r>
            <a:r>
              <a:rPr lang="fr-FR" dirty="0" smtClean="0"/>
              <a:t> </a:t>
            </a:r>
            <a:r>
              <a:rPr lang="fr-FR" b="1" dirty="0"/>
              <a:t>cuisse </a:t>
            </a:r>
            <a:r>
              <a:rPr lang="fr-FR" dirty="0"/>
              <a:t>et la</a:t>
            </a:r>
          </a:p>
          <a:p>
            <a:r>
              <a:rPr lang="fr-FR" b="1" dirty="0" smtClean="0"/>
              <a:t>Jambe</a:t>
            </a:r>
          </a:p>
          <a:p>
            <a:pPr lvl="0" rtl="0"/>
            <a:r>
              <a:rPr lang="fr-FR" dirty="0"/>
              <a:t>C’est une articulation</a:t>
            </a:r>
          </a:p>
          <a:p>
            <a:r>
              <a:rPr lang="fr-FR" b="1" dirty="0"/>
              <a:t>portante</a:t>
            </a:r>
            <a:endParaRPr lang="fr-FR" dirty="0"/>
          </a:p>
          <a:p>
            <a:pPr lvl="0"/>
            <a:r>
              <a:rPr lang="fr-FR" dirty="0"/>
              <a:t>Munie d’un </a:t>
            </a:r>
            <a:r>
              <a:rPr lang="fr-FR" b="1" dirty="0"/>
              <a:t>dispositif ligamentaire et </a:t>
            </a:r>
            <a:r>
              <a:rPr lang="fr-FR" b="1" dirty="0" smtClean="0"/>
              <a:t>tendineux</a:t>
            </a:r>
            <a:r>
              <a:rPr lang="fr-FR" dirty="0" smtClean="0"/>
              <a:t> qui  </a:t>
            </a:r>
            <a:r>
              <a:rPr lang="fr-FR" dirty="0"/>
              <a:t>assure la</a:t>
            </a:r>
          </a:p>
          <a:p>
            <a:r>
              <a:rPr lang="fr-FR" b="1" dirty="0"/>
              <a:t>stabilité </a:t>
            </a:r>
            <a:r>
              <a:rPr lang="fr-FR" dirty="0"/>
              <a:t>nécessaire:</a:t>
            </a:r>
          </a:p>
          <a:p>
            <a:pPr lvl="1"/>
            <a:r>
              <a:rPr lang="fr-FR" dirty="0"/>
              <a:t>	à la </a:t>
            </a:r>
            <a:r>
              <a:rPr lang="fr-FR" b="1" dirty="0"/>
              <a:t>station debout </a:t>
            </a:r>
            <a:r>
              <a:rPr lang="fr-FR" dirty="0"/>
              <a:t>(en appui </a:t>
            </a:r>
            <a:r>
              <a:rPr lang="fr-FR" dirty="0" err="1"/>
              <a:t>bipodal</a:t>
            </a:r>
            <a:r>
              <a:rPr lang="fr-FR" dirty="0"/>
              <a:t>),</a:t>
            </a:r>
          </a:p>
          <a:p>
            <a:pPr lvl="1"/>
            <a:r>
              <a:rPr lang="fr-FR" dirty="0"/>
              <a:t>	lors de la </a:t>
            </a:r>
            <a:r>
              <a:rPr lang="fr-FR" b="1" dirty="0"/>
              <a:t>marche </a:t>
            </a:r>
            <a:r>
              <a:rPr lang="fr-FR" dirty="0"/>
              <a:t>(en appui </a:t>
            </a:r>
            <a:r>
              <a:rPr lang="fr-FR" dirty="0" err="1"/>
              <a:t>unipodal</a:t>
            </a:r>
            <a:r>
              <a:rPr lang="fr-FR" dirty="0" smtClean="0"/>
              <a:t>)</a:t>
            </a:r>
            <a:r>
              <a:rPr lang="fr-FR" b="1" dirty="0" smtClean="0"/>
              <a:t>.</a:t>
            </a:r>
            <a:endParaRPr dirty="0">
              <a:latin typeface="Calibri"/>
              <a:cs typeface="Calibri"/>
            </a:endParaRPr>
          </a:p>
          <a:p>
            <a:pPr marL="12700" marR="5080" indent="159385">
              <a:lnSpc>
                <a:spcPct val="100000"/>
              </a:lnSpc>
              <a:tabLst>
                <a:tab pos="17208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8779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Introduction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937584"/>
            <a:ext cx="3581400" cy="5234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287907"/>
            <a:ext cx="471805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rtl="0"/>
            <a:r>
              <a:rPr lang="fr-FR" sz="2000" dirty="0"/>
              <a:t>Elle est composée de 2 articulations indissociables anatomiquement et fonctionnellement, contenues dans la même capsule articulaire:</a:t>
            </a:r>
          </a:p>
          <a:p>
            <a:pPr lvl="1"/>
            <a:r>
              <a:rPr lang="fr-FR" sz="2000" dirty="0" smtClean="0"/>
              <a:t>-L’articulation </a:t>
            </a:r>
            <a:r>
              <a:rPr lang="fr-FR" sz="2000" b="1" dirty="0" err="1"/>
              <a:t>fémoro</a:t>
            </a:r>
            <a:r>
              <a:rPr lang="fr-FR" sz="2000" b="1" dirty="0"/>
              <a:t>-patellaire : ginglyme, </a:t>
            </a:r>
            <a:r>
              <a:rPr lang="fr-FR" sz="2000" dirty="0"/>
              <a:t>c’est l’élément primordial de </a:t>
            </a:r>
            <a:r>
              <a:rPr lang="fr-FR" sz="2000" b="1" dirty="0"/>
              <a:t>l’appareil extenseur du genou.</a:t>
            </a:r>
            <a:endParaRPr lang="fr-FR" sz="2000" dirty="0"/>
          </a:p>
          <a:p>
            <a:pPr lvl="1"/>
            <a:r>
              <a:rPr lang="fr-FR" sz="2000" dirty="0" smtClean="0"/>
              <a:t>-L’articulation </a:t>
            </a:r>
            <a:r>
              <a:rPr lang="fr-FR" sz="2000" b="1" dirty="0" err="1"/>
              <a:t>fémoro</a:t>
            </a:r>
            <a:r>
              <a:rPr lang="fr-FR" sz="2000" b="1" dirty="0"/>
              <a:t>-tibiale : bi-condylienne </a:t>
            </a:r>
            <a:r>
              <a:rPr lang="fr-FR" sz="2000" dirty="0"/>
              <a:t>avec ménisques interposés, intervient dans les</a:t>
            </a:r>
          </a:p>
          <a:p>
            <a:r>
              <a:rPr lang="fr-FR" sz="2000" dirty="0"/>
              <a:t>mouvements de</a:t>
            </a:r>
            <a:r>
              <a:rPr lang="fr-FR" sz="2000" b="1" dirty="0"/>
              <a:t> </a:t>
            </a:r>
            <a:r>
              <a:rPr lang="fr-FR" sz="2000" b="1" dirty="0" smtClean="0"/>
              <a:t>flexion-extension 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67349"/>
            <a:ext cx="9144000" cy="55015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486409">
              <a:lnSpc>
                <a:spcPct val="100000"/>
              </a:lnSpc>
              <a:spcBef>
                <a:spcPts val="95"/>
              </a:spcBef>
            </a:pPr>
            <a:r>
              <a:rPr lang="fr-FR" sz="2800" dirty="0" smtClean="0"/>
              <a:t>ANATOMIE DESCRIPTIVE </a:t>
            </a:r>
            <a:endParaRPr sz="2800" spc="-1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 flipV="1">
            <a:off x="0" y="1219200"/>
            <a:ext cx="4724400" cy="762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 descr="genou 1.jpg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564020"/>
            <a:ext cx="4139933" cy="3769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04" y="2476957"/>
            <a:ext cx="441452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Ils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représentées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buAutoNum type="arabicPlain"/>
              <a:tabLst>
                <a:tab pos="327025" algn="l"/>
              </a:tabLst>
            </a:pPr>
            <a:r>
              <a:rPr sz="2400" b="1" dirty="0">
                <a:latin typeface="Calibri"/>
                <a:cs typeface="Calibri"/>
              </a:rPr>
              <a:t>Extremité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distal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fémur</a:t>
            </a:r>
            <a:endParaRPr sz="240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buAutoNum type="arabicPlain"/>
              <a:tabLst>
                <a:tab pos="327025" algn="l"/>
              </a:tabLst>
            </a:pPr>
            <a:r>
              <a:rPr sz="2400" b="1" dirty="0">
                <a:latin typeface="Calibri"/>
                <a:cs typeface="Calibri"/>
              </a:rPr>
              <a:t>Plateau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tibial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(cavités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glénoides)</a:t>
            </a:r>
            <a:endParaRPr sz="240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buAutoNum type="arabicPlain"/>
              <a:tabLst>
                <a:tab pos="327025" algn="l"/>
              </a:tabLst>
            </a:pPr>
            <a:r>
              <a:rPr sz="2400" b="1" spc="-10" dirty="0">
                <a:latin typeface="Calibri"/>
                <a:cs typeface="Calibri"/>
              </a:rPr>
              <a:t>Patella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face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dorsal)</a:t>
            </a:r>
            <a:endParaRPr sz="2400">
              <a:latin typeface="Calibri"/>
              <a:cs typeface="Calibri"/>
            </a:endParaRPr>
          </a:p>
          <a:p>
            <a:pPr marL="326390" indent="-314325">
              <a:lnSpc>
                <a:spcPct val="100000"/>
              </a:lnSpc>
              <a:buAutoNum type="arabicPlain"/>
              <a:tabLst>
                <a:tab pos="327025" algn="l"/>
              </a:tabLst>
            </a:pPr>
            <a:r>
              <a:rPr sz="2400" b="1" spc="-10" dirty="0">
                <a:latin typeface="Calibri"/>
                <a:cs typeface="Calibri"/>
              </a:rPr>
              <a:t>Ménisques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95"/>
              </a:spcBef>
            </a:pPr>
            <a:r>
              <a:rPr dirty="0"/>
              <a:t>Les</a:t>
            </a:r>
            <a:r>
              <a:rPr spc="-130" dirty="0"/>
              <a:t> </a:t>
            </a:r>
            <a:r>
              <a:rPr dirty="0"/>
              <a:t>surfaces</a:t>
            </a:r>
            <a:r>
              <a:rPr spc="-100" dirty="0"/>
              <a:t> </a:t>
            </a:r>
            <a:r>
              <a:rPr spc="-10" dirty="0"/>
              <a:t>articulaires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6875" y="952500"/>
            <a:ext cx="3657600" cy="557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600276"/>
            <a:ext cx="33458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938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72085" algn="l"/>
              </a:tabLst>
            </a:pPr>
            <a:r>
              <a:rPr sz="2400" b="1" dirty="0">
                <a:latin typeface="Calibri"/>
                <a:cs typeface="Calibri"/>
              </a:rPr>
              <a:t>située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face </a:t>
            </a:r>
            <a:r>
              <a:rPr sz="2400" b="1" spc="-10" dirty="0">
                <a:latin typeface="Calibri"/>
                <a:cs typeface="Calibri"/>
              </a:rPr>
              <a:t>antérieur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l'extrémité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inferieur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du </a:t>
            </a:r>
            <a:r>
              <a:rPr sz="2400" b="1" spc="-10" dirty="0">
                <a:latin typeface="Calibri"/>
                <a:cs typeface="Calibri"/>
              </a:rPr>
              <a:t>fémur</a:t>
            </a:r>
            <a:endParaRPr sz="2400" dirty="0">
              <a:latin typeface="Calibri"/>
              <a:cs typeface="Calibri"/>
            </a:endParaRPr>
          </a:p>
          <a:p>
            <a:pPr marL="171450" indent="-15938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72085" algn="l"/>
              </a:tabLst>
            </a:pPr>
            <a:r>
              <a:rPr sz="2400" b="1" dirty="0">
                <a:latin typeface="Calibri"/>
                <a:cs typeface="Calibri"/>
              </a:rPr>
              <a:t>Elle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s'articue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avec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0" dirty="0">
                <a:latin typeface="Calibri"/>
                <a:cs typeface="Calibri"/>
              </a:rPr>
              <a:t> face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postérieur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rotule</a:t>
            </a:r>
            <a:endParaRPr sz="2400" dirty="0">
              <a:latin typeface="Calibri"/>
              <a:cs typeface="Calibri"/>
            </a:endParaRPr>
          </a:p>
          <a:p>
            <a:pPr marL="171450" indent="-15938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72085" algn="l"/>
              </a:tabLst>
            </a:pPr>
            <a:r>
              <a:rPr sz="2400" b="1" dirty="0">
                <a:latin typeface="Calibri"/>
                <a:cs typeface="Calibri"/>
              </a:rPr>
              <a:t>Son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versant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latéral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est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plus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lang="fr-FR" sz="2400" b="1" dirty="0" err="1" smtClean="0">
                <a:latin typeface="Calibri"/>
                <a:cs typeface="Calibri"/>
              </a:rPr>
              <a:t>etandu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medial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15" y="-137083"/>
            <a:ext cx="8989568" cy="1180758"/>
          </a:xfrm>
          <a:prstGeom prst="rect">
            <a:avLst/>
          </a:prstGeom>
        </p:spPr>
        <p:txBody>
          <a:bodyPr vert="horz" wrap="square" lIns="0" tIns="498779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90"/>
              </a:spcBef>
            </a:pPr>
            <a:r>
              <a:rPr lang="fr-FR" dirty="0" smtClean="0"/>
              <a:t>1-</a:t>
            </a:r>
            <a:r>
              <a:rPr dirty="0" smtClean="0"/>
              <a:t>La</a:t>
            </a:r>
            <a:r>
              <a:rPr spc="-150" dirty="0" smtClean="0"/>
              <a:t> </a:t>
            </a:r>
            <a:r>
              <a:rPr dirty="0"/>
              <a:t>trochlée</a:t>
            </a:r>
            <a:r>
              <a:rPr spc="-145" dirty="0"/>
              <a:t> </a:t>
            </a:r>
            <a:r>
              <a:rPr spc="-10" dirty="0"/>
              <a:t>fémoral</a:t>
            </a: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1" y="952500"/>
            <a:ext cx="38100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720" y="18110"/>
            <a:ext cx="403728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pc="-10" dirty="0" smtClean="0"/>
              <a:t>2-</a:t>
            </a:r>
            <a:r>
              <a:rPr sz="2800" spc="-10" dirty="0" err="1" smtClean="0"/>
              <a:t>Condyles</a:t>
            </a:r>
            <a:r>
              <a:rPr sz="2800" spc="-10" dirty="0" smtClean="0"/>
              <a:t> </a:t>
            </a:r>
            <a:r>
              <a:rPr sz="2800" spc="-10" dirty="0"/>
              <a:t>fémoraux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838201"/>
            <a:ext cx="4190999" cy="5902898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900" spc="-25" dirty="0" smtClean="0">
                <a:latin typeface="Calibri"/>
                <a:cs typeface="Calibri"/>
              </a:rPr>
              <a:t>-</a:t>
            </a:r>
            <a:r>
              <a:rPr lang="fr-FR" sz="2000" b="1" dirty="0">
                <a:latin typeface="Calibri"/>
                <a:cs typeface="Calibri"/>
              </a:rPr>
              <a:t>R</a:t>
            </a:r>
            <a:r>
              <a:rPr lang="fr-FR" sz="2000" b="1" dirty="0" smtClean="0">
                <a:latin typeface="Calibri"/>
                <a:cs typeface="Calibri"/>
              </a:rPr>
              <a:t>eprésenter par 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Condyle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médial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condyle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latéral</a:t>
            </a:r>
            <a:endParaRPr sz="2000" dirty="0">
              <a:latin typeface="Calibri"/>
              <a:cs typeface="Calibri"/>
            </a:endParaRPr>
          </a:p>
          <a:p>
            <a:pPr marL="12700" marR="25400">
              <a:lnSpc>
                <a:spcPct val="100000"/>
              </a:lnSpc>
              <a:spcBef>
                <a:spcPts val="1415"/>
              </a:spcBef>
            </a:pPr>
            <a:r>
              <a:rPr sz="2000" spc="-25" dirty="0" smtClean="0">
                <a:latin typeface="Calibri"/>
                <a:cs typeface="Calibri"/>
              </a:rPr>
              <a:t>-</a:t>
            </a:r>
            <a:r>
              <a:rPr sz="2000" b="1" spc="-70" dirty="0" smtClean="0">
                <a:latin typeface="Calibri"/>
                <a:cs typeface="Calibri"/>
              </a:rPr>
              <a:t> </a:t>
            </a:r>
            <a:r>
              <a:rPr lang="fr-FR" sz="2000" b="1" dirty="0">
                <a:latin typeface="Calibri"/>
                <a:cs typeface="Calibri"/>
              </a:rPr>
              <a:t>S</a:t>
            </a:r>
            <a:r>
              <a:rPr sz="2000" b="1" dirty="0" err="1" smtClean="0">
                <a:latin typeface="Calibri"/>
                <a:cs typeface="Calibri"/>
              </a:rPr>
              <a:t>urface</a:t>
            </a:r>
            <a:r>
              <a:rPr sz="2000" b="1" spc="-65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articulaire </a:t>
            </a:r>
            <a:r>
              <a:rPr sz="2000" b="1" dirty="0">
                <a:latin typeface="Calibri"/>
                <a:cs typeface="Calibri"/>
              </a:rPr>
              <a:t>spirale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,incurvée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et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enroulée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sur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elle- </a:t>
            </a:r>
            <a:r>
              <a:rPr sz="2000" b="1" spc="-20" dirty="0">
                <a:latin typeface="Calibri"/>
                <a:cs typeface="Calibri"/>
              </a:rPr>
              <a:t>même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00"/>
              </a:spcBef>
            </a:pPr>
            <a:r>
              <a:rPr sz="20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elle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s’articules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avec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cavités </a:t>
            </a:r>
            <a:r>
              <a:rPr sz="2000" b="1" dirty="0">
                <a:latin typeface="Calibri"/>
                <a:cs typeface="Calibri"/>
              </a:rPr>
              <a:t>glénoides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l’intermédiaire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des </a:t>
            </a:r>
            <a:r>
              <a:rPr sz="2000" b="1" spc="-10" dirty="0">
                <a:latin typeface="Calibri"/>
                <a:cs typeface="Calibri"/>
              </a:rPr>
              <a:t>ménisques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000" spc="-2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En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avant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avec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face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dorsal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la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000" b="1" spc="-10" dirty="0" smtClean="0">
                <a:latin typeface="Calibri"/>
                <a:cs typeface="Calibri"/>
              </a:rPr>
              <a:t>P</a:t>
            </a:r>
            <a:r>
              <a:rPr sz="2000" b="1" spc="-10" dirty="0" err="1" smtClean="0">
                <a:latin typeface="Calibri"/>
                <a:cs typeface="Calibri"/>
              </a:rPr>
              <a:t>atélla</a:t>
            </a:r>
            <a:endParaRPr lang="fr-FR" sz="2000" b="1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3200" b="1" spc="-10" dirty="0" smtClean="0">
                <a:latin typeface="Calibri"/>
                <a:cs typeface="Calibri"/>
              </a:rPr>
              <a:t>3- surfaces patellaires </a:t>
            </a: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fr-FR" sz="2000" b="1" dirty="0" smtClean="0">
                <a:latin typeface="Calibri"/>
                <a:cs typeface="Calibri"/>
              </a:rPr>
              <a:t>La</a:t>
            </a:r>
            <a:r>
              <a:rPr lang="fr-FR" sz="2000" b="1" spc="-70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surface</a:t>
            </a:r>
            <a:r>
              <a:rPr lang="fr-FR" sz="2000" b="1" spc="-50" dirty="0" smtClean="0">
                <a:latin typeface="Calibri"/>
                <a:cs typeface="Calibri"/>
              </a:rPr>
              <a:t> </a:t>
            </a:r>
            <a:r>
              <a:rPr lang="fr-FR" sz="2000" b="1" spc="-10" dirty="0" smtClean="0">
                <a:latin typeface="Calibri"/>
                <a:cs typeface="Calibri"/>
              </a:rPr>
              <a:t>articulaire patellaire</a:t>
            </a:r>
            <a:r>
              <a:rPr lang="fr-FR" sz="2000" b="1" spc="-55" dirty="0" smtClean="0">
                <a:latin typeface="Calibri"/>
                <a:cs typeface="Calibri"/>
              </a:rPr>
              <a:t> </a:t>
            </a:r>
            <a:r>
              <a:rPr lang="fr-FR" sz="2000" b="1" spc="-10" dirty="0" smtClean="0">
                <a:latin typeface="Calibri"/>
                <a:cs typeface="Calibri"/>
              </a:rPr>
              <a:t>représente</a:t>
            </a:r>
            <a:r>
              <a:rPr lang="fr-FR" sz="2000" b="1" spc="-55" dirty="0" smtClean="0">
                <a:latin typeface="Calibri"/>
                <a:cs typeface="Calibri"/>
              </a:rPr>
              <a:t> </a:t>
            </a:r>
            <a:r>
              <a:rPr lang="fr-FR" sz="2000" b="1" spc="-20" dirty="0" smtClean="0">
                <a:latin typeface="Calibri"/>
                <a:cs typeface="Calibri"/>
              </a:rPr>
              <a:t>deux </a:t>
            </a:r>
            <a:r>
              <a:rPr lang="fr-FR" sz="2000" b="1" dirty="0" smtClean="0">
                <a:latin typeface="Calibri"/>
                <a:cs typeface="Calibri"/>
              </a:rPr>
              <a:t>tiers</a:t>
            </a:r>
            <a:r>
              <a:rPr lang="fr-FR" sz="2000" b="1" spc="-70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supérieur</a:t>
            </a:r>
            <a:r>
              <a:rPr lang="fr-FR" sz="2000" b="1" spc="-55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de</a:t>
            </a:r>
            <a:r>
              <a:rPr lang="fr-FR" sz="2000" b="1" spc="-45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la</a:t>
            </a:r>
            <a:r>
              <a:rPr lang="fr-FR" sz="2000" b="1" spc="-45" dirty="0" smtClean="0">
                <a:latin typeface="Calibri"/>
                <a:cs typeface="Calibri"/>
              </a:rPr>
              <a:t> </a:t>
            </a:r>
            <a:r>
              <a:rPr lang="fr-FR" sz="2000" b="1" spc="-20" dirty="0" smtClean="0">
                <a:latin typeface="Calibri"/>
                <a:cs typeface="Calibri"/>
              </a:rPr>
              <a:t>face </a:t>
            </a:r>
            <a:r>
              <a:rPr lang="fr-FR" sz="2000" b="1" dirty="0" smtClean="0">
                <a:latin typeface="Calibri"/>
                <a:cs typeface="Calibri"/>
              </a:rPr>
              <a:t>dorsal</a:t>
            </a:r>
            <a:r>
              <a:rPr lang="fr-FR" sz="2000" b="1" spc="-65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de</a:t>
            </a:r>
            <a:r>
              <a:rPr lang="fr-FR" sz="2000" b="1" spc="-30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la</a:t>
            </a:r>
            <a:r>
              <a:rPr lang="fr-FR" sz="2000" b="1" spc="-35" dirty="0" smtClean="0">
                <a:latin typeface="Calibri"/>
                <a:cs typeface="Calibri"/>
              </a:rPr>
              <a:t> </a:t>
            </a:r>
            <a:r>
              <a:rPr lang="fr-FR" sz="2000" b="1" spc="-10" dirty="0" smtClean="0">
                <a:latin typeface="Calibri"/>
                <a:cs typeface="Calibri"/>
              </a:rPr>
              <a:t>rotule</a:t>
            </a:r>
            <a:endParaRPr lang="fr-FR" sz="2000" dirty="0" smtClean="0">
              <a:latin typeface="Calibri"/>
              <a:cs typeface="Calibri"/>
            </a:endParaRPr>
          </a:p>
          <a:p>
            <a:pPr marL="12700" marR="443230">
              <a:lnSpc>
                <a:spcPct val="100000"/>
              </a:lnSpc>
              <a:spcBef>
                <a:spcPts val="1400"/>
              </a:spcBef>
            </a:pPr>
            <a:endParaRPr lang="fr-FR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381000"/>
            <a:ext cx="4297679" cy="3612621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3505200"/>
            <a:ext cx="4419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-137083"/>
            <a:ext cx="8989568" cy="1705338"/>
          </a:xfrm>
          <a:prstGeom prst="rect">
            <a:avLst/>
          </a:prstGeom>
        </p:spPr>
        <p:txBody>
          <a:bodyPr vert="horz" wrap="square" lIns="0" tIns="469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dirty="0" smtClean="0"/>
              <a:t>4-</a:t>
            </a:r>
            <a:r>
              <a:rPr sz="3600" dirty="0" smtClean="0"/>
              <a:t>Les</a:t>
            </a:r>
            <a:r>
              <a:rPr sz="3600" spc="-110" dirty="0" smtClean="0"/>
              <a:t> </a:t>
            </a:r>
            <a:r>
              <a:rPr sz="3600" dirty="0" err="1"/>
              <a:t>condyles</a:t>
            </a:r>
            <a:r>
              <a:rPr sz="3600" spc="-110" dirty="0"/>
              <a:t> </a:t>
            </a:r>
            <a:r>
              <a:rPr sz="3600" spc="-10" dirty="0" err="1" smtClean="0"/>
              <a:t>tibiaux</a:t>
            </a:r>
            <a:r>
              <a:rPr lang="fr-FR" sz="3600" spc="-10" dirty="0" smtClean="0"/>
              <a:t>: plateau tibial </a:t>
            </a:r>
            <a:br>
              <a:rPr lang="fr-FR" sz="3600" spc="-10" dirty="0" smtClean="0"/>
            </a:br>
            <a:endParaRPr sz="36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685800"/>
            <a:ext cx="8686800" cy="1704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68605">
              <a:lnSpc>
                <a:spcPct val="100000"/>
              </a:lnSpc>
              <a:spcBef>
                <a:spcPts val="90"/>
              </a:spcBef>
            </a:pPr>
            <a:endParaRPr lang="fr-FR" sz="2000" b="1" spc="-10" dirty="0" smtClean="0">
              <a:latin typeface="Calibri"/>
              <a:cs typeface="Calibri"/>
            </a:endParaRPr>
          </a:p>
          <a:p>
            <a:r>
              <a:rPr lang="fr-FR" b="1" dirty="0"/>
              <a:t>Les surfaces articulaires tibiales supérieures( cavités glénoïdes)</a:t>
            </a:r>
            <a:endParaRPr lang="fr-FR" dirty="0"/>
          </a:p>
          <a:p>
            <a:r>
              <a:rPr lang="fr-FR" dirty="0"/>
              <a:t>S’articulent </a:t>
            </a:r>
            <a:r>
              <a:rPr lang="fr-FR" dirty="0" smtClean="0"/>
              <a:t>avec </a:t>
            </a:r>
            <a:r>
              <a:rPr lang="fr-FR" dirty="0"/>
              <a:t>les </a:t>
            </a:r>
            <a:r>
              <a:rPr lang="fr-FR" b="1" dirty="0"/>
              <a:t>condyles du </a:t>
            </a:r>
            <a:r>
              <a:rPr lang="fr-FR" b="1" dirty="0" smtClean="0"/>
              <a:t>fémur via les ménisques </a:t>
            </a:r>
            <a:endParaRPr lang="fr-FR" b="1" spc="-10" dirty="0" smtClean="0">
              <a:latin typeface="Calibri"/>
              <a:cs typeface="Calibri"/>
            </a:endParaRPr>
          </a:p>
          <a:p>
            <a:r>
              <a:rPr lang="fr-FR" b="1" dirty="0"/>
              <a:t>Espace inter-</a:t>
            </a:r>
            <a:r>
              <a:rPr lang="fr-FR" b="1" dirty="0" err="1"/>
              <a:t>condylaire</a:t>
            </a:r>
            <a:r>
              <a:rPr lang="fr-FR" b="1" dirty="0"/>
              <a:t> (inter-glénoïdien):</a:t>
            </a:r>
            <a:endParaRPr lang="fr-FR" dirty="0"/>
          </a:p>
          <a:p>
            <a:r>
              <a:rPr lang="fr-FR" dirty="0"/>
              <a:t>Occupé par </a:t>
            </a:r>
            <a:r>
              <a:rPr lang="fr-FR" b="1" dirty="0"/>
              <a:t>les tubercules </a:t>
            </a:r>
            <a:r>
              <a:rPr lang="fr-FR" b="1" dirty="0" err="1"/>
              <a:t>intercondylaires</a:t>
            </a:r>
            <a:r>
              <a:rPr lang="fr-FR" b="1" dirty="0"/>
              <a:t>(épines tibiales</a:t>
            </a:r>
            <a:r>
              <a:rPr lang="fr-FR" b="1" dirty="0" smtClean="0"/>
              <a:t>)</a:t>
            </a:r>
            <a:r>
              <a:rPr b="1" spc="-65" dirty="0" smtClean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c’est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un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lang="fr-FR" b="1" spc="-10" dirty="0" err="1">
                <a:latin typeface="Calibri"/>
                <a:cs typeface="Calibri"/>
              </a:rPr>
              <a:t>é</a:t>
            </a:r>
            <a:r>
              <a:rPr b="1" spc="-10" dirty="0" smtClean="0">
                <a:latin typeface="Calibri"/>
                <a:cs typeface="Calibri"/>
              </a:rPr>
              <a:t>space</a:t>
            </a:r>
            <a:r>
              <a:rPr lang="fr-FR" dirty="0" smtClean="0">
                <a:latin typeface="Calibri"/>
                <a:cs typeface="Calibri"/>
              </a:rPr>
              <a:t> </a:t>
            </a:r>
            <a:r>
              <a:rPr b="1" dirty="0" err="1" smtClean="0">
                <a:latin typeface="Calibri"/>
                <a:cs typeface="Calibri"/>
              </a:rPr>
              <a:t>d’insertion</a:t>
            </a:r>
            <a:r>
              <a:rPr b="1" spc="-120" dirty="0" smtClean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ligamentaire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1117" y="4905832"/>
            <a:ext cx="752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médial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554" name="Picture 2" descr="C:\Users\pcstar\AppData\Local\Packages\Microsoft.Windows.Photos_8wekyb3d8bbwe\TempState\ShareServiceTempFolder\tibia+fibula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200" y="2667001"/>
            <a:ext cx="6997000" cy="410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892</Words>
  <Application>Microsoft Office PowerPoint</Application>
  <PresentationFormat>Affichage à l'écran (4:3)</PresentationFormat>
  <Paragraphs>166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Office Theme</vt:lpstr>
      <vt:lpstr>Objet d’environnement du Gestionnaire de liaisons</vt:lpstr>
      <vt:lpstr>Articulation   Du Genou</vt:lpstr>
      <vt:lpstr>Plan de la question</vt:lpstr>
      <vt:lpstr>Objectif pédagogique </vt:lpstr>
      <vt:lpstr>Introduction</vt:lpstr>
      <vt:lpstr>ANATOMIE DESCRIPTIVE </vt:lpstr>
      <vt:lpstr>Les surfaces articulaires</vt:lpstr>
      <vt:lpstr>1-La trochlée fémoral</vt:lpstr>
      <vt:lpstr>2-Condyles fémoraux</vt:lpstr>
      <vt:lpstr>4-Les condyles tibiaux: plateau tibial  </vt:lpstr>
      <vt:lpstr>5-Les ménisques</vt:lpstr>
      <vt:lpstr>Les moyens d’unions</vt:lpstr>
      <vt:lpstr>La capsule articulaire </vt:lpstr>
      <vt:lpstr>Les ligaments</vt:lpstr>
      <vt:lpstr>1-Système sagittal </vt:lpstr>
      <vt:lpstr>Ligament dorsal</vt:lpstr>
      <vt:lpstr>2-Système  collatéral  </vt:lpstr>
      <vt:lpstr>3- système pivot central:</vt:lpstr>
      <vt:lpstr> Rupture du LCA tiroir ou laxité antérieure  Rupture du LCP tiroir ou laxité postérieure    </vt:lpstr>
      <vt:lpstr>Les muscles péri-articulaire</vt:lpstr>
      <vt:lpstr>Anatomie fonctionnelle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Du Genou</dc:title>
  <dc:creator>Linda</dc:creator>
  <cp:lastModifiedBy>pcstar</cp:lastModifiedBy>
  <cp:revision>17</cp:revision>
  <dcterms:created xsi:type="dcterms:W3CDTF">2023-01-18T19:24:13Z</dcterms:created>
  <dcterms:modified xsi:type="dcterms:W3CDTF">2024-02-16T20:14:36Z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2023-01-18T00:00:00Z</vt:filetime>
  </property>
  <property fmtid="{D5CDD505-2E9C-101B-9397-08002B2CF9AE}" pid="5" name="Producer">
    <vt:lpwstr>Microsoft® Office PowerPoint® 2007</vt:lpwstr>
  </property>
</Properties>
</file>