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14" r:id="rId2"/>
    <p:sldId id="316" r:id="rId3"/>
    <p:sldId id="315" r:id="rId4"/>
    <p:sldId id="258" r:id="rId5"/>
    <p:sldId id="323" r:id="rId6"/>
    <p:sldId id="317" r:id="rId7"/>
    <p:sldId id="318" r:id="rId8"/>
    <p:sldId id="268" r:id="rId9"/>
    <p:sldId id="270" r:id="rId10"/>
    <p:sldId id="271" r:id="rId11"/>
    <p:sldId id="319" r:id="rId12"/>
    <p:sldId id="325" r:id="rId13"/>
    <p:sldId id="329" r:id="rId14"/>
    <p:sldId id="331" r:id="rId15"/>
    <p:sldId id="332" r:id="rId16"/>
    <p:sldId id="334" r:id="rId17"/>
    <p:sldId id="336" r:id="rId18"/>
    <p:sldId id="338" r:id="rId19"/>
    <p:sldId id="340" r:id="rId20"/>
    <p:sldId id="346" r:id="rId21"/>
    <p:sldId id="287" r:id="rId22"/>
    <p:sldId id="342" r:id="rId23"/>
    <p:sldId id="343" r:id="rId24"/>
    <p:sldId id="344" r:id="rId2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D4154-545E-4739-8120-6CCFB4C2C1FE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19412-AAD7-4DF8-B4F6-3BFFAE92299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19412-AAD7-4DF8-B4F6-3BFFAE92299A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34F33-BEA6-49A1-9B41-5E719C68C6C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4067" y="2642742"/>
            <a:ext cx="805586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5131"/>
            <a:ext cx="9143999" cy="243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27986"/>
            <a:ext cx="9144000" cy="543001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61" y="1423414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914323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287" y="242303"/>
            <a:ext cx="8342376" cy="10530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695" y="170675"/>
            <a:ext cx="7712964" cy="103480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57961" y="275081"/>
            <a:ext cx="8229600" cy="940435"/>
          </a:xfrm>
          <a:custGeom>
            <a:avLst/>
            <a:gdLst/>
            <a:ahLst/>
            <a:cxnLst/>
            <a:rect l="l" t="t" r="r" b="b"/>
            <a:pathLst>
              <a:path w="8229600" h="940435">
                <a:moveTo>
                  <a:pt x="8229600" y="0"/>
                </a:moveTo>
                <a:lnTo>
                  <a:pt x="0" y="0"/>
                </a:lnTo>
                <a:lnTo>
                  <a:pt x="0" y="940308"/>
                </a:lnTo>
                <a:lnTo>
                  <a:pt x="8229600" y="940308"/>
                </a:lnTo>
                <a:lnTo>
                  <a:pt x="82296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57961" y="275081"/>
            <a:ext cx="8229600" cy="940435"/>
          </a:xfrm>
          <a:custGeom>
            <a:avLst/>
            <a:gdLst/>
            <a:ahLst/>
            <a:cxnLst/>
            <a:rect l="l" t="t" r="r" b="b"/>
            <a:pathLst>
              <a:path w="8229600" h="940435">
                <a:moveTo>
                  <a:pt x="0" y="940308"/>
                </a:moveTo>
                <a:lnTo>
                  <a:pt x="8229600" y="940308"/>
                </a:lnTo>
                <a:lnTo>
                  <a:pt x="8229600" y="0"/>
                </a:lnTo>
                <a:lnTo>
                  <a:pt x="0" y="0"/>
                </a:lnTo>
                <a:lnTo>
                  <a:pt x="0" y="94030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24142" y="1579829"/>
            <a:ext cx="1414145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070" y="2088007"/>
            <a:ext cx="8023859" cy="3971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LOGO Ibn khaldou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3588328" cy="281940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00986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UNIVERSITE </a:t>
            </a:r>
            <a:r>
              <a:rPr lang="fr-F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ANNEXE DE</a:t>
            </a:r>
            <a:r>
              <a:rPr lang="fr-FR" spc="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MEDECINE</a:t>
            </a:r>
            <a:endParaRPr lang="fr-FR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fr-F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ANNEE </a:t>
            </a:r>
            <a:r>
              <a:rPr lang="fr-F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UNIVERSITAIRE  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2023</a:t>
            </a:r>
            <a:r>
              <a:rPr lang="fr-FR" spc="5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-2024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DR </a:t>
            </a:r>
            <a:r>
              <a:rPr lang="fr-F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BENYAHIA  .S .</a:t>
            </a:r>
          </a:p>
          <a:p>
            <a:r>
              <a:rPr lang="fr-F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SPECIALISTE ANATOMIE GENERALE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228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Articulation </a:t>
            </a:r>
            <a:r>
              <a:rPr lang="fr-FR" sz="4400" b="1" dirty="0" err="1" smtClean="0"/>
              <a:t>talo</a:t>
            </a:r>
            <a:r>
              <a:rPr lang="fr-FR" sz="4400" b="1" dirty="0" smtClean="0"/>
              <a:t>- crurale (cheville) </a:t>
            </a:r>
            <a:endParaRPr lang="fr-FR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15" y="879769"/>
            <a:ext cx="3923822" cy="54783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84191" y="467868"/>
            <a:ext cx="4579620" cy="5971540"/>
            <a:chOff x="4584191" y="467868"/>
            <a:chExt cx="4579620" cy="5971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343" y="467868"/>
              <a:ext cx="4486656" cy="5971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4191" y="1205484"/>
              <a:ext cx="4559808" cy="46009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16017" y="500634"/>
              <a:ext cx="4429125" cy="5858510"/>
            </a:xfrm>
            <a:custGeom>
              <a:avLst/>
              <a:gdLst/>
              <a:ahLst/>
              <a:cxnLst/>
              <a:rect l="l" t="t" r="r" b="b"/>
              <a:pathLst>
                <a:path w="4429125" h="5858510">
                  <a:moveTo>
                    <a:pt x="4428744" y="0"/>
                  </a:moveTo>
                  <a:lnTo>
                    <a:pt x="0" y="0"/>
                  </a:lnTo>
                  <a:lnTo>
                    <a:pt x="0" y="5858256"/>
                  </a:lnTo>
                  <a:lnTo>
                    <a:pt x="4428744" y="5858256"/>
                  </a:lnTo>
                  <a:lnTo>
                    <a:pt x="4428744" y="0"/>
                  </a:lnTo>
                  <a:close/>
                </a:path>
              </a:pathLst>
            </a:custGeom>
            <a:solidFill>
              <a:srgbClr val="E9E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6017" y="500634"/>
              <a:ext cx="4429125" cy="5858510"/>
            </a:xfrm>
            <a:custGeom>
              <a:avLst/>
              <a:gdLst/>
              <a:ahLst/>
              <a:cxnLst/>
              <a:rect l="l" t="t" r="r" b="b"/>
              <a:pathLst>
                <a:path w="4429125" h="5858510">
                  <a:moveTo>
                    <a:pt x="0" y="5858256"/>
                  </a:moveTo>
                  <a:lnTo>
                    <a:pt x="4428744" y="5858256"/>
                  </a:lnTo>
                  <a:lnTo>
                    <a:pt x="4428744" y="0"/>
                  </a:lnTo>
                  <a:lnTo>
                    <a:pt x="0" y="0"/>
                  </a:lnTo>
                  <a:lnTo>
                    <a:pt x="0" y="585825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65903" y="1275333"/>
            <a:ext cx="3727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Vue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antérieure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l’articulation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talo-crurale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4250" y="2251075"/>
            <a:ext cx="416115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36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Hauteur 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 malléole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médiale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=10mm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90360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Hauteur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mélléole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latérale </a:t>
            </a:r>
            <a:r>
              <a:rPr sz="2400" b="1" dirty="0">
                <a:latin typeface="Arial"/>
                <a:cs typeface="Arial"/>
              </a:rPr>
              <a:t>=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20mm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Axe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transversal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travail</a:t>
            </a:r>
            <a:r>
              <a:rPr sz="2400" b="1" dirty="0">
                <a:latin typeface="Arial"/>
                <a:cs typeface="Arial"/>
              </a:rPr>
              <a:t> de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l’articulation est </a:t>
            </a:r>
            <a:r>
              <a:rPr sz="2400" b="1" dirty="0">
                <a:latin typeface="Arial"/>
                <a:cs typeface="Arial"/>
              </a:rPr>
              <a:t>oblique </a:t>
            </a:r>
            <a:r>
              <a:rPr sz="2400" b="1" spc="-5" dirty="0">
                <a:latin typeface="Arial"/>
                <a:cs typeface="Arial"/>
              </a:rPr>
              <a:t>en </a:t>
            </a:r>
            <a:r>
              <a:rPr sz="2400" b="1" dirty="0">
                <a:latin typeface="Arial"/>
                <a:cs typeface="Arial"/>
              </a:rPr>
              <a:t> bas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arrière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dehors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7543800" cy="492443"/>
          </a:xfrm>
        </p:spPr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</a:rPr>
              <a:t>2-ANATOMIE DESCRIPTIVE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7974329" cy="2985433"/>
          </a:xfrm>
        </p:spPr>
        <p:txBody>
          <a:bodyPr/>
          <a:lstStyle/>
          <a:p>
            <a:pPr lvl="2" rtl="0"/>
            <a:r>
              <a:rPr lang="fr-F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B-Le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tenon talaire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représenté par :</a:t>
            </a:r>
          </a:p>
          <a:p>
            <a:r>
              <a:rPr lang="fr-F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-La poulie talaire sur la face supérieure, répond au pilon tibial</a:t>
            </a:r>
          </a:p>
          <a:p>
            <a:r>
              <a:rPr lang="fr-F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-La facette médiale :en forme de virgule, répond à la malléole médiale</a:t>
            </a:r>
          </a:p>
          <a:p>
            <a:r>
              <a:rPr lang="fr-F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-La facette latérale :de forme </a:t>
            </a:r>
            <a:r>
              <a:rPr lang="fr-FR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triangulaire,répond</a:t>
            </a:r>
            <a:r>
              <a:rPr lang="fr-F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à la malléole </a:t>
            </a:r>
            <a:r>
              <a:rPr lang="fr-F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latérale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facette </a:t>
            </a:r>
            <a:r>
              <a:rPr lang="fr-F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superieur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:¾ 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 de la face proximale du talus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forme quadrilatère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Présente deux </a:t>
            </a:r>
            <a:r>
              <a:rPr lang="fr-FR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versants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séparés par une </a:t>
            </a:r>
            <a:r>
              <a:rPr lang="fr-FR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gorge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versant l</a:t>
            </a:r>
            <a:r>
              <a:rPr lang="fr-FR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atéral 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 plus large et haut </a:t>
            </a:r>
          </a:p>
          <a:p>
            <a:endParaRPr lang="fr-FR" sz="2400" b="0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29000"/>
            <a:ext cx="2743200" cy="321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Talus ou surfaces talaire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42984"/>
            <a:ext cx="4429124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 smtClean="0"/>
              <a:t>Présente </a:t>
            </a:r>
            <a:r>
              <a:rPr lang="fr-FR" sz="2800" b="1" u="sng" dirty="0" smtClean="0"/>
              <a:t>3 surfaces </a:t>
            </a:r>
            <a:r>
              <a:rPr lang="fr-FR" sz="2800" dirty="0" smtClean="0"/>
              <a:t>articulaires en rapport avec les 3 surfaces articulaires de la mortaise </a:t>
            </a:r>
            <a:r>
              <a:rPr lang="fr-FR" sz="2800" dirty="0" err="1" smtClean="0"/>
              <a:t>tibio</a:t>
            </a:r>
            <a:r>
              <a:rPr lang="fr-FR" sz="2800" dirty="0" smtClean="0"/>
              <a:t>-</a:t>
            </a:r>
            <a:r>
              <a:rPr lang="fr-FR" sz="2800" dirty="0" err="1" smtClean="0"/>
              <a:t>fibulaire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76" y="1071546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929322" y="1571612"/>
            <a:ext cx="135732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Tenon </a:t>
            </a: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571500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857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tx2"/>
                </a:solidFill>
              </a:rPr>
              <a:t>2-Les moyens d’unions</a:t>
            </a:r>
            <a:endParaRPr lang="fr-FR" sz="4000" i="1" u="sng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00108"/>
            <a:ext cx="8715404" cy="2428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600" b="1" u="sng" dirty="0" smtClean="0">
                <a:solidFill>
                  <a:schemeClr val="accent1"/>
                </a:solidFill>
              </a:rPr>
              <a:t>Capsule articulaire 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Mince et lâche 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Tendue latéralement 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Insertions proches des surfaces cartilagineuses</a:t>
            </a:r>
          </a:p>
          <a:p>
            <a:pPr>
              <a:buFont typeface="Wingdings" pitchFamily="2" charset="2"/>
              <a:buChar char="Ø"/>
            </a:pPr>
            <a:r>
              <a:rPr lang="fr-FR" sz="2600" b="1" dirty="0" smtClean="0"/>
              <a:t> </a:t>
            </a:r>
            <a:r>
              <a:rPr lang="fr-FR" sz="2600" b="1" dirty="0" smtClean="0">
                <a:solidFill>
                  <a:schemeClr val="tx1"/>
                </a:solidFill>
              </a:rPr>
              <a:t>sauf en avant où elle est en retrait du bord ventral du tibia et sur  col du talus 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Présence de deux </a:t>
            </a:r>
            <a:r>
              <a:rPr lang="fr-FR" sz="2600" dirty="0" err="1" smtClean="0"/>
              <a:t>cul-de-sacs</a:t>
            </a:r>
            <a:r>
              <a:rPr lang="fr-FR" sz="2600" dirty="0" smtClean="0"/>
              <a:t> sagittaux en avant et en arrière</a:t>
            </a:r>
          </a:p>
          <a:p>
            <a:pPr lvl="0"/>
            <a:endParaRPr lang="fr-FR" sz="2400" dirty="0" smtClean="0"/>
          </a:p>
          <a:p>
            <a:endParaRPr lang="fr-FR" sz="24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485775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3428992" cy="281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chemeClr val="tx2"/>
                </a:solidFill>
              </a:rPr>
              <a:t>2-Les moyens d’unions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71546"/>
            <a:ext cx="8686800" cy="285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2"/>
                </a:solidFill>
                <a:cs typeface="Arial" pitchFamily="34" charset="0"/>
              </a:rPr>
              <a:t> Les Ligaments: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cs typeface="Arial" pitchFamily="34" charset="0"/>
              </a:rPr>
              <a:t>Ligament collatéral médial (tibial  ou deltoïde )</a:t>
            </a:r>
          </a:p>
          <a:p>
            <a:pPr>
              <a:buNone/>
            </a:pPr>
            <a:r>
              <a:rPr lang="fr-FR" sz="2400" dirty="0" smtClean="0">
                <a:cs typeface="Arial" pitchFamily="34" charset="0"/>
              </a:rPr>
              <a:t>Ligament collatéral latéral ( </a:t>
            </a:r>
            <a:r>
              <a:rPr lang="fr-FR" sz="2400" dirty="0" err="1" smtClean="0">
                <a:cs typeface="Arial" pitchFamily="34" charset="0"/>
              </a:rPr>
              <a:t>fibulaire</a:t>
            </a:r>
            <a:r>
              <a:rPr lang="fr-FR" sz="2400" dirty="0" smtClean="0">
                <a:cs typeface="Arial" pitchFamily="34" charset="0"/>
              </a:rPr>
              <a:t> )</a:t>
            </a:r>
          </a:p>
          <a:p>
            <a:pPr>
              <a:buNone/>
            </a:pPr>
            <a:r>
              <a:rPr lang="fr-FR" sz="2400" dirty="0" smtClean="0">
                <a:cs typeface="Arial" pitchFamily="34" charset="0"/>
              </a:rPr>
              <a:t>Ligament antérieur </a:t>
            </a:r>
          </a:p>
          <a:p>
            <a:pPr>
              <a:buNone/>
            </a:pPr>
            <a:r>
              <a:rPr lang="fr-FR" sz="2400" dirty="0" smtClean="0">
                <a:cs typeface="Arial" pitchFamily="34" charset="0"/>
              </a:rPr>
              <a:t>Ligament postérieur</a:t>
            </a:r>
          </a:p>
          <a:p>
            <a:pPr>
              <a:buNone/>
            </a:pPr>
            <a:endParaRPr lang="fr-FR" sz="2800" dirty="0" smtClean="0"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71942"/>
            <a:ext cx="628648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0"/>
            <a:ext cx="5929322" cy="32861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>
                <a:solidFill>
                  <a:schemeClr val="accent3"/>
                </a:solidFill>
              </a:rPr>
              <a:t>Le ligament collatéral médial </a:t>
            </a:r>
            <a:r>
              <a:rPr lang="fr-FR" b="1" i="1" u="sng" dirty="0" smtClean="0">
                <a:solidFill>
                  <a:schemeClr val="accent3"/>
                </a:solidFill>
              </a:rPr>
              <a:t>(</a:t>
            </a:r>
            <a:r>
              <a:rPr lang="fr-FR" b="1" u="sng" dirty="0" smtClean="0">
                <a:solidFill>
                  <a:schemeClr val="accent3"/>
                </a:solidFill>
              </a:rPr>
              <a:t>tibial ou deltoïde</a:t>
            </a:r>
            <a:r>
              <a:rPr lang="fr-FR" b="1" i="1" u="sng" dirty="0" smtClean="0">
                <a:solidFill>
                  <a:schemeClr val="accent3"/>
                </a:solidFill>
              </a:rPr>
              <a:t>)</a:t>
            </a:r>
            <a:endParaRPr lang="fr-FR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fr-FR" sz="2600" dirty="0" smtClean="0"/>
              <a:t>présente  2 plans :</a:t>
            </a:r>
            <a:endParaRPr lang="fr-FR" sz="2600" b="1" dirty="0" smtClean="0"/>
          </a:p>
          <a:p>
            <a:pPr>
              <a:buFont typeface="Wingdings" pitchFamily="2" charset="2"/>
              <a:buChar char="ü"/>
            </a:pPr>
            <a:r>
              <a:rPr lang="fr-FR" sz="2600" b="1" u="sng" dirty="0" smtClean="0">
                <a:solidFill>
                  <a:schemeClr val="accent6">
                    <a:lumMod val="50000"/>
                  </a:schemeClr>
                </a:solidFill>
              </a:rPr>
              <a:t> profond</a:t>
            </a:r>
            <a:r>
              <a:rPr lang="fr-FR" sz="2600" b="1" u="sng" dirty="0" smtClean="0"/>
              <a:t>:</a:t>
            </a:r>
          </a:p>
          <a:p>
            <a:pPr>
              <a:buNone/>
            </a:pPr>
            <a:r>
              <a:rPr lang="fr-FR" sz="2600" dirty="0" smtClean="0"/>
              <a:t>•</a:t>
            </a:r>
            <a:r>
              <a:rPr lang="fr-FR" sz="2600" b="1" dirty="0" smtClean="0"/>
              <a:t>Le ligament </a:t>
            </a:r>
            <a:r>
              <a:rPr lang="fr-FR" sz="2600" b="1" dirty="0" err="1" smtClean="0"/>
              <a:t>tibio</a:t>
            </a:r>
            <a:r>
              <a:rPr lang="fr-FR" sz="2600" b="1" dirty="0" smtClean="0"/>
              <a:t>-talaire postérieur</a:t>
            </a:r>
          </a:p>
          <a:p>
            <a:pPr>
              <a:buNone/>
            </a:pPr>
            <a:r>
              <a:rPr lang="fr-FR" sz="2600" dirty="0" smtClean="0"/>
              <a:t>•</a:t>
            </a:r>
            <a:r>
              <a:rPr lang="fr-FR" sz="2600" b="1" dirty="0" smtClean="0"/>
              <a:t>Le ligament </a:t>
            </a:r>
            <a:r>
              <a:rPr lang="fr-FR" sz="2600" b="1" dirty="0" err="1" smtClean="0"/>
              <a:t>tibio</a:t>
            </a:r>
            <a:r>
              <a:rPr lang="fr-FR" sz="2600" b="1" dirty="0" smtClean="0"/>
              <a:t>-talaire antérieur.</a:t>
            </a:r>
          </a:p>
          <a:p>
            <a:endParaRPr lang="fr-FR" dirty="0" smtClean="0"/>
          </a:p>
          <a:p>
            <a:pPr>
              <a:buNone/>
            </a:pPr>
            <a:endParaRPr lang="fr-FR" b="1" dirty="0" smtClean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3214678" cy="4929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071966" cy="3214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762000"/>
            <a:ext cx="4914904" cy="5840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sz="2000" b="1" u="sng" dirty="0" smtClean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 superficiel : le ligament deltoïdien:</a:t>
            </a:r>
            <a:r>
              <a:rPr lang="fr-FR" sz="2000" dirty="0" smtClean="0"/>
              <a:t> </a:t>
            </a:r>
          </a:p>
          <a:p>
            <a:pPr>
              <a:buNone/>
            </a:pPr>
            <a:r>
              <a:rPr lang="fr-FR" sz="2000" dirty="0" smtClean="0"/>
              <a:t>large, étalé en éventail </a:t>
            </a:r>
          </a:p>
          <a:p>
            <a:pPr>
              <a:buNone/>
            </a:pPr>
            <a:r>
              <a:rPr lang="fr-FR" sz="2000" u="sng" dirty="0" smtClean="0"/>
              <a:t>Origine:</a:t>
            </a:r>
            <a:r>
              <a:rPr lang="fr-FR" sz="2000" dirty="0" smtClean="0"/>
              <a:t>    malléole   tibiale</a:t>
            </a:r>
          </a:p>
          <a:p>
            <a:pPr>
              <a:buNone/>
            </a:pPr>
            <a:r>
              <a:rPr lang="fr-FR" sz="2000" u="sng" dirty="0" smtClean="0"/>
              <a:t>Terminaison</a:t>
            </a:r>
            <a:r>
              <a:rPr lang="fr-FR" sz="20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 os naviculaire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 ligament </a:t>
            </a:r>
            <a:r>
              <a:rPr lang="fr-FR" sz="2000" dirty="0" err="1" smtClean="0"/>
              <a:t>calcanéo</a:t>
            </a:r>
            <a:r>
              <a:rPr lang="fr-FR" sz="2000" dirty="0" smtClean="0"/>
              <a:t>-naviculaire plantaire.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 </a:t>
            </a:r>
            <a:r>
              <a:rPr lang="fr-FR" sz="2000" dirty="0" err="1" smtClean="0"/>
              <a:t>sustentaculum</a:t>
            </a:r>
            <a:r>
              <a:rPr lang="fr-FR" sz="2000" dirty="0" smtClean="0"/>
              <a:t> </a:t>
            </a:r>
            <a:r>
              <a:rPr lang="fr-FR" sz="2000" dirty="0" err="1" smtClean="0"/>
              <a:t>tali</a:t>
            </a:r>
            <a:endParaRPr lang="fr-FR" sz="2000" dirty="0" smtClean="0"/>
          </a:p>
          <a:p>
            <a:r>
              <a:rPr lang="fr-FR" sz="20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Vue médiale de la cheville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Ligt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tibio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-naviculaire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Ligt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tibio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–calcanéen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Ligt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calcanéo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-naviculaire </a:t>
            </a:r>
          </a:p>
          <a:p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T= Tibia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F=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Fibula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Ta = Talus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C =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Calcanéus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S =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Sustentaculum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N = Os naviculaire (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scaphoide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400" dirty="0" smtClean="0"/>
          </a:p>
          <a:p>
            <a:pPr>
              <a:buFont typeface="Wingdings" pitchFamily="2" charset="2"/>
              <a:buChar char="ü"/>
            </a:pPr>
            <a:endParaRPr lang="fr-FR" sz="28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490" y="1295400"/>
            <a:ext cx="4230509" cy="50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428604"/>
            <a:ext cx="4929190" cy="6429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sz="2400" b="1" u="sng" dirty="0" smtClean="0">
                <a:solidFill>
                  <a:schemeClr val="tx1"/>
                </a:solidFill>
              </a:rPr>
              <a:t>Le ligament collatéral latéral(</a:t>
            </a:r>
            <a:r>
              <a:rPr lang="fr-FR" sz="2400" b="1" u="sng" dirty="0" err="1" smtClean="0">
                <a:solidFill>
                  <a:schemeClr val="tx1"/>
                </a:solidFill>
              </a:rPr>
              <a:t>fibulaire</a:t>
            </a:r>
            <a:r>
              <a:rPr lang="fr-FR" sz="2400" b="1" u="sng" dirty="0" smtClean="0">
                <a:solidFill>
                  <a:schemeClr val="tx1"/>
                </a:solidFill>
              </a:rPr>
              <a:t>):</a:t>
            </a:r>
          </a:p>
          <a:p>
            <a:pPr>
              <a:buNone/>
            </a:pPr>
            <a:r>
              <a:rPr lang="fr-FR" sz="2400" u="sng" dirty="0" smtClean="0"/>
              <a:t>Origine</a:t>
            </a:r>
            <a:r>
              <a:rPr lang="fr-FR" sz="2400" dirty="0" smtClean="0"/>
              <a:t>: la malléole latérale</a:t>
            </a:r>
          </a:p>
          <a:p>
            <a:pPr>
              <a:buNone/>
            </a:pPr>
            <a:r>
              <a:rPr lang="fr-FR" sz="2400" u="sng" dirty="0" smtClean="0"/>
              <a:t>Terminaison:</a:t>
            </a:r>
          </a:p>
          <a:p>
            <a:pPr>
              <a:buNone/>
            </a:pPr>
            <a:r>
              <a:rPr lang="fr-FR" sz="2400" dirty="0" smtClean="0"/>
              <a:t>3 faisceaux:(antérieur, moyen, postérieur) </a:t>
            </a:r>
          </a:p>
          <a:p>
            <a:pPr>
              <a:buNone/>
            </a:pPr>
            <a:r>
              <a:rPr lang="fr-FR" sz="2400" dirty="0" smtClean="0"/>
              <a:t>1-Un faisceau </a:t>
            </a:r>
            <a:r>
              <a:rPr lang="fr-FR" sz="2400" dirty="0" err="1" smtClean="0"/>
              <a:t>talo</a:t>
            </a:r>
            <a:r>
              <a:rPr lang="fr-FR" sz="2400" dirty="0" smtClean="0"/>
              <a:t>-</a:t>
            </a:r>
            <a:r>
              <a:rPr lang="fr-FR" sz="2400" dirty="0" err="1" smtClean="0"/>
              <a:t>fibulaire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antérieur</a:t>
            </a:r>
            <a:r>
              <a:rPr lang="fr-FR" sz="2400" dirty="0" smtClean="0"/>
              <a:t> ( </a:t>
            </a:r>
            <a:r>
              <a:rPr lang="fr-FR" sz="2400" dirty="0" err="1" smtClean="0"/>
              <a:t>ligt</a:t>
            </a:r>
            <a:r>
              <a:rPr lang="fr-FR" sz="2400" dirty="0" smtClean="0"/>
              <a:t> de l’entorse)</a:t>
            </a:r>
          </a:p>
          <a:p>
            <a:pPr>
              <a:buNone/>
            </a:pPr>
            <a:r>
              <a:rPr lang="fr-FR" sz="2400" dirty="0" smtClean="0"/>
              <a:t>2-Un faisceau </a:t>
            </a:r>
            <a:r>
              <a:rPr lang="fr-FR" sz="2400" dirty="0" err="1" smtClean="0"/>
              <a:t>talo</a:t>
            </a:r>
            <a:r>
              <a:rPr lang="fr-FR" sz="2400" dirty="0" smtClean="0"/>
              <a:t>-</a:t>
            </a:r>
            <a:r>
              <a:rPr lang="fr-FR" sz="2400" dirty="0" err="1" smtClean="0"/>
              <a:t>fibulaire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postérieur</a:t>
            </a:r>
          </a:p>
          <a:p>
            <a:pPr>
              <a:buNone/>
            </a:pPr>
            <a:r>
              <a:rPr lang="fr-FR" sz="2400" dirty="0" smtClean="0"/>
              <a:t>3-Un faisceau </a:t>
            </a:r>
            <a:r>
              <a:rPr lang="fr-FR" sz="2400" dirty="0" err="1" smtClean="0"/>
              <a:t>calcanéo</a:t>
            </a:r>
            <a:r>
              <a:rPr lang="fr-FR" sz="2400" dirty="0" smtClean="0"/>
              <a:t>-</a:t>
            </a:r>
            <a:r>
              <a:rPr lang="fr-FR" sz="2400" dirty="0" err="1" smtClean="0"/>
              <a:t>fibulaire</a:t>
            </a:r>
            <a:r>
              <a:rPr lang="fr-FR" sz="2400" dirty="0" smtClean="0"/>
              <a:t> </a:t>
            </a:r>
          </a:p>
          <a:p>
            <a:pPr>
              <a:buNone/>
            </a:pPr>
            <a:endParaRPr lang="fr-FR" sz="2800" dirty="0" smtClean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400049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305192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5829312" cy="1142984"/>
          </a:xfrm>
        </p:spPr>
        <p:txBody>
          <a:bodyPr>
            <a:normAutofit/>
          </a:bodyPr>
          <a:lstStyle/>
          <a:p>
            <a:r>
              <a:rPr lang="fr-FR" sz="3600" b="1" i="1" u="sng" dirty="0" smtClean="0"/>
              <a:t>Ligament antérieur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2357430"/>
            <a:ext cx="5857884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fr-FR" sz="2400" dirty="0" smtClean="0"/>
          </a:p>
          <a:p>
            <a:pPr>
              <a:buNone/>
            </a:pPr>
            <a:r>
              <a:rPr lang="fr-FR" b="1" dirty="0" smtClean="0"/>
              <a:t>NB: Les ligaments </a:t>
            </a:r>
            <a:r>
              <a:rPr lang="fr-FR" b="1" dirty="0" err="1" smtClean="0"/>
              <a:t>tibio</a:t>
            </a:r>
            <a:r>
              <a:rPr lang="fr-FR" b="1" dirty="0" smtClean="0"/>
              <a:t>-</a:t>
            </a:r>
            <a:r>
              <a:rPr lang="fr-FR" b="1" dirty="0" err="1" smtClean="0"/>
              <a:t>fibulaire</a:t>
            </a:r>
            <a:r>
              <a:rPr lang="fr-FR" b="1" dirty="0" smtClean="0"/>
              <a:t> antérieur et postérieur</a:t>
            </a:r>
          </a:p>
          <a:p>
            <a:r>
              <a:rPr lang="fr-FR" dirty="0" smtClean="0"/>
              <a:t>Ils unissent les surfaces articulaires des épiphyses distales </a:t>
            </a:r>
            <a:r>
              <a:rPr lang="fr-FR" dirty="0" err="1" smtClean="0"/>
              <a:t>tibio</a:t>
            </a:r>
            <a:r>
              <a:rPr lang="fr-FR" dirty="0" smtClean="0"/>
              <a:t>-</a:t>
            </a:r>
            <a:r>
              <a:rPr lang="fr-FR" dirty="0" err="1" smtClean="0"/>
              <a:t>fibulaires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la membrane interosseuse unie les bords interosseux </a:t>
            </a:r>
            <a:r>
              <a:rPr lang="fr-FR" b="1" dirty="0" err="1" smtClean="0"/>
              <a:t>tibio</a:t>
            </a:r>
            <a:r>
              <a:rPr lang="fr-FR" b="1" dirty="0" smtClean="0"/>
              <a:t>-</a:t>
            </a:r>
            <a:r>
              <a:rPr lang="fr-FR" b="1" dirty="0" err="1" smtClean="0"/>
              <a:t>fibulaire</a:t>
            </a:r>
            <a:r>
              <a:rPr lang="fr-FR" b="1" dirty="0" smtClean="0"/>
              <a:t>. </a:t>
            </a:r>
          </a:p>
          <a:p>
            <a:endParaRPr lang="fr-F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28"/>
            <a:ext cx="29289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857232"/>
            <a:ext cx="578644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peu résistant.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tendu du bord antérieur du tibia à la face latérale du col du talus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86322"/>
            <a:ext cx="391478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6929454" cy="1011222"/>
          </a:xfrm>
        </p:spPr>
        <p:txBody>
          <a:bodyPr>
            <a:normAutofit fontScale="90000"/>
          </a:bodyPr>
          <a:lstStyle/>
          <a:p>
            <a:r>
              <a:rPr lang="fr-FR" sz="3600" b="1" u="sng" dirty="0" smtClean="0">
                <a:solidFill>
                  <a:schemeClr val="accent3"/>
                </a:solidFill>
              </a:rPr>
              <a:t>Ligament postérieur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714488"/>
            <a:ext cx="5357818" cy="4411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fr-FR" sz="2400" u="sng" dirty="0" smtClean="0"/>
          </a:p>
          <a:p>
            <a:pPr>
              <a:buFont typeface="Wingdings" pitchFamily="2" charset="2"/>
              <a:buChar char="Ø"/>
            </a:pPr>
            <a:r>
              <a:rPr lang="fr-FR" sz="2400" u="sng" dirty="0" smtClean="0"/>
              <a:t>le ligament </a:t>
            </a:r>
            <a:r>
              <a:rPr lang="fr-FR" sz="2400" u="sng" dirty="0" err="1" smtClean="0"/>
              <a:t>fibulo</a:t>
            </a:r>
            <a:r>
              <a:rPr lang="fr-FR" sz="2400" u="sng" dirty="0" smtClean="0"/>
              <a:t>-</a:t>
            </a:r>
            <a:r>
              <a:rPr lang="fr-FR" sz="2400" u="sng" dirty="0" err="1" smtClean="0"/>
              <a:t>talo</a:t>
            </a:r>
            <a:r>
              <a:rPr lang="fr-FR" sz="2400" u="sng" dirty="0" smtClean="0"/>
              <a:t>-calcanéen</a:t>
            </a:r>
            <a:endParaRPr lang="fr-FR" sz="2400" dirty="0" smtClean="0"/>
          </a:p>
          <a:p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de la malléole latérale à  la face dorsale du talus et la face proximale du </a:t>
            </a:r>
            <a:r>
              <a:rPr lang="fr-FR" sz="2400" dirty="0" err="1" smtClean="0"/>
              <a:t>calcanéus</a:t>
            </a:r>
            <a:endParaRPr lang="fr-FR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500430" cy="565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6952487" cy="553998"/>
          </a:xfrm>
        </p:spPr>
        <p:txBody>
          <a:bodyPr/>
          <a:lstStyle/>
          <a:p>
            <a:r>
              <a:rPr lang="fr-FR" sz="3600" dirty="0" smtClean="0">
                <a:solidFill>
                  <a:schemeClr val="tx1"/>
                </a:solidFill>
              </a:rPr>
              <a:t>Objectif pédagogique 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0070" y="2088007"/>
            <a:ext cx="8023859" cy="2400657"/>
          </a:xfrm>
        </p:spPr>
        <p:txBody>
          <a:bodyPr/>
          <a:lstStyle/>
          <a:p>
            <a:r>
              <a:rPr lang="fr-FR" i="1" dirty="0" smtClean="0">
                <a:solidFill>
                  <a:schemeClr val="tx1"/>
                </a:solidFill>
              </a:rPr>
              <a:t>-Savoir </a:t>
            </a:r>
            <a:r>
              <a:rPr lang="fr-FR" i="1" dirty="0" smtClean="0">
                <a:solidFill>
                  <a:schemeClr val="tx1"/>
                </a:solidFill>
              </a:rPr>
              <a:t>définir et classer </a:t>
            </a:r>
            <a:r>
              <a:rPr lang="fr-FR" i="1" dirty="0" smtClean="0">
                <a:solidFill>
                  <a:schemeClr val="tx1"/>
                </a:solidFill>
              </a:rPr>
              <a:t>une articulation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i="1" dirty="0" smtClean="0">
                <a:solidFill>
                  <a:schemeClr val="tx1"/>
                </a:solidFill>
              </a:rPr>
              <a:t>-Connaitre les différentes surfaces articulaires qui forment </a:t>
            </a:r>
            <a:r>
              <a:rPr lang="fr-FR" i="1" dirty="0" smtClean="0">
                <a:solidFill>
                  <a:schemeClr val="tx1"/>
                </a:solidFill>
              </a:rPr>
              <a:t>l’ </a:t>
            </a:r>
            <a:r>
              <a:rPr lang="fr-FR" i="1" dirty="0" smtClean="0">
                <a:solidFill>
                  <a:schemeClr val="tx1"/>
                </a:solidFill>
              </a:rPr>
              <a:t>articulation, et leurs moyens d’union.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i="1" dirty="0" smtClean="0">
                <a:solidFill>
                  <a:schemeClr val="tx1"/>
                </a:solidFill>
              </a:rPr>
              <a:t>-Connaitre les différents axes et mouvements de l’articulation.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c</a:t>
            </a:r>
            <a:r>
              <a:rPr lang="fr-FR" sz="3600" dirty="0" smtClean="0">
                <a:solidFill>
                  <a:schemeClr val="tx2"/>
                </a:solidFill>
              </a:rPr>
              <a:t>-Moyens </a:t>
            </a:r>
            <a:r>
              <a:rPr lang="fr-FR" sz="3600" dirty="0" smtClean="0">
                <a:solidFill>
                  <a:schemeClr val="tx2"/>
                </a:solidFill>
              </a:rPr>
              <a:t>de </a:t>
            </a:r>
            <a:r>
              <a:rPr lang="fr-FR" sz="3600" dirty="0" err="1" smtClean="0">
                <a:solidFill>
                  <a:schemeClr val="tx2"/>
                </a:solidFill>
              </a:rPr>
              <a:t>glissement:la</a:t>
            </a:r>
            <a:r>
              <a:rPr lang="fr-FR" sz="3600" dirty="0" smtClean="0">
                <a:solidFill>
                  <a:schemeClr val="tx2"/>
                </a:solidFill>
              </a:rPr>
              <a:t> synoviale </a:t>
            </a:r>
            <a:endParaRPr lang="fr-FR" sz="3600" dirty="0">
              <a:solidFill>
                <a:schemeClr val="tx2"/>
              </a:solidFill>
            </a:endParaRPr>
          </a:p>
        </p:txBody>
      </p:sp>
      <p:pic>
        <p:nvPicPr>
          <p:cNvPr id="5" name="Picture 2" descr="https://attachment.outlook.office.net/owa/assala.assala6@hotmail.fr/service.svc/s/GetAttachmentThumbnail?id=AQMkADAwATY0MDABLWM0MDEtMzFhNS0wMAItMDAKAEYAAAPz4zGLqVLfTLX0rRi4GnZnBwAt3FyQOoF%2FSZOK7UUXqjdvAAACAQwAAAAt3FyQOoF%2FSZOK7UUXqjdvAAAAUN0yOwAAAAESABAAwIJev9qKl0%2BoAngfO2flsA%3D%3D&amp;thumbnailType=2&amp;X-OWA-CANARY=XQml_4Yj902_uyOktopg_iDmX4UfHNQYqs3ae3nwlEjuPS8DcoBuqA59f_2aUwHQn4-xuhh358k.&amp;token=cbed7f9e-4ec9-48f2-ba31-7a6ff99b50c8&amp;owa=outlook.live.com&amp;isc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71546"/>
            <a:ext cx="3571868" cy="37147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071546"/>
            <a:ext cx="4357686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2800" b="1" u="sng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Tapisse la face profonde de la capsule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Se réfléchit en regard de son insertion osseuse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Se poursuit aux limites du cartilage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Forme un cul-de-sac entre tibia et </a:t>
            </a:r>
            <a:r>
              <a:rPr lang="fr-FR" sz="2400" dirty="0" err="1" smtClean="0"/>
              <a:t>fibula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641996"/>
            <a:ext cx="3357586" cy="221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424" y="344424"/>
            <a:ext cx="8526780" cy="6158865"/>
            <a:chOff x="344424" y="344424"/>
            <a:chExt cx="8526780" cy="6158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6" y="356616"/>
              <a:ext cx="8289836" cy="61341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0520" y="350520"/>
              <a:ext cx="8514715" cy="6146800"/>
            </a:xfrm>
            <a:custGeom>
              <a:avLst/>
              <a:gdLst/>
              <a:ahLst/>
              <a:cxnLst/>
              <a:rect l="l" t="t" r="r" b="b"/>
              <a:pathLst>
                <a:path w="8514715" h="6146800">
                  <a:moveTo>
                    <a:pt x="0" y="6146292"/>
                  </a:moveTo>
                  <a:lnTo>
                    <a:pt x="8514588" y="6146292"/>
                  </a:lnTo>
                  <a:lnTo>
                    <a:pt x="8514588" y="0"/>
                  </a:lnTo>
                  <a:lnTo>
                    <a:pt x="0" y="0"/>
                  </a:lnTo>
                  <a:lnTo>
                    <a:pt x="0" y="6146292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III- Anatomie fonctionnelle</a:t>
            </a:r>
            <a:endParaRPr lang="fr-FR" sz="3600" b="1" u="sng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496"/>
            <a:ext cx="292895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86124"/>
            <a:ext cx="457203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428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Autour de </a:t>
            </a:r>
            <a:r>
              <a:rPr lang="fr-FR" sz="2800" b="1" u="sng" dirty="0" smtClean="0"/>
              <a:t>l’axe transversal</a:t>
            </a:r>
            <a:r>
              <a:rPr lang="fr-FR" sz="2800" u="sng" dirty="0" smtClean="0"/>
              <a:t> </a:t>
            </a:r>
            <a:r>
              <a:rPr lang="fr-FR" sz="2800" dirty="0" smtClean="0"/>
              <a:t>et dans le </a:t>
            </a:r>
            <a:r>
              <a:rPr lang="fr-FR" sz="2800" b="1" u="sng" dirty="0" smtClean="0"/>
              <a:t>plan sagittal</a:t>
            </a:r>
            <a:r>
              <a:rPr lang="fr-FR" sz="2800" u="sng" dirty="0" smtClean="0"/>
              <a:t> </a:t>
            </a:r>
            <a:r>
              <a:rPr lang="fr-FR" sz="2800" dirty="0" smtClean="0"/>
              <a:t>les mouvements de </a:t>
            </a:r>
            <a:r>
              <a:rPr lang="fr-FR" sz="2800" b="1" dirty="0" smtClean="0"/>
              <a:t>flexion – extension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"/>
            <a:ext cx="4500562" cy="45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b="1" u="sng" dirty="0" smtClean="0"/>
              <a:t>Flexion dorsale de la cheville: </a:t>
            </a:r>
            <a:r>
              <a:rPr lang="fr-FR" sz="2400" b="1" dirty="0" smtClean="0"/>
              <a:t> </a:t>
            </a:r>
            <a:r>
              <a:rPr lang="fr-FR" sz="2400" dirty="0" smtClean="0"/>
              <a:t>mouvement qui tente de rapprocher la face dorsale du pied de la face ventrale de la jambe</a:t>
            </a:r>
            <a:r>
              <a:rPr lang="fr-FR" sz="2400" b="1" dirty="0" smtClean="0"/>
              <a:t> Amplitude = 20°</a:t>
            </a:r>
            <a:r>
              <a:rPr lang="fr-FR" sz="2400" dirty="0" smtClean="0"/>
              <a:t> </a:t>
            </a:r>
          </a:p>
          <a:p>
            <a:r>
              <a:rPr lang="fr-FR" sz="2400" b="1" u="sng" dirty="0" smtClean="0"/>
              <a:t>flexion plantaire </a:t>
            </a:r>
          </a:p>
          <a:p>
            <a:pPr>
              <a:buNone/>
            </a:pPr>
            <a:r>
              <a:rPr lang="fr-FR" sz="2400" dirty="0" smtClean="0"/>
              <a:t>mouvement qui éloigne la face dorsale du pied de la face ventrale de la jambe . </a:t>
            </a:r>
          </a:p>
          <a:p>
            <a:pPr>
              <a:buNone/>
            </a:pPr>
            <a:r>
              <a:rPr lang="fr-FR" sz="2400" dirty="0" smtClean="0"/>
              <a:t>Amplitude : 30°-40° 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392905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238664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600" y="990601"/>
            <a:ext cx="5123687" cy="615553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Merci 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 descr="Jumenterie de Tiaret : un patrimoine exceptionne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75693"/>
            <a:ext cx="8077200" cy="4742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990601"/>
            <a:ext cx="7028687" cy="615553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Plan 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60070" y="2088007"/>
            <a:ext cx="8023859" cy="3877985"/>
          </a:xfrm>
        </p:spPr>
        <p:txBody>
          <a:bodyPr/>
          <a:lstStyle/>
          <a:p>
            <a:pPr lvl="0" rtl="0"/>
            <a:r>
              <a:rPr lang="fr-FR" sz="2800" dirty="0" smtClean="0">
                <a:solidFill>
                  <a:schemeClr val="tx1"/>
                </a:solidFill>
                <a:latin typeface="+mn-lt"/>
              </a:rPr>
              <a:t>1-Définition </a:t>
            </a:r>
            <a:endParaRPr lang="fr-FR" sz="2800" dirty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fr-FR" sz="2800" dirty="0" smtClean="0">
                <a:solidFill>
                  <a:schemeClr val="tx1"/>
                </a:solidFill>
                <a:latin typeface="+mn-lt"/>
              </a:rPr>
              <a:t>2-Anatomie 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Descriptive</a:t>
            </a:r>
          </a:p>
          <a:p>
            <a:pPr lvl="1"/>
            <a:r>
              <a:rPr lang="fr-FR" sz="2800" b="1" dirty="0" smtClean="0">
                <a:solidFill>
                  <a:schemeClr val="tx1"/>
                </a:solidFill>
              </a:rPr>
              <a:t>A-Surfaces </a:t>
            </a:r>
            <a:r>
              <a:rPr lang="fr-FR" sz="2800" b="1" dirty="0" smtClean="0">
                <a:solidFill>
                  <a:schemeClr val="tx1"/>
                </a:solidFill>
              </a:rPr>
              <a:t>articulaires</a:t>
            </a:r>
            <a:endParaRPr lang="fr-FR" sz="2800" dirty="0" smtClean="0">
              <a:solidFill>
                <a:schemeClr val="tx1"/>
              </a:solidFill>
            </a:endParaRPr>
          </a:p>
          <a:p>
            <a:pPr lvl="1"/>
            <a:r>
              <a:rPr lang="fr-FR" sz="2800" b="1" dirty="0" smtClean="0">
                <a:solidFill>
                  <a:schemeClr val="tx1"/>
                </a:solidFill>
              </a:rPr>
              <a:t>B-Moyens </a:t>
            </a:r>
            <a:r>
              <a:rPr lang="fr-FR" sz="2800" b="1" dirty="0" smtClean="0">
                <a:solidFill>
                  <a:schemeClr val="tx1"/>
                </a:solidFill>
              </a:rPr>
              <a:t>d’unions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+mn-lt"/>
              </a:rPr>
              <a:t>a- 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La capsule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+mn-lt"/>
              </a:rPr>
              <a:t>b- 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Les ligaments 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passifs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c-La 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synoviale</a:t>
            </a:r>
          </a:p>
          <a:p>
            <a:pPr lvl="0"/>
            <a:r>
              <a:rPr lang="fr-FR" sz="2800" dirty="0" smtClean="0">
                <a:solidFill>
                  <a:schemeClr val="tx1"/>
                </a:solidFill>
                <a:latin typeface="+mn-lt"/>
              </a:rPr>
              <a:t>3-Anatomie 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fonctionnelle</a:t>
            </a:r>
          </a:p>
          <a:p>
            <a:endParaRPr lang="fr-FR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21007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0748" y="79245"/>
            <a:ext cx="7950834" cy="6692265"/>
            <a:chOff x="650748" y="79245"/>
            <a:chExt cx="7950834" cy="6692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48" y="79245"/>
              <a:ext cx="7950708" cy="66918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6" y="143256"/>
              <a:ext cx="7772400" cy="65135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5706" y="124205"/>
              <a:ext cx="7810500" cy="6551930"/>
            </a:xfrm>
            <a:custGeom>
              <a:avLst/>
              <a:gdLst/>
              <a:ahLst/>
              <a:cxnLst/>
              <a:rect l="l" t="t" r="r" b="b"/>
              <a:pathLst>
                <a:path w="7810500" h="6551930">
                  <a:moveTo>
                    <a:pt x="0" y="6551676"/>
                  </a:moveTo>
                  <a:lnTo>
                    <a:pt x="7810500" y="6551676"/>
                  </a:lnTo>
                  <a:lnTo>
                    <a:pt x="7810500" y="0"/>
                  </a:lnTo>
                  <a:lnTo>
                    <a:pt x="0" y="0"/>
                  </a:lnTo>
                  <a:lnTo>
                    <a:pt x="0" y="65516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868346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chemeClr val="tx2"/>
                </a:solidFill>
              </a:rPr>
              <a:t>Introduction </a:t>
            </a:r>
            <a:r>
              <a:rPr lang="fr-FR" sz="3600" b="1" u="sng" dirty="0" smtClean="0">
                <a:solidFill>
                  <a:schemeClr val="tx2"/>
                </a:solidFill>
              </a:rPr>
              <a:t> </a:t>
            </a:r>
            <a:endParaRPr lang="fr-FR" sz="3600" b="1" u="sng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28736"/>
            <a:ext cx="4786314" cy="5429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L’articulation de la cheville ou </a:t>
            </a:r>
            <a:r>
              <a:rPr lang="fr-FR" dirty="0" err="1" smtClean="0"/>
              <a:t>talo</a:t>
            </a:r>
            <a:r>
              <a:rPr lang="fr-FR" dirty="0" smtClean="0"/>
              <a:t>-crurale est une ginglyme de type tenon-mortaise qui met en contact 03 os: tibia, </a:t>
            </a:r>
            <a:r>
              <a:rPr lang="fr-FR" dirty="0" err="1" smtClean="0"/>
              <a:t>fibula</a:t>
            </a:r>
            <a:r>
              <a:rPr lang="fr-FR" dirty="0" smtClean="0"/>
              <a:t> et talus.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La mortaise est formée par l’articulation </a:t>
            </a:r>
            <a:r>
              <a:rPr lang="fr-FR" dirty="0" err="1" smtClean="0"/>
              <a:t>tibio</a:t>
            </a:r>
            <a:r>
              <a:rPr lang="fr-FR" dirty="0" smtClean="0"/>
              <a:t>-</a:t>
            </a:r>
            <a:r>
              <a:rPr lang="fr-FR" dirty="0" err="1" smtClean="0"/>
              <a:t>fibulaire</a:t>
            </a:r>
            <a:r>
              <a:rPr lang="fr-FR" dirty="0" smtClean="0"/>
              <a:t> distale 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tenon est formé par les surfaces articulaires du talus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14422"/>
            <a:ext cx="307183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5719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7028687" cy="615553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1-Définition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0070" y="2088007"/>
            <a:ext cx="8023859" cy="4247317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L’articulation de la cheville ou articulation </a:t>
            </a:r>
            <a:r>
              <a:rPr lang="fr-F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talo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crurale,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diarthrose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type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trochléenne(ginglyme) synoviale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unit les deux os de la jambe au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talus.</a:t>
            </a:r>
          </a:p>
          <a:p>
            <a:pPr marL="423545" marR="5080" indent="-411480">
              <a:lnSpc>
                <a:spcPct val="100000"/>
              </a:lnSpc>
              <a:spcBef>
                <a:spcPts val="600"/>
              </a:spcBef>
              <a:tabLst>
                <a:tab pos="423545" algn="l"/>
              </a:tabLst>
            </a:pPr>
            <a:r>
              <a:rPr lang="fr-FR" sz="2400" spc="-18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C’est une articulation encastrée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</a:t>
            </a:r>
            <a:r>
              <a:rPr lang="fr-FR" sz="240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supporte</a:t>
            </a:r>
            <a:r>
              <a:rPr lang="fr-FR" sz="2400" spc="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tout</a:t>
            </a:r>
            <a:r>
              <a:rPr lang="fr-FR" sz="240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400" spc="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poids</a:t>
            </a:r>
            <a:r>
              <a:rPr lang="fr-FR" sz="24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 corps</a:t>
            </a:r>
            <a:r>
              <a:rPr lang="fr-FR" sz="2400" spc="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spc="-7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rôle</a:t>
            </a:r>
            <a:r>
              <a:rPr lang="fr-FR" sz="240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primordial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2400" spc="2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40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statique</a:t>
            </a:r>
            <a:r>
              <a:rPr lang="fr-FR" sz="24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pied</a:t>
            </a:r>
            <a:r>
              <a:rPr lang="fr-FR" sz="24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240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déroulement</a:t>
            </a:r>
            <a:r>
              <a:rPr lang="fr-FR" sz="2400" spc="3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40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marche</a:t>
            </a:r>
            <a:r>
              <a:rPr lang="fr-FR" sz="24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terrain</a:t>
            </a:r>
            <a:r>
              <a:rPr lang="fr-FR" sz="2400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 ou</a:t>
            </a:r>
            <a:r>
              <a:rPr lang="fr-FR" sz="240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accidenté</a:t>
            </a:r>
            <a:r>
              <a:rPr lang="fr-FR" sz="2400" spc="3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23545" marR="5080" indent="-411480">
              <a:spcBef>
                <a:spcPts val="600"/>
              </a:spcBef>
              <a:tabLst>
                <a:tab pos="423545" algn="l"/>
              </a:tabLst>
            </a:pP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degré de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liberté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 le plan </a:t>
            </a:r>
            <a:r>
              <a:rPr lang="fr-FR" sz="240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sagittal</a:t>
            </a:r>
            <a:r>
              <a:rPr lang="fr-FR" sz="2400" spc="-2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assurant</a:t>
            </a:r>
            <a:r>
              <a:rPr lang="fr-FR" sz="2400" spc="-2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fr-FR" sz="2400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mouvements </a:t>
            </a:r>
            <a:r>
              <a:rPr lang="fr-FR" sz="2400" spc="-98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flexion</a:t>
            </a:r>
            <a:r>
              <a:rPr lang="fr-FR" sz="24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extension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81001"/>
            <a:ext cx="6952487" cy="761999"/>
          </a:xfrm>
        </p:spPr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</a:rPr>
              <a:t>2-ANATOMIE DESCRIPTIVE 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572000" cy="6045245"/>
          </a:xfrm>
        </p:spPr>
        <p:txBody>
          <a:bodyPr/>
          <a:lstStyle/>
          <a:p>
            <a:r>
              <a:rPr lang="fr-FR" sz="1600" dirty="0" smtClean="0">
                <a:solidFill>
                  <a:schemeClr val="tx1"/>
                </a:solidFill>
              </a:rPr>
              <a:t>A- SURFACES ARTICULAIRES:</a:t>
            </a:r>
          </a:p>
          <a:p>
            <a:r>
              <a:rPr lang="fr-FR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A-Surface </a:t>
            </a:r>
            <a:r>
              <a:rPr lang="fr-FR" sz="16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tibio</a:t>
            </a:r>
            <a:r>
              <a:rPr lang="fr-FR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6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fibulaires</a:t>
            </a:r>
            <a:r>
              <a:rPr lang="fr-FR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(mortaise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tibio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fibulaire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423545" algn="l"/>
              </a:tabLs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-Paroi </a:t>
            </a:r>
            <a:r>
              <a:rPr lang="fr-F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supérieure:</a:t>
            </a:r>
            <a:r>
              <a:rPr lang="fr-FR" sz="1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inférieure du pilon tibial.et répond à la poulie talaire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Forme</a:t>
            </a:r>
            <a:r>
              <a:rPr lang="fr-FR" sz="1600" b="0" spc="-3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trapézoïde</a:t>
            </a:r>
            <a:endParaRPr lang="fr-FR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23545" algn="l"/>
              </a:tabLst>
            </a:pPr>
            <a:r>
              <a:rPr lang="fr-FR" sz="1600" spc="-18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▣	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1600" b="0" spc="-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</a:t>
            </a:r>
            <a:r>
              <a:rPr lang="fr-FR" sz="1600" b="0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oblique</a:t>
            </a:r>
            <a:r>
              <a:rPr lang="fr-FR" sz="1600" b="0" spc="-4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avant et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dehors</a:t>
            </a:r>
            <a:endParaRPr lang="fr-FR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24180" marR="601980" indent="-411480">
              <a:lnSpc>
                <a:spcPct val="100000"/>
              </a:lnSpc>
              <a:spcBef>
                <a:spcPts val="605"/>
              </a:spcBef>
              <a:tabLst>
                <a:tab pos="423545" algn="l"/>
                <a:tab pos="3914140" algn="l"/>
              </a:tabLst>
            </a:pPr>
            <a:r>
              <a:rPr lang="fr-FR" sz="1600" b="0" spc="-18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▣	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Concave</a:t>
            </a:r>
            <a:r>
              <a:rPr lang="fr-FR" sz="1600" b="0" spc="4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sagittalement</a:t>
            </a:r>
            <a:r>
              <a:rPr lang="fr-FR" sz="160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1600" b="0" spc="-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1600" b="0" spc="-4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valeur</a:t>
            </a:r>
            <a:r>
              <a:rPr lang="fr-FR" sz="1600" b="0" spc="-3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angulaire </a:t>
            </a:r>
            <a:r>
              <a:rPr lang="fr-FR" sz="1600" b="0" spc="-6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sagittale des surface articulaire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600" b="0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fr-FR" sz="1600" b="0" spc="-5" dirty="0" smtClean="0">
                <a:latin typeface="Arial" pitchFamily="34" charset="0"/>
                <a:cs typeface="Arial" pitchFamily="34" charset="0"/>
              </a:rPr>
              <a:t>°</a:t>
            </a:r>
          </a:p>
          <a:p>
            <a:pPr marL="424180" marR="601980" indent="-411480">
              <a:spcBef>
                <a:spcPts val="605"/>
              </a:spcBef>
              <a:tabLst>
                <a:tab pos="423545" algn="l"/>
                <a:tab pos="3914140" algn="l"/>
              </a:tabLst>
            </a:pPr>
            <a:r>
              <a:rPr lang="fr-FR" sz="1600" b="0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Valeur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angulaire</a:t>
            </a:r>
            <a:r>
              <a:rPr lang="fr-FR" sz="1600" b="0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sagittale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l’extrémité proximale </a:t>
            </a:r>
            <a:r>
              <a:rPr lang="fr-FR" sz="1600" b="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spc="-5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fr-FR" sz="1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fr-FR" sz="1600" b="0" spc="-1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1600" b="0" spc="-5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léaire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1600" b="0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talus=</a:t>
            </a:r>
            <a:r>
              <a:rPr lang="fr-FR" sz="1600" b="0" spc="-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fr-FR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-Paroi </a:t>
            </a:r>
            <a:r>
              <a:rPr lang="fr-F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latérale:</a:t>
            </a:r>
            <a:r>
              <a:rPr lang="fr-FR" sz="1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articulaire de la face médiale de la malléole </a:t>
            </a:r>
            <a:r>
              <a:rPr lang="fr-FR" sz="1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fibulaire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répond à la face latérale du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talus </a:t>
            </a:r>
            <a:r>
              <a:rPr lang="fr-FR" sz="1600" spc="-15" dirty="0" smtClean="0">
                <a:solidFill>
                  <a:schemeClr val="tx1"/>
                </a:solidFill>
                <a:latin typeface="Arial"/>
                <a:cs typeface="Arial"/>
              </a:rPr>
              <a:t>Triangulaire </a:t>
            </a:r>
            <a:r>
              <a:rPr lang="fr-FR" sz="1600" spc="-15" dirty="0" smtClean="0">
                <a:solidFill>
                  <a:schemeClr val="tx1"/>
                </a:solidFill>
                <a:latin typeface="Arial"/>
                <a:cs typeface="Arial"/>
              </a:rPr>
              <a:t>a base </a:t>
            </a:r>
            <a:r>
              <a:rPr lang="fr-FR" sz="1600" spc="-15" dirty="0" err="1" smtClean="0">
                <a:solidFill>
                  <a:schemeClr val="tx1"/>
                </a:solidFill>
                <a:latin typeface="Arial"/>
                <a:cs typeface="Arial"/>
              </a:rPr>
              <a:t>superieur</a:t>
            </a:r>
            <a:r>
              <a:rPr lang="fr-FR" sz="1600" spc="-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fr-FR" sz="1600" spc="-5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600" dirty="0" smtClean="0">
                <a:latin typeface="Arial"/>
                <a:cs typeface="Arial"/>
              </a:rPr>
              <a:t>Hauteur</a:t>
            </a:r>
            <a:r>
              <a:rPr lang="fr-FR" sz="1600" spc="-25" dirty="0" smtClean="0">
                <a:latin typeface="Arial"/>
                <a:cs typeface="Arial"/>
              </a:rPr>
              <a:t> </a:t>
            </a:r>
            <a:r>
              <a:rPr lang="fr-FR" sz="1600" dirty="0" smtClean="0">
                <a:latin typeface="Arial"/>
                <a:cs typeface="Arial"/>
              </a:rPr>
              <a:t>=</a:t>
            </a:r>
            <a:r>
              <a:rPr lang="fr-FR" sz="1600" spc="-15" dirty="0" smtClean="0">
                <a:latin typeface="Arial"/>
                <a:cs typeface="Arial"/>
              </a:rPr>
              <a:t> </a:t>
            </a:r>
            <a:r>
              <a:rPr lang="fr-FR" sz="1600" spc="-10" dirty="0" smtClean="0">
                <a:latin typeface="Arial"/>
                <a:cs typeface="Arial"/>
              </a:rPr>
              <a:t>10</a:t>
            </a:r>
            <a:r>
              <a:rPr lang="fr-FR" sz="1600" spc="-20" dirty="0" smtClean="0">
                <a:latin typeface="Arial"/>
                <a:cs typeface="Arial"/>
              </a:rPr>
              <a:t> </a:t>
            </a:r>
            <a:r>
              <a:rPr lang="fr-FR" sz="1600" spc="-5" dirty="0" smtClean="0">
                <a:latin typeface="Arial"/>
                <a:cs typeface="Arial"/>
              </a:rPr>
              <a:t>mm</a:t>
            </a:r>
            <a:endParaRPr lang="fr-FR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-Paroi médiale 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:c’est la face latérale de la malléole </a:t>
            </a:r>
            <a:r>
              <a:rPr lang="fr-FR" sz="1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tibiale,répond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à la surface triangulaire du talus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1600" spc="-185" dirty="0" smtClean="0">
                <a:latin typeface="Lucida Sans Unicode"/>
                <a:cs typeface="Lucida Sans Unicode"/>
              </a:rPr>
              <a:t> 	</a:t>
            </a:r>
            <a:r>
              <a:rPr lang="fr-FR" sz="1600" b="0" spc="-15" dirty="0" smtClean="0">
                <a:solidFill>
                  <a:schemeClr val="tx1"/>
                </a:solidFill>
                <a:latin typeface="Arial"/>
                <a:cs typeface="Arial"/>
              </a:rPr>
              <a:t>Triangulaire </a:t>
            </a:r>
            <a:r>
              <a:rPr lang="fr-FR" sz="1600" b="0" spc="-5" dirty="0" smtClean="0">
                <a:solidFill>
                  <a:schemeClr val="tx1"/>
                </a:solidFill>
                <a:latin typeface="Arial"/>
                <a:cs typeface="Arial"/>
              </a:rPr>
              <a:t>à</a:t>
            </a:r>
            <a:r>
              <a:rPr lang="fr-FR" sz="16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/>
                <a:cs typeface="Arial"/>
              </a:rPr>
              <a:t>base</a:t>
            </a:r>
            <a:r>
              <a:rPr lang="fr-FR" sz="1600" b="0" spc="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/>
                <a:cs typeface="Arial"/>
              </a:rPr>
              <a:t>supérieure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23545" algn="l"/>
              </a:tabLst>
            </a:pPr>
            <a:r>
              <a:rPr lang="fr-FR" sz="1600" b="0" dirty="0" smtClean="0">
                <a:solidFill>
                  <a:schemeClr val="tx1"/>
                </a:solidFill>
                <a:latin typeface="Arial"/>
                <a:cs typeface="Arial"/>
              </a:rPr>
              <a:t>Située</a:t>
            </a:r>
            <a:r>
              <a:rPr lang="fr-FR" sz="1600" b="0" spc="-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/>
                <a:cs typeface="Arial"/>
              </a:rPr>
              <a:t>plus</a:t>
            </a:r>
            <a:r>
              <a:rPr lang="fr-FR" sz="1600" b="0" spc="-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/>
                <a:cs typeface="Arial"/>
              </a:rPr>
              <a:t>bas</a:t>
            </a:r>
            <a:r>
              <a:rPr lang="fr-FR" sz="1600" b="0" spc="-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/>
                <a:cs typeface="Arial"/>
              </a:rPr>
              <a:t>et</a:t>
            </a:r>
            <a:r>
              <a:rPr lang="fr-FR" sz="1600" b="0" spc="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/>
                <a:cs typeface="Arial"/>
              </a:rPr>
              <a:t>plus</a:t>
            </a:r>
            <a:r>
              <a:rPr lang="fr-FR" sz="1600" b="0" spc="-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/>
                <a:cs typeface="Arial"/>
              </a:rPr>
              <a:t>en</a:t>
            </a:r>
            <a:r>
              <a:rPr lang="fr-FR" sz="1600" b="0" spc="-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spc="-5" dirty="0" smtClean="0">
                <a:solidFill>
                  <a:schemeClr val="tx1"/>
                </a:solidFill>
                <a:latin typeface="Arial"/>
                <a:cs typeface="Arial"/>
              </a:rPr>
              <a:t>arrière</a:t>
            </a:r>
            <a:r>
              <a:rPr lang="fr-FR" sz="1600" b="0" spc="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/>
                <a:cs typeface="Arial"/>
              </a:rPr>
              <a:t>que</a:t>
            </a:r>
            <a:r>
              <a:rPr lang="fr-FR" sz="1600" b="0" spc="-1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b="0" dirty="0" smtClean="0">
                <a:solidFill>
                  <a:schemeClr val="tx1"/>
                </a:solidFill>
                <a:latin typeface="Arial"/>
                <a:cs typeface="Arial"/>
              </a:rPr>
              <a:t>la</a:t>
            </a:r>
            <a:r>
              <a:rPr lang="fr-FR" sz="1600" b="0" spc="-5" dirty="0" smtClean="0">
                <a:solidFill>
                  <a:schemeClr val="tx1"/>
                </a:solidFill>
                <a:latin typeface="Arial"/>
                <a:cs typeface="Arial"/>
              </a:rPr>
              <a:t> médiale</a:t>
            </a:r>
            <a:endParaRPr lang="fr-FR" sz="16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23545" algn="l"/>
              </a:tabLst>
            </a:pPr>
            <a:r>
              <a:rPr lang="fr-FR" sz="1600" spc="-185" dirty="0" smtClean="0">
                <a:latin typeface="Lucida Sans Unicode"/>
                <a:cs typeface="Lucida Sans Unicode"/>
              </a:rPr>
              <a:t>▣	</a:t>
            </a:r>
            <a:r>
              <a:rPr lang="fr-FR" sz="1600" spc="-5" dirty="0" smtClean="0">
                <a:latin typeface="Arial"/>
                <a:cs typeface="Arial"/>
              </a:rPr>
              <a:t>Hauteur</a:t>
            </a:r>
            <a:r>
              <a:rPr lang="fr-FR" sz="1600" spc="-20" dirty="0" smtClean="0">
                <a:latin typeface="Arial"/>
                <a:cs typeface="Arial"/>
              </a:rPr>
              <a:t> </a:t>
            </a:r>
            <a:r>
              <a:rPr lang="fr-FR" sz="1600" dirty="0" smtClean="0">
                <a:latin typeface="Arial"/>
                <a:cs typeface="Arial"/>
              </a:rPr>
              <a:t>=</a:t>
            </a:r>
            <a:r>
              <a:rPr lang="fr-FR" sz="1600" spc="-20" dirty="0" smtClean="0">
                <a:latin typeface="Arial"/>
                <a:cs typeface="Arial"/>
              </a:rPr>
              <a:t> </a:t>
            </a:r>
            <a:r>
              <a:rPr lang="fr-FR" sz="1600" spc="-5" dirty="0" smtClean="0">
                <a:latin typeface="Arial"/>
                <a:cs typeface="Arial"/>
              </a:rPr>
              <a:t>20mm</a:t>
            </a:r>
            <a:endParaRPr lang="fr-FR" sz="1600" dirty="0" smtClean="0">
              <a:latin typeface="Arial"/>
              <a:cs typeface="Arial"/>
            </a:endParaRPr>
          </a:p>
          <a:p>
            <a:endParaRPr lang="fr-FR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ject 9"/>
          <p:cNvPicPr>
            <a:picLocks noGrp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5943600" y="990600"/>
            <a:ext cx="2057400" cy="2133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3810000"/>
            <a:ext cx="1752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276600"/>
            <a:ext cx="2362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800" y="0"/>
            <a:ext cx="3733800" cy="6367780"/>
            <a:chOff x="214884" y="214882"/>
            <a:chExt cx="8501380" cy="66725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" y="214882"/>
              <a:ext cx="8500872" cy="66431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20011" y="4221480"/>
              <a:ext cx="1945005" cy="2636520"/>
            </a:xfrm>
            <a:custGeom>
              <a:avLst/>
              <a:gdLst/>
              <a:ahLst/>
              <a:cxnLst/>
              <a:rect l="l" t="t" r="r" b="b"/>
              <a:pathLst>
                <a:path w="1945004" h="2636520">
                  <a:moveTo>
                    <a:pt x="0" y="1318260"/>
                  </a:moveTo>
                  <a:lnTo>
                    <a:pt x="853" y="1262532"/>
                  </a:lnTo>
                  <a:lnTo>
                    <a:pt x="3389" y="1207395"/>
                  </a:lnTo>
                  <a:lnTo>
                    <a:pt x="7576" y="1152893"/>
                  </a:lnTo>
                  <a:lnTo>
                    <a:pt x="13378" y="1099072"/>
                  </a:lnTo>
                  <a:lnTo>
                    <a:pt x="20763" y="1045978"/>
                  </a:lnTo>
                  <a:lnTo>
                    <a:pt x="29697" y="993658"/>
                  </a:lnTo>
                  <a:lnTo>
                    <a:pt x="40145" y="942155"/>
                  </a:lnTo>
                  <a:lnTo>
                    <a:pt x="52075" y="891517"/>
                  </a:lnTo>
                  <a:lnTo>
                    <a:pt x="65452" y="841789"/>
                  </a:lnTo>
                  <a:lnTo>
                    <a:pt x="80242" y="793017"/>
                  </a:lnTo>
                  <a:lnTo>
                    <a:pt x="96412" y="745246"/>
                  </a:lnTo>
                  <a:lnTo>
                    <a:pt x="113928" y="698523"/>
                  </a:lnTo>
                  <a:lnTo>
                    <a:pt x="132757" y="652892"/>
                  </a:lnTo>
                  <a:lnTo>
                    <a:pt x="152864" y="608401"/>
                  </a:lnTo>
                  <a:lnTo>
                    <a:pt x="174216" y="565093"/>
                  </a:lnTo>
                  <a:lnTo>
                    <a:pt x="196778" y="523016"/>
                  </a:lnTo>
                  <a:lnTo>
                    <a:pt x="220518" y="482215"/>
                  </a:lnTo>
                  <a:lnTo>
                    <a:pt x="245402" y="442736"/>
                  </a:lnTo>
                  <a:lnTo>
                    <a:pt x="271395" y="404624"/>
                  </a:lnTo>
                  <a:lnTo>
                    <a:pt x="298464" y="367926"/>
                  </a:lnTo>
                  <a:lnTo>
                    <a:pt x="326575" y="332686"/>
                  </a:lnTo>
                  <a:lnTo>
                    <a:pt x="355695" y="298951"/>
                  </a:lnTo>
                  <a:lnTo>
                    <a:pt x="385790" y="266766"/>
                  </a:lnTo>
                  <a:lnTo>
                    <a:pt x="416825" y="236178"/>
                  </a:lnTo>
                  <a:lnTo>
                    <a:pt x="448768" y="207231"/>
                  </a:lnTo>
                  <a:lnTo>
                    <a:pt x="481583" y="179973"/>
                  </a:lnTo>
                  <a:lnTo>
                    <a:pt x="515239" y="154447"/>
                  </a:lnTo>
                  <a:lnTo>
                    <a:pt x="549701" y="130701"/>
                  </a:lnTo>
                  <a:lnTo>
                    <a:pt x="584934" y="108780"/>
                  </a:lnTo>
                  <a:lnTo>
                    <a:pt x="620906" y="88729"/>
                  </a:lnTo>
                  <a:lnTo>
                    <a:pt x="657583" y="70595"/>
                  </a:lnTo>
                  <a:lnTo>
                    <a:pt x="694931" y="54423"/>
                  </a:lnTo>
                  <a:lnTo>
                    <a:pt x="732915" y="40258"/>
                  </a:lnTo>
                  <a:lnTo>
                    <a:pt x="771503" y="28148"/>
                  </a:lnTo>
                  <a:lnTo>
                    <a:pt x="810661" y="18136"/>
                  </a:lnTo>
                  <a:lnTo>
                    <a:pt x="850354" y="10270"/>
                  </a:lnTo>
                  <a:lnTo>
                    <a:pt x="890549" y="4595"/>
                  </a:lnTo>
                  <a:lnTo>
                    <a:pt x="931213" y="1156"/>
                  </a:lnTo>
                  <a:lnTo>
                    <a:pt x="972312" y="0"/>
                  </a:lnTo>
                  <a:lnTo>
                    <a:pt x="1013410" y="1156"/>
                  </a:lnTo>
                  <a:lnTo>
                    <a:pt x="1054074" y="4595"/>
                  </a:lnTo>
                  <a:lnTo>
                    <a:pt x="1094269" y="10270"/>
                  </a:lnTo>
                  <a:lnTo>
                    <a:pt x="1133962" y="18136"/>
                  </a:lnTo>
                  <a:lnTo>
                    <a:pt x="1173120" y="28148"/>
                  </a:lnTo>
                  <a:lnTo>
                    <a:pt x="1211708" y="40258"/>
                  </a:lnTo>
                  <a:lnTo>
                    <a:pt x="1249692" y="54423"/>
                  </a:lnTo>
                  <a:lnTo>
                    <a:pt x="1287040" y="70595"/>
                  </a:lnTo>
                  <a:lnTo>
                    <a:pt x="1323717" y="88729"/>
                  </a:lnTo>
                  <a:lnTo>
                    <a:pt x="1359689" y="108780"/>
                  </a:lnTo>
                  <a:lnTo>
                    <a:pt x="1394922" y="130701"/>
                  </a:lnTo>
                  <a:lnTo>
                    <a:pt x="1429384" y="154447"/>
                  </a:lnTo>
                  <a:lnTo>
                    <a:pt x="1463040" y="179973"/>
                  </a:lnTo>
                  <a:lnTo>
                    <a:pt x="1495855" y="207231"/>
                  </a:lnTo>
                  <a:lnTo>
                    <a:pt x="1527798" y="236178"/>
                  </a:lnTo>
                  <a:lnTo>
                    <a:pt x="1558833" y="266766"/>
                  </a:lnTo>
                  <a:lnTo>
                    <a:pt x="1588928" y="298951"/>
                  </a:lnTo>
                  <a:lnTo>
                    <a:pt x="1618048" y="332686"/>
                  </a:lnTo>
                  <a:lnTo>
                    <a:pt x="1646159" y="367926"/>
                  </a:lnTo>
                  <a:lnTo>
                    <a:pt x="1673228" y="404624"/>
                  </a:lnTo>
                  <a:lnTo>
                    <a:pt x="1699221" y="442736"/>
                  </a:lnTo>
                  <a:lnTo>
                    <a:pt x="1724105" y="482215"/>
                  </a:lnTo>
                  <a:lnTo>
                    <a:pt x="1747845" y="523016"/>
                  </a:lnTo>
                  <a:lnTo>
                    <a:pt x="1770407" y="565093"/>
                  </a:lnTo>
                  <a:lnTo>
                    <a:pt x="1791759" y="608401"/>
                  </a:lnTo>
                  <a:lnTo>
                    <a:pt x="1811866" y="652892"/>
                  </a:lnTo>
                  <a:lnTo>
                    <a:pt x="1830695" y="698523"/>
                  </a:lnTo>
                  <a:lnTo>
                    <a:pt x="1848211" y="745246"/>
                  </a:lnTo>
                  <a:lnTo>
                    <a:pt x="1864381" y="793017"/>
                  </a:lnTo>
                  <a:lnTo>
                    <a:pt x="1879171" y="841789"/>
                  </a:lnTo>
                  <a:lnTo>
                    <a:pt x="1892548" y="891517"/>
                  </a:lnTo>
                  <a:lnTo>
                    <a:pt x="1904478" y="942155"/>
                  </a:lnTo>
                  <a:lnTo>
                    <a:pt x="1914926" y="993658"/>
                  </a:lnTo>
                  <a:lnTo>
                    <a:pt x="1923860" y="1045978"/>
                  </a:lnTo>
                  <a:lnTo>
                    <a:pt x="1931245" y="1099072"/>
                  </a:lnTo>
                  <a:lnTo>
                    <a:pt x="1937047" y="1152893"/>
                  </a:lnTo>
                  <a:lnTo>
                    <a:pt x="1941234" y="1207395"/>
                  </a:lnTo>
                  <a:lnTo>
                    <a:pt x="1943770" y="1262532"/>
                  </a:lnTo>
                  <a:lnTo>
                    <a:pt x="1944624" y="1318260"/>
                  </a:lnTo>
                  <a:lnTo>
                    <a:pt x="1943770" y="1373984"/>
                  </a:lnTo>
                  <a:lnTo>
                    <a:pt x="1941234" y="1429119"/>
                  </a:lnTo>
                  <a:lnTo>
                    <a:pt x="1937047" y="1483619"/>
                  </a:lnTo>
                  <a:lnTo>
                    <a:pt x="1931245" y="1537438"/>
                  </a:lnTo>
                  <a:lnTo>
                    <a:pt x="1923860" y="1590529"/>
                  </a:lnTo>
                  <a:lnTo>
                    <a:pt x="1914926" y="1642849"/>
                  </a:lnTo>
                  <a:lnTo>
                    <a:pt x="1904478" y="1694350"/>
                  </a:lnTo>
                  <a:lnTo>
                    <a:pt x="1892548" y="1744987"/>
                  </a:lnTo>
                  <a:lnTo>
                    <a:pt x="1879171" y="1794714"/>
                  </a:lnTo>
                  <a:lnTo>
                    <a:pt x="1864381" y="1843486"/>
                  </a:lnTo>
                  <a:lnTo>
                    <a:pt x="1848211" y="1891256"/>
                  </a:lnTo>
                  <a:lnTo>
                    <a:pt x="1830695" y="1937979"/>
                  </a:lnTo>
                  <a:lnTo>
                    <a:pt x="1811866" y="1983609"/>
                  </a:lnTo>
                  <a:lnTo>
                    <a:pt x="1791759" y="2028101"/>
                  </a:lnTo>
                  <a:lnTo>
                    <a:pt x="1770407" y="2071409"/>
                  </a:lnTo>
                  <a:lnTo>
                    <a:pt x="1747845" y="2113486"/>
                  </a:lnTo>
                  <a:lnTo>
                    <a:pt x="1724105" y="2154287"/>
                  </a:lnTo>
                  <a:lnTo>
                    <a:pt x="1699221" y="2193767"/>
                  </a:lnTo>
                  <a:lnTo>
                    <a:pt x="1673228" y="2231880"/>
                  </a:lnTo>
                  <a:lnTo>
                    <a:pt x="1646159" y="2268579"/>
                  </a:lnTo>
                  <a:lnTo>
                    <a:pt x="1618048" y="2303820"/>
                  </a:lnTo>
                  <a:lnTo>
                    <a:pt x="1588928" y="2337555"/>
                  </a:lnTo>
                  <a:lnTo>
                    <a:pt x="1558833" y="2369741"/>
                  </a:lnTo>
                  <a:lnTo>
                    <a:pt x="1527798" y="2400330"/>
                  </a:lnTo>
                  <a:lnTo>
                    <a:pt x="1495855" y="2429278"/>
                  </a:lnTo>
                  <a:lnTo>
                    <a:pt x="1463040" y="2456537"/>
                  </a:lnTo>
                  <a:lnTo>
                    <a:pt x="1429384" y="2482064"/>
                  </a:lnTo>
                  <a:lnTo>
                    <a:pt x="1394922" y="2505811"/>
                  </a:lnTo>
                  <a:lnTo>
                    <a:pt x="1359689" y="2527733"/>
                  </a:lnTo>
                  <a:lnTo>
                    <a:pt x="1323717" y="2547785"/>
                  </a:lnTo>
                  <a:lnTo>
                    <a:pt x="1287040" y="2565920"/>
                  </a:lnTo>
                  <a:lnTo>
                    <a:pt x="1249692" y="2582093"/>
                  </a:lnTo>
                  <a:lnTo>
                    <a:pt x="1211708" y="2596258"/>
                  </a:lnTo>
                  <a:lnTo>
                    <a:pt x="1173120" y="2608369"/>
                  </a:lnTo>
                  <a:lnTo>
                    <a:pt x="1133962" y="2618381"/>
                  </a:lnTo>
                  <a:lnTo>
                    <a:pt x="1094269" y="2626248"/>
                  </a:lnTo>
                  <a:lnTo>
                    <a:pt x="1054074" y="2631923"/>
                  </a:lnTo>
                  <a:lnTo>
                    <a:pt x="1013410" y="2635362"/>
                  </a:lnTo>
                  <a:lnTo>
                    <a:pt x="972312" y="2636519"/>
                  </a:lnTo>
                  <a:lnTo>
                    <a:pt x="931213" y="2635362"/>
                  </a:lnTo>
                  <a:lnTo>
                    <a:pt x="890549" y="2631923"/>
                  </a:lnTo>
                  <a:lnTo>
                    <a:pt x="850354" y="2626248"/>
                  </a:lnTo>
                  <a:lnTo>
                    <a:pt x="810661" y="2618381"/>
                  </a:lnTo>
                  <a:lnTo>
                    <a:pt x="771503" y="2608369"/>
                  </a:lnTo>
                  <a:lnTo>
                    <a:pt x="732915" y="2596258"/>
                  </a:lnTo>
                  <a:lnTo>
                    <a:pt x="694931" y="2582093"/>
                  </a:lnTo>
                  <a:lnTo>
                    <a:pt x="657583" y="2565920"/>
                  </a:lnTo>
                  <a:lnTo>
                    <a:pt x="620906" y="2547785"/>
                  </a:lnTo>
                  <a:lnTo>
                    <a:pt x="584934" y="2527733"/>
                  </a:lnTo>
                  <a:lnTo>
                    <a:pt x="549701" y="2505811"/>
                  </a:lnTo>
                  <a:lnTo>
                    <a:pt x="515239" y="2482064"/>
                  </a:lnTo>
                  <a:lnTo>
                    <a:pt x="481583" y="2456537"/>
                  </a:lnTo>
                  <a:lnTo>
                    <a:pt x="448768" y="2429278"/>
                  </a:lnTo>
                  <a:lnTo>
                    <a:pt x="416825" y="2400330"/>
                  </a:lnTo>
                  <a:lnTo>
                    <a:pt x="385790" y="2369741"/>
                  </a:lnTo>
                  <a:lnTo>
                    <a:pt x="355695" y="2337555"/>
                  </a:lnTo>
                  <a:lnTo>
                    <a:pt x="326575" y="2303820"/>
                  </a:lnTo>
                  <a:lnTo>
                    <a:pt x="298464" y="2268579"/>
                  </a:lnTo>
                  <a:lnTo>
                    <a:pt x="271395" y="2231880"/>
                  </a:lnTo>
                  <a:lnTo>
                    <a:pt x="245402" y="2193767"/>
                  </a:lnTo>
                  <a:lnTo>
                    <a:pt x="220518" y="2154287"/>
                  </a:lnTo>
                  <a:lnTo>
                    <a:pt x="196778" y="2113486"/>
                  </a:lnTo>
                  <a:lnTo>
                    <a:pt x="174216" y="2071409"/>
                  </a:lnTo>
                  <a:lnTo>
                    <a:pt x="152864" y="2028101"/>
                  </a:lnTo>
                  <a:lnTo>
                    <a:pt x="132757" y="1983609"/>
                  </a:lnTo>
                  <a:lnTo>
                    <a:pt x="113928" y="1937979"/>
                  </a:lnTo>
                  <a:lnTo>
                    <a:pt x="96412" y="1891256"/>
                  </a:lnTo>
                  <a:lnTo>
                    <a:pt x="80242" y="1843486"/>
                  </a:lnTo>
                  <a:lnTo>
                    <a:pt x="65452" y="1794714"/>
                  </a:lnTo>
                  <a:lnTo>
                    <a:pt x="52075" y="1744987"/>
                  </a:lnTo>
                  <a:lnTo>
                    <a:pt x="40145" y="1694350"/>
                  </a:lnTo>
                  <a:lnTo>
                    <a:pt x="29697" y="1642849"/>
                  </a:lnTo>
                  <a:lnTo>
                    <a:pt x="20763" y="1590529"/>
                  </a:lnTo>
                  <a:lnTo>
                    <a:pt x="13378" y="1537438"/>
                  </a:lnTo>
                  <a:lnTo>
                    <a:pt x="7576" y="1483619"/>
                  </a:lnTo>
                  <a:lnTo>
                    <a:pt x="3389" y="1429119"/>
                  </a:lnTo>
                  <a:lnTo>
                    <a:pt x="853" y="1373984"/>
                  </a:lnTo>
                  <a:lnTo>
                    <a:pt x="0" y="131826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0" name="docshapegroup44"/>
          <p:cNvGrpSpPr>
            <a:grpSpLocks/>
          </p:cNvGrpSpPr>
          <p:nvPr/>
        </p:nvGrpSpPr>
        <p:grpSpPr bwMode="auto">
          <a:xfrm>
            <a:off x="457200" y="304800"/>
            <a:ext cx="3886200" cy="6324600"/>
            <a:chOff x="5952" y="0"/>
            <a:chExt cx="8448" cy="10800"/>
          </a:xfrm>
        </p:grpSpPr>
        <p:sp>
          <p:nvSpPr>
            <p:cNvPr id="2051" name="docshape45"/>
            <p:cNvSpPr>
              <a:spLocks noChangeArrowheads="1"/>
            </p:cNvSpPr>
            <p:nvPr/>
          </p:nvSpPr>
          <p:spPr bwMode="auto">
            <a:xfrm>
              <a:off x="13920" y="0"/>
              <a:ext cx="480" cy="10800"/>
            </a:xfrm>
            <a:prstGeom prst="rect">
              <a:avLst/>
            </a:prstGeom>
            <a:solidFill>
              <a:srgbClr val="FDC3AD">
                <a:alpha val="8705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14040" y="0"/>
              <a:ext cx="0" cy="10800"/>
            </a:xfrm>
            <a:prstGeom prst="line">
              <a:avLst/>
            </a:prstGeom>
            <a:noFill/>
            <a:ln w="9144">
              <a:solidFill>
                <a:srgbClr val="FD853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3" name="docshape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2" y="2678"/>
              <a:ext cx="8278" cy="6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511" y="0"/>
            <a:ext cx="8286115" cy="6643370"/>
            <a:chOff x="286511" y="0"/>
            <a:chExt cx="8286115" cy="6643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0"/>
              <a:ext cx="8285988" cy="66431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8629" y="3429761"/>
              <a:ext cx="1778635" cy="2664460"/>
            </a:xfrm>
            <a:custGeom>
              <a:avLst/>
              <a:gdLst/>
              <a:ahLst/>
              <a:cxnLst/>
              <a:rect l="l" t="t" r="r" b="b"/>
              <a:pathLst>
                <a:path w="1778635" h="2664460">
                  <a:moveTo>
                    <a:pt x="0" y="1331976"/>
                  </a:moveTo>
                  <a:lnTo>
                    <a:pt x="821" y="1274201"/>
                  </a:lnTo>
                  <a:lnTo>
                    <a:pt x="3264" y="1217054"/>
                  </a:lnTo>
                  <a:lnTo>
                    <a:pt x="7294" y="1160586"/>
                  </a:lnTo>
                  <a:lnTo>
                    <a:pt x="12878" y="1104846"/>
                  </a:lnTo>
                  <a:lnTo>
                    <a:pt x="19983" y="1049884"/>
                  </a:lnTo>
                  <a:lnTo>
                    <a:pt x="28576" y="995751"/>
                  </a:lnTo>
                  <a:lnTo>
                    <a:pt x="38622" y="942496"/>
                  </a:lnTo>
                  <a:lnTo>
                    <a:pt x="50090" y="890170"/>
                  </a:lnTo>
                  <a:lnTo>
                    <a:pt x="62944" y="838821"/>
                  </a:lnTo>
                  <a:lnTo>
                    <a:pt x="77153" y="788501"/>
                  </a:lnTo>
                  <a:lnTo>
                    <a:pt x="92682" y="739260"/>
                  </a:lnTo>
                  <a:lnTo>
                    <a:pt x="109499" y="691146"/>
                  </a:lnTo>
                  <a:lnTo>
                    <a:pt x="127569" y="644211"/>
                  </a:lnTo>
                  <a:lnTo>
                    <a:pt x="146860" y="598504"/>
                  </a:lnTo>
                  <a:lnTo>
                    <a:pt x="167339" y="554076"/>
                  </a:lnTo>
                  <a:lnTo>
                    <a:pt x="188971" y="510975"/>
                  </a:lnTo>
                  <a:lnTo>
                    <a:pt x="211723" y="469253"/>
                  </a:lnTo>
                  <a:lnTo>
                    <a:pt x="235563" y="428959"/>
                  </a:lnTo>
                  <a:lnTo>
                    <a:pt x="260456" y="390143"/>
                  </a:lnTo>
                  <a:lnTo>
                    <a:pt x="286369" y="352856"/>
                  </a:lnTo>
                  <a:lnTo>
                    <a:pt x="313270" y="317147"/>
                  </a:lnTo>
                  <a:lnTo>
                    <a:pt x="341124" y="283066"/>
                  </a:lnTo>
                  <a:lnTo>
                    <a:pt x="369898" y="250663"/>
                  </a:lnTo>
                  <a:lnTo>
                    <a:pt x="399560" y="219988"/>
                  </a:lnTo>
                  <a:lnTo>
                    <a:pt x="430074" y="191092"/>
                  </a:lnTo>
                  <a:lnTo>
                    <a:pt x="461409" y="164024"/>
                  </a:lnTo>
                  <a:lnTo>
                    <a:pt x="493531" y="138833"/>
                  </a:lnTo>
                  <a:lnTo>
                    <a:pt x="526406" y="115572"/>
                  </a:lnTo>
                  <a:lnTo>
                    <a:pt x="560001" y="94288"/>
                  </a:lnTo>
                  <a:lnTo>
                    <a:pt x="594283" y="75032"/>
                  </a:lnTo>
                  <a:lnTo>
                    <a:pt x="629218" y="57855"/>
                  </a:lnTo>
                  <a:lnTo>
                    <a:pt x="664773" y="42805"/>
                  </a:lnTo>
                  <a:lnTo>
                    <a:pt x="700915" y="29934"/>
                  </a:lnTo>
                  <a:lnTo>
                    <a:pt x="737609" y="19291"/>
                  </a:lnTo>
                  <a:lnTo>
                    <a:pt x="774824" y="10926"/>
                  </a:lnTo>
                  <a:lnTo>
                    <a:pt x="812525" y="4889"/>
                  </a:lnTo>
                  <a:lnTo>
                    <a:pt x="850679" y="1230"/>
                  </a:lnTo>
                  <a:lnTo>
                    <a:pt x="889254" y="0"/>
                  </a:lnTo>
                  <a:lnTo>
                    <a:pt x="927827" y="1230"/>
                  </a:lnTo>
                  <a:lnTo>
                    <a:pt x="965980" y="4889"/>
                  </a:lnTo>
                  <a:lnTo>
                    <a:pt x="1003680" y="10926"/>
                  </a:lnTo>
                  <a:lnTo>
                    <a:pt x="1040894" y="19291"/>
                  </a:lnTo>
                  <a:lnTo>
                    <a:pt x="1077589" y="29934"/>
                  </a:lnTo>
                  <a:lnTo>
                    <a:pt x="1113730" y="42805"/>
                  </a:lnTo>
                  <a:lnTo>
                    <a:pt x="1149284" y="57855"/>
                  </a:lnTo>
                  <a:lnTo>
                    <a:pt x="1184219" y="75032"/>
                  </a:lnTo>
                  <a:lnTo>
                    <a:pt x="1218501" y="94288"/>
                  </a:lnTo>
                  <a:lnTo>
                    <a:pt x="1252096" y="115572"/>
                  </a:lnTo>
                  <a:lnTo>
                    <a:pt x="1284971" y="138833"/>
                  </a:lnTo>
                  <a:lnTo>
                    <a:pt x="1317092" y="164024"/>
                  </a:lnTo>
                  <a:lnTo>
                    <a:pt x="1348427" y="191092"/>
                  </a:lnTo>
                  <a:lnTo>
                    <a:pt x="1378942" y="219988"/>
                  </a:lnTo>
                  <a:lnTo>
                    <a:pt x="1408603" y="250663"/>
                  </a:lnTo>
                  <a:lnTo>
                    <a:pt x="1437378" y="283066"/>
                  </a:lnTo>
                  <a:lnTo>
                    <a:pt x="1465232" y="317147"/>
                  </a:lnTo>
                  <a:lnTo>
                    <a:pt x="1492133" y="352856"/>
                  </a:lnTo>
                  <a:lnTo>
                    <a:pt x="1518046" y="390144"/>
                  </a:lnTo>
                  <a:lnTo>
                    <a:pt x="1542940" y="428959"/>
                  </a:lnTo>
                  <a:lnTo>
                    <a:pt x="1566780" y="469253"/>
                  </a:lnTo>
                  <a:lnTo>
                    <a:pt x="1589532" y="510975"/>
                  </a:lnTo>
                  <a:lnTo>
                    <a:pt x="1611165" y="554076"/>
                  </a:lnTo>
                  <a:lnTo>
                    <a:pt x="1631643" y="598504"/>
                  </a:lnTo>
                  <a:lnTo>
                    <a:pt x="1650935" y="644211"/>
                  </a:lnTo>
                  <a:lnTo>
                    <a:pt x="1669005" y="691146"/>
                  </a:lnTo>
                  <a:lnTo>
                    <a:pt x="1685822" y="739260"/>
                  </a:lnTo>
                  <a:lnTo>
                    <a:pt x="1701352" y="788501"/>
                  </a:lnTo>
                  <a:lnTo>
                    <a:pt x="1715561" y="838821"/>
                  </a:lnTo>
                  <a:lnTo>
                    <a:pt x="1728416" y="890170"/>
                  </a:lnTo>
                  <a:lnTo>
                    <a:pt x="1739884" y="942496"/>
                  </a:lnTo>
                  <a:lnTo>
                    <a:pt x="1749931" y="995751"/>
                  </a:lnTo>
                  <a:lnTo>
                    <a:pt x="1758523" y="1049884"/>
                  </a:lnTo>
                  <a:lnTo>
                    <a:pt x="1765629" y="1104846"/>
                  </a:lnTo>
                  <a:lnTo>
                    <a:pt x="1771213" y="1160586"/>
                  </a:lnTo>
                  <a:lnTo>
                    <a:pt x="1775243" y="1217054"/>
                  </a:lnTo>
                  <a:lnTo>
                    <a:pt x="1777686" y="1274201"/>
                  </a:lnTo>
                  <a:lnTo>
                    <a:pt x="1778508" y="1331976"/>
                  </a:lnTo>
                  <a:lnTo>
                    <a:pt x="1777686" y="1389750"/>
                  </a:lnTo>
                  <a:lnTo>
                    <a:pt x="1775243" y="1446897"/>
                  </a:lnTo>
                  <a:lnTo>
                    <a:pt x="1771213" y="1503365"/>
                  </a:lnTo>
                  <a:lnTo>
                    <a:pt x="1765629" y="1559105"/>
                  </a:lnTo>
                  <a:lnTo>
                    <a:pt x="1758523" y="1614067"/>
                  </a:lnTo>
                  <a:lnTo>
                    <a:pt x="1749931" y="1668200"/>
                  </a:lnTo>
                  <a:lnTo>
                    <a:pt x="1739884" y="1721455"/>
                  </a:lnTo>
                  <a:lnTo>
                    <a:pt x="1728416" y="1773781"/>
                  </a:lnTo>
                  <a:lnTo>
                    <a:pt x="1715561" y="1825130"/>
                  </a:lnTo>
                  <a:lnTo>
                    <a:pt x="1701352" y="1875450"/>
                  </a:lnTo>
                  <a:lnTo>
                    <a:pt x="1685822" y="1924691"/>
                  </a:lnTo>
                  <a:lnTo>
                    <a:pt x="1669005" y="1972805"/>
                  </a:lnTo>
                  <a:lnTo>
                    <a:pt x="1650935" y="2019740"/>
                  </a:lnTo>
                  <a:lnTo>
                    <a:pt x="1631643" y="2065447"/>
                  </a:lnTo>
                  <a:lnTo>
                    <a:pt x="1611165" y="2109875"/>
                  </a:lnTo>
                  <a:lnTo>
                    <a:pt x="1589532" y="2152976"/>
                  </a:lnTo>
                  <a:lnTo>
                    <a:pt x="1566780" y="2194698"/>
                  </a:lnTo>
                  <a:lnTo>
                    <a:pt x="1542940" y="2234992"/>
                  </a:lnTo>
                  <a:lnTo>
                    <a:pt x="1518046" y="2273808"/>
                  </a:lnTo>
                  <a:lnTo>
                    <a:pt x="1492133" y="2311095"/>
                  </a:lnTo>
                  <a:lnTo>
                    <a:pt x="1465232" y="2346804"/>
                  </a:lnTo>
                  <a:lnTo>
                    <a:pt x="1437378" y="2380885"/>
                  </a:lnTo>
                  <a:lnTo>
                    <a:pt x="1408603" y="2413288"/>
                  </a:lnTo>
                  <a:lnTo>
                    <a:pt x="1378942" y="2443963"/>
                  </a:lnTo>
                  <a:lnTo>
                    <a:pt x="1348427" y="2472859"/>
                  </a:lnTo>
                  <a:lnTo>
                    <a:pt x="1317092" y="2499927"/>
                  </a:lnTo>
                  <a:lnTo>
                    <a:pt x="1284971" y="2525118"/>
                  </a:lnTo>
                  <a:lnTo>
                    <a:pt x="1252096" y="2548379"/>
                  </a:lnTo>
                  <a:lnTo>
                    <a:pt x="1218501" y="2569663"/>
                  </a:lnTo>
                  <a:lnTo>
                    <a:pt x="1184219" y="2588919"/>
                  </a:lnTo>
                  <a:lnTo>
                    <a:pt x="1149284" y="2606096"/>
                  </a:lnTo>
                  <a:lnTo>
                    <a:pt x="1113730" y="2621146"/>
                  </a:lnTo>
                  <a:lnTo>
                    <a:pt x="1077589" y="2634017"/>
                  </a:lnTo>
                  <a:lnTo>
                    <a:pt x="1040894" y="2644660"/>
                  </a:lnTo>
                  <a:lnTo>
                    <a:pt x="1003680" y="2653025"/>
                  </a:lnTo>
                  <a:lnTo>
                    <a:pt x="965980" y="2659062"/>
                  </a:lnTo>
                  <a:lnTo>
                    <a:pt x="927827" y="2662721"/>
                  </a:lnTo>
                  <a:lnTo>
                    <a:pt x="889254" y="2663952"/>
                  </a:lnTo>
                  <a:lnTo>
                    <a:pt x="850679" y="2662721"/>
                  </a:lnTo>
                  <a:lnTo>
                    <a:pt x="812525" y="2659062"/>
                  </a:lnTo>
                  <a:lnTo>
                    <a:pt x="774824" y="2653025"/>
                  </a:lnTo>
                  <a:lnTo>
                    <a:pt x="737609" y="2644660"/>
                  </a:lnTo>
                  <a:lnTo>
                    <a:pt x="700915" y="2634017"/>
                  </a:lnTo>
                  <a:lnTo>
                    <a:pt x="664773" y="2621146"/>
                  </a:lnTo>
                  <a:lnTo>
                    <a:pt x="629218" y="2606096"/>
                  </a:lnTo>
                  <a:lnTo>
                    <a:pt x="594283" y="2588919"/>
                  </a:lnTo>
                  <a:lnTo>
                    <a:pt x="560001" y="2569663"/>
                  </a:lnTo>
                  <a:lnTo>
                    <a:pt x="526406" y="2548379"/>
                  </a:lnTo>
                  <a:lnTo>
                    <a:pt x="493531" y="2525118"/>
                  </a:lnTo>
                  <a:lnTo>
                    <a:pt x="461409" y="2499927"/>
                  </a:lnTo>
                  <a:lnTo>
                    <a:pt x="430074" y="2472859"/>
                  </a:lnTo>
                  <a:lnTo>
                    <a:pt x="399560" y="2443963"/>
                  </a:lnTo>
                  <a:lnTo>
                    <a:pt x="369898" y="2413288"/>
                  </a:lnTo>
                  <a:lnTo>
                    <a:pt x="341124" y="2380885"/>
                  </a:lnTo>
                  <a:lnTo>
                    <a:pt x="313270" y="2346804"/>
                  </a:lnTo>
                  <a:lnTo>
                    <a:pt x="286369" y="2311095"/>
                  </a:lnTo>
                  <a:lnTo>
                    <a:pt x="260456" y="2273807"/>
                  </a:lnTo>
                  <a:lnTo>
                    <a:pt x="235563" y="2234992"/>
                  </a:lnTo>
                  <a:lnTo>
                    <a:pt x="211723" y="2194698"/>
                  </a:lnTo>
                  <a:lnTo>
                    <a:pt x="188971" y="2152976"/>
                  </a:lnTo>
                  <a:lnTo>
                    <a:pt x="167339" y="2109875"/>
                  </a:lnTo>
                  <a:lnTo>
                    <a:pt x="146860" y="2065447"/>
                  </a:lnTo>
                  <a:lnTo>
                    <a:pt x="127569" y="2019740"/>
                  </a:lnTo>
                  <a:lnTo>
                    <a:pt x="109499" y="1972805"/>
                  </a:lnTo>
                  <a:lnTo>
                    <a:pt x="92682" y="1924691"/>
                  </a:lnTo>
                  <a:lnTo>
                    <a:pt x="77153" y="1875450"/>
                  </a:lnTo>
                  <a:lnTo>
                    <a:pt x="62944" y="1825130"/>
                  </a:lnTo>
                  <a:lnTo>
                    <a:pt x="50090" y="1773781"/>
                  </a:lnTo>
                  <a:lnTo>
                    <a:pt x="38622" y="1721455"/>
                  </a:lnTo>
                  <a:lnTo>
                    <a:pt x="28576" y="1668200"/>
                  </a:lnTo>
                  <a:lnTo>
                    <a:pt x="19983" y="1614067"/>
                  </a:lnTo>
                  <a:lnTo>
                    <a:pt x="12878" y="1559105"/>
                  </a:lnTo>
                  <a:lnTo>
                    <a:pt x="7294" y="1503365"/>
                  </a:lnTo>
                  <a:lnTo>
                    <a:pt x="3264" y="1446897"/>
                  </a:lnTo>
                  <a:lnTo>
                    <a:pt x="821" y="1389750"/>
                  </a:lnTo>
                  <a:lnTo>
                    <a:pt x="0" y="133197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657</Words>
  <Application>Microsoft Office PowerPoint</Application>
  <PresentationFormat>Affichage à l'écran (4:3)</PresentationFormat>
  <Paragraphs>133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Office Theme</vt:lpstr>
      <vt:lpstr>Diapositive 1</vt:lpstr>
      <vt:lpstr>Objectif pédagogique </vt:lpstr>
      <vt:lpstr>Plan </vt:lpstr>
      <vt:lpstr>Diapositive 4</vt:lpstr>
      <vt:lpstr>Introduction  </vt:lpstr>
      <vt:lpstr>1-Définition </vt:lpstr>
      <vt:lpstr>2-ANATOMIE DESCRIPTIVE </vt:lpstr>
      <vt:lpstr>Diapositive 8</vt:lpstr>
      <vt:lpstr>Diapositive 9</vt:lpstr>
      <vt:lpstr>talo-crurale</vt:lpstr>
      <vt:lpstr>2-ANATOMIE DESCRIPTIVE </vt:lpstr>
      <vt:lpstr>Talus ou surfaces talaire</vt:lpstr>
      <vt:lpstr>2-Les moyens d’unions</vt:lpstr>
      <vt:lpstr>2-Les moyens d’unions</vt:lpstr>
      <vt:lpstr>Diapositive 15</vt:lpstr>
      <vt:lpstr>Diapositive 16</vt:lpstr>
      <vt:lpstr>Diapositive 17</vt:lpstr>
      <vt:lpstr>Ligament antérieur </vt:lpstr>
      <vt:lpstr>Ligament postérieur </vt:lpstr>
      <vt:lpstr>c-Moyens de glissement:la synoviale </vt:lpstr>
      <vt:lpstr>Diapositive 21</vt:lpstr>
      <vt:lpstr>III- Anatomie fonctionnelle</vt:lpstr>
      <vt:lpstr>Diapositive 23</vt:lpstr>
      <vt:lpstr>Merci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Articulation talo-crurale</dc:title>
  <dc:creator>ency-education.com</dc:creator>
  <cp:lastModifiedBy>pcstar</cp:lastModifiedBy>
  <cp:revision>14</cp:revision>
  <dcterms:created xsi:type="dcterms:W3CDTF">2023-01-25T14:42:30Z</dcterms:created>
  <dcterms:modified xsi:type="dcterms:W3CDTF">2024-02-17T23:45:08Z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2023-01-25T00:00:00Z</vt:filetime>
  </property>
</Properties>
</file>