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0" r:id="rId2"/>
    <p:sldId id="30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2" r:id="rId44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5051" y="1188796"/>
            <a:ext cx="3117850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5051" y="1555241"/>
            <a:ext cx="6762115" cy="368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050" y="609600"/>
            <a:ext cx="4517950" cy="685800"/>
          </a:xfrm>
        </p:spPr>
        <p:txBody>
          <a:bodyPr/>
          <a:lstStyle/>
          <a:p>
            <a:r>
              <a:rPr lang="fr-FR" dirty="0" smtClean="0"/>
              <a:t>MUSCLES DE LA CUISSE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980303"/>
          </a:xfrm>
        </p:spPr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UNIVERSITE </a:t>
            </a:r>
            <a:r>
              <a:rPr lang="fr-FR" spc="-10" dirty="0" smtClean="0">
                <a:latin typeface="Times New Roman"/>
                <a:cs typeface="Times New Roman"/>
              </a:rPr>
              <a:t>IBN KHALDOUN TIARET 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ANNEXE DE</a:t>
            </a:r>
            <a:r>
              <a:rPr lang="fr-FR" spc="10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MEDECINE</a:t>
            </a:r>
            <a:endParaRPr lang="fr-FR" dirty="0" smtClean="0">
              <a:latin typeface="Times New Roman"/>
              <a:cs typeface="Times New Roman"/>
            </a:endParaRPr>
          </a:p>
          <a:p>
            <a:r>
              <a:rPr lang="fr-FR" spc="-10" dirty="0" smtClean="0">
                <a:latin typeface="Times New Roman"/>
                <a:cs typeface="Times New Roman"/>
              </a:rPr>
              <a:t>ANNEE </a:t>
            </a:r>
            <a:r>
              <a:rPr lang="fr-FR" spc="-5" dirty="0" smtClean="0">
                <a:latin typeface="Times New Roman"/>
                <a:cs typeface="Times New Roman"/>
              </a:rPr>
              <a:t>UNIVERSITAIRE  </a:t>
            </a:r>
            <a:r>
              <a:rPr lang="fr-FR" dirty="0" smtClean="0">
                <a:latin typeface="Times New Roman"/>
                <a:cs typeface="Times New Roman"/>
              </a:rPr>
              <a:t>2023</a:t>
            </a:r>
            <a:r>
              <a:rPr lang="fr-FR" spc="55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-2024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dirty="0" smtClean="0">
                <a:latin typeface="Arial"/>
                <a:cs typeface="Arial"/>
              </a:rPr>
              <a:t>Dr</a:t>
            </a:r>
            <a:r>
              <a:rPr lang="fr-FR" spc="-20" dirty="0" smtClean="0">
                <a:latin typeface="Arial"/>
                <a:cs typeface="Arial"/>
              </a:rPr>
              <a:t> </a:t>
            </a:r>
            <a:r>
              <a:rPr lang="fr-FR" spc="-10" dirty="0" smtClean="0">
                <a:latin typeface="Arial"/>
                <a:cs typeface="Arial"/>
              </a:rPr>
              <a:t>BENYAHIA.S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pc="-10" dirty="0" smtClean="0">
                <a:latin typeface="Arial"/>
                <a:cs typeface="Arial"/>
              </a:rPr>
              <a:t>SPECIALISTE  EN ANATOMIE GENERALE </a:t>
            </a:r>
            <a:endParaRPr lang="fr-FR" dirty="0" smtClean="0">
              <a:latin typeface="Arial"/>
              <a:cs typeface="Arial"/>
            </a:endParaRPr>
          </a:p>
          <a:p>
            <a:endParaRPr lang="fr-FR" dirty="0"/>
          </a:p>
        </p:txBody>
      </p:sp>
      <p:pic>
        <p:nvPicPr>
          <p:cNvPr id="1026" name="Picture 2" descr="C:\Users\pcstar\Downloads\LOGO Ibn khaldou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62742"/>
            <a:ext cx="5181600" cy="4071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00" y="815339"/>
            <a:ext cx="5625465" cy="2478405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  <a:tabLst>
                <a:tab pos="1438910" algn="l"/>
              </a:tabLst>
            </a:pP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2. </a:t>
            </a:r>
            <a:r>
              <a:rPr sz="2400"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Muscle	</a:t>
            </a:r>
            <a:r>
              <a:rPr sz="2400" b="1" u="heavy" spc="-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vaste</a:t>
            </a:r>
            <a:r>
              <a:rPr sz="2400" b="1" u="heavy" spc="-3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médial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994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Origine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lèvre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médiale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 la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ligne </a:t>
            </a:r>
            <a:r>
              <a:rPr sz="2400" b="1" spc="-10" dirty="0">
                <a:latin typeface="Calibri"/>
                <a:cs typeface="Calibri"/>
              </a:rPr>
              <a:t>âpre.</a:t>
            </a:r>
            <a:endParaRPr sz="24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ligne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spirale.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891" y="594374"/>
            <a:ext cx="2314057" cy="57713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42119" y="27432"/>
            <a:ext cx="2751608" cy="60260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3200" y="815339"/>
            <a:ext cx="5625465" cy="4058920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  <a:tabLst>
                <a:tab pos="1438910" algn="l"/>
              </a:tabLst>
            </a:pP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2. </a:t>
            </a:r>
            <a:r>
              <a:rPr sz="2400"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Muscle	</a:t>
            </a:r>
            <a:r>
              <a:rPr sz="2400" b="1" u="heavy" spc="-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vaste</a:t>
            </a:r>
            <a:r>
              <a:rPr sz="2400" b="1" u="heavy" spc="-3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médial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994"/>
              </a:spcBef>
            </a:pP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Terminaison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400" b="1" spc="-10" dirty="0">
                <a:latin typeface="Calibri"/>
                <a:cs typeface="Calibri"/>
              </a:rPr>
              <a:t>tendon </a:t>
            </a:r>
            <a:r>
              <a:rPr sz="2400" b="1" spc="-5" dirty="0">
                <a:latin typeface="Calibri"/>
                <a:cs typeface="Calibri"/>
              </a:rPr>
              <a:t>commun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aux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4</a:t>
            </a:r>
            <a:r>
              <a:rPr sz="2400" b="1" spc="-10" dirty="0">
                <a:latin typeface="Calibri"/>
                <a:cs typeface="Calibri"/>
              </a:rPr>
              <a:t> chefs.</a:t>
            </a:r>
            <a:endParaRPr sz="2400">
              <a:latin typeface="Calibri"/>
              <a:cs typeface="Calibri"/>
            </a:endParaRPr>
          </a:p>
          <a:p>
            <a:pPr marL="434340" marR="1091565" indent="-342900">
              <a:lnSpc>
                <a:spcPct val="107100"/>
              </a:lnSpc>
              <a:spcBef>
                <a:spcPts val="790"/>
              </a:spcBef>
              <a:buFont typeface="Arial MT"/>
              <a:buChar char="•"/>
              <a:tabLst>
                <a:tab pos="434340" algn="l"/>
                <a:tab pos="434975" algn="l"/>
                <a:tab pos="3912870" algn="l"/>
              </a:tabLst>
            </a:pPr>
            <a:r>
              <a:rPr sz="2400" b="1" spc="-5" dirty="0">
                <a:latin typeface="Calibri"/>
                <a:cs typeface="Calibri"/>
              </a:rPr>
              <a:t>Fibres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directes: </a:t>
            </a:r>
            <a:r>
              <a:rPr sz="2400" b="1" dirty="0">
                <a:latin typeface="Calibri"/>
                <a:cs typeface="Calibri"/>
              </a:rPr>
              <a:t>sur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bord	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patella.</a:t>
            </a:r>
            <a:endParaRPr sz="2400">
              <a:latin typeface="Calibri"/>
              <a:cs typeface="Calibri"/>
            </a:endParaRPr>
          </a:p>
          <a:p>
            <a:pPr marL="434340" marR="277495" indent="-342900">
              <a:lnSpc>
                <a:spcPct val="107100"/>
              </a:lnSpc>
              <a:spcBef>
                <a:spcPts val="795"/>
              </a:spcBef>
              <a:buFont typeface="Arial MT"/>
              <a:buChar char="•"/>
              <a:tabLst>
                <a:tab pos="434340" algn="l"/>
                <a:tab pos="434975" algn="l"/>
              </a:tabLst>
            </a:pPr>
            <a:r>
              <a:rPr sz="2400" b="1" spc="-5" dirty="0">
                <a:latin typeface="Calibri"/>
                <a:cs typeface="Calibri"/>
              </a:rPr>
              <a:t>Fibres croisées: croise </a:t>
            </a:r>
            <a:r>
              <a:rPr sz="2400" b="1" dirty="0">
                <a:latin typeface="Calibri"/>
                <a:cs typeface="Calibri"/>
              </a:rPr>
              <a:t>la ligne </a:t>
            </a:r>
            <a:r>
              <a:rPr sz="2400" b="1" spc="-5" dirty="0">
                <a:latin typeface="Calibri"/>
                <a:cs typeface="Calibri"/>
              </a:rPr>
              <a:t>médiane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avant</a:t>
            </a:r>
            <a:r>
              <a:rPr sz="2400" b="1" dirty="0">
                <a:latin typeface="Calibri"/>
                <a:cs typeface="Calibri"/>
              </a:rPr>
              <a:t> de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10" dirty="0">
                <a:latin typeface="Calibri"/>
                <a:cs typeface="Calibri"/>
              </a:rPr>
              <a:t>patella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et</a:t>
            </a:r>
            <a:r>
              <a:rPr sz="2400" b="1" dirty="0">
                <a:latin typeface="Calibri"/>
                <a:cs typeface="Calibri"/>
              </a:rPr>
              <a:t> du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ligament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patellaire </a:t>
            </a:r>
            <a:r>
              <a:rPr sz="2400" b="1" spc="-5" dirty="0">
                <a:latin typeface="Calibri"/>
                <a:cs typeface="Calibri"/>
              </a:rPr>
              <a:t>et </a:t>
            </a:r>
            <a:r>
              <a:rPr sz="2400" b="1" dirty="0">
                <a:latin typeface="Calibri"/>
                <a:cs typeface="Calibri"/>
              </a:rPr>
              <a:t>se </a:t>
            </a:r>
            <a:r>
              <a:rPr sz="2400" b="1" spc="-5" dirty="0">
                <a:latin typeface="Calibri"/>
                <a:cs typeface="Calibri"/>
              </a:rPr>
              <a:t>termine </a:t>
            </a:r>
            <a:r>
              <a:rPr sz="2400" b="1" dirty="0">
                <a:latin typeface="Calibri"/>
                <a:cs typeface="Calibri"/>
              </a:rPr>
              <a:t>sur le </a:t>
            </a:r>
            <a:r>
              <a:rPr sz="2400" b="1" spc="-5" dirty="0">
                <a:latin typeface="Calibri"/>
                <a:cs typeface="Calibri"/>
              </a:rPr>
              <a:t>condyle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latéral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tibia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891" y="594374"/>
            <a:ext cx="2314057" cy="577131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388095" y="27432"/>
            <a:ext cx="3804285" cy="6083935"/>
            <a:chOff x="8388095" y="27432"/>
            <a:chExt cx="3804285" cy="60839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2119" y="27432"/>
              <a:ext cx="2751608" cy="60260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8095" y="27432"/>
              <a:ext cx="3803904" cy="60838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3011" y="516636"/>
            <a:ext cx="4532630" cy="2771140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394970" indent="-303530">
              <a:lnSpc>
                <a:spcPct val="100000"/>
              </a:lnSpc>
              <a:spcBef>
                <a:spcPts val="275"/>
              </a:spcBef>
              <a:buAutoNum type="arabicPeriod" startAt="3"/>
              <a:tabLst>
                <a:tab pos="395605" algn="l"/>
                <a:tab pos="1438910" algn="l"/>
              </a:tabLst>
            </a:pPr>
            <a:r>
              <a:rPr sz="2400"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Muscle	</a:t>
            </a:r>
            <a:r>
              <a:rPr sz="2400" b="1" u="heavy" spc="-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vaste</a:t>
            </a:r>
            <a:r>
              <a:rPr sz="2400" b="1" u="heavy" spc="-4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latéral</a:t>
            </a:r>
            <a:endParaRPr sz="2400">
              <a:latin typeface="Calibri"/>
              <a:cs typeface="Calibri"/>
            </a:endParaRPr>
          </a:p>
          <a:p>
            <a:pPr marL="570230">
              <a:lnSpc>
                <a:spcPct val="100000"/>
              </a:lnSpc>
              <a:spcBef>
                <a:spcPts val="1000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Origine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892175" marR="597535" lvl="1" indent="-342900">
              <a:lnSpc>
                <a:spcPct val="106700"/>
              </a:lnSpc>
              <a:spcBef>
                <a:spcPts val="815"/>
              </a:spcBef>
              <a:buFont typeface="Arial MT"/>
              <a:buChar char="•"/>
              <a:tabLst>
                <a:tab pos="891540" algn="l"/>
                <a:tab pos="892175" algn="l"/>
              </a:tabLst>
            </a:pP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15" dirty="0">
                <a:latin typeface="Calibri"/>
                <a:cs typeface="Calibri"/>
              </a:rPr>
              <a:t>face latérale </a:t>
            </a:r>
            <a:r>
              <a:rPr sz="2400" b="1" dirty="0">
                <a:latin typeface="Calibri"/>
                <a:cs typeface="Calibri"/>
              </a:rPr>
              <a:t>du </a:t>
            </a:r>
            <a:r>
              <a:rPr sz="2400" b="1" spc="-15" dirty="0">
                <a:latin typeface="Calibri"/>
                <a:cs typeface="Calibri"/>
              </a:rPr>
              <a:t>grand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trochanter</a:t>
            </a:r>
            <a:endParaRPr sz="2400">
              <a:latin typeface="Calibri"/>
              <a:cs typeface="Calibri"/>
            </a:endParaRPr>
          </a:p>
          <a:p>
            <a:pPr marL="892175" marR="320675" lvl="1" indent="-342900">
              <a:lnSpc>
                <a:spcPct val="107100"/>
              </a:lnSpc>
              <a:spcBef>
                <a:spcPts val="805"/>
              </a:spcBef>
              <a:buFont typeface="Arial MT"/>
              <a:buChar char="•"/>
              <a:tabLst>
                <a:tab pos="891540" algn="l"/>
                <a:tab pos="892175" algn="l"/>
              </a:tabLst>
            </a:pP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lèvre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latérale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ligne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âpre.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2"/>
            <a:ext cx="2639668" cy="685787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217152" y="0"/>
            <a:ext cx="2974975" cy="6278880"/>
            <a:chOff x="9217152" y="0"/>
            <a:chExt cx="2974975" cy="62788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26296" y="0"/>
              <a:ext cx="2863438" cy="621957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221724" y="0"/>
              <a:ext cx="2970530" cy="6274435"/>
            </a:xfrm>
            <a:custGeom>
              <a:avLst/>
              <a:gdLst/>
              <a:ahLst/>
              <a:cxnLst/>
              <a:rect l="l" t="t" r="r" b="b"/>
              <a:pathLst>
                <a:path w="2970529" h="6274435">
                  <a:moveTo>
                    <a:pt x="0" y="6274308"/>
                  </a:moveTo>
                  <a:lnTo>
                    <a:pt x="2970276" y="6274308"/>
                  </a:lnTo>
                </a:path>
                <a:path w="2970529" h="6274435">
                  <a:moveTo>
                    <a:pt x="0" y="0"/>
                  </a:moveTo>
                  <a:lnTo>
                    <a:pt x="0" y="627430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73613" y="2876676"/>
              <a:ext cx="666115" cy="311150"/>
            </a:xfrm>
            <a:custGeom>
              <a:avLst/>
              <a:gdLst/>
              <a:ahLst/>
              <a:cxnLst/>
              <a:rect l="l" t="t" r="r" b="b"/>
              <a:pathLst>
                <a:path w="666115" h="311150">
                  <a:moveTo>
                    <a:pt x="164562" y="73822"/>
                  </a:moveTo>
                  <a:lnTo>
                    <a:pt x="108093" y="84079"/>
                  </a:lnTo>
                  <a:lnTo>
                    <a:pt x="144877" y="128351"/>
                  </a:lnTo>
                  <a:lnTo>
                    <a:pt x="646176" y="310642"/>
                  </a:lnTo>
                  <a:lnTo>
                    <a:pt x="665987" y="256159"/>
                  </a:lnTo>
                  <a:lnTo>
                    <a:pt x="164562" y="73822"/>
                  </a:lnTo>
                  <a:close/>
                </a:path>
                <a:path w="666115" h="311150">
                  <a:moveTo>
                    <a:pt x="246760" y="0"/>
                  </a:moveTo>
                  <a:lnTo>
                    <a:pt x="0" y="44831"/>
                  </a:lnTo>
                  <a:lnTo>
                    <a:pt x="160400" y="237617"/>
                  </a:lnTo>
                  <a:lnTo>
                    <a:pt x="169324" y="244782"/>
                  </a:lnTo>
                  <a:lnTo>
                    <a:pt x="179974" y="247888"/>
                  </a:lnTo>
                  <a:lnTo>
                    <a:pt x="191029" y="246778"/>
                  </a:lnTo>
                  <a:lnTo>
                    <a:pt x="210347" y="210653"/>
                  </a:lnTo>
                  <a:lnTo>
                    <a:pt x="144877" y="128351"/>
                  </a:lnTo>
                  <a:lnTo>
                    <a:pt x="44068" y="91694"/>
                  </a:lnTo>
                  <a:lnTo>
                    <a:pt x="63880" y="37211"/>
                  </a:lnTo>
                  <a:lnTo>
                    <a:pt x="279132" y="37211"/>
                  </a:lnTo>
                  <a:lnTo>
                    <a:pt x="280158" y="34877"/>
                  </a:lnTo>
                  <a:lnTo>
                    <a:pt x="280415" y="23368"/>
                  </a:lnTo>
                  <a:lnTo>
                    <a:pt x="276139" y="12680"/>
                  </a:lnTo>
                  <a:lnTo>
                    <a:pt x="268398" y="4730"/>
                  </a:lnTo>
                  <a:lnTo>
                    <a:pt x="258252" y="257"/>
                  </a:lnTo>
                  <a:lnTo>
                    <a:pt x="246760" y="0"/>
                  </a:lnTo>
                  <a:close/>
                </a:path>
                <a:path w="666115" h="311150">
                  <a:moveTo>
                    <a:pt x="63880" y="37211"/>
                  </a:moveTo>
                  <a:lnTo>
                    <a:pt x="44068" y="91694"/>
                  </a:lnTo>
                  <a:lnTo>
                    <a:pt x="144877" y="128351"/>
                  </a:lnTo>
                  <a:lnTo>
                    <a:pt x="115475" y="92963"/>
                  </a:lnTo>
                  <a:lnTo>
                    <a:pt x="59181" y="92963"/>
                  </a:lnTo>
                  <a:lnTo>
                    <a:pt x="76326" y="45847"/>
                  </a:lnTo>
                  <a:lnTo>
                    <a:pt x="87629" y="45847"/>
                  </a:lnTo>
                  <a:lnTo>
                    <a:pt x="63880" y="37211"/>
                  </a:lnTo>
                  <a:close/>
                </a:path>
                <a:path w="666115" h="311150">
                  <a:moveTo>
                    <a:pt x="76326" y="45847"/>
                  </a:moveTo>
                  <a:lnTo>
                    <a:pt x="59181" y="92963"/>
                  </a:lnTo>
                  <a:lnTo>
                    <a:pt x="108093" y="84079"/>
                  </a:lnTo>
                  <a:lnTo>
                    <a:pt x="76326" y="45847"/>
                  </a:lnTo>
                  <a:close/>
                </a:path>
                <a:path w="666115" h="311150">
                  <a:moveTo>
                    <a:pt x="108093" y="84079"/>
                  </a:moveTo>
                  <a:lnTo>
                    <a:pt x="59181" y="92963"/>
                  </a:lnTo>
                  <a:lnTo>
                    <a:pt x="115475" y="92963"/>
                  </a:lnTo>
                  <a:lnTo>
                    <a:pt x="108093" y="84079"/>
                  </a:lnTo>
                  <a:close/>
                </a:path>
                <a:path w="666115" h="311150">
                  <a:moveTo>
                    <a:pt x="87629" y="45847"/>
                  </a:moveTo>
                  <a:lnTo>
                    <a:pt x="76326" y="45847"/>
                  </a:lnTo>
                  <a:lnTo>
                    <a:pt x="108093" y="84079"/>
                  </a:lnTo>
                  <a:lnTo>
                    <a:pt x="164562" y="73822"/>
                  </a:lnTo>
                  <a:lnTo>
                    <a:pt x="87629" y="45847"/>
                  </a:lnTo>
                  <a:close/>
                </a:path>
                <a:path w="666115" h="311150">
                  <a:moveTo>
                    <a:pt x="279132" y="37211"/>
                  </a:moveTo>
                  <a:lnTo>
                    <a:pt x="63880" y="37211"/>
                  </a:lnTo>
                  <a:lnTo>
                    <a:pt x="164562" y="73822"/>
                  </a:lnTo>
                  <a:lnTo>
                    <a:pt x="257047" y="57023"/>
                  </a:lnTo>
                  <a:lnTo>
                    <a:pt x="267735" y="52800"/>
                  </a:lnTo>
                  <a:lnTo>
                    <a:pt x="275685" y="45053"/>
                  </a:lnTo>
                  <a:lnTo>
                    <a:pt x="279132" y="372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3696" y="1504188"/>
            <a:ext cx="4498975" cy="3767454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395605" indent="-304165">
              <a:lnSpc>
                <a:spcPct val="100000"/>
              </a:lnSpc>
              <a:spcBef>
                <a:spcPts val="275"/>
              </a:spcBef>
              <a:buAutoNum type="arabicPeriod" startAt="4"/>
              <a:tabLst>
                <a:tab pos="396240" algn="l"/>
              </a:tabLst>
            </a:pPr>
            <a:r>
              <a:rPr sz="2400" b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Le</a:t>
            </a:r>
            <a:r>
              <a:rPr sz="2400" b="1" u="heavy" spc="-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muscle</a:t>
            </a:r>
            <a:r>
              <a:rPr sz="2400" b="1" u="heavy" spc="-3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vaste</a:t>
            </a:r>
            <a:r>
              <a:rPr sz="2400" b="1" u="heavy" spc="-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intermédiaire</a:t>
            </a:r>
            <a:endParaRPr sz="2400">
              <a:latin typeface="Calibri"/>
              <a:cs typeface="Calibri"/>
            </a:endParaRPr>
          </a:p>
          <a:p>
            <a:pPr marL="549275">
              <a:lnSpc>
                <a:spcPct val="100000"/>
              </a:lnSpc>
              <a:spcBef>
                <a:spcPts val="1000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Origine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sur:</a:t>
            </a:r>
            <a:endParaRPr sz="2400">
              <a:latin typeface="Calibri"/>
              <a:cs typeface="Calibri"/>
            </a:endParaRPr>
          </a:p>
          <a:p>
            <a:pPr marL="892175" marR="384810" lvl="1" indent="-342900">
              <a:lnSpc>
                <a:spcPct val="106900"/>
              </a:lnSpc>
              <a:spcBef>
                <a:spcPts val="810"/>
              </a:spcBef>
              <a:buFont typeface="Arial MT"/>
              <a:buChar char="•"/>
              <a:tabLst>
                <a:tab pos="892175" algn="l"/>
                <a:tab pos="892810" algn="l"/>
                <a:tab pos="2385695" algn="l"/>
              </a:tabLst>
            </a:pPr>
            <a:r>
              <a:rPr sz="2400" b="1" dirty="0">
                <a:latin typeface="Calibri"/>
                <a:cs typeface="Calibri"/>
              </a:rPr>
              <a:t>2/3 </a:t>
            </a:r>
            <a:r>
              <a:rPr sz="2400" b="1" spc="-10" dirty="0">
                <a:latin typeface="Calibri"/>
                <a:cs typeface="Calibri"/>
              </a:rPr>
              <a:t>supérieures </a:t>
            </a:r>
            <a:r>
              <a:rPr sz="2400" b="1" dirty="0">
                <a:latin typeface="Calibri"/>
                <a:cs typeface="Calibri"/>
              </a:rPr>
              <a:t>des </a:t>
            </a:r>
            <a:r>
              <a:rPr sz="2400" b="1" spc="-10" dirty="0">
                <a:latin typeface="Calibri"/>
                <a:cs typeface="Calibri"/>
              </a:rPr>
              <a:t>faces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antérieure </a:t>
            </a:r>
            <a:r>
              <a:rPr sz="2400" b="1" spc="-5" dirty="0">
                <a:latin typeface="Calibri"/>
                <a:cs typeface="Calibri"/>
              </a:rPr>
              <a:t>et </a:t>
            </a:r>
            <a:r>
              <a:rPr sz="2400" b="1" spc="-10" dirty="0">
                <a:latin typeface="Calibri"/>
                <a:cs typeface="Calibri"/>
              </a:rPr>
              <a:t>postéro-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latérale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du	</a:t>
            </a:r>
            <a:r>
              <a:rPr sz="2400" b="1" spc="-50" dirty="0">
                <a:latin typeface="Calibri"/>
                <a:cs typeface="Calibri"/>
              </a:rPr>
              <a:t>fémur.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267" y="314020"/>
            <a:ext cx="3094538" cy="591907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52475" y="166705"/>
            <a:ext cx="2045420" cy="53345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9084" y="1853183"/>
            <a:ext cx="4498975" cy="1861185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395605" indent="-303530">
              <a:lnSpc>
                <a:spcPct val="100000"/>
              </a:lnSpc>
              <a:spcBef>
                <a:spcPts val="275"/>
              </a:spcBef>
              <a:buAutoNum type="arabicPeriod" startAt="4"/>
              <a:tabLst>
                <a:tab pos="395605" algn="l"/>
              </a:tabLst>
            </a:pPr>
            <a:r>
              <a:rPr sz="2400" b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Le</a:t>
            </a:r>
            <a:r>
              <a:rPr sz="2400" b="1" u="heavy" spc="-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muscle</a:t>
            </a:r>
            <a:r>
              <a:rPr sz="2400" b="1" u="heavy" spc="-3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vaste</a:t>
            </a:r>
            <a:r>
              <a:rPr sz="2400" b="1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intermédiaire</a:t>
            </a:r>
            <a:endParaRPr sz="2400">
              <a:latin typeface="Calibri"/>
              <a:cs typeface="Calibri"/>
            </a:endParaRPr>
          </a:p>
          <a:p>
            <a:pPr marL="92075" marR="88900">
              <a:lnSpc>
                <a:spcPct val="107200"/>
              </a:lnSpc>
              <a:spcBef>
                <a:spcPts val="790"/>
              </a:spcBef>
            </a:pP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Terminaison</a:t>
            </a:r>
            <a:r>
              <a:rPr sz="2400" b="1" i="1" spc="-20" dirty="0">
                <a:latin typeface="Calibri"/>
                <a:cs typeface="Calibri"/>
              </a:rPr>
              <a:t>:</a:t>
            </a:r>
            <a:r>
              <a:rPr sz="2400" b="1" i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tendon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commun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aux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4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chefs</a:t>
            </a:r>
            <a:endParaRPr sz="2400">
              <a:latin typeface="Calibri"/>
              <a:cs typeface="Calibri"/>
            </a:endParaRPr>
          </a:p>
          <a:p>
            <a:pPr marL="892810" lvl="1" indent="-3435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892175" algn="l"/>
                <a:tab pos="892810" algn="l"/>
              </a:tabLst>
            </a:pPr>
            <a:r>
              <a:rPr sz="2400" b="1" dirty="0">
                <a:latin typeface="Calibri"/>
                <a:cs typeface="Calibri"/>
              </a:rPr>
              <a:t>Sur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base</a:t>
            </a:r>
            <a:r>
              <a:rPr sz="2400" b="1" dirty="0">
                <a:latin typeface="Calibri"/>
                <a:cs typeface="Calibri"/>
              </a:rPr>
              <a:t> de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patella.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267" y="314020"/>
            <a:ext cx="3094538" cy="591907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170164" y="160020"/>
            <a:ext cx="3782695" cy="5654040"/>
            <a:chOff x="8170164" y="160020"/>
            <a:chExt cx="3782695" cy="56540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52475" y="179951"/>
              <a:ext cx="2045420" cy="53471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164" y="160020"/>
              <a:ext cx="3782568" cy="56540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483090" y="378713"/>
              <a:ext cx="317500" cy="358140"/>
            </a:xfrm>
            <a:custGeom>
              <a:avLst/>
              <a:gdLst/>
              <a:ahLst/>
              <a:cxnLst/>
              <a:rect l="l" t="t" r="r" b="b"/>
              <a:pathLst>
                <a:path w="317500" h="358140">
                  <a:moveTo>
                    <a:pt x="0" y="179070"/>
                  </a:moveTo>
                  <a:lnTo>
                    <a:pt x="5663" y="131453"/>
                  </a:lnTo>
                  <a:lnTo>
                    <a:pt x="21646" y="88674"/>
                  </a:lnTo>
                  <a:lnTo>
                    <a:pt x="46434" y="52435"/>
                  </a:lnTo>
                  <a:lnTo>
                    <a:pt x="78514" y="24440"/>
                  </a:lnTo>
                  <a:lnTo>
                    <a:pt x="116372" y="6394"/>
                  </a:lnTo>
                  <a:lnTo>
                    <a:pt x="158495" y="0"/>
                  </a:lnTo>
                  <a:lnTo>
                    <a:pt x="200619" y="6394"/>
                  </a:lnTo>
                  <a:lnTo>
                    <a:pt x="238477" y="24440"/>
                  </a:lnTo>
                  <a:lnTo>
                    <a:pt x="270557" y="52435"/>
                  </a:lnTo>
                  <a:lnTo>
                    <a:pt x="295345" y="88674"/>
                  </a:lnTo>
                  <a:lnTo>
                    <a:pt x="311328" y="131453"/>
                  </a:lnTo>
                  <a:lnTo>
                    <a:pt x="316991" y="179070"/>
                  </a:lnTo>
                  <a:lnTo>
                    <a:pt x="311328" y="226686"/>
                  </a:lnTo>
                  <a:lnTo>
                    <a:pt x="295345" y="269465"/>
                  </a:lnTo>
                  <a:lnTo>
                    <a:pt x="270557" y="305704"/>
                  </a:lnTo>
                  <a:lnTo>
                    <a:pt x="238477" y="333699"/>
                  </a:lnTo>
                  <a:lnTo>
                    <a:pt x="200619" y="351745"/>
                  </a:lnTo>
                  <a:lnTo>
                    <a:pt x="158495" y="358139"/>
                  </a:lnTo>
                  <a:lnTo>
                    <a:pt x="116372" y="351745"/>
                  </a:lnTo>
                  <a:lnTo>
                    <a:pt x="78514" y="333699"/>
                  </a:lnTo>
                  <a:lnTo>
                    <a:pt x="46434" y="305704"/>
                  </a:lnTo>
                  <a:lnTo>
                    <a:pt x="21646" y="269465"/>
                  </a:lnTo>
                  <a:lnTo>
                    <a:pt x="5663" y="226686"/>
                  </a:lnTo>
                  <a:lnTo>
                    <a:pt x="0" y="17907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40" y="894588"/>
            <a:ext cx="5899785" cy="2753995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400">
              <a:latin typeface="Times New Roman"/>
              <a:cs typeface="Times New Roman"/>
            </a:endParaRPr>
          </a:p>
          <a:p>
            <a:pPr marL="433705" marR="428625" indent="-342900">
              <a:lnSpc>
                <a:spcPct val="107100"/>
              </a:lnSpc>
              <a:spcBef>
                <a:spcPts val="5"/>
              </a:spcBef>
              <a:buFont typeface="Arial MT"/>
              <a:buChar char="•"/>
              <a:tabLst>
                <a:tab pos="433705" algn="l"/>
                <a:tab pos="434340" algn="l"/>
              </a:tabLst>
            </a:pPr>
            <a:r>
              <a:rPr sz="2400" b="1" dirty="0">
                <a:latin typeface="Calibri"/>
                <a:cs typeface="Calibri"/>
              </a:rPr>
              <a:t>Le </a:t>
            </a:r>
            <a:r>
              <a:rPr sz="2400" b="1" spc="-5" dirty="0">
                <a:latin typeface="Calibri"/>
                <a:cs typeface="Calibri"/>
              </a:rPr>
              <a:t>muscle quadriceps </a:t>
            </a:r>
            <a:r>
              <a:rPr sz="2400" b="1" spc="-15" dirty="0">
                <a:latin typeface="Calibri"/>
                <a:cs typeface="Calibri"/>
              </a:rPr>
              <a:t>crural </a:t>
            </a:r>
            <a:r>
              <a:rPr sz="2400" b="1" spc="-10" dirty="0">
                <a:latin typeface="Calibri"/>
                <a:cs typeface="Calibri"/>
              </a:rPr>
              <a:t>est </a:t>
            </a:r>
            <a:r>
              <a:rPr sz="2400" b="1" dirty="0">
                <a:latin typeface="Calibri"/>
                <a:cs typeface="Calibri"/>
              </a:rPr>
              <a:t>le </a:t>
            </a:r>
            <a:r>
              <a:rPr sz="2400" b="1" spc="-15" dirty="0">
                <a:latin typeface="Calibri"/>
                <a:cs typeface="Calibri"/>
              </a:rPr>
              <a:t>grand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extenseur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 la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jambe.</a:t>
            </a:r>
            <a:endParaRPr sz="2400">
              <a:latin typeface="Calibri"/>
              <a:cs typeface="Calibri"/>
            </a:endParaRPr>
          </a:p>
          <a:p>
            <a:pPr marL="433705" marR="789940" indent="-342900">
              <a:lnSpc>
                <a:spcPct val="107100"/>
              </a:lnSpc>
              <a:spcBef>
                <a:spcPts val="795"/>
              </a:spcBef>
              <a:buFont typeface="Arial MT"/>
              <a:buChar char="•"/>
              <a:tabLst>
                <a:tab pos="433705" algn="l"/>
                <a:tab pos="434340" algn="l"/>
              </a:tabLst>
            </a:pPr>
            <a:r>
              <a:rPr sz="2400" b="1" spc="-10" dirty="0">
                <a:latin typeface="Calibri"/>
                <a:cs typeface="Calibri"/>
              </a:rPr>
              <a:t>flexion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cuisse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par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chef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droit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fémoral.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976871" y="0"/>
            <a:ext cx="5215255" cy="6022975"/>
            <a:chOff x="6976871" y="0"/>
            <a:chExt cx="5215255" cy="60229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14665" y="0"/>
              <a:ext cx="3067770" cy="48112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6871" y="0"/>
              <a:ext cx="5215128" cy="602284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6636" y="0"/>
            <a:ext cx="2565400" cy="835660"/>
          </a:xfrm>
          <a:prstGeom prst="rect">
            <a:avLst/>
          </a:prstGeom>
          <a:ln w="12191">
            <a:solidFill>
              <a:srgbClr val="5B9BD4"/>
            </a:solidFill>
          </a:ln>
        </p:spPr>
        <p:txBody>
          <a:bodyPr vert="horz" wrap="square" lIns="0" tIns="214629" rIns="0" bIns="0" rtlCol="0">
            <a:spAutoFit/>
          </a:bodyPr>
          <a:lstStyle/>
          <a:p>
            <a:pPr marL="791210">
              <a:lnSpc>
                <a:spcPct val="100000"/>
              </a:lnSpc>
              <a:spcBef>
                <a:spcPts val="1689"/>
              </a:spcBef>
            </a:pPr>
            <a:r>
              <a:rPr spc="-10" dirty="0"/>
              <a:t>ACTION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332" y="4414266"/>
            <a:ext cx="54737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Calibri"/>
                <a:cs typeface="Calibri"/>
              </a:rPr>
              <a:t>Innervation: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Le nerf du </a:t>
            </a:r>
            <a:r>
              <a:rPr sz="2400" b="1" spc="-10" dirty="0">
                <a:latin typeface="Calibri"/>
                <a:cs typeface="Calibri"/>
              </a:rPr>
              <a:t>quadriceps fémorale, branche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terminale </a:t>
            </a:r>
            <a:r>
              <a:rPr sz="2400" b="1" dirty="0">
                <a:latin typeface="Calibri"/>
                <a:cs typeface="Calibri"/>
              </a:rPr>
              <a:t>du </a:t>
            </a:r>
            <a:r>
              <a:rPr sz="2400" b="1" spc="-5" dirty="0">
                <a:latin typeface="Calibri"/>
                <a:cs typeface="Calibri"/>
              </a:rPr>
              <a:t>nerf </a:t>
            </a:r>
            <a:r>
              <a:rPr sz="2400" b="1" spc="-15" dirty="0">
                <a:latin typeface="Calibri"/>
                <a:cs typeface="Calibri"/>
              </a:rPr>
              <a:t>fémoral, </a:t>
            </a:r>
            <a:r>
              <a:rPr sz="2400" b="1" dirty="0">
                <a:latin typeface="Calibri"/>
                <a:cs typeface="Calibri"/>
              </a:rPr>
              <a:t>né </a:t>
            </a:r>
            <a:r>
              <a:rPr sz="2400" b="1" spc="-5" dirty="0">
                <a:latin typeface="Calibri"/>
                <a:cs typeface="Calibri"/>
              </a:rPr>
              <a:t>du </a:t>
            </a:r>
            <a:r>
              <a:rPr sz="2400" b="1" spc="-15" dirty="0">
                <a:latin typeface="Calibri"/>
                <a:cs typeface="Calibri"/>
              </a:rPr>
              <a:t>plexus 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lombaire</a:t>
            </a:r>
            <a:r>
              <a:rPr sz="1800" b="1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96111"/>
            <a:ext cx="6899275" cy="3785870"/>
          </a:xfrm>
          <a:custGeom>
            <a:avLst/>
            <a:gdLst/>
            <a:ahLst/>
            <a:cxnLst/>
            <a:rect l="l" t="t" r="r" b="b"/>
            <a:pathLst>
              <a:path w="6899275" h="3785870">
                <a:moveTo>
                  <a:pt x="0" y="3785616"/>
                </a:moveTo>
                <a:lnTo>
                  <a:pt x="6899148" y="3785616"/>
                </a:lnTo>
                <a:lnTo>
                  <a:pt x="6899148" y="0"/>
                </a:lnTo>
                <a:lnTo>
                  <a:pt x="0" y="0"/>
                </a:lnTo>
                <a:lnTo>
                  <a:pt x="0" y="3785616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908380"/>
            <a:ext cx="658368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Muscle</a:t>
            </a:r>
            <a:r>
              <a:rPr sz="2400" b="1" u="heavy" spc="-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articulaire</a:t>
            </a:r>
            <a:r>
              <a:rPr sz="2400" b="1" u="heavy" spc="-3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du</a:t>
            </a:r>
            <a:r>
              <a:rPr sz="2400" b="1" u="heavy" spc="-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genou:</a:t>
            </a:r>
            <a:endParaRPr sz="2400">
              <a:latin typeface="Calibri"/>
              <a:cs typeface="Calibri"/>
            </a:endParaRPr>
          </a:p>
          <a:p>
            <a:pPr marL="469900" marR="1211580">
              <a:lnSpc>
                <a:spcPct val="100000"/>
              </a:lnSpc>
              <a:spcBef>
                <a:spcPts val="5"/>
              </a:spcBef>
            </a:pPr>
            <a:r>
              <a:rPr sz="2400" b="1" spc="-20" dirty="0">
                <a:latin typeface="Calibri"/>
                <a:cs typeface="Calibri"/>
              </a:rPr>
              <a:t>Annexe </a:t>
            </a:r>
            <a:r>
              <a:rPr sz="2400" b="1" dirty="0">
                <a:latin typeface="Calibri"/>
                <a:cs typeface="Calibri"/>
              </a:rPr>
              <a:t>au </a:t>
            </a:r>
            <a:r>
              <a:rPr sz="2400" b="1" spc="-5" dirty="0">
                <a:latin typeface="Calibri"/>
                <a:cs typeface="Calibri"/>
              </a:rPr>
              <a:t>muscle </a:t>
            </a:r>
            <a:r>
              <a:rPr sz="2400" b="1" spc="-20" dirty="0">
                <a:latin typeface="Calibri"/>
                <a:cs typeface="Calibri"/>
              </a:rPr>
              <a:t>vaste </a:t>
            </a:r>
            <a:r>
              <a:rPr sz="2400" b="1" spc="-10" dirty="0">
                <a:latin typeface="Calibri"/>
                <a:cs typeface="Calibri"/>
              </a:rPr>
              <a:t>intermédiaire: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Origine:</a:t>
            </a:r>
            <a:endParaRPr sz="2400">
              <a:latin typeface="Calibri"/>
              <a:cs typeface="Calibri"/>
            </a:endParaRPr>
          </a:p>
          <a:p>
            <a:pPr marL="812800" marR="5080" lvl="1" indent="-342900">
              <a:lnSpc>
                <a:spcPct val="100000"/>
              </a:lnSpc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15" dirty="0">
                <a:latin typeface="Calibri"/>
                <a:cs typeface="Calibri"/>
              </a:rPr>
              <a:t>face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antérieure</a:t>
            </a:r>
            <a:r>
              <a:rPr sz="2400" b="1" dirty="0">
                <a:latin typeface="Calibri"/>
                <a:cs typeface="Calibri"/>
              </a:rPr>
              <a:t> du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fémur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(au-dessous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vaste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intermédiaire).</a:t>
            </a:r>
            <a:endParaRPr sz="2400">
              <a:latin typeface="Calibri"/>
              <a:cs typeface="Calibri"/>
            </a:endParaRPr>
          </a:p>
          <a:p>
            <a:pPr marL="538480">
              <a:lnSpc>
                <a:spcPct val="100000"/>
              </a:lnSpc>
            </a:pP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Terminaison</a:t>
            </a:r>
            <a:r>
              <a:rPr sz="2400" b="1" i="1" spc="-2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469900" marR="950594" lvl="1">
              <a:lnSpc>
                <a:spcPct val="100000"/>
              </a:lnSpc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b="1" dirty="0">
                <a:latin typeface="Calibri"/>
                <a:cs typeface="Calibri"/>
              </a:rPr>
              <a:t>sur </a:t>
            </a:r>
            <a:r>
              <a:rPr sz="2400" b="1" spc="-5" dirty="0">
                <a:latin typeface="Calibri"/>
                <a:cs typeface="Calibri"/>
              </a:rPr>
              <a:t>la bourse séreuse </a:t>
            </a:r>
            <a:r>
              <a:rPr sz="2400" b="1" spc="-15" dirty="0">
                <a:latin typeface="Calibri"/>
                <a:cs typeface="Calibri"/>
              </a:rPr>
              <a:t>supra-patellaire.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Action</a:t>
            </a:r>
            <a:endParaRPr sz="2400">
              <a:latin typeface="Calibri"/>
              <a:cs typeface="Calibri"/>
            </a:endParaRPr>
          </a:p>
          <a:p>
            <a:pPr marL="812800" marR="122555" lvl="1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b="1" dirty="0">
                <a:latin typeface="Calibri"/>
                <a:cs typeface="Calibri"/>
              </a:rPr>
              <a:t>Le muscle </a:t>
            </a:r>
            <a:r>
              <a:rPr sz="2400" b="1" spc="-5" dirty="0">
                <a:latin typeface="Calibri"/>
                <a:cs typeface="Calibri"/>
              </a:rPr>
              <a:t>articulaire </a:t>
            </a:r>
            <a:r>
              <a:rPr sz="2400" b="1" dirty="0">
                <a:latin typeface="Calibri"/>
                <a:cs typeface="Calibri"/>
              </a:rPr>
              <a:t>du </a:t>
            </a:r>
            <a:r>
              <a:rPr sz="2400" b="1" spc="-10" dirty="0">
                <a:latin typeface="Calibri"/>
                <a:cs typeface="Calibri"/>
              </a:rPr>
              <a:t>genou </a:t>
            </a:r>
            <a:r>
              <a:rPr sz="2400" b="1" spc="-20" dirty="0">
                <a:latin typeface="Calibri"/>
                <a:cs typeface="Calibri"/>
              </a:rPr>
              <a:t>attire </a:t>
            </a:r>
            <a:r>
              <a:rPr sz="2400" b="1" spc="-5" dirty="0">
                <a:latin typeface="Calibri"/>
                <a:cs typeface="Calibri"/>
              </a:rPr>
              <a:t>en haut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bourse </a:t>
            </a:r>
            <a:r>
              <a:rPr sz="2400" b="1" spc="-5" dirty="0">
                <a:latin typeface="Calibri"/>
                <a:cs typeface="Calibri"/>
              </a:rPr>
              <a:t>séreuse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supra-patellaire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92468" y="701039"/>
            <a:ext cx="5400040" cy="5474335"/>
            <a:chOff x="6792468" y="701039"/>
            <a:chExt cx="5400040" cy="54743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2468" y="701039"/>
              <a:ext cx="5399532" cy="54742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545318" y="1485138"/>
              <a:ext cx="416559" cy="487680"/>
            </a:xfrm>
            <a:custGeom>
              <a:avLst/>
              <a:gdLst/>
              <a:ahLst/>
              <a:cxnLst/>
              <a:rect l="l" t="t" r="r" b="b"/>
              <a:pathLst>
                <a:path w="416559" h="487680">
                  <a:moveTo>
                    <a:pt x="0" y="243839"/>
                  </a:moveTo>
                  <a:lnTo>
                    <a:pt x="4224" y="194711"/>
                  </a:lnTo>
                  <a:lnTo>
                    <a:pt x="16341" y="148947"/>
                  </a:lnTo>
                  <a:lnTo>
                    <a:pt x="35515" y="107528"/>
                  </a:lnTo>
                  <a:lnTo>
                    <a:pt x="60912" y="71437"/>
                  </a:lnTo>
                  <a:lnTo>
                    <a:pt x="91696" y="41656"/>
                  </a:lnTo>
                  <a:lnTo>
                    <a:pt x="127033" y="19169"/>
                  </a:lnTo>
                  <a:lnTo>
                    <a:pt x="166088" y="4955"/>
                  </a:lnTo>
                  <a:lnTo>
                    <a:pt x="208025" y="0"/>
                  </a:lnTo>
                  <a:lnTo>
                    <a:pt x="249963" y="4955"/>
                  </a:lnTo>
                  <a:lnTo>
                    <a:pt x="289018" y="19169"/>
                  </a:lnTo>
                  <a:lnTo>
                    <a:pt x="324355" y="41656"/>
                  </a:lnTo>
                  <a:lnTo>
                    <a:pt x="355139" y="71437"/>
                  </a:lnTo>
                  <a:lnTo>
                    <a:pt x="380536" y="107528"/>
                  </a:lnTo>
                  <a:lnTo>
                    <a:pt x="399710" y="148947"/>
                  </a:lnTo>
                  <a:lnTo>
                    <a:pt x="411827" y="194711"/>
                  </a:lnTo>
                  <a:lnTo>
                    <a:pt x="416051" y="243839"/>
                  </a:lnTo>
                  <a:lnTo>
                    <a:pt x="411827" y="292968"/>
                  </a:lnTo>
                  <a:lnTo>
                    <a:pt x="399710" y="338732"/>
                  </a:lnTo>
                  <a:lnTo>
                    <a:pt x="380536" y="380151"/>
                  </a:lnTo>
                  <a:lnTo>
                    <a:pt x="355139" y="416242"/>
                  </a:lnTo>
                  <a:lnTo>
                    <a:pt x="324355" y="446023"/>
                  </a:lnTo>
                  <a:lnTo>
                    <a:pt x="289018" y="468510"/>
                  </a:lnTo>
                  <a:lnTo>
                    <a:pt x="249963" y="482724"/>
                  </a:lnTo>
                  <a:lnTo>
                    <a:pt x="208025" y="487679"/>
                  </a:lnTo>
                  <a:lnTo>
                    <a:pt x="166088" y="482724"/>
                  </a:lnTo>
                  <a:lnTo>
                    <a:pt x="127033" y="468510"/>
                  </a:lnTo>
                  <a:lnTo>
                    <a:pt x="91696" y="446023"/>
                  </a:lnTo>
                  <a:lnTo>
                    <a:pt x="60912" y="416242"/>
                  </a:lnTo>
                  <a:lnTo>
                    <a:pt x="35515" y="380151"/>
                  </a:lnTo>
                  <a:lnTo>
                    <a:pt x="16341" y="338732"/>
                  </a:lnTo>
                  <a:lnTo>
                    <a:pt x="4224" y="292968"/>
                  </a:lnTo>
                  <a:lnTo>
                    <a:pt x="0" y="243839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84020"/>
            <a:ext cx="6720840" cy="3324225"/>
          </a:xfrm>
          <a:custGeom>
            <a:avLst/>
            <a:gdLst/>
            <a:ahLst/>
            <a:cxnLst/>
            <a:rect l="l" t="t" r="r" b="b"/>
            <a:pathLst>
              <a:path w="6720840" h="3324225">
                <a:moveTo>
                  <a:pt x="0" y="3323844"/>
                </a:moveTo>
                <a:lnTo>
                  <a:pt x="6720840" y="3323844"/>
                </a:lnTo>
                <a:lnTo>
                  <a:pt x="6720840" y="0"/>
                </a:lnTo>
                <a:lnTo>
                  <a:pt x="0" y="0"/>
                </a:lnTo>
                <a:lnTo>
                  <a:pt x="0" y="3323844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2062937"/>
            <a:ext cx="616712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5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muscles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disposés en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plans:</a:t>
            </a:r>
            <a:endParaRPr sz="2400">
              <a:latin typeface="Calibri"/>
              <a:cs typeface="Calibri"/>
            </a:endParaRPr>
          </a:p>
          <a:p>
            <a:pPr marL="9271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sz="2400" b="1" spc="-10" dirty="0">
                <a:latin typeface="Calibri"/>
                <a:cs typeface="Calibri"/>
              </a:rPr>
              <a:t>Profond: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muscle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grand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adducteur.</a:t>
            </a:r>
            <a:endParaRPr sz="2400">
              <a:latin typeface="Calibri"/>
              <a:cs typeface="Calibri"/>
            </a:endParaRPr>
          </a:p>
          <a:p>
            <a:pPr marL="927100" indent="-457200">
              <a:lnSpc>
                <a:spcPct val="100000"/>
              </a:lnSpc>
              <a:buAutoNum type="arabicPeriod"/>
              <a:tabLst>
                <a:tab pos="926465" algn="l"/>
                <a:tab pos="927100" algn="l"/>
              </a:tabLst>
            </a:pPr>
            <a:r>
              <a:rPr sz="2400" b="1" spc="-10" dirty="0">
                <a:latin typeface="Calibri"/>
                <a:cs typeface="Calibri"/>
              </a:rPr>
              <a:t>Intermédiaire: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5" dirty="0">
                <a:latin typeface="Calibri"/>
                <a:cs typeface="Calibri"/>
              </a:rPr>
              <a:t> muscle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court</a:t>
            </a:r>
            <a:r>
              <a:rPr sz="2400" b="1" spc="-25" dirty="0">
                <a:latin typeface="Calibri"/>
                <a:cs typeface="Calibri"/>
              </a:rPr>
              <a:t> adducteur.</a:t>
            </a:r>
            <a:endParaRPr sz="2400">
              <a:latin typeface="Calibri"/>
              <a:cs typeface="Calibri"/>
            </a:endParaRPr>
          </a:p>
          <a:p>
            <a:pPr marL="927100" indent="-457200">
              <a:lnSpc>
                <a:spcPct val="100000"/>
              </a:lnSpc>
              <a:buAutoNum type="arabicPeriod"/>
              <a:tabLst>
                <a:tab pos="926465" algn="l"/>
                <a:tab pos="927100" algn="l"/>
              </a:tabLst>
            </a:pPr>
            <a:r>
              <a:rPr sz="2400" b="1" spc="-5" dirty="0">
                <a:latin typeface="Calibri"/>
                <a:cs typeface="Calibri"/>
              </a:rPr>
              <a:t>Superficiel:</a:t>
            </a:r>
            <a:endParaRPr sz="2400">
              <a:latin typeface="Calibri"/>
              <a:cs typeface="Calibri"/>
            </a:endParaRPr>
          </a:p>
          <a:p>
            <a:pPr marL="1270000" lvl="1" indent="-343535">
              <a:lnSpc>
                <a:spcPct val="100000"/>
              </a:lnSpc>
              <a:buFont typeface="Wingdings"/>
              <a:buChar char=""/>
              <a:tabLst>
                <a:tab pos="1270635" algn="l"/>
              </a:tabLst>
            </a:pP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muscle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long</a:t>
            </a:r>
            <a:r>
              <a:rPr sz="2400" b="1" spc="-30" dirty="0">
                <a:latin typeface="Calibri"/>
                <a:cs typeface="Calibri"/>
              </a:rPr>
              <a:t> adducteur.</a:t>
            </a:r>
            <a:endParaRPr sz="2400">
              <a:latin typeface="Calibri"/>
              <a:cs typeface="Calibri"/>
            </a:endParaRPr>
          </a:p>
          <a:p>
            <a:pPr marL="1270000" lvl="1" indent="-343535">
              <a:lnSpc>
                <a:spcPct val="100000"/>
              </a:lnSpc>
              <a:buFont typeface="Wingdings"/>
              <a:buChar char=""/>
              <a:tabLst>
                <a:tab pos="1270635" algn="l"/>
              </a:tabLst>
            </a:pP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muscle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pectiné.</a:t>
            </a:r>
            <a:endParaRPr sz="2400">
              <a:latin typeface="Calibri"/>
              <a:cs typeface="Calibri"/>
            </a:endParaRPr>
          </a:p>
          <a:p>
            <a:pPr marL="1270000" lvl="1" indent="-343535">
              <a:lnSpc>
                <a:spcPct val="100000"/>
              </a:lnSpc>
              <a:buFont typeface="Wingdings"/>
              <a:buChar char=""/>
              <a:tabLst>
                <a:tab pos="1270635" algn="l"/>
              </a:tabLst>
            </a:pP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muscle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gracile.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8543" y="359663"/>
            <a:ext cx="5553456" cy="59725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7320" y="285750"/>
            <a:ext cx="4761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2</a:t>
            </a:r>
            <a:r>
              <a:rPr spc="-10" dirty="0"/>
              <a:t>-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</a:rPr>
              <a:t>Groupe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</a:rPr>
              <a:t>musculaire</a:t>
            </a:r>
            <a:r>
              <a:rPr sz="3200" u="heavy" spc="-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</a:rPr>
              <a:t>médial</a:t>
            </a:r>
            <a:endParaRPr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8251" y="1325880"/>
            <a:ext cx="5869305" cy="3095625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60655">
              <a:lnSpc>
                <a:spcPct val="100000"/>
              </a:lnSpc>
              <a:spcBef>
                <a:spcPts val="275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Plan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profond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m.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grand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adducteur</a:t>
            </a:r>
            <a:endParaRPr sz="2400">
              <a:latin typeface="Calibri"/>
              <a:cs typeface="Calibri"/>
            </a:endParaRPr>
          </a:p>
          <a:p>
            <a:pPr marL="160655">
              <a:lnSpc>
                <a:spcPct val="100000"/>
              </a:lnSpc>
              <a:spcBef>
                <a:spcPts val="995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Origine</a:t>
            </a:r>
            <a:r>
              <a:rPr sz="24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79095" marR="465455" indent="-287020">
              <a:lnSpc>
                <a:spcPct val="106700"/>
              </a:lnSpc>
              <a:spcBef>
                <a:spcPts val="815"/>
              </a:spcBef>
              <a:buFont typeface="Arial MT"/>
              <a:buChar char="•"/>
              <a:tabLst>
                <a:tab pos="379095" algn="l"/>
                <a:tab pos="379730" algn="l"/>
              </a:tabLst>
            </a:pPr>
            <a:r>
              <a:rPr sz="2400" b="1" spc="-10" dirty="0">
                <a:solidFill>
                  <a:srgbClr val="44536A"/>
                </a:solidFill>
                <a:latin typeface="Calibri"/>
                <a:cs typeface="Calibri"/>
              </a:rPr>
              <a:t>Faisceaux</a:t>
            </a:r>
            <a:r>
              <a:rPr sz="2400" b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4536A"/>
                </a:solidFill>
                <a:latin typeface="Calibri"/>
                <a:cs typeface="Calibri"/>
              </a:rPr>
              <a:t>sup</a:t>
            </a:r>
            <a:r>
              <a:rPr sz="2400" b="1" spc="-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4536A"/>
                </a:solidFill>
                <a:latin typeface="Calibri"/>
                <a:cs typeface="Calibri"/>
              </a:rPr>
              <a:t>et</a:t>
            </a:r>
            <a:r>
              <a:rPr sz="24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4536A"/>
                </a:solidFill>
                <a:latin typeface="Calibri"/>
                <a:cs typeface="Calibri"/>
              </a:rPr>
              <a:t>moy</a:t>
            </a:r>
            <a:r>
              <a:rPr sz="2400" b="1" spc="-4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branche </a:t>
            </a:r>
            <a:r>
              <a:rPr sz="2400" b="1" dirty="0">
                <a:latin typeface="Calibri"/>
                <a:cs typeface="Calibri"/>
              </a:rPr>
              <a:t>ischio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pubienne</a:t>
            </a:r>
            <a:endParaRPr sz="2400">
              <a:latin typeface="Calibri"/>
              <a:cs typeface="Calibri"/>
            </a:endParaRPr>
          </a:p>
          <a:p>
            <a:pPr marL="379095" indent="-28765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379095" algn="l"/>
                <a:tab pos="379730" algn="l"/>
              </a:tabLst>
            </a:pPr>
            <a:r>
              <a:rPr sz="2400" b="1" spc="-10" dirty="0">
                <a:solidFill>
                  <a:srgbClr val="843B0C"/>
                </a:solidFill>
                <a:latin typeface="Calibri"/>
                <a:cs typeface="Calibri"/>
              </a:rPr>
              <a:t>Faisceau</a:t>
            </a:r>
            <a:r>
              <a:rPr sz="2400" b="1" spc="-30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843B0C"/>
                </a:solidFill>
                <a:latin typeface="Calibri"/>
                <a:cs typeface="Calibri"/>
              </a:rPr>
              <a:t>inf</a:t>
            </a:r>
            <a:r>
              <a:rPr sz="2400" b="1" spc="-1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5" dirty="0">
                <a:latin typeface="Calibri"/>
                <a:cs typeface="Calibri"/>
              </a:rPr>
              <a:t> la </a:t>
            </a:r>
            <a:r>
              <a:rPr sz="2400" b="1" spc="-10" dirty="0">
                <a:latin typeface="Calibri"/>
                <a:cs typeface="Calibri"/>
              </a:rPr>
              <a:t>tubérosité</a:t>
            </a:r>
            <a:r>
              <a:rPr sz="2400" b="1" spc="-5" dirty="0">
                <a:latin typeface="Calibri"/>
                <a:cs typeface="Calibri"/>
              </a:rPr>
              <a:t> ischiatique.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"/>
            <a:ext cx="2761350" cy="63107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877768" y="1549908"/>
            <a:ext cx="3209290" cy="3371215"/>
            <a:chOff x="8877768" y="1549908"/>
            <a:chExt cx="3209290" cy="33712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88822" y="1549908"/>
              <a:ext cx="3198021" cy="32844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896818" y="4242045"/>
              <a:ext cx="1520190" cy="659765"/>
            </a:xfrm>
            <a:custGeom>
              <a:avLst/>
              <a:gdLst/>
              <a:ahLst/>
              <a:cxnLst/>
              <a:rect l="l" t="t" r="r" b="b"/>
              <a:pathLst>
                <a:path w="1520190" h="659764">
                  <a:moveTo>
                    <a:pt x="3214" y="128405"/>
                  </a:moveTo>
                  <a:lnTo>
                    <a:pt x="26017" y="86778"/>
                  </a:lnTo>
                  <a:lnTo>
                    <a:pt x="68882" y="53111"/>
                  </a:lnTo>
                  <a:lnTo>
                    <a:pt x="129822" y="27545"/>
                  </a:lnTo>
                  <a:lnTo>
                    <a:pt x="206854" y="10222"/>
                  </a:lnTo>
                  <a:lnTo>
                    <a:pt x="250784" y="4695"/>
                  </a:lnTo>
                  <a:lnTo>
                    <a:pt x="297992" y="1281"/>
                  </a:lnTo>
                  <a:lnTo>
                    <a:pt x="348231" y="0"/>
                  </a:lnTo>
                  <a:lnTo>
                    <a:pt x="401253" y="866"/>
                  </a:lnTo>
                  <a:lnTo>
                    <a:pt x="456809" y="3900"/>
                  </a:lnTo>
                  <a:lnTo>
                    <a:pt x="514652" y="9118"/>
                  </a:lnTo>
                  <a:lnTo>
                    <a:pt x="574532" y="16537"/>
                  </a:lnTo>
                  <a:lnTo>
                    <a:pt x="636203" y="26177"/>
                  </a:lnTo>
                  <a:lnTo>
                    <a:pt x="699416" y="38053"/>
                  </a:lnTo>
                  <a:lnTo>
                    <a:pt x="763923" y="52184"/>
                  </a:lnTo>
                  <a:lnTo>
                    <a:pt x="829476" y="68588"/>
                  </a:lnTo>
                  <a:lnTo>
                    <a:pt x="894519" y="86927"/>
                  </a:lnTo>
                  <a:lnTo>
                    <a:pt x="957523" y="106719"/>
                  </a:lnTo>
                  <a:lnTo>
                    <a:pt x="1018282" y="127825"/>
                  </a:lnTo>
                  <a:lnTo>
                    <a:pt x="1076591" y="150106"/>
                  </a:lnTo>
                  <a:lnTo>
                    <a:pt x="1132242" y="173425"/>
                  </a:lnTo>
                  <a:lnTo>
                    <a:pt x="1185029" y="197641"/>
                  </a:lnTo>
                  <a:lnTo>
                    <a:pt x="1234746" y="222618"/>
                  </a:lnTo>
                  <a:lnTo>
                    <a:pt x="1281187" y="248215"/>
                  </a:lnTo>
                  <a:lnTo>
                    <a:pt x="1324146" y="274295"/>
                  </a:lnTo>
                  <a:lnTo>
                    <a:pt x="1363415" y="300719"/>
                  </a:lnTo>
                  <a:lnTo>
                    <a:pt x="1398789" y="327347"/>
                  </a:lnTo>
                  <a:lnTo>
                    <a:pt x="1430062" y="354043"/>
                  </a:lnTo>
                  <a:lnTo>
                    <a:pt x="1479478" y="407077"/>
                  </a:lnTo>
                  <a:lnTo>
                    <a:pt x="1510012" y="458714"/>
                  </a:lnTo>
                  <a:lnTo>
                    <a:pt x="1520014" y="507844"/>
                  </a:lnTo>
                  <a:lnTo>
                    <a:pt x="1516800" y="531122"/>
                  </a:lnTo>
                  <a:lnTo>
                    <a:pt x="1493996" y="572717"/>
                  </a:lnTo>
                  <a:lnTo>
                    <a:pt x="1451132" y="606365"/>
                  </a:lnTo>
                  <a:lnTo>
                    <a:pt x="1390192" y="631922"/>
                  </a:lnTo>
                  <a:lnTo>
                    <a:pt x="1313160" y="649243"/>
                  </a:lnTo>
                  <a:lnTo>
                    <a:pt x="1269230" y="654769"/>
                  </a:lnTo>
                  <a:lnTo>
                    <a:pt x="1222021" y="658182"/>
                  </a:lnTo>
                  <a:lnTo>
                    <a:pt x="1171782" y="659464"/>
                  </a:lnTo>
                  <a:lnTo>
                    <a:pt x="1118761" y="658596"/>
                  </a:lnTo>
                  <a:lnTo>
                    <a:pt x="1063204" y="655561"/>
                  </a:lnTo>
                  <a:lnTo>
                    <a:pt x="1005362" y="650339"/>
                  </a:lnTo>
                  <a:lnTo>
                    <a:pt x="945481" y="642914"/>
                  </a:lnTo>
                  <a:lnTo>
                    <a:pt x="883811" y="633267"/>
                  </a:lnTo>
                  <a:lnTo>
                    <a:pt x="820598" y="621380"/>
                  </a:lnTo>
                  <a:lnTo>
                    <a:pt x="756091" y="607234"/>
                  </a:lnTo>
                  <a:lnTo>
                    <a:pt x="690538" y="590812"/>
                  </a:lnTo>
                  <a:lnTo>
                    <a:pt x="625495" y="572491"/>
                  </a:lnTo>
                  <a:lnTo>
                    <a:pt x="562491" y="552714"/>
                  </a:lnTo>
                  <a:lnTo>
                    <a:pt x="501731" y="531619"/>
                  </a:lnTo>
                  <a:lnTo>
                    <a:pt x="443423" y="509345"/>
                  </a:lnTo>
                  <a:lnTo>
                    <a:pt x="387772" y="486033"/>
                  </a:lnTo>
                  <a:lnTo>
                    <a:pt x="334985" y="461819"/>
                  </a:lnTo>
                  <a:lnTo>
                    <a:pt x="285267" y="436845"/>
                  </a:lnTo>
                  <a:lnTo>
                    <a:pt x="238826" y="411248"/>
                  </a:lnTo>
                  <a:lnTo>
                    <a:pt x="195868" y="385169"/>
                  </a:lnTo>
                  <a:lnTo>
                    <a:pt x="156598" y="358745"/>
                  </a:lnTo>
                  <a:lnTo>
                    <a:pt x="121224" y="332117"/>
                  </a:lnTo>
                  <a:lnTo>
                    <a:pt x="89951" y="305422"/>
                  </a:lnTo>
                  <a:lnTo>
                    <a:pt x="40536" y="252393"/>
                  </a:lnTo>
                  <a:lnTo>
                    <a:pt x="10001" y="200770"/>
                  </a:lnTo>
                  <a:lnTo>
                    <a:pt x="0" y="151665"/>
                  </a:lnTo>
                  <a:lnTo>
                    <a:pt x="3214" y="128405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54741" y="1827530"/>
              <a:ext cx="398145" cy="379095"/>
            </a:xfrm>
            <a:custGeom>
              <a:avLst/>
              <a:gdLst/>
              <a:ahLst/>
              <a:cxnLst/>
              <a:rect l="l" t="t" r="r" b="b"/>
              <a:pathLst>
                <a:path w="398145" h="379094">
                  <a:moveTo>
                    <a:pt x="94825" y="117657"/>
                  </a:moveTo>
                  <a:lnTo>
                    <a:pt x="84232" y="121031"/>
                  </a:lnTo>
                  <a:lnTo>
                    <a:pt x="75688" y="128119"/>
                  </a:lnTo>
                  <a:lnTo>
                    <a:pt x="70357" y="138303"/>
                  </a:lnTo>
                  <a:lnTo>
                    <a:pt x="0" y="378968"/>
                  </a:lnTo>
                  <a:lnTo>
                    <a:pt x="79060" y="360425"/>
                  </a:lnTo>
                  <a:lnTo>
                    <a:pt x="61722" y="360425"/>
                  </a:lnTo>
                  <a:lnTo>
                    <a:pt x="21843" y="318389"/>
                  </a:lnTo>
                  <a:lnTo>
                    <a:pt x="99666" y="244654"/>
                  </a:lnTo>
                  <a:lnTo>
                    <a:pt x="125983" y="154559"/>
                  </a:lnTo>
                  <a:lnTo>
                    <a:pt x="126944" y="143085"/>
                  </a:lnTo>
                  <a:lnTo>
                    <a:pt x="123571" y="132492"/>
                  </a:lnTo>
                  <a:lnTo>
                    <a:pt x="116482" y="123948"/>
                  </a:lnTo>
                  <a:lnTo>
                    <a:pt x="106299" y="118618"/>
                  </a:lnTo>
                  <a:lnTo>
                    <a:pt x="94825" y="117657"/>
                  </a:lnTo>
                  <a:close/>
                </a:path>
                <a:path w="398145" h="379094">
                  <a:moveTo>
                    <a:pt x="99666" y="244654"/>
                  </a:moveTo>
                  <a:lnTo>
                    <a:pt x="21843" y="318389"/>
                  </a:lnTo>
                  <a:lnTo>
                    <a:pt x="61722" y="360425"/>
                  </a:lnTo>
                  <a:lnTo>
                    <a:pt x="75265" y="347599"/>
                  </a:lnTo>
                  <a:lnTo>
                    <a:pt x="69595" y="347599"/>
                  </a:lnTo>
                  <a:lnTo>
                    <a:pt x="35178" y="311277"/>
                  </a:lnTo>
                  <a:lnTo>
                    <a:pt x="83520" y="299928"/>
                  </a:lnTo>
                  <a:lnTo>
                    <a:pt x="99666" y="244654"/>
                  </a:lnTo>
                  <a:close/>
                </a:path>
                <a:path w="398145" h="379094">
                  <a:moveTo>
                    <a:pt x="242468" y="264997"/>
                  </a:moveTo>
                  <a:lnTo>
                    <a:pt x="231012" y="265303"/>
                  </a:lnTo>
                  <a:lnTo>
                    <a:pt x="139467" y="286794"/>
                  </a:lnTo>
                  <a:lnTo>
                    <a:pt x="61722" y="360425"/>
                  </a:lnTo>
                  <a:lnTo>
                    <a:pt x="79060" y="360425"/>
                  </a:lnTo>
                  <a:lnTo>
                    <a:pt x="244220" y="321691"/>
                  </a:lnTo>
                  <a:lnTo>
                    <a:pt x="254631" y="316950"/>
                  </a:lnTo>
                  <a:lnTo>
                    <a:pt x="262159" y="308816"/>
                  </a:lnTo>
                  <a:lnTo>
                    <a:pt x="266116" y="298420"/>
                  </a:lnTo>
                  <a:lnTo>
                    <a:pt x="265810" y="286893"/>
                  </a:lnTo>
                  <a:lnTo>
                    <a:pt x="260998" y="276482"/>
                  </a:lnTo>
                  <a:lnTo>
                    <a:pt x="252841" y="268954"/>
                  </a:lnTo>
                  <a:lnTo>
                    <a:pt x="242468" y="264997"/>
                  </a:lnTo>
                  <a:close/>
                </a:path>
                <a:path w="398145" h="379094">
                  <a:moveTo>
                    <a:pt x="83520" y="299928"/>
                  </a:moveTo>
                  <a:lnTo>
                    <a:pt x="35178" y="311277"/>
                  </a:lnTo>
                  <a:lnTo>
                    <a:pt x="69595" y="347599"/>
                  </a:lnTo>
                  <a:lnTo>
                    <a:pt x="83520" y="299928"/>
                  </a:lnTo>
                  <a:close/>
                </a:path>
                <a:path w="398145" h="379094">
                  <a:moveTo>
                    <a:pt x="139467" y="286794"/>
                  </a:moveTo>
                  <a:lnTo>
                    <a:pt x="83520" y="299928"/>
                  </a:lnTo>
                  <a:lnTo>
                    <a:pt x="69595" y="347599"/>
                  </a:lnTo>
                  <a:lnTo>
                    <a:pt x="75265" y="347599"/>
                  </a:lnTo>
                  <a:lnTo>
                    <a:pt x="139467" y="286794"/>
                  </a:lnTo>
                  <a:close/>
                </a:path>
                <a:path w="398145" h="379094">
                  <a:moveTo>
                    <a:pt x="357885" y="0"/>
                  </a:moveTo>
                  <a:lnTo>
                    <a:pt x="99666" y="244654"/>
                  </a:lnTo>
                  <a:lnTo>
                    <a:pt x="83520" y="299928"/>
                  </a:lnTo>
                  <a:lnTo>
                    <a:pt x="139467" y="286794"/>
                  </a:lnTo>
                  <a:lnTo>
                    <a:pt x="397763" y="42164"/>
                  </a:lnTo>
                  <a:lnTo>
                    <a:pt x="3578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8603" y="601980"/>
            <a:ext cx="5455920" cy="4660900"/>
          </a:xfrm>
          <a:custGeom>
            <a:avLst/>
            <a:gdLst/>
            <a:ahLst/>
            <a:cxnLst/>
            <a:rect l="l" t="t" r="r" b="b"/>
            <a:pathLst>
              <a:path w="5455920" h="4660900">
                <a:moveTo>
                  <a:pt x="0" y="4660392"/>
                </a:moveTo>
                <a:lnTo>
                  <a:pt x="5455920" y="4660392"/>
                </a:lnTo>
                <a:lnTo>
                  <a:pt x="5455920" y="0"/>
                </a:lnTo>
                <a:lnTo>
                  <a:pt x="0" y="0"/>
                </a:lnTo>
                <a:lnTo>
                  <a:pt x="0" y="4660392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87978" y="497712"/>
            <a:ext cx="5080635" cy="366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3415" indent="68580">
              <a:lnSpc>
                <a:spcPct val="1347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Plan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profond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m. 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grand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adducteur </a:t>
            </a:r>
            <a:r>
              <a:rPr sz="2400" b="1" spc="-5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Terminaison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faisceaux:</a:t>
            </a:r>
            <a:endParaRPr sz="2400">
              <a:latin typeface="Calibri"/>
              <a:cs typeface="Calibri"/>
            </a:endParaRPr>
          </a:p>
          <a:p>
            <a:pPr marL="355600" marR="136525" indent="-342900">
              <a:lnSpc>
                <a:spcPct val="106700"/>
              </a:lnSpc>
              <a:spcBef>
                <a:spcPts val="81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solidFill>
                  <a:srgbClr val="EC7C30"/>
                </a:solidFill>
                <a:latin typeface="Calibri"/>
                <a:cs typeface="Calibri"/>
              </a:rPr>
              <a:t>Supérieur</a:t>
            </a:r>
            <a:r>
              <a:rPr sz="2400" b="1" spc="-5" dirty="0">
                <a:latin typeface="Calibri"/>
                <a:cs typeface="Calibri"/>
              </a:rPr>
              <a:t>: sur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10" dirty="0">
                <a:latin typeface="Calibri"/>
                <a:cs typeface="Calibri"/>
              </a:rPr>
              <a:t>branche </a:t>
            </a:r>
            <a:r>
              <a:rPr sz="2400" b="1" spc="-15" dirty="0">
                <a:latin typeface="Calibri"/>
                <a:cs typeface="Calibri"/>
              </a:rPr>
              <a:t>latérale </a:t>
            </a: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trifurcation</a:t>
            </a:r>
            <a:r>
              <a:rPr sz="2400" b="1" dirty="0">
                <a:latin typeface="Calibri"/>
                <a:cs typeface="Calibri"/>
              </a:rPr>
              <a:t> de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5" dirty="0">
                <a:latin typeface="Calibri"/>
                <a:cs typeface="Calibri"/>
              </a:rPr>
              <a:t>ligne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âpre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Wingdings"/>
              <a:buChar char=""/>
              <a:tabLst>
                <a:tab pos="355600" algn="l"/>
                <a:tab pos="2708910" algn="l"/>
              </a:tabLst>
            </a:pPr>
            <a:r>
              <a:rPr sz="2400" b="1" spc="-10" dirty="0">
                <a:solidFill>
                  <a:srgbClr val="EC7C30"/>
                </a:solidFill>
                <a:latin typeface="Calibri"/>
                <a:cs typeface="Calibri"/>
              </a:rPr>
              <a:t>Moyen</a:t>
            </a:r>
            <a:r>
              <a:rPr sz="2400" b="1" spc="-10" dirty="0">
                <a:latin typeface="Calibri"/>
                <a:cs typeface="Calibri"/>
              </a:rPr>
              <a:t>: </a:t>
            </a:r>
            <a:r>
              <a:rPr sz="2400" b="1" spc="-15" dirty="0">
                <a:latin typeface="Calibri"/>
                <a:cs typeface="Calibri"/>
              </a:rPr>
              <a:t>interstice	</a:t>
            </a:r>
            <a:r>
              <a:rPr sz="2400" b="1" spc="-5" dirty="0">
                <a:latin typeface="Calibri"/>
                <a:cs typeface="Calibri"/>
              </a:rPr>
              <a:t>de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ligne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âpre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spc="-10" dirty="0">
                <a:solidFill>
                  <a:srgbClr val="EC7C30"/>
                </a:solidFill>
                <a:latin typeface="Calibri"/>
                <a:cs typeface="Calibri"/>
              </a:rPr>
              <a:t>Inférieur</a:t>
            </a:r>
            <a:r>
              <a:rPr sz="2400" b="1" spc="-10" dirty="0">
                <a:latin typeface="Calibri"/>
                <a:cs typeface="Calibri"/>
              </a:rPr>
              <a:t>: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sur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tubercule </a:t>
            </a:r>
            <a:r>
              <a:rPr sz="2400" b="1" dirty="0">
                <a:latin typeface="Calibri"/>
                <a:cs typeface="Calibri"/>
              </a:rPr>
              <a:t>des</a:t>
            </a:r>
            <a:endParaRPr sz="2400">
              <a:latin typeface="Calibri"/>
              <a:cs typeface="Calibri"/>
            </a:endParaRPr>
          </a:p>
          <a:p>
            <a:pPr marL="355600" marR="5080">
              <a:lnSpc>
                <a:spcPct val="107100"/>
              </a:lnSpc>
            </a:pPr>
            <a:r>
              <a:rPr sz="2400" b="1" spc="-10" dirty="0">
                <a:latin typeface="Calibri"/>
                <a:cs typeface="Calibri"/>
              </a:rPr>
              <a:t>adducteurs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l’épicondyle </a:t>
            </a:r>
            <a:r>
              <a:rPr sz="2400" b="1" spc="-5" dirty="0">
                <a:latin typeface="Calibri"/>
                <a:cs typeface="Calibri"/>
              </a:rPr>
              <a:t>médial du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45" dirty="0">
                <a:latin typeface="Calibri"/>
                <a:cs typeface="Calibri"/>
              </a:rPr>
              <a:t>fémur.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5155" y="0"/>
            <a:ext cx="12087225" cy="6623684"/>
            <a:chOff x="105155" y="0"/>
            <a:chExt cx="12087225" cy="662368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64524" y="0"/>
              <a:ext cx="3427474" cy="35890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029279" y="2665032"/>
              <a:ext cx="1520190" cy="659765"/>
            </a:xfrm>
            <a:custGeom>
              <a:avLst/>
              <a:gdLst/>
              <a:ahLst/>
              <a:cxnLst/>
              <a:rect l="l" t="t" r="r" b="b"/>
              <a:pathLst>
                <a:path w="1520190" h="659764">
                  <a:moveTo>
                    <a:pt x="3214" y="128459"/>
                  </a:moveTo>
                  <a:lnTo>
                    <a:pt x="26017" y="86828"/>
                  </a:lnTo>
                  <a:lnTo>
                    <a:pt x="68882" y="53152"/>
                  </a:lnTo>
                  <a:lnTo>
                    <a:pt x="129822" y="27573"/>
                  </a:lnTo>
                  <a:lnTo>
                    <a:pt x="206854" y="10236"/>
                  </a:lnTo>
                  <a:lnTo>
                    <a:pt x="250784" y="4703"/>
                  </a:lnTo>
                  <a:lnTo>
                    <a:pt x="297992" y="1285"/>
                  </a:lnTo>
                  <a:lnTo>
                    <a:pt x="348231" y="0"/>
                  </a:lnTo>
                  <a:lnTo>
                    <a:pt x="401253" y="864"/>
                  </a:lnTo>
                  <a:lnTo>
                    <a:pt x="456809" y="3897"/>
                  </a:lnTo>
                  <a:lnTo>
                    <a:pt x="514652" y="9117"/>
                  </a:lnTo>
                  <a:lnTo>
                    <a:pt x="574532" y="16541"/>
                  </a:lnTo>
                  <a:lnTo>
                    <a:pt x="636203" y="26188"/>
                  </a:lnTo>
                  <a:lnTo>
                    <a:pt x="699416" y="38075"/>
                  </a:lnTo>
                  <a:lnTo>
                    <a:pt x="763923" y="52220"/>
                  </a:lnTo>
                  <a:lnTo>
                    <a:pt x="829476" y="68642"/>
                  </a:lnTo>
                  <a:lnTo>
                    <a:pt x="894519" y="86981"/>
                  </a:lnTo>
                  <a:lnTo>
                    <a:pt x="957523" y="106772"/>
                  </a:lnTo>
                  <a:lnTo>
                    <a:pt x="1018282" y="127878"/>
                  </a:lnTo>
                  <a:lnTo>
                    <a:pt x="1076591" y="150159"/>
                  </a:lnTo>
                  <a:lnTo>
                    <a:pt x="1132242" y="173476"/>
                  </a:lnTo>
                  <a:lnTo>
                    <a:pt x="1185029" y="197691"/>
                  </a:lnTo>
                  <a:lnTo>
                    <a:pt x="1234746" y="222665"/>
                  </a:lnTo>
                  <a:lnTo>
                    <a:pt x="1281187" y="248260"/>
                  </a:lnTo>
                  <a:lnTo>
                    <a:pt x="1324146" y="274335"/>
                  </a:lnTo>
                  <a:lnTo>
                    <a:pt x="1363415" y="300754"/>
                  </a:lnTo>
                  <a:lnTo>
                    <a:pt x="1398789" y="327377"/>
                  </a:lnTo>
                  <a:lnTo>
                    <a:pt x="1430062" y="354064"/>
                  </a:lnTo>
                  <a:lnTo>
                    <a:pt x="1479478" y="407080"/>
                  </a:lnTo>
                  <a:lnTo>
                    <a:pt x="1510012" y="458692"/>
                  </a:lnTo>
                  <a:lnTo>
                    <a:pt x="1520014" y="507790"/>
                  </a:lnTo>
                  <a:lnTo>
                    <a:pt x="1516800" y="531049"/>
                  </a:lnTo>
                  <a:lnTo>
                    <a:pt x="1493996" y="572676"/>
                  </a:lnTo>
                  <a:lnTo>
                    <a:pt x="1451132" y="606343"/>
                  </a:lnTo>
                  <a:lnTo>
                    <a:pt x="1390192" y="631909"/>
                  </a:lnTo>
                  <a:lnTo>
                    <a:pt x="1313160" y="649233"/>
                  </a:lnTo>
                  <a:lnTo>
                    <a:pt x="1269230" y="654759"/>
                  </a:lnTo>
                  <a:lnTo>
                    <a:pt x="1222021" y="658173"/>
                  </a:lnTo>
                  <a:lnTo>
                    <a:pt x="1171782" y="659455"/>
                  </a:lnTo>
                  <a:lnTo>
                    <a:pt x="1118761" y="658588"/>
                  </a:lnTo>
                  <a:lnTo>
                    <a:pt x="1063204" y="655554"/>
                  </a:lnTo>
                  <a:lnTo>
                    <a:pt x="1005362" y="650336"/>
                  </a:lnTo>
                  <a:lnTo>
                    <a:pt x="945481" y="642917"/>
                  </a:lnTo>
                  <a:lnTo>
                    <a:pt x="883811" y="633278"/>
                  </a:lnTo>
                  <a:lnTo>
                    <a:pt x="820598" y="621401"/>
                  </a:lnTo>
                  <a:lnTo>
                    <a:pt x="756091" y="607270"/>
                  </a:lnTo>
                  <a:lnTo>
                    <a:pt x="690538" y="590866"/>
                  </a:lnTo>
                  <a:lnTo>
                    <a:pt x="625495" y="572527"/>
                  </a:lnTo>
                  <a:lnTo>
                    <a:pt x="562491" y="552736"/>
                  </a:lnTo>
                  <a:lnTo>
                    <a:pt x="501731" y="531630"/>
                  </a:lnTo>
                  <a:lnTo>
                    <a:pt x="443423" y="509349"/>
                  </a:lnTo>
                  <a:lnTo>
                    <a:pt x="387772" y="486032"/>
                  </a:lnTo>
                  <a:lnTo>
                    <a:pt x="334985" y="461817"/>
                  </a:lnTo>
                  <a:lnTo>
                    <a:pt x="285267" y="436843"/>
                  </a:lnTo>
                  <a:lnTo>
                    <a:pt x="238826" y="411248"/>
                  </a:lnTo>
                  <a:lnTo>
                    <a:pt x="195868" y="385172"/>
                  </a:lnTo>
                  <a:lnTo>
                    <a:pt x="156598" y="358754"/>
                  </a:lnTo>
                  <a:lnTo>
                    <a:pt x="121224" y="332131"/>
                  </a:lnTo>
                  <a:lnTo>
                    <a:pt x="89951" y="305444"/>
                  </a:lnTo>
                  <a:lnTo>
                    <a:pt x="40536" y="252427"/>
                  </a:lnTo>
                  <a:lnTo>
                    <a:pt x="10001" y="200816"/>
                  </a:lnTo>
                  <a:lnTo>
                    <a:pt x="0" y="151718"/>
                  </a:lnTo>
                  <a:lnTo>
                    <a:pt x="3214" y="12845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29115" y="0"/>
              <a:ext cx="3262882" cy="62224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904730" y="1827529"/>
              <a:ext cx="1501775" cy="3644900"/>
            </a:xfrm>
            <a:custGeom>
              <a:avLst/>
              <a:gdLst/>
              <a:ahLst/>
              <a:cxnLst/>
              <a:rect l="l" t="t" r="r" b="b"/>
              <a:pathLst>
                <a:path w="1501775" h="3644900">
                  <a:moveTo>
                    <a:pt x="391287" y="3633724"/>
                  </a:moveTo>
                  <a:lnTo>
                    <a:pt x="390563" y="3632581"/>
                  </a:lnTo>
                  <a:lnTo>
                    <a:pt x="258445" y="3420999"/>
                  </a:lnTo>
                  <a:lnTo>
                    <a:pt x="250532" y="3412642"/>
                  </a:lnTo>
                  <a:lnTo>
                    <a:pt x="240411" y="3408134"/>
                  </a:lnTo>
                  <a:lnTo>
                    <a:pt x="229323" y="3407740"/>
                  </a:lnTo>
                  <a:lnTo>
                    <a:pt x="218567" y="3411728"/>
                  </a:lnTo>
                  <a:lnTo>
                    <a:pt x="210185" y="3419665"/>
                  </a:lnTo>
                  <a:lnTo>
                    <a:pt x="205638" y="3429812"/>
                  </a:lnTo>
                  <a:lnTo>
                    <a:pt x="205232" y="3440900"/>
                  </a:lnTo>
                  <a:lnTo>
                    <a:pt x="209296" y="3451606"/>
                  </a:lnTo>
                  <a:lnTo>
                    <a:pt x="259067" y="3531362"/>
                  </a:lnTo>
                  <a:lnTo>
                    <a:pt x="26924" y="3409188"/>
                  </a:lnTo>
                  <a:lnTo>
                    <a:pt x="0" y="3460496"/>
                  </a:lnTo>
                  <a:lnTo>
                    <a:pt x="232029" y="3582644"/>
                  </a:lnTo>
                  <a:lnTo>
                    <a:pt x="138176" y="3586734"/>
                  </a:lnTo>
                  <a:lnTo>
                    <a:pt x="127000" y="3589528"/>
                  </a:lnTo>
                  <a:lnTo>
                    <a:pt x="118084" y="3596132"/>
                  </a:lnTo>
                  <a:lnTo>
                    <a:pt x="112293" y="3605593"/>
                  </a:lnTo>
                  <a:lnTo>
                    <a:pt x="110490" y="3616960"/>
                  </a:lnTo>
                  <a:lnTo>
                    <a:pt x="113284" y="3628136"/>
                  </a:lnTo>
                  <a:lnTo>
                    <a:pt x="119888" y="3637051"/>
                  </a:lnTo>
                  <a:lnTo>
                    <a:pt x="129349" y="3642842"/>
                  </a:lnTo>
                  <a:lnTo>
                    <a:pt x="140716" y="3644646"/>
                  </a:lnTo>
                  <a:lnTo>
                    <a:pt x="391287" y="3633724"/>
                  </a:lnTo>
                  <a:close/>
                </a:path>
                <a:path w="1501775" h="3644900">
                  <a:moveTo>
                    <a:pt x="1247775" y="42164"/>
                  </a:moveTo>
                  <a:lnTo>
                    <a:pt x="1207897" y="0"/>
                  </a:lnTo>
                  <a:lnTo>
                    <a:pt x="949667" y="244665"/>
                  </a:lnTo>
                  <a:lnTo>
                    <a:pt x="975995" y="154559"/>
                  </a:lnTo>
                  <a:lnTo>
                    <a:pt x="956310" y="118618"/>
                  </a:lnTo>
                  <a:lnTo>
                    <a:pt x="944829" y="117665"/>
                  </a:lnTo>
                  <a:lnTo>
                    <a:pt x="934237" y="121031"/>
                  </a:lnTo>
                  <a:lnTo>
                    <a:pt x="925690" y="128130"/>
                  </a:lnTo>
                  <a:lnTo>
                    <a:pt x="920369" y="138303"/>
                  </a:lnTo>
                  <a:lnTo>
                    <a:pt x="850011" y="378968"/>
                  </a:lnTo>
                  <a:lnTo>
                    <a:pt x="929068" y="360426"/>
                  </a:lnTo>
                  <a:lnTo>
                    <a:pt x="1094232" y="321691"/>
                  </a:lnTo>
                  <a:lnTo>
                    <a:pt x="1104633" y="316953"/>
                  </a:lnTo>
                  <a:lnTo>
                    <a:pt x="1112164" y="308825"/>
                  </a:lnTo>
                  <a:lnTo>
                    <a:pt x="1116126" y="298424"/>
                  </a:lnTo>
                  <a:lnTo>
                    <a:pt x="1115822" y="286893"/>
                  </a:lnTo>
                  <a:lnTo>
                    <a:pt x="1111008" y="276491"/>
                  </a:lnTo>
                  <a:lnTo>
                    <a:pt x="1102842" y="268960"/>
                  </a:lnTo>
                  <a:lnTo>
                    <a:pt x="1092479" y="264998"/>
                  </a:lnTo>
                  <a:lnTo>
                    <a:pt x="1081024" y="265303"/>
                  </a:lnTo>
                  <a:lnTo>
                    <a:pt x="989469" y="286804"/>
                  </a:lnTo>
                  <a:lnTo>
                    <a:pt x="1247775" y="42164"/>
                  </a:lnTo>
                  <a:close/>
                </a:path>
                <a:path w="1501775" h="3644900">
                  <a:moveTo>
                    <a:pt x="1501267" y="1178941"/>
                  </a:moveTo>
                  <a:lnTo>
                    <a:pt x="1468882" y="1130935"/>
                  </a:lnTo>
                  <a:lnTo>
                    <a:pt x="869645" y="1535734"/>
                  </a:lnTo>
                  <a:lnTo>
                    <a:pt x="910336" y="1451102"/>
                  </a:lnTo>
                  <a:lnTo>
                    <a:pt x="913193" y="1439989"/>
                  </a:lnTo>
                  <a:lnTo>
                    <a:pt x="911606" y="1428991"/>
                  </a:lnTo>
                  <a:lnTo>
                    <a:pt x="906005" y="1419402"/>
                  </a:lnTo>
                  <a:lnTo>
                    <a:pt x="896874" y="1412494"/>
                  </a:lnTo>
                  <a:lnTo>
                    <a:pt x="885685" y="1409636"/>
                  </a:lnTo>
                  <a:lnTo>
                    <a:pt x="874687" y="1411224"/>
                  </a:lnTo>
                  <a:lnTo>
                    <a:pt x="865098" y="1416824"/>
                  </a:lnTo>
                  <a:lnTo>
                    <a:pt x="858139" y="1425956"/>
                  </a:lnTo>
                  <a:lnTo>
                    <a:pt x="749427" y="1652016"/>
                  </a:lnTo>
                  <a:lnTo>
                    <a:pt x="873556" y="1643761"/>
                  </a:lnTo>
                  <a:lnTo>
                    <a:pt x="999617" y="1635379"/>
                  </a:lnTo>
                  <a:lnTo>
                    <a:pt x="1010729" y="1632381"/>
                  </a:lnTo>
                  <a:lnTo>
                    <a:pt x="1019517" y="1625587"/>
                  </a:lnTo>
                  <a:lnTo>
                    <a:pt x="1025118" y="1616011"/>
                  </a:lnTo>
                  <a:lnTo>
                    <a:pt x="1026668" y="1604645"/>
                  </a:lnTo>
                  <a:lnTo>
                    <a:pt x="1023658" y="1593532"/>
                  </a:lnTo>
                  <a:lnTo>
                    <a:pt x="1016850" y="1584744"/>
                  </a:lnTo>
                  <a:lnTo>
                    <a:pt x="1007224" y="1579143"/>
                  </a:lnTo>
                  <a:lnTo>
                    <a:pt x="995807" y="1577594"/>
                  </a:lnTo>
                  <a:lnTo>
                    <a:pt x="902004" y="1583829"/>
                  </a:lnTo>
                  <a:lnTo>
                    <a:pt x="1501267" y="1178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155" y="291084"/>
              <a:ext cx="3204972" cy="63322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808463" y="388620"/>
              <a:ext cx="347980" cy="360045"/>
            </a:xfrm>
            <a:custGeom>
              <a:avLst/>
              <a:gdLst/>
              <a:ahLst/>
              <a:cxnLst/>
              <a:rect l="l" t="t" r="r" b="b"/>
              <a:pathLst>
                <a:path w="347979" h="360045">
                  <a:moveTo>
                    <a:pt x="0" y="359663"/>
                  </a:moveTo>
                  <a:lnTo>
                    <a:pt x="347472" y="359663"/>
                  </a:lnTo>
                  <a:lnTo>
                    <a:pt x="347472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5050" y="1188796"/>
            <a:ext cx="4670349" cy="563804"/>
          </a:xfrm>
        </p:spPr>
        <p:txBody>
          <a:bodyPr/>
          <a:lstStyle/>
          <a:p>
            <a:r>
              <a:rPr lang="fr-FR" dirty="0" smtClean="0"/>
              <a:t>OBJECTIF PEDAGOGIQUE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endParaRPr lang="fr-FR" spc="-50" dirty="0" smtClean="0"/>
          </a:p>
          <a:p>
            <a:pPr marL="469265" lvl="3" indent="-227965">
              <a:lnSpc>
                <a:spcPct val="100000"/>
              </a:lnSpc>
              <a:spcBef>
                <a:spcPts val="955"/>
              </a:spcBef>
              <a:buFont typeface="Calibri"/>
              <a:buChar char="-"/>
              <a:tabLst>
                <a:tab pos="469265" algn="l"/>
              </a:tabLst>
            </a:pP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Connaitre</a:t>
            </a:r>
            <a:r>
              <a:rPr lang="fr-FR" sz="2000" i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FR" sz="2000" i="1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fr-FR" sz="2000" i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FR" sz="2000" i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FR" sz="2000" i="1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spc="-10" dirty="0" smtClean="0">
                <a:latin typeface="Times New Roman" pitchFamily="18" charset="0"/>
                <a:cs typeface="Times New Roman" pitchFamily="18" charset="0"/>
              </a:rPr>
              <a:t>cuisse.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69265" lvl="3" indent="-227965">
              <a:lnSpc>
                <a:spcPct val="100000"/>
              </a:lnSpc>
              <a:spcBef>
                <a:spcPts val="120"/>
              </a:spcBef>
              <a:buFont typeface="Calibri"/>
              <a:buChar char="-"/>
              <a:tabLst>
                <a:tab pos="469265" algn="l"/>
              </a:tabLst>
            </a:pP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Comprendre</a:t>
            </a:r>
            <a:r>
              <a:rPr lang="fr-FR" sz="2000" i="1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l’action</a:t>
            </a:r>
            <a:r>
              <a:rPr lang="fr-FR" sz="2000" i="1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fr-FR" sz="2000" i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différents</a:t>
            </a:r>
            <a:r>
              <a:rPr lang="fr-FR" sz="2000" i="1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spc="-10" dirty="0" smtClean="0">
                <a:latin typeface="Times New Roman" pitchFamily="18" charset="0"/>
                <a:cs typeface="Times New Roman" pitchFamily="18" charset="0"/>
              </a:rPr>
              <a:t>muscles.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69265" lvl="3" indent="-227965">
              <a:lnSpc>
                <a:spcPct val="100000"/>
              </a:lnSpc>
              <a:spcBef>
                <a:spcPts val="135"/>
              </a:spcBef>
              <a:buFont typeface="Calibri"/>
              <a:buChar char="-"/>
              <a:tabLst>
                <a:tab pos="469265" algn="l"/>
              </a:tabLst>
            </a:pP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Connaitre</a:t>
            </a:r>
            <a:r>
              <a:rPr lang="fr-FR" sz="2000" i="1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l’innervation</a:t>
            </a:r>
            <a:r>
              <a:rPr lang="fr-FR" sz="2000" i="1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fr-FR" sz="2000" i="1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spc="-10" dirty="0" smtClean="0">
                <a:latin typeface="Times New Roman" pitchFamily="18" charset="0"/>
                <a:cs typeface="Times New Roman" pitchFamily="18" charset="0"/>
              </a:rPr>
              <a:t>muscles.</a:t>
            </a:r>
          </a:p>
          <a:p>
            <a:pPr marL="697865" indent="-456565">
              <a:lnSpc>
                <a:spcPct val="100000"/>
              </a:lnSpc>
              <a:spcBef>
                <a:spcPts val="935"/>
              </a:spcBef>
              <a:buAutoNum type="romanUcPeriod"/>
              <a:tabLst>
                <a:tab pos="697865" algn="l"/>
              </a:tabLst>
            </a:pPr>
            <a:endParaRPr lang="fr-FR" sz="1200" dirty="0" smtClean="0">
              <a:latin typeface="Calibri Light"/>
              <a:cs typeface="Calibri Light"/>
            </a:endParaRPr>
          </a:p>
          <a:p>
            <a:pPr marL="469265" lvl="3" indent="-227965">
              <a:lnSpc>
                <a:spcPct val="100000"/>
              </a:lnSpc>
              <a:spcBef>
                <a:spcPts val="135"/>
              </a:spcBef>
              <a:buFont typeface="Calibri"/>
              <a:buChar char="-"/>
              <a:tabLst>
                <a:tab pos="469265" algn="l"/>
              </a:tabLs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3"/>
          </p:nvPr>
        </p:nvSpPr>
        <p:spPr>
          <a:xfrm>
            <a:off x="6278880" y="762001"/>
            <a:ext cx="5227320" cy="6224781"/>
          </a:xfrm>
        </p:spPr>
        <p:txBody>
          <a:bodyPr/>
          <a:lstStyle/>
          <a:p>
            <a:pPr marL="697865" indent="-456565">
              <a:lnSpc>
                <a:spcPct val="100000"/>
              </a:lnSpc>
              <a:spcBef>
                <a:spcPts val="935"/>
              </a:spcBef>
              <a:buAutoNum type="romanUcPeriod"/>
              <a:tabLst>
                <a:tab pos="697865" algn="l"/>
              </a:tabLst>
            </a:pPr>
            <a:r>
              <a:rPr lang="fr-FR" dirty="0" smtClean="0"/>
              <a:t>Plan </a:t>
            </a:r>
          </a:p>
          <a:p>
            <a:pPr marL="697865" indent="-456565">
              <a:lnSpc>
                <a:spcPct val="100000"/>
              </a:lnSpc>
              <a:spcBef>
                <a:spcPts val="935"/>
              </a:spcBef>
              <a:buAutoNum type="romanUcPeriod"/>
              <a:tabLst>
                <a:tab pos="697865" algn="l"/>
              </a:tabLst>
            </a:pPr>
            <a:r>
              <a:rPr lang="fr-FR" dirty="0" smtClean="0"/>
              <a:t>Introduction</a:t>
            </a:r>
            <a:r>
              <a:rPr lang="fr-FR" spc="-65" dirty="0" smtClean="0"/>
              <a:t> </a:t>
            </a:r>
            <a:r>
              <a:rPr lang="fr-FR" spc="-50" dirty="0" smtClean="0"/>
              <a:t>:</a:t>
            </a:r>
          </a:p>
          <a:p>
            <a:pPr marL="697865" indent="-456565">
              <a:lnSpc>
                <a:spcPct val="100000"/>
              </a:lnSpc>
              <a:spcBef>
                <a:spcPts val="145"/>
              </a:spcBef>
              <a:buAutoNum type="romanUcPeriod"/>
              <a:tabLst>
                <a:tab pos="697865" algn="l"/>
              </a:tabLst>
            </a:pPr>
            <a:r>
              <a:rPr lang="fr-FR" dirty="0" smtClean="0"/>
              <a:t>Anatomie</a:t>
            </a:r>
            <a:r>
              <a:rPr lang="fr-FR" spc="-45" dirty="0" smtClean="0"/>
              <a:t> </a:t>
            </a:r>
            <a:r>
              <a:rPr lang="fr-FR" dirty="0" smtClean="0"/>
              <a:t>descriptive</a:t>
            </a:r>
            <a:r>
              <a:rPr lang="fr-FR" spc="-35" dirty="0" smtClean="0"/>
              <a:t> </a:t>
            </a:r>
            <a:r>
              <a:rPr lang="fr-FR" spc="-50" dirty="0" smtClean="0"/>
              <a:t>:</a:t>
            </a:r>
          </a:p>
          <a:p>
            <a:pPr marL="469900" lvl="1" indent="-2286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469900" algn="l"/>
              </a:tabLst>
            </a:pPr>
            <a:r>
              <a:rPr lang="fr-FR" sz="2000" b="1" u="sng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Groupe</a:t>
            </a:r>
            <a:r>
              <a:rPr lang="fr-FR" sz="2000" b="1" u="sng" spc="-40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lang="fr-FR" sz="2000" b="1" u="sng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musculaire</a:t>
            </a:r>
            <a:r>
              <a:rPr lang="fr-FR" sz="2000" b="1" u="sng" spc="-35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lang="fr-FR" sz="2000" b="1" u="sng" spc="-10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antérieur</a:t>
            </a:r>
            <a:endParaRPr lang="fr-FR" sz="2000" b="1" dirty="0" smtClean="0">
              <a:latin typeface="Calibri Light"/>
              <a:cs typeface="Calibri Light"/>
            </a:endParaRPr>
          </a:p>
          <a:p>
            <a:pPr marL="926465" lvl="2" indent="-685165">
              <a:lnSpc>
                <a:spcPct val="100000"/>
              </a:lnSpc>
              <a:spcBef>
                <a:spcPts val="130"/>
              </a:spcBef>
              <a:tabLst>
                <a:tab pos="926465" algn="l"/>
              </a:tabLst>
            </a:pPr>
            <a:r>
              <a:rPr lang="fr-FR" sz="1200" u="sng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1-1 </a:t>
            </a:r>
            <a:r>
              <a:rPr lang="fr-FR" sz="2000" b="1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Plan</a:t>
            </a:r>
            <a:r>
              <a:rPr lang="fr-FR" sz="2000" b="1" spc="-20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lang="fr-FR" sz="2000" b="1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profond</a:t>
            </a:r>
            <a:r>
              <a:rPr lang="fr-FR" sz="2000" b="1" spc="-20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lang="fr-FR" sz="1200" u="sng" spc="-50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:</a:t>
            </a:r>
            <a:endParaRPr lang="fr-FR" sz="1200" dirty="0" smtClean="0">
              <a:latin typeface="Calibri Light"/>
              <a:cs typeface="Calibri Light"/>
            </a:endParaRPr>
          </a:p>
          <a:p>
            <a:pPr marL="698500" lvl="3" indent="-4572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698500" algn="l"/>
              </a:tabLst>
            </a:pPr>
            <a:r>
              <a:rPr lang="fr-FR" sz="1200" dirty="0" smtClean="0">
                <a:latin typeface="Calibri Light"/>
                <a:cs typeface="Calibri Light"/>
              </a:rPr>
              <a:t>Muscle</a:t>
            </a:r>
            <a:r>
              <a:rPr lang="fr-FR" sz="1200" spc="-30" dirty="0" smtClean="0">
                <a:latin typeface="Calibri Light"/>
                <a:cs typeface="Calibri Light"/>
              </a:rPr>
              <a:t> </a:t>
            </a:r>
            <a:r>
              <a:rPr lang="fr-FR" sz="1200" dirty="0" smtClean="0">
                <a:latin typeface="Calibri Light"/>
                <a:cs typeface="Calibri Light"/>
              </a:rPr>
              <a:t>quadriceps</a:t>
            </a:r>
            <a:r>
              <a:rPr lang="fr-FR" sz="1200" spc="-30" dirty="0" smtClean="0">
                <a:latin typeface="Calibri Light"/>
                <a:cs typeface="Calibri Light"/>
              </a:rPr>
              <a:t> </a:t>
            </a:r>
            <a:r>
              <a:rPr lang="fr-FR" sz="1200" spc="-10" dirty="0" smtClean="0">
                <a:latin typeface="Calibri Light"/>
                <a:cs typeface="Calibri Light"/>
              </a:rPr>
              <a:t>fémoral</a:t>
            </a:r>
            <a:endParaRPr lang="fr-FR" sz="1200" dirty="0" smtClean="0">
              <a:latin typeface="Calibri Light"/>
              <a:cs typeface="Calibri Light"/>
            </a:endParaRPr>
          </a:p>
          <a:p>
            <a:pPr marL="698500" lvl="3" indent="-4572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698500" algn="l"/>
              </a:tabLst>
            </a:pPr>
            <a:r>
              <a:rPr lang="fr-FR" sz="1200" dirty="0" smtClean="0">
                <a:latin typeface="Calibri Light"/>
                <a:cs typeface="Calibri Light"/>
              </a:rPr>
              <a:t>Muscle</a:t>
            </a:r>
            <a:r>
              <a:rPr lang="fr-FR" sz="1200" spc="-30" dirty="0" smtClean="0">
                <a:latin typeface="Calibri Light"/>
                <a:cs typeface="Calibri Light"/>
              </a:rPr>
              <a:t> </a:t>
            </a:r>
            <a:r>
              <a:rPr lang="fr-FR" sz="1200" dirty="0" smtClean="0">
                <a:latin typeface="Calibri Light"/>
                <a:cs typeface="Calibri Light"/>
              </a:rPr>
              <a:t>articulaire</a:t>
            </a:r>
            <a:r>
              <a:rPr lang="fr-FR" sz="1200" spc="-25" dirty="0" smtClean="0">
                <a:latin typeface="Calibri Light"/>
                <a:cs typeface="Calibri Light"/>
              </a:rPr>
              <a:t> </a:t>
            </a:r>
            <a:r>
              <a:rPr lang="fr-FR" sz="1200" dirty="0" smtClean="0">
                <a:latin typeface="Calibri Light"/>
                <a:cs typeface="Calibri Light"/>
              </a:rPr>
              <a:t>du</a:t>
            </a:r>
            <a:r>
              <a:rPr lang="fr-FR" sz="1200" spc="-20" dirty="0" smtClean="0">
                <a:latin typeface="Calibri Light"/>
                <a:cs typeface="Calibri Light"/>
              </a:rPr>
              <a:t> </a:t>
            </a:r>
            <a:r>
              <a:rPr lang="fr-FR" sz="1200" spc="-10" dirty="0" smtClean="0">
                <a:latin typeface="Calibri Light"/>
                <a:cs typeface="Calibri Light"/>
              </a:rPr>
              <a:t>genou</a:t>
            </a:r>
            <a:endParaRPr lang="fr-FR" sz="1200" dirty="0" smtClean="0">
              <a:latin typeface="Calibri Light"/>
              <a:cs typeface="Calibri Light"/>
            </a:endParaRPr>
          </a:p>
          <a:p>
            <a:pPr marL="241300">
              <a:lnSpc>
                <a:spcPct val="100000"/>
              </a:lnSpc>
              <a:spcBef>
                <a:spcPts val="145"/>
              </a:spcBef>
              <a:tabLst>
                <a:tab pos="926465" algn="l"/>
              </a:tabLst>
            </a:pPr>
            <a:r>
              <a:rPr lang="fr-FR" spc="-20" dirty="0" smtClean="0"/>
              <a:t>1.2.</a:t>
            </a:r>
            <a:r>
              <a:rPr lang="fr-FR" dirty="0" smtClean="0"/>
              <a:t>	</a:t>
            </a:r>
            <a:r>
              <a:rPr lang="fr-FR" sz="2000" dirty="0" smtClean="0"/>
              <a:t>Plan</a:t>
            </a:r>
            <a:r>
              <a:rPr lang="fr-FR" sz="2000" spc="-25" dirty="0" smtClean="0"/>
              <a:t> </a:t>
            </a:r>
            <a:r>
              <a:rPr lang="fr-FR" sz="2000" dirty="0" smtClean="0"/>
              <a:t>superficiel</a:t>
            </a:r>
            <a:r>
              <a:rPr lang="fr-FR" sz="2000" spc="-15" dirty="0" smtClean="0"/>
              <a:t> </a:t>
            </a:r>
            <a:r>
              <a:rPr lang="fr-FR" dirty="0" smtClean="0"/>
              <a:t>:</a:t>
            </a:r>
            <a:r>
              <a:rPr lang="fr-FR" spc="-25" dirty="0" smtClean="0"/>
              <a:t> </a:t>
            </a:r>
            <a:r>
              <a:rPr lang="fr-FR" sz="1800" b="0" dirty="0" smtClean="0"/>
              <a:t>muscle</a:t>
            </a:r>
            <a:r>
              <a:rPr lang="fr-FR" sz="1800" b="0" spc="-35" dirty="0" smtClean="0"/>
              <a:t> </a:t>
            </a:r>
            <a:r>
              <a:rPr lang="fr-FR" sz="1800" b="0" spc="-10" dirty="0" err="1" smtClean="0"/>
              <a:t>Sartorius</a:t>
            </a:r>
            <a:endParaRPr lang="fr-FR" sz="1800" b="0" spc="-10" dirty="0" smtClean="0"/>
          </a:p>
          <a:p>
            <a:pPr marL="469900" indent="-228600">
              <a:lnSpc>
                <a:spcPct val="100000"/>
              </a:lnSpc>
              <a:spcBef>
                <a:spcPts val="130"/>
              </a:spcBef>
              <a:buAutoNum type="arabicPeriod" startAt="2"/>
              <a:tabLst>
                <a:tab pos="469900" algn="l"/>
              </a:tabLst>
            </a:pPr>
            <a:r>
              <a:rPr lang="fr-FR" dirty="0" smtClean="0"/>
              <a:t>Groupe</a:t>
            </a:r>
            <a:r>
              <a:rPr lang="fr-FR" spc="-35" dirty="0" smtClean="0"/>
              <a:t> </a:t>
            </a:r>
            <a:r>
              <a:rPr lang="fr-FR" dirty="0" smtClean="0"/>
              <a:t>musculaire</a:t>
            </a:r>
            <a:r>
              <a:rPr lang="fr-FR" spc="-15" dirty="0" smtClean="0"/>
              <a:t> </a:t>
            </a:r>
            <a:r>
              <a:rPr lang="fr-FR" dirty="0" smtClean="0"/>
              <a:t>médial</a:t>
            </a:r>
            <a:r>
              <a:rPr lang="fr-FR" spc="-25" dirty="0" smtClean="0"/>
              <a:t> </a:t>
            </a:r>
            <a:r>
              <a:rPr lang="fr-FR" spc="-50" dirty="0" smtClean="0"/>
              <a:t>:</a:t>
            </a:r>
          </a:p>
          <a:p>
            <a:pPr marL="926465" lvl="1" indent="-685165">
              <a:lnSpc>
                <a:spcPct val="100000"/>
              </a:lnSpc>
              <a:spcBef>
                <a:spcPts val="145"/>
              </a:spcBef>
              <a:tabLst>
                <a:tab pos="926465" algn="l"/>
              </a:tabLst>
            </a:pPr>
            <a:r>
              <a:rPr lang="fr-FR" b="1" u="sng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2-1Plan</a:t>
            </a:r>
            <a:r>
              <a:rPr lang="fr-FR" b="1" u="sng" spc="-30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lang="fr-FR" b="1" u="sng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profond</a:t>
            </a:r>
            <a:r>
              <a:rPr lang="fr-FR" u="sng" spc="-20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lang="fr-FR" sz="1200" u="sng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:</a:t>
            </a:r>
            <a:r>
              <a:rPr lang="fr-FR" sz="1200" u="sng" spc="-25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lang="fr-FR" sz="1200" dirty="0" smtClean="0">
                <a:latin typeface="Calibri Light"/>
                <a:cs typeface="Calibri Light"/>
              </a:rPr>
              <a:t>muscle</a:t>
            </a:r>
            <a:r>
              <a:rPr lang="fr-FR" sz="1200" spc="-30" dirty="0" smtClean="0">
                <a:latin typeface="Calibri Light"/>
                <a:cs typeface="Calibri Light"/>
              </a:rPr>
              <a:t> </a:t>
            </a:r>
            <a:r>
              <a:rPr lang="fr-FR" sz="1200" dirty="0" smtClean="0">
                <a:latin typeface="Calibri Light"/>
                <a:cs typeface="Calibri Light"/>
              </a:rPr>
              <a:t>grand</a:t>
            </a:r>
            <a:r>
              <a:rPr lang="fr-FR" sz="1200" spc="-25" dirty="0" smtClean="0">
                <a:latin typeface="Calibri Light"/>
                <a:cs typeface="Calibri Light"/>
              </a:rPr>
              <a:t> </a:t>
            </a:r>
            <a:r>
              <a:rPr lang="fr-FR" sz="1200" spc="-10" dirty="0" smtClean="0">
                <a:latin typeface="Calibri Light"/>
                <a:cs typeface="Calibri Light"/>
              </a:rPr>
              <a:t>adducteur</a:t>
            </a:r>
            <a:endParaRPr lang="fr-FR" sz="1200" dirty="0" smtClean="0">
              <a:latin typeface="Calibri Light"/>
              <a:cs typeface="Calibri Light"/>
            </a:endParaRPr>
          </a:p>
          <a:p>
            <a:pPr marL="926465" lvl="1" indent="-685165">
              <a:lnSpc>
                <a:spcPct val="100000"/>
              </a:lnSpc>
              <a:spcBef>
                <a:spcPts val="145"/>
              </a:spcBef>
              <a:tabLst>
                <a:tab pos="926465" algn="l"/>
              </a:tabLst>
            </a:pPr>
            <a:r>
              <a:rPr lang="fr-FR" b="1" u="sng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2-2 Plan</a:t>
            </a:r>
            <a:r>
              <a:rPr lang="fr-FR" b="1" u="sng" spc="-10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lang="fr-FR" b="1" u="sng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moyen</a:t>
            </a:r>
            <a:r>
              <a:rPr lang="fr-FR" b="1" u="sng" spc="-5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lang="fr-FR" dirty="0" smtClean="0">
                <a:latin typeface="Calibri Light"/>
                <a:cs typeface="Calibri Light"/>
              </a:rPr>
              <a:t>:</a:t>
            </a:r>
            <a:r>
              <a:rPr lang="fr-FR" spc="-10" dirty="0" smtClean="0">
                <a:latin typeface="Calibri Light"/>
                <a:cs typeface="Calibri Light"/>
              </a:rPr>
              <a:t> </a:t>
            </a:r>
            <a:r>
              <a:rPr lang="fr-FR" sz="1200" dirty="0" smtClean="0">
                <a:latin typeface="Calibri Light"/>
                <a:cs typeface="Calibri Light"/>
              </a:rPr>
              <a:t>court</a:t>
            </a:r>
            <a:r>
              <a:rPr lang="fr-FR" sz="1200" spc="-20" dirty="0" smtClean="0">
                <a:latin typeface="Calibri Light"/>
                <a:cs typeface="Calibri Light"/>
              </a:rPr>
              <a:t> </a:t>
            </a:r>
            <a:r>
              <a:rPr lang="fr-FR" sz="1200" spc="-10" dirty="0" smtClean="0">
                <a:latin typeface="Calibri Light"/>
                <a:cs typeface="Calibri Light"/>
              </a:rPr>
              <a:t>adducteur</a:t>
            </a:r>
            <a:endParaRPr lang="fr-FR" sz="1200" dirty="0" smtClean="0">
              <a:latin typeface="Calibri Light"/>
              <a:cs typeface="Calibri Light"/>
            </a:endParaRPr>
          </a:p>
          <a:p>
            <a:pPr marL="926465" lvl="1" indent="-685165">
              <a:lnSpc>
                <a:spcPct val="100000"/>
              </a:lnSpc>
              <a:spcBef>
                <a:spcPts val="145"/>
              </a:spcBef>
              <a:tabLst>
                <a:tab pos="926465" algn="l"/>
              </a:tabLst>
            </a:pPr>
            <a:r>
              <a:rPr lang="fr-FR" b="1" u="sng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2-3Plan</a:t>
            </a:r>
            <a:r>
              <a:rPr lang="fr-FR" b="1" u="sng" spc="-30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lang="fr-FR" b="1" u="sng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superficiel</a:t>
            </a:r>
            <a:r>
              <a:rPr lang="fr-FR" b="1" u="sng" spc="-15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lang="fr-FR" sz="1200" u="sng" spc="-50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:</a:t>
            </a:r>
            <a:endParaRPr lang="fr-FR" sz="1200" dirty="0" smtClean="0">
              <a:latin typeface="Calibri Light"/>
              <a:cs typeface="Calibri Light"/>
            </a:endParaRPr>
          </a:p>
          <a:p>
            <a:pPr marL="698500" lvl="2" indent="-457200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698500" algn="l"/>
              </a:tabLst>
            </a:pPr>
            <a:r>
              <a:rPr lang="fr-FR" sz="1200" dirty="0" smtClean="0">
                <a:latin typeface="Calibri Light"/>
                <a:cs typeface="Calibri Light"/>
              </a:rPr>
              <a:t>Muscle</a:t>
            </a:r>
            <a:r>
              <a:rPr lang="fr-FR" sz="1200" spc="-10" dirty="0" smtClean="0">
                <a:latin typeface="Calibri Light"/>
                <a:cs typeface="Calibri Light"/>
              </a:rPr>
              <a:t> </a:t>
            </a:r>
            <a:r>
              <a:rPr lang="fr-FR" sz="1200" dirty="0" smtClean="0">
                <a:latin typeface="Calibri Light"/>
                <a:cs typeface="Calibri Light"/>
              </a:rPr>
              <a:t>long</a:t>
            </a:r>
            <a:r>
              <a:rPr lang="fr-FR" sz="1200" spc="-15" dirty="0" smtClean="0">
                <a:latin typeface="Calibri Light"/>
                <a:cs typeface="Calibri Light"/>
              </a:rPr>
              <a:t> </a:t>
            </a:r>
            <a:r>
              <a:rPr lang="fr-FR" sz="1200" spc="-10" dirty="0" smtClean="0">
                <a:latin typeface="Calibri Light"/>
                <a:cs typeface="Calibri Light"/>
              </a:rPr>
              <a:t>adducteur</a:t>
            </a:r>
            <a:endParaRPr lang="fr-FR" sz="1200" dirty="0" smtClean="0">
              <a:latin typeface="Calibri Light"/>
              <a:cs typeface="Calibri Light"/>
            </a:endParaRPr>
          </a:p>
          <a:p>
            <a:pPr marL="698500" lvl="2" indent="-4572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698500" algn="l"/>
              </a:tabLst>
            </a:pPr>
            <a:r>
              <a:rPr lang="fr-FR" sz="1200" dirty="0" smtClean="0">
                <a:latin typeface="Calibri Light"/>
                <a:cs typeface="Calibri Light"/>
              </a:rPr>
              <a:t>Muscle</a:t>
            </a:r>
            <a:r>
              <a:rPr lang="fr-FR" sz="1200" spc="-15" dirty="0" smtClean="0">
                <a:latin typeface="Calibri Light"/>
                <a:cs typeface="Calibri Light"/>
              </a:rPr>
              <a:t> </a:t>
            </a:r>
            <a:r>
              <a:rPr lang="fr-FR" sz="1200" spc="-10" dirty="0" smtClean="0">
                <a:latin typeface="Calibri Light"/>
                <a:cs typeface="Calibri Light"/>
              </a:rPr>
              <a:t>pectiné</a:t>
            </a:r>
            <a:endParaRPr lang="fr-FR" sz="1200" dirty="0" smtClean="0">
              <a:latin typeface="Calibri Light"/>
              <a:cs typeface="Calibri Light"/>
            </a:endParaRPr>
          </a:p>
          <a:p>
            <a:pPr marL="698500" lvl="2" indent="-4572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698500" algn="l"/>
              </a:tabLst>
            </a:pPr>
            <a:r>
              <a:rPr lang="fr-FR" sz="1200" dirty="0" smtClean="0">
                <a:latin typeface="Calibri Light"/>
                <a:cs typeface="Calibri Light"/>
              </a:rPr>
              <a:t>Muscle</a:t>
            </a:r>
            <a:r>
              <a:rPr lang="fr-FR" sz="1200" spc="-15" dirty="0" smtClean="0">
                <a:latin typeface="Calibri Light"/>
                <a:cs typeface="Calibri Light"/>
              </a:rPr>
              <a:t> </a:t>
            </a:r>
            <a:r>
              <a:rPr lang="fr-FR" sz="1200" spc="-10" dirty="0" smtClean="0">
                <a:latin typeface="Calibri Light"/>
                <a:cs typeface="Calibri Light"/>
              </a:rPr>
              <a:t>gracile</a:t>
            </a:r>
            <a:endParaRPr lang="fr-FR" sz="1200" dirty="0" smtClean="0">
              <a:latin typeface="Calibri Light"/>
              <a:cs typeface="Calibri Light"/>
            </a:endParaRPr>
          </a:p>
          <a:p>
            <a:pPr marL="469900" indent="-228600">
              <a:lnSpc>
                <a:spcPct val="100000"/>
              </a:lnSpc>
              <a:spcBef>
                <a:spcPts val="145"/>
              </a:spcBef>
              <a:buAutoNum type="arabicPeriod" startAt="3"/>
              <a:tabLst>
                <a:tab pos="469900" algn="l"/>
              </a:tabLst>
            </a:pPr>
            <a:r>
              <a:rPr lang="fr-FR" dirty="0" smtClean="0"/>
              <a:t>Groupe</a:t>
            </a:r>
            <a:r>
              <a:rPr lang="fr-FR" spc="-45" dirty="0" smtClean="0"/>
              <a:t> </a:t>
            </a:r>
            <a:r>
              <a:rPr lang="fr-FR" dirty="0" smtClean="0"/>
              <a:t>musculaire</a:t>
            </a:r>
            <a:r>
              <a:rPr lang="fr-FR" spc="-45" dirty="0" smtClean="0"/>
              <a:t> </a:t>
            </a:r>
            <a:r>
              <a:rPr lang="fr-FR" dirty="0" smtClean="0"/>
              <a:t>postérieur</a:t>
            </a:r>
            <a:r>
              <a:rPr lang="fr-FR" spc="-20" dirty="0" smtClean="0"/>
              <a:t> </a:t>
            </a:r>
            <a:r>
              <a:rPr lang="fr-FR" spc="-50" dirty="0" smtClean="0"/>
              <a:t>:</a:t>
            </a:r>
          </a:p>
          <a:p>
            <a:pPr marL="926465" lvl="1" indent="-685165">
              <a:lnSpc>
                <a:spcPct val="100000"/>
              </a:lnSpc>
              <a:spcBef>
                <a:spcPts val="130"/>
              </a:spcBef>
              <a:tabLst>
                <a:tab pos="926465" algn="l"/>
              </a:tabLst>
            </a:pPr>
            <a:r>
              <a:rPr lang="fr-FR" b="1" u="sng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3-1 Plan</a:t>
            </a:r>
            <a:r>
              <a:rPr lang="fr-FR" b="1" u="sng" spc="-25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lang="fr-FR" b="1" u="sng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profond</a:t>
            </a:r>
            <a:r>
              <a:rPr lang="fr-FR" b="1" u="sng" spc="-15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lang="fr-FR" b="1" dirty="0" smtClean="0">
                <a:latin typeface="Calibri Light"/>
                <a:cs typeface="Calibri Light"/>
              </a:rPr>
              <a:t>:</a:t>
            </a:r>
            <a:r>
              <a:rPr lang="fr-FR" sz="1200" spc="-20" dirty="0" smtClean="0">
                <a:latin typeface="Calibri Light"/>
                <a:cs typeface="Calibri Light"/>
              </a:rPr>
              <a:t> </a:t>
            </a:r>
            <a:r>
              <a:rPr lang="fr-FR" sz="1200" dirty="0" smtClean="0">
                <a:latin typeface="Calibri Light"/>
                <a:cs typeface="Calibri Light"/>
              </a:rPr>
              <a:t>muscle</a:t>
            </a:r>
            <a:r>
              <a:rPr lang="fr-FR" sz="1200" spc="-25" dirty="0" smtClean="0">
                <a:latin typeface="Calibri Light"/>
                <a:cs typeface="Calibri Light"/>
              </a:rPr>
              <a:t> </a:t>
            </a:r>
            <a:r>
              <a:rPr lang="fr-FR" sz="1200" dirty="0" smtClean="0">
                <a:latin typeface="Calibri Light"/>
                <a:cs typeface="Calibri Light"/>
              </a:rPr>
              <a:t>semi</a:t>
            </a:r>
            <a:r>
              <a:rPr lang="fr-FR" sz="1200" spc="-25" dirty="0" smtClean="0">
                <a:latin typeface="Calibri Light"/>
                <a:cs typeface="Calibri Light"/>
              </a:rPr>
              <a:t> </a:t>
            </a:r>
            <a:r>
              <a:rPr lang="fr-FR" sz="1200" spc="-10" dirty="0" smtClean="0">
                <a:latin typeface="Calibri Light"/>
                <a:cs typeface="Calibri Light"/>
              </a:rPr>
              <a:t>membraneux</a:t>
            </a:r>
            <a:endParaRPr lang="fr-FR" sz="1200" dirty="0" smtClean="0">
              <a:latin typeface="Calibri Light"/>
              <a:cs typeface="Calibri Light"/>
            </a:endParaRPr>
          </a:p>
          <a:p>
            <a:pPr marL="926465" lvl="1" indent="-685165">
              <a:lnSpc>
                <a:spcPct val="100000"/>
              </a:lnSpc>
              <a:spcBef>
                <a:spcPts val="145"/>
              </a:spcBef>
              <a:tabLst>
                <a:tab pos="926465" algn="l"/>
              </a:tabLst>
            </a:pPr>
            <a:r>
              <a:rPr lang="fr-FR" b="1" u="sng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3-2 Plan</a:t>
            </a:r>
            <a:r>
              <a:rPr lang="fr-FR" b="1" u="sng" spc="-30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lang="fr-FR" b="1" u="sng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superficiel</a:t>
            </a:r>
            <a:r>
              <a:rPr lang="fr-FR" b="1" u="sng" spc="-15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lang="fr-FR" b="1" u="sng" spc="-50" dirty="0" smtClean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:</a:t>
            </a:r>
            <a:endParaRPr lang="fr-FR" b="1" dirty="0" smtClean="0">
              <a:latin typeface="Calibri Light"/>
              <a:cs typeface="Calibri Light"/>
            </a:endParaRPr>
          </a:p>
          <a:p>
            <a:pPr marL="698500" lvl="2" indent="-45720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698500" algn="l"/>
              </a:tabLst>
            </a:pPr>
            <a:r>
              <a:rPr lang="fr-FR" sz="1200" dirty="0" smtClean="0">
                <a:latin typeface="Calibri Light"/>
                <a:cs typeface="Calibri Light"/>
              </a:rPr>
              <a:t>Muscle</a:t>
            </a:r>
            <a:r>
              <a:rPr lang="fr-FR" sz="1200" spc="-20" dirty="0" smtClean="0">
                <a:latin typeface="Calibri Light"/>
                <a:cs typeface="Calibri Light"/>
              </a:rPr>
              <a:t> </a:t>
            </a:r>
            <a:r>
              <a:rPr lang="fr-FR" sz="1200" dirty="0" smtClean="0">
                <a:latin typeface="Calibri Light"/>
                <a:cs typeface="Calibri Light"/>
              </a:rPr>
              <a:t>semi</a:t>
            </a:r>
            <a:r>
              <a:rPr lang="fr-FR" sz="1200" spc="-5" dirty="0" smtClean="0">
                <a:latin typeface="Calibri Light"/>
                <a:cs typeface="Calibri Light"/>
              </a:rPr>
              <a:t> </a:t>
            </a:r>
            <a:r>
              <a:rPr lang="fr-FR" sz="1200" spc="-10" dirty="0" smtClean="0">
                <a:latin typeface="Calibri Light"/>
                <a:cs typeface="Calibri Light"/>
              </a:rPr>
              <a:t>tendineux</a:t>
            </a:r>
            <a:endParaRPr lang="fr-FR" sz="1200" dirty="0" smtClean="0">
              <a:latin typeface="Calibri Light"/>
              <a:cs typeface="Calibri Light"/>
            </a:endParaRPr>
          </a:p>
          <a:p>
            <a:pPr marL="698500" lvl="2" indent="-457200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698500" algn="l"/>
              </a:tabLst>
            </a:pPr>
            <a:r>
              <a:rPr lang="fr-FR" sz="1200" dirty="0" smtClean="0">
                <a:latin typeface="Calibri Light"/>
                <a:cs typeface="Calibri Light"/>
              </a:rPr>
              <a:t>Muscle</a:t>
            </a:r>
            <a:r>
              <a:rPr lang="fr-FR" sz="1200" spc="-20" dirty="0" smtClean="0">
                <a:latin typeface="Calibri Light"/>
                <a:cs typeface="Calibri Light"/>
              </a:rPr>
              <a:t> </a:t>
            </a:r>
            <a:r>
              <a:rPr lang="fr-FR" sz="1200" dirty="0" smtClean="0">
                <a:latin typeface="Calibri Light"/>
                <a:cs typeface="Calibri Light"/>
              </a:rPr>
              <a:t>biceps</a:t>
            </a:r>
            <a:r>
              <a:rPr lang="fr-FR" sz="1200" spc="-15" dirty="0" smtClean="0">
                <a:latin typeface="Calibri Light"/>
                <a:cs typeface="Calibri Light"/>
              </a:rPr>
              <a:t> </a:t>
            </a:r>
            <a:r>
              <a:rPr lang="fr-FR" sz="1200" spc="-10" dirty="0" smtClean="0">
                <a:latin typeface="Calibri Light"/>
                <a:cs typeface="Calibri Light"/>
              </a:rPr>
              <a:t>fémoral</a:t>
            </a:r>
            <a:endParaRPr lang="fr-FR" sz="1200" dirty="0" smtClean="0">
              <a:latin typeface="Calibri Light"/>
              <a:cs typeface="Calibri Light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079" y="397763"/>
            <a:ext cx="4650105" cy="1861185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275"/>
              </a:spcBef>
            </a:pPr>
            <a:r>
              <a:rPr sz="2400" b="1" dirty="0">
                <a:latin typeface="Calibri"/>
                <a:cs typeface="Calibri"/>
              </a:rPr>
              <a:t>Actions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994"/>
              </a:spcBef>
            </a:pPr>
            <a:r>
              <a:rPr sz="2400" b="1" spc="-10" dirty="0">
                <a:latin typeface="Calibri"/>
                <a:cs typeface="Calibri"/>
              </a:rPr>
              <a:t>Adducteur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cuisse</a:t>
            </a:r>
            <a:endParaRPr sz="2400">
              <a:latin typeface="Calibri"/>
              <a:cs typeface="Calibri"/>
            </a:endParaRPr>
          </a:p>
          <a:p>
            <a:pPr marL="90805" marR="560705">
              <a:lnSpc>
                <a:spcPct val="106700"/>
              </a:lnSpc>
              <a:spcBef>
                <a:spcPts val="820"/>
              </a:spcBef>
            </a:pPr>
            <a:r>
              <a:rPr sz="2400" b="1" spc="-5" dirty="0">
                <a:latin typeface="Calibri"/>
                <a:cs typeface="Calibri"/>
              </a:rPr>
              <a:t>Accessoirement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rotateur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latéral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par</a:t>
            </a:r>
            <a:r>
              <a:rPr sz="2400" b="1" spc="-5" dirty="0">
                <a:latin typeface="Calibri"/>
                <a:cs typeface="Calibri"/>
              </a:rPr>
              <a:t> les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fx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sup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et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moy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3811" y="426719"/>
            <a:ext cx="2367305" cy="30754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0" y="2286000"/>
            <a:ext cx="5466715" cy="194500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Innervation:</a:t>
            </a:r>
            <a:endParaRPr sz="20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960"/>
              </a:spcBef>
            </a:pPr>
            <a:r>
              <a:rPr sz="2000" b="1" i="1" spc="-5" dirty="0">
                <a:latin typeface="Calibri"/>
                <a:cs typeface="Calibri"/>
              </a:rPr>
              <a:t>Faisceaux</a:t>
            </a:r>
            <a:r>
              <a:rPr sz="2000" b="1" i="1" spc="-5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supérieur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et </a:t>
            </a:r>
            <a:r>
              <a:rPr sz="2000" b="1" i="1" spc="-5" dirty="0">
                <a:latin typeface="Calibri"/>
                <a:cs typeface="Calibri"/>
              </a:rPr>
              <a:t>moyen</a:t>
            </a:r>
            <a:r>
              <a:rPr sz="2000" b="1" i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une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branche </a:t>
            </a:r>
            <a:r>
              <a:rPr sz="2000" b="1" spc="5" dirty="0">
                <a:latin typeface="Calibri"/>
                <a:cs typeface="Calibri"/>
              </a:rPr>
              <a:t>du</a:t>
            </a:r>
            <a:endParaRPr sz="20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170"/>
              </a:spcBef>
            </a:pPr>
            <a:r>
              <a:rPr sz="2000" b="1" dirty="0">
                <a:latin typeface="Calibri"/>
                <a:cs typeface="Calibri"/>
              </a:rPr>
              <a:t>nerf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obturateur</a:t>
            </a:r>
            <a:endParaRPr sz="2000">
              <a:latin typeface="Calibri"/>
              <a:cs typeface="Calibri"/>
            </a:endParaRPr>
          </a:p>
          <a:p>
            <a:pPr marL="91440" marR="903605">
              <a:lnSpc>
                <a:spcPct val="107000"/>
              </a:lnSpc>
              <a:spcBef>
                <a:spcPts val="805"/>
              </a:spcBef>
            </a:pPr>
            <a:r>
              <a:rPr sz="2000" b="1" i="1" spc="-5" dirty="0">
                <a:latin typeface="Calibri"/>
                <a:cs typeface="Calibri"/>
              </a:rPr>
              <a:t>Faisceau</a:t>
            </a:r>
            <a:r>
              <a:rPr sz="2000" b="1" i="1" spc="-5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inférieur</a:t>
            </a:r>
            <a:r>
              <a:rPr sz="2000" b="1" i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par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une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branche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du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nerf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sciatique</a:t>
            </a:r>
            <a:r>
              <a:rPr sz="1800" b="1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3743" y="1399015"/>
            <a:ext cx="3151573" cy="46478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8939" y="1377696"/>
            <a:ext cx="4651375" cy="3569335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Plan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moyen: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m.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court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adducteur</a:t>
            </a:r>
            <a:endParaRPr sz="2400">
              <a:latin typeface="Calibri"/>
              <a:cs typeface="Calibri"/>
            </a:endParaRPr>
          </a:p>
          <a:p>
            <a:pPr marL="92075" marR="369570" indent="68580">
              <a:lnSpc>
                <a:spcPct val="100000"/>
              </a:lnSpc>
              <a:spcBef>
                <a:spcPts val="935"/>
              </a:spcBef>
              <a:tabLst>
                <a:tab pos="1189355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Origine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 </a:t>
            </a:r>
            <a:r>
              <a:rPr sz="2400" spc="-20" dirty="0">
                <a:latin typeface="Calibri"/>
                <a:cs typeface="Calibri"/>
              </a:rPr>
              <a:t>Par </a:t>
            </a:r>
            <a:r>
              <a:rPr sz="2400" spc="-5" dirty="0">
                <a:latin typeface="Calibri"/>
                <a:cs typeface="Calibri"/>
              </a:rPr>
              <a:t>un tendon aplati </a:t>
            </a:r>
            <a:r>
              <a:rPr sz="2400" spc="-10" dirty="0">
                <a:latin typeface="Calibri"/>
                <a:cs typeface="Calibri"/>
              </a:rPr>
              <a:t>sur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 </a:t>
            </a:r>
            <a:r>
              <a:rPr sz="2400" spc="-10" dirty="0">
                <a:latin typeface="Calibri"/>
                <a:cs typeface="Calibri"/>
              </a:rPr>
              <a:t>corps	</a:t>
            </a:r>
            <a:r>
              <a:rPr sz="2400" spc="-5" dirty="0">
                <a:latin typeface="Calibri"/>
                <a:cs typeface="Calibri"/>
              </a:rPr>
              <a:t>du pubis </a:t>
            </a:r>
            <a:r>
              <a:rPr sz="2400" dirty="0">
                <a:latin typeface="Calibri"/>
                <a:cs typeface="Calibri"/>
              </a:rPr>
              <a:t>et la </a:t>
            </a:r>
            <a:r>
              <a:rPr sz="2400" spc="-5" dirty="0">
                <a:latin typeface="Calibri"/>
                <a:cs typeface="Calibri"/>
              </a:rPr>
              <a:t>partie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supérieure</a:t>
            </a:r>
            <a:r>
              <a:rPr sz="2400" spc="-5" dirty="0">
                <a:latin typeface="Calibri"/>
                <a:cs typeface="Calibri"/>
              </a:rPr>
              <a:t> de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10" dirty="0">
                <a:latin typeface="Calibri"/>
                <a:cs typeface="Calibri"/>
              </a:rPr>
              <a:t>branche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ischio-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pubienne.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13304"/>
            <a:ext cx="2572184" cy="531558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391477" y="1228653"/>
            <a:ext cx="3100705" cy="3960495"/>
            <a:chOff x="8391477" y="1228653"/>
            <a:chExt cx="3100705" cy="39604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1477" y="1228653"/>
              <a:ext cx="3100077" cy="39601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715117" y="4274693"/>
              <a:ext cx="348615" cy="530225"/>
            </a:xfrm>
            <a:custGeom>
              <a:avLst/>
              <a:gdLst/>
              <a:ahLst/>
              <a:cxnLst/>
              <a:rect l="l" t="t" r="r" b="b"/>
              <a:pathLst>
                <a:path w="348615" h="530225">
                  <a:moveTo>
                    <a:pt x="61256" y="97258"/>
                  </a:moveTo>
                  <a:lnTo>
                    <a:pt x="63209" y="154535"/>
                  </a:lnTo>
                  <a:lnTo>
                    <a:pt x="299465" y="529843"/>
                  </a:lnTo>
                  <a:lnTo>
                    <a:pt x="348487" y="499109"/>
                  </a:lnTo>
                  <a:lnTo>
                    <a:pt x="112145" y="123826"/>
                  </a:lnTo>
                  <a:lnTo>
                    <a:pt x="61256" y="97258"/>
                  </a:lnTo>
                  <a:close/>
                </a:path>
                <a:path w="348615" h="530225">
                  <a:moveTo>
                    <a:pt x="0" y="0"/>
                  </a:moveTo>
                  <a:lnTo>
                    <a:pt x="8508" y="250697"/>
                  </a:lnTo>
                  <a:lnTo>
                    <a:pt x="38480" y="278637"/>
                  </a:lnTo>
                  <a:lnTo>
                    <a:pt x="49668" y="275937"/>
                  </a:lnTo>
                  <a:lnTo>
                    <a:pt x="58642" y="269414"/>
                  </a:lnTo>
                  <a:lnTo>
                    <a:pt x="64519" y="260010"/>
                  </a:lnTo>
                  <a:lnTo>
                    <a:pt x="66421" y="248665"/>
                  </a:lnTo>
                  <a:lnTo>
                    <a:pt x="63209" y="154535"/>
                  </a:lnTo>
                  <a:lnTo>
                    <a:pt x="6223" y="64007"/>
                  </a:lnTo>
                  <a:lnTo>
                    <a:pt x="55117" y="33273"/>
                  </a:lnTo>
                  <a:lnTo>
                    <a:pt x="63814" y="33273"/>
                  </a:lnTo>
                  <a:lnTo>
                    <a:pt x="0" y="0"/>
                  </a:lnTo>
                  <a:close/>
                </a:path>
                <a:path w="348615" h="530225">
                  <a:moveTo>
                    <a:pt x="63814" y="33273"/>
                  </a:moveTo>
                  <a:lnTo>
                    <a:pt x="55117" y="33273"/>
                  </a:lnTo>
                  <a:lnTo>
                    <a:pt x="112145" y="123826"/>
                  </a:lnTo>
                  <a:lnTo>
                    <a:pt x="195579" y="167385"/>
                  </a:lnTo>
                  <a:lnTo>
                    <a:pt x="206656" y="170568"/>
                  </a:lnTo>
                  <a:lnTo>
                    <a:pt x="217709" y="169322"/>
                  </a:lnTo>
                  <a:lnTo>
                    <a:pt x="227476" y="164028"/>
                  </a:lnTo>
                  <a:lnTo>
                    <a:pt x="234696" y="155066"/>
                  </a:lnTo>
                  <a:lnTo>
                    <a:pt x="237878" y="144008"/>
                  </a:lnTo>
                  <a:lnTo>
                    <a:pt x="236632" y="132984"/>
                  </a:lnTo>
                  <a:lnTo>
                    <a:pt x="231338" y="123223"/>
                  </a:lnTo>
                  <a:lnTo>
                    <a:pt x="222376" y="115950"/>
                  </a:lnTo>
                  <a:lnTo>
                    <a:pt x="63814" y="33273"/>
                  </a:lnTo>
                  <a:close/>
                </a:path>
                <a:path w="348615" h="530225">
                  <a:moveTo>
                    <a:pt x="55117" y="33273"/>
                  </a:moveTo>
                  <a:lnTo>
                    <a:pt x="6223" y="64007"/>
                  </a:lnTo>
                  <a:lnTo>
                    <a:pt x="63209" y="154535"/>
                  </a:lnTo>
                  <a:lnTo>
                    <a:pt x="61256" y="97258"/>
                  </a:lnTo>
                  <a:lnTo>
                    <a:pt x="17272" y="74294"/>
                  </a:lnTo>
                  <a:lnTo>
                    <a:pt x="59562" y="47624"/>
                  </a:lnTo>
                  <a:lnTo>
                    <a:pt x="64155" y="47624"/>
                  </a:lnTo>
                  <a:lnTo>
                    <a:pt x="55117" y="33273"/>
                  </a:lnTo>
                  <a:close/>
                </a:path>
                <a:path w="348615" h="530225">
                  <a:moveTo>
                    <a:pt x="64155" y="47624"/>
                  </a:moveTo>
                  <a:lnTo>
                    <a:pt x="59562" y="47624"/>
                  </a:lnTo>
                  <a:lnTo>
                    <a:pt x="61256" y="97258"/>
                  </a:lnTo>
                  <a:lnTo>
                    <a:pt x="112145" y="123826"/>
                  </a:lnTo>
                  <a:lnTo>
                    <a:pt x="64155" y="47624"/>
                  </a:lnTo>
                  <a:close/>
                </a:path>
                <a:path w="348615" h="530225">
                  <a:moveTo>
                    <a:pt x="59562" y="47624"/>
                  </a:moveTo>
                  <a:lnTo>
                    <a:pt x="17272" y="74294"/>
                  </a:lnTo>
                  <a:lnTo>
                    <a:pt x="61256" y="97258"/>
                  </a:lnTo>
                  <a:lnTo>
                    <a:pt x="59562" y="47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1132" y="327659"/>
            <a:ext cx="4653280" cy="4034154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80"/>
              </a:spcBef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Plan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moyen: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m.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court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adducteur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marL="161290">
              <a:lnSpc>
                <a:spcPct val="100000"/>
              </a:lnSpc>
            </a:pP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Terminaison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faisceaux:</a:t>
            </a:r>
            <a:endParaRPr sz="2400">
              <a:latin typeface="Calibri"/>
              <a:cs typeface="Calibri"/>
            </a:endParaRPr>
          </a:p>
          <a:p>
            <a:pPr marL="892175" marR="584835" indent="-342900">
              <a:lnSpc>
                <a:spcPct val="106700"/>
              </a:lnSpc>
              <a:spcBef>
                <a:spcPts val="815"/>
              </a:spcBef>
              <a:buFont typeface="Arial MT"/>
              <a:buChar char="•"/>
              <a:tabLst>
                <a:tab pos="892175" algn="l"/>
                <a:tab pos="892810" algn="l"/>
              </a:tabLst>
            </a:pPr>
            <a:r>
              <a:rPr sz="2400" b="1" dirty="0">
                <a:latin typeface="Calibri"/>
                <a:cs typeface="Calibri"/>
              </a:rPr>
              <a:t>Supérieur: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entre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ligne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pectinéale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et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latérale.</a:t>
            </a:r>
            <a:endParaRPr sz="2400">
              <a:latin typeface="Calibri"/>
              <a:cs typeface="Calibri"/>
            </a:endParaRPr>
          </a:p>
          <a:p>
            <a:pPr marL="892810" indent="-34353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892175" algn="l"/>
                <a:tab pos="892810" algn="l"/>
              </a:tabLst>
            </a:pPr>
            <a:r>
              <a:rPr sz="2400" b="1" spc="-10" dirty="0">
                <a:latin typeface="Calibri"/>
                <a:cs typeface="Calibri"/>
              </a:rPr>
              <a:t>Inférieur: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au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niveau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  <a:p>
            <a:pPr marL="892175" marR="601345">
              <a:lnSpc>
                <a:spcPct val="106700"/>
              </a:lnSpc>
              <a:spcBef>
                <a:spcPts val="15"/>
              </a:spcBef>
            </a:pPr>
            <a:r>
              <a:rPr sz="2400" b="1" spc="-15" dirty="0">
                <a:latin typeface="Calibri"/>
                <a:cs typeface="Calibri"/>
              </a:rPr>
              <a:t>l’interstice </a:t>
            </a:r>
            <a:r>
              <a:rPr sz="2400" b="1" spc="-10" dirty="0">
                <a:latin typeface="Calibri"/>
                <a:cs typeface="Calibri"/>
              </a:rPr>
              <a:t>séparant </a:t>
            </a:r>
            <a:r>
              <a:rPr sz="2400" b="1" dirty="0">
                <a:latin typeface="Calibri"/>
                <a:cs typeface="Calibri"/>
              </a:rPr>
              <a:t>les 2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lèvres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 la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ligne</a:t>
            </a:r>
            <a:r>
              <a:rPr sz="2400" b="1" spc="-10" dirty="0">
                <a:latin typeface="Calibri"/>
                <a:cs typeface="Calibri"/>
              </a:rPr>
              <a:t> âpre.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13304"/>
            <a:ext cx="2572184" cy="53155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13904" y="0"/>
            <a:ext cx="4479036" cy="62621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9475"/>
            <a:ext cx="6705600" cy="1362710"/>
          </a:xfrm>
          <a:custGeom>
            <a:avLst/>
            <a:gdLst/>
            <a:ahLst/>
            <a:cxnLst/>
            <a:rect l="l" t="t" r="r" b="b"/>
            <a:pathLst>
              <a:path w="6705600" h="1362710">
                <a:moveTo>
                  <a:pt x="0" y="1362456"/>
                </a:moveTo>
                <a:lnTo>
                  <a:pt x="6705600" y="1362456"/>
                </a:lnTo>
                <a:lnTo>
                  <a:pt x="6705600" y="0"/>
                </a:lnTo>
                <a:lnTo>
                  <a:pt x="0" y="0"/>
                </a:lnTo>
                <a:lnTo>
                  <a:pt x="0" y="1362456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95" y="275767"/>
            <a:ext cx="6693534" cy="140144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109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Actions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  <a:spcBef>
                <a:spcPts val="994"/>
              </a:spcBef>
              <a:tabLst>
                <a:tab pos="1876425" algn="l"/>
                <a:tab pos="6029325" algn="l"/>
              </a:tabLst>
            </a:pPr>
            <a:r>
              <a:rPr sz="2400" b="1" spc="-10" dirty="0">
                <a:latin typeface="Calibri"/>
                <a:cs typeface="Calibri"/>
              </a:rPr>
              <a:t>Adducteur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et	</a:t>
            </a:r>
            <a:r>
              <a:rPr sz="2400" b="1" spc="-5" dirty="0">
                <a:latin typeface="Calibri"/>
                <a:cs typeface="Calibri"/>
              </a:rPr>
              <a:t>accessoirement</a:t>
            </a:r>
            <a:r>
              <a:rPr sz="2400" b="1" spc="-15" dirty="0">
                <a:latin typeface="Calibri"/>
                <a:cs typeface="Calibri"/>
              </a:rPr>
              <a:t> rotateur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médial	de</a:t>
            </a:r>
            <a:endParaRPr sz="2400">
              <a:latin typeface="Calibri"/>
              <a:cs typeface="Calibri"/>
            </a:endParaRPr>
          </a:p>
          <a:p>
            <a:pPr marL="427990">
              <a:lnSpc>
                <a:spcPct val="100000"/>
              </a:lnSpc>
              <a:spcBef>
                <a:spcPts val="209"/>
              </a:spcBef>
            </a:pP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cuisse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095" y="1690116"/>
            <a:ext cx="6718300" cy="1231900"/>
            <a:chOff x="-6095" y="1690116"/>
            <a:chExt cx="6718300" cy="1231900"/>
          </a:xfrm>
        </p:grpSpPr>
        <p:sp>
          <p:nvSpPr>
            <p:cNvPr id="5" name="object 5"/>
            <p:cNvSpPr/>
            <p:nvPr/>
          </p:nvSpPr>
          <p:spPr>
            <a:xfrm>
              <a:off x="0" y="1696212"/>
              <a:ext cx="6705600" cy="1219200"/>
            </a:xfrm>
            <a:custGeom>
              <a:avLst/>
              <a:gdLst/>
              <a:ahLst/>
              <a:cxnLst/>
              <a:rect l="l" t="t" r="r" b="b"/>
              <a:pathLst>
                <a:path w="6705600" h="1219200">
                  <a:moveTo>
                    <a:pt x="670560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6705600" y="1219200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696212"/>
              <a:ext cx="6705600" cy="1219200"/>
            </a:xfrm>
            <a:custGeom>
              <a:avLst/>
              <a:gdLst/>
              <a:ahLst/>
              <a:cxnLst/>
              <a:rect l="l" t="t" r="r" b="b"/>
              <a:pathLst>
                <a:path w="6705600" h="1219200">
                  <a:moveTo>
                    <a:pt x="0" y="1219200"/>
                  </a:moveTo>
                  <a:lnTo>
                    <a:pt x="6705600" y="1219200"/>
                  </a:lnTo>
                  <a:lnTo>
                    <a:pt x="6705600" y="0"/>
                  </a:lnTo>
                  <a:lnTo>
                    <a:pt x="0" y="0"/>
                  </a:lnTo>
                  <a:lnTo>
                    <a:pt x="0" y="1219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0" y="1696211"/>
            <a:ext cx="6705600" cy="121920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20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nnervation</a:t>
            </a:r>
            <a:r>
              <a:rPr sz="2400" b="1" i="1" spc="-5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400" b="1" spc="-20" dirty="0">
                <a:latin typeface="Calibri"/>
                <a:cs typeface="Calibri"/>
              </a:rPr>
              <a:t>Par</a:t>
            </a:r>
            <a:r>
              <a:rPr sz="2400" b="1" spc="-5" dirty="0">
                <a:latin typeface="Calibri"/>
                <a:cs typeface="Calibri"/>
              </a:rPr>
              <a:t> des </a:t>
            </a:r>
            <a:r>
              <a:rPr sz="2400" b="1" spc="-10" dirty="0">
                <a:latin typeface="Calibri"/>
                <a:cs typeface="Calibri"/>
              </a:rPr>
              <a:t>rameaux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nés </a:t>
            </a:r>
            <a:r>
              <a:rPr sz="2400" b="1" spc="-5" dirty="0">
                <a:latin typeface="Calibri"/>
                <a:cs typeface="Calibri"/>
              </a:rPr>
              <a:t>de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10" dirty="0">
                <a:latin typeface="Calibri"/>
                <a:cs typeface="Calibri"/>
              </a:rPr>
              <a:t>branche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superficielle </a:t>
            </a:r>
            <a:r>
              <a:rPr sz="2400" b="1" dirty="0">
                <a:latin typeface="Calibri"/>
                <a:cs typeface="Calibri"/>
              </a:rPr>
              <a:t>du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nerf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obturateur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7635" y="382869"/>
            <a:ext cx="4723140" cy="59344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0232" y="1725167"/>
            <a:ext cx="3599815" cy="2273935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28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m.</a:t>
            </a:r>
            <a:r>
              <a:rPr sz="24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long</a:t>
            </a:r>
            <a:r>
              <a:rPr sz="24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adducteur</a:t>
            </a:r>
            <a:endParaRPr sz="24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994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Origine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433705" marR="410845" indent="-342900">
              <a:lnSpc>
                <a:spcPct val="106900"/>
              </a:lnSpc>
              <a:spcBef>
                <a:spcPts val="810"/>
              </a:spcBef>
              <a:buFont typeface="Arial MT"/>
              <a:buChar char="•"/>
              <a:tabLst>
                <a:tab pos="433705" algn="l"/>
                <a:tab pos="434340" algn="l"/>
              </a:tabLst>
            </a:pP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branche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supérieure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du </a:t>
            </a:r>
            <a:r>
              <a:rPr sz="2400" b="1" spc="-5" dirty="0">
                <a:latin typeface="Calibri"/>
                <a:cs typeface="Calibri"/>
              </a:rPr>
              <a:t>pubis </a:t>
            </a:r>
            <a:r>
              <a:rPr sz="2400" b="1" dirty="0">
                <a:latin typeface="Calibri"/>
                <a:cs typeface="Calibri"/>
              </a:rPr>
              <a:t>sous </a:t>
            </a:r>
            <a:r>
              <a:rPr sz="2400" b="1" spc="-5" dirty="0">
                <a:latin typeface="Calibri"/>
                <a:cs typeface="Calibri"/>
              </a:rPr>
              <a:t>le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tubercule </a:t>
            </a:r>
            <a:r>
              <a:rPr sz="2400" b="1" spc="-5" dirty="0">
                <a:latin typeface="Calibri"/>
                <a:cs typeface="Calibri"/>
              </a:rPr>
              <a:t>pubien.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6557"/>
            <a:ext cx="2861763" cy="584748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961145" y="451802"/>
            <a:ext cx="3870960" cy="4070350"/>
            <a:chOff x="7961145" y="451802"/>
            <a:chExt cx="3870960" cy="40703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1145" y="451802"/>
              <a:ext cx="3870544" cy="40701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239372" y="2403093"/>
              <a:ext cx="480695" cy="645795"/>
            </a:xfrm>
            <a:custGeom>
              <a:avLst/>
              <a:gdLst/>
              <a:ahLst/>
              <a:cxnLst/>
              <a:rect l="l" t="t" r="r" b="b"/>
              <a:pathLst>
                <a:path w="480695" h="645794">
                  <a:moveTo>
                    <a:pt x="57023" y="370331"/>
                  </a:moveTo>
                  <a:lnTo>
                    <a:pt x="25273" y="396239"/>
                  </a:lnTo>
                  <a:lnTo>
                    <a:pt x="0" y="645794"/>
                  </a:lnTo>
                  <a:lnTo>
                    <a:pt x="67091" y="616330"/>
                  </a:lnTo>
                  <a:lnTo>
                    <a:pt x="57276" y="616330"/>
                  </a:lnTo>
                  <a:lnTo>
                    <a:pt x="10413" y="582294"/>
                  </a:lnTo>
                  <a:lnTo>
                    <a:pt x="73430" y="495658"/>
                  </a:lnTo>
                  <a:lnTo>
                    <a:pt x="82930" y="402081"/>
                  </a:lnTo>
                  <a:lnTo>
                    <a:pt x="81758" y="390655"/>
                  </a:lnTo>
                  <a:lnTo>
                    <a:pt x="76501" y="380872"/>
                  </a:lnTo>
                  <a:lnTo>
                    <a:pt x="67982" y="373757"/>
                  </a:lnTo>
                  <a:lnTo>
                    <a:pt x="57023" y="370331"/>
                  </a:lnTo>
                  <a:close/>
                </a:path>
                <a:path w="480695" h="645794">
                  <a:moveTo>
                    <a:pt x="73430" y="495658"/>
                  </a:moveTo>
                  <a:lnTo>
                    <a:pt x="10413" y="582294"/>
                  </a:lnTo>
                  <a:lnTo>
                    <a:pt x="57276" y="616330"/>
                  </a:lnTo>
                  <a:lnTo>
                    <a:pt x="67527" y="602233"/>
                  </a:lnTo>
                  <a:lnTo>
                    <a:pt x="62610" y="602233"/>
                  </a:lnTo>
                  <a:lnTo>
                    <a:pt x="22225" y="572769"/>
                  </a:lnTo>
                  <a:lnTo>
                    <a:pt x="67627" y="552824"/>
                  </a:lnTo>
                  <a:lnTo>
                    <a:pt x="73430" y="495658"/>
                  </a:lnTo>
                  <a:close/>
                </a:path>
                <a:path w="480695" h="645794">
                  <a:moveTo>
                    <a:pt x="217596" y="489459"/>
                  </a:moveTo>
                  <a:lnTo>
                    <a:pt x="206375" y="491870"/>
                  </a:lnTo>
                  <a:lnTo>
                    <a:pt x="120273" y="529696"/>
                  </a:lnTo>
                  <a:lnTo>
                    <a:pt x="57276" y="616330"/>
                  </a:lnTo>
                  <a:lnTo>
                    <a:pt x="67091" y="616330"/>
                  </a:lnTo>
                  <a:lnTo>
                    <a:pt x="229616" y="544956"/>
                  </a:lnTo>
                  <a:lnTo>
                    <a:pt x="239063" y="538305"/>
                  </a:lnTo>
                  <a:lnTo>
                    <a:pt x="244998" y="528891"/>
                  </a:lnTo>
                  <a:lnTo>
                    <a:pt x="246957" y="517953"/>
                  </a:lnTo>
                  <a:lnTo>
                    <a:pt x="244475" y="506729"/>
                  </a:lnTo>
                  <a:lnTo>
                    <a:pt x="237896" y="497353"/>
                  </a:lnTo>
                  <a:lnTo>
                    <a:pt x="228520" y="491442"/>
                  </a:lnTo>
                  <a:lnTo>
                    <a:pt x="217596" y="489459"/>
                  </a:lnTo>
                  <a:close/>
                </a:path>
                <a:path w="480695" h="645794">
                  <a:moveTo>
                    <a:pt x="67627" y="552824"/>
                  </a:moveTo>
                  <a:lnTo>
                    <a:pt x="22225" y="572769"/>
                  </a:lnTo>
                  <a:lnTo>
                    <a:pt x="62610" y="602233"/>
                  </a:lnTo>
                  <a:lnTo>
                    <a:pt x="67627" y="552824"/>
                  </a:lnTo>
                  <a:close/>
                </a:path>
                <a:path w="480695" h="645794">
                  <a:moveTo>
                    <a:pt x="120273" y="529696"/>
                  </a:moveTo>
                  <a:lnTo>
                    <a:pt x="67627" y="552824"/>
                  </a:lnTo>
                  <a:lnTo>
                    <a:pt x="62610" y="602233"/>
                  </a:lnTo>
                  <a:lnTo>
                    <a:pt x="67527" y="602233"/>
                  </a:lnTo>
                  <a:lnTo>
                    <a:pt x="120273" y="529696"/>
                  </a:lnTo>
                  <a:close/>
                </a:path>
                <a:path w="480695" h="645794">
                  <a:moveTo>
                    <a:pt x="433958" y="0"/>
                  </a:moveTo>
                  <a:lnTo>
                    <a:pt x="73430" y="495658"/>
                  </a:lnTo>
                  <a:lnTo>
                    <a:pt x="67627" y="552824"/>
                  </a:lnTo>
                  <a:lnTo>
                    <a:pt x="120273" y="529696"/>
                  </a:lnTo>
                  <a:lnTo>
                    <a:pt x="480695" y="34035"/>
                  </a:lnTo>
                  <a:lnTo>
                    <a:pt x="4339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23334" y="499363"/>
            <a:ext cx="2278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</a:rPr>
              <a:t>Plan</a:t>
            </a:r>
            <a:r>
              <a:rPr sz="2800" spc="-3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superficiel</a:t>
            </a:r>
            <a:endParaRPr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0232" y="1725167"/>
            <a:ext cx="3599815" cy="2273935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59385" algn="just">
              <a:lnSpc>
                <a:spcPct val="100000"/>
              </a:lnSpc>
              <a:spcBef>
                <a:spcPts val="28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m.</a:t>
            </a:r>
            <a:r>
              <a:rPr sz="24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long</a:t>
            </a:r>
            <a:r>
              <a:rPr sz="24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adducteur</a:t>
            </a:r>
            <a:endParaRPr sz="2400">
              <a:latin typeface="Calibri"/>
              <a:cs typeface="Calibri"/>
            </a:endParaRPr>
          </a:p>
          <a:p>
            <a:pPr marL="90805" algn="just">
              <a:lnSpc>
                <a:spcPct val="100000"/>
              </a:lnSpc>
              <a:spcBef>
                <a:spcPts val="994"/>
              </a:spcBef>
            </a:pP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Terminaison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90805" marR="180340" algn="just">
              <a:lnSpc>
                <a:spcPct val="106900"/>
              </a:lnSpc>
              <a:spcBef>
                <a:spcPts val="810"/>
              </a:spcBef>
            </a:pPr>
            <a:r>
              <a:rPr sz="2400" b="1" dirty="0">
                <a:latin typeface="Calibri"/>
                <a:cs typeface="Calibri"/>
              </a:rPr>
              <a:t>Sur </a:t>
            </a:r>
            <a:r>
              <a:rPr sz="2400" b="1" spc="-15" dirty="0">
                <a:latin typeface="Calibri"/>
                <a:cs typeface="Calibri"/>
              </a:rPr>
              <a:t>l’interstice </a:t>
            </a:r>
            <a:r>
              <a:rPr sz="2400" b="1" spc="-5" dirty="0">
                <a:latin typeface="Calibri"/>
                <a:cs typeface="Calibri"/>
              </a:rPr>
              <a:t>de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5" dirty="0">
                <a:latin typeface="Calibri"/>
                <a:cs typeface="Calibri"/>
              </a:rPr>
              <a:t>partie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moyenne</a:t>
            </a:r>
            <a:r>
              <a:rPr sz="2400" b="1" spc="-5" dirty="0">
                <a:latin typeface="Calibri"/>
                <a:cs typeface="Calibri"/>
              </a:rPr>
              <a:t> de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5" dirty="0">
                <a:latin typeface="Calibri"/>
                <a:cs typeface="Calibri"/>
              </a:rPr>
              <a:t>ligne </a:t>
            </a:r>
            <a:r>
              <a:rPr sz="2400" b="1" spc="-10" dirty="0">
                <a:latin typeface="Calibri"/>
                <a:cs typeface="Calibri"/>
              </a:rPr>
              <a:t>âpre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45" dirty="0">
                <a:latin typeface="Calibri"/>
                <a:cs typeface="Calibri"/>
              </a:rPr>
              <a:t>fémur.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6557"/>
            <a:ext cx="2861763" cy="584748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493507" y="344424"/>
            <a:ext cx="4433570" cy="5440680"/>
            <a:chOff x="7493507" y="344424"/>
            <a:chExt cx="4433570" cy="54406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1144" y="451802"/>
              <a:ext cx="3870544" cy="40701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239372" y="2403094"/>
              <a:ext cx="480695" cy="645795"/>
            </a:xfrm>
            <a:custGeom>
              <a:avLst/>
              <a:gdLst/>
              <a:ahLst/>
              <a:cxnLst/>
              <a:rect l="l" t="t" r="r" b="b"/>
              <a:pathLst>
                <a:path w="480695" h="645794">
                  <a:moveTo>
                    <a:pt x="57023" y="370331"/>
                  </a:moveTo>
                  <a:lnTo>
                    <a:pt x="25273" y="396239"/>
                  </a:lnTo>
                  <a:lnTo>
                    <a:pt x="0" y="645794"/>
                  </a:lnTo>
                  <a:lnTo>
                    <a:pt x="67091" y="616330"/>
                  </a:lnTo>
                  <a:lnTo>
                    <a:pt x="57276" y="616330"/>
                  </a:lnTo>
                  <a:lnTo>
                    <a:pt x="10413" y="582294"/>
                  </a:lnTo>
                  <a:lnTo>
                    <a:pt x="73430" y="495658"/>
                  </a:lnTo>
                  <a:lnTo>
                    <a:pt x="82930" y="402081"/>
                  </a:lnTo>
                  <a:lnTo>
                    <a:pt x="81758" y="390655"/>
                  </a:lnTo>
                  <a:lnTo>
                    <a:pt x="76501" y="380872"/>
                  </a:lnTo>
                  <a:lnTo>
                    <a:pt x="67982" y="373757"/>
                  </a:lnTo>
                  <a:lnTo>
                    <a:pt x="57023" y="370331"/>
                  </a:lnTo>
                  <a:close/>
                </a:path>
                <a:path w="480695" h="645794">
                  <a:moveTo>
                    <a:pt x="73430" y="495658"/>
                  </a:moveTo>
                  <a:lnTo>
                    <a:pt x="10413" y="582294"/>
                  </a:lnTo>
                  <a:lnTo>
                    <a:pt x="57276" y="616330"/>
                  </a:lnTo>
                  <a:lnTo>
                    <a:pt x="67527" y="602233"/>
                  </a:lnTo>
                  <a:lnTo>
                    <a:pt x="62610" y="602233"/>
                  </a:lnTo>
                  <a:lnTo>
                    <a:pt x="22225" y="572769"/>
                  </a:lnTo>
                  <a:lnTo>
                    <a:pt x="67627" y="552824"/>
                  </a:lnTo>
                  <a:lnTo>
                    <a:pt x="73430" y="495658"/>
                  </a:lnTo>
                  <a:close/>
                </a:path>
                <a:path w="480695" h="645794">
                  <a:moveTo>
                    <a:pt x="217596" y="489459"/>
                  </a:moveTo>
                  <a:lnTo>
                    <a:pt x="206375" y="491870"/>
                  </a:lnTo>
                  <a:lnTo>
                    <a:pt x="120273" y="529696"/>
                  </a:lnTo>
                  <a:lnTo>
                    <a:pt x="57276" y="616330"/>
                  </a:lnTo>
                  <a:lnTo>
                    <a:pt x="67091" y="616330"/>
                  </a:lnTo>
                  <a:lnTo>
                    <a:pt x="229616" y="544956"/>
                  </a:lnTo>
                  <a:lnTo>
                    <a:pt x="239063" y="538305"/>
                  </a:lnTo>
                  <a:lnTo>
                    <a:pt x="244998" y="528891"/>
                  </a:lnTo>
                  <a:lnTo>
                    <a:pt x="246957" y="517953"/>
                  </a:lnTo>
                  <a:lnTo>
                    <a:pt x="244475" y="506729"/>
                  </a:lnTo>
                  <a:lnTo>
                    <a:pt x="237896" y="497353"/>
                  </a:lnTo>
                  <a:lnTo>
                    <a:pt x="228520" y="491442"/>
                  </a:lnTo>
                  <a:lnTo>
                    <a:pt x="217596" y="489459"/>
                  </a:lnTo>
                  <a:close/>
                </a:path>
                <a:path w="480695" h="645794">
                  <a:moveTo>
                    <a:pt x="67627" y="552824"/>
                  </a:moveTo>
                  <a:lnTo>
                    <a:pt x="22225" y="572769"/>
                  </a:lnTo>
                  <a:lnTo>
                    <a:pt x="62610" y="602233"/>
                  </a:lnTo>
                  <a:lnTo>
                    <a:pt x="67627" y="552824"/>
                  </a:lnTo>
                  <a:close/>
                </a:path>
                <a:path w="480695" h="645794">
                  <a:moveTo>
                    <a:pt x="120273" y="529696"/>
                  </a:moveTo>
                  <a:lnTo>
                    <a:pt x="67627" y="552824"/>
                  </a:lnTo>
                  <a:lnTo>
                    <a:pt x="62610" y="602233"/>
                  </a:lnTo>
                  <a:lnTo>
                    <a:pt x="67527" y="602233"/>
                  </a:lnTo>
                  <a:lnTo>
                    <a:pt x="120273" y="529696"/>
                  </a:lnTo>
                  <a:close/>
                </a:path>
                <a:path w="480695" h="645794">
                  <a:moveTo>
                    <a:pt x="433958" y="0"/>
                  </a:moveTo>
                  <a:lnTo>
                    <a:pt x="73430" y="495658"/>
                  </a:lnTo>
                  <a:lnTo>
                    <a:pt x="67627" y="552824"/>
                  </a:lnTo>
                  <a:lnTo>
                    <a:pt x="120273" y="529696"/>
                  </a:lnTo>
                  <a:lnTo>
                    <a:pt x="480695" y="34035"/>
                  </a:lnTo>
                  <a:lnTo>
                    <a:pt x="4339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93507" y="344424"/>
              <a:ext cx="4433315" cy="544068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23334" y="499363"/>
            <a:ext cx="2278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</a:rPr>
              <a:t>Plan</a:t>
            </a:r>
            <a:r>
              <a:rPr sz="2800" spc="-3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superficiel</a:t>
            </a:r>
            <a:endParaRPr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9079"/>
            <a:ext cx="5367655" cy="1877695"/>
          </a:xfrm>
          <a:custGeom>
            <a:avLst/>
            <a:gdLst/>
            <a:ahLst/>
            <a:cxnLst/>
            <a:rect l="l" t="t" r="r" b="b"/>
            <a:pathLst>
              <a:path w="5367655" h="1877695">
                <a:moveTo>
                  <a:pt x="0" y="1877568"/>
                </a:moveTo>
                <a:lnTo>
                  <a:pt x="5367528" y="1877568"/>
                </a:lnTo>
                <a:lnTo>
                  <a:pt x="5367528" y="0"/>
                </a:lnTo>
                <a:lnTo>
                  <a:pt x="0" y="0"/>
                </a:lnTo>
                <a:lnTo>
                  <a:pt x="0" y="1877568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320" y="280492"/>
            <a:ext cx="11188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uFill>
                  <a:solidFill>
                    <a:srgbClr val="000000"/>
                  </a:solidFill>
                </a:uFill>
              </a:rPr>
              <a:t>Actions</a:t>
            </a:r>
            <a:r>
              <a:rPr u="heavy" spc="-7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6095" y="1941576"/>
            <a:ext cx="5360035" cy="1298575"/>
            <a:chOff x="-6095" y="1941576"/>
            <a:chExt cx="5360035" cy="1298575"/>
          </a:xfrm>
        </p:grpSpPr>
        <p:sp>
          <p:nvSpPr>
            <p:cNvPr id="5" name="object 5"/>
            <p:cNvSpPr/>
            <p:nvPr/>
          </p:nvSpPr>
          <p:spPr>
            <a:xfrm>
              <a:off x="0" y="1947672"/>
              <a:ext cx="5347970" cy="1286510"/>
            </a:xfrm>
            <a:custGeom>
              <a:avLst/>
              <a:gdLst/>
              <a:ahLst/>
              <a:cxnLst/>
              <a:rect l="l" t="t" r="r" b="b"/>
              <a:pathLst>
                <a:path w="5347970" h="1286510">
                  <a:moveTo>
                    <a:pt x="5347716" y="0"/>
                  </a:moveTo>
                  <a:lnTo>
                    <a:pt x="0" y="0"/>
                  </a:lnTo>
                  <a:lnTo>
                    <a:pt x="0" y="1286255"/>
                  </a:lnTo>
                  <a:lnTo>
                    <a:pt x="5347716" y="1286255"/>
                  </a:lnTo>
                  <a:lnTo>
                    <a:pt x="53477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947672"/>
              <a:ext cx="5347970" cy="1286510"/>
            </a:xfrm>
            <a:custGeom>
              <a:avLst/>
              <a:gdLst/>
              <a:ahLst/>
              <a:cxnLst/>
              <a:rect l="l" t="t" r="r" b="b"/>
              <a:pathLst>
                <a:path w="5347970" h="1286510">
                  <a:moveTo>
                    <a:pt x="0" y="1286255"/>
                  </a:moveTo>
                  <a:lnTo>
                    <a:pt x="5347716" y="1286255"/>
                  </a:lnTo>
                  <a:lnTo>
                    <a:pt x="5347716" y="0"/>
                  </a:lnTo>
                  <a:lnTo>
                    <a:pt x="0" y="0"/>
                  </a:lnTo>
                  <a:lnTo>
                    <a:pt x="0" y="128625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95" y="747521"/>
            <a:ext cx="5345430" cy="2411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1475" marR="349250" indent="-218440">
              <a:lnSpc>
                <a:spcPct val="1071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Adducteur et </a:t>
            </a:r>
            <a:r>
              <a:rPr sz="2400" b="1" spc="-5" dirty="0">
                <a:latin typeface="Calibri"/>
                <a:cs typeface="Calibri"/>
              </a:rPr>
              <a:t>participe </a:t>
            </a:r>
            <a:r>
              <a:rPr sz="2400" b="1" dirty="0">
                <a:latin typeface="Calibri"/>
                <a:cs typeface="Calibri"/>
              </a:rPr>
              <a:t>à la </a:t>
            </a:r>
            <a:r>
              <a:rPr sz="2400" b="1" spc="-10" dirty="0">
                <a:latin typeface="Calibri"/>
                <a:cs typeface="Calibri"/>
              </a:rPr>
              <a:t>flexion et </a:t>
            </a:r>
            <a:r>
              <a:rPr sz="2400" b="1" dirty="0">
                <a:latin typeface="Calibri"/>
                <a:cs typeface="Calibri"/>
              </a:rPr>
              <a:t>à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rotation latérale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 la</a:t>
            </a:r>
            <a:r>
              <a:rPr sz="2400" b="1" spc="-5" dirty="0">
                <a:latin typeface="Calibri"/>
                <a:cs typeface="Calibri"/>
              </a:rPr>
              <a:t> cuisse.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5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Innervation:</a:t>
            </a:r>
            <a:endParaRPr sz="200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  <a:spcBef>
                <a:spcPts val="960"/>
              </a:spcBef>
            </a:pPr>
            <a:r>
              <a:rPr sz="2000" b="1" spc="-5" dirty="0">
                <a:latin typeface="Calibri"/>
                <a:cs typeface="Calibri"/>
              </a:rPr>
              <a:t>Rameau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antérieur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du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nerf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obturateur.</a:t>
            </a:r>
            <a:endParaRPr sz="200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  <a:spcBef>
                <a:spcPts val="975"/>
              </a:spcBef>
            </a:pPr>
            <a:r>
              <a:rPr sz="2000" b="1" dirty="0">
                <a:latin typeface="Calibri"/>
                <a:cs typeface="Calibri"/>
              </a:rPr>
              <a:t>Le nerf </a:t>
            </a:r>
            <a:r>
              <a:rPr sz="2000" b="1" spc="-5" dirty="0">
                <a:latin typeface="Calibri"/>
                <a:cs typeface="Calibri"/>
              </a:rPr>
              <a:t>cutané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médial,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né du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nerf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fémoral</a:t>
            </a:r>
            <a:r>
              <a:rPr sz="1800" spc="-1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31130" y="318515"/>
            <a:ext cx="4826635" cy="6248400"/>
            <a:chOff x="6731130" y="318515"/>
            <a:chExt cx="4826635" cy="62484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1130" y="318515"/>
              <a:ext cx="4826358" cy="624830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999725" y="398526"/>
              <a:ext cx="1530350" cy="3677920"/>
            </a:xfrm>
            <a:custGeom>
              <a:avLst/>
              <a:gdLst/>
              <a:ahLst/>
              <a:cxnLst/>
              <a:rect l="l" t="t" r="r" b="b"/>
              <a:pathLst>
                <a:path w="1530350" h="3677920">
                  <a:moveTo>
                    <a:pt x="0" y="169163"/>
                  </a:moveTo>
                  <a:lnTo>
                    <a:pt x="6748" y="124177"/>
                  </a:lnTo>
                  <a:lnTo>
                    <a:pt x="25795" y="83763"/>
                  </a:lnTo>
                  <a:lnTo>
                    <a:pt x="55340" y="49530"/>
                  </a:lnTo>
                  <a:lnTo>
                    <a:pt x="93584" y="23085"/>
                  </a:lnTo>
                  <a:lnTo>
                    <a:pt x="138729" y="6039"/>
                  </a:lnTo>
                  <a:lnTo>
                    <a:pt x="188975" y="0"/>
                  </a:lnTo>
                  <a:lnTo>
                    <a:pt x="239222" y="6039"/>
                  </a:lnTo>
                  <a:lnTo>
                    <a:pt x="284367" y="23085"/>
                  </a:lnTo>
                  <a:lnTo>
                    <a:pt x="322611" y="49530"/>
                  </a:lnTo>
                  <a:lnTo>
                    <a:pt x="352156" y="83763"/>
                  </a:lnTo>
                  <a:lnTo>
                    <a:pt x="371203" y="124177"/>
                  </a:lnTo>
                  <a:lnTo>
                    <a:pt x="377951" y="169163"/>
                  </a:lnTo>
                  <a:lnTo>
                    <a:pt x="371203" y="214150"/>
                  </a:lnTo>
                  <a:lnTo>
                    <a:pt x="352156" y="254564"/>
                  </a:lnTo>
                  <a:lnTo>
                    <a:pt x="322611" y="288797"/>
                  </a:lnTo>
                  <a:lnTo>
                    <a:pt x="284367" y="315242"/>
                  </a:lnTo>
                  <a:lnTo>
                    <a:pt x="239222" y="332288"/>
                  </a:lnTo>
                  <a:lnTo>
                    <a:pt x="188975" y="338327"/>
                  </a:lnTo>
                  <a:lnTo>
                    <a:pt x="138729" y="332288"/>
                  </a:lnTo>
                  <a:lnTo>
                    <a:pt x="93584" y="315242"/>
                  </a:lnTo>
                  <a:lnTo>
                    <a:pt x="55340" y="288797"/>
                  </a:lnTo>
                  <a:lnTo>
                    <a:pt x="25795" y="254564"/>
                  </a:lnTo>
                  <a:lnTo>
                    <a:pt x="6748" y="214150"/>
                  </a:lnTo>
                  <a:lnTo>
                    <a:pt x="0" y="169163"/>
                  </a:lnTo>
                  <a:close/>
                </a:path>
                <a:path w="1530350" h="3677920">
                  <a:moveTo>
                    <a:pt x="1152144" y="3478529"/>
                  </a:moveTo>
                  <a:lnTo>
                    <a:pt x="1157133" y="3432923"/>
                  </a:lnTo>
                  <a:lnTo>
                    <a:pt x="1171347" y="3391059"/>
                  </a:lnTo>
                  <a:lnTo>
                    <a:pt x="1193651" y="3354132"/>
                  </a:lnTo>
                  <a:lnTo>
                    <a:pt x="1222914" y="3323335"/>
                  </a:lnTo>
                  <a:lnTo>
                    <a:pt x="1258002" y="3299859"/>
                  </a:lnTo>
                  <a:lnTo>
                    <a:pt x="1297781" y="3284899"/>
                  </a:lnTo>
                  <a:lnTo>
                    <a:pt x="1341120" y="3279648"/>
                  </a:lnTo>
                  <a:lnTo>
                    <a:pt x="1384458" y="3284899"/>
                  </a:lnTo>
                  <a:lnTo>
                    <a:pt x="1424237" y="3299859"/>
                  </a:lnTo>
                  <a:lnTo>
                    <a:pt x="1459325" y="3323335"/>
                  </a:lnTo>
                  <a:lnTo>
                    <a:pt x="1488588" y="3354132"/>
                  </a:lnTo>
                  <a:lnTo>
                    <a:pt x="1510892" y="3391059"/>
                  </a:lnTo>
                  <a:lnTo>
                    <a:pt x="1525106" y="3432923"/>
                  </a:lnTo>
                  <a:lnTo>
                    <a:pt x="1530096" y="3478529"/>
                  </a:lnTo>
                  <a:lnTo>
                    <a:pt x="1525106" y="3524136"/>
                  </a:lnTo>
                  <a:lnTo>
                    <a:pt x="1510892" y="3566000"/>
                  </a:lnTo>
                  <a:lnTo>
                    <a:pt x="1488588" y="3602927"/>
                  </a:lnTo>
                  <a:lnTo>
                    <a:pt x="1459325" y="3633724"/>
                  </a:lnTo>
                  <a:lnTo>
                    <a:pt x="1424237" y="3657200"/>
                  </a:lnTo>
                  <a:lnTo>
                    <a:pt x="1384458" y="3672160"/>
                  </a:lnTo>
                  <a:lnTo>
                    <a:pt x="1341120" y="3677412"/>
                  </a:lnTo>
                  <a:lnTo>
                    <a:pt x="1297781" y="3672160"/>
                  </a:lnTo>
                  <a:lnTo>
                    <a:pt x="1258002" y="3657200"/>
                  </a:lnTo>
                  <a:lnTo>
                    <a:pt x="1222914" y="3633724"/>
                  </a:lnTo>
                  <a:lnTo>
                    <a:pt x="1193651" y="3602927"/>
                  </a:lnTo>
                  <a:lnTo>
                    <a:pt x="1171347" y="3566000"/>
                  </a:lnTo>
                  <a:lnTo>
                    <a:pt x="1157133" y="3524136"/>
                  </a:lnTo>
                  <a:lnTo>
                    <a:pt x="1152144" y="3478529"/>
                  </a:lnTo>
                  <a:close/>
                </a:path>
              </a:pathLst>
            </a:custGeom>
            <a:ln w="381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14472" y="1411224"/>
            <a:ext cx="4090670" cy="2976880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60655">
              <a:lnSpc>
                <a:spcPct val="100000"/>
              </a:lnSpc>
              <a:spcBef>
                <a:spcPts val="280"/>
              </a:spcBef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m.</a:t>
            </a:r>
            <a:r>
              <a:rPr sz="2400" b="1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pectiné</a:t>
            </a:r>
            <a:endParaRPr sz="2400">
              <a:latin typeface="Calibri"/>
              <a:cs typeface="Calibri"/>
            </a:endParaRPr>
          </a:p>
          <a:p>
            <a:pPr marL="160655">
              <a:lnSpc>
                <a:spcPct val="100000"/>
              </a:lnSpc>
              <a:spcBef>
                <a:spcPts val="994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Origine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2400" b="1" dirty="0">
                <a:latin typeface="Calibri"/>
                <a:cs typeface="Calibri"/>
              </a:rPr>
              <a:t>sur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10" dirty="0">
                <a:latin typeface="Calibri"/>
                <a:cs typeface="Calibri"/>
              </a:rPr>
              <a:t> pecten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du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pubis,</a:t>
            </a:r>
            <a:endParaRPr sz="24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2400" b="1" dirty="0">
                <a:latin typeface="Calibri"/>
                <a:cs typeface="Calibri"/>
              </a:rPr>
              <a:t>sur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tubercule </a:t>
            </a:r>
            <a:r>
              <a:rPr sz="2400" b="1" spc="-5" dirty="0">
                <a:latin typeface="Calibri"/>
                <a:cs typeface="Calibri"/>
              </a:rPr>
              <a:t>pubien</a:t>
            </a:r>
            <a:endParaRPr sz="24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2400" b="1" spc="-20" dirty="0">
                <a:latin typeface="Calibri"/>
                <a:cs typeface="Calibri"/>
              </a:rPr>
              <a:t>l’éminence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ilio-pubienne.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55979"/>
            <a:ext cx="2817673" cy="576363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813547" y="138695"/>
            <a:ext cx="4269105" cy="4438650"/>
            <a:chOff x="7813547" y="138695"/>
            <a:chExt cx="4269105" cy="44386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9339" y="138695"/>
              <a:ext cx="3733260" cy="443825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390248" y="1868804"/>
              <a:ext cx="399415" cy="437515"/>
            </a:xfrm>
            <a:custGeom>
              <a:avLst/>
              <a:gdLst/>
              <a:ahLst/>
              <a:cxnLst/>
              <a:rect l="l" t="t" r="r" b="b"/>
              <a:pathLst>
                <a:path w="399415" h="437514">
                  <a:moveTo>
                    <a:pt x="74495" y="169066"/>
                  </a:moveTo>
                  <a:lnTo>
                    <a:pt x="64214" y="173243"/>
                  </a:lnTo>
                  <a:lnTo>
                    <a:pt x="56243" y="180969"/>
                  </a:lnTo>
                  <a:lnTo>
                    <a:pt x="51689" y="191516"/>
                  </a:lnTo>
                  <a:lnTo>
                    <a:pt x="0" y="437007"/>
                  </a:lnTo>
                  <a:lnTo>
                    <a:pt x="73143" y="413766"/>
                  </a:lnTo>
                  <a:lnTo>
                    <a:pt x="60071" y="413766"/>
                  </a:lnTo>
                  <a:lnTo>
                    <a:pt x="17145" y="374904"/>
                  </a:lnTo>
                  <a:lnTo>
                    <a:pt x="88965" y="295527"/>
                  </a:lnTo>
                  <a:lnTo>
                    <a:pt x="108330" y="203454"/>
                  </a:lnTo>
                  <a:lnTo>
                    <a:pt x="108428" y="191970"/>
                  </a:lnTo>
                  <a:lnTo>
                    <a:pt x="104251" y="181689"/>
                  </a:lnTo>
                  <a:lnTo>
                    <a:pt x="96525" y="173718"/>
                  </a:lnTo>
                  <a:lnTo>
                    <a:pt x="85978" y="169164"/>
                  </a:lnTo>
                  <a:lnTo>
                    <a:pt x="74495" y="169066"/>
                  </a:lnTo>
                  <a:close/>
                </a:path>
                <a:path w="399415" h="437514">
                  <a:moveTo>
                    <a:pt x="88965" y="295527"/>
                  </a:moveTo>
                  <a:lnTo>
                    <a:pt x="17145" y="374904"/>
                  </a:lnTo>
                  <a:lnTo>
                    <a:pt x="60071" y="413766"/>
                  </a:lnTo>
                  <a:lnTo>
                    <a:pt x="72251" y="400304"/>
                  </a:lnTo>
                  <a:lnTo>
                    <a:pt x="66928" y="400304"/>
                  </a:lnTo>
                  <a:lnTo>
                    <a:pt x="29845" y="366775"/>
                  </a:lnTo>
                  <a:lnTo>
                    <a:pt x="77138" y="351763"/>
                  </a:lnTo>
                  <a:lnTo>
                    <a:pt x="88965" y="295527"/>
                  </a:lnTo>
                  <a:close/>
                </a:path>
                <a:path w="399415" h="437514">
                  <a:moveTo>
                    <a:pt x="232987" y="304700"/>
                  </a:moveTo>
                  <a:lnTo>
                    <a:pt x="221487" y="305943"/>
                  </a:lnTo>
                  <a:lnTo>
                    <a:pt x="131899" y="334381"/>
                  </a:lnTo>
                  <a:lnTo>
                    <a:pt x="60071" y="413766"/>
                  </a:lnTo>
                  <a:lnTo>
                    <a:pt x="73143" y="413766"/>
                  </a:lnTo>
                  <a:lnTo>
                    <a:pt x="239014" y="361061"/>
                  </a:lnTo>
                  <a:lnTo>
                    <a:pt x="249078" y="355492"/>
                  </a:lnTo>
                  <a:lnTo>
                    <a:pt x="256000" y="346805"/>
                  </a:lnTo>
                  <a:lnTo>
                    <a:pt x="259159" y="336165"/>
                  </a:lnTo>
                  <a:lnTo>
                    <a:pt x="257936" y="324739"/>
                  </a:lnTo>
                  <a:lnTo>
                    <a:pt x="252366" y="314694"/>
                  </a:lnTo>
                  <a:lnTo>
                    <a:pt x="243665" y="307816"/>
                  </a:lnTo>
                  <a:lnTo>
                    <a:pt x="232987" y="304700"/>
                  </a:lnTo>
                  <a:close/>
                </a:path>
                <a:path w="399415" h="437514">
                  <a:moveTo>
                    <a:pt x="77138" y="351763"/>
                  </a:moveTo>
                  <a:lnTo>
                    <a:pt x="29845" y="366775"/>
                  </a:lnTo>
                  <a:lnTo>
                    <a:pt x="66928" y="400304"/>
                  </a:lnTo>
                  <a:lnTo>
                    <a:pt x="77138" y="351763"/>
                  </a:lnTo>
                  <a:close/>
                </a:path>
                <a:path w="399415" h="437514">
                  <a:moveTo>
                    <a:pt x="131899" y="334381"/>
                  </a:moveTo>
                  <a:lnTo>
                    <a:pt x="77138" y="351763"/>
                  </a:lnTo>
                  <a:lnTo>
                    <a:pt x="66928" y="400304"/>
                  </a:lnTo>
                  <a:lnTo>
                    <a:pt x="72251" y="400304"/>
                  </a:lnTo>
                  <a:lnTo>
                    <a:pt x="131899" y="334381"/>
                  </a:lnTo>
                  <a:close/>
                </a:path>
                <a:path w="399415" h="437514">
                  <a:moveTo>
                    <a:pt x="356361" y="0"/>
                  </a:moveTo>
                  <a:lnTo>
                    <a:pt x="88965" y="295527"/>
                  </a:lnTo>
                  <a:lnTo>
                    <a:pt x="77138" y="351763"/>
                  </a:lnTo>
                  <a:lnTo>
                    <a:pt x="131899" y="334381"/>
                  </a:lnTo>
                  <a:lnTo>
                    <a:pt x="399287" y="38862"/>
                  </a:lnTo>
                  <a:lnTo>
                    <a:pt x="3563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32597" y="358902"/>
              <a:ext cx="536575" cy="477520"/>
            </a:xfrm>
            <a:custGeom>
              <a:avLst/>
              <a:gdLst/>
              <a:ahLst/>
              <a:cxnLst/>
              <a:rect l="l" t="t" r="r" b="b"/>
              <a:pathLst>
                <a:path w="536575" h="477519">
                  <a:moveTo>
                    <a:pt x="0" y="238506"/>
                  </a:moveTo>
                  <a:lnTo>
                    <a:pt x="4323" y="195640"/>
                  </a:lnTo>
                  <a:lnTo>
                    <a:pt x="16786" y="155293"/>
                  </a:lnTo>
                  <a:lnTo>
                    <a:pt x="36632" y="118138"/>
                  </a:lnTo>
                  <a:lnTo>
                    <a:pt x="63100" y="84849"/>
                  </a:lnTo>
                  <a:lnTo>
                    <a:pt x="95432" y="56101"/>
                  </a:lnTo>
                  <a:lnTo>
                    <a:pt x="132870" y="32568"/>
                  </a:lnTo>
                  <a:lnTo>
                    <a:pt x="174653" y="14924"/>
                  </a:lnTo>
                  <a:lnTo>
                    <a:pt x="220024" y="3843"/>
                  </a:lnTo>
                  <a:lnTo>
                    <a:pt x="268224" y="0"/>
                  </a:lnTo>
                  <a:lnTo>
                    <a:pt x="316423" y="3843"/>
                  </a:lnTo>
                  <a:lnTo>
                    <a:pt x="361794" y="14924"/>
                  </a:lnTo>
                  <a:lnTo>
                    <a:pt x="403577" y="32568"/>
                  </a:lnTo>
                  <a:lnTo>
                    <a:pt x="441015" y="56101"/>
                  </a:lnTo>
                  <a:lnTo>
                    <a:pt x="473347" y="84849"/>
                  </a:lnTo>
                  <a:lnTo>
                    <a:pt x="499815" y="118138"/>
                  </a:lnTo>
                  <a:lnTo>
                    <a:pt x="519661" y="155293"/>
                  </a:lnTo>
                  <a:lnTo>
                    <a:pt x="532124" y="195640"/>
                  </a:lnTo>
                  <a:lnTo>
                    <a:pt x="536448" y="238506"/>
                  </a:lnTo>
                  <a:lnTo>
                    <a:pt x="532124" y="281371"/>
                  </a:lnTo>
                  <a:lnTo>
                    <a:pt x="519661" y="321718"/>
                  </a:lnTo>
                  <a:lnTo>
                    <a:pt x="499815" y="358873"/>
                  </a:lnTo>
                  <a:lnTo>
                    <a:pt x="473347" y="392162"/>
                  </a:lnTo>
                  <a:lnTo>
                    <a:pt x="441015" y="420910"/>
                  </a:lnTo>
                  <a:lnTo>
                    <a:pt x="403577" y="444443"/>
                  </a:lnTo>
                  <a:lnTo>
                    <a:pt x="361794" y="462087"/>
                  </a:lnTo>
                  <a:lnTo>
                    <a:pt x="316423" y="473168"/>
                  </a:lnTo>
                  <a:lnTo>
                    <a:pt x="268224" y="477012"/>
                  </a:lnTo>
                  <a:lnTo>
                    <a:pt x="220024" y="473168"/>
                  </a:lnTo>
                  <a:lnTo>
                    <a:pt x="174653" y="462087"/>
                  </a:lnTo>
                  <a:lnTo>
                    <a:pt x="132870" y="444443"/>
                  </a:lnTo>
                  <a:lnTo>
                    <a:pt x="95432" y="420910"/>
                  </a:lnTo>
                  <a:lnTo>
                    <a:pt x="63100" y="392162"/>
                  </a:lnTo>
                  <a:lnTo>
                    <a:pt x="36632" y="358873"/>
                  </a:lnTo>
                  <a:lnTo>
                    <a:pt x="16786" y="321718"/>
                  </a:lnTo>
                  <a:lnTo>
                    <a:pt x="4323" y="281371"/>
                  </a:lnTo>
                  <a:lnTo>
                    <a:pt x="0" y="238506"/>
                  </a:lnTo>
                  <a:close/>
                </a:path>
              </a:pathLst>
            </a:custGeom>
            <a:ln w="381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23334" y="499363"/>
            <a:ext cx="2278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</a:rPr>
              <a:t>Plan</a:t>
            </a:r>
            <a:r>
              <a:rPr sz="2800" spc="-3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superficiel</a:t>
            </a:r>
            <a:endParaRPr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14472" y="1411224"/>
            <a:ext cx="4090670" cy="2273935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60655">
              <a:lnSpc>
                <a:spcPct val="100000"/>
              </a:lnSpc>
              <a:spcBef>
                <a:spcPts val="280"/>
              </a:spcBef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m.</a:t>
            </a:r>
            <a:r>
              <a:rPr sz="24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pectiné</a:t>
            </a:r>
            <a:endParaRPr sz="2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994"/>
              </a:spcBef>
            </a:pP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Terminaison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92075" marR="461009">
              <a:lnSpc>
                <a:spcPct val="106900"/>
              </a:lnSpc>
              <a:spcBef>
                <a:spcPts val="810"/>
              </a:spcBef>
            </a:pPr>
            <a:r>
              <a:rPr sz="2400" b="1" dirty="0">
                <a:latin typeface="Calibri"/>
                <a:cs typeface="Calibri"/>
              </a:rPr>
              <a:t>sur la </a:t>
            </a:r>
            <a:r>
              <a:rPr sz="2400" b="1" spc="-5" dirty="0">
                <a:latin typeface="Calibri"/>
                <a:cs typeface="Calibri"/>
              </a:rPr>
              <a:t>ligne pectinéale(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branche moyenne </a:t>
            </a:r>
            <a:r>
              <a:rPr sz="2400" b="1" dirty="0">
                <a:latin typeface="Calibri"/>
                <a:cs typeface="Calibri"/>
              </a:rPr>
              <a:t>de la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trifurcation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ligne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âpre)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55979"/>
            <a:ext cx="2817673" cy="576363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673340" y="0"/>
            <a:ext cx="4409440" cy="6205855"/>
            <a:chOff x="7673340" y="0"/>
            <a:chExt cx="4409440" cy="62058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9339" y="138695"/>
              <a:ext cx="3733260" cy="443825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390249" y="1868804"/>
              <a:ext cx="399415" cy="437515"/>
            </a:xfrm>
            <a:custGeom>
              <a:avLst/>
              <a:gdLst/>
              <a:ahLst/>
              <a:cxnLst/>
              <a:rect l="l" t="t" r="r" b="b"/>
              <a:pathLst>
                <a:path w="399415" h="437514">
                  <a:moveTo>
                    <a:pt x="74495" y="169066"/>
                  </a:moveTo>
                  <a:lnTo>
                    <a:pt x="64214" y="173243"/>
                  </a:lnTo>
                  <a:lnTo>
                    <a:pt x="56243" y="180969"/>
                  </a:lnTo>
                  <a:lnTo>
                    <a:pt x="51689" y="191516"/>
                  </a:lnTo>
                  <a:lnTo>
                    <a:pt x="0" y="437007"/>
                  </a:lnTo>
                  <a:lnTo>
                    <a:pt x="73143" y="413766"/>
                  </a:lnTo>
                  <a:lnTo>
                    <a:pt x="60071" y="413766"/>
                  </a:lnTo>
                  <a:lnTo>
                    <a:pt x="17145" y="374904"/>
                  </a:lnTo>
                  <a:lnTo>
                    <a:pt x="88965" y="295527"/>
                  </a:lnTo>
                  <a:lnTo>
                    <a:pt x="108330" y="203454"/>
                  </a:lnTo>
                  <a:lnTo>
                    <a:pt x="108428" y="191970"/>
                  </a:lnTo>
                  <a:lnTo>
                    <a:pt x="104251" y="181689"/>
                  </a:lnTo>
                  <a:lnTo>
                    <a:pt x="96525" y="173718"/>
                  </a:lnTo>
                  <a:lnTo>
                    <a:pt x="85978" y="169164"/>
                  </a:lnTo>
                  <a:lnTo>
                    <a:pt x="74495" y="169066"/>
                  </a:lnTo>
                  <a:close/>
                </a:path>
                <a:path w="399415" h="437514">
                  <a:moveTo>
                    <a:pt x="88965" y="295527"/>
                  </a:moveTo>
                  <a:lnTo>
                    <a:pt x="17145" y="374904"/>
                  </a:lnTo>
                  <a:lnTo>
                    <a:pt x="60071" y="413766"/>
                  </a:lnTo>
                  <a:lnTo>
                    <a:pt x="72251" y="400304"/>
                  </a:lnTo>
                  <a:lnTo>
                    <a:pt x="66928" y="400304"/>
                  </a:lnTo>
                  <a:lnTo>
                    <a:pt x="29845" y="366775"/>
                  </a:lnTo>
                  <a:lnTo>
                    <a:pt x="77138" y="351763"/>
                  </a:lnTo>
                  <a:lnTo>
                    <a:pt x="88965" y="295527"/>
                  </a:lnTo>
                  <a:close/>
                </a:path>
                <a:path w="399415" h="437514">
                  <a:moveTo>
                    <a:pt x="232987" y="304700"/>
                  </a:moveTo>
                  <a:lnTo>
                    <a:pt x="221487" y="305943"/>
                  </a:lnTo>
                  <a:lnTo>
                    <a:pt x="131899" y="334381"/>
                  </a:lnTo>
                  <a:lnTo>
                    <a:pt x="60071" y="413766"/>
                  </a:lnTo>
                  <a:lnTo>
                    <a:pt x="73143" y="413766"/>
                  </a:lnTo>
                  <a:lnTo>
                    <a:pt x="239014" y="361061"/>
                  </a:lnTo>
                  <a:lnTo>
                    <a:pt x="249078" y="355492"/>
                  </a:lnTo>
                  <a:lnTo>
                    <a:pt x="256000" y="346805"/>
                  </a:lnTo>
                  <a:lnTo>
                    <a:pt x="259159" y="336165"/>
                  </a:lnTo>
                  <a:lnTo>
                    <a:pt x="257936" y="324739"/>
                  </a:lnTo>
                  <a:lnTo>
                    <a:pt x="252366" y="314694"/>
                  </a:lnTo>
                  <a:lnTo>
                    <a:pt x="243665" y="307816"/>
                  </a:lnTo>
                  <a:lnTo>
                    <a:pt x="232987" y="304700"/>
                  </a:lnTo>
                  <a:close/>
                </a:path>
                <a:path w="399415" h="437514">
                  <a:moveTo>
                    <a:pt x="77138" y="351763"/>
                  </a:moveTo>
                  <a:lnTo>
                    <a:pt x="29845" y="366775"/>
                  </a:lnTo>
                  <a:lnTo>
                    <a:pt x="66928" y="400304"/>
                  </a:lnTo>
                  <a:lnTo>
                    <a:pt x="77138" y="351763"/>
                  </a:lnTo>
                  <a:close/>
                </a:path>
                <a:path w="399415" h="437514">
                  <a:moveTo>
                    <a:pt x="131899" y="334381"/>
                  </a:moveTo>
                  <a:lnTo>
                    <a:pt x="77138" y="351763"/>
                  </a:lnTo>
                  <a:lnTo>
                    <a:pt x="66928" y="400304"/>
                  </a:lnTo>
                  <a:lnTo>
                    <a:pt x="72251" y="400304"/>
                  </a:lnTo>
                  <a:lnTo>
                    <a:pt x="131899" y="334381"/>
                  </a:lnTo>
                  <a:close/>
                </a:path>
                <a:path w="399415" h="437514">
                  <a:moveTo>
                    <a:pt x="356361" y="0"/>
                  </a:moveTo>
                  <a:lnTo>
                    <a:pt x="88965" y="295527"/>
                  </a:lnTo>
                  <a:lnTo>
                    <a:pt x="77138" y="351763"/>
                  </a:lnTo>
                  <a:lnTo>
                    <a:pt x="131899" y="334381"/>
                  </a:lnTo>
                  <a:lnTo>
                    <a:pt x="399287" y="38862"/>
                  </a:lnTo>
                  <a:lnTo>
                    <a:pt x="3563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73340" y="0"/>
              <a:ext cx="4360163" cy="620572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32598" y="358902"/>
              <a:ext cx="536575" cy="477520"/>
            </a:xfrm>
            <a:custGeom>
              <a:avLst/>
              <a:gdLst/>
              <a:ahLst/>
              <a:cxnLst/>
              <a:rect l="l" t="t" r="r" b="b"/>
              <a:pathLst>
                <a:path w="536575" h="477519">
                  <a:moveTo>
                    <a:pt x="0" y="238506"/>
                  </a:moveTo>
                  <a:lnTo>
                    <a:pt x="4323" y="195640"/>
                  </a:lnTo>
                  <a:lnTo>
                    <a:pt x="16786" y="155293"/>
                  </a:lnTo>
                  <a:lnTo>
                    <a:pt x="36632" y="118138"/>
                  </a:lnTo>
                  <a:lnTo>
                    <a:pt x="63100" y="84849"/>
                  </a:lnTo>
                  <a:lnTo>
                    <a:pt x="95432" y="56101"/>
                  </a:lnTo>
                  <a:lnTo>
                    <a:pt x="132870" y="32568"/>
                  </a:lnTo>
                  <a:lnTo>
                    <a:pt x="174653" y="14924"/>
                  </a:lnTo>
                  <a:lnTo>
                    <a:pt x="220024" y="3843"/>
                  </a:lnTo>
                  <a:lnTo>
                    <a:pt x="268224" y="0"/>
                  </a:lnTo>
                  <a:lnTo>
                    <a:pt x="316423" y="3843"/>
                  </a:lnTo>
                  <a:lnTo>
                    <a:pt x="361794" y="14924"/>
                  </a:lnTo>
                  <a:lnTo>
                    <a:pt x="403577" y="32568"/>
                  </a:lnTo>
                  <a:lnTo>
                    <a:pt x="441015" y="56101"/>
                  </a:lnTo>
                  <a:lnTo>
                    <a:pt x="473347" y="84849"/>
                  </a:lnTo>
                  <a:lnTo>
                    <a:pt x="499815" y="118138"/>
                  </a:lnTo>
                  <a:lnTo>
                    <a:pt x="519661" y="155293"/>
                  </a:lnTo>
                  <a:lnTo>
                    <a:pt x="532124" y="195640"/>
                  </a:lnTo>
                  <a:lnTo>
                    <a:pt x="536448" y="238506"/>
                  </a:lnTo>
                  <a:lnTo>
                    <a:pt x="532124" y="281371"/>
                  </a:lnTo>
                  <a:lnTo>
                    <a:pt x="519661" y="321718"/>
                  </a:lnTo>
                  <a:lnTo>
                    <a:pt x="499815" y="358873"/>
                  </a:lnTo>
                  <a:lnTo>
                    <a:pt x="473347" y="392162"/>
                  </a:lnTo>
                  <a:lnTo>
                    <a:pt x="441015" y="420910"/>
                  </a:lnTo>
                  <a:lnTo>
                    <a:pt x="403577" y="444443"/>
                  </a:lnTo>
                  <a:lnTo>
                    <a:pt x="361794" y="462087"/>
                  </a:lnTo>
                  <a:lnTo>
                    <a:pt x="316423" y="473168"/>
                  </a:lnTo>
                  <a:lnTo>
                    <a:pt x="268224" y="477012"/>
                  </a:lnTo>
                  <a:lnTo>
                    <a:pt x="220024" y="473168"/>
                  </a:lnTo>
                  <a:lnTo>
                    <a:pt x="174653" y="462087"/>
                  </a:lnTo>
                  <a:lnTo>
                    <a:pt x="132870" y="444443"/>
                  </a:lnTo>
                  <a:lnTo>
                    <a:pt x="95432" y="420910"/>
                  </a:lnTo>
                  <a:lnTo>
                    <a:pt x="63100" y="392162"/>
                  </a:lnTo>
                  <a:lnTo>
                    <a:pt x="36632" y="358873"/>
                  </a:lnTo>
                  <a:lnTo>
                    <a:pt x="16786" y="321718"/>
                  </a:lnTo>
                  <a:lnTo>
                    <a:pt x="4323" y="281371"/>
                  </a:lnTo>
                  <a:lnTo>
                    <a:pt x="0" y="238506"/>
                  </a:lnTo>
                  <a:close/>
                </a:path>
              </a:pathLst>
            </a:custGeom>
            <a:ln w="381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23334" y="499363"/>
            <a:ext cx="2278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</a:rPr>
              <a:t>Plan</a:t>
            </a:r>
            <a:r>
              <a:rPr sz="2800" spc="-3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superficiel</a:t>
            </a:r>
            <a:endParaRPr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268" y="437387"/>
            <a:ext cx="5857240" cy="1483360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275"/>
              </a:spcBef>
            </a:pPr>
            <a:r>
              <a:rPr sz="2400" b="1" spc="-5" dirty="0">
                <a:latin typeface="Calibri"/>
                <a:cs typeface="Calibri"/>
              </a:rPr>
              <a:t>Actions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1000"/>
              </a:spcBef>
              <a:tabLst>
                <a:tab pos="1556385" algn="l"/>
              </a:tabLst>
            </a:pPr>
            <a:r>
              <a:rPr sz="2400" b="1" spc="-10" dirty="0">
                <a:latin typeface="Calibri"/>
                <a:cs typeface="Calibri"/>
              </a:rPr>
              <a:t>Adducteur	et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fléchisseur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cuisse.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2087879"/>
            <a:ext cx="5983605" cy="118618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1800" b="1" spc="-5" dirty="0">
                <a:latin typeface="Calibri"/>
                <a:cs typeface="Calibri"/>
              </a:rPr>
              <a:t>Innervation:</a:t>
            </a:r>
            <a:endParaRPr sz="1800">
              <a:latin typeface="Calibri"/>
              <a:cs typeface="Calibri"/>
            </a:endParaRPr>
          </a:p>
          <a:p>
            <a:pPr marL="91440" marR="2535555">
              <a:lnSpc>
                <a:spcPct val="143900"/>
              </a:lnSpc>
              <a:spcBef>
                <a:spcPts val="15"/>
              </a:spcBef>
            </a:pPr>
            <a:r>
              <a:rPr sz="1800" b="1" dirty="0">
                <a:latin typeface="Calibri"/>
                <a:cs typeface="Calibri"/>
              </a:rPr>
              <a:t>Nerf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du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pectiné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né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du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nerf</a:t>
            </a:r>
            <a:r>
              <a:rPr sz="1800" b="1" spc="-15" dirty="0">
                <a:latin typeface="Calibri"/>
                <a:cs typeface="Calibri"/>
              </a:rPr>
              <a:t> fémoral.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Rameau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du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nerf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obturateur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08080" y="417576"/>
            <a:ext cx="4804410" cy="6150610"/>
            <a:chOff x="7008080" y="417576"/>
            <a:chExt cx="4804410" cy="61506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08080" y="417576"/>
              <a:ext cx="4804178" cy="615003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68711" y="477012"/>
              <a:ext cx="285115" cy="419100"/>
            </a:xfrm>
            <a:custGeom>
              <a:avLst/>
              <a:gdLst/>
              <a:ahLst/>
              <a:cxnLst/>
              <a:rect l="l" t="t" r="r" b="b"/>
              <a:pathLst>
                <a:path w="285115" h="419100">
                  <a:moveTo>
                    <a:pt x="0" y="209550"/>
                  </a:moveTo>
                  <a:lnTo>
                    <a:pt x="5087" y="153855"/>
                  </a:lnTo>
                  <a:lnTo>
                    <a:pt x="19445" y="103801"/>
                  </a:lnTo>
                  <a:lnTo>
                    <a:pt x="41719" y="61388"/>
                  </a:lnTo>
                  <a:lnTo>
                    <a:pt x="70555" y="28617"/>
                  </a:lnTo>
                  <a:lnTo>
                    <a:pt x="104598" y="7487"/>
                  </a:lnTo>
                  <a:lnTo>
                    <a:pt x="142494" y="0"/>
                  </a:lnTo>
                  <a:lnTo>
                    <a:pt x="180389" y="7487"/>
                  </a:lnTo>
                  <a:lnTo>
                    <a:pt x="214432" y="28617"/>
                  </a:lnTo>
                  <a:lnTo>
                    <a:pt x="243268" y="61388"/>
                  </a:lnTo>
                  <a:lnTo>
                    <a:pt x="265542" y="103801"/>
                  </a:lnTo>
                  <a:lnTo>
                    <a:pt x="279900" y="153855"/>
                  </a:lnTo>
                  <a:lnTo>
                    <a:pt x="284988" y="209550"/>
                  </a:lnTo>
                  <a:lnTo>
                    <a:pt x="279900" y="265244"/>
                  </a:lnTo>
                  <a:lnTo>
                    <a:pt x="265542" y="315298"/>
                  </a:lnTo>
                  <a:lnTo>
                    <a:pt x="243268" y="357711"/>
                  </a:lnTo>
                  <a:lnTo>
                    <a:pt x="214432" y="390482"/>
                  </a:lnTo>
                  <a:lnTo>
                    <a:pt x="180389" y="411612"/>
                  </a:lnTo>
                  <a:lnTo>
                    <a:pt x="142494" y="419100"/>
                  </a:lnTo>
                  <a:lnTo>
                    <a:pt x="104598" y="411612"/>
                  </a:lnTo>
                  <a:lnTo>
                    <a:pt x="70555" y="390482"/>
                  </a:lnTo>
                  <a:lnTo>
                    <a:pt x="41719" y="357711"/>
                  </a:lnTo>
                  <a:lnTo>
                    <a:pt x="19445" y="315298"/>
                  </a:lnTo>
                  <a:lnTo>
                    <a:pt x="5087" y="265244"/>
                  </a:lnTo>
                  <a:lnTo>
                    <a:pt x="0" y="209550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638300"/>
            <a:ext cx="6375400" cy="3416935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204"/>
              </a:spcBef>
            </a:pPr>
            <a:r>
              <a:rPr sz="2400" b="1" dirty="0">
                <a:latin typeface="Calibri"/>
                <a:cs typeface="Calibri"/>
              </a:rPr>
              <a:t>2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loges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musculaires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et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spc="-10" dirty="0">
                <a:latin typeface="Calibri"/>
                <a:cs typeface="Calibri"/>
              </a:rPr>
              <a:t> groupes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musculaire: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434340" marR="170815" indent="-342900" algn="just">
              <a:lnSpc>
                <a:spcPct val="100000"/>
              </a:lnSpc>
              <a:buFont typeface="Arial MT"/>
              <a:buChar char="•"/>
              <a:tabLst>
                <a:tab pos="434340" algn="l"/>
              </a:tabLst>
            </a:pPr>
            <a:r>
              <a:rPr sz="2400" b="1" dirty="0">
                <a:latin typeface="Calibri"/>
                <a:cs typeface="Calibri"/>
              </a:rPr>
              <a:t>Une </a:t>
            </a:r>
            <a:r>
              <a:rPr sz="2400" b="1" spc="-5" dirty="0">
                <a:latin typeface="Calibri"/>
                <a:cs typeface="Calibri"/>
              </a:rPr>
              <a:t>Loge </a:t>
            </a:r>
            <a:r>
              <a:rPr sz="2400" b="1" spc="-15" dirty="0">
                <a:latin typeface="Calibri"/>
                <a:cs typeface="Calibri"/>
              </a:rPr>
              <a:t>fémorale </a:t>
            </a:r>
            <a:r>
              <a:rPr sz="2400" b="1" spc="-10" dirty="0">
                <a:latin typeface="Calibri"/>
                <a:cs typeface="Calibri"/>
              </a:rPr>
              <a:t>antérieure</a:t>
            </a:r>
            <a:r>
              <a:rPr sz="2400" b="1" i="1" spc="-10" dirty="0">
                <a:latin typeface="Calibri"/>
                <a:cs typeface="Calibri"/>
              </a:rPr>
              <a:t>: </a:t>
            </a:r>
            <a:r>
              <a:rPr sz="2400" b="1" spc="-10" dirty="0">
                <a:latin typeface="Calibri"/>
                <a:cs typeface="Calibri"/>
              </a:rPr>
              <a:t>comprenant </a:t>
            </a:r>
            <a:r>
              <a:rPr sz="2400" b="1" dirty="0">
                <a:latin typeface="Calibri"/>
                <a:cs typeface="Calibri"/>
              </a:rPr>
              <a:t>le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groupe musculaire antérieur(fléchisseur </a:t>
            </a:r>
            <a:r>
              <a:rPr sz="2400" b="1" dirty="0">
                <a:latin typeface="Calibri"/>
                <a:cs typeface="Calibri"/>
              </a:rPr>
              <a:t>de </a:t>
            </a:r>
            <a:r>
              <a:rPr sz="2400" b="1" spc="-5" dirty="0">
                <a:latin typeface="Calibri"/>
                <a:cs typeface="Calibri"/>
              </a:rPr>
              <a:t>la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cuisse).</a:t>
            </a:r>
            <a:endParaRPr sz="2400">
              <a:latin typeface="Calibri"/>
              <a:cs typeface="Calibri"/>
            </a:endParaRPr>
          </a:p>
          <a:p>
            <a:pPr marL="434340" indent="-342900" algn="just">
              <a:lnSpc>
                <a:spcPct val="100000"/>
              </a:lnSpc>
              <a:buFont typeface="Arial MT"/>
              <a:buChar char="•"/>
              <a:tabLst>
                <a:tab pos="434340" algn="l"/>
              </a:tabLst>
            </a:pPr>
            <a:r>
              <a:rPr sz="2400" b="1" dirty="0">
                <a:latin typeface="Calibri"/>
                <a:cs typeface="Calibri"/>
              </a:rPr>
              <a:t>Une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loge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fémorale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postérieure: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comprenant:</a:t>
            </a:r>
            <a:endParaRPr sz="2400">
              <a:latin typeface="Calibri"/>
              <a:cs typeface="Calibri"/>
            </a:endParaRPr>
          </a:p>
          <a:p>
            <a:pPr marL="434340" indent="-342900" algn="just">
              <a:lnSpc>
                <a:spcPct val="100000"/>
              </a:lnSpc>
              <a:buFont typeface="Wingdings"/>
              <a:buChar char=""/>
              <a:tabLst>
                <a:tab pos="434340" algn="l"/>
              </a:tabLst>
            </a:pP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groupe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musculaire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médial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(adducteurs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marL="434340" indent="-342900" algn="just">
              <a:lnSpc>
                <a:spcPct val="100000"/>
              </a:lnSpc>
              <a:buFont typeface="Wingdings"/>
              <a:buChar char=""/>
              <a:tabLst>
                <a:tab pos="434340" algn="l"/>
              </a:tabLst>
            </a:pP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groupe musculaire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postérieur(extenseurs</a:t>
            </a:r>
            <a:endParaRPr sz="2400">
              <a:latin typeface="Calibri"/>
              <a:cs typeface="Calibri"/>
            </a:endParaRPr>
          </a:p>
          <a:p>
            <a:pPr marL="434340" algn="just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cuisse).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902970"/>
            <a:ext cx="21361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dirty="0">
                <a:uFill>
                  <a:solidFill>
                    <a:srgbClr val="000000"/>
                  </a:solidFill>
                </a:uFill>
              </a:rPr>
              <a:t>I</a:t>
            </a:r>
            <a:r>
              <a:rPr sz="3200" u="heavy" spc="-35" dirty="0">
                <a:uFill>
                  <a:solidFill>
                    <a:srgbClr val="000000"/>
                  </a:solidFill>
                </a:uFill>
              </a:rPr>
              <a:t>n</a:t>
            </a:r>
            <a:r>
              <a:rPr sz="3200" u="heavy" dirty="0">
                <a:uFill>
                  <a:solidFill>
                    <a:srgbClr val="000000"/>
                  </a:solidFill>
                </a:uFill>
              </a:rPr>
              <a:t>t</a:t>
            </a:r>
            <a:r>
              <a:rPr sz="3200" u="heavy" spc="-30" dirty="0">
                <a:uFill>
                  <a:solidFill>
                    <a:srgbClr val="000000"/>
                  </a:solidFill>
                </a:uFill>
              </a:rPr>
              <a:t>r</a:t>
            </a:r>
            <a:r>
              <a:rPr sz="3200" u="heavy" dirty="0">
                <a:uFill>
                  <a:solidFill>
                    <a:srgbClr val="000000"/>
                  </a:solidFill>
                </a:uFill>
              </a:rPr>
              <a:t>oduction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6467855" y="486155"/>
            <a:ext cx="5448300" cy="5942330"/>
            <a:chOff x="6467855" y="486155"/>
            <a:chExt cx="5448300" cy="59423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6999" y="660423"/>
              <a:ext cx="4659190" cy="511881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472427" y="490727"/>
              <a:ext cx="5439410" cy="5933440"/>
            </a:xfrm>
            <a:custGeom>
              <a:avLst/>
              <a:gdLst/>
              <a:ahLst/>
              <a:cxnLst/>
              <a:rect l="l" t="t" r="r" b="b"/>
              <a:pathLst>
                <a:path w="5439409" h="5933440">
                  <a:moveTo>
                    <a:pt x="0" y="5932932"/>
                  </a:moveTo>
                  <a:lnTo>
                    <a:pt x="5439156" y="5932932"/>
                  </a:lnTo>
                  <a:lnTo>
                    <a:pt x="5439156" y="0"/>
                  </a:lnTo>
                  <a:lnTo>
                    <a:pt x="0" y="0"/>
                  </a:lnTo>
                  <a:lnTo>
                    <a:pt x="0" y="59329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0" y="762000"/>
            <a:ext cx="5181600" cy="5463675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m.</a:t>
            </a:r>
            <a:r>
              <a:rPr sz="24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gracile</a:t>
            </a:r>
            <a:endParaRPr sz="2400" dirty="0">
              <a:latin typeface="Calibri"/>
              <a:cs typeface="Calibri"/>
            </a:endParaRPr>
          </a:p>
          <a:p>
            <a:pPr marL="90805">
              <a:spcBef>
                <a:spcPts val="1045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Origine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90805">
              <a:spcBef>
                <a:spcPts val="1000"/>
              </a:spcBef>
            </a:pPr>
            <a:r>
              <a:rPr sz="2400" b="1" dirty="0">
                <a:latin typeface="Calibri"/>
                <a:cs typeface="Calibri"/>
              </a:rPr>
              <a:t>sur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la </a:t>
            </a:r>
            <a:r>
              <a:rPr sz="2400" b="1" spc="-10" dirty="0">
                <a:latin typeface="Calibri"/>
                <a:cs typeface="Calibri"/>
              </a:rPr>
              <a:t>branche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inférieure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pubis</a:t>
            </a:r>
            <a:r>
              <a:rPr sz="2400" b="1" spc="-5" dirty="0" smtClean="0">
                <a:latin typeface="Calibri"/>
                <a:cs typeface="Calibri"/>
              </a:rPr>
              <a:t>.</a:t>
            </a:r>
            <a:endParaRPr lang="fr-FR" sz="2400" b="1" spc="-5" dirty="0" smtClean="0">
              <a:latin typeface="Calibri"/>
              <a:cs typeface="Calibri"/>
            </a:endParaRPr>
          </a:p>
          <a:p>
            <a:pPr marL="90805">
              <a:spcBef>
                <a:spcPts val="1000"/>
              </a:spcBef>
            </a:pPr>
            <a:r>
              <a:rPr lang="fr-FR" sz="2400" u="sng" dirty="0">
                <a:uFill>
                  <a:solidFill>
                    <a:srgbClr val="000000"/>
                  </a:solidFill>
                </a:uFill>
                <a:cs typeface="Calibri"/>
              </a:rPr>
              <a:t>:</a:t>
            </a:r>
            <a:r>
              <a:rPr lang="fr-FR" sz="2400" spc="-5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(</a:t>
            </a:r>
            <a:r>
              <a:rPr lang="fr-FR" sz="2400" spc="-15" dirty="0" smtClean="0">
                <a:cs typeface="Calibri"/>
              </a:rPr>
              <a:t> </a:t>
            </a:r>
            <a:r>
              <a:rPr lang="fr-FR" sz="2400" dirty="0">
                <a:cs typeface="Calibri"/>
              </a:rPr>
              <a:t>la</a:t>
            </a:r>
            <a:r>
              <a:rPr lang="fr-FR" sz="2400" spc="-1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lame</a:t>
            </a:r>
            <a:r>
              <a:rPr lang="fr-FR" sz="2400" spc="-1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quadrilatère</a:t>
            </a:r>
            <a:r>
              <a:rPr lang="fr-FR" sz="2400" spc="-5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du</a:t>
            </a:r>
            <a:r>
              <a:rPr lang="fr-FR" sz="2400" spc="-15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pubis</a:t>
            </a:r>
            <a:r>
              <a:rPr lang="fr-FR" sz="2400" spc="-25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et</a:t>
            </a:r>
            <a:r>
              <a:rPr lang="fr-FR" sz="2400" spc="-1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le</a:t>
            </a:r>
            <a:r>
              <a:rPr lang="fr-FR" sz="2400" spc="-1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long</a:t>
            </a:r>
            <a:r>
              <a:rPr lang="fr-FR" sz="2400" spc="-15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de</a:t>
            </a:r>
            <a:r>
              <a:rPr lang="fr-FR" sz="2400" spc="-1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la</a:t>
            </a:r>
            <a:r>
              <a:rPr lang="fr-FR" sz="2400" spc="-25" dirty="0">
                <a:cs typeface="Calibri"/>
              </a:rPr>
              <a:t> </a:t>
            </a:r>
            <a:r>
              <a:rPr lang="fr-FR" sz="2400" spc="-10" dirty="0">
                <a:cs typeface="Calibri"/>
              </a:rPr>
              <a:t>symphyse</a:t>
            </a:r>
            <a:r>
              <a:rPr lang="fr-FR" sz="2400" spc="-10" dirty="0" smtClean="0">
                <a:cs typeface="Calibri"/>
              </a:rPr>
              <a:t>.)</a:t>
            </a:r>
          </a:p>
          <a:p>
            <a:pPr marL="12700">
              <a:spcBef>
                <a:spcPts val="935"/>
              </a:spcBef>
            </a:pPr>
            <a:r>
              <a:rPr lang="fr-FR" sz="2400" u="sng" dirty="0">
                <a:uFill>
                  <a:solidFill>
                    <a:srgbClr val="000000"/>
                  </a:solidFill>
                </a:uFill>
                <a:cs typeface="Calibri"/>
              </a:rPr>
              <a:t>Terminaison</a:t>
            </a:r>
            <a:r>
              <a:rPr lang="fr-FR" sz="2400" spc="-25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:</a:t>
            </a:r>
            <a:r>
              <a:rPr lang="fr-FR" sz="2400" spc="-1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sur</a:t>
            </a:r>
            <a:r>
              <a:rPr lang="fr-FR" sz="2400" spc="-1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la</a:t>
            </a:r>
            <a:r>
              <a:rPr lang="fr-FR" sz="2400" spc="-25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partie</a:t>
            </a:r>
            <a:r>
              <a:rPr lang="fr-FR" sz="2400" spc="-35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supérieure</a:t>
            </a:r>
            <a:r>
              <a:rPr lang="fr-FR" sz="2400" spc="-1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de</a:t>
            </a:r>
            <a:r>
              <a:rPr lang="fr-FR" sz="2400" spc="-2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la</a:t>
            </a:r>
            <a:r>
              <a:rPr lang="fr-FR" sz="2400" spc="-1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face</a:t>
            </a:r>
            <a:r>
              <a:rPr lang="fr-FR" sz="2400" spc="-2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médiale</a:t>
            </a:r>
            <a:r>
              <a:rPr lang="fr-FR" sz="2400" spc="-15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du</a:t>
            </a:r>
            <a:r>
              <a:rPr lang="fr-FR" sz="2400" spc="-2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tibia</a:t>
            </a:r>
            <a:r>
              <a:rPr lang="fr-FR" sz="2400" spc="-1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(champ</a:t>
            </a:r>
            <a:r>
              <a:rPr lang="fr-FR" sz="2400" spc="-15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des</a:t>
            </a:r>
            <a:r>
              <a:rPr lang="fr-FR" sz="2400" spc="-2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muscles</a:t>
            </a:r>
            <a:r>
              <a:rPr lang="fr-FR" sz="2400" spc="-1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de</a:t>
            </a:r>
            <a:r>
              <a:rPr lang="fr-FR" sz="2400" spc="-2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la</a:t>
            </a:r>
            <a:r>
              <a:rPr lang="fr-FR" sz="2400" spc="-15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patte</a:t>
            </a:r>
            <a:r>
              <a:rPr lang="fr-FR" sz="2400" spc="-10" dirty="0">
                <a:cs typeface="Calibri"/>
              </a:rPr>
              <a:t> d’oie).</a:t>
            </a:r>
            <a:endParaRPr lang="fr-FR" sz="2400" dirty="0">
              <a:cs typeface="Calibri"/>
            </a:endParaRPr>
          </a:p>
          <a:p>
            <a:pPr marL="12700" marR="1539875"/>
            <a:r>
              <a:rPr lang="fr-FR" sz="2400" u="sng" dirty="0">
                <a:uFill>
                  <a:solidFill>
                    <a:srgbClr val="000000"/>
                  </a:solidFill>
                </a:uFill>
                <a:cs typeface="Calibri"/>
              </a:rPr>
              <a:t>Action</a:t>
            </a:r>
            <a:r>
              <a:rPr lang="fr-FR" sz="2400" u="sng" spc="-2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fr-FR" sz="2400" u="sng" dirty="0">
                <a:uFill>
                  <a:solidFill>
                    <a:srgbClr val="000000"/>
                  </a:solidFill>
                </a:uFill>
                <a:cs typeface="Calibri"/>
              </a:rPr>
              <a:t>:</a:t>
            </a:r>
            <a:r>
              <a:rPr lang="fr-FR" sz="2400" spc="-1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fléchisseur</a:t>
            </a:r>
            <a:r>
              <a:rPr lang="fr-FR" sz="2400" spc="-2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et</a:t>
            </a:r>
            <a:r>
              <a:rPr lang="fr-FR" sz="2400" spc="-1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rotateur</a:t>
            </a:r>
            <a:r>
              <a:rPr lang="fr-FR" sz="2400" spc="-1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médial</a:t>
            </a:r>
            <a:r>
              <a:rPr lang="fr-FR" sz="2400" spc="-1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de</a:t>
            </a:r>
            <a:r>
              <a:rPr lang="fr-FR" sz="2400" spc="-1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la</a:t>
            </a:r>
            <a:r>
              <a:rPr lang="fr-FR" sz="2400" spc="-25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jambe</a:t>
            </a:r>
            <a:r>
              <a:rPr lang="fr-FR" sz="2400" spc="-1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et</a:t>
            </a:r>
            <a:r>
              <a:rPr lang="fr-FR" sz="2400" spc="-1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adducteur</a:t>
            </a:r>
            <a:r>
              <a:rPr lang="fr-FR" sz="2400" spc="-1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de</a:t>
            </a:r>
            <a:r>
              <a:rPr lang="fr-FR" sz="2400" spc="-1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la</a:t>
            </a:r>
            <a:r>
              <a:rPr lang="fr-FR" sz="2400" spc="-20" dirty="0">
                <a:cs typeface="Calibri"/>
              </a:rPr>
              <a:t> </a:t>
            </a:r>
            <a:r>
              <a:rPr lang="fr-FR" sz="2400" spc="-10" dirty="0">
                <a:cs typeface="Calibri"/>
              </a:rPr>
              <a:t>cuisse. </a:t>
            </a:r>
            <a:r>
              <a:rPr lang="fr-FR" sz="2400" dirty="0">
                <a:cs typeface="Calibri"/>
              </a:rPr>
              <a:t>Innervation</a:t>
            </a:r>
            <a:r>
              <a:rPr lang="fr-FR" sz="2400" spc="-30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:</a:t>
            </a:r>
            <a:r>
              <a:rPr lang="fr-FR" sz="2400" spc="-25" dirty="0">
                <a:cs typeface="Calibri"/>
              </a:rPr>
              <a:t> </a:t>
            </a:r>
            <a:r>
              <a:rPr lang="fr-FR" sz="2400" dirty="0">
                <a:cs typeface="Calibri"/>
              </a:rPr>
              <a:t>nerf</a:t>
            </a:r>
            <a:r>
              <a:rPr lang="fr-FR" sz="2400" spc="-35" dirty="0">
                <a:cs typeface="Calibri"/>
              </a:rPr>
              <a:t> </a:t>
            </a:r>
            <a:r>
              <a:rPr lang="fr-FR" sz="2400" spc="-10" dirty="0">
                <a:cs typeface="Calibri"/>
              </a:rPr>
              <a:t>obturateur.</a:t>
            </a:r>
            <a:endParaRPr lang="fr-FR" sz="2400" dirty="0"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1000"/>
              </a:spcBef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3398"/>
            <a:ext cx="3135616" cy="648453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611765" y="1049749"/>
            <a:ext cx="3580765" cy="4331335"/>
            <a:chOff x="8611765" y="1049749"/>
            <a:chExt cx="3580765" cy="43313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1765" y="1049749"/>
              <a:ext cx="3478306" cy="43311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669141" y="4075048"/>
              <a:ext cx="523240" cy="401320"/>
            </a:xfrm>
            <a:custGeom>
              <a:avLst/>
              <a:gdLst/>
              <a:ahLst/>
              <a:cxnLst/>
              <a:rect l="l" t="t" r="r" b="b"/>
              <a:pathLst>
                <a:path w="523240" h="401320">
                  <a:moveTo>
                    <a:pt x="93156" y="67274"/>
                  </a:moveTo>
                  <a:lnTo>
                    <a:pt x="116483" y="119768"/>
                  </a:lnTo>
                  <a:lnTo>
                    <a:pt x="506602" y="401319"/>
                  </a:lnTo>
                  <a:lnTo>
                    <a:pt x="522858" y="378792"/>
                  </a:lnTo>
                  <a:lnTo>
                    <a:pt x="522858" y="341589"/>
                  </a:lnTo>
                  <a:lnTo>
                    <a:pt x="150475" y="72838"/>
                  </a:lnTo>
                  <a:lnTo>
                    <a:pt x="93156" y="67274"/>
                  </a:lnTo>
                  <a:close/>
                </a:path>
                <a:path w="523240" h="401320">
                  <a:moveTo>
                    <a:pt x="0" y="0"/>
                  </a:moveTo>
                  <a:lnTo>
                    <a:pt x="101726" y="229234"/>
                  </a:lnTo>
                  <a:lnTo>
                    <a:pt x="108378" y="238609"/>
                  </a:lnTo>
                  <a:lnTo>
                    <a:pt x="117792" y="244506"/>
                  </a:lnTo>
                  <a:lnTo>
                    <a:pt x="128730" y="246451"/>
                  </a:lnTo>
                  <a:lnTo>
                    <a:pt x="139953" y="243967"/>
                  </a:lnTo>
                  <a:lnTo>
                    <a:pt x="149328" y="237315"/>
                  </a:lnTo>
                  <a:lnTo>
                    <a:pt x="155225" y="227901"/>
                  </a:lnTo>
                  <a:lnTo>
                    <a:pt x="157170" y="216963"/>
                  </a:lnTo>
                  <a:lnTo>
                    <a:pt x="154685" y="205739"/>
                  </a:lnTo>
                  <a:lnTo>
                    <a:pt x="116483" y="119768"/>
                  </a:lnTo>
                  <a:lnTo>
                    <a:pt x="29717" y="57150"/>
                  </a:lnTo>
                  <a:lnTo>
                    <a:pt x="63626" y="10159"/>
                  </a:lnTo>
                  <a:lnTo>
                    <a:pt x="103981" y="10159"/>
                  </a:lnTo>
                  <a:lnTo>
                    <a:pt x="0" y="0"/>
                  </a:lnTo>
                  <a:close/>
                </a:path>
                <a:path w="523240" h="401320">
                  <a:moveTo>
                    <a:pt x="63626" y="10159"/>
                  </a:moveTo>
                  <a:lnTo>
                    <a:pt x="29717" y="57150"/>
                  </a:lnTo>
                  <a:lnTo>
                    <a:pt x="116483" y="119768"/>
                  </a:lnTo>
                  <a:lnTo>
                    <a:pt x="93156" y="67274"/>
                  </a:lnTo>
                  <a:lnTo>
                    <a:pt x="43814" y="62483"/>
                  </a:lnTo>
                  <a:lnTo>
                    <a:pt x="73025" y="21970"/>
                  </a:lnTo>
                  <a:lnTo>
                    <a:pt x="79992" y="21970"/>
                  </a:lnTo>
                  <a:lnTo>
                    <a:pt x="63626" y="10159"/>
                  </a:lnTo>
                  <a:close/>
                </a:path>
                <a:path w="523240" h="401320">
                  <a:moveTo>
                    <a:pt x="103981" y="10159"/>
                  </a:moveTo>
                  <a:lnTo>
                    <a:pt x="63626" y="10159"/>
                  </a:lnTo>
                  <a:lnTo>
                    <a:pt x="150475" y="72838"/>
                  </a:lnTo>
                  <a:lnTo>
                    <a:pt x="243966" y="81914"/>
                  </a:lnTo>
                  <a:lnTo>
                    <a:pt x="255444" y="80795"/>
                  </a:lnTo>
                  <a:lnTo>
                    <a:pt x="265207" y="75533"/>
                  </a:lnTo>
                  <a:lnTo>
                    <a:pt x="272256" y="66984"/>
                  </a:lnTo>
                  <a:lnTo>
                    <a:pt x="275589" y="56006"/>
                  </a:lnTo>
                  <a:lnTo>
                    <a:pt x="274468" y="44529"/>
                  </a:lnTo>
                  <a:lnTo>
                    <a:pt x="269192" y="34766"/>
                  </a:lnTo>
                  <a:lnTo>
                    <a:pt x="260605" y="27717"/>
                  </a:lnTo>
                  <a:lnTo>
                    <a:pt x="249554" y="24383"/>
                  </a:lnTo>
                  <a:lnTo>
                    <a:pt x="103981" y="10159"/>
                  </a:lnTo>
                  <a:close/>
                </a:path>
                <a:path w="523240" h="401320">
                  <a:moveTo>
                    <a:pt x="79992" y="21970"/>
                  </a:moveTo>
                  <a:lnTo>
                    <a:pt x="73025" y="21970"/>
                  </a:lnTo>
                  <a:lnTo>
                    <a:pt x="93156" y="67274"/>
                  </a:lnTo>
                  <a:lnTo>
                    <a:pt x="150475" y="72838"/>
                  </a:lnTo>
                  <a:lnTo>
                    <a:pt x="79992" y="21970"/>
                  </a:lnTo>
                  <a:close/>
                </a:path>
                <a:path w="523240" h="401320">
                  <a:moveTo>
                    <a:pt x="73025" y="21970"/>
                  </a:moveTo>
                  <a:lnTo>
                    <a:pt x="43814" y="62483"/>
                  </a:lnTo>
                  <a:lnTo>
                    <a:pt x="93156" y="67274"/>
                  </a:lnTo>
                  <a:lnTo>
                    <a:pt x="73025" y="21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23334" y="228600"/>
            <a:ext cx="230606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</a:rPr>
              <a:t>Plan</a:t>
            </a:r>
            <a:r>
              <a:rPr sz="2800" spc="-3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superficiel</a:t>
            </a:r>
            <a:endParaRPr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3576" y="1927860"/>
            <a:ext cx="4361815" cy="1847214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1440" marR="1183640">
              <a:lnSpc>
                <a:spcPct val="100000"/>
              </a:lnSpc>
              <a:spcBef>
                <a:spcPts val="210"/>
              </a:spcBef>
            </a:pPr>
            <a:r>
              <a:rPr sz="2400" b="1" spc="-5" dirty="0">
                <a:latin typeface="Calibri"/>
                <a:cs typeface="Calibri"/>
              </a:rPr>
              <a:t>muscles ischio-jambiers: </a:t>
            </a:r>
            <a:r>
              <a:rPr sz="2400" b="1" spc="-5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Biceps </a:t>
            </a:r>
            <a:r>
              <a:rPr sz="2400" b="1" spc="-15" dirty="0">
                <a:latin typeface="Calibri"/>
                <a:cs typeface="Calibri"/>
              </a:rPr>
              <a:t>fémoral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Semi-tendineux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Semi-membraneux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9704" y="641604"/>
            <a:ext cx="4762228" cy="55985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6763" y="6807"/>
            <a:ext cx="54787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spc="-5" dirty="0">
                <a:uFill>
                  <a:solidFill>
                    <a:srgbClr val="000000"/>
                  </a:solidFill>
                </a:uFill>
              </a:rPr>
              <a:t>3-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</a:rPr>
              <a:t>Groupe</a:t>
            </a:r>
            <a:r>
              <a:rPr sz="3200" u="heavy" spc="-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</a:rPr>
              <a:t>musculaire</a:t>
            </a:r>
            <a:r>
              <a:rPr sz="3200" u="heavy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</a:rPr>
              <a:t>postérieur</a:t>
            </a:r>
            <a:endParaRPr sz="32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6486"/>
            <a:ext cx="2014961" cy="615192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01695" y="358140"/>
            <a:ext cx="5209540" cy="984885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60655">
              <a:lnSpc>
                <a:spcPct val="100000"/>
              </a:lnSpc>
              <a:spcBef>
                <a:spcPts val="275"/>
              </a:spcBef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m.</a:t>
            </a:r>
            <a:r>
              <a:rPr sz="24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biceps</a:t>
            </a:r>
            <a:r>
              <a:rPr sz="24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fémoral</a:t>
            </a:r>
            <a:endParaRPr sz="2400">
              <a:latin typeface="Calibri"/>
              <a:cs typeface="Calibri"/>
            </a:endParaRPr>
          </a:p>
          <a:p>
            <a:pPr marL="160655">
              <a:lnSpc>
                <a:spcPct val="100000"/>
              </a:lnSpc>
              <a:spcBef>
                <a:spcPts val="994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Origine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8770"/>
            <a:ext cx="2817673" cy="59023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1840" y="3036001"/>
            <a:ext cx="2760368" cy="374003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55693" y="1696211"/>
            <a:ext cx="2358710" cy="465540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140964" y="1342644"/>
            <a:ext cx="4241800" cy="1615440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sz="2000" b="1" dirty="0">
                <a:latin typeface="Calibri"/>
                <a:cs typeface="Calibri"/>
              </a:rPr>
              <a:t>1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.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</a:t>
            </a:r>
            <a:r>
              <a:rPr sz="20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chef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long</a:t>
            </a:r>
            <a:r>
              <a:rPr sz="2000" b="1" dirty="0">
                <a:latin typeface="Calibri"/>
                <a:cs typeface="Calibri"/>
              </a:rPr>
              <a:t>: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naît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spcBef>
                <a:spcPts val="960"/>
              </a:spcBef>
              <a:buFont typeface="Wingdings"/>
              <a:buChar char=""/>
              <a:tabLst>
                <a:tab pos="434340" algn="l"/>
                <a:tab pos="434975" algn="l"/>
              </a:tabLst>
            </a:pP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tubérosité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ischiatique</a:t>
            </a:r>
            <a:endParaRPr sz="2000">
              <a:latin typeface="Calibri"/>
              <a:cs typeface="Calibri"/>
            </a:endParaRPr>
          </a:p>
          <a:p>
            <a:pPr marL="434340" marR="535940" indent="-342900">
              <a:lnSpc>
                <a:spcPct val="107100"/>
              </a:lnSpc>
              <a:spcBef>
                <a:spcPts val="805"/>
              </a:spcBef>
              <a:buFont typeface="Wingdings"/>
              <a:buChar char=""/>
              <a:tabLst>
                <a:tab pos="434340" algn="l"/>
                <a:tab pos="434975" algn="l"/>
              </a:tabLst>
            </a:pPr>
            <a:r>
              <a:rPr sz="2000" b="1" dirty="0">
                <a:latin typeface="Calibri"/>
                <a:cs typeface="Calibri"/>
              </a:rPr>
              <a:t>par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tendon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commun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avec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muscle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semi-tendineux.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05316" y="630936"/>
            <a:ext cx="2927985" cy="1065530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92075" marR="252729" algn="just">
              <a:lnSpc>
                <a:spcPct val="107000"/>
              </a:lnSpc>
              <a:spcBef>
                <a:spcPts val="125"/>
              </a:spcBef>
            </a:pPr>
            <a:r>
              <a:rPr sz="2000" b="1" dirty="0">
                <a:latin typeface="Calibri"/>
                <a:cs typeface="Calibri"/>
              </a:rPr>
              <a:t>2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. Le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chef court</a:t>
            </a:r>
            <a:r>
              <a:rPr sz="2000" b="1" spc="-5" dirty="0">
                <a:latin typeface="Calibri"/>
                <a:cs typeface="Calibri"/>
              </a:rPr>
              <a:t>: </a:t>
            </a:r>
            <a:r>
              <a:rPr sz="2000" b="1" dirty="0">
                <a:latin typeface="Calibri"/>
                <a:cs typeface="Calibri"/>
              </a:rPr>
              <a:t>du </a:t>
            </a:r>
            <a:r>
              <a:rPr sz="2000" b="1" spc="-5" dirty="0">
                <a:latin typeface="Calibri"/>
                <a:cs typeface="Calibri"/>
              </a:rPr>
              <a:t>tiers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distal </a:t>
            </a:r>
            <a:r>
              <a:rPr sz="2000" b="1" dirty="0">
                <a:latin typeface="Calibri"/>
                <a:cs typeface="Calibri"/>
              </a:rPr>
              <a:t>de la </a:t>
            </a:r>
            <a:r>
              <a:rPr sz="2000" b="1" spc="-10" dirty="0">
                <a:latin typeface="Calibri"/>
                <a:cs typeface="Calibri"/>
              </a:rPr>
              <a:t>lèvre </a:t>
            </a:r>
            <a:r>
              <a:rPr sz="2000" b="1" spc="-15" dirty="0">
                <a:latin typeface="Calibri"/>
                <a:cs typeface="Calibri"/>
              </a:rPr>
              <a:t>latérale </a:t>
            </a:r>
            <a:r>
              <a:rPr sz="2000" b="1" spc="-4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5" dirty="0">
                <a:latin typeface="Calibri"/>
                <a:cs typeface="Calibri"/>
              </a:rPr>
              <a:t> la ligne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âpre,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4283" y="2107692"/>
            <a:ext cx="4598035" cy="1775460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60655">
              <a:lnSpc>
                <a:spcPct val="100000"/>
              </a:lnSpc>
              <a:spcBef>
                <a:spcPts val="275"/>
              </a:spcBef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m.</a:t>
            </a:r>
            <a:r>
              <a:rPr sz="24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biceps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fémoral</a:t>
            </a:r>
            <a:endParaRPr sz="2400">
              <a:latin typeface="Calibri"/>
              <a:cs typeface="Calibri"/>
            </a:endParaRPr>
          </a:p>
          <a:p>
            <a:pPr marL="92075" marR="375285" indent="68580">
              <a:lnSpc>
                <a:spcPct val="107100"/>
              </a:lnSpc>
              <a:spcBef>
                <a:spcPts val="790"/>
              </a:spcBef>
            </a:pP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Terminaison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: </a:t>
            </a:r>
            <a:r>
              <a:rPr sz="2400" b="1" dirty="0">
                <a:latin typeface="Calibri"/>
                <a:cs typeface="Calibri"/>
              </a:rPr>
              <a:t>par un </a:t>
            </a:r>
            <a:r>
              <a:rPr sz="2400" b="1" spc="-10" dirty="0">
                <a:latin typeface="Calibri"/>
                <a:cs typeface="Calibri"/>
              </a:rPr>
              <a:t>tendon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terminal </a:t>
            </a:r>
            <a:r>
              <a:rPr sz="2400" b="1" spc="-5" dirty="0">
                <a:latin typeface="Calibri"/>
                <a:cs typeface="Calibri"/>
              </a:rPr>
              <a:t>commun </a:t>
            </a:r>
            <a:r>
              <a:rPr sz="2400" b="1" dirty="0">
                <a:latin typeface="Calibri"/>
                <a:cs typeface="Calibri"/>
              </a:rPr>
              <a:t>sur </a:t>
            </a:r>
            <a:r>
              <a:rPr sz="2400" b="1" spc="-5" dirty="0">
                <a:latin typeface="Calibri"/>
                <a:cs typeface="Calibri"/>
              </a:rPr>
              <a:t>le sommet </a:t>
            </a:r>
            <a:r>
              <a:rPr sz="2400" b="1" spc="-5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tête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 la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fibula.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8770"/>
            <a:ext cx="2817673" cy="590234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249411" y="0"/>
            <a:ext cx="3942715" cy="5983605"/>
            <a:chOff x="8249411" y="0"/>
            <a:chExt cx="3942715" cy="59836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5127" y="87571"/>
              <a:ext cx="3102241" cy="42034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13291" y="0"/>
              <a:ext cx="3378707" cy="59634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49411" y="0"/>
              <a:ext cx="3942587" cy="59832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38327"/>
            <a:ext cx="5963920" cy="2376170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Actions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91440" marR="288925">
              <a:lnSpc>
                <a:spcPct val="107100"/>
              </a:lnSpc>
              <a:spcBef>
                <a:spcPts val="790"/>
              </a:spcBef>
            </a:pPr>
            <a:r>
              <a:rPr sz="2400" b="1" spc="-5" dirty="0">
                <a:latin typeface="Calibri"/>
                <a:cs typeface="Calibri"/>
              </a:rPr>
              <a:t>fléchit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5" dirty="0">
                <a:latin typeface="Calibri"/>
                <a:cs typeface="Calibri"/>
              </a:rPr>
              <a:t>jambe </a:t>
            </a:r>
            <a:r>
              <a:rPr sz="2400" b="1" dirty="0">
                <a:latin typeface="Calibri"/>
                <a:cs typeface="Calibri"/>
              </a:rPr>
              <a:t>sur la </a:t>
            </a:r>
            <a:r>
              <a:rPr sz="2400" b="1" spc="-5" dirty="0">
                <a:latin typeface="Calibri"/>
                <a:cs typeface="Calibri"/>
              </a:rPr>
              <a:t>cuisse </a:t>
            </a:r>
            <a:r>
              <a:rPr sz="2400" b="1" spc="-15" dirty="0">
                <a:latin typeface="Calibri"/>
                <a:cs typeface="Calibri"/>
              </a:rPr>
              <a:t>avec </a:t>
            </a:r>
            <a:r>
              <a:rPr sz="2400" b="1" spc="-5" dirty="0">
                <a:latin typeface="Calibri"/>
                <a:cs typeface="Calibri"/>
              </a:rPr>
              <a:t>une </a:t>
            </a:r>
            <a:r>
              <a:rPr sz="2400" b="1" spc="-10" dirty="0">
                <a:latin typeface="Calibri"/>
                <a:cs typeface="Calibri"/>
              </a:rPr>
              <a:t>légère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rotation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latérale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5" dirty="0">
                <a:latin typeface="Calibri"/>
                <a:cs typeface="Calibri"/>
              </a:rPr>
              <a:t>jambe.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9692" y="134336"/>
            <a:ext cx="5279454" cy="62466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0" y="2802635"/>
            <a:ext cx="5824855" cy="48768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0"/>
              </a:spcBef>
              <a:tabLst>
                <a:tab pos="1779905" algn="l"/>
              </a:tabLst>
            </a:pPr>
            <a:r>
              <a:rPr sz="2400" b="1" spc="-5" dirty="0">
                <a:latin typeface="Calibri"/>
                <a:cs typeface="Calibri"/>
              </a:rPr>
              <a:t>Innervation:	</a:t>
            </a:r>
            <a:r>
              <a:rPr sz="2400" b="1" dirty="0">
                <a:latin typeface="Calibri"/>
                <a:cs typeface="Calibri"/>
              </a:rPr>
              <a:t>nerf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sciatique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2047" y="1751076"/>
            <a:ext cx="4334510" cy="2771140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m.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semi-tendineux</a:t>
            </a:r>
            <a:endParaRPr sz="2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10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Origine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78460" indent="-28702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2400" b="1" dirty="0">
                <a:latin typeface="Calibri"/>
                <a:cs typeface="Calibri"/>
              </a:rPr>
              <a:t>Sur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tubérosité </a:t>
            </a:r>
            <a:r>
              <a:rPr sz="2400" b="1" spc="-5" dirty="0">
                <a:latin typeface="Calibri"/>
                <a:cs typeface="Calibri"/>
              </a:rPr>
              <a:t>ischiatique</a:t>
            </a:r>
            <a:endParaRPr sz="2400">
              <a:latin typeface="Calibri"/>
              <a:cs typeface="Calibri"/>
            </a:endParaRPr>
          </a:p>
          <a:p>
            <a:pPr marL="378460" marR="333375" indent="-287020">
              <a:lnSpc>
                <a:spcPct val="107100"/>
              </a:lnSpc>
              <a:spcBef>
                <a:spcPts val="790"/>
              </a:spcBef>
              <a:buFont typeface="Arial MT"/>
              <a:buChar char="•"/>
              <a:tabLst>
                <a:tab pos="378460" algn="l"/>
                <a:tab pos="379095" algn="l"/>
              </a:tabLst>
            </a:pPr>
            <a:r>
              <a:rPr sz="2400" b="1" dirty="0">
                <a:latin typeface="Calibri"/>
                <a:cs typeface="Calibri"/>
              </a:rPr>
              <a:t>par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tendon </a:t>
            </a:r>
            <a:r>
              <a:rPr sz="2400" b="1" spc="-5" dirty="0">
                <a:latin typeface="Calibri"/>
                <a:cs typeface="Calibri"/>
              </a:rPr>
              <a:t>commun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avec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 long </a:t>
            </a:r>
            <a:r>
              <a:rPr sz="2400" b="1" spc="-5" dirty="0">
                <a:latin typeface="Calibri"/>
                <a:cs typeface="Calibri"/>
              </a:rPr>
              <a:t>chef </a:t>
            </a:r>
            <a:r>
              <a:rPr sz="2400" b="1" dirty="0">
                <a:latin typeface="Calibri"/>
                <a:cs typeface="Calibri"/>
              </a:rPr>
              <a:t>du </a:t>
            </a:r>
            <a:r>
              <a:rPr sz="2400" b="1" spc="-5" dirty="0">
                <a:latin typeface="Calibri"/>
                <a:cs typeface="Calibri"/>
              </a:rPr>
              <a:t>biceps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fémoral.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2061"/>
            <a:ext cx="3293812" cy="618735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4883" y="336804"/>
            <a:ext cx="3772985" cy="427092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8728" y="333756"/>
            <a:ext cx="4333240" cy="2272665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m.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semi-tendineux</a:t>
            </a:r>
            <a:endParaRPr sz="2400">
              <a:latin typeface="Calibri"/>
              <a:cs typeface="Calibri"/>
            </a:endParaRPr>
          </a:p>
          <a:p>
            <a:pPr marL="160020">
              <a:lnSpc>
                <a:spcPct val="100000"/>
              </a:lnSpc>
              <a:spcBef>
                <a:spcPts val="994"/>
              </a:spcBef>
            </a:pP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Terminaison</a:t>
            </a:r>
            <a:r>
              <a:rPr sz="2400" b="1" i="1" spc="-2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434340" marR="362585" indent="-343535" algn="just">
              <a:lnSpc>
                <a:spcPct val="106900"/>
              </a:lnSpc>
              <a:spcBef>
                <a:spcPts val="815"/>
              </a:spcBef>
              <a:buFont typeface="Arial MT"/>
              <a:buChar char="•"/>
              <a:tabLst>
                <a:tab pos="434975" algn="l"/>
              </a:tabLst>
            </a:pPr>
            <a:r>
              <a:rPr sz="2400" b="1" dirty="0">
                <a:latin typeface="Calibri"/>
                <a:cs typeface="Calibri"/>
              </a:rPr>
              <a:t>sur </a:t>
            </a:r>
            <a:r>
              <a:rPr sz="2400" b="1" spc="-5" dirty="0">
                <a:latin typeface="Calibri"/>
                <a:cs typeface="Calibri"/>
              </a:rPr>
              <a:t>la partie </a:t>
            </a:r>
            <a:r>
              <a:rPr sz="2400" b="1" spc="-15" dirty="0">
                <a:latin typeface="Calibri"/>
                <a:cs typeface="Calibri"/>
              </a:rPr>
              <a:t>proximale </a:t>
            </a:r>
            <a:r>
              <a:rPr sz="2400" b="1" dirty="0">
                <a:latin typeface="Calibri"/>
                <a:cs typeface="Calibri"/>
              </a:rPr>
              <a:t>de la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face </a:t>
            </a:r>
            <a:r>
              <a:rPr sz="2400" b="1" spc="-5" dirty="0">
                <a:latin typeface="Calibri"/>
                <a:cs typeface="Calibri"/>
              </a:rPr>
              <a:t>médiale </a:t>
            </a:r>
            <a:r>
              <a:rPr sz="2400" b="1" dirty="0">
                <a:latin typeface="Calibri"/>
                <a:cs typeface="Calibri"/>
              </a:rPr>
              <a:t>du </a:t>
            </a:r>
            <a:r>
              <a:rPr sz="2400" b="1" spc="-5" dirty="0">
                <a:latin typeface="Calibri"/>
                <a:cs typeface="Calibri"/>
              </a:rPr>
              <a:t>Tibia </a:t>
            </a:r>
            <a:r>
              <a:rPr sz="2400" b="1" spc="-20" dirty="0">
                <a:latin typeface="Calibri"/>
                <a:cs typeface="Calibri"/>
              </a:rPr>
              <a:t>(patte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d’oie).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2061"/>
            <a:ext cx="3293812" cy="618735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031480" y="336804"/>
            <a:ext cx="4160520" cy="6004560"/>
            <a:chOff x="8031480" y="336804"/>
            <a:chExt cx="4160520" cy="60045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7720" y="336804"/>
              <a:ext cx="3210004" cy="36318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31480" y="457200"/>
              <a:ext cx="4160520" cy="58841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58140"/>
            <a:ext cx="6520180" cy="1464945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Actions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377825" algn="l"/>
                <a:tab pos="378460" algn="l"/>
                <a:tab pos="3152140" algn="l"/>
              </a:tabLst>
            </a:pPr>
            <a:r>
              <a:rPr sz="2400" b="1" dirty="0">
                <a:latin typeface="Calibri"/>
                <a:cs typeface="Calibri"/>
              </a:rPr>
              <a:t>Il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fléchit</a:t>
            </a:r>
            <a:r>
              <a:rPr sz="2400" b="1" dirty="0">
                <a:latin typeface="Calibri"/>
                <a:cs typeface="Calibri"/>
              </a:rPr>
              <a:t> la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jambe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sur	la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cuisse.</a:t>
            </a:r>
            <a:endParaRPr sz="24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2400" b="1" spc="-15" dirty="0">
                <a:latin typeface="Calibri"/>
                <a:cs typeface="Calibri"/>
              </a:rPr>
              <a:t>rotateur interne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jambe.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6704" y="586787"/>
            <a:ext cx="5002384" cy="574238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3619500"/>
            <a:ext cx="6460490" cy="1381125"/>
          </a:xfrm>
          <a:custGeom>
            <a:avLst/>
            <a:gdLst/>
            <a:ahLst/>
            <a:cxnLst/>
            <a:rect l="l" t="t" r="r" b="b"/>
            <a:pathLst>
              <a:path w="6460490" h="1381125">
                <a:moveTo>
                  <a:pt x="0" y="1380744"/>
                </a:moveTo>
                <a:lnTo>
                  <a:pt x="6460236" y="1380744"/>
                </a:lnTo>
                <a:lnTo>
                  <a:pt x="6460236" y="0"/>
                </a:lnTo>
                <a:lnTo>
                  <a:pt x="0" y="0"/>
                </a:lnTo>
                <a:lnTo>
                  <a:pt x="0" y="138074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3516679"/>
            <a:ext cx="5980430" cy="140208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Innervation: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400" b="1" spc="-5" dirty="0">
                <a:latin typeface="Calibri"/>
                <a:cs typeface="Calibri"/>
              </a:rPr>
              <a:t>Nerfs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supérieur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et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inférieur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du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semi-tendineux,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2400" b="1" spc="-10" dirty="0">
                <a:latin typeface="Calibri"/>
                <a:cs typeface="Calibri"/>
              </a:rPr>
              <a:t>branches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nerf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sciatique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0964" y="1862327"/>
            <a:ext cx="4750435" cy="1979930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5"/>
              </a:spcBef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m.</a:t>
            </a:r>
            <a:r>
              <a:rPr sz="24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semi-membraneux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994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Origine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891540" indent="-34353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891540" algn="l"/>
                <a:tab pos="892175" algn="l"/>
              </a:tabLst>
            </a:pPr>
            <a:r>
              <a:rPr sz="2400" b="1" dirty="0">
                <a:latin typeface="Calibri"/>
                <a:cs typeface="Calibri"/>
              </a:rPr>
              <a:t>sur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tubérosité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ischiatique.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"/>
            <a:ext cx="2896725" cy="629552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669440" y="135349"/>
            <a:ext cx="3422650" cy="4331335"/>
            <a:chOff x="8669440" y="135349"/>
            <a:chExt cx="3422650" cy="43313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9440" y="135349"/>
              <a:ext cx="3422272" cy="43311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009252" y="3538601"/>
              <a:ext cx="652145" cy="441959"/>
            </a:xfrm>
            <a:custGeom>
              <a:avLst/>
              <a:gdLst/>
              <a:ahLst/>
              <a:cxnLst/>
              <a:rect l="l" t="t" r="r" b="b"/>
              <a:pathLst>
                <a:path w="652145" h="441960">
                  <a:moveTo>
                    <a:pt x="555990" y="63084"/>
                  </a:moveTo>
                  <a:lnTo>
                    <a:pt x="498582" y="66134"/>
                  </a:lnTo>
                  <a:lnTo>
                    <a:pt x="0" y="393319"/>
                  </a:lnTo>
                  <a:lnTo>
                    <a:pt x="31750" y="441832"/>
                  </a:lnTo>
                  <a:lnTo>
                    <a:pt x="530389" y="114503"/>
                  </a:lnTo>
                  <a:lnTo>
                    <a:pt x="555990" y="63084"/>
                  </a:lnTo>
                  <a:close/>
                </a:path>
                <a:path w="652145" h="441960">
                  <a:moveTo>
                    <a:pt x="648474" y="7365"/>
                  </a:moveTo>
                  <a:lnTo>
                    <a:pt x="588137" y="7365"/>
                  </a:lnTo>
                  <a:lnTo>
                    <a:pt x="619887" y="55752"/>
                  </a:lnTo>
                  <a:lnTo>
                    <a:pt x="530389" y="114503"/>
                  </a:lnTo>
                  <a:lnTo>
                    <a:pt x="488442" y="198755"/>
                  </a:lnTo>
                  <a:lnTo>
                    <a:pt x="485467" y="209863"/>
                  </a:lnTo>
                  <a:lnTo>
                    <a:pt x="486933" y="220853"/>
                  </a:lnTo>
                  <a:lnTo>
                    <a:pt x="492424" y="230508"/>
                  </a:lnTo>
                  <a:lnTo>
                    <a:pt x="501523" y="237617"/>
                  </a:lnTo>
                  <a:lnTo>
                    <a:pt x="512575" y="240591"/>
                  </a:lnTo>
                  <a:lnTo>
                    <a:pt x="523557" y="239125"/>
                  </a:lnTo>
                  <a:lnTo>
                    <a:pt x="533205" y="233634"/>
                  </a:lnTo>
                  <a:lnTo>
                    <a:pt x="540257" y="224536"/>
                  </a:lnTo>
                  <a:lnTo>
                    <a:pt x="648474" y="7365"/>
                  </a:lnTo>
                  <a:close/>
                </a:path>
                <a:path w="652145" h="441960">
                  <a:moveTo>
                    <a:pt x="595553" y="18669"/>
                  </a:moveTo>
                  <a:lnTo>
                    <a:pt x="578103" y="18669"/>
                  </a:lnTo>
                  <a:lnTo>
                    <a:pt x="605536" y="60451"/>
                  </a:lnTo>
                  <a:lnTo>
                    <a:pt x="555990" y="63084"/>
                  </a:lnTo>
                  <a:lnTo>
                    <a:pt x="530389" y="114503"/>
                  </a:lnTo>
                  <a:lnTo>
                    <a:pt x="619887" y="55752"/>
                  </a:lnTo>
                  <a:lnTo>
                    <a:pt x="595553" y="18669"/>
                  </a:lnTo>
                  <a:close/>
                </a:path>
                <a:path w="652145" h="441960">
                  <a:moveTo>
                    <a:pt x="652145" y="0"/>
                  </a:moveTo>
                  <a:lnTo>
                    <a:pt x="401700" y="13208"/>
                  </a:lnTo>
                  <a:lnTo>
                    <a:pt x="374269" y="43687"/>
                  </a:lnTo>
                  <a:lnTo>
                    <a:pt x="377156" y="54832"/>
                  </a:lnTo>
                  <a:lnTo>
                    <a:pt x="383841" y="63690"/>
                  </a:lnTo>
                  <a:lnTo>
                    <a:pt x="393360" y="69405"/>
                  </a:lnTo>
                  <a:lnTo>
                    <a:pt x="404749" y="71119"/>
                  </a:lnTo>
                  <a:lnTo>
                    <a:pt x="498582" y="66134"/>
                  </a:lnTo>
                  <a:lnTo>
                    <a:pt x="588137" y="7365"/>
                  </a:lnTo>
                  <a:lnTo>
                    <a:pt x="648474" y="7365"/>
                  </a:lnTo>
                  <a:lnTo>
                    <a:pt x="652145" y="0"/>
                  </a:lnTo>
                  <a:close/>
                </a:path>
                <a:path w="652145" h="441960">
                  <a:moveTo>
                    <a:pt x="588137" y="7365"/>
                  </a:moveTo>
                  <a:lnTo>
                    <a:pt x="498582" y="66134"/>
                  </a:lnTo>
                  <a:lnTo>
                    <a:pt x="555990" y="63084"/>
                  </a:lnTo>
                  <a:lnTo>
                    <a:pt x="578103" y="18669"/>
                  </a:lnTo>
                  <a:lnTo>
                    <a:pt x="595553" y="18669"/>
                  </a:lnTo>
                  <a:lnTo>
                    <a:pt x="588137" y="7365"/>
                  </a:lnTo>
                  <a:close/>
                </a:path>
                <a:path w="652145" h="441960">
                  <a:moveTo>
                    <a:pt x="578103" y="18669"/>
                  </a:moveTo>
                  <a:lnTo>
                    <a:pt x="555990" y="63084"/>
                  </a:lnTo>
                  <a:lnTo>
                    <a:pt x="605536" y="60451"/>
                  </a:lnTo>
                  <a:lnTo>
                    <a:pt x="578103" y="186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4576" y="1424939"/>
            <a:ext cx="4750435" cy="3647440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75"/>
              </a:spcBef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m.</a:t>
            </a:r>
            <a:r>
              <a:rPr sz="24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semi-membraneux</a:t>
            </a:r>
            <a:endParaRPr sz="2400">
              <a:latin typeface="Calibri"/>
              <a:cs typeface="Calibri"/>
            </a:endParaRPr>
          </a:p>
          <a:p>
            <a:pPr marL="160020">
              <a:lnSpc>
                <a:spcPct val="100000"/>
              </a:lnSpc>
              <a:spcBef>
                <a:spcPts val="994"/>
              </a:spcBef>
            </a:pP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Terminaison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: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Par</a:t>
            </a:r>
            <a:r>
              <a:rPr sz="2400" b="1" spc="-10" dirty="0">
                <a:latin typeface="Calibri"/>
                <a:cs typeface="Calibri"/>
              </a:rPr>
              <a:t> trois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faisceaux.</a:t>
            </a:r>
            <a:endParaRPr sz="2400">
              <a:latin typeface="Calibri"/>
              <a:cs typeface="Calibri"/>
            </a:endParaRPr>
          </a:p>
          <a:p>
            <a:pPr marL="91440" marR="250825">
              <a:lnSpc>
                <a:spcPct val="106700"/>
              </a:lnSpc>
              <a:spcBef>
                <a:spcPts val="820"/>
              </a:spcBef>
              <a:buFont typeface="Arial MT"/>
              <a:buChar char="•"/>
              <a:tabLst>
                <a:tab pos="267335" algn="l"/>
              </a:tabLst>
            </a:pPr>
            <a:r>
              <a:rPr sz="2400" b="1" spc="-40" dirty="0">
                <a:latin typeface="Calibri"/>
                <a:cs typeface="Calibri"/>
              </a:rPr>
              <a:t>Tendon </a:t>
            </a:r>
            <a:r>
              <a:rPr sz="2400" b="1" spc="-10" dirty="0">
                <a:latin typeface="Calibri"/>
                <a:cs typeface="Calibri"/>
              </a:rPr>
              <a:t>direct: </a:t>
            </a:r>
            <a:r>
              <a:rPr sz="2400" b="1" dirty="0">
                <a:latin typeface="Calibri"/>
                <a:cs typeface="Calibri"/>
              </a:rPr>
              <a:t>sur le </a:t>
            </a:r>
            <a:r>
              <a:rPr sz="2400" b="1" spc="-5" dirty="0">
                <a:latin typeface="Calibri"/>
                <a:cs typeface="Calibri"/>
              </a:rPr>
              <a:t>condyle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médiale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du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tibia.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(face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postérieure)</a:t>
            </a:r>
            <a:endParaRPr sz="2400">
              <a:latin typeface="Calibri"/>
              <a:cs typeface="Calibri"/>
            </a:endParaRPr>
          </a:p>
          <a:p>
            <a:pPr marL="91440" marR="617855">
              <a:lnSpc>
                <a:spcPct val="107100"/>
              </a:lnSpc>
              <a:spcBef>
                <a:spcPts val="805"/>
              </a:spcBef>
              <a:buFont typeface="Arial MT"/>
              <a:buChar char="•"/>
              <a:tabLst>
                <a:tab pos="199390" algn="l"/>
                <a:tab pos="2363470" algn="l"/>
                <a:tab pos="2893695" algn="l"/>
              </a:tabLst>
            </a:pPr>
            <a:r>
              <a:rPr sz="2400" b="1" spc="-40" dirty="0">
                <a:latin typeface="Calibri"/>
                <a:cs typeface="Calibri"/>
              </a:rPr>
              <a:t>Tendon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réfléchi:	</a:t>
            </a:r>
            <a:r>
              <a:rPr sz="2400" b="1" dirty="0">
                <a:latin typeface="Calibri"/>
                <a:cs typeface="Calibri"/>
              </a:rPr>
              <a:t>sur	</a:t>
            </a:r>
            <a:r>
              <a:rPr sz="2400" b="1" spc="-5" dirty="0">
                <a:latin typeface="Calibri"/>
                <a:cs typeface="Calibri"/>
              </a:rPr>
              <a:t>condyle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médial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tibia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(face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antérieure)</a:t>
            </a:r>
            <a:endParaRPr sz="2400">
              <a:latin typeface="Calibri"/>
              <a:cs typeface="Calibri"/>
            </a:endParaRPr>
          </a:p>
          <a:p>
            <a:pPr marL="198755" indent="-10795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199390" algn="l"/>
                <a:tab pos="2600960" algn="l"/>
              </a:tabLst>
            </a:pPr>
            <a:r>
              <a:rPr sz="2400" b="1" spc="-40" dirty="0">
                <a:latin typeface="Calibri"/>
                <a:cs typeface="Calibri"/>
              </a:rPr>
              <a:t>Tendon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récurrent:	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ligament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04"/>
              </a:spcBef>
            </a:pPr>
            <a:r>
              <a:rPr sz="2400" b="1" spc="-10" dirty="0">
                <a:latin typeface="Calibri"/>
                <a:cs typeface="Calibri"/>
              </a:rPr>
              <a:t>poplité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oblique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"/>
            <a:ext cx="2896725" cy="629552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990331" y="0"/>
            <a:ext cx="4201795" cy="5824855"/>
            <a:chOff x="7990331" y="0"/>
            <a:chExt cx="4201795" cy="58248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9440" y="135349"/>
              <a:ext cx="3422272" cy="43311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009252" y="3538601"/>
              <a:ext cx="652145" cy="441959"/>
            </a:xfrm>
            <a:custGeom>
              <a:avLst/>
              <a:gdLst/>
              <a:ahLst/>
              <a:cxnLst/>
              <a:rect l="l" t="t" r="r" b="b"/>
              <a:pathLst>
                <a:path w="652145" h="441960">
                  <a:moveTo>
                    <a:pt x="555990" y="63084"/>
                  </a:moveTo>
                  <a:lnTo>
                    <a:pt x="498582" y="66134"/>
                  </a:lnTo>
                  <a:lnTo>
                    <a:pt x="0" y="393319"/>
                  </a:lnTo>
                  <a:lnTo>
                    <a:pt x="31750" y="441832"/>
                  </a:lnTo>
                  <a:lnTo>
                    <a:pt x="530389" y="114503"/>
                  </a:lnTo>
                  <a:lnTo>
                    <a:pt x="555990" y="63084"/>
                  </a:lnTo>
                  <a:close/>
                </a:path>
                <a:path w="652145" h="441960">
                  <a:moveTo>
                    <a:pt x="648474" y="7365"/>
                  </a:moveTo>
                  <a:lnTo>
                    <a:pt x="588137" y="7365"/>
                  </a:lnTo>
                  <a:lnTo>
                    <a:pt x="619887" y="55752"/>
                  </a:lnTo>
                  <a:lnTo>
                    <a:pt x="530389" y="114503"/>
                  </a:lnTo>
                  <a:lnTo>
                    <a:pt x="488442" y="198755"/>
                  </a:lnTo>
                  <a:lnTo>
                    <a:pt x="485467" y="209863"/>
                  </a:lnTo>
                  <a:lnTo>
                    <a:pt x="486933" y="220853"/>
                  </a:lnTo>
                  <a:lnTo>
                    <a:pt x="492424" y="230508"/>
                  </a:lnTo>
                  <a:lnTo>
                    <a:pt x="501523" y="237617"/>
                  </a:lnTo>
                  <a:lnTo>
                    <a:pt x="512575" y="240591"/>
                  </a:lnTo>
                  <a:lnTo>
                    <a:pt x="523557" y="239125"/>
                  </a:lnTo>
                  <a:lnTo>
                    <a:pt x="533205" y="233634"/>
                  </a:lnTo>
                  <a:lnTo>
                    <a:pt x="540257" y="224536"/>
                  </a:lnTo>
                  <a:lnTo>
                    <a:pt x="648474" y="7365"/>
                  </a:lnTo>
                  <a:close/>
                </a:path>
                <a:path w="652145" h="441960">
                  <a:moveTo>
                    <a:pt x="595553" y="18669"/>
                  </a:moveTo>
                  <a:lnTo>
                    <a:pt x="578103" y="18669"/>
                  </a:lnTo>
                  <a:lnTo>
                    <a:pt x="605536" y="60451"/>
                  </a:lnTo>
                  <a:lnTo>
                    <a:pt x="555990" y="63084"/>
                  </a:lnTo>
                  <a:lnTo>
                    <a:pt x="530389" y="114503"/>
                  </a:lnTo>
                  <a:lnTo>
                    <a:pt x="619887" y="55752"/>
                  </a:lnTo>
                  <a:lnTo>
                    <a:pt x="595553" y="18669"/>
                  </a:lnTo>
                  <a:close/>
                </a:path>
                <a:path w="652145" h="441960">
                  <a:moveTo>
                    <a:pt x="652145" y="0"/>
                  </a:moveTo>
                  <a:lnTo>
                    <a:pt x="401700" y="13208"/>
                  </a:lnTo>
                  <a:lnTo>
                    <a:pt x="374269" y="43687"/>
                  </a:lnTo>
                  <a:lnTo>
                    <a:pt x="377156" y="54832"/>
                  </a:lnTo>
                  <a:lnTo>
                    <a:pt x="383841" y="63690"/>
                  </a:lnTo>
                  <a:lnTo>
                    <a:pt x="393360" y="69405"/>
                  </a:lnTo>
                  <a:lnTo>
                    <a:pt x="404749" y="71119"/>
                  </a:lnTo>
                  <a:lnTo>
                    <a:pt x="498582" y="66134"/>
                  </a:lnTo>
                  <a:lnTo>
                    <a:pt x="588137" y="7365"/>
                  </a:lnTo>
                  <a:lnTo>
                    <a:pt x="648474" y="7365"/>
                  </a:lnTo>
                  <a:lnTo>
                    <a:pt x="652145" y="0"/>
                  </a:lnTo>
                  <a:close/>
                </a:path>
                <a:path w="652145" h="441960">
                  <a:moveTo>
                    <a:pt x="588137" y="7365"/>
                  </a:moveTo>
                  <a:lnTo>
                    <a:pt x="498582" y="66134"/>
                  </a:lnTo>
                  <a:lnTo>
                    <a:pt x="555990" y="63084"/>
                  </a:lnTo>
                  <a:lnTo>
                    <a:pt x="578103" y="18669"/>
                  </a:lnTo>
                  <a:lnTo>
                    <a:pt x="595553" y="18669"/>
                  </a:lnTo>
                  <a:lnTo>
                    <a:pt x="588137" y="7365"/>
                  </a:lnTo>
                  <a:close/>
                </a:path>
                <a:path w="652145" h="441960">
                  <a:moveTo>
                    <a:pt x="578103" y="18669"/>
                  </a:moveTo>
                  <a:lnTo>
                    <a:pt x="555990" y="63084"/>
                  </a:lnTo>
                  <a:lnTo>
                    <a:pt x="605536" y="60451"/>
                  </a:lnTo>
                  <a:lnTo>
                    <a:pt x="578103" y="186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0331" y="0"/>
              <a:ext cx="4201668" cy="58247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8149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5" dirty="0">
                <a:solidFill>
                  <a:srgbClr val="1F3863"/>
                </a:solidFill>
                <a:latin typeface="Calibri Light"/>
                <a:cs typeface="Calibri Light"/>
              </a:rPr>
              <a:t>Introduction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567637"/>
            <a:ext cx="5550535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muscles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sont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enveloppés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fascia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fémoral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profond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fascia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lata.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7911" y="0"/>
            <a:ext cx="4342666" cy="680161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708" y="795527"/>
            <a:ext cx="6560820" cy="1979930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sz="2400" b="1" dirty="0">
                <a:latin typeface="Calibri"/>
                <a:cs typeface="Calibri"/>
              </a:rPr>
              <a:t>Actions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: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agit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deux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articulations.</a:t>
            </a:r>
            <a:endParaRPr sz="24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spcBef>
                <a:spcPts val="994"/>
              </a:spcBef>
              <a:buFont typeface="Calibri"/>
              <a:buChar char="-"/>
              <a:tabLst>
                <a:tab pos="434340" algn="l"/>
                <a:tab pos="434975" algn="l"/>
              </a:tabLst>
            </a:pPr>
            <a:r>
              <a:rPr sz="2400" b="1" spc="-10" dirty="0">
                <a:latin typeface="Calibri"/>
                <a:cs typeface="Calibri"/>
              </a:rPr>
              <a:t>Flexion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10" dirty="0">
                <a:latin typeface="Calibri"/>
                <a:cs typeface="Calibri"/>
              </a:rPr>
              <a:t> genou,</a:t>
            </a:r>
            <a:r>
              <a:rPr sz="2400" b="1" spc="-20" dirty="0">
                <a:latin typeface="Calibri"/>
                <a:cs typeface="Calibri"/>
              </a:rPr>
              <a:t> Rotateur</a:t>
            </a:r>
            <a:r>
              <a:rPr sz="2400" b="1" spc="-5" dirty="0">
                <a:latin typeface="Calibri"/>
                <a:cs typeface="Calibri"/>
              </a:rPr>
              <a:t> médial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5" dirty="0">
                <a:latin typeface="Calibri"/>
                <a:cs typeface="Calibri"/>
              </a:rPr>
              <a:t>jambe</a:t>
            </a:r>
            <a:endParaRPr sz="24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spcBef>
                <a:spcPts val="1010"/>
              </a:spcBef>
              <a:buFont typeface="Calibri"/>
              <a:buChar char="-"/>
              <a:tabLst>
                <a:tab pos="434340" algn="l"/>
                <a:tab pos="434975" algn="l"/>
              </a:tabLst>
            </a:pPr>
            <a:r>
              <a:rPr sz="2400" b="1" spc="-5" dirty="0">
                <a:latin typeface="Calibri"/>
                <a:cs typeface="Calibri"/>
              </a:rPr>
              <a:t>Extension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hanche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248" y="3726179"/>
            <a:ext cx="6301740" cy="462280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Innervation: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par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une</a:t>
            </a:r>
            <a:r>
              <a:rPr sz="2400" b="1" spc="-10" dirty="0">
                <a:latin typeface="Calibri"/>
                <a:cs typeface="Calibri"/>
              </a:rPr>
              <a:t> branches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nerf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sciatique</a:t>
            </a:r>
            <a:r>
              <a:rPr sz="1800" b="1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5764" y="586787"/>
            <a:ext cx="4903972" cy="574238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" y="1175003"/>
            <a:ext cx="7160259" cy="4433570"/>
          </a:xfrm>
          <a:custGeom>
            <a:avLst/>
            <a:gdLst/>
            <a:ahLst/>
            <a:cxnLst/>
            <a:rect l="l" t="t" r="r" b="b"/>
            <a:pathLst>
              <a:path w="7160259" h="4433570">
                <a:moveTo>
                  <a:pt x="0" y="4433316"/>
                </a:moveTo>
                <a:lnTo>
                  <a:pt x="7159752" y="4433316"/>
                </a:lnTo>
                <a:lnTo>
                  <a:pt x="7159752" y="0"/>
                </a:lnTo>
                <a:lnTo>
                  <a:pt x="0" y="0"/>
                </a:lnTo>
                <a:lnTo>
                  <a:pt x="0" y="4433316"/>
                </a:lnTo>
                <a:close/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Muscle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15" dirty="0"/>
              <a:t> </a:t>
            </a:r>
            <a:r>
              <a:rPr dirty="0"/>
              <a:t>la</a:t>
            </a:r>
            <a:r>
              <a:rPr spc="-30" dirty="0"/>
              <a:t> </a:t>
            </a:r>
            <a:r>
              <a:rPr spc="-20" dirty="0"/>
              <a:t>patte</a:t>
            </a:r>
            <a:r>
              <a:rPr spc="-5" dirty="0"/>
              <a:t> </a:t>
            </a:r>
            <a:r>
              <a:rPr spc="-30" dirty="0"/>
              <a:t>d’oie: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5600" algn="l"/>
              </a:tabLst>
            </a:pPr>
            <a:r>
              <a:rPr dirty="0"/>
              <a:t>3</a:t>
            </a:r>
            <a:r>
              <a:rPr spc="-40" dirty="0"/>
              <a:t> </a:t>
            </a:r>
            <a:r>
              <a:rPr spc="-5" dirty="0"/>
              <a:t>muscles:</a:t>
            </a:r>
          </a:p>
          <a:p>
            <a:pPr marL="812800" lvl="1" indent="-342900">
              <a:lnSpc>
                <a:spcPct val="100000"/>
              </a:lnSpc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b="1" spc="-5" dirty="0">
                <a:latin typeface="Calibri"/>
                <a:cs typeface="Calibri"/>
              </a:rPr>
              <a:t>Sartorius.</a:t>
            </a:r>
            <a:endParaRPr sz="24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b="1" spc="-10" dirty="0">
                <a:latin typeface="Calibri"/>
                <a:cs typeface="Calibri"/>
              </a:rPr>
              <a:t>Gracile.</a:t>
            </a:r>
            <a:endParaRPr sz="24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b="1" spc="-5" dirty="0">
                <a:latin typeface="Calibri"/>
                <a:cs typeface="Calibri"/>
              </a:rPr>
              <a:t>Semi-tendineux.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pc="-20" dirty="0"/>
              <a:t>Terminaison </a:t>
            </a:r>
            <a:r>
              <a:rPr spc="-5" dirty="0"/>
              <a:t>commune: partie </a:t>
            </a:r>
            <a:r>
              <a:rPr spc="-15" dirty="0"/>
              <a:t>proximale </a:t>
            </a:r>
            <a:r>
              <a:rPr dirty="0"/>
              <a:t>de la </a:t>
            </a:r>
            <a:r>
              <a:rPr spc="-10" dirty="0"/>
              <a:t>face </a:t>
            </a:r>
            <a:r>
              <a:rPr spc="-530" dirty="0"/>
              <a:t> </a:t>
            </a:r>
            <a:r>
              <a:rPr spc="-5" dirty="0"/>
              <a:t>médiale </a:t>
            </a:r>
            <a:r>
              <a:rPr dirty="0"/>
              <a:t>du</a:t>
            </a:r>
            <a:r>
              <a:rPr spc="-10" dirty="0"/>
              <a:t> </a:t>
            </a:r>
            <a:r>
              <a:rPr spc="-5" dirty="0"/>
              <a:t>tibia.</a:t>
            </a: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pc="-5" dirty="0"/>
              <a:t>Chacun</a:t>
            </a:r>
            <a:r>
              <a:rPr spc="-20" dirty="0"/>
              <a:t> </a:t>
            </a:r>
            <a:r>
              <a:rPr spc="-5" dirty="0"/>
              <a:t>appartient</a:t>
            </a:r>
            <a:r>
              <a:rPr spc="10" dirty="0"/>
              <a:t> </a:t>
            </a:r>
            <a:r>
              <a:rPr dirty="0"/>
              <a:t>à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spc="-5" dirty="0"/>
              <a:t>groupe</a:t>
            </a:r>
            <a:r>
              <a:rPr spc="-20" dirty="0"/>
              <a:t> </a:t>
            </a:r>
            <a:r>
              <a:rPr spc="-10" dirty="0"/>
              <a:t>musculaire:</a:t>
            </a:r>
          </a:p>
          <a:p>
            <a:pPr marL="812800" lvl="1" indent="-342900">
              <a:lnSpc>
                <a:spcPct val="100000"/>
              </a:lnSpc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b="1" spc="-5" dirty="0">
                <a:latin typeface="Calibri"/>
                <a:cs typeface="Calibri"/>
              </a:rPr>
              <a:t>Sartorius: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groupe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musculaire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antérieur.</a:t>
            </a:r>
            <a:endParaRPr sz="24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b="1" spc="-10" dirty="0">
                <a:latin typeface="Calibri"/>
                <a:cs typeface="Calibri"/>
              </a:rPr>
              <a:t>Gracile: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groupe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musculaire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médial</a:t>
            </a:r>
            <a:endParaRPr sz="24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buFont typeface="Arial MT"/>
              <a:buChar char="•"/>
              <a:tabLst>
                <a:tab pos="812165" algn="l"/>
                <a:tab pos="812800" algn="l"/>
              </a:tabLst>
            </a:pPr>
            <a:r>
              <a:rPr sz="2400" b="1" spc="-5" dirty="0">
                <a:latin typeface="Calibri"/>
                <a:cs typeface="Calibri"/>
              </a:rPr>
              <a:t>Semi-tendineux: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groupe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musculaire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postérieur.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15591" y="83819"/>
            <a:ext cx="9116060" cy="6715125"/>
            <a:chOff x="2315591" y="83819"/>
            <a:chExt cx="9116060" cy="67151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9663" y="83819"/>
              <a:ext cx="3451363" cy="63886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15591" y="2148077"/>
              <a:ext cx="7814945" cy="772795"/>
            </a:xfrm>
            <a:custGeom>
              <a:avLst/>
              <a:gdLst/>
              <a:ahLst/>
              <a:cxnLst/>
              <a:rect l="l" t="t" r="r" b="b"/>
              <a:pathLst>
                <a:path w="7814945" h="772794">
                  <a:moveTo>
                    <a:pt x="6568567" y="38100"/>
                  </a:moveTo>
                  <a:lnTo>
                    <a:pt x="6548755" y="28194"/>
                  </a:lnTo>
                  <a:lnTo>
                    <a:pt x="6492367" y="0"/>
                  </a:lnTo>
                  <a:lnTo>
                    <a:pt x="6492367" y="28194"/>
                  </a:lnTo>
                  <a:lnTo>
                    <a:pt x="227203" y="28194"/>
                  </a:lnTo>
                  <a:lnTo>
                    <a:pt x="227203" y="48006"/>
                  </a:lnTo>
                  <a:lnTo>
                    <a:pt x="6492367" y="48006"/>
                  </a:lnTo>
                  <a:lnTo>
                    <a:pt x="6492367" y="76200"/>
                  </a:lnTo>
                  <a:lnTo>
                    <a:pt x="6548742" y="48006"/>
                  </a:lnTo>
                  <a:lnTo>
                    <a:pt x="6568567" y="38100"/>
                  </a:lnTo>
                  <a:close/>
                </a:path>
                <a:path w="7814945" h="772794">
                  <a:moveTo>
                    <a:pt x="7042150" y="323088"/>
                  </a:moveTo>
                  <a:lnTo>
                    <a:pt x="7022960" y="313690"/>
                  </a:lnTo>
                  <a:lnTo>
                    <a:pt x="6965696" y="285623"/>
                  </a:lnTo>
                  <a:lnTo>
                    <a:pt x="6965924" y="313804"/>
                  </a:lnTo>
                  <a:lnTo>
                    <a:pt x="0" y="372618"/>
                  </a:lnTo>
                  <a:lnTo>
                    <a:pt x="254" y="392430"/>
                  </a:lnTo>
                  <a:lnTo>
                    <a:pt x="6966090" y="333616"/>
                  </a:lnTo>
                  <a:lnTo>
                    <a:pt x="6966331" y="361823"/>
                  </a:lnTo>
                  <a:lnTo>
                    <a:pt x="7042150" y="323088"/>
                  </a:lnTo>
                  <a:close/>
                </a:path>
                <a:path w="7814945" h="772794">
                  <a:moveTo>
                    <a:pt x="7814945" y="667512"/>
                  </a:moveTo>
                  <a:lnTo>
                    <a:pt x="7796225" y="658495"/>
                  </a:lnTo>
                  <a:lnTo>
                    <a:pt x="7738237" y="630555"/>
                  </a:lnTo>
                  <a:lnTo>
                    <a:pt x="7738605" y="658685"/>
                  </a:lnTo>
                  <a:lnTo>
                    <a:pt x="1176528" y="752602"/>
                  </a:lnTo>
                  <a:lnTo>
                    <a:pt x="1176782" y="772414"/>
                  </a:lnTo>
                  <a:lnTo>
                    <a:pt x="7738872" y="678497"/>
                  </a:lnTo>
                  <a:lnTo>
                    <a:pt x="7739253" y="706755"/>
                  </a:lnTo>
                  <a:lnTo>
                    <a:pt x="7814945" y="6675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5112" y="6429754"/>
              <a:ext cx="2795016" cy="36880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135111" y="6429754"/>
            <a:ext cx="2795270" cy="368935"/>
          </a:xfrm>
          <a:prstGeom prst="rect">
            <a:avLst/>
          </a:prstGeom>
          <a:ln w="6096">
            <a:solidFill>
              <a:srgbClr val="4471C4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1800" b="1" spc="-20" dirty="0">
                <a:latin typeface="Calibri"/>
                <a:cs typeface="Calibri"/>
              </a:rPr>
              <a:t>Vue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médiale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cuisse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5089" y="1079119"/>
            <a:ext cx="6388100" cy="553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29590" indent="-28702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299720" algn="l"/>
              </a:tabLst>
            </a:pPr>
            <a:r>
              <a:rPr sz="2400" dirty="0">
                <a:latin typeface="Calibri"/>
                <a:cs typeface="Calibri"/>
              </a:rPr>
              <a:t>Située à la </a:t>
            </a:r>
            <a:r>
              <a:rPr sz="2400" spc="-5" dirty="0">
                <a:latin typeface="Calibri"/>
                <a:cs typeface="Calibri"/>
              </a:rPr>
              <a:t>partie </a:t>
            </a:r>
            <a:r>
              <a:rPr sz="2400" spc="-10" dirty="0">
                <a:latin typeface="Calibri"/>
                <a:cs typeface="Calibri"/>
              </a:rPr>
              <a:t>supérieure </a:t>
            </a:r>
            <a:r>
              <a:rPr sz="2400" dirty="0">
                <a:latin typeface="Calibri"/>
                <a:cs typeface="Calibri"/>
              </a:rPr>
              <a:t>et </a:t>
            </a:r>
            <a:r>
              <a:rPr sz="2400" spc="-15" dirty="0">
                <a:latin typeface="Calibri"/>
                <a:cs typeface="Calibri"/>
              </a:rPr>
              <a:t>ventrale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cuisse.</a:t>
            </a:r>
            <a:endParaRPr sz="2400">
              <a:latin typeface="Calibri"/>
              <a:cs typeface="Calibri"/>
            </a:endParaRPr>
          </a:p>
          <a:p>
            <a:pPr marL="299085" marR="27241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sz="2400" spc="-10" dirty="0">
                <a:latin typeface="Calibri"/>
                <a:cs typeface="Calibri"/>
              </a:rPr>
              <a:t>Région </a:t>
            </a:r>
            <a:r>
              <a:rPr sz="2400" spc="-5" dirty="0">
                <a:latin typeface="Calibri"/>
                <a:cs typeface="Calibri"/>
              </a:rPr>
              <a:t>superficielle,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recouverte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25" dirty="0">
                <a:latin typeface="Calibri"/>
                <a:cs typeface="Calibri"/>
              </a:rPr>
              <a:t>avant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revêtement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cutané</a:t>
            </a:r>
            <a:endParaRPr sz="2400">
              <a:latin typeface="Calibri"/>
              <a:cs typeface="Calibri"/>
            </a:endParaRPr>
          </a:p>
          <a:p>
            <a:pPr marL="299085" marR="299085" indent="-287020">
              <a:lnSpc>
                <a:spcPct val="100000"/>
              </a:lnSpc>
              <a:buFont typeface="Courier New"/>
              <a:buChar char="o"/>
              <a:tabLst>
                <a:tab pos="299720" algn="l"/>
              </a:tabLst>
            </a:pPr>
            <a:r>
              <a:rPr sz="2400" spc="-15" dirty="0">
                <a:latin typeface="Calibri"/>
                <a:cs typeface="Calibri"/>
              </a:rPr>
              <a:t>Livre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passage</a:t>
            </a:r>
            <a:r>
              <a:rPr sz="2400" dirty="0">
                <a:latin typeface="Calibri"/>
                <a:cs typeface="Calibri"/>
              </a:rPr>
              <a:t> aux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éléments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paquet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vasculo-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nerveux </a:t>
            </a:r>
            <a:r>
              <a:rPr sz="2400" spc="-15" dirty="0">
                <a:latin typeface="Calibri"/>
                <a:cs typeface="Calibri"/>
              </a:rPr>
              <a:t>fémoral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En</a:t>
            </a:r>
            <a:r>
              <a:rPr sz="2400" spc="-15" dirty="0">
                <a:latin typeface="Calibri"/>
                <a:cs typeface="Calibri"/>
              </a:rPr>
              <a:t> forme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triangle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limité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en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haut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l'arcade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crurale,</a:t>
            </a:r>
            <a:endParaRPr sz="2400">
              <a:latin typeface="Calibri"/>
              <a:cs typeface="Calibri"/>
            </a:endParaRPr>
          </a:p>
          <a:p>
            <a:pPr marL="424180" indent="-411480">
              <a:lnSpc>
                <a:spcPct val="100000"/>
              </a:lnSpc>
              <a:buFont typeface="Wingdings"/>
              <a:buChar char=""/>
              <a:tabLst>
                <a:tab pos="423545" algn="l"/>
                <a:tab pos="424180" algn="l"/>
                <a:tab pos="1989455" algn="l"/>
              </a:tabLst>
            </a:pPr>
            <a:r>
              <a:rPr sz="2400" dirty="0">
                <a:latin typeface="Calibri"/>
                <a:cs typeface="Calibri"/>
              </a:rPr>
              <a:t>en </a:t>
            </a:r>
            <a:r>
              <a:rPr sz="2400" spc="-5" dirty="0">
                <a:latin typeface="Calibri"/>
                <a:cs typeface="Calibri"/>
              </a:rPr>
              <a:t>dedans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	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muscle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adducteur,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  <a:tab pos="1876425" algn="l"/>
              </a:tabLst>
            </a:pPr>
            <a:r>
              <a:rPr sz="2400" dirty="0">
                <a:latin typeface="Calibri"/>
                <a:cs typeface="Calibri"/>
              </a:rPr>
              <a:t>en </a:t>
            </a:r>
            <a:r>
              <a:rPr sz="2400" spc="-10" dirty="0">
                <a:latin typeface="Calibri"/>
                <a:cs typeface="Calibri"/>
              </a:rPr>
              <a:t>dehors</a:t>
            </a:r>
            <a:r>
              <a:rPr sz="2400" dirty="0">
                <a:latin typeface="Calibri"/>
                <a:cs typeface="Calibri"/>
              </a:rPr>
              <a:t> :	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muscle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sartorius.</a:t>
            </a:r>
            <a:endParaRPr sz="2400">
              <a:latin typeface="Calibri"/>
              <a:cs typeface="Calibri"/>
            </a:endParaRPr>
          </a:p>
          <a:p>
            <a:pPr marL="12700" marR="85725">
              <a:lnSpc>
                <a:spcPct val="100000"/>
              </a:lnSpc>
              <a:tabLst>
                <a:tab pos="5830570" algn="l"/>
              </a:tabLst>
            </a:pP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d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triangle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orm</a:t>
            </a:r>
            <a:r>
              <a:rPr sz="2400" dirty="0">
                <a:latin typeface="Calibri"/>
                <a:cs typeface="Calibri"/>
              </a:rPr>
              <a:t>é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 muscl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	ili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-  </a:t>
            </a:r>
            <a:r>
              <a:rPr sz="2400" spc="-10" dirty="0">
                <a:latin typeface="Calibri"/>
                <a:cs typeface="Calibri"/>
              </a:rPr>
              <a:t>psoas </a:t>
            </a:r>
            <a:r>
              <a:rPr sz="2400" dirty="0">
                <a:latin typeface="Calibri"/>
                <a:cs typeface="Calibri"/>
              </a:rPr>
              <a:t>en </a:t>
            </a:r>
            <a:r>
              <a:rPr sz="2400" spc="-10" dirty="0">
                <a:latin typeface="Calibri"/>
                <a:cs typeface="Calibri"/>
              </a:rPr>
              <a:t>dehors,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pectiné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5" dirty="0">
                <a:latin typeface="Calibri"/>
                <a:cs typeface="Calibri"/>
              </a:rPr>
              <a:t> dedans.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Calibri"/>
              <a:cs typeface="Calibri"/>
            </a:endParaRPr>
          </a:p>
          <a:p>
            <a:pPr marL="124460">
              <a:lnSpc>
                <a:spcPct val="100000"/>
              </a:lnSpc>
              <a:spcBef>
                <a:spcPts val="5"/>
              </a:spcBef>
              <a:tabLst>
                <a:tab pos="3989070" algn="l"/>
                <a:tab pos="5899150" algn="l"/>
              </a:tabLst>
            </a:pP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i="1" spc="-3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i="1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ê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pratiq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ue :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palpatio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n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u	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poul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i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4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émor</a:t>
            </a:r>
            <a:r>
              <a:rPr sz="2400" i="1" spc="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l,	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Hile</a:t>
            </a:r>
            <a:endParaRPr sz="2400">
              <a:latin typeface="Calibri"/>
              <a:cs typeface="Calibri"/>
            </a:endParaRPr>
          </a:p>
          <a:p>
            <a:pPr marL="124460">
              <a:lnSpc>
                <a:spcPct val="100000"/>
              </a:lnSpc>
            </a:pP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vasculaire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du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membre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pelvien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221" y="9855"/>
            <a:ext cx="62572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4420" marR="5080" indent="-1062355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06FC0"/>
                </a:solidFill>
              </a:rPr>
              <a:t>Région</a:t>
            </a:r>
            <a:r>
              <a:rPr sz="2800" spc="10" dirty="0">
                <a:solidFill>
                  <a:srgbClr val="006FC0"/>
                </a:solidFill>
              </a:rPr>
              <a:t> </a:t>
            </a:r>
            <a:r>
              <a:rPr sz="2800" spc="-10" dirty="0">
                <a:solidFill>
                  <a:srgbClr val="006FC0"/>
                </a:solidFill>
              </a:rPr>
              <a:t>anatomique</a:t>
            </a:r>
            <a:r>
              <a:rPr sz="2800" spc="10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de</a:t>
            </a:r>
            <a:r>
              <a:rPr sz="2800" spc="5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la</a:t>
            </a:r>
            <a:r>
              <a:rPr sz="2800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cuisse:</a:t>
            </a:r>
            <a:r>
              <a:rPr sz="2800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le </a:t>
            </a:r>
            <a:r>
              <a:rPr sz="2800" spc="-10" dirty="0">
                <a:solidFill>
                  <a:srgbClr val="006FC0"/>
                </a:solidFill>
              </a:rPr>
              <a:t>trigone </a:t>
            </a:r>
            <a:r>
              <a:rPr sz="2800" spc="-615" dirty="0">
                <a:solidFill>
                  <a:srgbClr val="006FC0"/>
                </a:solidFill>
              </a:rPr>
              <a:t> </a:t>
            </a:r>
            <a:r>
              <a:rPr sz="2800" spc="-20" dirty="0">
                <a:solidFill>
                  <a:srgbClr val="006FC0"/>
                </a:solidFill>
              </a:rPr>
              <a:t>fémoral</a:t>
            </a:r>
            <a:r>
              <a:rPr sz="2800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(triangle</a:t>
            </a:r>
            <a:r>
              <a:rPr sz="2800" spc="25" dirty="0">
                <a:solidFill>
                  <a:srgbClr val="006FC0"/>
                </a:solidFill>
              </a:rPr>
              <a:t> </a:t>
            </a:r>
            <a:r>
              <a:rPr sz="2800" spc="-5" dirty="0">
                <a:solidFill>
                  <a:srgbClr val="006FC0"/>
                </a:solidFill>
              </a:rPr>
              <a:t>de</a:t>
            </a:r>
            <a:r>
              <a:rPr sz="2800" spc="10" dirty="0">
                <a:solidFill>
                  <a:srgbClr val="006FC0"/>
                </a:solidFill>
              </a:rPr>
              <a:t> </a:t>
            </a:r>
            <a:r>
              <a:rPr sz="2800" spc="-10" dirty="0">
                <a:solidFill>
                  <a:srgbClr val="006FC0"/>
                </a:solidFill>
              </a:rPr>
              <a:t>Scarpa)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1564" y="1092915"/>
            <a:ext cx="4716096" cy="516310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371599" y="1188796"/>
            <a:ext cx="2181301" cy="335204"/>
          </a:xfrm>
        </p:spPr>
        <p:txBody>
          <a:bodyPr/>
          <a:lstStyle/>
          <a:p>
            <a:r>
              <a:rPr lang="fr-FR" dirty="0" smtClean="0"/>
              <a:t>Merci </a:t>
            </a:r>
            <a:endParaRPr lang="fr-FR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24475" y="3182938"/>
          <a:ext cx="1541463" cy="488950"/>
        </p:xfrm>
        <a:graphic>
          <a:graphicData uri="http://schemas.openxmlformats.org/presentationml/2006/ole">
            <p:oleObj spid="_x0000_s2050" name="Objet d’environnement du Gestionnaire de liaisons" showAsIcon="1" r:id="rId3" imgW="1541160" imgH="488520" progId="Package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324475" y="3182938"/>
          <a:ext cx="1541463" cy="488950"/>
        </p:xfrm>
        <a:graphic>
          <a:graphicData uri="http://schemas.openxmlformats.org/presentationml/2006/ole">
            <p:oleObj spid="_x0000_s2051" name="Objet d’environnement du Gestionnaire de liaisons" showAsIcon="1" r:id="rId4" imgW="1541160" imgH="488520" progId="Package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324475" y="3182938"/>
          <a:ext cx="1541463" cy="488950"/>
        </p:xfrm>
        <a:graphic>
          <a:graphicData uri="http://schemas.openxmlformats.org/presentationml/2006/ole">
            <p:oleObj spid="_x0000_s2053" name="Objet d’environnement du Gestionnaire de liaisons" showAsIcon="1" r:id="rId5" imgW="1541160" imgH="488520" progId="Package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324475" y="3182938"/>
          <a:ext cx="1541463" cy="488950"/>
        </p:xfrm>
        <a:graphic>
          <a:graphicData uri="http://schemas.openxmlformats.org/presentationml/2006/ole">
            <p:oleObj spid="_x0000_s2054" name="Objet d’environnement du Gestionnaire de liaisons" showAsIcon="1" r:id="rId6" imgW="1541160" imgH="488520" progId="Package">
              <p:embed/>
            </p:oleObj>
          </a:graphicData>
        </a:graphic>
      </p:graphicFrame>
      <p:pic>
        <p:nvPicPr>
          <p:cNvPr id="2055" name="Picture 7" descr="C:\Users\pcstar\Downloads\pure sang arabe tiaret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611043"/>
            <a:ext cx="5486400" cy="4254103"/>
          </a:xfrm>
          <a:prstGeom prst="rect">
            <a:avLst/>
          </a:prstGeom>
          <a:noFill/>
        </p:spPr>
      </p:pic>
      <p:pic>
        <p:nvPicPr>
          <p:cNvPr id="2056" name="Picture 8" descr="C:\Users\pcstar\Downloads\pure sang arabe tiaret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-825909"/>
            <a:ext cx="4419600" cy="7690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1994916"/>
            <a:ext cx="6007735" cy="2432685"/>
          </a:xfrm>
          <a:custGeom>
            <a:avLst/>
            <a:gdLst/>
            <a:ahLst/>
            <a:cxnLst/>
            <a:rect l="l" t="t" r="r" b="b"/>
            <a:pathLst>
              <a:path w="6007735" h="2432685">
                <a:moveTo>
                  <a:pt x="0" y="2432304"/>
                </a:moveTo>
                <a:lnTo>
                  <a:pt x="6007608" y="2432304"/>
                </a:lnTo>
                <a:lnTo>
                  <a:pt x="6007608" y="0"/>
                </a:lnTo>
                <a:lnTo>
                  <a:pt x="0" y="0"/>
                </a:lnTo>
                <a:lnTo>
                  <a:pt x="0" y="2432304"/>
                </a:lnTo>
                <a:close/>
              </a:path>
            </a:pathLst>
          </a:custGeom>
          <a:ln w="1219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650" y="2002358"/>
            <a:ext cx="50165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570865" algn="l"/>
              </a:tabLst>
            </a:pPr>
            <a:r>
              <a:rPr sz="3200" spc="-5" dirty="0"/>
              <a:t>I.	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</a:rPr>
              <a:t>Groupe</a:t>
            </a:r>
            <a:r>
              <a:rPr sz="3200" u="heavy" spc="-5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heavy" spc="-10" dirty="0">
                <a:uFill>
                  <a:solidFill>
                    <a:srgbClr val="000000"/>
                  </a:solidFill>
                </a:uFill>
              </a:rPr>
              <a:t>antérieur:</a:t>
            </a:r>
            <a:r>
              <a:rPr sz="3200" u="heavy" spc="-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</a:rPr>
              <a:t>2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3200" u="heavy" dirty="0">
                <a:uFill>
                  <a:solidFill>
                    <a:srgbClr val="000000"/>
                  </a:solidFill>
                </a:uFill>
              </a:rPr>
              <a:t>plans: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31850" y="2862453"/>
            <a:ext cx="49663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Superficiel</a:t>
            </a:r>
            <a:r>
              <a:rPr sz="2400" b="1" i="1" spc="-5" dirty="0">
                <a:latin typeface="Calibri"/>
                <a:cs typeface="Calibri"/>
              </a:rPr>
              <a:t>: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5" dirty="0">
                <a:latin typeface="Calibri"/>
                <a:cs typeface="Calibri"/>
              </a:rPr>
              <a:t> muscle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Sartorius.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Profond</a:t>
            </a:r>
            <a:r>
              <a:rPr sz="2400" b="1" i="1" spc="-15" dirty="0">
                <a:latin typeface="Calibri"/>
                <a:cs typeface="Calibri"/>
              </a:rPr>
              <a:t>: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5" dirty="0">
                <a:latin typeface="Calibri"/>
                <a:cs typeface="Calibri"/>
              </a:rPr>
              <a:t> muscle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quadriceps.</a:t>
            </a:r>
            <a:endParaRPr sz="2400" dirty="0">
              <a:latin typeface="Calibri"/>
              <a:cs typeface="Calibri"/>
            </a:endParaRPr>
          </a:p>
          <a:p>
            <a:pPr marL="115951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muscle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articulaire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genou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3476" y="332231"/>
            <a:ext cx="5135123" cy="63275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86523"/>
            <a:ext cx="3056472" cy="527141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505200" y="1981200"/>
            <a:ext cx="4114800" cy="4419600"/>
          </a:xfrm>
          <a:custGeom>
            <a:avLst/>
            <a:gdLst/>
            <a:ahLst/>
            <a:cxnLst/>
            <a:rect l="l" t="t" r="r" b="b"/>
            <a:pathLst>
              <a:path w="2715895" h="3906520">
                <a:moveTo>
                  <a:pt x="0" y="3906012"/>
                </a:moveTo>
                <a:lnTo>
                  <a:pt x="2715767" y="3906012"/>
                </a:lnTo>
                <a:lnTo>
                  <a:pt x="2715767" y="0"/>
                </a:lnTo>
                <a:lnTo>
                  <a:pt x="0" y="0"/>
                </a:lnTo>
                <a:lnTo>
                  <a:pt x="0" y="390601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703819" y="2046732"/>
            <a:ext cx="3670300" cy="4351020"/>
            <a:chOff x="7703819" y="2046732"/>
            <a:chExt cx="3670300" cy="43510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4747" y="2055876"/>
              <a:ext cx="3096097" cy="42492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708391" y="2051304"/>
              <a:ext cx="3660775" cy="4342130"/>
            </a:xfrm>
            <a:custGeom>
              <a:avLst/>
              <a:gdLst/>
              <a:ahLst/>
              <a:cxnLst/>
              <a:rect l="l" t="t" r="r" b="b"/>
              <a:pathLst>
                <a:path w="3660775" h="4342130">
                  <a:moveTo>
                    <a:pt x="0" y="4341876"/>
                  </a:moveTo>
                  <a:lnTo>
                    <a:pt x="3660648" y="4341876"/>
                  </a:lnTo>
                  <a:lnTo>
                    <a:pt x="3660648" y="0"/>
                  </a:lnTo>
                  <a:lnTo>
                    <a:pt x="0" y="0"/>
                  </a:lnTo>
                  <a:lnTo>
                    <a:pt x="0" y="4341876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8739" y="12902"/>
            <a:ext cx="2032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1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Plan</a:t>
            </a:r>
            <a:r>
              <a:rPr u="heavy" spc="-6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Superficiel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61130" y="1221739"/>
            <a:ext cx="2938145" cy="805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6700"/>
              </a:lnSpc>
              <a:spcBef>
                <a:spcPts val="100"/>
              </a:spcBef>
            </a:pP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Origine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l’épine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iliaque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antéro-supérieure.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09134" y="98552"/>
            <a:ext cx="2141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Muscle</a:t>
            </a:r>
            <a:r>
              <a:rPr sz="2400" b="1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Sartorius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7533" y="826388"/>
            <a:ext cx="4108450" cy="11976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marR="5080" indent="-457200">
              <a:lnSpc>
                <a:spcPct val="106900"/>
              </a:lnSpc>
              <a:spcBef>
                <a:spcPts val="90"/>
              </a:spcBef>
            </a:pP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Terminaison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: </a:t>
            </a:r>
            <a:r>
              <a:rPr sz="2400" b="1" dirty="0">
                <a:latin typeface="Calibri"/>
                <a:cs typeface="Calibri"/>
              </a:rPr>
              <a:t>sur </a:t>
            </a:r>
            <a:r>
              <a:rPr sz="2400" b="1" spc="-5" dirty="0">
                <a:latin typeface="Calibri"/>
                <a:cs typeface="Calibri"/>
              </a:rPr>
              <a:t>la partie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proximale </a:t>
            </a:r>
            <a:r>
              <a:rPr sz="2400" b="1" dirty="0">
                <a:latin typeface="Calibri"/>
                <a:cs typeface="Calibri"/>
              </a:rPr>
              <a:t>de la </a:t>
            </a:r>
            <a:r>
              <a:rPr sz="2400" b="1" spc="-15" dirty="0">
                <a:latin typeface="Calibri"/>
                <a:cs typeface="Calibri"/>
              </a:rPr>
              <a:t>face </a:t>
            </a:r>
            <a:r>
              <a:rPr sz="2400" b="1" spc="-5" dirty="0">
                <a:latin typeface="Calibri"/>
                <a:cs typeface="Calibri"/>
              </a:rPr>
              <a:t>médiale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tibia,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(patte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d’oie).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0400" y="1981200"/>
            <a:ext cx="4419600" cy="485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0000"/>
              </a:lnSpc>
              <a:spcBef>
                <a:spcPts val="675"/>
              </a:spcBef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Agit</a:t>
            </a:r>
            <a:r>
              <a:rPr lang="fr-FR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fr-FR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deux</a:t>
            </a:r>
            <a:r>
              <a:rPr lang="fr-FR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spc="-5" dirty="0">
                <a:latin typeface="Times New Roman" pitchFamily="18" charset="0"/>
                <a:cs typeface="Times New Roman" pitchFamily="18" charset="0"/>
              </a:rPr>
              <a:t>articulations</a:t>
            </a:r>
            <a:r>
              <a:rPr lang="fr-FR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891540" indent="-343535">
              <a:lnSpc>
                <a:spcPct val="100000"/>
              </a:lnSpc>
              <a:spcBef>
                <a:spcPts val="1095"/>
              </a:spcBef>
              <a:buFont typeface="Wingdings"/>
              <a:buChar char=""/>
              <a:tabLst>
                <a:tab pos="891540" algn="l"/>
                <a:tab pos="892175" algn="l"/>
              </a:tabLst>
            </a:pPr>
            <a:r>
              <a:rPr lang="fr-FR" b="1" u="heavy" dirty="0">
                <a:uFill>
                  <a:solidFill>
                    <a:srgbClr val="00AF50"/>
                  </a:solidFill>
                </a:u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FR" b="1" u="heavy" spc="-35" dirty="0">
                <a:uFill>
                  <a:solidFill>
                    <a:srgbClr val="00AF50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u="heavy" dirty="0">
                <a:uFill>
                  <a:solidFill>
                    <a:srgbClr val="00AF50"/>
                  </a:solidFill>
                </a:uFill>
                <a:latin typeface="Times New Roman" pitchFamily="18" charset="0"/>
                <a:cs typeface="Times New Roman" pitchFamily="18" charset="0"/>
              </a:rPr>
              <a:t>hanche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548640">
              <a:lnSpc>
                <a:spcPct val="100000"/>
              </a:lnSpc>
              <a:spcBef>
                <a:spcPts val="969"/>
              </a:spcBef>
            </a:pPr>
            <a:r>
              <a:rPr lang="fr-FR" b="1" spc="-10" dirty="0">
                <a:latin typeface="Times New Roman" pitchFamily="18" charset="0"/>
                <a:cs typeface="Times New Roman" pitchFamily="18" charset="0"/>
              </a:rPr>
              <a:t>Flexion</a:t>
            </a:r>
            <a:r>
              <a:rPr lang="fr-FR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FR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FR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hanche.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891540" marR="86360" indent="-342900">
              <a:lnSpc>
                <a:spcPct val="107000"/>
              </a:lnSpc>
              <a:spcBef>
                <a:spcPts val="795"/>
              </a:spcBef>
            </a:pPr>
            <a:r>
              <a:rPr lang="fr-FR" b="1" spc="-10" dirty="0">
                <a:latin typeface="Times New Roman" pitchFamily="18" charset="0"/>
                <a:cs typeface="Times New Roman" pitchFamily="18" charset="0"/>
              </a:rPr>
              <a:t>rotation</a:t>
            </a:r>
            <a:r>
              <a:rPr lang="fr-FR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spc="-15" dirty="0">
                <a:latin typeface="Times New Roman" pitchFamily="18" charset="0"/>
                <a:cs typeface="Times New Roman" pitchFamily="18" charset="0"/>
              </a:rPr>
              <a:t>latérale </a:t>
            </a:r>
            <a:r>
              <a:rPr lang="fr-FR" b="1" spc="-5" dirty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FR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abduction</a:t>
            </a:r>
            <a:r>
              <a:rPr lang="fr-FR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FR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spc="-5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b="1" spc="-4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cuisse.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891540" indent="-343535">
              <a:lnSpc>
                <a:spcPct val="100000"/>
              </a:lnSpc>
              <a:spcBef>
                <a:spcPts val="969"/>
              </a:spcBef>
              <a:buFont typeface="Wingdings"/>
              <a:buChar char=""/>
              <a:tabLst>
                <a:tab pos="891540" algn="l"/>
                <a:tab pos="892175" algn="l"/>
              </a:tabLst>
            </a:pPr>
            <a:r>
              <a:rPr lang="fr-FR" b="1" u="heavy" dirty="0">
                <a:uFill>
                  <a:solidFill>
                    <a:srgbClr val="44536A"/>
                  </a:solidFill>
                </a:u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fr-FR" b="1" u="heavy" spc="-35" dirty="0">
                <a:uFill>
                  <a:solidFill>
                    <a:srgbClr val="44536A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u="heavy" spc="-5" dirty="0">
                <a:uFill>
                  <a:solidFill>
                    <a:srgbClr val="44536A"/>
                  </a:solidFill>
                </a:uFill>
                <a:latin typeface="Times New Roman" pitchFamily="18" charset="0"/>
                <a:cs typeface="Times New Roman" pitchFamily="18" charset="0"/>
              </a:rPr>
              <a:t>genou: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891540" marR="266700" indent="-342900">
              <a:lnSpc>
                <a:spcPct val="106300"/>
              </a:lnSpc>
              <a:spcBef>
                <a:spcPts val="825"/>
              </a:spcBef>
            </a:pPr>
            <a:r>
              <a:rPr lang="fr-FR" b="1" spc="-5" dirty="0">
                <a:latin typeface="Times New Roman" pitchFamily="18" charset="0"/>
                <a:cs typeface="Times New Roman" pitchFamily="18" charset="0"/>
              </a:rPr>
              <a:t>fléchisseur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fr-FR" b="1" spc="-10" dirty="0">
                <a:latin typeface="Times New Roman" pitchFamily="18" charset="0"/>
                <a:cs typeface="Times New Roman" pitchFamily="18" charset="0"/>
              </a:rPr>
              <a:t>genou et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spc="-15" dirty="0">
                <a:latin typeface="Times New Roman" pitchFamily="18" charset="0"/>
                <a:cs typeface="Times New Roman" pitchFamily="18" charset="0"/>
              </a:rPr>
              <a:t>rotateur</a:t>
            </a:r>
            <a:r>
              <a:rPr lang="fr-FR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spc="-5" dirty="0">
                <a:latin typeface="Times New Roman" pitchFamily="18" charset="0"/>
                <a:cs typeface="Times New Roman" pitchFamily="18" charset="0"/>
              </a:rPr>
              <a:t>médiale</a:t>
            </a:r>
            <a:r>
              <a:rPr lang="fr-FR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FR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fr-FR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jambe.</a:t>
            </a:r>
          </a:p>
          <a:p>
            <a:pPr marL="891540" marR="266700" indent="-342900">
              <a:lnSpc>
                <a:spcPct val="106300"/>
              </a:lnSpc>
              <a:spcBef>
                <a:spcPts val="825"/>
              </a:spcBef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Innervation : nerf du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sartorius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b="1" spc="-5" dirty="0" smtClean="0">
                <a:latin typeface="Times New Roman" pitchFamily="18" charset="0"/>
                <a:cs typeface="Times New Roman" pitchFamily="18" charset="0"/>
              </a:rPr>
              <a:t>branches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du nerf </a:t>
            </a:r>
            <a:r>
              <a:rPr lang="fr-FR" b="1" spc="-5" dirty="0">
                <a:latin typeface="Times New Roman" pitchFamily="18" charset="0"/>
                <a:cs typeface="Times New Roman" pitchFamily="18" charset="0"/>
              </a:rPr>
              <a:t>musculaire </a:t>
            </a:r>
            <a:r>
              <a:rPr lang="fr-FR" b="1" spc="-15" dirty="0">
                <a:latin typeface="Times New Roman" pitchFamily="18" charset="0"/>
                <a:cs typeface="Times New Roman" pitchFamily="18" charset="0"/>
              </a:rPr>
              <a:t>latéral., </a:t>
            </a:r>
            <a:r>
              <a:rPr lang="fr-FR" b="1" spc="-4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spc="-10" dirty="0">
                <a:latin typeface="Times New Roman" pitchFamily="18" charset="0"/>
                <a:cs typeface="Times New Roman" pitchFamily="18" charset="0"/>
              </a:rPr>
              <a:t>branche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spc="-10" dirty="0">
                <a:latin typeface="Times New Roman" pitchFamily="18" charset="0"/>
                <a:cs typeface="Times New Roman" pitchFamily="18" charset="0"/>
              </a:rPr>
              <a:t>terminale</a:t>
            </a:r>
            <a:r>
              <a:rPr lang="fr-FR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pc="-5" dirty="0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fr-FR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pc="-5" dirty="0">
                <a:latin typeface="Times New Roman" pitchFamily="18" charset="0"/>
                <a:cs typeface="Times New Roman" pitchFamily="18" charset="0"/>
              </a:rPr>
              <a:t>nerf </a:t>
            </a:r>
            <a:r>
              <a:rPr lang="fr-FR" spc="-15" dirty="0">
                <a:latin typeface="Times New Roman" pitchFamily="18" charset="0"/>
                <a:cs typeface="Times New Roman" pitchFamily="18" charset="0"/>
              </a:rPr>
              <a:t>fémoral)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marL="891540" marR="266700" indent="-342900">
              <a:lnSpc>
                <a:spcPct val="106300"/>
              </a:lnSpc>
              <a:spcBef>
                <a:spcPts val="825"/>
              </a:spcBef>
            </a:pPr>
            <a:endParaRPr lang="fr-FR" sz="2000" dirty="0"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94916"/>
            <a:ext cx="7980045" cy="3694429"/>
          </a:xfrm>
          <a:custGeom>
            <a:avLst/>
            <a:gdLst/>
            <a:ahLst/>
            <a:cxnLst/>
            <a:rect l="l" t="t" r="r" b="b"/>
            <a:pathLst>
              <a:path w="7980045" h="3694429">
                <a:moveTo>
                  <a:pt x="0" y="3694176"/>
                </a:moveTo>
                <a:lnTo>
                  <a:pt x="7979664" y="3694176"/>
                </a:lnTo>
                <a:lnTo>
                  <a:pt x="7979664" y="0"/>
                </a:lnTo>
                <a:lnTo>
                  <a:pt x="0" y="0"/>
                </a:lnTo>
                <a:lnTo>
                  <a:pt x="0" y="3694176"/>
                </a:lnTo>
                <a:close/>
              </a:path>
            </a:pathLst>
          </a:custGeom>
          <a:ln w="12191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2008759"/>
            <a:ext cx="766635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Muscle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Quadriceps </a:t>
            </a:r>
            <a:r>
              <a:rPr sz="2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fémoral: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0" dirty="0">
                <a:latin typeface="Calibri"/>
                <a:cs typeface="Calibri"/>
              </a:rPr>
              <a:t>L’un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5" dirty="0">
                <a:latin typeface="Calibri"/>
                <a:cs typeface="Calibri"/>
              </a:rPr>
              <a:t> muscles</a:t>
            </a:r>
            <a:r>
              <a:rPr sz="2400" b="1" dirty="0">
                <a:latin typeface="Calibri"/>
                <a:cs typeface="Calibri"/>
              </a:rPr>
              <a:t> les</a:t>
            </a:r>
            <a:r>
              <a:rPr sz="2400" b="1" spc="-5" dirty="0">
                <a:latin typeface="Calibri"/>
                <a:cs typeface="Calibri"/>
              </a:rPr>
              <a:t> plus puissants.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4</a:t>
            </a:r>
            <a:r>
              <a:rPr sz="2400" b="1" spc="-10" dirty="0">
                <a:latin typeface="Calibri"/>
                <a:cs typeface="Calibri"/>
              </a:rPr>
              <a:t> chefs:</a:t>
            </a:r>
            <a:endParaRPr sz="2400">
              <a:latin typeface="Calibri"/>
              <a:cs typeface="Calibri"/>
            </a:endParaRPr>
          </a:p>
          <a:p>
            <a:pPr marL="927100" indent="-457200">
              <a:lnSpc>
                <a:spcPct val="100000"/>
              </a:lnSpc>
              <a:buAutoNum type="arabicPeriod"/>
              <a:tabLst>
                <a:tab pos="926465" algn="l"/>
                <a:tab pos="927100" algn="l"/>
              </a:tabLst>
            </a:pPr>
            <a:r>
              <a:rPr sz="2400" b="1" dirty="0">
                <a:latin typeface="Calibri"/>
                <a:cs typeface="Calibri"/>
              </a:rPr>
              <a:t>Un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chef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long: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muscle</a:t>
            </a:r>
            <a:r>
              <a:rPr sz="2400" b="1" spc="-5" dirty="0">
                <a:latin typeface="Calibri"/>
                <a:cs typeface="Calibri"/>
              </a:rPr>
              <a:t> droit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5" dirty="0">
                <a:latin typeface="Calibri"/>
                <a:cs typeface="Calibri"/>
              </a:rPr>
              <a:t>cuisse.</a:t>
            </a:r>
            <a:endParaRPr sz="2400">
              <a:latin typeface="Calibri"/>
              <a:cs typeface="Calibri"/>
            </a:endParaRPr>
          </a:p>
          <a:p>
            <a:pPr marL="927100" indent="-457200">
              <a:lnSpc>
                <a:spcPct val="100000"/>
              </a:lnSpc>
              <a:buAutoNum type="arabicPeriod"/>
              <a:tabLst>
                <a:tab pos="926465" algn="l"/>
                <a:tab pos="927100" algn="l"/>
              </a:tabLst>
            </a:pPr>
            <a:r>
              <a:rPr sz="2400" b="1" dirty="0">
                <a:latin typeface="Calibri"/>
                <a:cs typeface="Calibri"/>
              </a:rPr>
              <a:t>Un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chef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médial: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muscle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vaste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médial.</a:t>
            </a:r>
            <a:endParaRPr sz="2400">
              <a:latin typeface="Calibri"/>
              <a:cs typeface="Calibri"/>
            </a:endParaRPr>
          </a:p>
          <a:p>
            <a:pPr marL="927100" indent="-457200">
              <a:lnSpc>
                <a:spcPct val="100000"/>
              </a:lnSpc>
              <a:buAutoNum type="arabicPeriod"/>
              <a:tabLst>
                <a:tab pos="926465" algn="l"/>
                <a:tab pos="927100" algn="l"/>
              </a:tabLst>
            </a:pPr>
            <a:r>
              <a:rPr sz="2400" b="1" dirty="0">
                <a:latin typeface="Calibri"/>
                <a:cs typeface="Calibri"/>
              </a:rPr>
              <a:t>Un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chef </a:t>
            </a:r>
            <a:r>
              <a:rPr sz="2400" b="1" spc="-15" dirty="0">
                <a:latin typeface="Calibri"/>
                <a:cs typeface="Calibri"/>
              </a:rPr>
              <a:t>latéral: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muscle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vaste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latéral.</a:t>
            </a:r>
            <a:endParaRPr sz="2400">
              <a:latin typeface="Calibri"/>
              <a:cs typeface="Calibri"/>
            </a:endParaRPr>
          </a:p>
          <a:p>
            <a:pPr marL="9271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926465" algn="l"/>
                <a:tab pos="927100" algn="l"/>
              </a:tabLst>
            </a:pPr>
            <a:r>
              <a:rPr sz="2400" b="1" dirty="0">
                <a:latin typeface="Calibri"/>
                <a:cs typeface="Calibri"/>
              </a:rPr>
              <a:t>Un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chef</a:t>
            </a:r>
            <a:r>
              <a:rPr sz="2400" b="1" spc="-10" dirty="0">
                <a:latin typeface="Calibri"/>
                <a:cs typeface="Calibri"/>
              </a:rPr>
              <a:t> profond: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muscle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vaste</a:t>
            </a:r>
            <a:r>
              <a:rPr sz="2400" b="1" spc="-10" dirty="0">
                <a:latin typeface="Calibri"/>
                <a:cs typeface="Calibri"/>
              </a:rPr>
              <a:t> intermédiaire.</a:t>
            </a:r>
            <a:endParaRPr sz="2400">
              <a:latin typeface="Calibri"/>
              <a:cs typeface="Calibri"/>
            </a:endParaRPr>
          </a:p>
          <a:p>
            <a:pPr marL="469900" marR="508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Se </a:t>
            </a:r>
            <a:r>
              <a:rPr sz="2400" b="1" spc="-10" dirty="0">
                <a:latin typeface="Calibri"/>
                <a:cs typeface="Calibri"/>
              </a:rPr>
              <a:t>termine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par </a:t>
            </a:r>
            <a:r>
              <a:rPr sz="2400" b="1" spc="-5" dirty="0">
                <a:latin typeface="Calibri"/>
                <a:cs typeface="Calibri"/>
              </a:rPr>
              <a:t>un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4536A"/>
                </a:solidFill>
                <a:latin typeface="Calibri"/>
                <a:cs typeface="Calibri"/>
              </a:rPr>
              <a:t>tendon</a:t>
            </a:r>
            <a:r>
              <a:rPr sz="2400" b="1" spc="-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4536A"/>
                </a:solidFill>
                <a:latin typeface="Calibri"/>
                <a:cs typeface="Calibri"/>
              </a:rPr>
              <a:t>du</a:t>
            </a:r>
            <a:r>
              <a:rPr sz="24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4536A"/>
                </a:solidFill>
                <a:latin typeface="Calibri"/>
                <a:cs typeface="Calibri"/>
              </a:rPr>
              <a:t>quadriceps</a:t>
            </a:r>
            <a:r>
              <a:rPr sz="2400" b="1" spc="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EC7C30"/>
                </a:solidFill>
                <a:latin typeface="Calibri"/>
                <a:cs typeface="Calibri"/>
              </a:rPr>
              <a:t>la </a:t>
            </a:r>
            <a:r>
              <a:rPr sz="2400" b="1" spc="-5" dirty="0">
                <a:solidFill>
                  <a:srgbClr val="EC7C30"/>
                </a:solidFill>
                <a:latin typeface="Calibri"/>
                <a:cs typeface="Calibri"/>
              </a:rPr>
              <a:t>base</a:t>
            </a:r>
            <a:r>
              <a:rPr sz="2400" b="1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EC7C30"/>
                </a:solidFill>
                <a:latin typeface="Calibri"/>
                <a:cs typeface="Calibri"/>
              </a:rPr>
              <a:t>de </a:t>
            </a:r>
            <a:r>
              <a:rPr sz="2400" b="1" dirty="0">
                <a:solidFill>
                  <a:srgbClr val="EC7C30"/>
                </a:solidFill>
                <a:latin typeface="Calibri"/>
                <a:cs typeface="Calibri"/>
              </a:rPr>
              <a:t>la </a:t>
            </a:r>
            <a:r>
              <a:rPr sz="2400" b="1" spc="-53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EC7C30"/>
                </a:solidFill>
                <a:latin typeface="Calibri"/>
                <a:cs typeface="Calibri"/>
              </a:rPr>
              <a:t>patella</a:t>
            </a:r>
            <a:r>
              <a:rPr sz="2400" b="1" spc="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qui</a:t>
            </a:r>
            <a:r>
              <a:rPr sz="2400" b="1" dirty="0">
                <a:latin typeface="Calibri"/>
                <a:cs typeface="Calibri"/>
              </a:rPr>
              <a:t> se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continue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par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le 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tendon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patellaire</a:t>
            </a:r>
            <a:r>
              <a:rPr sz="2400" b="1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sur </a:t>
            </a:r>
            <a:r>
              <a:rPr sz="2400" b="1" spc="-5" dirty="0">
                <a:latin typeface="Calibri"/>
                <a:cs typeface="Calibri"/>
              </a:rPr>
              <a:t>la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385622"/>
                </a:solidFill>
                <a:latin typeface="Calibri"/>
                <a:cs typeface="Calibri"/>
              </a:rPr>
              <a:t>tubérosité </a:t>
            </a:r>
            <a:r>
              <a:rPr sz="2400" b="1" spc="-5" dirty="0">
                <a:solidFill>
                  <a:srgbClr val="385622"/>
                </a:solidFill>
                <a:latin typeface="Calibri"/>
                <a:cs typeface="Calibri"/>
              </a:rPr>
              <a:t>tibiale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6121" y="231850"/>
            <a:ext cx="3144608" cy="63990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347929"/>
            <a:ext cx="2062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7410" algn="l"/>
              </a:tabLst>
            </a:pPr>
            <a:r>
              <a:rPr sz="2800" u="heavy" spc="-229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</a:rPr>
              <a:t>Pla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</a:rPr>
              <a:t>n</a:t>
            </a:r>
            <a:r>
              <a:rPr sz="2800" u="heavy" dirty="0">
                <a:uFill>
                  <a:solidFill>
                    <a:srgbClr val="000000"/>
                  </a:solidFill>
                </a:uFill>
              </a:rPr>
              <a:t>	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</a:rPr>
              <a:t>P</a:t>
            </a:r>
            <a:r>
              <a:rPr sz="2800" u="heavy" spc="-40" dirty="0">
                <a:uFill>
                  <a:solidFill>
                    <a:srgbClr val="000000"/>
                  </a:solidFill>
                </a:uFill>
              </a:rPr>
              <a:t>r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</a:rPr>
              <a:t>o</a:t>
            </a:r>
            <a:r>
              <a:rPr sz="2800" u="heavy" spc="-55" dirty="0">
                <a:uFill>
                  <a:solidFill>
                    <a:srgbClr val="000000"/>
                  </a:solidFill>
                </a:uFill>
              </a:rPr>
              <a:t>f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</a:rPr>
              <a:t>ond</a:t>
            </a:r>
            <a:endParaRPr sz="28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7503" y="0"/>
            <a:ext cx="2357628" cy="21854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5200" y="304800"/>
            <a:ext cx="4425950" cy="3992879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79730" indent="-288290">
              <a:lnSpc>
                <a:spcPct val="100000"/>
              </a:lnSpc>
              <a:spcBef>
                <a:spcPts val="245"/>
              </a:spcBef>
              <a:buSzPct val="129166"/>
              <a:buAutoNum type="arabicPeriod"/>
              <a:tabLst>
                <a:tab pos="380365" algn="l"/>
              </a:tabLst>
            </a:pPr>
            <a:r>
              <a:rPr sz="2400"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Muscle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droit</a:t>
            </a:r>
            <a:r>
              <a:rPr sz="2400" b="1" u="heavy" spc="-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 fémoral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43510">
              <a:lnSpc>
                <a:spcPct val="100000"/>
              </a:lnSpc>
              <a:spcBef>
                <a:spcPts val="1115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Origine</a:t>
            </a:r>
            <a:r>
              <a:rPr sz="20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: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par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3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tendons:</a:t>
            </a:r>
            <a:endParaRPr sz="2000">
              <a:latin typeface="Calibri"/>
              <a:cs typeface="Calibri"/>
            </a:endParaRPr>
          </a:p>
          <a:p>
            <a:pPr marL="892175" lvl="1" indent="-342900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891540" algn="l"/>
                <a:tab pos="892175" algn="l"/>
              </a:tabLst>
            </a:pPr>
            <a:r>
              <a:rPr sz="2000" b="1" dirty="0">
                <a:latin typeface="Calibri"/>
                <a:cs typeface="Calibri"/>
              </a:rPr>
              <a:t>Le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tendon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direct: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EIAI</a:t>
            </a:r>
            <a:endParaRPr sz="2000">
              <a:latin typeface="Calibri"/>
              <a:cs typeface="Calibri"/>
            </a:endParaRPr>
          </a:p>
          <a:p>
            <a:pPr marL="892175" lvl="1" indent="-342900">
              <a:lnSpc>
                <a:spcPct val="100000"/>
              </a:lnSpc>
              <a:spcBef>
                <a:spcPts val="975"/>
              </a:spcBef>
              <a:buFont typeface="Arial MT"/>
              <a:buChar char="•"/>
              <a:tabLst>
                <a:tab pos="891540" algn="l"/>
                <a:tab pos="892175" algn="l"/>
              </a:tabLst>
            </a:pPr>
            <a:r>
              <a:rPr sz="2000" b="1" dirty="0">
                <a:latin typeface="Calibri"/>
                <a:cs typeface="Calibri"/>
              </a:rPr>
              <a:t>Le </a:t>
            </a:r>
            <a:r>
              <a:rPr sz="2000" b="1" spc="-5" dirty="0">
                <a:latin typeface="Calibri"/>
                <a:cs typeface="Calibri"/>
              </a:rPr>
              <a:t>tendon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réfléchi: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Bord</a:t>
            </a:r>
            <a:endParaRPr sz="2000">
              <a:latin typeface="Calibri"/>
              <a:cs typeface="Calibri"/>
            </a:endParaRPr>
          </a:p>
          <a:p>
            <a:pPr marL="892175" marR="258445">
              <a:lnSpc>
                <a:spcPct val="107000"/>
              </a:lnSpc>
            </a:pPr>
            <a:r>
              <a:rPr sz="2000" b="1" dirty="0">
                <a:latin typeface="Calibri"/>
                <a:cs typeface="Calibri"/>
              </a:rPr>
              <a:t>supérieur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l’acétabulum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capsule </a:t>
            </a:r>
            <a:r>
              <a:rPr sz="2000" b="1" dirty="0">
                <a:latin typeface="Calibri"/>
                <a:cs typeface="Calibri"/>
              </a:rPr>
              <a:t>de </a:t>
            </a:r>
            <a:r>
              <a:rPr sz="2000" b="1" spc="-15" dirty="0">
                <a:latin typeface="Calibri"/>
                <a:cs typeface="Calibri"/>
              </a:rPr>
              <a:t>l’articulation </a:t>
            </a:r>
            <a:r>
              <a:rPr sz="2000" b="1" spc="-20" dirty="0">
                <a:latin typeface="Calibri"/>
                <a:cs typeface="Calibri"/>
              </a:rPr>
              <a:t>coxo- </a:t>
            </a:r>
            <a:r>
              <a:rPr sz="2000" b="1" spc="-15" dirty="0">
                <a:latin typeface="Calibri"/>
                <a:cs typeface="Calibri"/>
              </a:rPr>
              <a:t> fémorale.</a:t>
            </a:r>
            <a:endParaRPr sz="2000">
              <a:latin typeface="Calibri"/>
              <a:cs typeface="Calibri"/>
            </a:endParaRPr>
          </a:p>
          <a:p>
            <a:pPr marL="892175" marR="643255" lvl="1" indent="-342900">
              <a:lnSpc>
                <a:spcPct val="107000"/>
              </a:lnSpc>
              <a:spcBef>
                <a:spcPts val="805"/>
              </a:spcBef>
              <a:buFont typeface="Arial MT"/>
              <a:buChar char="•"/>
              <a:tabLst>
                <a:tab pos="891540" algn="l"/>
                <a:tab pos="892175" algn="l"/>
              </a:tabLst>
            </a:pPr>
            <a:r>
              <a:rPr sz="2000" b="1" dirty="0">
                <a:latin typeface="Calibri"/>
                <a:cs typeface="Calibri"/>
              </a:rPr>
              <a:t>Le </a:t>
            </a:r>
            <a:r>
              <a:rPr sz="2000" b="1" spc="-5" dirty="0">
                <a:latin typeface="Calibri"/>
                <a:cs typeface="Calibri"/>
              </a:rPr>
              <a:t>tendon </a:t>
            </a:r>
            <a:r>
              <a:rPr sz="2000" b="1" spc="-15" dirty="0">
                <a:latin typeface="Calibri"/>
                <a:cs typeface="Calibri"/>
              </a:rPr>
              <a:t>récurrent </a:t>
            </a:r>
            <a:r>
              <a:rPr sz="2000" b="1" dirty="0">
                <a:latin typeface="Calibri"/>
                <a:cs typeface="Calibri"/>
              </a:rPr>
              <a:t>: Angle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antéro-supérieur </a:t>
            </a:r>
            <a:r>
              <a:rPr sz="2000" b="1" dirty="0">
                <a:latin typeface="Calibri"/>
                <a:cs typeface="Calibri"/>
              </a:rPr>
              <a:t>du </a:t>
            </a:r>
            <a:r>
              <a:rPr sz="2000" b="1" spc="-15" dirty="0">
                <a:latin typeface="Calibri"/>
                <a:cs typeface="Calibri"/>
              </a:rPr>
              <a:t>grand 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trochanter.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635" y="18"/>
            <a:ext cx="2887597" cy="623307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101583" y="408431"/>
            <a:ext cx="4095115" cy="4699000"/>
            <a:chOff x="8101583" y="408431"/>
            <a:chExt cx="4095115" cy="4699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3401" y="417575"/>
              <a:ext cx="3978597" cy="46802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06155" y="413003"/>
              <a:ext cx="4086225" cy="4689475"/>
            </a:xfrm>
            <a:custGeom>
              <a:avLst/>
              <a:gdLst/>
              <a:ahLst/>
              <a:cxnLst/>
              <a:rect l="l" t="t" r="r" b="b"/>
              <a:pathLst>
                <a:path w="4086225" h="4689475">
                  <a:moveTo>
                    <a:pt x="0" y="4689348"/>
                  </a:moveTo>
                  <a:lnTo>
                    <a:pt x="4085844" y="4689348"/>
                  </a:lnTo>
                </a:path>
                <a:path w="4086225" h="4689475">
                  <a:moveTo>
                    <a:pt x="4085844" y="0"/>
                  </a:moveTo>
                  <a:lnTo>
                    <a:pt x="0" y="0"/>
                  </a:lnTo>
                  <a:lnTo>
                    <a:pt x="0" y="468934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08847" y="2026920"/>
              <a:ext cx="2664460" cy="1272540"/>
            </a:xfrm>
            <a:custGeom>
              <a:avLst/>
              <a:gdLst/>
              <a:ahLst/>
              <a:cxnLst/>
              <a:rect l="l" t="t" r="r" b="b"/>
              <a:pathLst>
                <a:path w="2664459" h="1272539">
                  <a:moveTo>
                    <a:pt x="2365248" y="1133855"/>
                  </a:moveTo>
                  <a:lnTo>
                    <a:pt x="2372868" y="1090025"/>
                  </a:lnTo>
                  <a:lnTo>
                    <a:pt x="2394082" y="1051956"/>
                  </a:lnTo>
                  <a:lnTo>
                    <a:pt x="2426421" y="1021933"/>
                  </a:lnTo>
                  <a:lnTo>
                    <a:pt x="2467416" y="1002243"/>
                  </a:lnTo>
                  <a:lnTo>
                    <a:pt x="2514600" y="995171"/>
                  </a:lnTo>
                  <a:lnTo>
                    <a:pt x="2561783" y="1002243"/>
                  </a:lnTo>
                  <a:lnTo>
                    <a:pt x="2602778" y="1021933"/>
                  </a:lnTo>
                  <a:lnTo>
                    <a:pt x="2635117" y="1051956"/>
                  </a:lnTo>
                  <a:lnTo>
                    <a:pt x="2656331" y="1090025"/>
                  </a:lnTo>
                  <a:lnTo>
                    <a:pt x="2663952" y="1133855"/>
                  </a:lnTo>
                  <a:lnTo>
                    <a:pt x="2656331" y="1177686"/>
                  </a:lnTo>
                  <a:lnTo>
                    <a:pt x="2635117" y="1215755"/>
                  </a:lnTo>
                  <a:lnTo>
                    <a:pt x="2602778" y="1245778"/>
                  </a:lnTo>
                  <a:lnTo>
                    <a:pt x="2561783" y="1265468"/>
                  </a:lnTo>
                  <a:lnTo>
                    <a:pt x="2514600" y="1272539"/>
                  </a:lnTo>
                  <a:lnTo>
                    <a:pt x="2467416" y="1265468"/>
                  </a:lnTo>
                  <a:lnTo>
                    <a:pt x="2426421" y="1245778"/>
                  </a:lnTo>
                  <a:lnTo>
                    <a:pt x="2394082" y="1215755"/>
                  </a:lnTo>
                  <a:lnTo>
                    <a:pt x="2372868" y="1177686"/>
                  </a:lnTo>
                  <a:lnTo>
                    <a:pt x="2365248" y="1133855"/>
                  </a:lnTo>
                  <a:close/>
                </a:path>
                <a:path w="2664459" h="1272539">
                  <a:moveTo>
                    <a:pt x="1272540" y="188975"/>
                  </a:moveTo>
                  <a:lnTo>
                    <a:pt x="1278934" y="138729"/>
                  </a:lnTo>
                  <a:lnTo>
                    <a:pt x="1296980" y="93584"/>
                  </a:lnTo>
                  <a:lnTo>
                    <a:pt x="1324975" y="55340"/>
                  </a:lnTo>
                  <a:lnTo>
                    <a:pt x="1361214" y="25795"/>
                  </a:lnTo>
                  <a:lnTo>
                    <a:pt x="1403993" y="6748"/>
                  </a:lnTo>
                  <a:lnTo>
                    <a:pt x="1451609" y="0"/>
                  </a:lnTo>
                  <a:lnTo>
                    <a:pt x="1499226" y="6748"/>
                  </a:lnTo>
                  <a:lnTo>
                    <a:pt x="1542005" y="25795"/>
                  </a:lnTo>
                  <a:lnTo>
                    <a:pt x="1578244" y="55340"/>
                  </a:lnTo>
                  <a:lnTo>
                    <a:pt x="1606239" y="93584"/>
                  </a:lnTo>
                  <a:lnTo>
                    <a:pt x="1624285" y="138729"/>
                  </a:lnTo>
                  <a:lnTo>
                    <a:pt x="1630679" y="188975"/>
                  </a:lnTo>
                  <a:lnTo>
                    <a:pt x="1624285" y="239222"/>
                  </a:lnTo>
                  <a:lnTo>
                    <a:pt x="1606239" y="284367"/>
                  </a:lnTo>
                  <a:lnTo>
                    <a:pt x="1578244" y="322611"/>
                  </a:lnTo>
                  <a:lnTo>
                    <a:pt x="1542005" y="352156"/>
                  </a:lnTo>
                  <a:lnTo>
                    <a:pt x="1499226" y="371203"/>
                  </a:lnTo>
                  <a:lnTo>
                    <a:pt x="1451609" y="377951"/>
                  </a:lnTo>
                  <a:lnTo>
                    <a:pt x="1403993" y="371203"/>
                  </a:lnTo>
                  <a:lnTo>
                    <a:pt x="1361214" y="352156"/>
                  </a:lnTo>
                  <a:lnTo>
                    <a:pt x="1324975" y="322611"/>
                  </a:lnTo>
                  <a:lnTo>
                    <a:pt x="1296980" y="284367"/>
                  </a:lnTo>
                  <a:lnTo>
                    <a:pt x="1278934" y="239222"/>
                  </a:lnTo>
                  <a:lnTo>
                    <a:pt x="1272540" y="188975"/>
                  </a:lnTo>
                  <a:close/>
                </a:path>
                <a:path w="2664459" h="1272539">
                  <a:moveTo>
                    <a:pt x="0" y="865631"/>
                  </a:moveTo>
                  <a:lnTo>
                    <a:pt x="5339" y="815385"/>
                  </a:lnTo>
                  <a:lnTo>
                    <a:pt x="20404" y="770240"/>
                  </a:lnTo>
                  <a:lnTo>
                    <a:pt x="43767" y="731996"/>
                  </a:lnTo>
                  <a:lnTo>
                    <a:pt x="73998" y="702451"/>
                  </a:lnTo>
                  <a:lnTo>
                    <a:pt x="109669" y="683404"/>
                  </a:lnTo>
                  <a:lnTo>
                    <a:pt x="149351" y="676655"/>
                  </a:lnTo>
                  <a:lnTo>
                    <a:pt x="189034" y="683404"/>
                  </a:lnTo>
                  <a:lnTo>
                    <a:pt x="224705" y="702451"/>
                  </a:lnTo>
                  <a:lnTo>
                    <a:pt x="254936" y="731996"/>
                  </a:lnTo>
                  <a:lnTo>
                    <a:pt x="278299" y="770240"/>
                  </a:lnTo>
                  <a:lnTo>
                    <a:pt x="293364" y="815385"/>
                  </a:lnTo>
                  <a:lnTo>
                    <a:pt x="298703" y="865631"/>
                  </a:lnTo>
                  <a:lnTo>
                    <a:pt x="293364" y="915878"/>
                  </a:lnTo>
                  <a:lnTo>
                    <a:pt x="278299" y="961023"/>
                  </a:lnTo>
                  <a:lnTo>
                    <a:pt x="254936" y="999267"/>
                  </a:lnTo>
                  <a:lnTo>
                    <a:pt x="224705" y="1028812"/>
                  </a:lnTo>
                  <a:lnTo>
                    <a:pt x="189034" y="1047859"/>
                  </a:lnTo>
                  <a:lnTo>
                    <a:pt x="149351" y="1054607"/>
                  </a:lnTo>
                  <a:lnTo>
                    <a:pt x="109669" y="1047859"/>
                  </a:lnTo>
                  <a:lnTo>
                    <a:pt x="73998" y="1028812"/>
                  </a:lnTo>
                  <a:lnTo>
                    <a:pt x="43767" y="999267"/>
                  </a:lnTo>
                  <a:lnTo>
                    <a:pt x="20404" y="961023"/>
                  </a:lnTo>
                  <a:lnTo>
                    <a:pt x="5339" y="915878"/>
                  </a:lnTo>
                  <a:lnTo>
                    <a:pt x="0" y="865631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5200" y="304800"/>
            <a:ext cx="4425950" cy="2208530"/>
          </a:xfrm>
          <a:prstGeom prst="rect">
            <a:avLst/>
          </a:prstGeom>
          <a:ln w="12192">
            <a:solidFill>
              <a:srgbClr val="5B9BD4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3200" b="1" spc="-5" dirty="0">
                <a:solidFill>
                  <a:srgbClr val="6F2F9F"/>
                </a:solidFill>
                <a:latin typeface="Calibri"/>
                <a:cs typeface="Calibri"/>
              </a:rPr>
              <a:t>1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.</a:t>
            </a:r>
            <a:r>
              <a:rPr sz="2400"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Muscle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droit </a:t>
            </a:r>
            <a:r>
              <a:rPr sz="2400" b="1" u="heavy" spc="-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libri"/>
                <a:cs typeface="Calibri"/>
              </a:rPr>
              <a:t>fémoral</a:t>
            </a:r>
            <a:r>
              <a:rPr sz="2400" b="1" spc="-15" dirty="0">
                <a:solidFill>
                  <a:srgbClr val="6F2F9F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92075" marR="486409">
              <a:lnSpc>
                <a:spcPct val="107000"/>
              </a:lnSpc>
              <a:spcBef>
                <a:spcPts val="944"/>
              </a:spcBef>
            </a:pPr>
            <a:r>
              <a:rPr sz="20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Terminaison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:</a:t>
            </a:r>
            <a:r>
              <a:rPr sz="2000" b="1" i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tendon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commun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aux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4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chefs</a:t>
            </a:r>
            <a:endParaRPr sz="2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960"/>
              </a:spcBef>
            </a:pPr>
            <a:r>
              <a:rPr sz="2000" b="1" dirty="0">
                <a:latin typeface="Calibri"/>
                <a:cs typeface="Calibri"/>
              </a:rPr>
              <a:t>Sur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base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patella, </a:t>
            </a:r>
            <a:r>
              <a:rPr sz="2000" b="1" spc="-5" dirty="0">
                <a:latin typeface="Calibri"/>
                <a:cs typeface="Calibri"/>
              </a:rPr>
              <a:t>certains </a:t>
            </a:r>
            <a:r>
              <a:rPr sz="2000" b="1" spc="-10" dirty="0">
                <a:latin typeface="Calibri"/>
                <a:cs typeface="Calibri"/>
              </a:rPr>
              <a:t>fibres</a:t>
            </a:r>
            <a:endParaRPr sz="2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155"/>
              </a:spcBef>
            </a:pPr>
            <a:r>
              <a:rPr sz="2000" b="1" dirty="0">
                <a:latin typeface="Calibri"/>
                <a:cs typeface="Calibri"/>
              </a:rPr>
              <a:t>se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fixent </a:t>
            </a:r>
            <a:r>
              <a:rPr sz="2000" b="1" dirty="0">
                <a:latin typeface="Calibri"/>
                <a:cs typeface="Calibri"/>
              </a:rPr>
              <a:t>sur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tubérosité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tibiale</a:t>
            </a:r>
            <a:r>
              <a:rPr sz="2400" b="1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635" y="18"/>
            <a:ext cx="2887597" cy="623307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051292" y="304800"/>
            <a:ext cx="4140835" cy="5785485"/>
            <a:chOff x="8051292" y="304800"/>
            <a:chExt cx="4140835" cy="5785485"/>
          </a:xfrm>
        </p:grpSpPr>
        <p:sp>
          <p:nvSpPr>
            <p:cNvPr id="5" name="object 5"/>
            <p:cNvSpPr/>
            <p:nvPr/>
          </p:nvSpPr>
          <p:spPr>
            <a:xfrm>
              <a:off x="8308848" y="2703576"/>
              <a:ext cx="299085" cy="378460"/>
            </a:xfrm>
            <a:custGeom>
              <a:avLst/>
              <a:gdLst/>
              <a:ahLst/>
              <a:cxnLst/>
              <a:rect l="l" t="t" r="r" b="b"/>
              <a:pathLst>
                <a:path w="299084" h="378460">
                  <a:moveTo>
                    <a:pt x="0" y="188975"/>
                  </a:moveTo>
                  <a:lnTo>
                    <a:pt x="5339" y="138729"/>
                  </a:lnTo>
                  <a:lnTo>
                    <a:pt x="20404" y="93584"/>
                  </a:lnTo>
                  <a:lnTo>
                    <a:pt x="43767" y="55340"/>
                  </a:lnTo>
                  <a:lnTo>
                    <a:pt x="73998" y="25795"/>
                  </a:lnTo>
                  <a:lnTo>
                    <a:pt x="109669" y="6748"/>
                  </a:lnTo>
                  <a:lnTo>
                    <a:pt x="149351" y="0"/>
                  </a:lnTo>
                  <a:lnTo>
                    <a:pt x="189034" y="6748"/>
                  </a:lnTo>
                  <a:lnTo>
                    <a:pt x="224705" y="25795"/>
                  </a:lnTo>
                  <a:lnTo>
                    <a:pt x="254936" y="55340"/>
                  </a:lnTo>
                  <a:lnTo>
                    <a:pt x="278299" y="93584"/>
                  </a:lnTo>
                  <a:lnTo>
                    <a:pt x="293364" y="138729"/>
                  </a:lnTo>
                  <a:lnTo>
                    <a:pt x="298703" y="188975"/>
                  </a:lnTo>
                  <a:lnTo>
                    <a:pt x="293364" y="239222"/>
                  </a:lnTo>
                  <a:lnTo>
                    <a:pt x="278299" y="284367"/>
                  </a:lnTo>
                  <a:lnTo>
                    <a:pt x="254936" y="322611"/>
                  </a:lnTo>
                  <a:lnTo>
                    <a:pt x="224705" y="352156"/>
                  </a:lnTo>
                  <a:lnTo>
                    <a:pt x="189034" y="371203"/>
                  </a:lnTo>
                  <a:lnTo>
                    <a:pt x="149351" y="377951"/>
                  </a:lnTo>
                  <a:lnTo>
                    <a:pt x="109669" y="371203"/>
                  </a:lnTo>
                  <a:lnTo>
                    <a:pt x="73998" y="352156"/>
                  </a:lnTo>
                  <a:lnTo>
                    <a:pt x="43767" y="322611"/>
                  </a:lnTo>
                  <a:lnTo>
                    <a:pt x="20404" y="284367"/>
                  </a:lnTo>
                  <a:lnTo>
                    <a:pt x="5339" y="239222"/>
                  </a:lnTo>
                  <a:lnTo>
                    <a:pt x="0" y="18897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51292" y="304800"/>
              <a:ext cx="4140707" cy="57851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1237</Words>
  <Application>Microsoft Office PowerPoint</Application>
  <PresentationFormat>Personnalisé</PresentationFormat>
  <Paragraphs>245</Paragraphs>
  <Slides>43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5" baseType="lpstr">
      <vt:lpstr>Office Theme</vt:lpstr>
      <vt:lpstr>Objet d’environnement du Gestionnaire de liaisons</vt:lpstr>
      <vt:lpstr>MUSCLES DE LA CUISSE </vt:lpstr>
      <vt:lpstr>OBJECTIF PEDAGOGIQUE :</vt:lpstr>
      <vt:lpstr>Introduction</vt:lpstr>
      <vt:lpstr>Introduction</vt:lpstr>
      <vt:lpstr>I. Groupe antérieur: 2 plans:</vt:lpstr>
      <vt:lpstr> Plan Superficiel</vt:lpstr>
      <vt:lpstr> Plan Profond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ACTION</vt:lpstr>
      <vt:lpstr>Diapositive 16</vt:lpstr>
      <vt:lpstr>2-Groupe musculaire médial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Plan superficiel</vt:lpstr>
      <vt:lpstr>Plan superficiel</vt:lpstr>
      <vt:lpstr>Actions :</vt:lpstr>
      <vt:lpstr>Plan superficiel</vt:lpstr>
      <vt:lpstr>Plan superficiel</vt:lpstr>
      <vt:lpstr>Diapositive 29</vt:lpstr>
      <vt:lpstr>Plan superficiel</vt:lpstr>
      <vt:lpstr>3- Groupe musculaire postérieur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Muscle de la patte d’oie:</vt:lpstr>
      <vt:lpstr>Région anatomique de la cuisse: le trigone  fémoral (triangle de Scarpa)</vt:lpstr>
      <vt:lpstr>Merci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DE LA CUISSE </dc:title>
  <dc:creator>Utilisateur Windows</dc:creator>
  <cp:lastModifiedBy>pcstar</cp:lastModifiedBy>
  <cp:revision>4</cp:revision>
  <dcterms:created xsi:type="dcterms:W3CDTF">2024-03-16T17:57:23Z</dcterms:created>
  <dcterms:modified xsi:type="dcterms:W3CDTF">2024-03-17T00:58:44Z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2023-03-04T00:00:00Z</vt:filetime>
  </property>
  <property fmtid="{D5CDD505-2E9C-101B-9397-08002B2CF9AE}" pid="3" name="Creator">
    <vt:lpwstr>Microsoft® PowerPoint® 2013</vt:lpwstr>
  </property>
  <property fmtid="{D5CDD505-2E9C-101B-9397-08002B2CF9AE}" pid="4" name="LastSaved">
    <vt:filetime>2024-03-16T00:00:00Z</vt:filetime>
  </property>
</Properties>
</file>