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2" r:id="rId3"/>
    <p:sldId id="257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095" y="166877"/>
            <a:ext cx="347789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148" y="1242060"/>
            <a:ext cx="11347703" cy="3221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Pr</a:t>
            </a:r>
            <a:r>
              <a:rPr spc="-70" dirty="0"/>
              <a:t> </a:t>
            </a:r>
            <a:r>
              <a:rPr spc="-25" dirty="0"/>
              <a:t>Yabka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095" y="166877"/>
            <a:ext cx="7975905" cy="677108"/>
          </a:xfrm>
        </p:spPr>
        <p:txBody>
          <a:bodyPr/>
          <a:lstStyle/>
          <a:p>
            <a:r>
              <a:rPr lang="fr-FR" sz="4400" dirty="0" smtClean="0"/>
              <a:t>Muscles de la hanche (BASSIN)</a:t>
            </a:r>
            <a:endParaRPr lang="fr-FR" sz="4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841530"/>
          </a:xfrm>
        </p:spPr>
        <p:txBody>
          <a:bodyPr/>
          <a:lstStyle/>
          <a:p>
            <a:r>
              <a:rPr lang="fr-FR" sz="2000" b="1" dirty="0" smtClean="0">
                <a:latin typeface="Times New Roman"/>
                <a:cs typeface="Times New Roman"/>
              </a:rPr>
              <a:t>UNIVERSITE </a:t>
            </a:r>
            <a:r>
              <a:rPr lang="fr-FR" sz="2000" b="1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sz="2000" b="1" dirty="0" smtClean="0">
                <a:latin typeface="Times New Roman"/>
                <a:cs typeface="Times New Roman"/>
              </a:rPr>
              <a:t> </a:t>
            </a:r>
            <a:r>
              <a:rPr lang="fr-FR" sz="2000" b="1" spc="-5" dirty="0" smtClean="0">
                <a:latin typeface="Times New Roman"/>
                <a:cs typeface="Times New Roman"/>
              </a:rPr>
              <a:t>ANNEXE DE</a:t>
            </a:r>
            <a:r>
              <a:rPr lang="fr-FR" sz="2000" b="1" spc="10" dirty="0" smtClean="0">
                <a:latin typeface="Times New Roman"/>
                <a:cs typeface="Times New Roman"/>
              </a:rPr>
              <a:t> </a:t>
            </a:r>
            <a:r>
              <a:rPr lang="fr-FR" sz="2000" b="1" spc="-5" dirty="0" smtClean="0">
                <a:latin typeface="Times New Roman"/>
                <a:cs typeface="Times New Roman"/>
              </a:rPr>
              <a:t>MEDECINE</a:t>
            </a:r>
            <a:endParaRPr lang="fr-FR" sz="2000" b="1" dirty="0" smtClean="0">
              <a:latin typeface="Times New Roman"/>
              <a:cs typeface="Times New Roman"/>
            </a:endParaRPr>
          </a:p>
          <a:p>
            <a:r>
              <a:rPr lang="fr-FR" sz="2000" b="1" spc="-10" dirty="0" smtClean="0">
                <a:latin typeface="Times New Roman"/>
                <a:cs typeface="Times New Roman"/>
              </a:rPr>
              <a:t>ANNEE </a:t>
            </a:r>
            <a:r>
              <a:rPr lang="fr-FR" sz="2000" b="1" spc="-5" dirty="0" smtClean="0">
                <a:latin typeface="Times New Roman"/>
                <a:cs typeface="Times New Roman"/>
              </a:rPr>
              <a:t>UNIVERSITAIRE  </a:t>
            </a:r>
            <a:r>
              <a:rPr lang="fr-FR" sz="2000" b="1" dirty="0" smtClean="0">
                <a:latin typeface="Times New Roman"/>
                <a:cs typeface="Times New Roman"/>
              </a:rPr>
              <a:t>2023</a:t>
            </a:r>
            <a:r>
              <a:rPr lang="fr-FR" sz="2000" b="1" spc="55" dirty="0" smtClean="0">
                <a:latin typeface="Times New Roman"/>
                <a:cs typeface="Times New Roman"/>
              </a:rPr>
              <a:t> </a:t>
            </a:r>
            <a:r>
              <a:rPr lang="fr-FR" sz="2000" b="1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000" b="1" dirty="0" smtClean="0">
                <a:latin typeface="Arial"/>
                <a:cs typeface="Arial"/>
              </a:rPr>
              <a:t>Dr</a:t>
            </a:r>
            <a:r>
              <a:rPr lang="fr-FR" sz="2000" b="1" spc="-20" dirty="0" smtClean="0">
                <a:latin typeface="Arial"/>
                <a:cs typeface="Arial"/>
              </a:rPr>
              <a:t> </a:t>
            </a:r>
            <a:r>
              <a:rPr lang="fr-FR" sz="2000" b="1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000" b="1" spc="-10" dirty="0" smtClean="0">
                <a:latin typeface="Arial"/>
                <a:cs typeface="Arial"/>
              </a:rPr>
              <a:t>SPECIALISTE  </a:t>
            </a:r>
            <a:r>
              <a:rPr lang="fr-FR" sz="2000" b="1" spc="-10" dirty="0" smtClean="0">
                <a:latin typeface="Arial"/>
                <a:cs typeface="Arial"/>
              </a:rPr>
              <a:t>EN ANATOMIE </a:t>
            </a:r>
            <a:r>
              <a:rPr lang="fr-FR" sz="2000" b="1" spc="-10" dirty="0" smtClean="0">
                <a:latin typeface="Arial"/>
                <a:cs typeface="Arial"/>
              </a:rPr>
              <a:t>GENERALE </a:t>
            </a:r>
            <a:endParaRPr lang="fr-FR" sz="2000" b="1" dirty="0" smtClean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1026" name="Picture 2" descr="C:\Users\pcstar\Downloads\LOGO Ibn khaldou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7563"/>
            <a:ext cx="5286448" cy="415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39" y="4192523"/>
            <a:ext cx="5725795" cy="183642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19405" marR="126364" indent="-228600">
              <a:lnSpc>
                <a:spcPct val="90000"/>
              </a:lnSpc>
              <a:spcBef>
                <a:spcPts val="215"/>
              </a:spcBef>
              <a:tabLst>
                <a:tab pos="621030" algn="l"/>
              </a:tabLst>
            </a:pPr>
            <a:r>
              <a:rPr sz="2400" i="1" spc="-5" dirty="0">
                <a:latin typeface="Calibri"/>
                <a:cs typeface="Calibri"/>
              </a:rPr>
              <a:t>Les	</a:t>
            </a:r>
            <a:r>
              <a:rPr sz="2400" i="1" dirty="0">
                <a:latin typeface="Calibri"/>
                <a:cs typeface="Calibri"/>
              </a:rPr>
              <a:t>muscles </a:t>
            </a:r>
            <a:r>
              <a:rPr sz="2400" i="1" spc="-5" dirty="0">
                <a:latin typeface="Calibri"/>
                <a:cs typeface="Calibri"/>
              </a:rPr>
              <a:t>grand glutéal et tenseur du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fascia lata </a:t>
            </a:r>
            <a:r>
              <a:rPr sz="2400" i="1" spc="-5" dirty="0">
                <a:latin typeface="Calibri"/>
                <a:cs typeface="Calibri"/>
              </a:rPr>
              <a:t>se terminent sur </a:t>
            </a:r>
            <a:r>
              <a:rPr sz="2400" i="1" dirty="0">
                <a:latin typeface="Calibri"/>
                <a:cs typeface="Calibri"/>
              </a:rPr>
              <a:t>le </a:t>
            </a:r>
            <a:r>
              <a:rPr sz="2400" i="1" spc="-5" dirty="0">
                <a:latin typeface="Calibri"/>
                <a:cs typeface="Calibri"/>
              </a:rPr>
              <a:t>tractus </a:t>
            </a:r>
            <a:r>
              <a:rPr sz="2400" i="1" dirty="0">
                <a:solidFill>
                  <a:srgbClr val="006FC0"/>
                </a:solidFill>
                <a:latin typeface="Calibri"/>
                <a:cs typeface="Calibri"/>
              </a:rPr>
              <a:t>ilio- </a:t>
            </a:r>
            <a:r>
              <a:rPr sz="2400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6FC0"/>
                </a:solidFill>
                <a:latin typeface="Calibri"/>
                <a:cs typeface="Calibri"/>
              </a:rPr>
              <a:t>tibial </a:t>
            </a:r>
            <a:r>
              <a:rPr sz="2400" i="1" spc="-5" dirty="0">
                <a:latin typeface="Calibri"/>
                <a:cs typeface="Calibri"/>
              </a:rPr>
              <a:t>et </a:t>
            </a:r>
            <a:r>
              <a:rPr sz="2400" i="1" spc="-10" dirty="0">
                <a:latin typeface="Calibri"/>
                <a:cs typeface="Calibri"/>
              </a:rPr>
              <a:t>forment </a:t>
            </a:r>
            <a:r>
              <a:rPr sz="2400" i="1" dirty="0">
                <a:solidFill>
                  <a:srgbClr val="C00000"/>
                </a:solidFill>
                <a:latin typeface="Calibri"/>
                <a:cs typeface="Calibri"/>
              </a:rPr>
              <a:t>le </a:t>
            </a:r>
            <a:r>
              <a:rPr sz="2400" i="1" spc="-10" dirty="0">
                <a:solidFill>
                  <a:srgbClr val="C00000"/>
                </a:solidFill>
                <a:latin typeface="Calibri"/>
                <a:cs typeface="Calibri"/>
              </a:rPr>
              <a:t>deltoïde </a:t>
            </a: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fessier </a:t>
            </a:r>
            <a:r>
              <a:rPr sz="2400" i="1" spc="-5" dirty="0">
                <a:latin typeface="Calibri"/>
                <a:cs typeface="Calibri"/>
              </a:rPr>
              <a:t>qui joue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un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rôle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dans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la</a:t>
            </a:r>
            <a:r>
              <a:rPr sz="2400" i="1" spc="-10" dirty="0">
                <a:latin typeface="Calibri"/>
                <a:cs typeface="Calibri"/>
              </a:rPr>
              <a:t> stabilisation </a:t>
            </a:r>
            <a:r>
              <a:rPr sz="2400" i="1" spc="-5" dirty="0">
                <a:latin typeface="Calibri"/>
                <a:cs typeface="Calibri"/>
              </a:rPr>
              <a:t>du genou.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9711" y="374904"/>
            <a:ext cx="2293620" cy="512961"/>
          </a:xfrm>
          <a:prstGeom prst="rect">
            <a:avLst/>
          </a:prstGeom>
          <a:ln w="12192">
            <a:solidFill>
              <a:srgbClr val="006FC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REMARQUE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347" y="1237488"/>
            <a:ext cx="6065520" cy="2677795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204"/>
              </a:spcBef>
              <a:buFont typeface="Wingdings"/>
              <a:buChar char=""/>
              <a:tabLst>
                <a:tab pos="379095" algn="l"/>
              </a:tabLst>
            </a:pPr>
            <a:r>
              <a:rPr sz="2400" i="1" spc="-5" dirty="0">
                <a:latin typeface="Calibri"/>
                <a:cs typeface="Calibri"/>
              </a:rPr>
              <a:t>Le </a:t>
            </a:r>
            <a:r>
              <a:rPr sz="2400" i="1" spc="-10" dirty="0">
                <a:latin typeface="Calibri"/>
                <a:cs typeface="Calibri"/>
              </a:rPr>
              <a:t>fascia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lata</a:t>
            </a:r>
            <a:r>
              <a:rPr sz="2400" i="1" spc="-5" dirty="0">
                <a:latin typeface="Calibri"/>
                <a:cs typeface="Calibri"/>
              </a:rPr>
              <a:t> est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le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fascia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profond du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fémur</a:t>
            </a:r>
            <a:endParaRPr sz="24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qui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enveloppe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les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muscles </a:t>
            </a:r>
            <a:r>
              <a:rPr sz="2400" i="1" spc="-5" dirty="0">
                <a:latin typeface="Calibri"/>
                <a:cs typeface="Calibri"/>
              </a:rPr>
              <a:t>de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cuisse.</a:t>
            </a:r>
            <a:endParaRPr sz="2400">
              <a:latin typeface="Calibri"/>
              <a:cs typeface="Calibri"/>
            </a:endParaRPr>
          </a:p>
          <a:p>
            <a:pPr marL="378460" marR="235585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  <a:tab pos="2880995" algn="l"/>
              </a:tabLst>
            </a:pPr>
            <a:r>
              <a:rPr sz="2400" i="1" spc="-5" dirty="0">
                <a:latin typeface="Calibri"/>
                <a:cs typeface="Calibri"/>
              </a:rPr>
              <a:t>Le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tractus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ilio-tibial	</a:t>
            </a:r>
            <a:r>
              <a:rPr sz="2400" i="1" spc="-10" dirty="0">
                <a:latin typeface="Calibri"/>
                <a:cs typeface="Calibri"/>
              </a:rPr>
              <a:t>est </a:t>
            </a:r>
            <a:r>
              <a:rPr sz="2400" i="1" spc="-5" dirty="0">
                <a:latin typeface="Calibri"/>
                <a:cs typeface="Calibri"/>
              </a:rPr>
              <a:t>un épaississement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latéral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du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fascia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lata,</a:t>
            </a:r>
            <a:r>
              <a:rPr sz="2400" i="1" dirty="0">
                <a:latin typeface="Calibri"/>
                <a:cs typeface="Calibri"/>
              </a:rPr>
              <a:t> il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forme </a:t>
            </a:r>
            <a:r>
              <a:rPr sz="2400" i="1" spc="-5" dirty="0">
                <a:latin typeface="Calibri"/>
                <a:cs typeface="Calibri"/>
              </a:rPr>
              <a:t>une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forte 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bande fibreuse </a:t>
            </a:r>
            <a:r>
              <a:rPr sz="2400" i="1" dirty="0">
                <a:latin typeface="Calibri"/>
                <a:cs typeface="Calibri"/>
              </a:rPr>
              <a:t>longitudinale </a:t>
            </a:r>
            <a:r>
              <a:rPr sz="2400" i="1" spc="-5" dirty="0">
                <a:latin typeface="Calibri"/>
                <a:cs typeface="Calibri"/>
              </a:rPr>
              <a:t>qui </a:t>
            </a:r>
            <a:r>
              <a:rPr sz="2400" i="1" dirty="0">
                <a:latin typeface="Calibri"/>
                <a:cs typeface="Calibri"/>
              </a:rPr>
              <a:t>prolonge le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fascia </a:t>
            </a:r>
            <a:r>
              <a:rPr sz="2400" i="1" spc="-5" dirty="0">
                <a:latin typeface="Calibri"/>
                <a:cs typeface="Calibri"/>
              </a:rPr>
              <a:t>glutéal. </a:t>
            </a:r>
            <a:r>
              <a:rPr sz="2400" i="1" dirty="0">
                <a:latin typeface="Calibri"/>
                <a:cs typeface="Calibri"/>
              </a:rPr>
              <a:t>Il </a:t>
            </a:r>
            <a:r>
              <a:rPr sz="2400" i="1" spc="-5" dirty="0">
                <a:latin typeface="Calibri"/>
                <a:cs typeface="Calibri"/>
              </a:rPr>
              <a:t>se </a:t>
            </a:r>
            <a:r>
              <a:rPr sz="2400" i="1" spc="-15" dirty="0">
                <a:latin typeface="Calibri"/>
                <a:cs typeface="Calibri"/>
              </a:rPr>
              <a:t>fixe </a:t>
            </a:r>
            <a:r>
              <a:rPr sz="2400" i="1" spc="-5" dirty="0">
                <a:latin typeface="Calibri"/>
                <a:cs typeface="Calibri"/>
              </a:rPr>
              <a:t>sur </a:t>
            </a:r>
            <a:r>
              <a:rPr sz="2400" i="1" dirty="0">
                <a:latin typeface="Calibri"/>
                <a:cs typeface="Calibri"/>
              </a:rPr>
              <a:t>le </a:t>
            </a:r>
            <a:r>
              <a:rPr sz="2400" i="1" spc="-10" dirty="0">
                <a:latin typeface="Calibri"/>
                <a:cs typeface="Calibri"/>
              </a:rPr>
              <a:t>condyle </a:t>
            </a:r>
            <a:r>
              <a:rPr sz="2400" i="1" spc="-5" dirty="0">
                <a:latin typeface="Calibri"/>
                <a:cs typeface="Calibri"/>
              </a:rPr>
              <a:t>latéral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du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tibia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de </a:t>
            </a:r>
            <a:r>
              <a:rPr sz="2400" i="1" dirty="0">
                <a:latin typeface="Calibri"/>
                <a:cs typeface="Calibri"/>
              </a:rPr>
              <a:t>la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patella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53555" y="114460"/>
            <a:ext cx="5694680" cy="6743700"/>
            <a:chOff x="6353555" y="114460"/>
            <a:chExt cx="5694680" cy="6743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6172" y="114460"/>
              <a:ext cx="3051763" cy="65242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3555" y="1857755"/>
              <a:ext cx="3256788" cy="50002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1066800"/>
            <a:ext cx="5282565" cy="5358765"/>
          </a:xfrm>
          <a:custGeom>
            <a:avLst/>
            <a:gdLst/>
            <a:ahLst/>
            <a:cxnLst/>
            <a:rect l="l" t="t" r="r" b="b"/>
            <a:pathLst>
              <a:path w="5282565" h="5358765">
                <a:moveTo>
                  <a:pt x="0" y="5358384"/>
                </a:moveTo>
                <a:lnTo>
                  <a:pt x="5282184" y="5358384"/>
                </a:lnTo>
                <a:lnTo>
                  <a:pt x="5282184" y="0"/>
                </a:lnTo>
                <a:lnTo>
                  <a:pt x="0" y="0"/>
                </a:lnTo>
                <a:lnTo>
                  <a:pt x="0" y="5358384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331" y="953236"/>
            <a:ext cx="4862195" cy="54610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720725" algn="l"/>
                <a:tab pos="1500505" algn="l"/>
              </a:tabLst>
            </a:pPr>
            <a:r>
              <a:rPr sz="2300" b="1" dirty="0">
                <a:latin typeface="Calibri"/>
                <a:cs typeface="Calibri"/>
              </a:rPr>
              <a:t>B. </a:t>
            </a:r>
            <a:r>
              <a:rPr sz="2300" b="1" spc="-5" dirty="0">
                <a:latin typeface="Calibri"/>
                <a:cs typeface="Calibri"/>
              </a:rPr>
              <a:t>LE	PLAN	</a:t>
            </a:r>
            <a:r>
              <a:rPr sz="2300" b="1" spc="-15" dirty="0">
                <a:latin typeface="Calibri"/>
                <a:cs typeface="Calibri"/>
              </a:rPr>
              <a:t>MOYEN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300" dirty="0">
                <a:latin typeface="Calibri"/>
                <a:cs typeface="Calibri"/>
              </a:rPr>
              <a:t>01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muscle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moyen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glutéal.</a:t>
            </a:r>
            <a:endParaRPr sz="2300" dirty="0">
              <a:latin typeface="Calibri"/>
              <a:cs typeface="Calibri"/>
            </a:endParaRPr>
          </a:p>
          <a:p>
            <a:pPr marL="240665" marR="5080" indent="-228600">
              <a:lnSpc>
                <a:spcPct val="90000"/>
              </a:lnSpc>
              <a:spcBef>
                <a:spcPts val="1000"/>
              </a:spcBef>
            </a:pPr>
            <a:r>
              <a:rPr sz="2300" spc="-5" dirty="0">
                <a:latin typeface="Calibri"/>
                <a:cs typeface="Calibri"/>
              </a:rPr>
              <a:t>Origine</a:t>
            </a:r>
            <a:r>
              <a:rPr sz="2300" dirty="0">
                <a:latin typeface="Calibri"/>
                <a:cs typeface="Calibri"/>
              </a:rPr>
              <a:t> :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Face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latérale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l’ilium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entre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les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lignes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glutéales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antérieure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et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postérieure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1737995" algn="l"/>
              </a:tabLst>
            </a:pPr>
            <a:r>
              <a:rPr sz="2300" spc="-20" dirty="0">
                <a:latin typeface="Calibri"/>
                <a:cs typeface="Calibri"/>
              </a:rPr>
              <a:t>Terminaison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:	</a:t>
            </a:r>
            <a:r>
              <a:rPr sz="2300" spc="-10" dirty="0">
                <a:latin typeface="Calibri"/>
                <a:cs typeface="Calibri"/>
              </a:rPr>
              <a:t>grand</a:t>
            </a:r>
            <a:r>
              <a:rPr sz="2300" spc="-30" dirty="0">
                <a:latin typeface="Calibri"/>
                <a:cs typeface="Calibri"/>
              </a:rPr>
              <a:t> trochanter.</a:t>
            </a:r>
            <a:endParaRPr sz="2300" dirty="0">
              <a:latin typeface="Calibri"/>
              <a:cs typeface="Calibri"/>
            </a:endParaRPr>
          </a:p>
          <a:p>
            <a:pPr marL="12700" marR="692150">
              <a:lnSpc>
                <a:spcPct val="1262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Innervation </a:t>
            </a:r>
            <a:r>
              <a:rPr sz="2300" dirty="0">
                <a:latin typeface="Calibri"/>
                <a:cs typeface="Calibri"/>
              </a:rPr>
              <a:t>: nerf </a:t>
            </a:r>
            <a:r>
              <a:rPr sz="2300" spc="-5" dirty="0">
                <a:latin typeface="Calibri"/>
                <a:cs typeface="Calibri"/>
              </a:rPr>
              <a:t>glutéal </a:t>
            </a:r>
            <a:r>
              <a:rPr sz="2300" dirty="0">
                <a:latin typeface="Calibri"/>
                <a:cs typeface="Calibri"/>
              </a:rPr>
              <a:t>supérieur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Action :</a:t>
            </a:r>
          </a:p>
          <a:p>
            <a:pPr marL="765810" indent="-29654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766445" algn="l"/>
              </a:tabLst>
            </a:pPr>
            <a:r>
              <a:rPr sz="2300" b="1" spc="-5" dirty="0">
                <a:latin typeface="Calibri"/>
                <a:cs typeface="Calibri"/>
              </a:rPr>
              <a:t>Abducteur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cuisse,</a:t>
            </a:r>
            <a:endParaRPr sz="23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699135" algn="l"/>
              </a:tabLst>
            </a:pPr>
            <a:r>
              <a:rPr sz="2300" b="1" spc="-5" dirty="0">
                <a:latin typeface="Calibri"/>
                <a:cs typeface="Calibri"/>
              </a:rPr>
              <a:t>Muscle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marche</a:t>
            </a:r>
            <a:endParaRPr sz="2300" dirty="0">
              <a:latin typeface="Calibri"/>
              <a:cs typeface="Calibri"/>
            </a:endParaRPr>
          </a:p>
          <a:p>
            <a:pPr marL="698500" marR="109855" indent="-228600">
              <a:lnSpc>
                <a:spcPct val="90000"/>
              </a:lnSpc>
              <a:spcBef>
                <a:spcPts val="505"/>
              </a:spcBef>
              <a:buFont typeface="Courier New"/>
              <a:buChar char="o"/>
              <a:tabLst>
                <a:tab pos="766445" algn="l"/>
              </a:tabLst>
            </a:pPr>
            <a:r>
              <a:rPr dirty="0"/>
              <a:t>	</a:t>
            </a:r>
            <a:r>
              <a:rPr sz="2300" b="1" spc="-15" dirty="0">
                <a:latin typeface="Calibri"/>
                <a:cs typeface="Calibri"/>
              </a:rPr>
              <a:t>Rotateur </a:t>
            </a:r>
            <a:r>
              <a:rPr sz="2300" b="1" spc="-5" dirty="0">
                <a:latin typeface="Calibri"/>
                <a:cs typeface="Calibri"/>
              </a:rPr>
              <a:t>médial ou latéral, selon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qu’il </a:t>
            </a:r>
            <a:r>
              <a:rPr sz="2300" b="1" spc="-10" dirty="0">
                <a:latin typeface="Calibri"/>
                <a:cs typeface="Calibri"/>
              </a:rPr>
              <a:t>contracte </a:t>
            </a:r>
            <a:r>
              <a:rPr sz="2300" b="1" dirty="0">
                <a:latin typeface="Calibri"/>
                <a:cs typeface="Calibri"/>
              </a:rPr>
              <a:t>ses </a:t>
            </a:r>
            <a:r>
              <a:rPr sz="2300" b="1" spc="-10" dirty="0">
                <a:latin typeface="Calibri"/>
                <a:cs typeface="Calibri"/>
              </a:rPr>
              <a:t>faisceaux 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antérieurs </a:t>
            </a:r>
            <a:r>
              <a:rPr sz="2300" b="1" spc="-5" dirty="0">
                <a:latin typeface="Calibri"/>
                <a:cs typeface="Calibri"/>
              </a:rPr>
              <a:t>ou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postérieurs.</a:t>
            </a:r>
            <a:endParaRPr sz="2300" dirty="0">
              <a:latin typeface="Calibri"/>
              <a:cs typeface="Calibri"/>
            </a:endParaRPr>
          </a:p>
          <a:p>
            <a:pPr marL="765810" indent="-29654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766445" algn="l"/>
              </a:tabLst>
            </a:pPr>
            <a:r>
              <a:rPr sz="2300" b="1" dirty="0">
                <a:latin typeface="Calibri"/>
                <a:cs typeface="Calibri"/>
              </a:rPr>
              <a:t>Il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incline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bassin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son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côté.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341198"/>
            <a:ext cx="5257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lang="fr-FR" dirty="0" smtClean="0"/>
              <a:t>1</a:t>
            </a:r>
            <a:r>
              <a:rPr dirty="0" smtClean="0"/>
              <a:t>-</a:t>
            </a:r>
            <a:r>
              <a:rPr lang="fr-FR" dirty="0" smtClean="0"/>
              <a:t>muscles de</a:t>
            </a:r>
            <a:r>
              <a:rPr lang="fr-FR" dirty="0"/>
              <a:t> </a:t>
            </a:r>
            <a:r>
              <a:rPr dirty="0" smtClean="0"/>
              <a:t>la</a:t>
            </a:r>
            <a:r>
              <a:rPr spc="-35" dirty="0" smtClean="0"/>
              <a:t> </a:t>
            </a:r>
            <a:r>
              <a:rPr spc="-10" dirty="0"/>
              <a:t>région</a:t>
            </a:r>
            <a:r>
              <a:rPr spc="-40" dirty="0"/>
              <a:t> </a:t>
            </a:r>
            <a:r>
              <a:rPr spc="-10" dirty="0"/>
              <a:t>glutéale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689769" y="626363"/>
            <a:ext cx="6502400" cy="5427345"/>
            <a:chOff x="5689769" y="626363"/>
            <a:chExt cx="6502400" cy="54273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9769" y="672303"/>
              <a:ext cx="3115224" cy="45326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8847" y="626363"/>
              <a:ext cx="3883152" cy="542696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66799"/>
            <a:ext cx="4018913" cy="1836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6170">
              <a:lnSpc>
                <a:spcPct val="120100"/>
              </a:lnSpc>
              <a:spcBef>
                <a:spcPts val="100"/>
              </a:spcBef>
            </a:pPr>
            <a:r>
              <a:rPr sz="2800" b="1" spc="-5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C- </a:t>
            </a:r>
            <a:r>
              <a:rPr sz="2800" b="1" spc="-5" dirty="0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sz="2800" b="1" spc="-15" dirty="0" err="1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profond</a:t>
            </a:r>
            <a:r>
              <a:rPr sz="2800" b="1" spc="-15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b="1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5" dirty="0">
                <a:latin typeface="Times New Roman" pitchFamily="18" charset="0"/>
                <a:cs typeface="Times New Roman" pitchFamily="18" charset="0"/>
              </a:rPr>
              <a:t>Comprend</a:t>
            </a: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petit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glutéal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pelvi-trochantériens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41198"/>
            <a:ext cx="533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lang="fr-FR" dirty="0" smtClean="0"/>
              <a:t>1</a:t>
            </a:r>
            <a:r>
              <a:rPr dirty="0" smtClean="0"/>
              <a:t>-</a:t>
            </a:r>
            <a:r>
              <a:rPr lang="fr-FR" dirty="0" smtClean="0"/>
              <a:t>Muscles de </a:t>
            </a:r>
            <a:r>
              <a:rPr dirty="0" smtClean="0"/>
              <a:t>la</a:t>
            </a:r>
            <a:r>
              <a:rPr spc="-35" dirty="0" smtClean="0"/>
              <a:t> </a:t>
            </a:r>
            <a:r>
              <a:rPr spc="-10" dirty="0"/>
              <a:t>région</a:t>
            </a:r>
            <a:r>
              <a:rPr spc="-40" dirty="0"/>
              <a:t> </a:t>
            </a:r>
            <a:r>
              <a:rPr spc="-10" dirty="0"/>
              <a:t>glutéale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2100" y="333756"/>
            <a:ext cx="6705600" cy="55351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78" y="1323594"/>
            <a:ext cx="4767580" cy="41332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spc="-5" dirty="0">
                <a:latin typeface="Calibri"/>
                <a:cs typeface="Calibri"/>
              </a:rPr>
              <a:t>1-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petit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glutéal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1300" marR="50800" indent="-228600">
              <a:lnSpc>
                <a:spcPct val="80000"/>
              </a:lnSpc>
              <a:spcBef>
                <a:spcPts val="994"/>
              </a:spcBef>
              <a:tabLst>
                <a:tab pos="1200785" algn="l"/>
              </a:tabLst>
            </a:pPr>
            <a:r>
              <a:rPr sz="2400" spc="-5" dirty="0">
                <a:latin typeface="Calibri"/>
                <a:cs typeface="Calibri"/>
              </a:rPr>
              <a:t>Origine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15" dirty="0">
                <a:latin typeface="Calibri"/>
                <a:cs typeface="Calibri"/>
              </a:rPr>
              <a:t>Face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latérale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l’ilium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entre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lignes glutéales </a:t>
            </a:r>
            <a:r>
              <a:rPr sz="2400" spc="-10" dirty="0">
                <a:latin typeface="Calibri"/>
                <a:cs typeface="Calibri"/>
              </a:rPr>
              <a:t>antérieure </a:t>
            </a:r>
            <a:r>
              <a:rPr sz="2400" spc="-5" dirty="0">
                <a:latin typeface="Calibri"/>
                <a:cs typeface="Calibri"/>
              </a:rPr>
              <a:t>et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inférieure</a:t>
            </a:r>
            <a:endParaRPr sz="2400" dirty="0">
              <a:latin typeface="Calibri"/>
              <a:cs typeface="Calibri"/>
            </a:endParaRPr>
          </a:p>
          <a:p>
            <a:pPr marL="241300" marR="541020" indent="-228600">
              <a:lnSpc>
                <a:spcPct val="80000"/>
              </a:lnSpc>
              <a:spcBef>
                <a:spcPts val="1010"/>
              </a:spcBef>
            </a:pPr>
            <a:r>
              <a:rPr sz="2400" spc="-20" dirty="0">
                <a:latin typeface="Calibri"/>
                <a:cs typeface="Calibri"/>
              </a:rPr>
              <a:t>Terminaison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grand </a:t>
            </a:r>
            <a:r>
              <a:rPr sz="2400" spc="-15" dirty="0">
                <a:latin typeface="Calibri"/>
                <a:cs typeface="Calibri"/>
              </a:rPr>
              <a:t>trochanter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fémur.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Calibri"/>
                <a:cs typeface="Calibri"/>
              </a:rPr>
              <a:t>Innervation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nerf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glutéal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supérieur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spc="-5" dirty="0">
                <a:latin typeface="Calibri"/>
                <a:cs typeface="Calibri"/>
              </a:rPr>
              <a:t>Action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Courier New"/>
              <a:buChar char="o"/>
              <a:tabLst>
                <a:tab pos="241300" algn="l"/>
              </a:tabLst>
            </a:pPr>
            <a:r>
              <a:rPr sz="2400" b="1" spc="-15" dirty="0">
                <a:latin typeface="Calibri"/>
                <a:cs typeface="Calibri"/>
              </a:rPr>
              <a:t>Rotation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médiale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abduction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Courier New"/>
              <a:buChar char="o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Fléchisseur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278" y="341198"/>
            <a:ext cx="567192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lang="fr-FR" dirty="0" smtClean="0"/>
              <a:t>1</a:t>
            </a:r>
            <a:r>
              <a:rPr dirty="0" smtClean="0"/>
              <a:t>-</a:t>
            </a:r>
            <a:r>
              <a:rPr lang="fr-FR" dirty="0" smtClean="0"/>
              <a:t>muscles de</a:t>
            </a:r>
            <a:r>
              <a:rPr lang="fr-FR" dirty="0"/>
              <a:t> </a:t>
            </a:r>
            <a:r>
              <a:rPr dirty="0" smtClean="0"/>
              <a:t>la</a:t>
            </a:r>
            <a:r>
              <a:rPr spc="-35" dirty="0" smtClean="0"/>
              <a:t> </a:t>
            </a:r>
            <a:r>
              <a:rPr spc="-10" dirty="0"/>
              <a:t>région</a:t>
            </a:r>
            <a:r>
              <a:rPr spc="-40" dirty="0"/>
              <a:t> </a:t>
            </a:r>
            <a:r>
              <a:rPr spc="-10" dirty="0"/>
              <a:t>glutéale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74208" y="188976"/>
            <a:ext cx="6061075" cy="6143625"/>
            <a:chOff x="5474208" y="188976"/>
            <a:chExt cx="6061075" cy="6143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4474" y="188976"/>
              <a:ext cx="4780235" cy="28311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4208" y="2353055"/>
              <a:ext cx="3653028" cy="39791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1642872"/>
            <a:ext cx="4916109" cy="38039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02508" y="120395"/>
            <a:ext cx="8746490" cy="5474335"/>
            <a:chOff x="3302508" y="120395"/>
            <a:chExt cx="8746490" cy="5474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2288" y="1118615"/>
              <a:ext cx="6696456" cy="4475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2508" y="120395"/>
              <a:ext cx="4587240" cy="10088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8765" y="224790"/>
            <a:ext cx="3914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5B9BD4"/>
                </a:solidFill>
                <a:latin typeface="Calibri"/>
                <a:cs typeface="Calibri"/>
              </a:rPr>
              <a:t>Les</a:t>
            </a:r>
            <a:r>
              <a:rPr sz="3600" b="0" spc="-3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B9BD4"/>
                </a:solidFill>
                <a:latin typeface="Calibri"/>
                <a:cs typeface="Calibri"/>
              </a:rPr>
              <a:t>muscles</a:t>
            </a:r>
            <a:r>
              <a:rPr sz="3600" b="0" spc="-3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B9BD4"/>
                </a:solidFill>
                <a:latin typeface="Calibri"/>
                <a:cs typeface="Calibri"/>
              </a:rPr>
              <a:t>glutéaux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466" y="249540"/>
            <a:ext cx="9963318" cy="64381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 smtClean="0"/>
              <a:t>a</a:t>
            </a:r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78" y="1028841"/>
            <a:ext cx="6473825" cy="499427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lang="fr-FR" sz="2400" b="1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pelvi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trochantériens: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nombre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6,</a:t>
            </a:r>
          </a:p>
          <a:p>
            <a:pPr marL="309880" indent="-297180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309245" algn="l"/>
                <a:tab pos="30988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Situés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directement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arrière de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hanche,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rapport très étroit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capsule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articulaire de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hanche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avec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le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nerf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sciatique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sont: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Char char="-"/>
              <a:tabLst>
                <a:tab pos="697865" algn="l"/>
                <a:tab pos="6985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piriforme.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Char char="-"/>
              <a:tabLst>
                <a:tab pos="697865" algn="l"/>
                <a:tab pos="6985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jumeau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supérieur.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Char char="-"/>
              <a:tabLst>
                <a:tab pos="697865" algn="l"/>
                <a:tab pos="6985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obturateur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interne.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Char char="-"/>
              <a:tabLst>
                <a:tab pos="697865" algn="l"/>
                <a:tab pos="6985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jumeau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inférieur.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835025" lvl="1" indent="-366395">
              <a:lnSpc>
                <a:spcPct val="100000"/>
              </a:lnSpc>
              <a:spcBef>
                <a:spcPts val="215"/>
              </a:spcBef>
              <a:buChar char="-"/>
              <a:tabLst>
                <a:tab pos="835025" algn="l"/>
                <a:tab pos="83566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obturateur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externe.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767080" lvl="1" indent="-297815">
              <a:lnSpc>
                <a:spcPct val="100000"/>
              </a:lnSpc>
              <a:spcBef>
                <a:spcPts val="219"/>
              </a:spcBef>
              <a:buChar char="-"/>
              <a:tabLst>
                <a:tab pos="766445" algn="l"/>
                <a:tab pos="76708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carré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fémoral.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278" y="341198"/>
            <a:ext cx="612912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7581900" y="333756"/>
            <a:ext cx="3840479" cy="6254750"/>
            <a:chOff x="7581900" y="333756"/>
            <a:chExt cx="3840479" cy="6254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6992" y="333756"/>
              <a:ext cx="3660189" cy="45095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900" y="4611623"/>
              <a:ext cx="3840479" cy="19766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85800"/>
            <a:ext cx="4495799" cy="1953098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1- le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Pyramidal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Piriforme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44805" algn="just">
              <a:lnSpc>
                <a:spcPct val="100000"/>
              </a:lnSpc>
              <a:spcBef>
                <a:spcPts val="994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b="1" spc="4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sacrum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19405" marR="300355" indent="25400" algn="just">
              <a:lnSpc>
                <a:spcPct val="100000"/>
              </a:lnSpc>
              <a:spcBef>
                <a:spcPts val="994"/>
              </a:spcBef>
            </a:pPr>
            <a:r>
              <a:rPr sz="2000" b="1" spc="-25" dirty="0" err="1" smtClean="0">
                <a:latin typeface="Times New Roman" pitchFamily="18" charset="0"/>
                <a:cs typeface="Times New Roman" pitchFamily="18" charset="0"/>
              </a:rPr>
              <a:t>Terminaison</a:t>
            </a: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 smtClean="0">
                <a:latin typeface="Times New Roman" pitchFamily="18" charset="0"/>
                <a:cs typeface="Times New Roman" pitchFamily="18" charset="0"/>
              </a:rPr>
              <a:t>grand </a:t>
            </a:r>
            <a:r>
              <a:rPr sz="2000" b="1" spc="-20" dirty="0" err="1">
                <a:latin typeface="Times New Roman" pitchFamily="18" charset="0"/>
                <a:cs typeface="Times New Roman" pitchFamily="18" charset="0"/>
              </a:rPr>
              <a:t>trochanter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484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spc="-484" dirty="0" smtClean="0">
              <a:latin typeface="Times New Roman" pitchFamily="18" charset="0"/>
              <a:cs typeface="Times New Roman" pitchFamily="18" charset="0"/>
            </a:endParaRPr>
          </a:p>
          <a:p>
            <a:pPr marL="319405" marR="300355" indent="25400" algn="just">
              <a:lnSpc>
                <a:spcPct val="100000"/>
              </a:lnSpc>
              <a:spcBef>
                <a:spcPts val="994"/>
              </a:spcBef>
            </a:pP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Action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abducteur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cuisse, </a:t>
            </a:r>
            <a:r>
              <a:rPr sz="2000" b="1" spc="-4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rotateur</a:t>
            </a:r>
            <a:r>
              <a:rPr sz="2000" b="1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latéral</a:t>
            </a:r>
            <a:r>
              <a:rPr sz="20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cuisse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4608" y="1534667"/>
            <a:ext cx="3625872" cy="40523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78623" y="643127"/>
            <a:ext cx="4805680" cy="156709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2-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Obturateur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médial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92710" marR="308610">
              <a:lnSpc>
                <a:spcPct val="100000"/>
              </a:lnSpc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face</a:t>
            </a:r>
            <a:r>
              <a:rPr sz="20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médiale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foramen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obturé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obturatrice </a:t>
            </a:r>
            <a:r>
              <a:rPr sz="2000" b="1" spc="-4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Terminaison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grand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trochanter.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5684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rotateur</a:t>
            </a:r>
            <a:r>
              <a:rPr sz="2000" b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latéral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cuisse.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0" y="154684"/>
            <a:ext cx="4724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5" dirty="0">
                <a:latin typeface="Calibri"/>
                <a:cs typeface="Calibri"/>
              </a:rPr>
              <a:t>2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pelvi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trochantériens: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2998" y="2493734"/>
            <a:ext cx="2589881" cy="39246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59" y="3052570"/>
            <a:ext cx="3354324" cy="36982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148" y="1242060"/>
            <a:ext cx="5011420" cy="307776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800"/>
              </a:lnSpc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jumeaux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19405" marR="356870" indent="-24765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Le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jumeau supérieur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s’insère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l’épine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sciatique.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63220">
              <a:lnSpc>
                <a:spcPts val="2735"/>
              </a:lnSpc>
              <a:spcBef>
                <a:spcPts val="67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Le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jumeau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inférieur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s’insère sur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 marL="319405">
              <a:lnSpc>
                <a:spcPts val="2735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tubérosité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ischiatique.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19405" marR="318770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320040" algn="l"/>
                <a:tab pos="262382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Ces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deux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muscles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se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terminent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sz="2400" spc="-5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un tendon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commun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face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médiale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grand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trochanter.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1" y="280542"/>
            <a:ext cx="46481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pelvi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trochantériens: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744" y="728470"/>
            <a:ext cx="4562154" cy="61295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66800"/>
            <a:ext cx="5320665" cy="103169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20040" marR="699770" indent="-228600">
              <a:lnSpc>
                <a:spcPts val="2590"/>
              </a:lnSpc>
              <a:spcBef>
                <a:spcPts val="245"/>
              </a:spcBef>
              <a:tabLst>
                <a:tab pos="475615" algn="l"/>
                <a:tab pos="2167890" algn="l"/>
              </a:tabLst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4-	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carré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fémoral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:de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tubérosité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ischiatique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au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grand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trochanter.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228600"/>
            <a:ext cx="533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B-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pelvi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trochantériens: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5516" y="886967"/>
            <a:ext cx="5204460" cy="150297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2710" marR="657860">
              <a:lnSpc>
                <a:spcPct val="100000"/>
              </a:lnSpc>
              <a:spcBef>
                <a:spcPts val="200"/>
              </a:spcBef>
              <a:tabLst>
                <a:tab pos="1161415" algn="l"/>
                <a:tab pos="3412490" algn="l"/>
                <a:tab pos="4321810" algn="l"/>
              </a:tabLst>
            </a:pP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5-L’obturateur 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latérale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:de la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face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ale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eur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	la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obturatrice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au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grand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trochanter,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fossette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digitale.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" y="2456687"/>
            <a:ext cx="7535545" cy="3939540"/>
            <a:chOff x="160020" y="2456687"/>
            <a:chExt cx="7535545" cy="39395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2063" y="2736685"/>
              <a:ext cx="3913117" cy="35164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" y="2456687"/>
              <a:ext cx="3709415" cy="393954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0207" y="2485644"/>
            <a:ext cx="4018788" cy="404926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5029200" cy="609600"/>
          </a:xfrm>
        </p:spPr>
        <p:txBody>
          <a:bodyPr/>
          <a:lstStyle/>
          <a:p>
            <a:r>
              <a:rPr lang="fr-FR" dirty="0" smtClean="0"/>
              <a:t>OBJECTIFS PEDAGOGIQUE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16429"/>
          </a:xfrm>
        </p:spPr>
        <p:txBody>
          <a:bodyPr/>
          <a:lstStyle/>
          <a:p>
            <a:r>
              <a:rPr lang="fr-FR" dirty="0" smtClean="0"/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CONNAITRE LES MUSCLES DE LA HANCHE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-COMPRENDRE L’ACTION DES DIFFERENTS MUSCLES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-CONNAITRE L’INNERVATION DES MUSCLES .</a:t>
            </a:r>
          </a:p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PLAN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-1- INTRODUCTION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-2- ANATOMIE DESCRIPTIVE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-A- muscles de la région iliaque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-B-groupe dorsal 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1-muscles de la région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glutéale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pc="-5" dirty="0" smtClean="0">
                <a:latin typeface="Times New Roman" pitchFamily="18" charset="0"/>
                <a:cs typeface="Times New Roman" pitchFamily="18" charset="0"/>
              </a:rPr>
              <a:t>        2-</a:t>
            </a:r>
            <a:r>
              <a:rPr lang="fr-FR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pc="-5" dirty="0" smtClean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fr-FR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pelvi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pc="-10" dirty="0" smtClean="0">
                <a:latin typeface="Times New Roman" pitchFamily="18" charset="0"/>
                <a:cs typeface="Times New Roman" pitchFamily="18" charset="0"/>
              </a:rPr>
              <a:t>trochantériens</a:t>
            </a:r>
            <a:r>
              <a:rPr lang="fr-FR" b="1" spc="-10" dirty="0" smtClean="0">
                <a:solidFill>
                  <a:srgbClr val="C00000"/>
                </a:solidFill>
                <a:cs typeface="Calibri"/>
              </a:rPr>
              <a:t>.</a:t>
            </a:r>
            <a:endParaRPr lang="fr-FR" dirty="0" smtClean="0">
              <a:cs typeface="Calibri"/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6" descr="460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22144"/>
            <a:ext cx="4800600" cy="56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85545" y="209902"/>
            <a:ext cx="8669020" cy="316240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b="1" i="1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Physiologie</a:t>
            </a:r>
            <a:r>
              <a:rPr sz="3600" b="1" i="1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des muscles</a:t>
            </a:r>
            <a:r>
              <a:rPr sz="3600" b="1" i="1" u="heavy" spc="-4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pelvi-trochantériens</a:t>
            </a: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: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dirty="0">
                <a:latin typeface="Times New Roman" pitchFamily="18" charset="0"/>
                <a:cs typeface="Times New Roman" pitchFamily="18" charset="0"/>
              </a:rPr>
              <a:t>Ils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rotateurs</a:t>
            </a:r>
            <a:r>
              <a:rPr sz="3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latéraux.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plus: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480695" indent="-46863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481330" algn="l"/>
              </a:tabLst>
            </a:pPr>
            <a:r>
              <a:rPr sz="3600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pyramidal</a:t>
            </a:r>
            <a:r>
              <a:rPr sz="3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est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abducteur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cuisse.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77190" indent="-365125">
              <a:lnSpc>
                <a:spcPct val="100000"/>
              </a:lnSpc>
              <a:spcBef>
                <a:spcPts val="565"/>
              </a:spcBef>
              <a:buFont typeface="Wingdings"/>
              <a:buChar char=""/>
              <a:tabLst>
                <a:tab pos="377825" algn="l"/>
              </a:tabLst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 carré</a:t>
            </a:r>
            <a:r>
              <a:rPr sz="3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fémoral</a:t>
            </a:r>
            <a:r>
              <a:rPr sz="3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est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adducteur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cuisse.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951" y="0"/>
            <a:ext cx="9441813" cy="67238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39" y="1774901"/>
            <a:ext cx="9913620" cy="255069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marR="1006475" indent="-229235">
              <a:lnSpc>
                <a:spcPts val="3890"/>
              </a:lnSpc>
              <a:spcBef>
                <a:spcPts val="590"/>
              </a:spcBef>
              <a:buFont typeface="Arial MT"/>
              <a:buChar char="•"/>
              <a:tabLst>
                <a:tab pos="241935" algn="l"/>
                <a:tab pos="7156450" algn="l"/>
              </a:tabLst>
            </a:pPr>
            <a:r>
              <a:rPr lang="fr-FR" sz="2800" b="1" spc="-5" dirty="0" smtClean="0">
                <a:latin typeface="Times New Roman" pitchFamily="18" charset="0"/>
                <a:cs typeface="Times New Roman" pitchFamily="18" charset="0"/>
              </a:rPr>
              <a:t>1- INTRODUCTION </a:t>
            </a:r>
          </a:p>
          <a:p>
            <a:pPr marL="241300" marR="1006475" indent="-229235">
              <a:lnSpc>
                <a:spcPts val="3890"/>
              </a:lnSpc>
              <a:spcBef>
                <a:spcPts val="590"/>
              </a:spcBef>
              <a:buFont typeface="Arial MT"/>
              <a:buChar char="•"/>
              <a:tabLst>
                <a:tab pos="241935" algn="l"/>
                <a:tab pos="7156450" algn="l"/>
              </a:tabLst>
            </a:pP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la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>
                <a:latin typeface="Times New Roman" pitchFamily="18" charset="0"/>
                <a:cs typeface="Times New Roman" pitchFamily="18" charset="0"/>
              </a:rPr>
              <a:t>hanche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 err="1" smtClean="0">
                <a:latin typeface="Times New Roman" pitchFamily="18" charset="0"/>
                <a:cs typeface="Times New Roman" pitchFamily="18" charset="0"/>
              </a:rPr>
              <a:t>s’étendent</a:t>
            </a:r>
            <a:r>
              <a:rPr lang="fr-FR"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000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>
                <a:latin typeface="Times New Roman" pitchFamily="18" charset="0"/>
                <a:cs typeface="Times New Roman" pitchFamily="18" charset="0"/>
              </a:rPr>
              <a:t>bassin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5" dirty="0" err="1" smtClean="0">
                <a:latin typeface="Times New Roman" pitchFamily="18" charset="0"/>
                <a:cs typeface="Times New Roman" pitchFamily="18" charset="0"/>
              </a:rPr>
              <a:t>jusqu’au</a:t>
            </a:r>
            <a:r>
              <a:rPr lang="fr-FR" sz="20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 err="1" smtClean="0">
                <a:latin typeface="Times New Roman" pitchFamily="18" charset="0"/>
                <a:cs typeface="Times New Roman" pitchFamily="18" charset="0"/>
              </a:rPr>
              <a:t>fémur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Ils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répartis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deux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groupes: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84810" indent="-372745">
              <a:lnSpc>
                <a:spcPct val="100000"/>
              </a:lnSpc>
              <a:spcBef>
                <a:spcPts val="565"/>
              </a:spcBef>
              <a:buSzPct val="97222"/>
              <a:buAutoNum type="arabicPlain"/>
              <a:tabLst>
                <a:tab pos="385445" algn="l"/>
              </a:tabLst>
            </a:pPr>
            <a:r>
              <a:rPr sz="2000" spc="-15" dirty="0">
                <a:latin typeface="Times New Roman" pitchFamily="18" charset="0"/>
                <a:cs typeface="Times New Roman" pitchFamily="18" charset="0"/>
              </a:rPr>
              <a:t>Groupe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ventral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les muscles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de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iliaque</a:t>
            </a:r>
          </a:p>
          <a:p>
            <a:pPr marL="241300" marR="5080" indent="-229235">
              <a:lnSpc>
                <a:spcPts val="3890"/>
              </a:lnSpc>
              <a:spcBef>
                <a:spcPts val="1065"/>
              </a:spcBef>
              <a:buSzPct val="97222"/>
              <a:buAutoNum type="arabicPlain"/>
              <a:tabLst>
                <a:tab pos="487045" algn="l"/>
              </a:tabLst>
            </a:pPr>
            <a:r>
              <a:rPr sz="2000" spc="-15" dirty="0">
                <a:latin typeface="Times New Roman" pitchFamily="18" charset="0"/>
                <a:cs typeface="Times New Roman" pitchFamily="18" charset="0"/>
              </a:rPr>
              <a:t>Groupe dorsal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région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glutéale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000" spc="-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pelvitrochantériens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609600"/>
            <a:ext cx="10217785" cy="42473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endParaRPr lang="fr-FR" sz="2800" spc="-5" dirty="0" smtClean="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lang="fr-FR" sz="3200" b="1" spc="-5" dirty="0" smtClean="0">
                <a:latin typeface="Times New Roman" pitchFamily="18" charset="0"/>
                <a:cs typeface="Times New Roman" pitchFamily="18" charset="0"/>
              </a:rPr>
              <a:t>2-ANATOMIE DESCRIPTIVE </a:t>
            </a:r>
          </a:p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lang="fr-FR" sz="3200" b="1" spc="-5" dirty="0" smtClean="0">
                <a:latin typeface="Times New Roman" pitchFamily="18" charset="0"/>
                <a:cs typeface="Times New Roman" pitchFamily="18" charset="0"/>
              </a:rPr>
              <a:t>A- muscles de la région iliaque </a:t>
            </a:r>
            <a:r>
              <a:rPr lang="fr-FR" sz="2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 err="1" smtClean="0">
                <a:latin typeface="Times New Roman" pitchFamily="18" charset="0"/>
                <a:cs typeface="Times New Roman" pitchFamily="18" charset="0"/>
              </a:rPr>
              <a:t>Ils</a:t>
            </a:r>
            <a:r>
              <a:rPr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S’étendent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face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interne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bassin</a:t>
            </a:r>
            <a:r>
              <a:rPr sz="2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l’extrémité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proximale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8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fémur,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 pitchFamily="18" charset="0"/>
                <a:cs typeface="Times New Roman" pitchFamily="18" charset="0"/>
              </a:rPr>
              <a:t>Représentés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par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constants:</a:t>
            </a:r>
            <a:r>
              <a:rPr sz="28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psoas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l’iliaque=le</a:t>
            </a:r>
            <a:r>
              <a:rPr sz="28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psoas-iliaque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inconstant:</a:t>
            </a:r>
            <a:r>
              <a:rPr sz="28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petit psoas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241935" algn="l"/>
              </a:tabLst>
            </a:pPr>
            <a:r>
              <a:rPr sz="2800" b="1" i="1" spc="-5" dirty="0">
                <a:latin typeface="Times New Roman" pitchFamily="18" charset="0"/>
                <a:cs typeface="Times New Roman" pitchFamily="18" charset="0"/>
              </a:rPr>
              <a:t>Ce</a:t>
            </a:r>
            <a:r>
              <a:rPr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sz="28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sz="2800" b="1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5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latin typeface="Times New Roman" pitchFamily="18" charset="0"/>
                <a:cs typeface="Times New Roman" pitchFamily="18" charset="0"/>
              </a:rPr>
              <a:t>fléchisseurs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5288" y="768095"/>
            <a:ext cx="5019040" cy="129522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390"/>
              </a:lnSpc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b="1" spc="40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PSOAS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47955">
              <a:lnSpc>
                <a:spcPts val="2280"/>
              </a:lnSpc>
              <a:spcBef>
                <a:spcPts val="755"/>
              </a:spcBef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sur les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corps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disques</a:t>
            </a:r>
          </a:p>
          <a:p>
            <a:pPr marL="320675" marR="210820">
              <a:lnSpc>
                <a:spcPts val="2160"/>
              </a:lnSpc>
              <a:spcBef>
                <a:spcPts val="155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intervertébraux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Th12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L5,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sur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l’apex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sz="2000" spc="-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transverses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vertébraux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L1-L5.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07750" y="2339339"/>
            <a:ext cx="9124315" cy="4257675"/>
            <a:chOff x="2507750" y="2339339"/>
            <a:chExt cx="9124315" cy="4257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1226" y="2339339"/>
              <a:ext cx="2842419" cy="38960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7750" y="2703575"/>
              <a:ext cx="2823201" cy="25405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95572" y="3138804"/>
              <a:ext cx="2851150" cy="1294130"/>
            </a:xfrm>
            <a:custGeom>
              <a:avLst/>
              <a:gdLst/>
              <a:ahLst/>
              <a:cxnLst/>
              <a:rect l="l" t="t" r="r" b="b"/>
              <a:pathLst>
                <a:path w="2851150" h="1294129">
                  <a:moveTo>
                    <a:pt x="2680364" y="1241156"/>
                  </a:moveTo>
                  <a:lnTo>
                    <a:pt x="2656712" y="1294003"/>
                  </a:lnTo>
                  <a:lnTo>
                    <a:pt x="2850769" y="1285748"/>
                  </a:lnTo>
                  <a:lnTo>
                    <a:pt x="2823952" y="1252982"/>
                  </a:lnTo>
                  <a:lnTo>
                    <a:pt x="2706751" y="1252982"/>
                  </a:lnTo>
                  <a:lnTo>
                    <a:pt x="2680364" y="1241156"/>
                  </a:lnTo>
                  <a:close/>
                </a:path>
                <a:path w="2851150" h="1294129">
                  <a:moveTo>
                    <a:pt x="2704027" y="1188286"/>
                  </a:moveTo>
                  <a:lnTo>
                    <a:pt x="2680364" y="1241156"/>
                  </a:lnTo>
                  <a:lnTo>
                    <a:pt x="2706751" y="1252982"/>
                  </a:lnTo>
                  <a:lnTo>
                    <a:pt x="2730500" y="1200150"/>
                  </a:lnTo>
                  <a:lnTo>
                    <a:pt x="2704027" y="1188286"/>
                  </a:lnTo>
                  <a:close/>
                </a:path>
                <a:path w="2851150" h="1294129">
                  <a:moveTo>
                    <a:pt x="2727705" y="1135380"/>
                  </a:moveTo>
                  <a:lnTo>
                    <a:pt x="2704027" y="1188286"/>
                  </a:lnTo>
                  <a:lnTo>
                    <a:pt x="2730500" y="1200150"/>
                  </a:lnTo>
                  <a:lnTo>
                    <a:pt x="2706751" y="1252982"/>
                  </a:lnTo>
                  <a:lnTo>
                    <a:pt x="2823952" y="1252982"/>
                  </a:lnTo>
                  <a:lnTo>
                    <a:pt x="2727705" y="1135380"/>
                  </a:lnTo>
                  <a:close/>
                </a:path>
                <a:path w="2851150" h="1294129">
                  <a:moveTo>
                    <a:pt x="170404" y="52846"/>
                  </a:moveTo>
                  <a:lnTo>
                    <a:pt x="146741" y="105716"/>
                  </a:lnTo>
                  <a:lnTo>
                    <a:pt x="2680364" y="1241156"/>
                  </a:lnTo>
                  <a:lnTo>
                    <a:pt x="2704027" y="1188286"/>
                  </a:lnTo>
                  <a:lnTo>
                    <a:pt x="170404" y="52846"/>
                  </a:lnTo>
                  <a:close/>
                </a:path>
                <a:path w="2851150" h="1294129">
                  <a:moveTo>
                    <a:pt x="194055" y="0"/>
                  </a:moveTo>
                  <a:lnTo>
                    <a:pt x="0" y="8255"/>
                  </a:lnTo>
                  <a:lnTo>
                    <a:pt x="123062" y="158623"/>
                  </a:lnTo>
                  <a:lnTo>
                    <a:pt x="146741" y="105716"/>
                  </a:lnTo>
                  <a:lnTo>
                    <a:pt x="120268" y="93853"/>
                  </a:lnTo>
                  <a:lnTo>
                    <a:pt x="144017" y="41021"/>
                  </a:lnTo>
                  <a:lnTo>
                    <a:pt x="175696" y="41021"/>
                  </a:lnTo>
                  <a:lnTo>
                    <a:pt x="194055" y="0"/>
                  </a:lnTo>
                  <a:close/>
                </a:path>
                <a:path w="2851150" h="1294129">
                  <a:moveTo>
                    <a:pt x="144017" y="41021"/>
                  </a:moveTo>
                  <a:lnTo>
                    <a:pt x="120268" y="93853"/>
                  </a:lnTo>
                  <a:lnTo>
                    <a:pt x="146741" y="105716"/>
                  </a:lnTo>
                  <a:lnTo>
                    <a:pt x="170404" y="52846"/>
                  </a:lnTo>
                  <a:lnTo>
                    <a:pt x="144017" y="41021"/>
                  </a:lnTo>
                  <a:close/>
                </a:path>
                <a:path w="2851150" h="1294129">
                  <a:moveTo>
                    <a:pt x="175696" y="41021"/>
                  </a:moveTo>
                  <a:lnTo>
                    <a:pt x="144017" y="41021"/>
                  </a:lnTo>
                  <a:lnTo>
                    <a:pt x="170404" y="52846"/>
                  </a:lnTo>
                  <a:lnTo>
                    <a:pt x="175696" y="41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4201" y="2339339"/>
              <a:ext cx="2667297" cy="39151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05344" y="3447033"/>
              <a:ext cx="2192020" cy="702945"/>
            </a:xfrm>
            <a:custGeom>
              <a:avLst/>
              <a:gdLst/>
              <a:ahLst/>
              <a:cxnLst/>
              <a:rect l="l" t="t" r="r" b="b"/>
              <a:pathLst>
                <a:path w="2192020" h="702945">
                  <a:moveTo>
                    <a:pt x="142875" y="535685"/>
                  </a:moveTo>
                  <a:lnTo>
                    <a:pt x="0" y="667257"/>
                  </a:lnTo>
                  <a:lnTo>
                    <a:pt x="191007" y="702690"/>
                  </a:lnTo>
                  <a:lnTo>
                    <a:pt x="177281" y="655065"/>
                  </a:lnTo>
                  <a:lnTo>
                    <a:pt x="147192" y="655065"/>
                  </a:lnTo>
                  <a:lnTo>
                    <a:pt x="131063" y="599439"/>
                  </a:lnTo>
                  <a:lnTo>
                    <a:pt x="158933" y="591403"/>
                  </a:lnTo>
                  <a:lnTo>
                    <a:pt x="142875" y="535685"/>
                  </a:lnTo>
                  <a:close/>
                </a:path>
                <a:path w="2192020" h="702945">
                  <a:moveTo>
                    <a:pt x="158933" y="591403"/>
                  </a:moveTo>
                  <a:lnTo>
                    <a:pt x="131063" y="599439"/>
                  </a:lnTo>
                  <a:lnTo>
                    <a:pt x="147192" y="655065"/>
                  </a:lnTo>
                  <a:lnTo>
                    <a:pt x="174973" y="647055"/>
                  </a:lnTo>
                  <a:lnTo>
                    <a:pt x="158933" y="591403"/>
                  </a:lnTo>
                  <a:close/>
                </a:path>
                <a:path w="2192020" h="702945">
                  <a:moveTo>
                    <a:pt x="174973" y="647055"/>
                  </a:moveTo>
                  <a:lnTo>
                    <a:pt x="147192" y="655065"/>
                  </a:lnTo>
                  <a:lnTo>
                    <a:pt x="177281" y="655065"/>
                  </a:lnTo>
                  <a:lnTo>
                    <a:pt x="174973" y="647055"/>
                  </a:lnTo>
                  <a:close/>
                </a:path>
                <a:path w="2192020" h="702945">
                  <a:moveTo>
                    <a:pt x="2016931" y="55632"/>
                  </a:moveTo>
                  <a:lnTo>
                    <a:pt x="158933" y="591403"/>
                  </a:lnTo>
                  <a:lnTo>
                    <a:pt x="174973" y="647055"/>
                  </a:lnTo>
                  <a:lnTo>
                    <a:pt x="2032982" y="111280"/>
                  </a:lnTo>
                  <a:lnTo>
                    <a:pt x="2016931" y="55632"/>
                  </a:lnTo>
                  <a:close/>
                </a:path>
                <a:path w="2192020" h="702945">
                  <a:moveTo>
                    <a:pt x="2178515" y="47625"/>
                  </a:moveTo>
                  <a:lnTo>
                    <a:pt x="2044700" y="47625"/>
                  </a:lnTo>
                  <a:lnTo>
                    <a:pt x="2060828" y="103250"/>
                  </a:lnTo>
                  <a:lnTo>
                    <a:pt x="2032982" y="111280"/>
                  </a:lnTo>
                  <a:lnTo>
                    <a:pt x="2049017" y="166877"/>
                  </a:lnTo>
                  <a:lnTo>
                    <a:pt x="2178515" y="47625"/>
                  </a:lnTo>
                  <a:close/>
                </a:path>
                <a:path w="2192020" h="702945">
                  <a:moveTo>
                    <a:pt x="2044700" y="47625"/>
                  </a:moveTo>
                  <a:lnTo>
                    <a:pt x="2016931" y="55632"/>
                  </a:lnTo>
                  <a:lnTo>
                    <a:pt x="2032982" y="111280"/>
                  </a:lnTo>
                  <a:lnTo>
                    <a:pt x="2060828" y="103250"/>
                  </a:lnTo>
                  <a:lnTo>
                    <a:pt x="2044700" y="47625"/>
                  </a:lnTo>
                  <a:close/>
                </a:path>
                <a:path w="2192020" h="702945">
                  <a:moveTo>
                    <a:pt x="2000884" y="0"/>
                  </a:moveTo>
                  <a:lnTo>
                    <a:pt x="2016931" y="55632"/>
                  </a:lnTo>
                  <a:lnTo>
                    <a:pt x="2044700" y="47625"/>
                  </a:lnTo>
                  <a:lnTo>
                    <a:pt x="2178515" y="47625"/>
                  </a:lnTo>
                  <a:lnTo>
                    <a:pt x="2191892" y="35305"/>
                  </a:lnTo>
                  <a:lnTo>
                    <a:pt x="20008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67372" y="5967983"/>
              <a:ext cx="652145" cy="629285"/>
            </a:xfrm>
            <a:custGeom>
              <a:avLst/>
              <a:gdLst/>
              <a:ahLst/>
              <a:cxnLst/>
              <a:rect l="l" t="t" r="r" b="b"/>
              <a:pathLst>
                <a:path w="652145" h="629284">
                  <a:moveTo>
                    <a:pt x="145309" y="99541"/>
                  </a:moveTo>
                  <a:lnTo>
                    <a:pt x="105172" y="141287"/>
                  </a:lnTo>
                  <a:lnTo>
                    <a:pt x="611885" y="628751"/>
                  </a:lnTo>
                  <a:lnTo>
                    <a:pt x="652145" y="587006"/>
                  </a:lnTo>
                  <a:lnTo>
                    <a:pt x="145309" y="99541"/>
                  </a:lnTo>
                  <a:close/>
                </a:path>
                <a:path w="652145" h="629284">
                  <a:moveTo>
                    <a:pt x="0" y="0"/>
                  </a:moveTo>
                  <a:lnTo>
                    <a:pt x="65024" y="183045"/>
                  </a:lnTo>
                  <a:lnTo>
                    <a:pt x="105172" y="141287"/>
                  </a:lnTo>
                  <a:lnTo>
                    <a:pt x="84327" y="121234"/>
                  </a:lnTo>
                  <a:lnTo>
                    <a:pt x="124459" y="79489"/>
                  </a:lnTo>
                  <a:lnTo>
                    <a:pt x="164588" y="79489"/>
                  </a:lnTo>
                  <a:lnTo>
                    <a:pt x="185420" y="57823"/>
                  </a:lnTo>
                  <a:lnTo>
                    <a:pt x="0" y="0"/>
                  </a:lnTo>
                  <a:close/>
                </a:path>
                <a:path w="652145" h="629284">
                  <a:moveTo>
                    <a:pt x="124459" y="79489"/>
                  </a:moveTo>
                  <a:lnTo>
                    <a:pt x="84327" y="121234"/>
                  </a:lnTo>
                  <a:lnTo>
                    <a:pt x="105172" y="141287"/>
                  </a:lnTo>
                  <a:lnTo>
                    <a:pt x="145309" y="99541"/>
                  </a:lnTo>
                  <a:lnTo>
                    <a:pt x="124459" y="79489"/>
                  </a:lnTo>
                  <a:close/>
                </a:path>
                <a:path w="652145" h="629284">
                  <a:moveTo>
                    <a:pt x="164588" y="79489"/>
                  </a:moveTo>
                  <a:lnTo>
                    <a:pt x="124459" y="79489"/>
                  </a:lnTo>
                  <a:lnTo>
                    <a:pt x="145309" y="99541"/>
                  </a:lnTo>
                  <a:lnTo>
                    <a:pt x="164588" y="79489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37892" y="31749"/>
            <a:ext cx="52583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745" algn="l"/>
              </a:tabLst>
            </a:pPr>
            <a:r>
              <a:rPr sz="2800" spc="-5" dirty="0" smtClean="0"/>
              <a:t>A-</a:t>
            </a:r>
            <a:r>
              <a:rPr lang="fr-FR" sz="2800" spc="-5" dirty="0" smtClean="0"/>
              <a:t>Muscles de </a:t>
            </a:r>
            <a:r>
              <a:rPr sz="2800" spc="-5" dirty="0" smtClean="0"/>
              <a:t>la</a:t>
            </a:r>
            <a:r>
              <a:rPr sz="2800" spc="-25" dirty="0" smtClean="0"/>
              <a:t> </a:t>
            </a:r>
            <a:r>
              <a:rPr sz="2800" spc="-15" dirty="0" err="1" smtClean="0"/>
              <a:t>région</a:t>
            </a:r>
            <a:r>
              <a:rPr sz="2800" spc="-10" dirty="0" smtClean="0"/>
              <a:t> </a:t>
            </a:r>
            <a:r>
              <a:rPr sz="2800" spc="-5" dirty="0" err="1" smtClean="0"/>
              <a:t>iliaque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57200" y="707136"/>
            <a:ext cx="5305425" cy="64569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L’ILIAQUE</a:t>
            </a:r>
            <a:r>
              <a:rPr sz="20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91440">
              <a:lnSpc>
                <a:spcPct val="100000"/>
              </a:lnSpc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sur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fosse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iliaque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médiale.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295" y="5525211"/>
            <a:ext cx="40151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psoas-iliaque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est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fléchisseur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rotateur </a:t>
            </a:r>
            <a:r>
              <a:rPr sz="1800" b="1" spc="-3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latéral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cuisse.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Il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est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stabilisateur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 de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hanche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859" y="1629155"/>
            <a:ext cx="5410200" cy="646331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176530">
              <a:lnSpc>
                <a:spcPct val="100000"/>
              </a:lnSpc>
              <a:spcBef>
                <a:spcPts val="240"/>
              </a:spcBef>
            </a:pPr>
            <a:r>
              <a:rPr sz="2000" b="1" spc="-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Terminaison</a:t>
            </a:r>
            <a:r>
              <a:rPr sz="2000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terminent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tendon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commun</a:t>
            </a:r>
            <a:r>
              <a:rPr sz="2000" spc="43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petit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trochanter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fémur.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72" y="1442480"/>
            <a:ext cx="4457700" cy="283908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150431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PETIT	</a:t>
            </a:r>
            <a:r>
              <a:rPr sz="2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PSOAS</a:t>
            </a:r>
            <a:r>
              <a:rPr sz="24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C'est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inconstant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forme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fibres hautes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psoas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(insertion sur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corps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 T12 et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L1).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09880" indent="-297180">
              <a:lnSpc>
                <a:spcPts val="2735"/>
              </a:lnSpc>
              <a:spcBef>
                <a:spcPts val="675"/>
              </a:spcBef>
              <a:buFont typeface="Wingdings"/>
              <a:buChar char=""/>
              <a:tabLst>
                <a:tab pos="309245" algn="l"/>
                <a:tab pos="30988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Se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terminant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sur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branche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supérieure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pubis.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31749"/>
            <a:ext cx="4953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745" algn="l"/>
              </a:tabLst>
            </a:pPr>
            <a:r>
              <a:rPr sz="2800" spc="-5" dirty="0"/>
              <a:t>A-	</a:t>
            </a:r>
            <a:r>
              <a:rPr lang="fr-FR" sz="2800" spc="-5" dirty="0" smtClean="0"/>
              <a:t>Muscles de </a:t>
            </a:r>
            <a:r>
              <a:rPr sz="2800" spc="-5" dirty="0" smtClean="0"/>
              <a:t>la</a:t>
            </a:r>
            <a:r>
              <a:rPr sz="2800" spc="-25" dirty="0" smtClean="0"/>
              <a:t> </a:t>
            </a:r>
            <a:r>
              <a:rPr sz="2800" spc="-15" dirty="0"/>
              <a:t>région</a:t>
            </a:r>
            <a:r>
              <a:rPr sz="2800" spc="-10" dirty="0"/>
              <a:t> </a:t>
            </a:r>
            <a:r>
              <a:rPr sz="2800" spc="-5" dirty="0"/>
              <a:t>iliaque</a:t>
            </a:r>
            <a:endParaRPr sz="2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6440423" y="68580"/>
            <a:ext cx="4250690" cy="6141720"/>
            <a:chOff x="6440423" y="68580"/>
            <a:chExt cx="4250690" cy="6141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0423" y="68580"/>
              <a:ext cx="4250435" cy="4840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403" y="4142232"/>
              <a:ext cx="2124455" cy="20680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1500581"/>
            <a:ext cx="4186554" cy="179472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885825" indent="-228600">
              <a:lnSpc>
                <a:spcPts val="3030"/>
              </a:lnSpc>
              <a:spcBef>
                <a:spcPts val="475"/>
              </a:spcBef>
              <a:tabLst>
                <a:tab pos="2931795" algn="l"/>
              </a:tabLst>
            </a:pP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800" b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heavy" spc="-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sup</a:t>
            </a:r>
            <a:r>
              <a:rPr sz="2800" b="1" u="heavy" spc="-1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b="1" u="heavy" spc="-10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rficie</a:t>
            </a:r>
            <a:r>
              <a:rPr sz="2800" b="1" u="heavy" spc="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spc="-5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885825" indent="-228600">
              <a:lnSpc>
                <a:spcPts val="3030"/>
              </a:lnSpc>
              <a:spcBef>
                <a:spcPts val="475"/>
              </a:spcBef>
              <a:tabLst>
                <a:tab pos="293179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02  muscles: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698500" indent="-228600">
              <a:lnSpc>
                <a:spcPct val="100000"/>
              </a:lnSpc>
              <a:spcBef>
                <a:spcPts val="114"/>
              </a:spcBef>
              <a:buFont typeface="Wingdings"/>
              <a:buChar char=""/>
              <a:tabLst>
                <a:tab pos="6985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grand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glutéal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985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tenseur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fascia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lata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1"/>
            <a:ext cx="64770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</a:tabLst>
            </a:pPr>
            <a:r>
              <a:rPr lang="fr-FR" b="0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fr-FR" b="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b="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0" spc="-20" dirty="0" smtClean="0">
                <a:latin typeface="Times New Roman" pitchFamily="18" charset="0"/>
                <a:cs typeface="Times New Roman" pitchFamily="18" charset="0"/>
              </a:rPr>
              <a:t>groupe</a:t>
            </a:r>
            <a:r>
              <a:rPr lang="fr-FR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0" spc="-20" dirty="0" smtClean="0">
                <a:latin typeface="Times New Roman" pitchFamily="18" charset="0"/>
                <a:cs typeface="Times New Roman" pitchFamily="18" charset="0"/>
              </a:rPr>
              <a:t>dorsal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Muscles de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glutéale</a:t>
            </a:r>
            <a:r>
              <a:rPr lang="fr-FR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pc="-10" dirty="0" smtClean="0">
                <a:latin typeface="Times New Roman" pitchFamily="18" charset="0"/>
                <a:cs typeface="Times New Roman" pitchFamily="18" charset="0"/>
              </a:rPr>
            </a:b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3681" y="0"/>
            <a:ext cx="3863714" cy="65836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628949"/>
            <a:ext cx="6312535" cy="52097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fr-FR" sz="2000" b="1" spc="-5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sz="20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grand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glutéal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❷: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plus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volumineux et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plus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puissant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sz="2000" b="1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corps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Origine: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plans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superficiel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profond: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754380" lvl="1" indent="-285115">
              <a:lnSpc>
                <a:spcPct val="100000"/>
              </a:lnSpc>
              <a:spcBef>
                <a:spcPts val="284"/>
              </a:spcBef>
              <a:buFont typeface="Arial MT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fosse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iliaque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latérale,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crête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iliaque,</a:t>
            </a:r>
          </a:p>
          <a:p>
            <a:pPr marL="754380" lvl="1" indent="-28511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754380" algn="l"/>
                <a:tab pos="75501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sacrum,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coccyx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ts val="2280"/>
              </a:lnSpc>
              <a:spcBef>
                <a:spcPts val="254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fascia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glutéal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❶(fascia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qui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enveloppe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muscles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97865">
              <a:lnSpc>
                <a:spcPts val="2280"/>
              </a:lnSpc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glutéale)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Terminaison: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faisceaux: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712470" indent="-243204">
              <a:lnSpc>
                <a:spcPct val="100000"/>
              </a:lnSpc>
              <a:spcBef>
                <a:spcPts val="215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fx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superficiel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:sur le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tractus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ilio-tibial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97865" marR="278765" indent="-228600">
              <a:lnSpc>
                <a:spcPts val="2590"/>
              </a:lnSpc>
              <a:spcBef>
                <a:spcPts val="535"/>
              </a:spcBef>
              <a:buSzPct val="95833"/>
              <a:buFont typeface="Wingdings"/>
              <a:buChar char=""/>
              <a:tabLst>
                <a:tab pos="71310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Le fx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profond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tubérosité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glutéale du </a:t>
            </a:r>
            <a:r>
              <a:rPr sz="20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fémur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Innervation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N.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Glutéal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inférieur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Extenseur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rotateur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latéral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cuisse</a:t>
            </a:r>
            <a:r>
              <a:rPr sz="2000" b="1" i="1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095" y="166877"/>
            <a:ext cx="68329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lang="fr-FR" dirty="0" smtClean="0"/>
              <a:t>1</a:t>
            </a:r>
            <a:r>
              <a:rPr dirty="0" smtClean="0"/>
              <a:t>-</a:t>
            </a:r>
            <a:r>
              <a:rPr dirty="0"/>
              <a:t>	</a:t>
            </a:r>
            <a:r>
              <a:rPr lang="fr-FR" dirty="0" smtClean="0"/>
              <a:t>Muscles de </a:t>
            </a:r>
            <a:r>
              <a:rPr dirty="0" smtClean="0"/>
              <a:t>la</a:t>
            </a:r>
            <a:r>
              <a:rPr spc="-30" dirty="0" smtClean="0"/>
              <a:t> </a:t>
            </a:r>
            <a:r>
              <a:rPr spc="-10" dirty="0"/>
              <a:t>région</a:t>
            </a:r>
            <a:r>
              <a:rPr spc="-40" dirty="0"/>
              <a:t> </a:t>
            </a:r>
            <a:r>
              <a:rPr spc="-10" dirty="0"/>
              <a:t>glutéale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812023" y="0"/>
            <a:ext cx="4248150" cy="6576059"/>
            <a:chOff x="7812023" y="0"/>
            <a:chExt cx="4248150" cy="657605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023" y="0"/>
              <a:ext cx="4247694" cy="3415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6655" y="3294888"/>
              <a:ext cx="3189731" cy="32811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76666" y="4016120"/>
            <a:ext cx="32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❶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376666" y="4883353"/>
            <a:ext cx="329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❷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48" y="1143000"/>
            <a:ext cx="5184775" cy="5433060"/>
          </a:xfrm>
          <a:custGeom>
            <a:avLst/>
            <a:gdLst/>
            <a:ahLst/>
            <a:cxnLst/>
            <a:rect l="l" t="t" r="r" b="b"/>
            <a:pathLst>
              <a:path w="5184775" h="5433059">
                <a:moveTo>
                  <a:pt x="0" y="5433060"/>
                </a:moveTo>
                <a:lnTo>
                  <a:pt x="5184648" y="5433060"/>
                </a:lnTo>
                <a:lnTo>
                  <a:pt x="5184648" y="0"/>
                </a:lnTo>
                <a:lnTo>
                  <a:pt x="0" y="0"/>
                </a:lnTo>
                <a:lnTo>
                  <a:pt x="0" y="543306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78" y="1028841"/>
            <a:ext cx="4907915" cy="482155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u="heavy" spc="-5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A-</a:t>
            </a:r>
            <a:r>
              <a:rPr sz="2400" b="1" u="heavy" spc="-30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heavy" spc="-5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sz="2400" b="1" u="heavy" spc="-25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heavy" spc="-5" dirty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superficiel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fr-FR" sz="2400" b="1" spc="-5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sz="24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le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muscle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tenseur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fascia</a:t>
            </a:r>
            <a:r>
              <a:rPr sz="2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lata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marR="22225" indent="-228600">
              <a:lnSpc>
                <a:spcPts val="2590"/>
              </a:lnSpc>
              <a:spcBef>
                <a:spcPts val="1040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-Origine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Versant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latéral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crête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iliaque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tubercule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iliaque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30" dirty="0">
                <a:latin typeface="Times New Roman" pitchFamily="18" charset="0"/>
                <a:cs typeface="Times New Roman" pitchFamily="18" charset="0"/>
              </a:rPr>
              <a:t>-Trajet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oblique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bas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arrière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160020">
              <a:lnSpc>
                <a:spcPts val="2590"/>
              </a:lnSpc>
              <a:spcBef>
                <a:spcPts val="1050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-Terminaison: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quart supérieur du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bord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antérieur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tractus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ilio-tibial.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-"/>
              <a:tabLst>
                <a:tab pos="240665" algn="l"/>
                <a:tab pos="24130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98500" lvl="1" indent="-229235">
              <a:lnSpc>
                <a:spcPts val="2510"/>
              </a:lnSpc>
              <a:spcBef>
                <a:spcPts val="245"/>
              </a:spcBef>
              <a:buFont typeface="Calibri"/>
              <a:buChar char="-"/>
              <a:tabLst>
                <a:tab pos="697865" algn="l"/>
                <a:tab pos="698500" algn="l"/>
              </a:tabLst>
            </a:pP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Stabilisateur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latéral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 du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genou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de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697865">
              <a:lnSpc>
                <a:spcPts val="2510"/>
              </a:lnSpc>
            </a:pP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2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hanche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Font typeface="Calibri"/>
              <a:buChar char="-"/>
              <a:tabLst>
                <a:tab pos="697865" algn="l"/>
                <a:tab pos="698500" algn="l"/>
              </a:tabLst>
            </a:pP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Abducteur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hanche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762000" lvl="1" indent="-293370">
              <a:lnSpc>
                <a:spcPct val="100000"/>
              </a:lnSpc>
              <a:spcBef>
                <a:spcPts val="229"/>
              </a:spcBef>
              <a:buFont typeface="Calibri"/>
              <a:buChar char="-"/>
              <a:tabLst>
                <a:tab pos="762000" algn="l"/>
                <a:tab pos="762635" algn="l"/>
              </a:tabLst>
            </a:pPr>
            <a:r>
              <a:rPr sz="2200" b="1" spc="-15" dirty="0">
                <a:latin typeface="Times New Roman" pitchFamily="18" charset="0"/>
                <a:cs typeface="Times New Roman" pitchFamily="18" charset="0"/>
              </a:rPr>
              <a:t>Rotateur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latéral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genou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93675"/>
            <a:ext cx="5410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lang="fr-FR" dirty="0" smtClean="0"/>
              <a:t>1</a:t>
            </a:r>
            <a:r>
              <a:rPr dirty="0" smtClean="0"/>
              <a:t>-</a:t>
            </a:r>
            <a:r>
              <a:rPr lang="fr-FR" dirty="0" smtClean="0"/>
              <a:t>muscles de</a:t>
            </a:r>
            <a:r>
              <a:rPr lang="fr-FR" dirty="0"/>
              <a:t> </a:t>
            </a:r>
            <a:r>
              <a:rPr dirty="0" smtClean="0"/>
              <a:t>la</a:t>
            </a:r>
            <a:r>
              <a:rPr spc="-40" dirty="0" smtClean="0"/>
              <a:t> </a:t>
            </a:r>
            <a:r>
              <a:rPr spc="-5" dirty="0"/>
              <a:t>région</a:t>
            </a:r>
            <a:r>
              <a:rPr spc="-30" dirty="0"/>
              <a:t> </a:t>
            </a:r>
            <a:r>
              <a:rPr spc="-10" dirty="0"/>
              <a:t>glutéale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773411" y="182878"/>
            <a:ext cx="2386965" cy="6664959"/>
            <a:chOff x="9773411" y="182878"/>
            <a:chExt cx="2386965" cy="666495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7875" y="185926"/>
              <a:ext cx="2062303" cy="66347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74935" y="184402"/>
              <a:ext cx="2383790" cy="6661784"/>
            </a:xfrm>
            <a:custGeom>
              <a:avLst/>
              <a:gdLst/>
              <a:ahLst/>
              <a:cxnLst/>
              <a:rect l="l" t="t" r="r" b="b"/>
              <a:pathLst>
                <a:path w="2383790" h="6661784">
                  <a:moveTo>
                    <a:pt x="0" y="6661404"/>
                  </a:moveTo>
                  <a:lnTo>
                    <a:pt x="2383535" y="6661404"/>
                  </a:lnTo>
                  <a:lnTo>
                    <a:pt x="2383535" y="0"/>
                  </a:lnTo>
                  <a:lnTo>
                    <a:pt x="0" y="0"/>
                  </a:lnTo>
                  <a:lnTo>
                    <a:pt x="0" y="66614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60135" y="605027"/>
            <a:ext cx="4011295" cy="5422900"/>
            <a:chOff x="5660135" y="605027"/>
            <a:chExt cx="4011295" cy="54229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183" y="716946"/>
              <a:ext cx="3617484" cy="52257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61659" y="606551"/>
              <a:ext cx="4008120" cy="5419725"/>
            </a:xfrm>
            <a:custGeom>
              <a:avLst/>
              <a:gdLst/>
              <a:ahLst/>
              <a:cxnLst/>
              <a:rect l="l" t="t" r="r" b="b"/>
              <a:pathLst>
                <a:path w="4008120" h="5419725">
                  <a:moveTo>
                    <a:pt x="0" y="5419344"/>
                  </a:moveTo>
                  <a:lnTo>
                    <a:pt x="4008120" y="5419344"/>
                  </a:lnTo>
                  <a:lnTo>
                    <a:pt x="4008120" y="0"/>
                  </a:lnTo>
                  <a:lnTo>
                    <a:pt x="0" y="0"/>
                  </a:lnTo>
                  <a:lnTo>
                    <a:pt x="0" y="54193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822696" y="6465214"/>
            <a:ext cx="548004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722</Words>
  <Application>Microsoft Office PowerPoint</Application>
  <PresentationFormat>Personnalisé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Muscles de la hanche (BASSIN)</vt:lpstr>
      <vt:lpstr>OBJECTIFS PEDAGOGIQUE </vt:lpstr>
      <vt:lpstr>Diapositive 3</vt:lpstr>
      <vt:lpstr>Diapositive 4</vt:lpstr>
      <vt:lpstr>A-Muscles de la région iliaque</vt:lpstr>
      <vt:lpstr>A- Muscles de la région iliaque</vt:lpstr>
      <vt:lpstr>B- le groupe dorsal  1- Muscles de la région glutéale </vt:lpstr>
      <vt:lpstr>1- Muscles de la région glutéale</vt:lpstr>
      <vt:lpstr>1-muscles de la région glutéale</vt:lpstr>
      <vt:lpstr>REMARQUE</vt:lpstr>
      <vt:lpstr>1-muscles de la région glutéale</vt:lpstr>
      <vt:lpstr>1-Muscles de la région glutéale</vt:lpstr>
      <vt:lpstr>1-muscles de la région glutéale</vt:lpstr>
      <vt:lpstr>Les muscles glutéaux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de la hanche et de la cuisse</dc:title>
  <dc:creator>Utilisateur Windows</dc:creator>
  <cp:lastModifiedBy>pcstar</cp:lastModifiedBy>
  <cp:revision>23</cp:revision>
  <dcterms:created xsi:type="dcterms:W3CDTF">2024-03-16T12:48:36Z</dcterms:created>
  <dcterms:modified xsi:type="dcterms:W3CDTF">2024-03-16T17:18:08Z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2022-03-05T00:00:00Z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2024-03-16T00:00:00Z</vt:filetime>
  </property>
</Properties>
</file>