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2" r:id="rId22"/>
    <p:sldId id="284" r:id="rId23"/>
    <p:sldId id="285" r:id="rId24"/>
    <p:sldId id="286" r:id="rId25"/>
    <p:sldId id="292" r:id="rId26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3305" y="4813"/>
            <a:ext cx="3200400" cy="56673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107047" y="4772745"/>
            <a:ext cx="1896110" cy="342265"/>
          </a:xfrm>
          <a:custGeom>
            <a:avLst/>
            <a:gdLst/>
            <a:ahLst/>
            <a:cxnLst/>
            <a:rect l="l" t="t" r="r" b="b"/>
            <a:pathLst>
              <a:path w="1896109" h="342264">
                <a:moveTo>
                  <a:pt x="1678904" y="210678"/>
                </a:moveTo>
                <a:lnTo>
                  <a:pt x="1571117" y="271186"/>
                </a:lnTo>
                <a:lnTo>
                  <a:pt x="1559619" y="281050"/>
                </a:lnTo>
                <a:lnTo>
                  <a:pt x="1553051" y="294094"/>
                </a:lnTo>
                <a:lnTo>
                  <a:pt x="1551864" y="308637"/>
                </a:lnTo>
                <a:lnTo>
                  <a:pt x="1556511" y="323002"/>
                </a:lnTo>
                <a:lnTo>
                  <a:pt x="1566376" y="334500"/>
                </a:lnTo>
                <a:lnTo>
                  <a:pt x="1579419" y="341068"/>
                </a:lnTo>
                <a:lnTo>
                  <a:pt x="1593963" y="342255"/>
                </a:lnTo>
                <a:lnTo>
                  <a:pt x="1608327" y="337607"/>
                </a:lnTo>
                <a:lnTo>
                  <a:pt x="1830273" y="213020"/>
                </a:lnTo>
                <a:lnTo>
                  <a:pt x="1819909" y="213020"/>
                </a:lnTo>
                <a:lnTo>
                  <a:pt x="1678904" y="210678"/>
                </a:lnTo>
                <a:close/>
              </a:path>
              <a:path w="1896109" h="342264">
                <a:moveTo>
                  <a:pt x="1744931" y="173613"/>
                </a:moveTo>
                <a:lnTo>
                  <a:pt x="1678904" y="210678"/>
                </a:lnTo>
                <a:lnTo>
                  <a:pt x="1819909" y="213020"/>
                </a:lnTo>
                <a:lnTo>
                  <a:pt x="1820003" y="207432"/>
                </a:lnTo>
                <a:lnTo>
                  <a:pt x="1800732" y="207432"/>
                </a:lnTo>
                <a:lnTo>
                  <a:pt x="1744931" y="173613"/>
                </a:lnTo>
                <a:close/>
              </a:path>
              <a:path w="1896109" h="342264">
                <a:moveTo>
                  <a:pt x="1599668" y="0"/>
                </a:moveTo>
                <a:lnTo>
                  <a:pt x="1585087" y="724"/>
                </a:lnTo>
                <a:lnTo>
                  <a:pt x="1571839" y="6854"/>
                </a:lnTo>
                <a:lnTo>
                  <a:pt x="1561592" y="17948"/>
                </a:lnTo>
                <a:lnTo>
                  <a:pt x="1556452" y="32214"/>
                </a:lnTo>
                <a:lnTo>
                  <a:pt x="1557147" y="46825"/>
                </a:lnTo>
                <a:lnTo>
                  <a:pt x="1563270" y="60078"/>
                </a:lnTo>
                <a:lnTo>
                  <a:pt x="1574419" y="70272"/>
                </a:lnTo>
                <a:lnTo>
                  <a:pt x="1680364" y="134481"/>
                </a:lnTo>
                <a:lnTo>
                  <a:pt x="1821179" y="136820"/>
                </a:lnTo>
                <a:lnTo>
                  <a:pt x="1819909" y="213020"/>
                </a:lnTo>
                <a:lnTo>
                  <a:pt x="1830273" y="213020"/>
                </a:lnTo>
                <a:lnTo>
                  <a:pt x="1896109" y="176063"/>
                </a:lnTo>
                <a:lnTo>
                  <a:pt x="1613916" y="5121"/>
                </a:lnTo>
                <a:lnTo>
                  <a:pt x="1599668" y="0"/>
                </a:lnTo>
                <a:close/>
              </a:path>
              <a:path w="1896109" h="342264">
                <a:moveTo>
                  <a:pt x="1270" y="106594"/>
                </a:moveTo>
                <a:lnTo>
                  <a:pt x="0" y="182794"/>
                </a:lnTo>
                <a:lnTo>
                  <a:pt x="1678904" y="210678"/>
                </a:lnTo>
                <a:lnTo>
                  <a:pt x="1744931" y="173613"/>
                </a:lnTo>
                <a:lnTo>
                  <a:pt x="1680364" y="134481"/>
                </a:lnTo>
                <a:lnTo>
                  <a:pt x="1270" y="106594"/>
                </a:lnTo>
                <a:close/>
              </a:path>
              <a:path w="1896109" h="342264">
                <a:moveTo>
                  <a:pt x="1801876" y="141646"/>
                </a:moveTo>
                <a:lnTo>
                  <a:pt x="1744931" y="173613"/>
                </a:lnTo>
                <a:lnTo>
                  <a:pt x="1800732" y="207432"/>
                </a:lnTo>
                <a:lnTo>
                  <a:pt x="1801876" y="141646"/>
                </a:lnTo>
                <a:close/>
              </a:path>
              <a:path w="1896109" h="342264">
                <a:moveTo>
                  <a:pt x="1821099" y="141646"/>
                </a:moveTo>
                <a:lnTo>
                  <a:pt x="1801876" y="141646"/>
                </a:lnTo>
                <a:lnTo>
                  <a:pt x="1800732" y="207432"/>
                </a:lnTo>
                <a:lnTo>
                  <a:pt x="1820003" y="207432"/>
                </a:lnTo>
                <a:lnTo>
                  <a:pt x="1821099" y="141646"/>
                </a:lnTo>
                <a:close/>
              </a:path>
              <a:path w="1896109" h="342264">
                <a:moveTo>
                  <a:pt x="1680364" y="134481"/>
                </a:moveTo>
                <a:lnTo>
                  <a:pt x="1744931" y="173613"/>
                </a:lnTo>
                <a:lnTo>
                  <a:pt x="1801876" y="141646"/>
                </a:lnTo>
                <a:lnTo>
                  <a:pt x="1821099" y="141646"/>
                </a:lnTo>
                <a:lnTo>
                  <a:pt x="1821179" y="136820"/>
                </a:lnTo>
                <a:lnTo>
                  <a:pt x="1680364" y="1344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8776" y="53"/>
            <a:ext cx="2171700" cy="681113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310505" y="4225531"/>
            <a:ext cx="4415790" cy="1447165"/>
          </a:xfrm>
          <a:custGeom>
            <a:avLst/>
            <a:gdLst/>
            <a:ahLst/>
            <a:cxnLst/>
            <a:rect l="l" t="t" r="r" b="b"/>
            <a:pathLst>
              <a:path w="4415790" h="1447164">
                <a:moveTo>
                  <a:pt x="0" y="1446657"/>
                </a:moveTo>
                <a:lnTo>
                  <a:pt x="1799971" y="1446657"/>
                </a:lnTo>
                <a:lnTo>
                  <a:pt x="1799971" y="0"/>
                </a:lnTo>
                <a:lnTo>
                  <a:pt x="0" y="0"/>
                </a:lnTo>
                <a:lnTo>
                  <a:pt x="0" y="1446657"/>
                </a:lnTo>
                <a:close/>
              </a:path>
              <a:path w="4415790" h="1447164">
                <a:moveTo>
                  <a:pt x="3915410" y="173113"/>
                </a:moveTo>
                <a:lnTo>
                  <a:pt x="4415790" y="837831"/>
                </a:lnTo>
              </a:path>
              <a:path w="4415790" h="1447164">
                <a:moveTo>
                  <a:pt x="3946271" y="199656"/>
                </a:moveTo>
                <a:lnTo>
                  <a:pt x="3692525" y="837831"/>
                </a:lnTo>
              </a:path>
              <a:path w="4415790" h="1447164">
                <a:moveTo>
                  <a:pt x="3692525" y="837831"/>
                </a:moveTo>
                <a:lnTo>
                  <a:pt x="4028186" y="1446657"/>
                </a:lnTo>
              </a:path>
              <a:path w="4415790" h="1447164">
                <a:moveTo>
                  <a:pt x="4415790" y="818908"/>
                </a:moveTo>
                <a:lnTo>
                  <a:pt x="4028186" y="1446657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52135" y="564515"/>
            <a:ext cx="1887728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250" y="1524381"/>
            <a:ext cx="11747500" cy="3100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39.png"/><Relationship Id="rId10" Type="http://schemas.openxmlformats.org/officeDocument/2006/relationships/image" Target="../media/image60.png"/><Relationship Id="rId4" Type="http://schemas.openxmlformats.org/officeDocument/2006/relationships/image" Target="../media/image25.pn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3" Type="http://schemas.openxmlformats.org/officeDocument/2006/relationships/image" Target="../media/image89.jpeg"/><Relationship Id="rId7" Type="http://schemas.openxmlformats.org/officeDocument/2006/relationships/image" Target="../media/image93.png"/><Relationship Id="rId12" Type="http://schemas.openxmlformats.org/officeDocument/2006/relationships/image" Target="../media/image97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0" Type="http://schemas.openxmlformats.org/officeDocument/2006/relationships/image" Target="../media/image95.png"/><Relationship Id="rId4" Type="http://schemas.openxmlformats.org/officeDocument/2006/relationships/image" Target="../media/image90.jpe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jpeg"/><Relationship Id="rId7" Type="http://schemas.openxmlformats.org/officeDocument/2006/relationships/image" Target="../media/image104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jpeg"/><Relationship Id="rId9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11" Type="http://schemas.openxmlformats.org/officeDocument/2006/relationships/image" Target="../media/image31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32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40.png"/><Relationship Id="rId3" Type="http://schemas.openxmlformats.org/officeDocument/2006/relationships/image" Target="../media/image134.png"/><Relationship Id="rId7" Type="http://schemas.openxmlformats.org/officeDocument/2006/relationships/image" Target="../media/image119.png"/><Relationship Id="rId12" Type="http://schemas.openxmlformats.org/officeDocument/2006/relationships/image" Target="../media/image139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38.jpeg"/><Relationship Id="rId5" Type="http://schemas.openxmlformats.org/officeDocument/2006/relationships/image" Target="../media/image136.png"/><Relationship Id="rId10" Type="http://schemas.openxmlformats.org/officeDocument/2006/relationships/image" Target="../media/image122.png"/><Relationship Id="rId4" Type="http://schemas.openxmlformats.org/officeDocument/2006/relationships/image" Target="../media/image135.png"/><Relationship Id="rId9" Type="http://schemas.openxmlformats.org/officeDocument/2006/relationships/image" Target="../media/image121.png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13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22.png"/><Relationship Id="rId12" Type="http://schemas.openxmlformats.org/officeDocument/2006/relationships/image" Target="../media/image146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39.png"/><Relationship Id="rId5" Type="http://schemas.openxmlformats.org/officeDocument/2006/relationships/image" Target="../media/image120.png"/><Relationship Id="rId10" Type="http://schemas.openxmlformats.org/officeDocument/2006/relationships/image" Target="../media/image145.png"/><Relationship Id="rId4" Type="http://schemas.openxmlformats.org/officeDocument/2006/relationships/image" Target="../media/image119.png"/><Relationship Id="rId9" Type="http://schemas.openxmlformats.org/officeDocument/2006/relationships/image" Target="../media/image144.png"/><Relationship Id="rId14" Type="http://schemas.openxmlformats.org/officeDocument/2006/relationships/image" Target="../media/image1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43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0" y="381001"/>
            <a:ext cx="4953000" cy="492443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muscles de la jambe </a:t>
            </a:r>
            <a:endParaRPr lang="fr-FR" dirty="0"/>
          </a:p>
        </p:txBody>
      </p:sp>
      <p:pic>
        <p:nvPicPr>
          <p:cNvPr id="7" name="Espace réservé du contenu 6" descr="muscles jambe 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46237"/>
            <a:ext cx="4648200" cy="4648200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3"/>
          </p:nvPr>
        </p:nvSpPr>
        <p:spPr>
          <a:xfrm>
            <a:off x="6400800" y="1828800"/>
            <a:ext cx="5181600" cy="1687641"/>
          </a:xfrm>
        </p:spPr>
        <p:txBody>
          <a:bodyPr/>
          <a:lstStyle/>
          <a:p>
            <a:r>
              <a:rPr lang="fr-FR" b="1" dirty="0" smtClean="0">
                <a:latin typeface="Times New Roman"/>
                <a:cs typeface="Times New Roman"/>
              </a:rPr>
              <a:t>UNIVERSITE </a:t>
            </a:r>
            <a:r>
              <a:rPr lang="fr-FR" b="1" spc="-10" dirty="0" smtClean="0">
                <a:latin typeface="Times New Roman"/>
                <a:cs typeface="Times New Roman"/>
              </a:rPr>
              <a:t>IBN KHALDOUN TIARET 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 </a:t>
            </a:r>
            <a:r>
              <a:rPr lang="fr-FR" b="1" spc="-5" dirty="0" smtClean="0">
                <a:latin typeface="Times New Roman"/>
                <a:cs typeface="Times New Roman"/>
              </a:rPr>
              <a:t>ANNEXE DE</a:t>
            </a:r>
            <a:r>
              <a:rPr lang="fr-FR" b="1" spc="10" dirty="0" smtClean="0">
                <a:latin typeface="Times New Roman"/>
                <a:cs typeface="Times New Roman"/>
              </a:rPr>
              <a:t> </a:t>
            </a:r>
            <a:r>
              <a:rPr lang="fr-FR" b="1" spc="-5" dirty="0" smtClean="0">
                <a:latin typeface="Times New Roman"/>
                <a:cs typeface="Times New Roman"/>
              </a:rPr>
              <a:t>MEDECINE</a:t>
            </a:r>
            <a:endParaRPr lang="fr-FR" b="1" dirty="0" smtClean="0">
              <a:latin typeface="Times New Roman"/>
              <a:cs typeface="Times New Roman"/>
            </a:endParaRPr>
          </a:p>
          <a:p>
            <a:r>
              <a:rPr lang="fr-FR" b="1" spc="-10" dirty="0" smtClean="0">
                <a:latin typeface="Times New Roman"/>
                <a:cs typeface="Times New Roman"/>
              </a:rPr>
              <a:t>ANNEE </a:t>
            </a:r>
            <a:r>
              <a:rPr lang="fr-FR" b="1" spc="-5" dirty="0" smtClean="0">
                <a:latin typeface="Times New Roman"/>
                <a:cs typeface="Times New Roman"/>
              </a:rPr>
              <a:t>UNIVERSITAIRE  </a:t>
            </a:r>
            <a:r>
              <a:rPr lang="fr-FR" b="1" dirty="0" smtClean="0">
                <a:latin typeface="Times New Roman"/>
                <a:cs typeface="Times New Roman"/>
              </a:rPr>
              <a:t>2023</a:t>
            </a:r>
            <a:r>
              <a:rPr lang="fr-FR" b="1" spc="55" dirty="0" smtClean="0">
                <a:latin typeface="Times New Roman"/>
                <a:cs typeface="Times New Roman"/>
              </a:rPr>
              <a:t> </a:t>
            </a:r>
            <a:r>
              <a:rPr lang="fr-FR" b="1" spc="-5" dirty="0" smtClean="0">
                <a:latin typeface="Times New Roman"/>
                <a:cs typeface="Times New Roman"/>
              </a:rPr>
              <a:t>-2024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b="1" dirty="0" smtClean="0">
                <a:latin typeface="Arial"/>
                <a:cs typeface="Arial"/>
              </a:rPr>
              <a:t>Dr</a:t>
            </a:r>
            <a:r>
              <a:rPr lang="fr-FR" b="1" spc="-20" dirty="0" smtClean="0">
                <a:latin typeface="Arial"/>
                <a:cs typeface="Arial"/>
              </a:rPr>
              <a:t> </a:t>
            </a:r>
            <a:r>
              <a:rPr lang="fr-FR" b="1" spc="-10" dirty="0" smtClean="0">
                <a:latin typeface="Arial"/>
                <a:cs typeface="Arial"/>
              </a:rPr>
              <a:t>BENYAHIA.S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b="1" spc="-10" dirty="0" smtClean="0">
                <a:latin typeface="Arial"/>
                <a:cs typeface="Arial"/>
              </a:rPr>
              <a:t>SPECIALISTE  EN ANATOMIE GENERALE </a:t>
            </a:r>
            <a:endParaRPr lang="fr-FR" b="1" dirty="0" smtClean="0"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9144000" y="304800"/>
            <a:ext cx="2438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pcstar\Downloads\LOGO Ibn khaldou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136070"/>
            <a:ext cx="2743200" cy="1616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4918" y="96437"/>
            <a:ext cx="3355975" cy="6762115"/>
            <a:chOff x="8614918" y="96437"/>
            <a:chExt cx="3355975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2493" y="96437"/>
              <a:ext cx="2438400" cy="67615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63406" y="2130284"/>
              <a:ext cx="1463675" cy="2037080"/>
            </a:xfrm>
            <a:custGeom>
              <a:avLst/>
              <a:gdLst/>
              <a:ahLst/>
              <a:cxnLst/>
              <a:rect l="l" t="t" r="r" b="b"/>
              <a:pathLst>
                <a:path w="1463675" h="2037079">
                  <a:moveTo>
                    <a:pt x="1447419" y="1903996"/>
                  </a:moveTo>
                  <a:lnTo>
                    <a:pt x="1398041" y="1876437"/>
                  </a:lnTo>
                  <a:lnTo>
                    <a:pt x="1231265" y="1783346"/>
                  </a:lnTo>
                  <a:lnTo>
                    <a:pt x="1220495" y="1779866"/>
                  </a:lnTo>
                  <a:lnTo>
                    <a:pt x="1209586" y="1780781"/>
                  </a:lnTo>
                  <a:lnTo>
                    <a:pt x="1199807" y="1785747"/>
                  </a:lnTo>
                  <a:lnTo>
                    <a:pt x="1192403" y="1794395"/>
                  </a:lnTo>
                  <a:lnTo>
                    <a:pt x="1188961" y="1805165"/>
                  </a:lnTo>
                  <a:lnTo>
                    <a:pt x="1189875" y="1816074"/>
                  </a:lnTo>
                  <a:lnTo>
                    <a:pt x="1194803" y="1825853"/>
                  </a:lnTo>
                  <a:lnTo>
                    <a:pt x="1203452" y="1833257"/>
                  </a:lnTo>
                  <a:lnTo>
                    <a:pt x="1284376" y="1878444"/>
                  </a:lnTo>
                  <a:lnTo>
                    <a:pt x="0" y="1902726"/>
                  </a:lnTo>
                  <a:lnTo>
                    <a:pt x="1143" y="1959876"/>
                  </a:lnTo>
                  <a:lnTo>
                    <a:pt x="1285544" y="1935594"/>
                  </a:lnTo>
                  <a:lnTo>
                    <a:pt x="1206246" y="1983879"/>
                  </a:lnTo>
                  <a:lnTo>
                    <a:pt x="1197914" y="1991601"/>
                  </a:lnTo>
                  <a:lnTo>
                    <a:pt x="1193330" y="2001558"/>
                  </a:lnTo>
                  <a:lnTo>
                    <a:pt x="1192822" y="2012480"/>
                  </a:lnTo>
                  <a:lnTo>
                    <a:pt x="1196721" y="2023122"/>
                  </a:lnTo>
                  <a:lnTo>
                    <a:pt x="1204429" y="2031453"/>
                  </a:lnTo>
                  <a:lnTo>
                    <a:pt x="1214386" y="2036038"/>
                  </a:lnTo>
                  <a:lnTo>
                    <a:pt x="1225308" y="2036546"/>
                  </a:lnTo>
                  <a:lnTo>
                    <a:pt x="1235964" y="2032647"/>
                  </a:lnTo>
                  <a:lnTo>
                    <a:pt x="1447419" y="1903996"/>
                  </a:lnTo>
                  <a:close/>
                </a:path>
                <a:path w="1463675" h="2037079">
                  <a:moveTo>
                    <a:pt x="1463167" y="128282"/>
                  </a:moveTo>
                  <a:lnTo>
                    <a:pt x="1414132" y="99707"/>
                  </a:lnTo>
                  <a:lnTo>
                    <a:pt x="1249426" y="3695"/>
                  </a:lnTo>
                  <a:lnTo>
                    <a:pt x="1238643" y="0"/>
                  </a:lnTo>
                  <a:lnTo>
                    <a:pt x="1227721" y="698"/>
                  </a:lnTo>
                  <a:lnTo>
                    <a:pt x="1217866" y="5473"/>
                  </a:lnTo>
                  <a:lnTo>
                    <a:pt x="1210310" y="13982"/>
                  </a:lnTo>
                  <a:lnTo>
                    <a:pt x="1206627" y="24701"/>
                  </a:lnTo>
                  <a:lnTo>
                    <a:pt x="1207350" y="35623"/>
                  </a:lnTo>
                  <a:lnTo>
                    <a:pt x="1212126" y="45478"/>
                  </a:lnTo>
                  <a:lnTo>
                    <a:pt x="1220597" y="52971"/>
                  </a:lnTo>
                  <a:lnTo>
                    <a:pt x="1300657" y="99707"/>
                  </a:lnTo>
                  <a:lnTo>
                    <a:pt x="44069" y="99707"/>
                  </a:lnTo>
                  <a:lnTo>
                    <a:pt x="44069" y="156857"/>
                  </a:lnTo>
                  <a:lnTo>
                    <a:pt x="1300873" y="156857"/>
                  </a:lnTo>
                  <a:lnTo>
                    <a:pt x="1220597" y="203720"/>
                  </a:lnTo>
                  <a:lnTo>
                    <a:pt x="1212126" y="211226"/>
                  </a:lnTo>
                  <a:lnTo>
                    <a:pt x="1207350" y="221081"/>
                  </a:lnTo>
                  <a:lnTo>
                    <a:pt x="1206627" y="232003"/>
                  </a:lnTo>
                  <a:lnTo>
                    <a:pt x="1210310" y="242709"/>
                  </a:lnTo>
                  <a:lnTo>
                    <a:pt x="1217866" y="251231"/>
                  </a:lnTo>
                  <a:lnTo>
                    <a:pt x="1227721" y="256006"/>
                  </a:lnTo>
                  <a:lnTo>
                    <a:pt x="1238643" y="256705"/>
                  </a:lnTo>
                  <a:lnTo>
                    <a:pt x="1249426" y="252996"/>
                  </a:lnTo>
                  <a:lnTo>
                    <a:pt x="1414183" y="156857"/>
                  </a:lnTo>
                  <a:lnTo>
                    <a:pt x="1463167" y="1282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27618" y="2061844"/>
              <a:ext cx="380365" cy="393700"/>
            </a:xfrm>
            <a:custGeom>
              <a:avLst/>
              <a:gdLst/>
              <a:ahLst/>
              <a:cxnLst/>
              <a:rect l="l" t="t" r="r" b="b"/>
              <a:pathLst>
                <a:path w="380365" h="393700">
                  <a:moveTo>
                    <a:pt x="0" y="196722"/>
                  </a:moveTo>
                  <a:lnTo>
                    <a:pt x="5019" y="151635"/>
                  </a:lnTo>
                  <a:lnTo>
                    <a:pt x="19315" y="110236"/>
                  </a:lnTo>
                  <a:lnTo>
                    <a:pt x="41747" y="73708"/>
                  </a:lnTo>
                  <a:lnTo>
                    <a:pt x="71173" y="43237"/>
                  </a:lnTo>
                  <a:lnTo>
                    <a:pt x="106450" y="20006"/>
                  </a:lnTo>
                  <a:lnTo>
                    <a:pt x="146437" y="5198"/>
                  </a:lnTo>
                  <a:lnTo>
                    <a:pt x="189991" y="0"/>
                  </a:lnTo>
                  <a:lnTo>
                    <a:pt x="233539" y="5198"/>
                  </a:lnTo>
                  <a:lnTo>
                    <a:pt x="273508" y="20006"/>
                  </a:lnTo>
                  <a:lnTo>
                    <a:pt x="308760" y="43237"/>
                  </a:lnTo>
                  <a:lnTo>
                    <a:pt x="338159" y="73708"/>
                  </a:lnTo>
                  <a:lnTo>
                    <a:pt x="360566" y="110236"/>
                  </a:lnTo>
                  <a:lnTo>
                    <a:pt x="374844" y="151635"/>
                  </a:lnTo>
                  <a:lnTo>
                    <a:pt x="379856" y="196722"/>
                  </a:lnTo>
                  <a:lnTo>
                    <a:pt x="374844" y="241857"/>
                  </a:lnTo>
                  <a:lnTo>
                    <a:pt x="360566" y="283290"/>
                  </a:lnTo>
                  <a:lnTo>
                    <a:pt x="338159" y="319840"/>
                  </a:lnTo>
                  <a:lnTo>
                    <a:pt x="308760" y="350325"/>
                  </a:lnTo>
                  <a:lnTo>
                    <a:pt x="273508" y="373564"/>
                  </a:lnTo>
                  <a:lnTo>
                    <a:pt x="233539" y="388373"/>
                  </a:lnTo>
                  <a:lnTo>
                    <a:pt x="189991" y="393572"/>
                  </a:lnTo>
                  <a:lnTo>
                    <a:pt x="146437" y="388373"/>
                  </a:lnTo>
                  <a:lnTo>
                    <a:pt x="106450" y="373564"/>
                  </a:lnTo>
                  <a:lnTo>
                    <a:pt x="71173" y="350325"/>
                  </a:lnTo>
                  <a:lnTo>
                    <a:pt x="41747" y="319840"/>
                  </a:lnTo>
                  <a:lnTo>
                    <a:pt x="19315" y="283290"/>
                  </a:lnTo>
                  <a:lnTo>
                    <a:pt x="5019" y="241857"/>
                  </a:lnTo>
                  <a:lnTo>
                    <a:pt x="0" y="196722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8045" y="113665"/>
            <a:ext cx="61550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III-</a:t>
            </a:r>
            <a:r>
              <a:rPr sz="4000" u="heavy" spc="-5" dirty="0">
                <a:uFill>
                  <a:solidFill>
                    <a:srgbClr val="FF0000"/>
                  </a:solidFill>
                </a:uFill>
              </a:rPr>
              <a:t>Muscles</a:t>
            </a:r>
            <a:r>
              <a:rPr sz="4000" u="heavy" dirty="0">
                <a:uFill>
                  <a:solidFill>
                    <a:srgbClr val="FF0000"/>
                  </a:solidFill>
                </a:uFill>
              </a:rPr>
              <a:t> de</a:t>
            </a:r>
            <a:r>
              <a:rPr sz="4000"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dirty="0">
                <a:uFill>
                  <a:solidFill>
                    <a:srgbClr val="FF0000"/>
                  </a:solidFill>
                </a:uFill>
              </a:rPr>
              <a:t>la</a:t>
            </a:r>
            <a:r>
              <a:rPr sz="4000"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spc="-15" dirty="0">
                <a:uFill>
                  <a:solidFill>
                    <a:srgbClr val="FF0000"/>
                  </a:solidFill>
                </a:uFill>
              </a:rPr>
              <a:t>loge</a:t>
            </a:r>
            <a:r>
              <a:rPr sz="4000"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spc="-25" dirty="0">
                <a:uFill>
                  <a:solidFill>
                    <a:srgbClr val="FF0000"/>
                  </a:solidFill>
                </a:uFill>
              </a:rPr>
              <a:t>latérale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109220" y="1086802"/>
            <a:ext cx="8360409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Ce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groupe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musculaire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comprend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deux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muscles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Calibri"/>
              <a:cs typeface="Calibri"/>
            </a:endParaRPr>
          </a:p>
          <a:p>
            <a:pPr marL="12700" marR="4302125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1- </a:t>
            </a:r>
            <a:r>
              <a:rPr sz="3200" dirty="0">
                <a:latin typeface="Calibri"/>
                <a:cs typeface="Calibri"/>
              </a:rPr>
              <a:t>Muscle long </a:t>
            </a:r>
            <a:r>
              <a:rPr sz="3200" spc="-5" dirty="0">
                <a:latin typeface="Calibri"/>
                <a:cs typeface="Calibri"/>
              </a:rPr>
              <a:t>fibualire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2-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Muscle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court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fibualire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9726" y="2043366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85581" y="3864864"/>
            <a:ext cx="380365" cy="393700"/>
          </a:xfrm>
          <a:custGeom>
            <a:avLst/>
            <a:gdLst/>
            <a:ahLst/>
            <a:cxnLst/>
            <a:rect l="l" t="t" r="r" b="b"/>
            <a:pathLst>
              <a:path w="380365" h="393700">
                <a:moveTo>
                  <a:pt x="0" y="196723"/>
                </a:moveTo>
                <a:lnTo>
                  <a:pt x="5019" y="151595"/>
                </a:lnTo>
                <a:lnTo>
                  <a:pt x="19315" y="110180"/>
                </a:lnTo>
                <a:lnTo>
                  <a:pt x="41747" y="73655"/>
                </a:lnTo>
                <a:lnTo>
                  <a:pt x="71173" y="43197"/>
                </a:lnTo>
                <a:lnTo>
                  <a:pt x="106450" y="19983"/>
                </a:lnTo>
                <a:lnTo>
                  <a:pt x="146437" y="5192"/>
                </a:lnTo>
                <a:lnTo>
                  <a:pt x="189992" y="0"/>
                </a:lnTo>
                <a:lnTo>
                  <a:pt x="233499" y="5192"/>
                </a:lnTo>
                <a:lnTo>
                  <a:pt x="273452" y="19983"/>
                </a:lnTo>
                <a:lnTo>
                  <a:pt x="308707" y="43197"/>
                </a:lnTo>
                <a:lnTo>
                  <a:pt x="338119" y="73655"/>
                </a:lnTo>
                <a:lnTo>
                  <a:pt x="360544" y="110180"/>
                </a:lnTo>
                <a:lnTo>
                  <a:pt x="374838" y="151595"/>
                </a:lnTo>
                <a:lnTo>
                  <a:pt x="379857" y="196723"/>
                </a:lnTo>
                <a:lnTo>
                  <a:pt x="374838" y="241850"/>
                </a:lnTo>
                <a:lnTo>
                  <a:pt x="360544" y="283265"/>
                </a:lnTo>
                <a:lnTo>
                  <a:pt x="338119" y="319790"/>
                </a:lnTo>
                <a:lnTo>
                  <a:pt x="308707" y="350248"/>
                </a:lnTo>
                <a:lnTo>
                  <a:pt x="273452" y="373462"/>
                </a:lnTo>
                <a:lnTo>
                  <a:pt x="233499" y="388253"/>
                </a:lnTo>
                <a:lnTo>
                  <a:pt x="189992" y="393446"/>
                </a:lnTo>
                <a:lnTo>
                  <a:pt x="146437" y="388253"/>
                </a:lnTo>
                <a:lnTo>
                  <a:pt x="106450" y="373462"/>
                </a:lnTo>
                <a:lnTo>
                  <a:pt x="71173" y="350248"/>
                </a:lnTo>
                <a:lnTo>
                  <a:pt x="41747" y="319790"/>
                </a:lnTo>
                <a:lnTo>
                  <a:pt x="19315" y="283265"/>
                </a:lnTo>
                <a:lnTo>
                  <a:pt x="5019" y="241850"/>
                </a:lnTo>
                <a:lnTo>
                  <a:pt x="0" y="19672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87816" y="3847083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9116" y="276224"/>
            <a:ext cx="2819400" cy="641032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1940" y="1066546"/>
            <a:ext cx="6269990" cy="4401185"/>
          </a:xfrm>
          <a:custGeom>
            <a:avLst/>
            <a:gdLst/>
            <a:ahLst/>
            <a:cxnLst/>
            <a:rect l="l" t="t" r="r" b="b"/>
            <a:pathLst>
              <a:path w="6269990" h="4401185">
                <a:moveTo>
                  <a:pt x="0" y="4401184"/>
                </a:moveTo>
                <a:lnTo>
                  <a:pt x="6269482" y="4401184"/>
                </a:lnTo>
                <a:lnTo>
                  <a:pt x="6269482" y="0"/>
                </a:lnTo>
                <a:lnTo>
                  <a:pt x="0" y="0"/>
                </a:lnTo>
                <a:lnTo>
                  <a:pt x="0" y="440118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660" y="1503934"/>
            <a:ext cx="598043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-Condyle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latéral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tête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 </a:t>
            </a:r>
            <a:r>
              <a:rPr sz="2800" dirty="0">
                <a:latin typeface="Calibri"/>
                <a:cs typeface="Calibri"/>
              </a:rPr>
              <a:t>fibula,</a:t>
            </a:r>
            <a:endParaRPr sz="2800">
              <a:latin typeface="Calibri"/>
              <a:cs typeface="Calibri"/>
            </a:endParaRPr>
          </a:p>
          <a:p>
            <a:pPr marL="12700" marR="31686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-1/3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supérieure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latérale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fibula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860" y="3638550"/>
            <a:ext cx="599249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100"/>
              </a:spcBef>
              <a:tabLst>
                <a:tab pos="4100195" algn="l"/>
              </a:tabLst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 du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775" spc="-7" baseline="25525" dirty="0">
                <a:latin typeface="Calibri"/>
                <a:cs typeface="Calibri"/>
              </a:rPr>
              <a:t>er	</a:t>
            </a:r>
            <a:r>
              <a:rPr sz="2800" spc="-20" dirty="0">
                <a:latin typeface="Calibri"/>
                <a:cs typeface="Calibri"/>
              </a:rPr>
              <a:t>métatarsien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sur la </a:t>
            </a:r>
            <a:r>
              <a:rPr sz="2800" spc="-15" dirty="0">
                <a:latin typeface="Calibri"/>
                <a:cs typeface="Calibri"/>
              </a:rPr>
              <a:t>face plantaire </a:t>
            </a:r>
            <a:r>
              <a:rPr sz="2800" spc="-5" dirty="0">
                <a:latin typeface="Calibri"/>
                <a:cs typeface="Calibri"/>
              </a:rPr>
              <a:t>(passe </a:t>
            </a:r>
            <a:r>
              <a:rPr sz="2800" dirty="0">
                <a:latin typeface="Calibri"/>
                <a:cs typeface="Calibri"/>
              </a:rPr>
              <a:t>sous la </a:t>
            </a:r>
            <a:r>
              <a:rPr sz="2800" spc="-15" dirty="0">
                <a:latin typeface="Calibri"/>
                <a:cs typeface="Calibri"/>
              </a:rPr>
              <a:t>plante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pied).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40024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1-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Muscle</a:t>
            </a:r>
            <a:r>
              <a:rPr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long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fibulaire: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263380" y="223520"/>
            <a:ext cx="1023619" cy="1226185"/>
            <a:chOff x="9263380" y="223520"/>
            <a:chExt cx="1023619" cy="1226185"/>
          </a:xfrm>
        </p:grpSpPr>
        <p:sp>
          <p:nvSpPr>
            <p:cNvPr id="8" name="object 8"/>
            <p:cNvSpPr/>
            <p:nvPr/>
          </p:nvSpPr>
          <p:spPr>
            <a:xfrm>
              <a:off x="9704197" y="666750"/>
              <a:ext cx="582295" cy="782955"/>
            </a:xfrm>
            <a:custGeom>
              <a:avLst/>
              <a:gdLst/>
              <a:ahLst/>
              <a:cxnLst/>
              <a:rect l="l" t="t" r="r" b="b"/>
              <a:pathLst>
                <a:path w="582295" h="782955">
                  <a:moveTo>
                    <a:pt x="367351" y="628903"/>
                  </a:moveTo>
                  <a:lnTo>
                    <a:pt x="356552" y="630872"/>
                  </a:lnTo>
                  <a:lnTo>
                    <a:pt x="347277" y="636746"/>
                  </a:lnTo>
                  <a:lnTo>
                    <a:pt x="340741" y="646049"/>
                  </a:lnTo>
                  <a:lnTo>
                    <a:pt x="338328" y="657137"/>
                  </a:lnTo>
                  <a:lnTo>
                    <a:pt x="340296" y="667892"/>
                  </a:lnTo>
                  <a:lnTo>
                    <a:pt x="346170" y="677124"/>
                  </a:lnTo>
                  <a:lnTo>
                    <a:pt x="355473" y="683640"/>
                  </a:lnTo>
                  <a:lnTo>
                    <a:pt x="582295" y="782827"/>
                  </a:lnTo>
                  <a:lnTo>
                    <a:pt x="579308" y="753872"/>
                  </a:lnTo>
                  <a:lnTo>
                    <a:pt x="525779" y="753872"/>
                  </a:lnTo>
                  <a:lnTo>
                    <a:pt x="463410" y="668453"/>
                  </a:lnTo>
                  <a:lnTo>
                    <a:pt x="378459" y="631316"/>
                  </a:lnTo>
                  <a:lnTo>
                    <a:pt x="367351" y="628903"/>
                  </a:lnTo>
                  <a:close/>
                </a:path>
                <a:path w="582295" h="782955">
                  <a:moveTo>
                    <a:pt x="463410" y="668453"/>
                  </a:moveTo>
                  <a:lnTo>
                    <a:pt x="525779" y="753872"/>
                  </a:lnTo>
                  <a:lnTo>
                    <a:pt x="544844" y="739901"/>
                  </a:lnTo>
                  <a:lnTo>
                    <a:pt x="520446" y="739901"/>
                  </a:lnTo>
                  <a:lnTo>
                    <a:pt x="515434" y="691195"/>
                  </a:lnTo>
                  <a:lnTo>
                    <a:pt x="463410" y="668453"/>
                  </a:lnTo>
                  <a:close/>
                </a:path>
                <a:path w="582295" h="782955">
                  <a:moveTo>
                    <a:pt x="525526" y="511048"/>
                  </a:moveTo>
                  <a:lnTo>
                    <a:pt x="514734" y="514449"/>
                  </a:lnTo>
                  <a:lnTo>
                    <a:pt x="506349" y="521493"/>
                  </a:lnTo>
                  <a:lnTo>
                    <a:pt x="501201" y="531157"/>
                  </a:lnTo>
                  <a:lnTo>
                    <a:pt x="500125" y="542416"/>
                  </a:lnTo>
                  <a:lnTo>
                    <a:pt x="509633" y="634817"/>
                  </a:lnTo>
                  <a:lnTo>
                    <a:pt x="571880" y="720089"/>
                  </a:lnTo>
                  <a:lnTo>
                    <a:pt x="525779" y="753872"/>
                  </a:lnTo>
                  <a:lnTo>
                    <a:pt x="579308" y="753872"/>
                  </a:lnTo>
                  <a:lnTo>
                    <a:pt x="556895" y="536575"/>
                  </a:lnTo>
                  <a:lnTo>
                    <a:pt x="553565" y="525781"/>
                  </a:lnTo>
                  <a:lnTo>
                    <a:pt x="546544" y="517382"/>
                  </a:lnTo>
                  <a:lnTo>
                    <a:pt x="536856" y="512196"/>
                  </a:lnTo>
                  <a:lnTo>
                    <a:pt x="525526" y="511048"/>
                  </a:lnTo>
                  <a:close/>
                </a:path>
                <a:path w="582295" h="782955">
                  <a:moveTo>
                    <a:pt x="515434" y="691195"/>
                  </a:moveTo>
                  <a:lnTo>
                    <a:pt x="520446" y="739901"/>
                  </a:lnTo>
                  <a:lnTo>
                    <a:pt x="560324" y="710819"/>
                  </a:lnTo>
                  <a:lnTo>
                    <a:pt x="515434" y="691195"/>
                  </a:lnTo>
                  <a:close/>
                </a:path>
                <a:path w="582295" h="782955">
                  <a:moveTo>
                    <a:pt x="509633" y="634817"/>
                  </a:moveTo>
                  <a:lnTo>
                    <a:pt x="515434" y="691195"/>
                  </a:lnTo>
                  <a:lnTo>
                    <a:pt x="560324" y="710819"/>
                  </a:lnTo>
                  <a:lnTo>
                    <a:pt x="520446" y="739901"/>
                  </a:lnTo>
                  <a:lnTo>
                    <a:pt x="544844" y="739901"/>
                  </a:lnTo>
                  <a:lnTo>
                    <a:pt x="571880" y="720089"/>
                  </a:lnTo>
                  <a:lnTo>
                    <a:pt x="509633" y="634817"/>
                  </a:lnTo>
                  <a:close/>
                </a:path>
                <a:path w="582295" h="782955">
                  <a:moveTo>
                    <a:pt x="46227" y="0"/>
                  </a:moveTo>
                  <a:lnTo>
                    <a:pt x="0" y="33782"/>
                  </a:lnTo>
                  <a:lnTo>
                    <a:pt x="463410" y="668453"/>
                  </a:lnTo>
                  <a:lnTo>
                    <a:pt x="515434" y="691195"/>
                  </a:lnTo>
                  <a:lnTo>
                    <a:pt x="509633" y="634817"/>
                  </a:lnTo>
                  <a:lnTo>
                    <a:pt x="462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2600" y="281940"/>
              <a:ext cx="439420" cy="5181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3380" y="223520"/>
              <a:ext cx="726440" cy="726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1749" y="309245"/>
              <a:ext cx="341629" cy="42240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421749" y="309245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09">
                  <a:moveTo>
                    <a:pt x="0" y="211200"/>
                  </a:moveTo>
                  <a:lnTo>
                    <a:pt x="4510" y="162792"/>
                  </a:lnTo>
                  <a:lnTo>
                    <a:pt x="17357" y="118345"/>
                  </a:lnTo>
                  <a:lnTo>
                    <a:pt x="37519" y="79129"/>
                  </a:lnTo>
                  <a:lnTo>
                    <a:pt x="63969" y="46416"/>
                  </a:lnTo>
                  <a:lnTo>
                    <a:pt x="95685" y="21476"/>
                  </a:lnTo>
                  <a:lnTo>
                    <a:pt x="131641" y="5580"/>
                  </a:lnTo>
                  <a:lnTo>
                    <a:pt x="170815" y="0"/>
                  </a:lnTo>
                  <a:lnTo>
                    <a:pt x="209988" y="5580"/>
                  </a:lnTo>
                  <a:lnTo>
                    <a:pt x="245944" y="21476"/>
                  </a:lnTo>
                  <a:lnTo>
                    <a:pt x="277660" y="46416"/>
                  </a:lnTo>
                  <a:lnTo>
                    <a:pt x="304110" y="79129"/>
                  </a:lnTo>
                  <a:lnTo>
                    <a:pt x="324272" y="118345"/>
                  </a:lnTo>
                  <a:lnTo>
                    <a:pt x="337119" y="162792"/>
                  </a:lnTo>
                  <a:lnTo>
                    <a:pt x="341629" y="211200"/>
                  </a:lnTo>
                  <a:lnTo>
                    <a:pt x="337119" y="259649"/>
                  </a:lnTo>
                  <a:lnTo>
                    <a:pt x="324272" y="304112"/>
                  </a:lnTo>
                  <a:lnTo>
                    <a:pt x="304110" y="343325"/>
                  </a:lnTo>
                  <a:lnTo>
                    <a:pt x="277660" y="376025"/>
                  </a:lnTo>
                  <a:lnTo>
                    <a:pt x="245944" y="400947"/>
                  </a:lnTo>
                  <a:lnTo>
                    <a:pt x="209988" y="416827"/>
                  </a:lnTo>
                  <a:lnTo>
                    <a:pt x="170815" y="422401"/>
                  </a:lnTo>
                  <a:lnTo>
                    <a:pt x="131641" y="416827"/>
                  </a:lnTo>
                  <a:lnTo>
                    <a:pt x="95685" y="400947"/>
                  </a:lnTo>
                  <a:lnTo>
                    <a:pt x="63969" y="376025"/>
                  </a:lnTo>
                  <a:lnTo>
                    <a:pt x="37519" y="343325"/>
                  </a:lnTo>
                  <a:lnTo>
                    <a:pt x="17357" y="304112"/>
                  </a:lnTo>
                  <a:lnTo>
                    <a:pt x="4510" y="25964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208514" y="3347720"/>
            <a:ext cx="1590040" cy="770890"/>
            <a:chOff x="10208514" y="3347720"/>
            <a:chExt cx="1590040" cy="770890"/>
          </a:xfrm>
        </p:grpSpPr>
        <p:sp>
          <p:nvSpPr>
            <p:cNvPr id="14" name="object 14"/>
            <p:cNvSpPr/>
            <p:nvPr/>
          </p:nvSpPr>
          <p:spPr>
            <a:xfrm>
              <a:off x="10208514" y="3587559"/>
              <a:ext cx="1308100" cy="530860"/>
            </a:xfrm>
            <a:custGeom>
              <a:avLst/>
              <a:gdLst/>
              <a:ahLst/>
              <a:cxnLst/>
              <a:rect l="l" t="t" r="r" b="b"/>
              <a:pathLst>
                <a:path w="1308100" h="530860">
                  <a:moveTo>
                    <a:pt x="1308100" y="99758"/>
                  </a:moveTo>
                  <a:lnTo>
                    <a:pt x="392518" y="99758"/>
                  </a:lnTo>
                  <a:lnTo>
                    <a:pt x="472694" y="53022"/>
                  </a:lnTo>
                  <a:lnTo>
                    <a:pt x="481152" y="45453"/>
                  </a:lnTo>
                  <a:lnTo>
                    <a:pt x="485927" y="35560"/>
                  </a:lnTo>
                  <a:lnTo>
                    <a:pt x="486651" y="24638"/>
                  </a:lnTo>
                  <a:lnTo>
                    <a:pt x="482981" y="13906"/>
                  </a:lnTo>
                  <a:lnTo>
                    <a:pt x="475411" y="5461"/>
                  </a:lnTo>
                  <a:lnTo>
                    <a:pt x="465556" y="723"/>
                  </a:lnTo>
                  <a:lnTo>
                    <a:pt x="454634" y="0"/>
                  </a:lnTo>
                  <a:lnTo>
                    <a:pt x="443865" y="3619"/>
                  </a:lnTo>
                  <a:lnTo>
                    <a:pt x="230124" y="128333"/>
                  </a:lnTo>
                  <a:lnTo>
                    <a:pt x="443865" y="253047"/>
                  </a:lnTo>
                  <a:lnTo>
                    <a:pt x="454634" y="256679"/>
                  </a:lnTo>
                  <a:lnTo>
                    <a:pt x="465556" y="255955"/>
                  </a:lnTo>
                  <a:lnTo>
                    <a:pt x="475411" y="251218"/>
                  </a:lnTo>
                  <a:lnTo>
                    <a:pt x="482981" y="242760"/>
                  </a:lnTo>
                  <a:lnTo>
                    <a:pt x="486651" y="231990"/>
                  </a:lnTo>
                  <a:lnTo>
                    <a:pt x="485927" y="221068"/>
                  </a:lnTo>
                  <a:lnTo>
                    <a:pt x="481152" y="211213"/>
                  </a:lnTo>
                  <a:lnTo>
                    <a:pt x="472694" y="203644"/>
                  </a:lnTo>
                  <a:lnTo>
                    <a:pt x="392518" y="156908"/>
                  </a:lnTo>
                  <a:lnTo>
                    <a:pt x="810107" y="156908"/>
                  </a:lnTo>
                  <a:lnTo>
                    <a:pt x="142328" y="404660"/>
                  </a:lnTo>
                  <a:lnTo>
                    <a:pt x="201168" y="332930"/>
                  </a:lnTo>
                  <a:lnTo>
                    <a:pt x="206489" y="322910"/>
                  </a:lnTo>
                  <a:lnTo>
                    <a:pt x="187223" y="287350"/>
                  </a:lnTo>
                  <a:lnTo>
                    <a:pt x="176352" y="286308"/>
                  </a:lnTo>
                  <a:lnTo>
                    <a:pt x="165887" y="289445"/>
                  </a:lnTo>
                  <a:lnTo>
                    <a:pt x="157099" y="296608"/>
                  </a:lnTo>
                  <a:lnTo>
                    <a:pt x="0" y="487870"/>
                  </a:lnTo>
                  <a:lnTo>
                    <a:pt x="243840" y="530542"/>
                  </a:lnTo>
                  <a:lnTo>
                    <a:pt x="255155" y="530225"/>
                  </a:lnTo>
                  <a:lnTo>
                    <a:pt x="265150" y="525741"/>
                  </a:lnTo>
                  <a:lnTo>
                    <a:pt x="272745" y="517855"/>
                  </a:lnTo>
                  <a:lnTo>
                    <a:pt x="276860" y="507301"/>
                  </a:lnTo>
                  <a:lnTo>
                    <a:pt x="276542" y="495935"/>
                  </a:lnTo>
                  <a:lnTo>
                    <a:pt x="162280" y="458203"/>
                  </a:lnTo>
                  <a:lnTo>
                    <a:pt x="63119" y="494982"/>
                  </a:lnTo>
                  <a:lnTo>
                    <a:pt x="86385" y="486346"/>
                  </a:lnTo>
                  <a:lnTo>
                    <a:pt x="162280" y="458203"/>
                  </a:lnTo>
                  <a:lnTo>
                    <a:pt x="974369" y="156908"/>
                  </a:lnTo>
                  <a:lnTo>
                    <a:pt x="1308100" y="156908"/>
                  </a:lnTo>
                  <a:lnTo>
                    <a:pt x="1308100" y="997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81080" y="3406140"/>
              <a:ext cx="436879" cy="518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71860" y="3347720"/>
              <a:ext cx="726440" cy="7264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29594" y="3434334"/>
              <a:ext cx="341502" cy="42240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229594" y="3434334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52"/>
                  </a:lnTo>
                  <a:lnTo>
                    <a:pt x="17357" y="118289"/>
                  </a:lnTo>
                  <a:lnTo>
                    <a:pt x="37519" y="79076"/>
                  </a:lnTo>
                  <a:lnTo>
                    <a:pt x="63969" y="46376"/>
                  </a:lnTo>
                  <a:lnTo>
                    <a:pt x="95685" y="21454"/>
                  </a:lnTo>
                  <a:lnTo>
                    <a:pt x="131641" y="5574"/>
                  </a:lnTo>
                  <a:lnTo>
                    <a:pt x="170814" y="0"/>
                  </a:lnTo>
                  <a:lnTo>
                    <a:pt x="209941" y="5574"/>
                  </a:lnTo>
                  <a:lnTo>
                    <a:pt x="245864" y="21454"/>
                  </a:lnTo>
                  <a:lnTo>
                    <a:pt x="277557" y="46376"/>
                  </a:lnTo>
                  <a:lnTo>
                    <a:pt x="303993" y="79076"/>
                  </a:lnTo>
                  <a:lnTo>
                    <a:pt x="324148" y="118289"/>
                  </a:lnTo>
                  <a:lnTo>
                    <a:pt x="336993" y="162752"/>
                  </a:lnTo>
                  <a:lnTo>
                    <a:pt x="341502" y="211200"/>
                  </a:lnTo>
                  <a:lnTo>
                    <a:pt x="336993" y="259609"/>
                  </a:lnTo>
                  <a:lnTo>
                    <a:pt x="324148" y="304056"/>
                  </a:lnTo>
                  <a:lnTo>
                    <a:pt x="303993" y="343272"/>
                  </a:lnTo>
                  <a:lnTo>
                    <a:pt x="277557" y="375985"/>
                  </a:lnTo>
                  <a:lnTo>
                    <a:pt x="245864" y="400925"/>
                  </a:lnTo>
                  <a:lnTo>
                    <a:pt x="209941" y="416821"/>
                  </a:lnTo>
                  <a:lnTo>
                    <a:pt x="170814" y="422401"/>
                  </a:lnTo>
                  <a:lnTo>
                    <a:pt x="131641" y="416821"/>
                  </a:lnTo>
                  <a:lnTo>
                    <a:pt x="95685" y="400925"/>
                  </a:lnTo>
                  <a:lnTo>
                    <a:pt x="63969" y="375985"/>
                  </a:lnTo>
                  <a:lnTo>
                    <a:pt x="37519" y="343272"/>
                  </a:lnTo>
                  <a:lnTo>
                    <a:pt x="17357" y="304056"/>
                  </a:lnTo>
                  <a:lnTo>
                    <a:pt x="4510" y="25960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187440" y="2538272"/>
            <a:ext cx="3020060" cy="4020185"/>
            <a:chOff x="6187440" y="2538272"/>
            <a:chExt cx="3020060" cy="402018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24472" y="2538272"/>
              <a:ext cx="2382520" cy="402018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684518" y="5720544"/>
              <a:ext cx="932815" cy="257175"/>
            </a:xfrm>
            <a:custGeom>
              <a:avLst/>
              <a:gdLst/>
              <a:ahLst/>
              <a:cxnLst/>
              <a:rect l="l" t="t" r="r" b="b"/>
              <a:pathLst>
                <a:path w="932815" h="257175">
                  <a:moveTo>
                    <a:pt x="819001" y="128357"/>
                  </a:moveTo>
                  <a:lnTo>
                    <a:pt x="689863" y="203687"/>
                  </a:lnTo>
                  <a:lnTo>
                    <a:pt x="681345" y="211231"/>
                  </a:lnTo>
                  <a:lnTo>
                    <a:pt x="676576" y="221099"/>
                  </a:lnTo>
                  <a:lnTo>
                    <a:pt x="675880" y="232034"/>
                  </a:lnTo>
                  <a:lnTo>
                    <a:pt x="679576" y="242778"/>
                  </a:lnTo>
                  <a:lnTo>
                    <a:pt x="687079" y="251250"/>
                  </a:lnTo>
                  <a:lnTo>
                    <a:pt x="696928" y="256007"/>
                  </a:lnTo>
                  <a:lnTo>
                    <a:pt x="707848" y="256717"/>
                  </a:lnTo>
                  <a:lnTo>
                    <a:pt x="718565" y="253052"/>
                  </a:lnTo>
                  <a:lnTo>
                    <a:pt x="883421" y="156939"/>
                  </a:lnTo>
                  <a:lnTo>
                    <a:pt x="875664" y="156939"/>
                  </a:lnTo>
                  <a:lnTo>
                    <a:pt x="875664" y="153040"/>
                  </a:lnTo>
                  <a:lnTo>
                    <a:pt x="861313" y="153040"/>
                  </a:lnTo>
                  <a:lnTo>
                    <a:pt x="819001" y="128357"/>
                  </a:lnTo>
                  <a:close/>
                </a:path>
                <a:path w="932815" h="257175">
                  <a:moveTo>
                    <a:pt x="770026" y="99789"/>
                  </a:moveTo>
                  <a:lnTo>
                    <a:pt x="0" y="99789"/>
                  </a:lnTo>
                  <a:lnTo>
                    <a:pt x="0" y="156939"/>
                  </a:lnTo>
                  <a:lnTo>
                    <a:pt x="770004" y="156939"/>
                  </a:lnTo>
                  <a:lnTo>
                    <a:pt x="819001" y="128357"/>
                  </a:lnTo>
                  <a:lnTo>
                    <a:pt x="770026" y="99789"/>
                  </a:lnTo>
                  <a:close/>
                </a:path>
                <a:path w="932815" h="257175">
                  <a:moveTo>
                    <a:pt x="883426" y="99789"/>
                  </a:moveTo>
                  <a:lnTo>
                    <a:pt x="875664" y="99789"/>
                  </a:lnTo>
                  <a:lnTo>
                    <a:pt x="875664" y="156939"/>
                  </a:lnTo>
                  <a:lnTo>
                    <a:pt x="883421" y="156939"/>
                  </a:lnTo>
                  <a:lnTo>
                    <a:pt x="932433" y="128364"/>
                  </a:lnTo>
                  <a:lnTo>
                    <a:pt x="883426" y="99789"/>
                  </a:lnTo>
                  <a:close/>
                </a:path>
                <a:path w="932815" h="257175">
                  <a:moveTo>
                    <a:pt x="861313" y="103675"/>
                  </a:moveTo>
                  <a:lnTo>
                    <a:pt x="819001" y="128357"/>
                  </a:lnTo>
                  <a:lnTo>
                    <a:pt x="861313" y="153040"/>
                  </a:lnTo>
                  <a:lnTo>
                    <a:pt x="861313" y="103675"/>
                  </a:lnTo>
                  <a:close/>
                </a:path>
                <a:path w="932815" h="257175">
                  <a:moveTo>
                    <a:pt x="875664" y="103675"/>
                  </a:moveTo>
                  <a:lnTo>
                    <a:pt x="861313" y="103675"/>
                  </a:lnTo>
                  <a:lnTo>
                    <a:pt x="861313" y="153040"/>
                  </a:lnTo>
                  <a:lnTo>
                    <a:pt x="875664" y="153040"/>
                  </a:lnTo>
                  <a:lnTo>
                    <a:pt x="875664" y="103675"/>
                  </a:lnTo>
                  <a:close/>
                </a:path>
                <a:path w="932815" h="257175">
                  <a:moveTo>
                    <a:pt x="707848" y="0"/>
                  </a:moveTo>
                  <a:lnTo>
                    <a:pt x="696928" y="714"/>
                  </a:lnTo>
                  <a:lnTo>
                    <a:pt x="687079" y="5475"/>
                  </a:lnTo>
                  <a:lnTo>
                    <a:pt x="679576" y="13949"/>
                  </a:lnTo>
                  <a:lnTo>
                    <a:pt x="675880" y="24686"/>
                  </a:lnTo>
                  <a:lnTo>
                    <a:pt x="676576" y="35617"/>
                  </a:lnTo>
                  <a:lnTo>
                    <a:pt x="681345" y="45484"/>
                  </a:lnTo>
                  <a:lnTo>
                    <a:pt x="689863" y="53027"/>
                  </a:lnTo>
                  <a:lnTo>
                    <a:pt x="819001" y="128357"/>
                  </a:lnTo>
                  <a:lnTo>
                    <a:pt x="861313" y="103675"/>
                  </a:lnTo>
                  <a:lnTo>
                    <a:pt x="875664" y="103675"/>
                  </a:lnTo>
                  <a:lnTo>
                    <a:pt x="875664" y="99789"/>
                  </a:lnTo>
                  <a:lnTo>
                    <a:pt x="883426" y="99789"/>
                  </a:lnTo>
                  <a:lnTo>
                    <a:pt x="718565" y="3662"/>
                  </a:lnTo>
                  <a:lnTo>
                    <a:pt x="7078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1260" y="5610860"/>
              <a:ext cx="436880" cy="5181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87440" y="5552439"/>
              <a:ext cx="670560" cy="7264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8631" y="5637707"/>
              <a:ext cx="341502" cy="42238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318631" y="5637707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1"/>
                  </a:moveTo>
                  <a:lnTo>
                    <a:pt x="4509" y="162776"/>
                  </a:lnTo>
                  <a:lnTo>
                    <a:pt x="17354" y="118322"/>
                  </a:lnTo>
                  <a:lnTo>
                    <a:pt x="37509" y="79108"/>
                  </a:lnTo>
                  <a:lnTo>
                    <a:pt x="63945" y="46400"/>
                  </a:lnTo>
                  <a:lnTo>
                    <a:pt x="95638" y="21467"/>
                  </a:lnTo>
                  <a:lnTo>
                    <a:pt x="131561" y="5578"/>
                  </a:lnTo>
                  <a:lnTo>
                    <a:pt x="170688" y="0"/>
                  </a:lnTo>
                  <a:lnTo>
                    <a:pt x="209861" y="5578"/>
                  </a:lnTo>
                  <a:lnTo>
                    <a:pt x="245817" y="21467"/>
                  </a:lnTo>
                  <a:lnTo>
                    <a:pt x="277533" y="46400"/>
                  </a:lnTo>
                  <a:lnTo>
                    <a:pt x="303983" y="79108"/>
                  </a:lnTo>
                  <a:lnTo>
                    <a:pt x="324145" y="118322"/>
                  </a:lnTo>
                  <a:lnTo>
                    <a:pt x="336992" y="162776"/>
                  </a:lnTo>
                  <a:lnTo>
                    <a:pt x="341502" y="211201"/>
                  </a:lnTo>
                  <a:lnTo>
                    <a:pt x="336992" y="259624"/>
                  </a:lnTo>
                  <a:lnTo>
                    <a:pt x="324145" y="304076"/>
                  </a:lnTo>
                  <a:lnTo>
                    <a:pt x="303983" y="343288"/>
                  </a:lnTo>
                  <a:lnTo>
                    <a:pt x="277533" y="375993"/>
                  </a:lnTo>
                  <a:lnTo>
                    <a:pt x="245817" y="400924"/>
                  </a:lnTo>
                  <a:lnTo>
                    <a:pt x="209861" y="416811"/>
                  </a:lnTo>
                  <a:lnTo>
                    <a:pt x="170688" y="422389"/>
                  </a:lnTo>
                  <a:lnTo>
                    <a:pt x="131561" y="416811"/>
                  </a:lnTo>
                  <a:lnTo>
                    <a:pt x="95638" y="400924"/>
                  </a:lnTo>
                  <a:lnTo>
                    <a:pt x="63945" y="375993"/>
                  </a:lnTo>
                  <a:lnTo>
                    <a:pt x="37509" y="343288"/>
                  </a:lnTo>
                  <a:lnTo>
                    <a:pt x="17354" y="304076"/>
                  </a:lnTo>
                  <a:lnTo>
                    <a:pt x="4509" y="259624"/>
                  </a:lnTo>
                  <a:lnTo>
                    <a:pt x="0" y="211201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478644" y="304800"/>
            <a:ext cx="23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86743" y="3430904"/>
            <a:ext cx="23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02704" y="5635307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011" y="1036447"/>
            <a:ext cx="11640820" cy="5690235"/>
            <a:chOff x="273011" y="1036447"/>
            <a:chExt cx="11640820" cy="5690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8062" y="3781412"/>
              <a:ext cx="7345425" cy="2944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5711" y="1049147"/>
              <a:ext cx="6269990" cy="3108960"/>
            </a:xfrm>
            <a:custGeom>
              <a:avLst/>
              <a:gdLst/>
              <a:ahLst/>
              <a:cxnLst/>
              <a:rect l="l" t="t" r="r" b="b"/>
              <a:pathLst>
                <a:path w="6269990" h="3108960">
                  <a:moveTo>
                    <a:pt x="6269482" y="0"/>
                  </a:moveTo>
                  <a:lnTo>
                    <a:pt x="0" y="0"/>
                  </a:lnTo>
                  <a:lnTo>
                    <a:pt x="0" y="3108579"/>
                  </a:lnTo>
                  <a:lnTo>
                    <a:pt x="6269482" y="3108579"/>
                  </a:lnTo>
                  <a:lnTo>
                    <a:pt x="6269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11" y="1049147"/>
              <a:ext cx="6269990" cy="3108960"/>
            </a:xfrm>
            <a:custGeom>
              <a:avLst/>
              <a:gdLst/>
              <a:ahLst/>
              <a:cxnLst/>
              <a:rect l="l" t="t" r="r" b="b"/>
              <a:pathLst>
                <a:path w="6269990" h="3108960">
                  <a:moveTo>
                    <a:pt x="0" y="3108579"/>
                  </a:moveTo>
                  <a:lnTo>
                    <a:pt x="6269482" y="3108579"/>
                  </a:lnTo>
                  <a:lnTo>
                    <a:pt x="6269482" y="0"/>
                  </a:lnTo>
                  <a:lnTo>
                    <a:pt x="0" y="0"/>
                  </a:lnTo>
                  <a:lnTo>
                    <a:pt x="0" y="310857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7190" y="1059815"/>
            <a:ext cx="579628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c-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Rôle:</a:t>
            </a:r>
            <a:endParaRPr sz="28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sz="2800" spc="-5" dirty="0">
                <a:latin typeface="Calibri"/>
                <a:cs typeface="Calibri"/>
              </a:rPr>
              <a:t>Maintien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voute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plantaire</a:t>
            </a:r>
            <a:endParaRPr sz="28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sz="2800" spc="-10" dirty="0">
                <a:latin typeface="Calibri"/>
                <a:cs typeface="Calibri"/>
              </a:rPr>
              <a:t>Flexion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plantaire,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éversion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pied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d-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Innervation:</a:t>
            </a:r>
            <a:endParaRPr sz="28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sz="2800" dirty="0">
                <a:latin typeface="Calibri"/>
                <a:cs typeface="Calibri"/>
              </a:rPr>
              <a:t>Nerf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fibulaire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superficiel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40024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1-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Muscle</a:t>
            </a:r>
            <a:r>
              <a:rPr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long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fibulaire: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39711" y="0"/>
            <a:ext cx="5352415" cy="6701790"/>
            <a:chOff x="6839711" y="0"/>
            <a:chExt cx="5352415" cy="6701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8548" y="0"/>
              <a:ext cx="2905125" cy="61055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8759" y="2179320"/>
              <a:ext cx="1503679" cy="431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15295" y="2286507"/>
              <a:ext cx="1243330" cy="171450"/>
            </a:xfrm>
            <a:custGeom>
              <a:avLst/>
              <a:gdLst/>
              <a:ahLst/>
              <a:cxnLst/>
              <a:rect l="l" t="t" r="r" b="b"/>
              <a:pathLst>
                <a:path w="1243329" h="171450">
                  <a:moveTo>
                    <a:pt x="171450" y="0"/>
                  </a:moveTo>
                  <a:lnTo>
                    <a:pt x="0" y="85725"/>
                  </a:lnTo>
                  <a:lnTo>
                    <a:pt x="171450" y="171450"/>
                  </a:lnTo>
                  <a:lnTo>
                    <a:pt x="171450" y="114300"/>
                  </a:lnTo>
                  <a:lnTo>
                    <a:pt x="142875" y="114300"/>
                  </a:lnTo>
                  <a:lnTo>
                    <a:pt x="142875" y="57150"/>
                  </a:lnTo>
                  <a:lnTo>
                    <a:pt x="171450" y="57150"/>
                  </a:lnTo>
                  <a:lnTo>
                    <a:pt x="171450" y="0"/>
                  </a:lnTo>
                  <a:close/>
                </a:path>
                <a:path w="1243329" h="171450">
                  <a:moveTo>
                    <a:pt x="171450" y="57150"/>
                  </a:moveTo>
                  <a:lnTo>
                    <a:pt x="142875" y="57150"/>
                  </a:lnTo>
                  <a:lnTo>
                    <a:pt x="142875" y="114300"/>
                  </a:lnTo>
                  <a:lnTo>
                    <a:pt x="171450" y="114300"/>
                  </a:lnTo>
                  <a:lnTo>
                    <a:pt x="171450" y="57150"/>
                  </a:lnTo>
                  <a:close/>
                </a:path>
                <a:path w="1243329" h="171450">
                  <a:moveTo>
                    <a:pt x="1243076" y="57150"/>
                  </a:moveTo>
                  <a:lnTo>
                    <a:pt x="171450" y="57150"/>
                  </a:lnTo>
                  <a:lnTo>
                    <a:pt x="171450" y="114300"/>
                  </a:lnTo>
                  <a:lnTo>
                    <a:pt x="1243076" y="114300"/>
                  </a:lnTo>
                  <a:lnTo>
                    <a:pt x="1243076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9711" y="16954"/>
              <a:ext cx="3000375" cy="66845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4800" y="2146300"/>
              <a:ext cx="436879" cy="518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23040" y="2087879"/>
              <a:ext cx="568959" cy="7264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82044" y="2174748"/>
              <a:ext cx="341629" cy="42240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782044" y="2174748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92"/>
                  </a:lnTo>
                  <a:lnTo>
                    <a:pt x="17357" y="118345"/>
                  </a:lnTo>
                  <a:lnTo>
                    <a:pt x="37519" y="79129"/>
                  </a:lnTo>
                  <a:lnTo>
                    <a:pt x="63969" y="46416"/>
                  </a:lnTo>
                  <a:lnTo>
                    <a:pt x="95685" y="21476"/>
                  </a:lnTo>
                  <a:lnTo>
                    <a:pt x="131641" y="5580"/>
                  </a:lnTo>
                  <a:lnTo>
                    <a:pt x="170814" y="0"/>
                  </a:lnTo>
                  <a:lnTo>
                    <a:pt x="209988" y="5580"/>
                  </a:lnTo>
                  <a:lnTo>
                    <a:pt x="245944" y="21476"/>
                  </a:lnTo>
                  <a:lnTo>
                    <a:pt x="277660" y="46416"/>
                  </a:lnTo>
                  <a:lnTo>
                    <a:pt x="304110" y="79129"/>
                  </a:lnTo>
                  <a:lnTo>
                    <a:pt x="324272" y="118345"/>
                  </a:lnTo>
                  <a:lnTo>
                    <a:pt x="337119" y="162792"/>
                  </a:lnTo>
                  <a:lnTo>
                    <a:pt x="341629" y="211200"/>
                  </a:lnTo>
                  <a:lnTo>
                    <a:pt x="337119" y="259609"/>
                  </a:lnTo>
                  <a:lnTo>
                    <a:pt x="324272" y="304056"/>
                  </a:lnTo>
                  <a:lnTo>
                    <a:pt x="304110" y="343272"/>
                  </a:lnTo>
                  <a:lnTo>
                    <a:pt x="277660" y="375985"/>
                  </a:lnTo>
                  <a:lnTo>
                    <a:pt x="245944" y="400925"/>
                  </a:lnTo>
                  <a:lnTo>
                    <a:pt x="209988" y="416821"/>
                  </a:lnTo>
                  <a:lnTo>
                    <a:pt x="170814" y="422401"/>
                  </a:lnTo>
                  <a:lnTo>
                    <a:pt x="131641" y="416821"/>
                  </a:lnTo>
                  <a:lnTo>
                    <a:pt x="95685" y="400925"/>
                  </a:lnTo>
                  <a:lnTo>
                    <a:pt x="63969" y="375985"/>
                  </a:lnTo>
                  <a:lnTo>
                    <a:pt x="37519" y="343272"/>
                  </a:lnTo>
                  <a:lnTo>
                    <a:pt x="17357" y="304056"/>
                  </a:lnTo>
                  <a:lnTo>
                    <a:pt x="4510" y="25960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5711" y="642556"/>
            <a:ext cx="6269990" cy="569404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L="91440" marR="208915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2/3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inf.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spc="-15" dirty="0">
                <a:latin typeface="Calibri"/>
                <a:cs typeface="Calibri"/>
              </a:rPr>
              <a:t> face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latérale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fibula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  <a:tabLst>
                <a:tab pos="4351655" algn="l"/>
              </a:tabLst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</a:t>
            </a:r>
            <a:r>
              <a:rPr sz="2775" spc="-7" baseline="25525" dirty="0">
                <a:latin typeface="Calibri"/>
                <a:cs typeface="Calibri"/>
              </a:rPr>
              <a:t>ème	</a:t>
            </a:r>
            <a:r>
              <a:rPr sz="2800" spc="-20" dirty="0">
                <a:latin typeface="Calibri"/>
                <a:cs typeface="Calibri"/>
              </a:rPr>
              <a:t>métatarsien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91440" marR="354330">
              <a:lnSpc>
                <a:spcPct val="100000"/>
              </a:lnSpc>
              <a:buSzPct val="96428"/>
              <a:buAutoNum type="alphaLcPeriod" startAt="3"/>
              <a:tabLst>
                <a:tab pos="351155" algn="l"/>
              </a:tabLst>
            </a:pP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Rôle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800" spc="-15" dirty="0">
                <a:latin typeface="Calibri"/>
                <a:cs typeface="Calibri"/>
              </a:rPr>
              <a:t>éversion </a:t>
            </a:r>
            <a:r>
              <a:rPr sz="2800" dirty="0">
                <a:latin typeface="Calibri"/>
                <a:cs typeface="Calibri"/>
              </a:rPr>
              <a:t>du pied </a:t>
            </a:r>
            <a:r>
              <a:rPr sz="2800" spc="-5" dirty="0">
                <a:latin typeface="Calibri"/>
                <a:cs typeface="Calibri"/>
              </a:rPr>
              <a:t>accessoirement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flexion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plantaire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Calibri"/>
              <a:buAutoNum type="alphaLcPeriod" startAt="3"/>
            </a:pPr>
            <a:endParaRPr sz="2750">
              <a:latin typeface="Calibri"/>
              <a:cs typeface="Calibri"/>
            </a:endParaRPr>
          </a:p>
          <a:p>
            <a:pPr marL="391160" indent="-300355">
              <a:lnSpc>
                <a:spcPct val="100000"/>
              </a:lnSpc>
              <a:buSzPct val="96428"/>
              <a:buAutoNum type="alphaLcPeriod" startAt="3"/>
              <a:tabLst>
                <a:tab pos="391795" algn="l"/>
              </a:tabLst>
            </a:pP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Innervation:</a:t>
            </a:r>
            <a:r>
              <a:rPr sz="28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nerf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fibulaire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superficiel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4162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2-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Muscle</a:t>
            </a:r>
            <a:r>
              <a:rPr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court</a:t>
            </a:r>
            <a:r>
              <a:rPr u="heavy" spc="-3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fibulaire: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839575" y="2170747"/>
            <a:ext cx="231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49640" y="5504179"/>
            <a:ext cx="1488440" cy="1071880"/>
            <a:chOff x="8549640" y="5504179"/>
            <a:chExt cx="1488440" cy="107188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49640" y="5758179"/>
              <a:ext cx="1016000" cy="8178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765667" y="5778538"/>
              <a:ext cx="758190" cy="558165"/>
            </a:xfrm>
            <a:custGeom>
              <a:avLst/>
              <a:gdLst/>
              <a:ahLst/>
              <a:cxnLst/>
              <a:rect l="l" t="t" r="r" b="b"/>
              <a:pathLst>
                <a:path w="758190" h="558164">
                  <a:moveTo>
                    <a:pt x="88773" y="388086"/>
                  </a:moveTo>
                  <a:lnTo>
                    <a:pt x="0" y="557936"/>
                  </a:lnTo>
                  <a:lnTo>
                    <a:pt x="189102" y="527113"/>
                  </a:lnTo>
                  <a:lnTo>
                    <a:pt x="167730" y="497497"/>
                  </a:lnTo>
                  <a:lnTo>
                    <a:pt x="132587" y="497497"/>
                  </a:lnTo>
                  <a:lnTo>
                    <a:pt x="99059" y="451154"/>
                  </a:lnTo>
                  <a:lnTo>
                    <a:pt x="122222" y="434437"/>
                  </a:lnTo>
                  <a:lnTo>
                    <a:pt x="88773" y="388086"/>
                  </a:lnTo>
                  <a:close/>
                </a:path>
                <a:path w="758190" h="558164">
                  <a:moveTo>
                    <a:pt x="122222" y="434437"/>
                  </a:moveTo>
                  <a:lnTo>
                    <a:pt x="99059" y="451154"/>
                  </a:lnTo>
                  <a:lnTo>
                    <a:pt x="132587" y="497497"/>
                  </a:lnTo>
                  <a:lnTo>
                    <a:pt x="155694" y="480819"/>
                  </a:lnTo>
                  <a:lnTo>
                    <a:pt x="122222" y="434437"/>
                  </a:lnTo>
                  <a:close/>
                </a:path>
                <a:path w="758190" h="558164">
                  <a:moveTo>
                    <a:pt x="155694" y="480819"/>
                  </a:moveTo>
                  <a:lnTo>
                    <a:pt x="132587" y="497497"/>
                  </a:lnTo>
                  <a:lnTo>
                    <a:pt x="167730" y="497497"/>
                  </a:lnTo>
                  <a:lnTo>
                    <a:pt x="155694" y="480819"/>
                  </a:lnTo>
                  <a:close/>
                </a:path>
                <a:path w="758190" h="558164">
                  <a:moveTo>
                    <a:pt x="724153" y="0"/>
                  </a:moveTo>
                  <a:lnTo>
                    <a:pt x="122222" y="434437"/>
                  </a:lnTo>
                  <a:lnTo>
                    <a:pt x="155694" y="480819"/>
                  </a:lnTo>
                  <a:lnTo>
                    <a:pt x="757681" y="46342"/>
                  </a:lnTo>
                  <a:lnTo>
                    <a:pt x="7241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1340" y="5562599"/>
              <a:ext cx="436879" cy="5181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67520" y="5504179"/>
              <a:ext cx="670559" cy="7264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98457" y="5590514"/>
              <a:ext cx="341629" cy="42238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498457" y="5590514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1"/>
                  </a:moveTo>
                  <a:lnTo>
                    <a:pt x="4510" y="162772"/>
                  </a:lnTo>
                  <a:lnTo>
                    <a:pt x="17357" y="118317"/>
                  </a:lnTo>
                  <a:lnTo>
                    <a:pt x="37519" y="79102"/>
                  </a:lnTo>
                  <a:lnTo>
                    <a:pt x="63969" y="46396"/>
                  </a:lnTo>
                  <a:lnTo>
                    <a:pt x="95685" y="21465"/>
                  </a:lnTo>
                  <a:lnTo>
                    <a:pt x="131641" y="5577"/>
                  </a:lnTo>
                  <a:lnTo>
                    <a:pt x="170815" y="0"/>
                  </a:lnTo>
                  <a:lnTo>
                    <a:pt x="209988" y="5577"/>
                  </a:lnTo>
                  <a:lnTo>
                    <a:pt x="245944" y="21465"/>
                  </a:lnTo>
                  <a:lnTo>
                    <a:pt x="277660" y="46396"/>
                  </a:lnTo>
                  <a:lnTo>
                    <a:pt x="304110" y="79102"/>
                  </a:lnTo>
                  <a:lnTo>
                    <a:pt x="324272" y="118317"/>
                  </a:lnTo>
                  <a:lnTo>
                    <a:pt x="337119" y="162772"/>
                  </a:lnTo>
                  <a:lnTo>
                    <a:pt x="341629" y="211201"/>
                  </a:lnTo>
                  <a:lnTo>
                    <a:pt x="337119" y="259624"/>
                  </a:lnTo>
                  <a:lnTo>
                    <a:pt x="324272" y="304076"/>
                  </a:lnTo>
                  <a:lnTo>
                    <a:pt x="304110" y="343288"/>
                  </a:lnTo>
                  <a:lnTo>
                    <a:pt x="277660" y="375993"/>
                  </a:lnTo>
                  <a:lnTo>
                    <a:pt x="245944" y="400924"/>
                  </a:lnTo>
                  <a:lnTo>
                    <a:pt x="209988" y="416811"/>
                  </a:lnTo>
                  <a:lnTo>
                    <a:pt x="170815" y="422389"/>
                  </a:lnTo>
                  <a:lnTo>
                    <a:pt x="131641" y="416811"/>
                  </a:lnTo>
                  <a:lnTo>
                    <a:pt x="95685" y="400924"/>
                  </a:lnTo>
                  <a:lnTo>
                    <a:pt x="63969" y="375993"/>
                  </a:lnTo>
                  <a:lnTo>
                    <a:pt x="37519" y="343288"/>
                  </a:lnTo>
                  <a:lnTo>
                    <a:pt x="17357" y="304076"/>
                  </a:lnTo>
                  <a:lnTo>
                    <a:pt x="4510" y="259624"/>
                  </a:lnTo>
                  <a:lnTo>
                    <a:pt x="0" y="211201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583166" y="5588000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7303" y="34190"/>
            <a:ext cx="1609725" cy="67151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5605" y="0"/>
            <a:ext cx="1290447" cy="67969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842816" y="123840"/>
            <a:ext cx="1301750" cy="6648450"/>
            <a:chOff x="10842816" y="123840"/>
            <a:chExt cx="1301750" cy="66484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42816" y="123840"/>
              <a:ext cx="1301677" cy="6648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63960" y="2755899"/>
              <a:ext cx="474979" cy="4902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97920" y="2682240"/>
              <a:ext cx="675640" cy="726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12093" y="2784221"/>
              <a:ext cx="379856" cy="3935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12093" y="2784221"/>
              <a:ext cx="380365" cy="393700"/>
            </a:xfrm>
            <a:custGeom>
              <a:avLst/>
              <a:gdLst/>
              <a:ahLst/>
              <a:cxnLst/>
              <a:rect l="l" t="t" r="r" b="b"/>
              <a:pathLst>
                <a:path w="380365" h="393700">
                  <a:moveTo>
                    <a:pt x="0" y="196723"/>
                  </a:moveTo>
                  <a:lnTo>
                    <a:pt x="5012" y="151635"/>
                  </a:lnTo>
                  <a:lnTo>
                    <a:pt x="19290" y="110236"/>
                  </a:lnTo>
                  <a:lnTo>
                    <a:pt x="41697" y="73708"/>
                  </a:lnTo>
                  <a:lnTo>
                    <a:pt x="71096" y="43237"/>
                  </a:lnTo>
                  <a:lnTo>
                    <a:pt x="106348" y="20006"/>
                  </a:lnTo>
                  <a:lnTo>
                    <a:pt x="146317" y="5198"/>
                  </a:lnTo>
                  <a:lnTo>
                    <a:pt x="189864" y="0"/>
                  </a:lnTo>
                  <a:lnTo>
                    <a:pt x="233419" y="5198"/>
                  </a:lnTo>
                  <a:lnTo>
                    <a:pt x="273406" y="20006"/>
                  </a:lnTo>
                  <a:lnTo>
                    <a:pt x="308683" y="43237"/>
                  </a:lnTo>
                  <a:lnTo>
                    <a:pt x="338109" y="73708"/>
                  </a:lnTo>
                  <a:lnTo>
                    <a:pt x="360541" y="110236"/>
                  </a:lnTo>
                  <a:lnTo>
                    <a:pt x="374837" y="151635"/>
                  </a:lnTo>
                  <a:lnTo>
                    <a:pt x="379856" y="196723"/>
                  </a:lnTo>
                  <a:lnTo>
                    <a:pt x="374837" y="241857"/>
                  </a:lnTo>
                  <a:lnTo>
                    <a:pt x="360541" y="283290"/>
                  </a:lnTo>
                  <a:lnTo>
                    <a:pt x="338109" y="319840"/>
                  </a:lnTo>
                  <a:lnTo>
                    <a:pt x="308683" y="350325"/>
                  </a:lnTo>
                  <a:lnTo>
                    <a:pt x="273406" y="373564"/>
                  </a:lnTo>
                  <a:lnTo>
                    <a:pt x="233419" y="388373"/>
                  </a:lnTo>
                  <a:lnTo>
                    <a:pt x="189864" y="393573"/>
                  </a:lnTo>
                  <a:lnTo>
                    <a:pt x="146317" y="388373"/>
                  </a:lnTo>
                  <a:lnTo>
                    <a:pt x="106348" y="373564"/>
                  </a:lnTo>
                  <a:lnTo>
                    <a:pt x="71096" y="350325"/>
                  </a:lnTo>
                  <a:lnTo>
                    <a:pt x="41697" y="319840"/>
                  </a:lnTo>
                  <a:lnTo>
                    <a:pt x="19290" y="283290"/>
                  </a:lnTo>
                  <a:lnTo>
                    <a:pt x="5012" y="241857"/>
                  </a:lnTo>
                  <a:lnTo>
                    <a:pt x="0" y="196723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220" y="92709"/>
            <a:ext cx="7019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IV-</a:t>
            </a:r>
            <a:r>
              <a:rPr sz="4000" u="heavy" spc="-5" dirty="0">
                <a:uFill>
                  <a:solidFill>
                    <a:srgbClr val="FF0000"/>
                  </a:solidFill>
                </a:uFill>
              </a:rPr>
              <a:t>Muscles </a:t>
            </a:r>
            <a:r>
              <a:rPr sz="4000" u="heavy" dirty="0">
                <a:uFill>
                  <a:solidFill>
                    <a:srgbClr val="FF0000"/>
                  </a:solidFill>
                </a:uFill>
              </a:rPr>
              <a:t>de</a:t>
            </a:r>
            <a:r>
              <a:rPr sz="4000"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dirty="0">
                <a:uFill>
                  <a:solidFill>
                    <a:srgbClr val="FF0000"/>
                  </a:solidFill>
                </a:uFill>
              </a:rPr>
              <a:t>la</a:t>
            </a:r>
            <a:r>
              <a:rPr sz="4000" u="heavy" spc="-15" dirty="0">
                <a:uFill>
                  <a:solidFill>
                    <a:srgbClr val="FF0000"/>
                  </a:solidFill>
                </a:uFill>
              </a:rPr>
              <a:t> loge</a:t>
            </a:r>
            <a:r>
              <a:rPr sz="4000"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spc="-15" dirty="0">
                <a:uFill>
                  <a:solidFill>
                    <a:srgbClr val="FF0000"/>
                  </a:solidFill>
                </a:uFill>
              </a:rPr>
              <a:t>postérieure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109220" y="1086802"/>
            <a:ext cx="722693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sz="3200" spc="-5" dirty="0">
                <a:latin typeface="Calibri"/>
                <a:cs typeface="Calibri"/>
              </a:rPr>
              <a:t>Ce </a:t>
            </a:r>
            <a:r>
              <a:rPr sz="3200" spc="-15" dirty="0">
                <a:latin typeface="Calibri"/>
                <a:cs typeface="Calibri"/>
              </a:rPr>
              <a:t>groupe </a:t>
            </a:r>
            <a:r>
              <a:rPr sz="3200" spc="-5" dirty="0">
                <a:latin typeface="Calibri"/>
                <a:cs typeface="Calibri"/>
              </a:rPr>
              <a:t>musculaire </a:t>
            </a:r>
            <a:r>
              <a:rPr sz="3200" spc="-10" dirty="0">
                <a:latin typeface="Calibri"/>
                <a:cs typeface="Calibri"/>
              </a:rPr>
              <a:t>est </a:t>
            </a:r>
            <a:r>
              <a:rPr sz="3200" spc="-15" dirty="0">
                <a:latin typeface="Calibri"/>
                <a:cs typeface="Calibri"/>
              </a:rPr>
              <a:t>organisé </a:t>
            </a:r>
            <a:r>
              <a:rPr sz="3200" dirty="0">
                <a:latin typeface="Calibri"/>
                <a:cs typeface="Calibri"/>
              </a:rPr>
              <a:t>selon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deux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plans: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220" y="2550477"/>
            <a:ext cx="6757034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A-Un </a:t>
            </a:r>
            <a:r>
              <a:rPr sz="3200" spc="-5" dirty="0">
                <a:latin typeface="Calibri"/>
                <a:cs typeface="Calibri"/>
              </a:rPr>
              <a:t>plan </a:t>
            </a:r>
            <a:r>
              <a:rPr sz="3200" dirty="0">
                <a:latin typeface="Calibri"/>
                <a:cs typeface="Calibri"/>
              </a:rPr>
              <a:t>superficiel </a:t>
            </a:r>
            <a:r>
              <a:rPr sz="3200" spc="-15" dirty="0">
                <a:latin typeface="Calibri"/>
                <a:cs typeface="Calibri"/>
              </a:rPr>
              <a:t>formé </a:t>
            </a:r>
            <a:r>
              <a:rPr sz="3200" spc="-5" dirty="0">
                <a:latin typeface="Calibri"/>
                <a:cs typeface="Calibri"/>
              </a:rPr>
              <a:t>des </a:t>
            </a:r>
            <a:r>
              <a:rPr sz="3200" dirty="0">
                <a:latin typeface="Calibri"/>
                <a:cs typeface="Calibri"/>
              </a:rPr>
              <a:t>muscles: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1-Triceps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sural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(les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gastrocnémiens</a:t>
            </a:r>
            <a:r>
              <a:rPr sz="3200" dirty="0">
                <a:latin typeface="Calibri"/>
                <a:cs typeface="Calibri"/>
              </a:rPr>
              <a:t> +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soléaire)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2-Le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plantaire.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220" y="4989766"/>
            <a:ext cx="71405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B-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</a:t>
            </a:r>
            <a:r>
              <a:rPr sz="3200" spc="-5" dirty="0">
                <a:latin typeface="Calibri"/>
                <a:cs typeface="Calibri"/>
              </a:rPr>
              <a:t> plan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profond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formé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muscles: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poplité,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tibial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postérieur,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long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fléchisseur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des orteils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fléchisseur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l’hallux.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14708" y="2766123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817100" y="2796539"/>
            <a:ext cx="675640" cy="726440"/>
            <a:chOff x="9817100" y="2796539"/>
            <a:chExt cx="675640" cy="72644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83139" y="2870199"/>
              <a:ext cx="474979" cy="4902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17100" y="2796539"/>
              <a:ext cx="675640" cy="7264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30892" y="2898266"/>
              <a:ext cx="379856" cy="39344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930892" y="2898266"/>
              <a:ext cx="380365" cy="393700"/>
            </a:xfrm>
            <a:custGeom>
              <a:avLst/>
              <a:gdLst/>
              <a:ahLst/>
              <a:cxnLst/>
              <a:rect l="l" t="t" r="r" b="b"/>
              <a:pathLst>
                <a:path w="380365" h="393700">
                  <a:moveTo>
                    <a:pt x="0" y="196723"/>
                  </a:moveTo>
                  <a:lnTo>
                    <a:pt x="5012" y="151595"/>
                  </a:lnTo>
                  <a:lnTo>
                    <a:pt x="19290" y="110180"/>
                  </a:lnTo>
                  <a:lnTo>
                    <a:pt x="41697" y="73655"/>
                  </a:lnTo>
                  <a:lnTo>
                    <a:pt x="71096" y="43197"/>
                  </a:lnTo>
                  <a:lnTo>
                    <a:pt x="106348" y="19983"/>
                  </a:lnTo>
                  <a:lnTo>
                    <a:pt x="146317" y="5192"/>
                  </a:lnTo>
                  <a:lnTo>
                    <a:pt x="189864" y="0"/>
                  </a:lnTo>
                  <a:lnTo>
                    <a:pt x="233419" y="5192"/>
                  </a:lnTo>
                  <a:lnTo>
                    <a:pt x="273406" y="19983"/>
                  </a:lnTo>
                  <a:lnTo>
                    <a:pt x="308683" y="43197"/>
                  </a:lnTo>
                  <a:lnTo>
                    <a:pt x="338109" y="73655"/>
                  </a:lnTo>
                  <a:lnTo>
                    <a:pt x="360541" y="110180"/>
                  </a:lnTo>
                  <a:lnTo>
                    <a:pt x="374837" y="151595"/>
                  </a:lnTo>
                  <a:lnTo>
                    <a:pt x="379856" y="196723"/>
                  </a:lnTo>
                  <a:lnTo>
                    <a:pt x="374837" y="241850"/>
                  </a:lnTo>
                  <a:lnTo>
                    <a:pt x="360541" y="283265"/>
                  </a:lnTo>
                  <a:lnTo>
                    <a:pt x="338109" y="319790"/>
                  </a:lnTo>
                  <a:lnTo>
                    <a:pt x="308683" y="350248"/>
                  </a:lnTo>
                  <a:lnTo>
                    <a:pt x="273406" y="373462"/>
                  </a:lnTo>
                  <a:lnTo>
                    <a:pt x="233419" y="388253"/>
                  </a:lnTo>
                  <a:lnTo>
                    <a:pt x="189864" y="393446"/>
                  </a:lnTo>
                  <a:lnTo>
                    <a:pt x="146317" y="388253"/>
                  </a:lnTo>
                  <a:lnTo>
                    <a:pt x="106348" y="373462"/>
                  </a:lnTo>
                  <a:lnTo>
                    <a:pt x="71096" y="350248"/>
                  </a:lnTo>
                  <a:lnTo>
                    <a:pt x="41697" y="319790"/>
                  </a:lnTo>
                  <a:lnTo>
                    <a:pt x="19290" y="283265"/>
                  </a:lnTo>
                  <a:lnTo>
                    <a:pt x="5012" y="241850"/>
                  </a:lnTo>
                  <a:lnTo>
                    <a:pt x="0" y="196723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033000" y="288035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769859" y="3063239"/>
            <a:ext cx="690880" cy="726440"/>
            <a:chOff x="7769859" y="3063239"/>
            <a:chExt cx="690880" cy="72644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43519" y="3136899"/>
              <a:ext cx="477520" cy="4902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9859" y="3063239"/>
              <a:ext cx="690879" cy="7264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92287" y="3165093"/>
              <a:ext cx="379856" cy="39344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892287" y="3165093"/>
              <a:ext cx="380365" cy="393700"/>
            </a:xfrm>
            <a:custGeom>
              <a:avLst/>
              <a:gdLst/>
              <a:ahLst/>
              <a:cxnLst/>
              <a:rect l="l" t="t" r="r" b="b"/>
              <a:pathLst>
                <a:path w="380365" h="393700">
                  <a:moveTo>
                    <a:pt x="0" y="196722"/>
                  </a:moveTo>
                  <a:lnTo>
                    <a:pt x="5012" y="151595"/>
                  </a:lnTo>
                  <a:lnTo>
                    <a:pt x="19290" y="110180"/>
                  </a:lnTo>
                  <a:lnTo>
                    <a:pt x="41697" y="73655"/>
                  </a:lnTo>
                  <a:lnTo>
                    <a:pt x="71096" y="43197"/>
                  </a:lnTo>
                  <a:lnTo>
                    <a:pt x="106348" y="19983"/>
                  </a:lnTo>
                  <a:lnTo>
                    <a:pt x="146317" y="5192"/>
                  </a:lnTo>
                  <a:lnTo>
                    <a:pt x="189864" y="0"/>
                  </a:lnTo>
                  <a:lnTo>
                    <a:pt x="233419" y="5192"/>
                  </a:lnTo>
                  <a:lnTo>
                    <a:pt x="273406" y="19983"/>
                  </a:lnTo>
                  <a:lnTo>
                    <a:pt x="308683" y="43197"/>
                  </a:lnTo>
                  <a:lnTo>
                    <a:pt x="338109" y="73655"/>
                  </a:lnTo>
                  <a:lnTo>
                    <a:pt x="360541" y="110180"/>
                  </a:lnTo>
                  <a:lnTo>
                    <a:pt x="374837" y="151595"/>
                  </a:lnTo>
                  <a:lnTo>
                    <a:pt x="379856" y="196722"/>
                  </a:lnTo>
                  <a:lnTo>
                    <a:pt x="374837" y="241850"/>
                  </a:lnTo>
                  <a:lnTo>
                    <a:pt x="360541" y="283265"/>
                  </a:lnTo>
                  <a:lnTo>
                    <a:pt x="338109" y="319790"/>
                  </a:lnTo>
                  <a:lnTo>
                    <a:pt x="308683" y="350248"/>
                  </a:lnTo>
                  <a:lnTo>
                    <a:pt x="273406" y="373462"/>
                  </a:lnTo>
                  <a:lnTo>
                    <a:pt x="233419" y="388253"/>
                  </a:lnTo>
                  <a:lnTo>
                    <a:pt x="189864" y="393445"/>
                  </a:lnTo>
                  <a:lnTo>
                    <a:pt x="146317" y="388253"/>
                  </a:lnTo>
                  <a:lnTo>
                    <a:pt x="106348" y="373462"/>
                  </a:lnTo>
                  <a:lnTo>
                    <a:pt x="71096" y="350248"/>
                  </a:lnTo>
                  <a:lnTo>
                    <a:pt x="41697" y="319790"/>
                  </a:lnTo>
                  <a:lnTo>
                    <a:pt x="19290" y="283265"/>
                  </a:lnTo>
                  <a:lnTo>
                    <a:pt x="5012" y="241850"/>
                  </a:lnTo>
                  <a:lnTo>
                    <a:pt x="0" y="196722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985506" y="3147123"/>
            <a:ext cx="19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817100" y="1168400"/>
            <a:ext cx="675640" cy="726440"/>
            <a:chOff x="9817100" y="1168400"/>
            <a:chExt cx="675640" cy="726440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83139" y="1239519"/>
              <a:ext cx="474979" cy="4902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17100" y="1168400"/>
              <a:ext cx="675640" cy="7264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30892" y="1267968"/>
              <a:ext cx="379856" cy="39344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930892" y="1267968"/>
              <a:ext cx="380365" cy="393700"/>
            </a:xfrm>
            <a:custGeom>
              <a:avLst/>
              <a:gdLst/>
              <a:ahLst/>
              <a:cxnLst/>
              <a:rect l="l" t="t" r="r" b="b"/>
              <a:pathLst>
                <a:path w="380365" h="393700">
                  <a:moveTo>
                    <a:pt x="0" y="196723"/>
                  </a:moveTo>
                  <a:lnTo>
                    <a:pt x="5012" y="151635"/>
                  </a:lnTo>
                  <a:lnTo>
                    <a:pt x="19290" y="110236"/>
                  </a:lnTo>
                  <a:lnTo>
                    <a:pt x="41697" y="73708"/>
                  </a:lnTo>
                  <a:lnTo>
                    <a:pt x="71096" y="43237"/>
                  </a:lnTo>
                  <a:lnTo>
                    <a:pt x="106348" y="20006"/>
                  </a:lnTo>
                  <a:lnTo>
                    <a:pt x="146317" y="5198"/>
                  </a:lnTo>
                  <a:lnTo>
                    <a:pt x="189864" y="0"/>
                  </a:lnTo>
                  <a:lnTo>
                    <a:pt x="233419" y="5198"/>
                  </a:lnTo>
                  <a:lnTo>
                    <a:pt x="273406" y="20006"/>
                  </a:lnTo>
                  <a:lnTo>
                    <a:pt x="308683" y="43237"/>
                  </a:lnTo>
                  <a:lnTo>
                    <a:pt x="338109" y="73708"/>
                  </a:lnTo>
                  <a:lnTo>
                    <a:pt x="360541" y="110236"/>
                  </a:lnTo>
                  <a:lnTo>
                    <a:pt x="374837" y="151635"/>
                  </a:lnTo>
                  <a:lnTo>
                    <a:pt x="379856" y="196723"/>
                  </a:lnTo>
                  <a:lnTo>
                    <a:pt x="374837" y="241850"/>
                  </a:lnTo>
                  <a:lnTo>
                    <a:pt x="360541" y="283265"/>
                  </a:lnTo>
                  <a:lnTo>
                    <a:pt x="338109" y="319790"/>
                  </a:lnTo>
                  <a:lnTo>
                    <a:pt x="308683" y="350248"/>
                  </a:lnTo>
                  <a:lnTo>
                    <a:pt x="273406" y="373462"/>
                  </a:lnTo>
                  <a:lnTo>
                    <a:pt x="233419" y="388253"/>
                  </a:lnTo>
                  <a:lnTo>
                    <a:pt x="189864" y="393446"/>
                  </a:lnTo>
                  <a:lnTo>
                    <a:pt x="146317" y="388253"/>
                  </a:lnTo>
                  <a:lnTo>
                    <a:pt x="106348" y="373462"/>
                  </a:lnTo>
                  <a:lnTo>
                    <a:pt x="71096" y="350248"/>
                  </a:lnTo>
                  <a:lnTo>
                    <a:pt x="41697" y="319790"/>
                  </a:lnTo>
                  <a:lnTo>
                    <a:pt x="19290" y="283265"/>
                  </a:lnTo>
                  <a:lnTo>
                    <a:pt x="5012" y="241850"/>
                  </a:lnTo>
                  <a:lnTo>
                    <a:pt x="0" y="196723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033000" y="1249298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3453" y="3263022"/>
            <a:ext cx="2438400" cy="35949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3453" y="282006"/>
            <a:ext cx="2057400" cy="28408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366759" y="39369"/>
            <a:ext cx="3315970" cy="6760845"/>
            <a:chOff x="8366759" y="39369"/>
            <a:chExt cx="3315970" cy="676084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5278" y="39369"/>
              <a:ext cx="1647259" cy="67604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6759" y="1689100"/>
              <a:ext cx="1501140" cy="431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81516" y="1795779"/>
              <a:ext cx="1243330" cy="171450"/>
            </a:xfrm>
            <a:custGeom>
              <a:avLst/>
              <a:gdLst/>
              <a:ahLst/>
              <a:cxnLst/>
              <a:rect l="l" t="t" r="r" b="b"/>
              <a:pathLst>
                <a:path w="1243329" h="171450">
                  <a:moveTo>
                    <a:pt x="171450" y="0"/>
                  </a:moveTo>
                  <a:lnTo>
                    <a:pt x="0" y="85725"/>
                  </a:lnTo>
                  <a:lnTo>
                    <a:pt x="171450" y="171450"/>
                  </a:lnTo>
                  <a:lnTo>
                    <a:pt x="171450" y="114300"/>
                  </a:lnTo>
                  <a:lnTo>
                    <a:pt x="142875" y="114300"/>
                  </a:lnTo>
                  <a:lnTo>
                    <a:pt x="142875" y="57150"/>
                  </a:lnTo>
                  <a:lnTo>
                    <a:pt x="171450" y="57150"/>
                  </a:lnTo>
                  <a:lnTo>
                    <a:pt x="171450" y="0"/>
                  </a:lnTo>
                  <a:close/>
                </a:path>
                <a:path w="1243329" h="171450">
                  <a:moveTo>
                    <a:pt x="171450" y="57150"/>
                  </a:moveTo>
                  <a:lnTo>
                    <a:pt x="142875" y="57150"/>
                  </a:lnTo>
                  <a:lnTo>
                    <a:pt x="142875" y="114300"/>
                  </a:lnTo>
                  <a:lnTo>
                    <a:pt x="171450" y="114300"/>
                  </a:lnTo>
                  <a:lnTo>
                    <a:pt x="171450" y="57150"/>
                  </a:lnTo>
                  <a:close/>
                </a:path>
                <a:path w="1243329" h="171450">
                  <a:moveTo>
                    <a:pt x="1243202" y="57150"/>
                  </a:moveTo>
                  <a:lnTo>
                    <a:pt x="171450" y="57150"/>
                  </a:lnTo>
                  <a:lnTo>
                    <a:pt x="171450" y="114300"/>
                  </a:lnTo>
                  <a:lnTo>
                    <a:pt x="1243202" y="114300"/>
                  </a:lnTo>
                  <a:lnTo>
                    <a:pt x="1243202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0419" y="1833879"/>
              <a:ext cx="1437640" cy="7924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55684" y="1855216"/>
              <a:ext cx="1180465" cy="542925"/>
            </a:xfrm>
            <a:custGeom>
              <a:avLst/>
              <a:gdLst/>
              <a:ahLst/>
              <a:cxnLst/>
              <a:rect l="l" t="t" r="r" b="b"/>
              <a:pathLst>
                <a:path w="1180465" h="542925">
                  <a:moveTo>
                    <a:pt x="123317" y="385191"/>
                  </a:moveTo>
                  <a:lnTo>
                    <a:pt x="0" y="531876"/>
                  </a:lnTo>
                  <a:lnTo>
                    <a:pt x="191389" y="542544"/>
                  </a:lnTo>
                  <a:lnTo>
                    <a:pt x="173588" y="501396"/>
                  </a:lnTo>
                  <a:lnTo>
                    <a:pt x="142494" y="501396"/>
                  </a:lnTo>
                  <a:lnTo>
                    <a:pt x="119888" y="448945"/>
                  </a:lnTo>
                  <a:lnTo>
                    <a:pt x="146008" y="437644"/>
                  </a:lnTo>
                  <a:lnTo>
                    <a:pt x="123317" y="385191"/>
                  </a:lnTo>
                  <a:close/>
                </a:path>
                <a:path w="1180465" h="542925">
                  <a:moveTo>
                    <a:pt x="146008" y="437644"/>
                  </a:moveTo>
                  <a:lnTo>
                    <a:pt x="119888" y="448945"/>
                  </a:lnTo>
                  <a:lnTo>
                    <a:pt x="142494" y="501396"/>
                  </a:lnTo>
                  <a:lnTo>
                    <a:pt x="168686" y="490065"/>
                  </a:lnTo>
                  <a:lnTo>
                    <a:pt x="146008" y="437644"/>
                  </a:lnTo>
                  <a:close/>
                </a:path>
                <a:path w="1180465" h="542925">
                  <a:moveTo>
                    <a:pt x="168686" y="490065"/>
                  </a:moveTo>
                  <a:lnTo>
                    <a:pt x="142494" y="501396"/>
                  </a:lnTo>
                  <a:lnTo>
                    <a:pt x="173588" y="501396"/>
                  </a:lnTo>
                  <a:lnTo>
                    <a:pt x="168686" y="490065"/>
                  </a:lnTo>
                  <a:close/>
                </a:path>
                <a:path w="1180465" h="542925">
                  <a:moveTo>
                    <a:pt x="1157605" y="0"/>
                  </a:moveTo>
                  <a:lnTo>
                    <a:pt x="146008" y="437644"/>
                  </a:lnTo>
                  <a:lnTo>
                    <a:pt x="168686" y="490065"/>
                  </a:lnTo>
                  <a:lnTo>
                    <a:pt x="1180338" y="52450"/>
                  </a:lnTo>
                  <a:lnTo>
                    <a:pt x="11576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6279" y="1623059"/>
              <a:ext cx="436879" cy="518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94519" y="1564640"/>
              <a:ext cx="726440" cy="7264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53904" y="1651889"/>
              <a:ext cx="341629" cy="42240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53904" y="1651889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92"/>
                  </a:lnTo>
                  <a:lnTo>
                    <a:pt x="17357" y="118345"/>
                  </a:lnTo>
                  <a:lnTo>
                    <a:pt x="37519" y="79129"/>
                  </a:lnTo>
                  <a:lnTo>
                    <a:pt x="63969" y="46416"/>
                  </a:lnTo>
                  <a:lnTo>
                    <a:pt x="95685" y="21476"/>
                  </a:lnTo>
                  <a:lnTo>
                    <a:pt x="131641" y="5580"/>
                  </a:lnTo>
                  <a:lnTo>
                    <a:pt x="170815" y="0"/>
                  </a:lnTo>
                  <a:lnTo>
                    <a:pt x="209948" y="5580"/>
                  </a:lnTo>
                  <a:lnTo>
                    <a:pt x="245889" y="21476"/>
                  </a:lnTo>
                  <a:lnTo>
                    <a:pt x="277607" y="46416"/>
                  </a:lnTo>
                  <a:lnTo>
                    <a:pt x="304070" y="79129"/>
                  </a:lnTo>
                  <a:lnTo>
                    <a:pt x="324249" y="118345"/>
                  </a:lnTo>
                  <a:lnTo>
                    <a:pt x="337113" y="162792"/>
                  </a:lnTo>
                  <a:lnTo>
                    <a:pt x="341629" y="211200"/>
                  </a:lnTo>
                  <a:lnTo>
                    <a:pt x="337113" y="259649"/>
                  </a:lnTo>
                  <a:lnTo>
                    <a:pt x="324249" y="304112"/>
                  </a:lnTo>
                  <a:lnTo>
                    <a:pt x="304070" y="343325"/>
                  </a:lnTo>
                  <a:lnTo>
                    <a:pt x="277607" y="376025"/>
                  </a:lnTo>
                  <a:lnTo>
                    <a:pt x="245889" y="400947"/>
                  </a:lnTo>
                  <a:lnTo>
                    <a:pt x="209948" y="416827"/>
                  </a:lnTo>
                  <a:lnTo>
                    <a:pt x="170815" y="422401"/>
                  </a:lnTo>
                  <a:lnTo>
                    <a:pt x="131641" y="416827"/>
                  </a:lnTo>
                  <a:lnTo>
                    <a:pt x="95685" y="400947"/>
                  </a:lnTo>
                  <a:lnTo>
                    <a:pt x="63969" y="376025"/>
                  </a:lnTo>
                  <a:lnTo>
                    <a:pt x="37519" y="343325"/>
                  </a:lnTo>
                  <a:lnTo>
                    <a:pt x="17357" y="304112"/>
                  </a:lnTo>
                  <a:lnTo>
                    <a:pt x="4510" y="25964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0" y="609600"/>
            <a:ext cx="6269990" cy="6503703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90805" marR="14732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Origine: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tubercules </a:t>
            </a:r>
            <a:r>
              <a:rPr sz="2800" spc="-10" dirty="0">
                <a:latin typeface="Calibri"/>
                <a:cs typeface="Calibri"/>
              </a:rPr>
              <a:t>supra-condylaires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latéral </a:t>
            </a:r>
            <a:r>
              <a:rPr sz="2800" spc="-5" dirty="0">
                <a:latin typeface="Calibri"/>
                <a:cs typeface="Calibri"/>
              </a:rPr>
              <a:t>et</a:t>
            </a:r>
            <a:r>
              <a:rPr sz="2800" dirty="0">
                <a:latin typeface="Calibri"/>
                <a:cs typeface="Calibri"/>
              </a:rPr>
              <a:t> médial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coques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condylaires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90805" marR="92075">
              <a:lnSpc>
                <a:spcPct val="100000"/>
              </a:lnSpc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tendon </a:t>
            </a:r>
            <a:r>
              <a:rPr sz="2800" spc="-40" dirty="0">
                <a:latin typeface="Calibri"/>
                <a:cs typeface="Calibri"/>
              </a:rPr>
              <a:t>d’Achille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(ou </a:t>
            </a:r>
            <a:r>
              <a:rPr sz="2800" spc="-5" dirty="0">
                <a:latin typeface="Calibri"/>
                <a:cs typeface="Calibri"/>
              </a:rPr>
              <a:t> calcanéen)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tubérosité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 err="1" smtClean="0">
                <a:latin typeface="Calibri"/>
                <a:cs typeface="Calibri"/>
              </a:rPr>
              <a:t>calcanéum</a:t>
            </a:r>
            <a:endParaRPr lang="fr-FR" sz="2800" spc="-5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2800" b="1" spc="5" dirty="0">
                <a:solidFill>
                  <a:srgbClr val="FF0000"/>
                </a:solidFill>
                <a:cs typeface="Calibri"/>
              </a:rPr>
              <a:t>c-</a:t>
            </a:r>
            <a:r>
              <a:rPr lang="fr-FR" sz="2800" b="1" spc="-3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Rôle:</a:t>
            </a:r>
            <a:endParaRPr lang="fr-FR" sz="2800" dirty="0">
              <a:cs typeface="Calibri"/>
            </a:endParaRPr>
          </a:p>
          <a:p>
            <a:pPr marL="457200" indent="-457834">
              <a:lnSpc>
                <a:spcPct val="100000"/>
              </a:lnSpc>
              <a:buFont typeface="Arial MT"/>
              <a:buChar char="•"/>
              <a:tabLst>
                <a:tab pos="457200" algn="l"/>
                <a:tab pos="457834" algn="l"/>
              </a:tabLst>
            </a:pPr>
            <a:r>
              <a:rPr lang="fr-FR" sz="2800" spc="-5" dirty="0">
                <a:cs typeface="Calibri"/>
              </a:rPr>
              <a:t>Muscle</a:t>
            </a:r>
            <a:r>
              <a:rPr lang="fr-FR" sz="2800" spc="-15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du</a:t>
            </a:r>
            <a:r>
              <a:rPr lang="fr-FR" sz="2800" spc="-5" dirty="0">
                <a:cs typeface="Calibri"/>
              </a:rPr>
              <a:t> </a:t>
            </a:r>
            <a:r>
              <a:rPr lang="fr-FR" sz="2800" spc="5" dirty="0">
                <a:cs typeface="Calibri"/>
              </a:rPr>
              <a:t>saut</a:t>
            </a:r>
            <a:r>
              <a:rPr lang="fr-FR" sz="2800" spc="-5" dirty="0">
                <a:cs typeface="Calibri"/>
              </a:rPr>
              <a:t> </a:t>
            </a:r>
            <a:r>
              <a:rPr lang="fr-FR" sz="2800" spc="-10" dirty="0">
                <a:cs typeface="Calibri"/>
              </a:rPr>
              <a:t>et </a:t>
            </a:r>
            <a:r>
              <a:rPr lang="fr-FR" sz="2800" spc="-5" dirty="0">
                <a:cs typeface="Calibri"/>
              </a:rPr>
              <a:t>de</a:t>
            </a:r>
            <a:r>
              <a:rPr lang="fr-FR" sz="2800" spc="-2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la</a:t>
            </a:r>
            <a:r>
              <a:rPr lang="fr-FR" sz="2800" spc="-10" dirty="0">
                <a:cs typeface="Calibri"/>
              </a:rPr>
              <a:t> </a:t>
            </a:r>
            <a:r>
              <a:rPr lang="fr-FR" sz="2800" spc="-5" dirty="0">
                <a:cs typeface="Calibri"/>
              </a:rPr>
              <a:t>marche</a:t>
            </a:r>
            <a:endParaRPr lang="fr-FR" sz="2800" dirty="0">
              <a:cs typeface="Calibri"/>
            </a:endParaRPr>
          </a:p>
          <a:p>
            <a:pPr marL="457200" marR="5080" indent="-457834">
              <a:lnSpc>
                <a:spcPct val="100000"/>
              </a:lnSpc>
              <a:buFont typeface="Arial MT"/>
              <a:buChar char="•"/>
              <a:tabLst>
                <a:tab pos="457200" algn="l"/>
                <a:tab pos="457834" algn="l"/>
              </a:tabLst>
            </a:pPr>
            <a:r>
              <a:rPr lang="fr-FR" sz="2800" spc="-5" dirty="0" err="1">
                <a:cs typeface="Calibri"/>
              </a:rPr>
              <a:t>Gastrocnémiens</a:t>
            </a:r>
            <a:r>
              <a:rPr lang="fr-FR" sz="2800" spc="-5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+ </a:t>
            </a:r>
            <a:r>
              <a:rPr lang="fr-FR" sz="2800" spc="-5" dirty="0">
                <a:cs typeface="Calibri"/>
              </a:rPr>
              <a:t>soléaire </a:t>
            </a:r>
            <a:r>
              <a:rPr lang="fr-FR" sz="2800" dirty="0">
                <a:cs typeface="Calibri"/>
              </a:rPr>
              <a:t>: </a:t>
            </a:r>
            <a:r>
              <a:rPr lang="fr-FR" sz="2800" spc="-10" dirty="0">
                <a:cs typeface="Calibri"/>
              </a:rPr>
              <a:t>extension </a:t>
            </a:r>
            <a:r>
              <a:rPr lang="fr-FR" sz="2800" spc="-5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pied/jambe:</a:t>
            </a:r>
            <a:r>
              <a:rPr lang="fr-FR" sz="2800" spc="-55" dirty="0">
                <a:cs typeface="Calibri"/>
              </a:rPr>
              <a:t> </a:t>
            </a:r>
            <a:r>
              <a:rPr lang="fr-FR" sz="2800" spc="-5" dirty="0">
                <a:cs typeface="Calibri"/>
              </a:rPr>
              <a:t>soulève</a:t>
            </a:r>
            <a:r>
              <a:rPr lang="fr-FR" sz="2800" spc="-3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le</a:t>
            </a:r>
            <a:r>
              <a:rPr lang="fr-FR" sz="2800" spc="-20" dirty="0">
                <a:cs typeface="Calibri"/>
              </a:rPr>
              <a:t> </a:t>
            </a:r>
            <a:r>
              <a:rPr lang="fr-FR" sz="2800" spc="-10" dirty="0">
                <a:cs typeface="Calibri"/>
              </a:rPr>
              <a:t>talon</a:t>
            </a:r>
            <a:r>
              <a:rPr lang="fr-FR" sz="2800" spc="5" dirty="0">
                <a:cs typeface="Calibri"/>
              </a:rPr>
              <a:t> </a:t>
            </a:r>
            <a:r>
              <a:rPr lang="fr-FR" sz="2800" spc="-5" dirty="0">
                <a:cs typeface="Calibri"/>
              </a:rPr>
              <a:t>lorsque</a:t>
            </a:r>
            <a:r>
              <a:rPr lang="fr-FR" sz="2800" spc="-5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le </a:t>
            </a:r>
            <a:r>
              <a:rPr lang="fr-FR" sz="2800" spc="-62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pied</a:t>
            </a:r>
            <a:r>
              <a:rPr lang="fr-FR" sz="2800" spc="-5" dirty="0">
                <a:cs typeface="Calibri"/>
              </a:rPr>
              <a:t> repose</a:t>
            </a:r>
            <a:r>
              <a:rPr lang="fr-FR" sz="2800" spc="-25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sur</a:t>
            </a:r>
            <a:r>
              <a:rPr lang="fr-FR" sz="2800" spc="-5" dirty="0">
                <a:cs typeface="Calibri"/>
              </a:rPr>
              <a:t> le</a:t>
            </a:r>
            <a:r>
              <a:rPr lang="fr-FR" sz="2800" dirty="0">
                <a:cs typeface="Calibri"/>
              </a:rPr>
              <a:t> sol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fr-FR" sz="275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r-FR" sz="2800" b="1" spc="-10" dirty="0">
                <a:solidFill>
                  <a:srgbClr val="FF0000"/>
                </a:solidFill>
                <a:cs typeface="Calibri"/>
              </a:rPr>
              <a:t>d-</a:t>
            </a:r>
            <a:r>
              <a:rPr lang="fr-FR"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Innervation:</a:t>
            </a:r>
            <a:endParaRPr lang="fr-FR" sz="2800" dirty="0">
              <a:cs typeface="Calibri"/>
            </a:endParaRPr>
          </a:p>
          <a:p>
            <a:pPr marL="457200" indent="-457834">
              <a:lnSpc>
                <a:spcPct val="100000"/>
              </a:lnSpc>
              <a:buFont typeface="Arial MT"/>
              <a:buChar char="•"/>
              <a:tabLst>
                <a:tab pos="457200" algn="l"/>
                <a:tab pos="457834" algn="l"/>
              </a:tabLst>
            </a:pPr>
            <a:r>
              <a:rPr lang="fr-FR" sz="2800" spc="-5" dirty="0">
                <a:cs typeface="Calibri"/>
              </a:rPr>
              <a:t>Nerf</a:t>
            </a:r>
            <a:r>
              <a:rPr lang="fr-FR" sz="2800" spc="-45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tibial</a:t>
            </a:r>
          </a:p>
          <a:p>
            <a:pPr marL="90805" marR="92075"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36385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F487C"/>
                </a:solidFill>
              </a:rPr>
              <a:t>1-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Les</a:t>
            </a:r>
            <a:r>
              <a:rPr u="heavy" spc="-10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gastrocnémiens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6870700" y="5341620"/>
            <a:ext cx="1617980" cy="726440"/>
            <a:chOff x="6870700" y="5341620"/>
            <a:chExt cx="1617980" cy="72644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6300" y="5445760"/>
              <a:ext cx="1262379" cy="4318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68845" y="5553202"/>
              <a:ext cx="1003935" cy="171450"/>
            </a:xfrm>
            <a:custGeom>
              <a:avLst/>
              <a:gdLst/>
              <a:ahLst/>
              <a:cxnLst/>
              <a:rect l="l" t="t" r="r" b="b"/>
              <a:pathLst>
                <a:path w="1003934" h="171450">
                  <a:moveTo>
                    <a:pt x="832357" y="0"/>
                  </a:moveTo>
                  <a:lnTo>
                    <a:pt x="832357" y="171411"/>
                  </a:lnTo>
                  <a:lnTo>
                    <a:pt x="946657" y="114261"/>
                  </a:lnTo>
                  <a:lnTo>
                    <a:pt x="860932" y="114261"/>
                  </a:lnTo>
                  <a:lnTo>
                    <a:pt x="860932" y="57111"/>
                  </a:lnTo>
                  <a:lnTo>
                    <a:pt x="946632" y="57111"/>
                  </a:lnTo>
                  <a:lnTo>
                    <a:pt x="832357" y="0"/>
                  </a:lnTo>
                  <a:close/>
                </a:path>
                <a:path w="1003934" h="171450">
                  <a:moveTo>
                    <a:pt x="832357" y="57111"/>
                  </a:moveTo>
                  <a:lnTo>
                    <a:pt x="0" y="57111"/>
                  </a:lnTo>
                  <a:lnTo>
                    <a:pt x="0" y="114261"/>
                  </a:lnTo>
                  <a:lnTo>
                    <a:pt x="832357" y="114261"/>
                  </a:lnTo>
                  <a:lnTo>
                    <a:pt x="832357" y="57111"/>
                  </a:lnTo>
                  <a:close/>
                </a:path>
                <a:path w="1003934" h="171450">
                  <a:moveTo>
                    <a:pt x="946632" y="57111"/>
                  </a:moveTo>
                  <a:lnTo>
                    <a:pt x="860932" y="57111"/>
                  </a:lnTo>
                  <a:lnTo>
                    <a:pt x="860932" y="114261"/>
                  </a:lnTo>
                  <a:lnTo>
                    <a:pt x="946657" y="114261"/>
                  </a:lnTo>
                  <a:lnTo>
                    <a:pt x="1003807" y="85686"/>
                  </a:lnTo>
                  <a:lnTo>
                    <a:pt x="946632" y="57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51980" y="5400040"/>
              <a:ext cx="439420" cy="5181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70700" y="5341620"/>
              <a:ext cx="670559" cy="7264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01002" y="5427726"/>
              <a:ext cx="341629" cy="4223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001002" y="5427726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162"/>
                  </a:moveTo>
                  <a:lnTo>
                    <a:pt x="4510" y="162728"/>
                  </a:lnTo>
                  <a:lnTo>
                    <a:pt x="17357" y="118275"/>
                  </a:lnTo>
                  <a:lnTo>
                    <a:pt x="37519" y="79069"/>
                  </a:lnTo>
                  <a:lnTo>
                    <a:pt x="63969" y="46373"/>
                  </a:lnTo>
                  <a:lnTo>
                    <a:pt x="95685" y="21453"/>
                  </a:lnTo>
                  <a:lnTo>
                    <a:pt x="131641" y="5574"/>
                  </a:lnTo>
                  <a:lnTo>
                    <a:pt x="170815" y="0"/>
                  </a:lnTo>
                  <a:lnTo>
                    <a:pt x="209988" y="5574"/>
                  </a:lnTo>
                  <a:lnTo>
                    <a:pt x="245944" y="21453"/>
                  </a:lnTo>
                  <a:lnTo>
                    <a:pt x="277660" y="46373"/>
                  </a:lnTo>
                  <a:lnTo>
                    <a:pt x="304110" y="79069"/>
                  </a:lnTo>
                  <a:lnTo>
                    <a:pt x="324272" y="118275"/>
                  </a:lnTo>
                  <a:lnTo>
                    <a:pt x="337119" y="162728"/>
                  </a:lnTo>
                  <a:lnTo>
                    <a:pt x="341629" y="211162"/>
                  </a:lnTo>
                  <a:lnTo>
                    <a:pt x="337119" y="259591"/>
                  </a:lnTo>
                  <a:lnTo>
                    <a:pt x="324272" y="304046"/>
                  </a:lnTo>
                  <a:lnTo>
                    <a:pt x="304110" y="343261"/>
                  </a:lnTo>
                  <a:lnTo>
                    <a:pt x="277660" y="375967"/>
                  </a:lnTo>
                  <a:lnTo>
                    <a:pt x="245944" y="400898"/>
                  </a:lnTo>
                  <a:lnTo>
                    <a:pt x="209988" y="416786"/>
                  </a:lnTo>
                  <a:lnTo>
                    <a:pt x="170815" y="422363"/>
                  </a:lnTo>
                  <a:lnTo>
                    <a:pt x="131641" y="416786"/>
                  </a:lnTo>
                  <a:lnTo>
                    <a:pt x="95685" y="400898"/>
                  </a:lnTo>
                  <a:lnTo>
                    <a:pt x="63969" y="375967"/>
                  </a:lnTo>
                  <a:lnTo>
                    <a:pt x="37519" y="343261"/>
                  </a:lnTo>
                  <a:lnTo>
                    <a:pt x="17357" y="304046"/>
                  </a:lnTo>
                  <a:lnTo>
                    <a:pt x="4510" y="259591"/>
                  </a:lnTo>
                  <a:lnTo>
                    <a:pt x="0" y="211162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710801" y="1647825"/>
            <a:ext cx="23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85076" y="5425122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1142" y="93726"/>
            <a:ext cx="3368040" cy="6733540"/>
            <a:chOff x="6351142" y="93726"/>
            <a:chExt cx="3368040" cy="6733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1142" y="3169354"/>
              <a:ext cx="2362199" cy="3657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7957" y="93726"/>
              <a:ext cx="2181225" cy="35052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31881" y="16913"/>
            <a:ext cx="1646525" cy="677278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8845" y="601637"/>
            <a:ext cx="6269990" cy="5263515"/>
          </a:xfrm>
          <a:custGeom>
            <a:avLst/>
            <a:gdLst/>
            <a:ahLst/>
            <a:cxnLst/>
            <a:rect l="l" t="t" r="r" b="b"/>
            <a:pathLst>
              <a:path w="6269990" h="5263515">
                <a:moveTo>
                  <a:pt x="0" y="5263007"/>
                </a:moveTo>
                <a:lnTo>
                  <a:pt x="6269482" y="5263007"/>
                </a:lnTo>
                <a:lnTo>
                  <a:pt x="6269482" y="0"/>
                </a:lnTo>
                <a:lnTo>
                  <a:pt x="0" y="0"/>
                </a:lnTo>
                <a:lnTo>
                  <a:pt x="0" y="5263007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477" y="1038923"/>
            <a:ext cx="6009005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arcade </a:t>
            </a:r>
            <a:r>
              <a:rPr sz="2800" spc="-5" dirty="0">
                <a:latin typeface="Calibri"/>
                <a:cs typeface="Calibri"/>
              </a:rPr>
              <a:t>fibreuse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-10" dirty="0">
                <a:latin typeface="Calibri"/>
                <a:cs typeface="Calibri"/>
              </a:rPr>
              <a:t>soléaire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entre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face </a:t>
            </a:r>
            <a:r>
              <a:rPr sz="2800" spc="-10" dirty="0">
                <a:latin typeface="Calibri"/>
                <a:cs typeface="Calibri"/>
              </a:rPr>
              <a:t>post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25" dirty="0">
                <a:latin typeface="Calibri"/>
                <a:cs typeface="Calibri"/>
              </a:rPr>
              <a:t>tête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fibula </a:t>
            </a:r>
            <a:r>
              <a:rPr sz="2800" spc="-5" dirty="0">
                <a:latin typeface="Calibri"/>
                <a:cs typeface="Calibri"/>
              </a:rPr>
              <a:t>et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(ligne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muscle</a:t>
            </a:r>
            <a:r>
              <a:rPr sz="2800" spc="-10" dirty="0">
                <a:latin typeface="Calibri"/>
                <a:cs typeface="Calibri"/>
              </a:rPr>
              <a:t> soléaire)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151130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800" dirty="0">
                <a:latin typeface="Calibri"/>
                <a:cs typeface="Calibri"/>
              </a:rPr>
              <a:t>s’insère sur la </a:t>
            </a:r>
            <a:r>
              <a:rPr sz="2800" spc="-5" dirty="0">
                <a:latin typeface="Calibri"/>
                <a:cs typeface="Calibri"/>
              </a:rPr>
              <a:t>tubérosité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calcanéum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c-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Rôle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idem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gastrocnémiens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477" y="4880991"/>
            <a:ext cx="37096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d-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Innervation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nerf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tibial.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174480" y="574040"/>
            <a:ext cx="1282700" cy="726440"/>
            <a:chOff x="9174480" y="574040"/>
            <a:chExt cx="1282700" cy="7264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74480" y="741680"/>
              <a:ext cx="1099820" cy="431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390126" y="848106"/>
              <a:ext cx="842010" cy="171450"/>
            </a:xfrm>
            <a:custGeom>
              <a:avLst/>
              <a:gdLst/>
              <a:ahLst/>
              <a:cxnLst/>
              <a:rect l="l" t="t" r="r" b="b"/>
              <a:pathLst>
                <a:path w="842009" h="171450">
                  <a:moveTo>
                    <a:pt x="171450" y="0"/>
                  </a:moveTo>
                  <a:lnTo>
                    <a:pt x="0" y="85725"/>
                  </a:lnTo>
                  <a:lnTo>
                    <a:pt x="171450" y="171450"/>
                  </a:lnTo>
                  <a:lnTo>
                    <a:pt x="171450" y="114300"/>
                  </a:lnTo>
                  <a:lnTo>
                    <a:pt x="142875" y="114300"/>
                  </a:lnTo>
                  <a:lnTo>
                    <a:pt x="142875" y="57150"/>
                  </a:lnTo>
                  <a:lnTo>
                    <a:pt x="171450" y="57150"/>
                  </a:lnTo>
                  <a:lnTo>
                    <a:pt x="171450" y="0"/>
                  </a:lnTo>
                  <a:close/>
                </a:path>
                <a:path w="842009" h="171450">
                  <a:moveTo>
                    <a:pt x="171450" y="57150"/>
                  </a:moveTo>
                  <a:lnTo>
                    <a:pt x="142875" y="57150"/>
                  </a:lnTo>
                  <a:lnTo>
                    <a:pt x="142875" y="114300"/>
                  </a:lnTo>
                  <a:lnTo>
                    <a:pt x="171450" y="114300"/>
                  </a:lnTo>
                  <a:lnTo>
                    <a:pt x="171450" y="57150"/>
                  </a:lnTo>
                  <a:close/>
                </a:path>
                <a:path w="842009" h="171450">
                  <a:moveTo>
                    <a:pt x="841755" y="57150"/>
                  </a:moveTo>
                  <a:lnTo>
                    <a:pt x="171450" y="57150"/>
                  </a:lnTo>
                  <a:lnTo>
                    <a:pt x="171450" y="114300"/>
                  </a:lnTo>
                  <a:lnTo>
                    <a:pt x="841755" y="114300"/>
                  </a:lnTo>
                  <a:lnTo>
                    <a:pt x="841755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42500" y="632460"/>
              <a:ext cx="436879" cy="518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30740" y="574040"/>
              <a:ext cx="726440" cy="7264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90252" y="659511"/>
              <a:ext cx="341629" cy="42240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890252" y="659511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09">
                  <a:moveTo>
                    <a:pt x="0" y="211200"/>
                  </a:moveTo>
                  <a:lnTo>
                    <a:pt x="4510" y="162792"/>
                  </a:lnTo>
                  <a:lnTo>
                    <a:pt x="17357" y="118345"/>
                  </a:lnTo>
                  <a:lnTo>
                    <a:pt x="37519" y="79129"/>
                  </a:lnTo>
                  <a:lnTo>
                    <a:pt x="63969" y="46416"/>
                  </a:lnTo>
                  <a:lnTo>
                    <a:pt x="95685" y="21476"/>
                  </a:lnTo>
                  <a:lnTo>
                    <a:pt x="131641" y="5580"/>
                  </a:lnTo>
                  <a:lnTo>
                    <a:pt x="170815" y="0"/>
                  </a:lnTo>
                  <a:lnTo>
                    <a:pt x="209948" y="5580"/>
                  </a:lnTo>
                  <a:lnTo>
                    <a:pt x="245889" y="21476"/>
                  </a:lnTo>
                  <a:lnTo>
                    <a:pt x="277607" y="46416"/>
                  </a:lnTo>
                  <a:lnTo>
                    <a:pt x="304070" y="79129"/>
                  </a:lnTo>
                  <a:lnTo>
                    <a:pt x="324249" y="118345"/>
                  </a:lnTo>
                  <a:lnTo>
                    <a:pt x="337113" y="162792"/>
                  </a:lnTo>
                  <a:lnTo>
                    <a:pt x="341629" y="211200"/>
                  </a:lnTo>
                  <a:lnTo>
                    <a:pt x="337113" y="259649"/>
                  </a:lnTo>
                  <a:lnTo>
                    <a:pt x="324249" y="304112"/>
                  </a:lnTo>
                  <a:lnTo>
                    <a:pt x="304070" y="343325"/>
                  </a:lnTo>
                  <a:lnTo>
                    <a:pt x="277607" y="376025"/>
                  </a:lnTo>
                  <a:lnTo>
                    <a:pt x="245889" y="400947"/>
                  </a:lnTo>
                  <a:lnTo>
                    <a:pt x="209948" y="416827"/>
                  </a:lnTo>
                  <a:lnTo>
                    <a:pt x="170815" y="422401"/>
                  </a:lnTo>
                  <a:lnTo>
                    <a:pt x="131641" y="416827"/>
                  </a:lnTo>
                  <a:lnTo>
                    <a:pt x="95685" y="400947"/>
                  </a:lnTo>
                  <a:lnTo>
                    <a:pt x="63969" y="376025"/>
                  </a:lnTo>
                  <a:lnTo>
                    <a:pt x="37519" y="343325"/>
                  </a:lnTo>
                  <a:lnTo>
                    <a:pt x="17357" y="304112"/>
                  </a:lnTo>
                  <a:lnTo>
                    <a:pt x="4510" y="25964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2265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2-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Le</a:t>
            </a:r>
            <a:r>
              <a:rPr u="heavy" spc="-5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soléaire: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47275" y="655002"/>
            <a:ext cx="231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758680" y="4841240"/>
            <a:ext cx="1729739" cy="726440"/>
            <a:chOff x="9758680" y="4841240"/>
            <a:chExt cx="1729739" cy="72644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87940" y="4945380"/>
              <a:ext cx="1300479" cy="431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231755" y="5052187"/>
              <a:ext cx="1040765" cy="171450"/>
            </a:xfrm>
            <a:custGeom>
              <a:avLst/>
              <a:gdLst/>
              <a:ahLst/>
              <a:cxnLst/>
              <a:rect l="l" t="t" r="r" b="b"/>
              <a:pathLst>
                <a:path w="1040765" h="171450">
                  <a:moveTo>
                    <a:pt x="869188" y="0"/>
                  </a:moveTo>
                  <a:lnTo>
                    <a:pt x="869188" y="171450"/>
                  </a:lnTo>
                  <a:lnTo>
                    <a:pt x="983488" y="114300"/>
                  </a:lnTo>
                  <a:lnTo>
                    <a:pt x="897763" y="114300"/>
                  </a:lnTo>
                  <a:lnTo>
                    <a:pt x="897763" y="57150"/>
                  </a:lnTo>
                  <a:lnTo>
                    <a:pt x="983488" y="57150"/>
                  </a:lnTo>
                  <a:lnTo>
                    <a:pt x="869188" y="0"/>
                  </a:lnTo>
                  <a:close/>
                </a:path>
                <a:path w="1040765" h="171450">
                  <a:moveTo>
                    <a:pt x="869188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869188" y="114300"/>
                  </a:lnTo>
                  <a:lnTo>
                    <a:pt x="869188" y="57150"/>
                  </a:lnTo>
                  <a:close/>
                </a:path>
                <a:path w="1040765" h="171450">
                  <a:moveTo>
                    <a:pt x="983488" y="57150"/>
                  </a:moveTo>
                  <a:lnTo>
                    <a:pt x="897763" y="57150"/>
                  </a:lnTo>
                  <a:lnTo>
                    <a:pt x="897763" y="114300"/>
                  </a:lnTo>
                  <a:lnTo>
                    <a:pt x="983488" y="114300"/>
                  </a:lnTo>
                  <a:lnTo>
                    <a:pt x="1040638" y="85725"/>
                  </a:lnTo>
                  <a:lnTo>
                    <a:pt x="983488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42500" y="4899660"/>
              <a:ext cx="436879" cy="5181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58680" y="4841240"/>
              <a:ext cx="670559" cy="7264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90252" y="4926711"/>
              <a:ext cx="341629" cy="42240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0252" y="4926711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92"/>
                  </a:lnTo>
                  <a:lnTo>
                    <a:pt x="17357" y="118345"/>
                  </a:lnTo>
                  <a:lnTo>
                    <a:pt x="37519" y="79129"/>
                  </a:lnTo>
                  <a:lnTo>
                    <a:pt x="63969" y="46416"/>
                  </a:lnTo>
                  <a:lnTo>
                    <a:pt x="95685" y="21476"/>
                  </a:lnTo>
                  <a:lnTo>
                    <a:pt x="131641" y="5580"/>
                  </a:lnTo>
                  <a:lnTo>
                    <a:pt x="170815" y="0"/>
                  </a:lnTo>
                  <a:lnTo>
                    <a:pt x="209948" y="5580"/>
                  </a:lnTo>
                  <a:lnTo>
                    <a:pt x="245889" y="21476"/>
                  </a:lnTo>
                  <a:lnTo>
                    <a:pt x="277607" y="46416"/>
                  </a:lnTo>
                  <a:lnTo>
                    <a:pt x="304070" y="79129"/>
                  </a:lnTo>
                  <a:lnTo>
                    <a:pt x="324249" y="118345"/>
                  </a:lnTo>
                  <a:lnTo>
                    <a:pt x="337113" y="162792"/>
                  </a:lnTo>
                  <a:lnTo>
                    <a:pt x="341629" y="211200"/>
                  </a:lnTo>
                  <a:lnTo>
                    <a:pt x="337113" y="259649"/>
                  </a:lnTo>
                  <a:lnTo>
                    <a:pt x="324249" y="304112"/>
                  </a:lnTo>
                  <a:lnTo>
                    <a:pt x="304070" y="343325"/>
                  </a:lnTo>
                  <a:lnTo>
                    <a:pt x="277607" y="376025"/>
                  </a:lnTo>
                  <a:lnTo>
                    <a:pt x="245889" y="400947"/>
                  </a:lnTo>
                  <a:lnTo>
                    <a:pt x="209948" y="416827"/>
                  </a:lnTo>
                  <a:lnTo>
                    <a:pt x="170815" y="422401"/>
                  </a:lnTo>
                  <a:lnTo>
                    <a:pt x="131641" y="416827"/>
                  </a:lnTo>
                  <a:lnTo>
                    <a:pt x="95685" y="400947"/>
                  </a:lnTo>
                  <a:lnTo>
                    <a:pt x="63969" y="376025"/>
                  </a:lnTo>
                  <a:lnTo>
                    <a:pt x="37519" y="343325"/>
                  </a:lnTo>
                  <a:lnTo>
                    <a:pt x="17357" y="304112"/>
                  </a:lnTo>
                  <a:lnTo>
                    <a:pt x="4510" y="25964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974833" y="4923853"/>
            <a:ext cx="176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45" y="601611"/>
            <a:ext cx="6269990" cy="5694045"/>
          </a:xfrm>
          <a:custGeom>
            <a:avLst/>
            <a:gdLst/>
            <a:ahLst/>
            <a:cxnLst/>
            <a:rect l="l" t="t" r="r" b="b"/>
            <a:pathLst>
              <a:path w="6269990" h="5694045">
                <a:moveTo>
                  <a:pt x="0" y="5693918"/>
                </a:moveTo>
                <a:lnTo>
                  <a:pt x="6269482" y="5693918"/>
                </a:lnTo>
                <a:lnTo>
                  <a:pt x="6269482" y="0"/>
                </a:lnTo>
                <a:lnTo>
                  <a:pt x="0" y="0"/>
                </a:lnTo>
                <a:lnTo>
                  <a:pt x="0" y="569391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477" y="1038923"/>
            <a:ext cx="5968365" cy="472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9095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Surface </a:t>
            </a:r>
            <a:r>
              <a:rPr sz="2800" spc="-5" dirty="0">
                <a:latin typeface="Calibri"/>
                <a:cs typeface="Calibri"/>
              </a:rPr>
              <a:t>poplitée, condyle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latéral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 fémur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et 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coque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condylaire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Terminaison: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face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postérieure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tubérosité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calcanéus.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Calibri"/>
              <a:cs typeface="Calibri"/>
            </a:endParaRPr>
          </a:p>
          <a:p>
            <a:pPr marL="12700" marR="391160">
              <a:lnSpc>
                <a:spcPct val="100000"/>
              </a:lnSpc>
              <a:buAutoNum type="alphaLcPeriod" startAt="3"/>
              <a:tabLst>
                <a:tab pos="353695" algn="l"/>
              </a:tabLst>
            </a:pP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Rôle: 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soutient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triceps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toutes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ses</a:t>
            </a:r>
            <a:r>
              <a:rPr sz="2800" spc="-5" dirty="0">
                <a:latin typeface="Calibri"/>
                <a:cs typeface="Calibri"/>
              </a:rPr>
              <a:t> fonctions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alibri"/>
              <a:buAutoNum type="alphaLcPeriod" startAt="3"/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Calibri"/>
              <a:buAutoNum type="alphaLcPeriod" startAt="3"/>
            </a:pPr>
            <a:endParaRPr sz="2700">
              <a:latin typeface="Calibri"/>
              <a:cs typeface="Calibri"/>
            </a:endParaRPr>
          </a:p>
          <a:p>
            <a:pPr marL="313055" indent="-300990">
              <a:lnSpc>
                <a:spcPct val="100000"/>
              </a:lnSpc>
              <a:buAutoNum type="alphaLcPeriod" startAt="3"/>
              <a:tabLst>
                <a:tab pos="313690" algn="l"/>
              </a:tabLst>
            </a:pP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Innervation: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nerf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3283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3-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Muscle</a:t>
            </a:r>
            <a:r>
              <a:rPr u="heavy" spc="-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plantaire: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1778" y="54"/>
            <a:ext cx="2222954" cy="68578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0836" y="16969"/>
            <a:ext cx="2696538" cy="419354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845" y="601637"/>
            <a:ext cx="6269990" cy="5263515"/>
          </a:xfrm>
          <a:custGeom>
            <a:avLst/>
            <a:gdLst/>
            <a:ahLst/>
            <a:cxnLst/>
            <a:rect l="l" t="t" r="r" b="b"/>
            <a:pathLst>
              <a:path w="6269990" h="5263515">
                <a:moveTo>
                  <a:pt x="0" y="5263007"/>
                </a:moveTo>
                <a:lnTo>
                  <a:pt x="6269482" y="5263007"/>
                </a:lnTo>
                <a:lnTo>
                  <a:pt x="6269482" y="0"/>
                </a:lnTo>
                <a:lnTo>
                  <a:pt x="0" y="0"/>
                </a:lnTo>
                <a:lnTo>
                  <a:pt x="0" y="5263007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477" y="1038923"/>
            <a:ext cx="506793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800" spc="-20" dirty="0">
                <a:latin typeface="Calibri"/>
                <a:cs typeface="Calibri"/>
              </a:rPr>
              <a:t>fossette </a:t>
            </a:r>
            <a:r>
              <a:rPr sz="2800" spc="-5" dirty="0">
                <a:latin typeface="Calibri"/>
                <a:cs typeface="Calibri"/>
              </a:rPr>
              <a:t>poplitée </a:t>
            </a:r>
            <a:r>
              <a:rPr sz="2800" dirty="0">
                <a:latin typeface="Calibri"/>
                <a:cs typeface="Calibri"/>
              </a:rPr>
              <a:t>sous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condyle </a:t>
            </a:r>
            <a:r>
              <a:rPr sz="2800" spc="-20" dirty="0">
                <a:latin typeface="Calibri"/>
                <a:cs typeface="Calibri"/>
              </a:rPr>
              <a:t>latéral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-10" dirty="0">
                <a:latin typeface="Calibri"/>
                <a:cs typeface="Calibri"/>
              </a:rPr>
              <a:t>fémur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77" y="2319654"/>
            <a:ext cx="5234305" cy="301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Terminaison: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face</a:t>
            </a:r>
            <a:r>
              <a:rPr sz="2800" spc="-10" dirty="0">
                <a:latin typeface="Calibri"/>
                <a:cs typeface="Calibri"/>
              </a:rPr>
              <a:t> post</a:t>
            </a:r>
            <a:r>
              <a:rPr sz="2800" dirty="0">
                <a:latin typeface="Calibri"/>
                <a:cs typeface="Calibri"/>
              </a:rPr>
              <a:t> du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 au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dessus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ligne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soléaire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618490">
              <a:lnSpc>
                <a:spcPct val="100000"/>
              </a:lnSpc>
              <a:buAutoNum type="alphaLcPeriod" startAt="3"/>
              <a:tabLst>
                <a:tab pos="353695" algn="l"/>
              </a:tabLst>
            </a:pP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Rôle: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flexion jambe/cuisse,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accessoirement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rotateur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médial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Calibri"/>
              <a:buAutoNum type="alphaLcPeriod" startAt="3"/>
            </a:pPr>
            <a:endParaRPr sz="2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5"/>
              </a:spcBef>
              <a:buAutoNum type="alphaLcPeriod" startAt="3"/>
              <a:tabLst>
                <a:tab pos="313055" algn="l"/>
              </a:tabLst>
            </a:pP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Innervation: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nerf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404859" y="1617980"/>
            <a:ext cx="2184400" cy="1196340"/>
            <a:chOff x="8404859" y="1617980"/>
            <a:chExt cx="2184400" cy="11963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1419" y="1892300"/>
              <a:ext cx="1767839" cy="9220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64853" y="1912874"/>
              <a:ext cx="1509395" cy="675640"/>
            </a:xfrm>
            <a:custGeom>
              <a:avLst/>
              <a:gdLst/>
              <a:ahLst/>
              <a:cxnLst/>
              <a:rect l="l" t="t" r="r" b="b"/>
              <a:pathLst>
                <a:path w="1509395" h="675639">
                  <a:moveTo>
                    <a:pt x="1340487" y="622802"/>
                  </a:moveTo>
                  <a:lnTo>
                    <a:pt x="1318132" y="675386"/>
                  </a:lnTo>
                  <a:lnTo>
                    <a:pt x="1509395" y="663575"/>
                  </a:lnTo>
                  <a:lnTo>
                    <a:pt x="1484207" y="633984"/>
                  </a:lnTo>
                  <a:lnTo>
                    <a:pt x="1366774" y="633984"/>
                  </a:lnTo>
                  <a:lnTo>
                    <a:pt x="1340487" y="622802"/>
                  </a:lnTo>
                  <a:close/>
                </a:path>
                <a:path w="1509395" h="675639">
                  <a:moveTo>
                    <a:pt x="1362839" y="570224"/>
                  </a:moveTo>
                  <a:lnTo>
                    <a:pt x="1340487" y="622802"/>
                  </a:lnTo>
                  <a:lnTo>
                    <a:pt x="1366774" y="633984"/>
                  </a:lnTo>
                  <a:lnTo>
                    <a:pt x="1389126" y="581405"/>
                  </a:lnTo>
                  <a:lnTo>
                    <a:pt x="1362839" y="570224"/>
                  </a:lnTo>
                  <a:close/>
                </a:path>
                <a:path w="1509395" h="675639">
                  <a:moveTo>
                    <a:pt x="1385189" y="517651"/>
                  </a:moveTo>
                  <a:lnTo>
                    <a:pt x="1362839" y="570224"/>
                  </a:lnTo>
                  <a:lnTo>
                    <a:pt x="1389126" y="581405"/>
                  </a:lnTo>
                  <a:lnTo>
                    <a:pt x="1366774" y="633984"/>
                  </a:lnTo>
                  <a:lnTo>
                    <a:pt x="1484207" y="633984"/>
                  </a:lnTo>
                  <a:lnTo>
                    <a:pt x="1385189" y="517651"/>
                  </a:lnTo>
                  <a:close/>
                </a:path>
                <a:path w="1509395" h="675639">
                  <a:moveTo>
                    <a:pt x="22351" y="0"/>
                  </a:moveTo>
                  <a:lnTo>
                    <a:pt x="0" y="52577"/>
                  </a:lnTo>
                  <a:lnTo>
                    <a:pt x="1340487" y="622802"/>
                  </a:lnTo>
                  <a:lnTo>
                    <a:pt x="1362839" y="570224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6139" y="1676400"/>
              <a:ext cx="436879" cy="518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4859" y="1617980"/>
              <a:ext cx="670559" cy="726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4399" y="1703832"/>
              <a:ext cx="341629" cy="42240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34399" y="1703832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52"/>
                  </a:lnTo>
                  <a:lnTo>
                    <a:pt x="17357" y="118289"/>
                  </a:lnTo>
                  <a:lnTo>
                    <a:pt x="37519" y="79076"/>
                  </a:lnTo>
                  <a:lnTo>
                    <a:pt x="63969" y="46376"/>
                  </a:lnTo>
                  <a:lnTo>
                    <a:pt x="95685" y="21454"/>
                  </a:lnTo>
                  <a:lnTo>
                    <a:pt x="131641" y="5574"/>
                  </a:lnTo>
                  <a:lnTo>
                    <a:pt x="170815" y="0"/>
                  </a:lnTo>
                  <a:lnTo>
                    <a:pt x="209988" y="5574"/>
                  </a:lnTo>
                  <a:lnTo>
                    <a:pt x="245944" y="21454"/>
                  </a:lnTo>
                  <a:lnTo>
                    <a:pt x="277660" y="46376"/>
                  </a:lnTo>
                  <a:lnTo>
                    <a:pt x="304110" y="79076"/>
                  </a:lnTo>
                  <a:lnTo>
                    <a:pt x="324272" y="118289"/>
                  </a:lnTo>
                  <a:lnTo>
                    <a:pt x="337119" y="162752"/>
                  </a:lnTo>
                  <a:lnTo>
                    <a:pt x="341629" y="211200"/>
                  </a:lnTo>
                  <a:lnTo>
                    <a:pt x="337119" y="259609"/>
                  </a:lnTo>
                  <a:lnTo>
                    <a:pt x="324272" y="304056"/>
                  </a:lnTo>
                  <a:lnTo>
                    <a:pt x="304110" y="343272"/>
                  </a:lnTo>
                  <a:lnTo>
                    <a:pt x="277660" y="375985"/>
                  </a:lnTo>
                  <a:lnTo>
                    <a:pt x="245944" y="400925"/>
                  </a:lnTo>
                  <a:lnTo>
                    <a:pt x="209988" y="416821"/>
                  </a:lnTo>
                  <a:lnTo>
                    <a:pt x="170815" y="422401"/>
                  </a:lnTo>
                  <a:lnTo>
                    <a:pt x="131641" y="416821"/>
                  </a:lnTo>
                  <a:lnTo>
                    <a:pt x="95685" y="400925"/>
                  </a:lnTo>
                  <a:lnTo>
                    <a:pt x="63969" y="375985"/>
                  </a:lnTo>
                  <a:lnTo>
                    <a:pt x="37519" y="343272"/>
                  </a:lnTo>
                  <a:lnTo>
                    <a:pt x="17357" y="304056"/>
                  </a:lnTo>
                  <a:lnTo>
                    <a:pt x="4510" y="25960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21285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4-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Le</a:t>
            </a:r>
            <a:r>
              <a:rPr u="heavy" spc="-8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poplité: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6391402" y="3046044"/>
            <a:ext cx="3846829" cy="3812540"/>
            <a:chOff x="6391402" y="3046044"/>
            <a:chExt cx="3846829" cy="381254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1402" y="3046044"/>
              <a:ext cx="3846829" cy="33232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30720" y="5671819"/>
              <a:ext cx="431800" cy="76454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160260" y="5864643"/>
              <a:ext cx="171450" cy="504825"/>
            </a:xfrm>
            <a:custGeom>
              <a:avLst/>
              <a:gdLst/>
              <a:ahLst/>
              <a:cxnLst/>
              <a:rect l="l" t="t" r="r" b="b"/>
              <a:pathLst>
                <a:path w="171450" h="504825">
                  <a:moveTo>
                    <a:pt x="114300" y="142874"/>
                  </a:moveTo>
                  <a:lnTo>
                    <a:pt x="57150" y="142874"/>
                  </a:lnTo>
                  <a:lnTo>
                    <a:pt x="57150" y="504609"/>
                  </a:lnTo>
                  <a:lnTo>
                    <a:pt x="114300" y="504609"/>
                  </a:lnTo>
                  <a:lnTo>
                    <a:pt x="114300" y="142874"/>
                  </a:lnTo>
                  <a:close/>
                </a:path>
                <a:path w="171450" h="504825">
                  <a:moveTo>
                    <a:pt x="85725" y="0"/>
                  </a:moveTo>
                  <a:lnTo>
                    <a:pt x="0" y="171449"/>
                  </a:lnTo>
                  <a:lnTo>
                    <a:pt x="57150" y="171449"/>
                  </a:lnTo>
                  <a:lnTo>
                    <a:pt x="57150" y="142874"/>
                  </a:lnTo>
                  <a:lnTo>
                    <a:pt x="157162" y="142874"/>
                  </a:lnTo>
                  <a:lnTo>
                    <a:pt x="85725" y="0"/>
                  </a:lnTo>
                  <a:close/>
                </a:path>
                <a:path w="171450" h="504825">
                  <a:moveTo>
                    <a:pt x="157162" y="142874"/>
                  </a:moveTo>
                  <a:lnTo>
                    <a:pt x="114300" y="142874"/>
                  </a:lnTo>
                  <a:lnTo>
                    <a:pt x="114300" y="171449"/>
                  </a:lnTo>
                  <a:lnTo>
                    <a:pt x="171450" y="171449"/>
                  </a:lnTo>
                  <a:lnTo>
                    <a:pt x="157162" y="142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8180" y="6342379"/>
              <a:ext cx="436879" cy="5156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16420" y="6283959"/>
              <a:ext cx="726440" cy="5740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75170" y="6369253"/>
              <a:ext cx="341629" cy="4223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075170" y="6369253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09">
                  <a:moveTo>
                    <a:pt x="0" y="211200"/>
                  </a:moveTo>
                  <a:lnTo>
                    <a:pt x="4510" y="162772"/>
                  </a:lnTo>
                  <a:lnTo>
                    <a:pt x="17357" y="118317"/>
                  </a:lnTo>
                  <a:lnTo>
                    <a:pt x="37519" y="79102"/>
                  </a:lnTo>
                  <a:lnTo>
                    <a:pt x="63969" y="46396"/>
                  </a:lnTo>
                  <a:lnTo>
                    <a:pt x="95685" y="21465"/>
                  </a:lnTo>
                  <a:lnTo>
                    <a:pt x="131641" y="5577"/>
                  </a:lnTo>
                  <a:lnTo>
                    <a:pt x="170814" y="0"/>
                  </a:lnTo>
                  <a:lnTo>
                    <a:pt x="209988" y="5577"/>
                  </a:lnTo>
                  <a:lnTo>
                    <a:pt x="245944" y="21465"/>
                  </a:lnTo>
                  <a:lnTo>
                    <a:pt x="277660" y="46396"/>
                  </a:lnTo>
                  <a:lnTo>
                    <a:pt x="304110" y="79102"/>
                  </a:lnTo>
                  <a:lnTo>
                    <a:pt x="324272" y="118317"/>
                  </a:lnTo>
                  <a:lnTo>
                    <a:pt x="337119" y="162772"/>
                  </a:lnTo>
                  <a:lnTo>
                    <a:pt x="341629" y="211200"/>
                  </a:lnTo>
                  <a:lnTo>
                    <a:pt x="337119" y="259624"/>
                  </a:lnTo>
                  <a:lnTo>
                    <a:pt x="324272" y="304076"/>
                  </a:lnTo>
                  <a:lnTo>
                    <a:pt x="304110" y="343288"/>
                  </a:lnTo>
                  <a:lnTo>
                    <a:pt x="277660" y="375993"/>
                  </a:lnTo>
                  <a:lnTo>
                    <a:pt x="245944" y="400924"/>
                  </a:lnTo>
                  <a:lnTo>
                    <a:pt x="209988" y="416811"/>
                  </a:lnTo>
                  <a:lnTo>
                    <a:pt x="170814" y="422389"/>
                  </a:lnTo>
                  <a:lnTo>
                    <a:pt x="131641" y="416811"/>
                  </a:lnTo>
                  <a:lnTo>
                    <a:pt x="95685" y="400924"/>
                  </a:lnTo>
                  <a:lnTo>
                    <a:pt x="63969" y="375993"/>
                  </a:lnTo>
                  <a:lnTo>
                    <a:pt x="37519" y="343288"/>
                  </a:lnTo>
                  <a:lnTo>
                    <a:pt x="17357" y="304076"/>
                  </a:lnTo>
                  <a:lnTo>
                    <a:pt x="4510" y="259624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31684" y="6367145"/>
            <a:ext cx="23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18855" y="1699895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45" y="601598"/>
            <a:ext cx="6269990" cy="3108960"/>
          </a:xfrm>
          <a:custGeom>
            <a:avLst/>
            <a:gdLst/>
            <a:ahLst/>
            <a:cxnLst/>
            <a:rect l="l" t="t" r="r" b="b"/>
            <a:pathLst>
              <a:path w="6269990" h="3108960">
                <a:moveTo>
                  <a:pt x="0" y="3108579"/>
                </a:moveTo>
                <a:lnTo>
                  <a:pt x="6269482" y="3108579"/>
                </a:lnTo>
                <a:lnTo>
                  <a:pt x="6269482" y="0"/>
                </a:lnTo>
                <a:lnTo>
                  <a:pt x="0" y="0"/>
                </a:lnTo>
                <a:lnTo>
                  <a:pt x="0" y="310857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0177" y="1038923"/>
            <a:ext cx="5065395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Origine:</a:t>
            </a:r>
            <a:endParaRPr sz="2800">
              <a:latin typeface="Calibri"/>
              <a:cs typeface="Calibri"/>
            </a:endParaRPr>
          </a:p>
          <a:p>
            <a:pPr marL="457200" marR="5080" indent="-457834" algn="just">
              <a:lnSpc>
                <a:spcPct val="100000"/>
              </a:lnSpc>
              <a:buFont typeface="Arial MT"/>
              <a:buChar char="•"/>
              <a:tabLst>
                <a:tab pos="457834" algn="l"/>
              </a:tabLst>
            </a:pPr>
            <a:r>
              <a:rPr sz="2800" spc="-5" dirty="0">
                <a:latin typeface="Calibri"/>
                <a:cs typeface="Calibri"/>
              </a:rPr>
              <a:t>Membrane interosseuse, </a:t>
            </a:r>
            <a:r>
              <a:rPr sz="2800" dirty="0">
                <a:latin typeface="Calibri"/>
                <a:cs typeface="Calibri"/>
              </a:rPr>
              <a:t>le 1/3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supérieur 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face </a:t>
            </a:r>
            <a:r>
              <a:rPr sz="2800" spc="-10" dirty="0">
                <a:latin typeface="Calibri"/>
                <a:cs typeface="Calibri"/>
              </a:rPr>
              <a:t>postérieure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diaphyse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fibulaire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90859" y="650240"/>
            <a:ext cx="1262380" cy="566420"/>
            <a:chOff x="10690859" y="650240"/>
            <a:chExt cx="1262380" cy="566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3179" y="681765"/>
              <a:ext cx="1119640" cy="444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0859" y="650240"/>
              <a:ext cx="1262379" cy="5664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80775" y="697217"/>
              <a:ext cx="1042720" cy="3693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80775" y="697217"/>
              <a:ext cx="1043305" cy="369570"/>
            </a:xfrm>
            <a:custGeom>
              <a:avLst/>
              <a:gdLst/>
              <a:ahLst/>
              <a:cxnLst/>
              <a:rect l="l" t="t" r="r" b="b"/>
              <a:pathLst>
                <a:path w="1043304" h="369569">
                  <a:moveTo>
                    <a:pt x="0" y="369328"/>
                  </a:moveTo>
                  <a:lnTo>
                    <a:pt x="1042720" y="369328"/>
                  </a:lnTo>
                  <a:lnTo>
                    <a:pt x="1042720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874375" y="785241"/>
            <a:ext cx="8509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latin typeface="Calibri"/>
                <a:cs typeface="Calibri"/>
              </a:rPr>
              <a:t>M.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psoas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900919" y="16946"/>
            <a:ext cx="2291080" cy="6841490"/>
            <a:chOff x="9900919" y="16946"/>
            <a:chExt cx="2291080" cy="68414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0919" y="1031240"/>
              <a:ext cx="1455420" cy="1117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059034" y="1051051"/>
              <a:ext cx="1254760" cy="916305"/>
            </a:xfrm>
            <a:custGeom>
              <a:avLst/>
              <a:gdLst/>
              <a:ahLst/>
              <a:cxnLst/>
              <a:rect l="l" t="t" r="r" b="b"/>
              <a:pathLst>
                <a:path w="1254759" h="916305">
                  <a:moveTo>
                    <a:pt x="58928" y="802767"/>
                  </a:moveTo>
                  <a:lnTo>
                    <a:pt x="0" y="916051"/>
                  </a:lnTo>
                  <a:lnTo>
                    <a:pt x="125984" y="895350"/>
                  </a:lnTo>
                  <a:lnTo>
                    <a:pt x="111726" y="875664"/>
                  </a:lnTo>
                  <a:lnTo>
                    <a:pt x="88265" y="875664"/>
                  </a:lnTo>
                  <a:lnTo>
                    <a:pt x="65913" y="844803"/>
                  </a:lnTo>
                  <a:lnTo>
                    <a:pt x="81299" y="833655"/>
                  </a:lnTo>
                  <a:lnTo>
                    <a:pt x="58928" y="802767"/>
                  </a:lnTo>
                  <a:close/>
                </a:path>
                <a:path w="1254759" h="916305">
                  <a:moveTo>
                    <a:pt x="81299" y="833655"/>
                  </a:moveTo>
                  <a:lnTo>
                    <a:pt x="65913" y="844803"/>
                  </a:lnTo>
                  <a:lnTo>
                    <a:pt x="88265" y="875664"/>
                  </a:lnTo>
                  <a:lnTo>
                    <a:pt x="103651" y="864516"/>
                  </a:lnTo>
                  <a:lnTo>
                    <a:pt x="81299" y="833655"/>
                  </a:lnTo>
                  <a:close/>
                </a:path>
                <a:path w="1254759" h="916305">
                  <a:moveTo>
                    <a:pt x="103651" y="864516"/>
                  </a:moveTo>
                  <a:lnTo>
                    <a:pt x="88265" y="875664"/>
                  </a:lnTo>
                  <a:lnTo>
                    <a:pt x="111726" y="875664"/>
                  </a:lnTo>
                  <a:lnTo>
                    <a:pt x="103651" y="864516"/>
                  </a:lnTo>
                  <a:close/>
                </a:path>
                <a:path w="1254759" h="916305">
                  <a:moveTo>
                    <a:pt x="1231900" y="0"/>
                  </a:moveTo>
                  <a:lnTo>
                    <a:pt x="81299" y="833655"/>
                  </a:lnTo>
                  <a:lnTo>
                    <a:pt x="103651" y="864516"/>
                  </a:lnTo>
                  <a:lnTo>
                    <a:pt x="1254252" y="30861"/>
                  </a:lnTo>
                  <a:lnTo>
                    <a:pt x="12319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46004" y="16946"/>
              <a:ext cx="2245971" cy="684105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3634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5-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Le</a:t>
            </a:r>
            <a:r>
              <a:rPr u="heavy" spc="-4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tibial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postérieur: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7343902" y="336194"/>
            <a:ext cx="2343785" cy="6187440"/>
            <a:chOff x="7343902" y="336194"/>
            <a:chExt cx="2343785" cy="618744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43902" y="336194"/>
              <a:ext cx="2057400" cy="61874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74660" y="2209800"/>
              <a:ext cx="1437640" cy="6045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90179" y="2230247"/>
              <a:ext cx="1179195" cy="384175"/>
            </a:xfrm>
            <a:custGeom>
              <a:avLst/>
              <a:gdLst/>
              <a:ahLst/>
              <a:cxnLst/>
              <a:rect l="l" t="t" r="r" b="b"/>
              <a:pathLst>
                <a:path w="1179195" h="384175">
                  <a:moveTo>
                    <a:pt x="142875" y="218566"/>
                  </a:moveTo>
                  <a:lnTo>
                    <a:pt x="0" y="346201"/>
                  </a:lnTo>
                  <a:lnTo>
                    <a:pt x="187832" y="383920"/>
                  </a:lnTo>
                  <a:lnTo>
                    <a:pt x="174884" y="336295"/>
                  </a:lnTo>
                  <a:lnTo>
                    <a:pt x="145288" y="336295"/>
                  </a:lnTo>
                  <a:lnTo>
                    <a:pt x="130301" y="281177"/>
                  </a:lnTo>
                  <a:lnTo>
                    <a:pt x="157860" y="273683"/>
                  </a:lnTo>
                  <a:lnTo>
                    <a:pt x="142875" y="218566"/>
                  </a:lnTo>
                  <a:close/>
                </a:path>
                <a:path w="1179195" h="384175">
                  <a:moveTo>
                    <a:pt x="157860" y="273683"/>
                  </a:moveTo>
                  <a:lnTo>
                    <a:pt x="130301" y="281177"/>
                  </a:lnTo>
                  <a:lnTo>
                    <a:pt x="145288" y="336295"/>
                  </a:lnTo>
                  <a:lnTo>
                    <a:pt x="172846" y="328801"/>
                  </a:lnTo>
                  <a:lnTo>
                    <a:pt x="157860" y="273683"/>
                  </a:lnTo>
                  <a:close/>
                </a:path>
                <a:path w="1179195" h="384175">
                  <a:moveTo>
                    <a:pt x="172846" y="328801"/>
                  </a:moveTo>
                  <a:lnTo>
                    <a:pt x="145288" y="336295"/>
                  </a:lnTo>
                  <a:lnTo>
                    <a:pt x="174884" y="336295"/>
                  </a:lnTo>
                  <a:lnTo>
                    <a:pt x="172846" y="328801"/>
                  </a:lnTo>
                  <a:close/>
                </a:path>
                <a:path w="1179195" h="384175">
                  <a:moveTo>
                    <a:pt x="1164209" y="0"/>
                  </a:moveTo>
                  <a:lnTo>
                    <a:pt x="157860" y="273683"/>
                  </a:lnTo>
                  <a:lnTo>
                    <a:pt x="172846" y="328801"/>
                  </a:lnTo>
                  <a:lnTo>
                    <a:pt x="1179195" y="55117"/>
                  </a:lnTo>
                  <a:lnTo>
                    <a:pt x="11642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72880" y="1965960"/>
              <a:ext cx="436879" cy="518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61120" y="1907539"/>
              <a:ext cx="726440" cy="7264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20251" y="1994789"/>
              <a:ext cx="341629" cy="42240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120251" y="1994789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52"/>
                  </a:lnTo>
                  <a:lnTo>
                    <a:pt x="17357" y="118289"/>
                  </a:lnTo>
                  <a:lnTo>
                    <a:pt x="37519" y="79076"/>
                  </a:lnTo>
                  <a:lnTo>
                    <a:pt x="63969" y="46376"/>
                  </a:lnTo>
                  <a:lnTo>
                    <a:pt x="95685" y="21454"/>
                  </a:lnTo>
                  <a:lnTo>
                    <a:pt x="131641" y="5574"/>
                  </a:lnTo>
                  <a:lnTo>
                    <a:pt x="170815" y="0"/>
                  </a:lnTo>
                  <a:lnTo>
                    <a:pt x="209988" y="5574"/>
                  </a:lnTo>
                  <a:lnTo>
                    <a:pt x="245944" y="21454"/>
                  </a:lnTo>
                  <a:lnTo>
                    <a:pt x="277660" y="46376"/>
                  </a:lnTo>
                  <a:lnTo>
                    <a:pt x="304110" y="79076"/>
                  </a:lnTo>
                  <a:lnTo>
                    <a:pt x="324272" y="118289"/>
                  </a:lnTo>
                  <a:lnTo>
                    <a:pt x="337119" y="162752"/>
                  </a:lnTo>
                  <a:lnTo>
                    <a:pt x="341629" y="211200"/>
                  </a:lnTo>
                  <a:lnTo>
                    <a:pt x="337119" y="259609"/>
                  </a:lnTo>
                  <a:lnTo>
                    <a:pt x="324272" y="304056"/>
                  </a:lnTo>
                  <a:lnTo>
                    <a:pt x="304110" y="343272"/>
                  </a:lnTo>
                  <a:lnTo>
                    <a:pt x="277660" y="375985"/>
                  </a:lnTo>
                  <a:lnTo>
                    <a:pt x="245944" y="400925"/>
                  </a:lnTo>
                  <a:lnTo>
                    <a:pt x="209988" y="416821"/>
                  </a:lnTo>
                  <a:lnTo>
                    <a:pt x="170815" y="422401"/>
                  </a:lnTo>
                  <a:lnTo>
                    <a:pt x="131641" y="416821"/>
                  </a:lnTo>
                  <a:lnTo>
                    <a:pt x="95685" y="400925"/>
                  </a:lnTo>
                  <a:lnTo>
                    <a:pt x="63969" y="375985"/>
                  </a:lnTo>
                  <a:lnTo>
                    <a:pt x="37519" y="343272"/>
                  </a:lnTo>
                  <a:lnTo>
                    <a:pt x="17357" y="304056"/>
                  </a:lnTo>
                  <a:lnTo>
                    <a:pt x="4510" y="25960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177019" y="1990661"/>
            <a:ext cx="231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53200" y="564514"/>
            <a:ext cx="3733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uFill>
                  <a:solidFill>
                    <a:srgbClr val="FF0000"/>
                  </a:solidFill>
                </a:uFill>
              </a:rPr>
              <a:t>PLA</a:t>
            </a:r>
            <a:r>
              <a:rPr sz="3600" u="heavy" spc="5" dirty="0">
                <a:uFill>
                  <a:solidFill>
                    <a:srgbClr val="FF0000"/>
                  </a:solidFill>
                </a:uFill>
              </a:rPr>
              <a:t>N</a:t>
            </a:r>
            <a:r>
              <a:rPr sz="3600" u="heavy" dirty="0">
                <a:uFill>
                  <a:solidFill>
                    <a:srgbClr val="FF0000"/>
                  </a:solidFill>
                </a:uFill>
              </a:rPr>
              <a:t>:</a:t>
            </a:r>
            <a:endParaRPr sz="36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5105400" cy="1619033"/>
          </a:xfrm>
        </p:spPr>
        <p:txBody>
          <a:bodyPr/>
          <a:lstStyle/>
          <a:p>
            <a:pPr marL="98425" indent="-85725">
              <a:lnSpc>
                <a:spcPct val="150000"/>
              </a:lnSpc>
              <a:buChar char="-"/>
              <a:tabLst>
                <a:tab pos="98425" algn="l"/>
              </a:tabLst>
            </a:pPr>
            <a:r>
              <a:rPr lang="fr-FR" dirty="0" smtClean="0">
                <a:latin typeface="Times New Roman"/>
                <a:cs typeface="Times New Roman"/>
              </a:rPr>
              <a:t>Connaitre</a:t>
            </a:r>
            <a:r>
              <a:rPr lang="fr-FR" spc="-20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les</a:t>
            </a:r>
            <a:r>
              <a:rPr lang="fr-FR" spc="-35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muscles</a:t>
            </a:r>
            <a:r>
              <a:rPr lang="fr-FR" spc="245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de</a:t>
            </a:r>
            <a:r>
              <a:rPr lang="fr-FR" spc="-15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la</a:t>
            </a:r>
            <a:r>
              <a:rPr lang="fr-FR" spc="-20" dirty="0" smtClean="0">
                <a:latin typeface="Times New Roman"/>
                <a:cs typeface="Times New Roman"/>
              </a:rPr>
              <a:t> jambe</a:t>
            </a:r>
            <a:endParaRPr lang="fr-FR" dirty="0" smtClean="0">
              <a:latin typeface="Times New Roman"/>
              <a:cs typeface="Times New Roman"/>
            </a:endParaRPr>
          </a:p>
          <a:p>
            <a:pPr marL="98425" indent="-85725">
              <a:lnSpc>
                <a:spcPct val="150000"/>
              </a:lnSpc>
              <a:buChar char="-"/>
              <a:tabLst>
                <a:tab pos="98425" algn="l"/>
              </a:tabLst>
            </a:pPr>
            <a:r>
              <a:rPr lang="fr-FR" dirty="0" smtClean="0">
                <a:latin typeface="Times New Roman"/>
                <a:cs typeface="Times New Roman"/>
              </a:rPr>
              <a:t>Etre</a:t>
            </a:r>
            <a:r>
              <a:rPr lang="fr-FR" spc="-25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capable</a:t>
            </a:r>
            <a:r>
              <a:rPr lang="fr-FR" spc="-20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de</a:t>
            </a:r>
            <a:r>
              <a:rPr lang="fr-FR" spc="-40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classer</a:t>
            </a:r>
            <a:r>
              <a:rPr lang="fr-FR" spc="-5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ces</a:t>
            </a:r>
            <a:r>
              <a:rPr lang="fr-FR" spc="-35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muscles</a:t>
            </a:r>
            <a:r>
              <a:rPr lang="fr-FR" spc="-35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selon</a:t>
            </a:r>
            <a:r>
              <a:rPr lang="fr-FR" spc="-25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leurs</a:t>
            </a:r>
            <a:r>
              <a:rPr lang="fr-FR" spc="-35" dirty="0" smtClean="0">
                <a:latin typeface="Times New Roman"/>
                <a:cs typeface="Times New Roman"/>
              </a:rPr>
              <a:t> </a:t>
            </a:r>
            <a:r>
              <a:rPr lang="fr-FR" spc="-10" dirty="0" smtClean="0">
                <a:latin typeface="Times New Roman"/>
                <a:cs typeface="Times New Roman"/>
              </a:rPr>
              <a:t>actions</a:t>
            </a:r>
            <a:endParaRPr lang="fr-FR" dirty="0" smtClean="0">
              <a:latin typeface="Times New Roman"/>
              <a:cs typeface="Times New Roman"/>
            </a:endParaRPr>
          </a:p>
          <a:p>
            <a:pPr marL="98425" indent="-85725">
              <a:lnSpc>
                <a:spcPct val="150000"/>
              </a:lnSpc>
              <a:buChar char="-"/>
              <a:tabLst>
                <a:tab pos="98425" algn="l"/>
              </a:tabLst>
            </a:pPr>
            <a:r>
              <a:rPr lang="fr-FR" dirty="0" smtClean="0">
                <a:latin typeface="Times New Roman"/>
                <a:cs typeface="Times New Roman"/>
              </a:rPr>
              <a:t>Connaitre</a:t>
            </a:r>
            <a:r>
              <a:rPr lang="fr-FR" spc="-30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leur</a:t>
            </a:r>
            <a:r>
              <a:rPr lang="fr-FR" spc="-35" dirty="0" smtClean="0">
                <a:latin typeface="Times New Roman"/>
                <a:cs typeface="Times New Roman"/>
              </a:rPr>
              <a:t> </a:t>
            </a:r>
            <a:r>
              <a:rPr lang="fr-FR" spc="-10" dirty="0" smtClean="0">
                <a:latin typeface="Times New Roman"/>
                <a:cs typeface="Times New Roman"/>
              </a:rPr>
              <a:t>innervation</a:t>
            </a:r>
            <a:endParaRPr lang="fr-FR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3"/>
          </p:nvPr>
        </p:nvSpPr>
        <p:spPr>
          <a:xfrm>
            <a:off x="5943600" y="1577340"/>
            <a:ext cx="5943600" cy="4985980"/>
          </a:xfrm>
        </p:spPr>
        <p:txBody>
          <a:bodyPr/>
          <a:lstStyle/>
          <a:p>
            <a:r>
              <a:rPr lang="fr-FR" dirty="0" smtClean="0"/>
              <a:t>1-introduction </a:t>
            </a:r>
          </a:p>
          <a:p>
            <a:r>
              <a:rPr lang="fr-FR" dirty="0" smtClean="0"/>
              <a:t>2-anatomie descriptive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A- la loge </a:t>
            </a:r>
            <a:r>
              <a:rPr lang="fr-FR" dirty="0" err="1" smtClean="0">
                <a:solidFill>
                  <a:srgbClr val="FF0000"/>
                </a:solidFill>
              </a:rPr>
              <a:t>anterieur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</a:p>
          <a:p>
            <a:r>
              <a:rPr lang="fr-FR" dirty="0" smtClean="0"/>
              <a:t>a-tibial </a:t>
            </a:r>
            <a:r>
              <a:rPr lang="fr-FR" dirty="0" err="1" smtClean="0"/>
              <a:t>anterieur</a:t>
            </a:r>
            <a:r>
              <a:rPr lang="fr-FR" dirty="0" smtClean="0"/>
              <a:t> (jambier </a:t>
            </a:r>
            <a:r>
              <a:rPr lang="fr-FR" dirty="0" err="1" smtClean="0"/>
              <a:t>anterieur</a:t>
            </a:r>
            <a:r>
              <a:rPr lang="fr-FR" dirty="0" smtClean="0"/>
              <a:t> ) </a:t>
            </a:r>
          </a:p>
          <a:p>
            <a:r>
              <a:rPr lang="fr-FR" dirty="0" smtClean="0"/>
              <a:t>b-long extenseur de l’</a:t>
            </a:r>
            <a:r>
              <a:rPr lang="fr-FR" dirty="0" err="1" smtClean="0"/>
              <a:t>hallux</a:t>
            </a:r>
            <a:r>
              <a:rPr lang="fr-FR" dirty="0" smtClean="0"/>
              <a:t>(extenseur propre de l’orteil)</a:t>
            </a:r>
          </a:p>
          <a:p>
            <a:r>
              <a:rPr lang="fr-FR" dirty="0" smtClean="0"/>
              <a:t>c-long extenseur des orteils (extenseur commun des orteils)</a:t>
            </a:r>
          </a:p>
          <a:p>
            <a:r>
              <a:rPr lang="fr-FR" dirty="0" smtClean="0"/>
              <a:t>d-</a:t>
            </a:r>
            <a:r>
              <a:rPr lang="fr-FR" dirty="0" err="1" smtClean="0"/>
              <a:t>troisieme</a:t>
            </a:r>
            <a:r>
              <a:rPr lang="fr-FR" dirty="0" smtClean="0"/>
              <a:t> </a:t>
            </a:r>
            <a:r>
              <a:rPr lang="fr-FR" dirty="0" err="1" smtClean="0"/>
              <a:t>fibulaire</a:t>
            </a:r>
            <a:r>
              <a:rPr lang="fr-FR" dirty="0" smtClean="0"/>
              <a:t> (</a:t>
            </a:r>
            <a:r>
              <a:rPr lang="fr-FR" dirty="0" err="1" smtClean="0"/>
              <a:t>peronier</a:t>
            </a:r>
            <a:r>
              <a:rPr lang="fr-FR" dirty="0" smtClean="0"/>
              <a:t> </a:t>
            </a:r>
            <a:r>
              <a:rPr lang="fr-FR" dirty="0" err="1" smtClean="0"/>
              <a:t>anterieur</a:t>
            </a:r>
            <a:r>
              <a:rPr lang="fr-FR" dirty="0" smtClean="0"/>
              <a:t>) 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B-la</a:t>
            </a:r>
            <a:r>
              <a:rPr lang="fr-FR" dirty="0" smtClean="0">
                <a:solidFill>
                  <a:srgbClr val="FF0000"/>
                </a:solidFill>
              </a:rPr>
              <a:t> loge </a:t>
            </a:r>
            <a:r>
              <a:rPr lang="fr-FR" dirty="0" err="1" smtClean="0">
                <a:solidFill>
                  <a:srgbClr val="FF0000"/>
                </a:solidFill>
              </a:rPr>
              <a:t>laterale</a:t>
            </a:r>
            <a:r>
              <a:rPr lang="fr-FR" dirty="0" smtClean="0">
                <a:solidFill>
                  <a:srgbClr val="FF0000"/>
                </a:solidFill>
              </a:rPr>
              <a:t> : </a:t>
            </a:r>
          </a:p>
          <a:p>
            <a:r>
              <a:rPr lang="fr-FR" dirty="0" smtClean="0"/>
              <a:t>a- court </a:t>
            </a:r>
            <a:r>
              <a:rPr lang="fr-FR" dirty="0" err="1" smtClean="0"/>
              <a:t>fibulaire</a:t>
            </a:r>
            <a:r>
              <a:rPr lang="fr-FR" dirty="0" smtClean="0"/>
              <a:t> (court </a:t>
            </a:r>
            <a:r>
              <a:rPr lang="fr-FR" dirty="0" err="1" smtClean="0"/>
              <a:t>peronier</a:t>
            </a:r>
            <a:r>
              <a:rPr lang="fr-FR" dirty="0" smtClean="0"/>
              <a:t> </a:t>
            </a:r>
            <a:r>
              <a:rPr lang="fr-FR" dirty="0" err="1" smtClean="0"/>
              <a:t>lateral</a:t>
            </a:r>
            <a:r>
              <a:rPr lang="fr-FR" dirty="0" smtClean="0"/>
              <a:t>) </a:t>
            </a:r>
          </a:p>
          <a:p>
            <a:r>
              <a:rPr lang="fr-FR" dirty="0" smtClean="0"/>
              <a:t>b-long </a:t>
            </a:r>
            <a:r>
              <a:rPr lang="fr-FR" dirty="0" err="1" smtClean="0"/>
              <a:t>fibulaire</a:t>
            </a:r>
            <a:r>
              <a:rPr lang="fr-FR" dirty="0" smtClean="0"/>
              <a:t> (long </a:t>
            </a:r>
            <a:r>
              <a:rPr lang="fr-FR" dirty="0" err="1" smtClean="0"/>
              <a:t>peronier</a:t>
            </a:r>
            <a:r>
              <a:rPr lang="fr-FR" dirty="0" smtClean="0"/>
              <a:t> </a:t>
            </a:r>
            <a:r>
              <a:rPr lang="fr-FR" dirty="0" err="1" smtClean="0"/>
              <a:t>lateral</a:t>
            </a:r>
            <a:r>
              <a:rPr lang="fr-FR" dirty="0" smtClean="0"/>
              <a:t> ) 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C- La loge </a:t>
            </a:r>
            <a:r>
              <a:rPr lang="fr-FR" dirty="0" err="1" smtClean="0">
                <a:solidFill>
                  <a:srgbClr val="FF0000"/>
                </a:solidFill>
              </a:rPr>
              <a:t>posterieur</a:t>
            </a:r>
            <a:r>
              <a:rPr lang="fr-FR" dirty="0" smtClean="0">
                <a:solidFill>
                  <a:srgbClr val="FF0000"/>
                </a:solidFill>
              </a:rPr>
              <a:t> :</a:t>
            </a:r>
          </a:p>
          <a:p>
            <a:r>
              <a:rPr lang="fr-FR" dirty="0" smtClean="0"/>
              <a:t>a-</a:t>
            </a:r>
            <a:r>
              <a:rPr lang="fr-FR" dirty="0" err="1" smtClean="0"/>
              <a:t>poplite</a:t>
            </a:r>
            <a:r>
              <a:rPr lang="fr-FR" dirty="0" smtClean="0"/>
              <a:t> </a:t>
            </a:r>
          </a:p>
          <a:p>
            <a:r>
              <a:rPr lang="fr-FR" dirty="0" smtClean="0"/>
              <a:t>b- long </a:t>
            </a:r>
            <a:r>
              <a:rPr lang="fr-FR" dirty="0" err="1" smtClean="0"/>
              <a:t>flechisseur</a:t>
            </a:r>
            <a:r>
              <a:rPr lang="fr-FR" dirty="0" smtClean="0"/>
              <a:t> des orteils </a:t>
            </a:r>
          </a:p>
          <a:p>
            <a:r>
              <a:rPr lang="fr-FR" dirty="0" smtClean="0"/>
              <a:t>C-tibial </a:t>
            </a:r>
            <a:r>
              <a:rPr lang="fr-FR" dirty="0" err="1" smtClean="0"/>
              <a:t>posterieur</a:t>
            </a:r>
            <a:r>
              <a:rPr lang="fr-FR" dirty="0" smtClean="0"/>
              <a:t> </a:t>
            </a:r>
          </a:p>
          <a:p>
            <a:r>
              <a:rPr lang="fr-FR" dirty="0" smtClean="0"/>
              <a:t>D-Long </a:t>
            </a:r>
            <a:r>
              <a:rPr lang="fr-FR" dirty="0" err="1" smtClean="0"/>
              <a:t>flechisseur</a:t>
            </a:r>
            <a:r>
              <a:rPr lang="fr-FR" dirty="0" smtClean="0"/>
              <a:t> de l’</a:t>
            </a:r>
            <a:r>
              <a:rPr lang="fr-FR" dirty="0" err="1" smtClean="0"/>
              <a:t>hallux</a:t>
            </a:r>
            <a:r>
              <a:rPr lang="fr-FR" dirty="0" smtClean="0"/>
              <a:t> </a:t>
            </a:r>
          </a:p>
          <a:p>
            <a:r>
              <a:rPr lang="fr-FR" dirty="0" smtClean="0"/>
              <a:t>E-Le </a:t>
            </a:r>
            <a:r>
              <a:rPr lang="fr-FR" dirty="0" err="1" smtClean="0"/>
              <a:t>soleaire</a:t>
            </a:r>
            <a:r>
              <a:rPr lang="fr-FR" dirty="0" smtClean="0"/>
              <a:t> </a:t>
            </a:r>
          </a:p>
          <a:p>
            <a:r>
              <a:rPr lang="fr-FR" dirty="0" smtClean="0"/>
              <a:t>f-muscles </a:t>
            </a:r>
            <a:r>
              <a:rPr lang="fr-FR" dirty="0" err="1" smtClean="0"/>
              <a:t>gastrocnemiens</a:t>
            </a:r>
            <a:r>
              <a:rPr lang="fr-FR" dirty="0" smtClean="0"/>
              <a:t> </a:t>
            </a:r>
            <a:r>
              <a:rPr lang="fr-FR" dirty="0" err="1" smtClean="0"/>
              <a:t>medial</a:t>
            </a:r>
            <a:r>
              <a:rPr lang="fr-FR" dirty="0" smtClean="0"/>
              <a:t> et </a:t>
            </a:r>
            <a:r>
              <a:rPr lang="fr-FR" dirty="0" err="1" smtClean="0"/>
              <a:t>laterale</a:t>
            </a:r>
            <a:r>
              <a:rPr lang="fr-FR" dirty="0" smtClean="0"/>
              <a:t>(jumeaux </a:t>
            </a:r>
            <a:r>
              <a:rPr lang="fr-FR" dirty="0" err="1" smtClean="0"/>
              <a:t>int</a:t>
            </a:r>
            <a:r>
              <a:rPr lang="fr-FR" dirty="0" smtClean="0"/>
              <a:t> et </a:t>
            </a:r>
            <a:r>
              <a:rPr lang="fr-FR" dirty="0" err="1" smtClean="0"/>
              <a:t>ext</a:t>
            </a:r>
            <a:r>
              <a:rPr lang="fr-FR" dirty="0" smtClean="0"/>
              <a:t>)</a:t>
            </a:r>
          </a:p>
          <a:p>
            <a:r>
              <a:rPr lang="fr-FR" dirty="0" smtClean="0"/>
              <a:t>g-plantaire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85800" y="762000"/>
            <a:ext cx="457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Objectifs pédagogique 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2033" y="247205"/>
            <a:ext cx="3124200" cy="618172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143000"/>
            <a:ext cx="6269990" cy="5181600"/>
          </a:xfrm>
          <a:custGeom>
            <a:avLst/>
            <a:gdLst/>
            <a:ahLst/>
            <a:cxnLst/>
            <a:rect l="l" t="t" r="r" b="b"/>
            <a:pathLst>
              <a:path w="6269990" h="2677795">
                <a:moveTo>
                  <a:pt x="0" y="2677667"/>
                </a:moveTo>
                <a:lnTo>
                  <a:pt x="6269482" y="2677667"/>
                </a:lnTo>
                <a:lnTo>
                  <a:pt x="6269482" y="0"/>
                </a:lnTo>
                <a:lnTo>
                  <a:pt x="0" y="0"/>
                </a:lnTo>
                <a:lnTo>
                  <a:pt x="0" y="267766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322" y="1448498"/>
            <a:ext cx="5085080" cy="4750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tubérosité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l’os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naviculaire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endParaRPr lang="fr-FR" sz="2800" spc="-1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solidFill>
                  <a:srgbClr val="FF0000"/>
                </a:solidFill>
                <a:cs typeface="Calibri"/>
              </a:rPr>
              <a:t>c-</a:t>
            </a:r>
            <a:r>
              <a:rPr lang="fr-FR" sz="2800" b="1" spc="-3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Rôle</a:t>
            </a:r>
            <a:r>
              <a:rPr lang="fr-FR" sz="2800" b="1" spc="-15" dirty="0">
                <a:solidFill>
                  <a:srgbClr val="FF0000"/>
                </a:solidFill>
                <a:cs typeface="Calibri"/>
              </a:rPr>
              <a:t>:</a:t>
            </a:r>
            <a:endParaRPr lang="fr-FR" sz="2800" dirty="0">
              <a:cs typeface="Calibri"/>
            </a:endParaRPr>
          </a:p>
          <a:p>
            <a:pPr marL="457200" marR="5080" indent="-457834">
              <a:lnSpc>
                <a:spcPct val="100000"/>
              </a:lnSpc>
              <a:buFont typeface="Arial MT"/>
              <a:buChar char="•"/>
              <a:tabLst>
                <a:tab pos="457200" algn="l"/>
                <a:tab pos="457834" algn="l"/>
              </a:tabLst>
            </a:pPr>
            <a:r>
              <a:rPr lang="fr-FR" sz="2800" spc="-5" dirty="0">
                <a:cs typeface="Calibri"/>
              </a:rPr>
              <a:t>Extenseur</a:t>
            </a:r>
            <a:r>
              <a:rPr lang="fr-FR" sz="2800" spc="-45" dirty="0">
                <a:cs typeface="Calibri"/>
              </a:rPr>
              <a:t> </a:t>
            </a:r>
            <a:r>
              <a:rPr lang="fr-FR" sz="2800" spc="-5" dirty="0">
                <a:cs typeface="Calibri"/>
              </a:rPr>
              <a:t>et</a:t>
            </a:r>
            <a:r>
              <a:rPr lang="fr-FR" sz="2800" dirty="0">
                <a:cs typeface="Calibri"/>
              </a:rPr>
              <a:t> </a:t>
            </a:r>
            <a:r>
              <a:rPr lang="fr-FR" sz="2800" spc="-5" dirty="0">
                <a:cs typeface="Calibri"/>
              </a:rPr>
              <a:t>adducteur</a:t>
            </a:r>
            <a:r>
              <a:rPr lang="fr-FR" sz="2800" spc="-50" dirty="0">
                <a:cs typeface="Calibri"/>
              </a:rPr>
              <a:t> </a:t>
            </a:r>
            <a:r>
              <a:rPr lang="fr-FR" sz="2800" spc="-5" dirty="0">
                <a:cs typeface="Calibri"/>
              </a:rPr>
              <a:t>et</a:t>
            </a:r>
            <a:r>
              <a:rPr lang="fr-FR" sz="2800" dirty="0">
                <a:cs typeface="Calibri"/>
              </a:rPr>
              <a:t> </a:t>
            </a:r>
            <a:r>
              <a:rPr lang="fr-FR" sz="2800" spc="-15" dirty="0">
                <a:cs typeface="Calibri"/>
              </a:rPr>
              <a:t>rotateur </a:t>
            </a:r>
            <a:r>
              <a:rPr lang="fr-FR" sz="2800" spc="-62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médial</a:t>
            </a:r>
            <a:r>
              <a:rPr lang="fr-FR" sz="2800" spc="-3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du</a:t>
            </a:r>
            <a:r>
              <a:rPr lang="fr-FR" sz="2800" spc="-1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pied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275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sz="2800" b="1" spc="-10" dirty="0">
                <a:solidFill>
                  <a:srgbClr val="FF0000"/>
                </a:solidFill>
                <a:cs typeface="Calibri"/>
              </a:rPr>
              <a:t>d-</a:t>
            </a:r>
            <a:r>
              <a:rPr lang="fr-FR"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Innervation</a:t>
            </a:r>
            <a:r>
              <a:rPr lang="fr-FR" sz="2800" b="1" spc="-10" dirty="0">
                <a:solidFill>
                  <a:srgbClr val="FF0000"/>
                </a:solidFill>
                <a:cs typeface="Calibri"/>
              </a:rPr>
              <a:t>:</a:t>
            </a:r>
            <a:endParaRPr lang="fr-FR" sz="2800" dirty="0">
              <a:cs typeface="Calibri"/>
            </a:endParaRPr>
          </a:p>
          <a:p>
            <a:pPr marL="457200" indent="-457834">
              <a:lnSpc>
                <a:spcPct val="100000"/>
              </a:lnSpc>
              <a:buFont typeface="Arial MT"/>
              <a:buChar char="•"/>
              <a:tabLst>
                <a:tab pos="457200" algn="l"/>
                <a:tab pos="457834" algn="l"/>
              </a:tabLst>
            </a:pPr>
            <a:r>
              <a:rPr lang="fr-FR" sz="2800" dirty="0">
                <a:cs typeface="Calibri"/>
              </a:rPr>
              <a:t>Nerf</a:t>
            </a:r>
            <a:r>
              <a:rPr lang="fr-FR" sz="2800" spc="-55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tibial</a:t>
            </a:r>
          </a:p>
          <a:p>
            <a:pPr marL="45656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endParaRPr lang="fr-FR" sz="2800" spc="-10" dirty="0" smtClean="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3634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5-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Le</a:t>
            </a:r>
            <a:r>
              <a:rPr u="heavy" spc="-4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tibial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postérieur: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6005" y="18660"/>
            <a:ext cx="2245971" cy="683933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872479" y="5969000"/>
            <a:ext cx="670560" cy="726440"/>
            <a:chOff x="5872479" y="5969000"/>
            <a:chExt cx="670560" cy="7264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5401" y="6036590"/>
              <a:ext cx="418676" cy="4998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2479" y="5969000"/>
              <a:ext cx="670559" cy="7264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3797" y="6054102"/>
              <a:ext cx="341502" cy="42238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03797" y="6054102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188"/>
                  </a:moveTo>
                  <a:lnTo>
                    <a:pt x="4510" y="162764"/>
                  </a:lnTo>
                  <a:lnTo>
                    <a:pt x="17357" y="118312"/>
                  </a:lnTo>
                  <a:lnTo>
                    <a:pt x="37519" y="79100"/>
                  </a:lnTo>
                  <a:lnTo>
                    <a:pt x="63969" y="46395"/>
                  </a:lnTo>
                  <a:lnTo>
                    <a:pt x="95685" y="21465"/>
                  </a:lnTo>
                  <a:lnTo>
                    <a:pt x="131641" y="5577"/>
                  </a:lnTo>
                  <a:lnTo>
                    <a:pt x="170814" y="0"/>
                  </a:lnTo>
                  <a:lnTo>
                    <a:pt x="209941" y="5577"/>
                  </a:lnTo>
                  <a:lnTo>
                    <a:pt x="245864" y="21465"/>
                  </a:lnTo>
                  <a:lnTo>
                    <a:pt x="277557" y="46395"/>
                  </a:lnTo>
                  <a:lnTo>
                    <a:pt x="303993" y="79100"/>
                  </a:lnTo>
                  <a:lnTo>
                    <a:pt x="324148" y="118312"/>
                  </a:lnTo>
                  <a:lnTo>
                    <a:pt x="336993" y="162764"/>
                  </a:lnTo>
                  <a:lnTo>
                    <a:pt x="341502" y="211188"/>
                  </a:lnTo>
                  <a:lnTo>
                    <a:pt x="336993" y="259612"/>
                  </a:lnTo>
                  <a:lnTo>
                    <a:pt x="324148" y="304066"/>
                  </a:lnTo>
                  <a:lnTo>
                    <a:pt x="303993" y="343281"/>
                  </a:lnTo>
                  <a:lnTo>
                    <a:pt x="277557" y="375988"/>
                  </a:lnTo>
                  <a:lnTo>
                    <a:pt x="245864" y="400921"/>
                  </a:lnTo>
                  <a:lnTo>
                    <a:pt x="209941" y="416811"/>
                  </a:lnTo>
                  <a:lnTo>
                    <a:pt x="170814" y="422389"/>
                  </a:lnTo>
                  <a:lnTo>
                    <a:pt x="131641" y="416811"/>
                  </a:lnTo>
                  <a:lnTo>
                    <a:pt x="95685" y="400921"/>
                  </a:lnTo>
                  <a:lnTo>
                    <a:pt x="63969" y="375988"/>
                  </a:lnTo>
                  <a:lnTo>
                    <a:pt x="37519" y="343281"/>
                  </a:lnTo>
                  <a:lnTo>
                    <a:pt x="17357" y="304066"/>
                  </a:lnTo>
                  <a:lnTo>
                    <a:pt x="4510" y="259612"/>
                  </a:lnTo>
                  <a:lnTo>
                    <a:pt x="0" y="211188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87745" y="6051867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86500" y="5361940"/>
            <a:ext cx="1419860" cy="993140"/>
            <a:chOff x="6286500" y="5361940"/>
            <a:chExt cx="1419860" cy="99314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00" y="5361940"/>
              <a:ext cx="1419859" cy="9931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30315" y="5554599"/>
              <a:ext cx="1160780" cy="735330"/>
            </a:xfrm>
            <a:custGeom>
              <a:avLst/>
              <a:gdLst/>
              <a:ahLst/>
              <a:cxnLst/>
              <a:rect l="l" t="t" r="r" b="b"/>
              <a:pathLst>
                <a:path w="1160779" h="735329">
                  <a:moveTo>
                    <a:pt x="999595" y="66157"/>
                  </a:moveTo>
                  <a:lnTo>
                    <a:pt x="0" y="686409"/>
                  </a:lnTo>
                  <a:lnTo>
                    <a:pt x="30099" y="734974"/>
                  </a:lnTo>
                  <a:lnTo>
                    <a:pt x="1029699" y="114705"/>
                  </a:lnTo>
                  <a:lnTo>
                    <a:pt x="999595" y="66157"/>
                  </a:lnTo>
                  <a:close/>
                </a:path>
                <a:path w="1160779" h="735329">
                  <a:moveTo>
                    <a:pt x="1128923" y="51092"/>
                  </a:moveTo>
                  <a:lnTo>
                    <a:pt x="1023874" y="51092"/>
                  </a:lnTo>
                  <a:lnTo>
                    <a:pt x="1053973" y="99644"/>
                  </a:lnTo>
                  <a:lnTo>
                    <a:pt x="1029699" y="114705"/>
                  </a:lnTo>
                  <a:lnTo>
                    <a:pt x="1059814" y="163271"/>
                  </a:lnTo>
                  <a:lnTo>
                    <a:pt x="1128923" y="51092"/>
                  </a:lnTo>
                  <a:close/>
                </a:path>
                <a:path w="1160779" h="735329">
                  <a:moveTo>
                    <a:pt x="1023874" y="51092"/>
                  </a:moveTo>
                  <a:lnTo>
                    <a:pt x="999595" y="66157"/>
                  </a:lnTo>
                  <a:lnTo>
                    <a:pt x="1029699" y="114705"/>
                  </a:lnTo>
                  <a:lnTo>
                    <a:pt x="1053973" y="99644"/>
                  </a:lnTo>
                  <a:lnTo>
                    <a:pt x="1023874" y="51092"/>
                  </a:lnTo>
                  <a:close/>
                </a:path>
                <a:path w="1160779" h="735329">
                  <a:moveTo>
                    <a:pt x="1160399" y="0"/>
                  </a:moveTo>
                  <a:lnTo>
                    <a:pt x="969517" y="17653"/>
                  </a:lnTo>
                  <a:lnTo>
                    <a:pt x="999595" y="66157"/>
                  </a:lnTo>
                  <a:lnTo>
                    <a:pt x="1023874" y="51092"/>
                  </a:lnTo>
                  <a:lnTo>
                    <a:pt x="1128923" y="51092"/>
                  </a:lnTo>
                  <a:lnTo>
                    <a:pt x="11603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70980" y="36108"/>
            <a:ext cx="2682240" cy="6717665"/>
            <a:chOff x="6570980" y="36108"/>
            <a:chExt cx="2682240" cy="6717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5312" y="36108"/>
              <a:ext cx="2057400" cy="67170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5160" y="6238240"/>
              <a:ext cx="1452879" cy="4724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38594" y="2266822"/>
              <a:ext cx="2088514" cy="4267200"/>
            </a:xfrm>
            <a:custGeom>
              <a:avLst/>
              <a:gdLst/>
              <a:ahLst/>
              <a:cxnLst/>
              <a:rect l="l" t="t" r="r" b="b"/>
              <a:pathLst>
                <a:path w="2088515" h="4267200">
                  <a:moveTo>
                    <a:pt x="1193038" y="4208195"/>
                  </a:moveTo>
                  <a:lnTo>
                    <a:pt x="1036828" y="4097172"/>
                  </a:lnTo>
                  <a:lnTo>
                    <a:pt x="1028052" y="4153662"/>
                  </a:lnTo>
                  <a:lnTo>
                    <a:pt x="8763" y="3995293"/>
                  </a:lnTo>
                  <a:lnTo>
                    <a:pt x="0" y="4051770"/>
                  </a:lnTo>
                  <a:lnTo>
                    <a:pt x="1019289" y="4210139"/>
                  </a:lnTo>
                  <a:lnTo>
                    <a:pt x="1010539" y="4266590"/>
                  </a:lnTo>
                  <a:lnTo>
                    <a:pt x="1173302" y="4214507"/>
                  </a:lnTo>
                  <a:lnTo>
                    <a:pt x="1193038" y="4208195"/>
                  </a:lnTo>
                  <a:close/>
                </a:path>
                <a:path w="2088515" h="4267200">
                  <a:moveTo>
                    <a:pt x="2088134" y="57150"/>
                  </a:moveTo>
                  <a:lnTo>
                    <a:pt x="898398" y="57150"/>
                  </a:lnTo>
                  <a:lnTo>
                    <a:pt x="898398" y="0"/>
                  </a:lnTo>
                  <a:lnTo>
                    <a:pt x="726948" y="85725"/>
                  </a:lnTo>
                  <a:lnTo>
                    <a:pt x="898398" y="171450"/>
                  </a:lnTo>
                  <a:lnTo>
                    <a:pt x="898398" y="114300"/>
                  </a:lnTo>
                  <a:lnTo>
                    <a:pt x="2088134" y="114300"/>
                  </a:lnTo>
                  <a:lnTo>
                    <a:pt x="2088134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2260" y="6050279"/>
              <a:ext cx="439420" cy="518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0980" y="5991859"/>
              <a:ext cx="670559" cy="7264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1282" y="6079159"/>
              <a:ext cx="341629" cy="4223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01282" y="6079159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1"/>
                  </a:moveTo>
                  <a:lnTo>
                    <a:pt x="4510" y="162772"/>
                  </a:lnTo>
                  <a:lnTo>
                    <a:pt x="17357" y="118317"/>
                  </a:lnTo>
                  <a:lnTo>
                    <a:pt x="37519" y="79102"/>
                  </a:lnTo>
                  <a:lnTo>
                    <a:pt x="63969" y="46396"/>
                  </a:lnTo>
                  <a:lnTo>
                    <a:pt x="95685" y="21465"/>
                  </a:lnTo>
                  <a:lnTo>
                    <a:pt x="131641" y="5577"/>
                  </a:lnTo>
                  <a:lnTo>
                    <a:pt x="170815" y="0"/>
                  </a:lnTo>
                  <a:lnTo>
                    <a:pt x="209988" y="5577"/>
                  </a:lnTo>
                  <a:lnTo>
                    <a:pt x="245944" y="21465"/>
                  </a:lnTo>
                  <a:lnTo>
                    <a:pt x="277660" y="46396"/>
                  </a:lnTo>
                  <a:lnTo>
                    <a:pt x="304110" y="79102"/>
                  </a:lnTo>
                  <a:lnTo>
                    <a:pt x="324272" y="118317"/>
                  </a:lnTo>
                  <a:lnTo>
                    <a:pt x="337119" y="162772"/>
                  </a:lnTo>
                  <a:lnTo>
                    <a:pt x="341629" y="211201"/>
                  </a:lnTo>
                  <a:lnTo>
                    <a:pt x="337119" y="259624"/>
                  </a:lnTo>
                  <a:lnTo>
                    <a:pt x="324272" y="304076"/>
                  </a:lnTo>
                  <a:lnTo>
                    <a:pt x="304110" y="343288"/>
                  </a:lnTo>
                  <a:lnTo>
                    <a:pt x="277660" y="375993"/>
                  </a:lnTo>
                  <a:lnTo>
                    <a:pt x="245944" y="400924"/>
                  </a:lnTo>
                  <a:lnTo>
                    <a:pt x="209988" y="416811"/>
                  </a:lnTo>
                  <a:lnTo>
                    <a:pt x="170815" y="422389"/>
                  </a:lnTo>
                  <a:lnTo>
                    <a:pt x="131641" y="416811"/>
                  </a:lnTo>
                  <a:lnTo>
                    <a:pt x="95685" y="400924"/>
                  </a:lnTo>
                  <a:lnTo>
                    <a:pt x="63969" y="375993"/>
                  </a:lnTo>
                  <a:lnTo>
                    <a:pt x="37519" y="343288"/>
                  </a:lnTo>
                  <a:lnTo>
                    <a:pt x="17357" y="304076"/>
                  </a:lnTo>
                  <a:lnTo>
                    <a:pt x="4510" y="259624"/>
                  </a:lnTo>
                  <a:lnTo>
                    <a:pt x="0" y="211201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8600" y="457200"/>
            <a:ext cx="6269990" cy="6522298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90805" marR="429259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Origine: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1/3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moyen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 </a:t>
            </a:r>
            <a:r>
              <a:rPr sz="2800" spc="-15" dirty="0">
                <a:latin typeface="Calibri"/>
                <a:cs typeface="Calibri"/>
              </a:rPr>
              <a:t>face</a:t>
            </a:r>
            <a:r>
              <a:rPr sz="2800" spc="-10" dirty="0">
                <a:latin typeface="Calibri"/>
                <a:cs typeface="Calibri"/>
              </a:rPr>
              <a:t> post</a:t>
            </a:r>
            <a:r>
              <a:rPr sz="2800" dirty="0">
                <a:latin typeface="Calibri"/>
                <a:cs typeface="Calibri"/>
              </a:rPr>
              <a:t> du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 au dessous de ligne oblique du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soléaire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90805" marR="389255">
              <a:lnSpc>
                <a:spcPct val="100000"/>
              </a:lnSpc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Terminaison: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plantaire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phalanges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distales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orteils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5</a:t>
            </a:r>
            <a:endParaRPr lang="fr-FR" sz="28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solidFill>
                  <a:srgbClr val="FF0000"/>
                </a:solidFill>
                <a:cs typeface="Calibri"/>
              </a:rPr>
              <a:t>c-</a:t>
            </a:r>
            <a:r>
              <a:rPr lang="fr-FR" sz="2800" b="1" spc="-30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Rôle:</a:t>
            </a:r>
            <a:endParaRPr lang="fr-FR" sz="2800" dirty="0">
              <a:cs typeface="Calibri"/>
            </a:endParaRPr>
          </a:p>
          <a:p>
            <a:pPr marL="457200" marR="5080" indent="-457834">
              <a:lnSpc>
                <a:spcPct val="100000"/>
              </a:lnSpc>
              <a:buFont typeface="Arial MT"/>
              <a:buChar char="•"/>
              <a:tabLst>
                <a:tab pos="457200" algn="l"/>
                <a:tab pos="457834" algn="l"/>
              </a:tabLst>
            </a:pPr>
            <a:r>
              <a:rPr lang="fr-FR" sz="2800" dirty="0">
                <a:cs typeface="Calibri"/>
              </a:rPr>
              <a:t>Fléchisseur des </a:t>
            </a:r>
            <a:r>
              <a:rPr lang="fr-FR" sz="2800" spc="-10" dirty="0">
                <a:cs typeface="Calibri"/>
              </a:rPr>
              <a:t>orteils </a:t>
            </a:r>
            <a:r>
              <a:rPr lang="fr-FR" sz="2800" dirty="0">
                <a:cs typeface="Calibri"/>
              </a:rPr>
              <a:t>2 à 5, </a:t>
            </a:r>
            <a:r>
              <a:rPr lang="fr-FR" sz="2800" spc="-5" dirty="0">
                <a:cs typeface="Calibri"/>
              </a:rPr>
              <a:t>extenseur </a:t>
            </a:r>
            <a:r>
              <a:rPr lang="fr-FR" sz="2800" spc="-62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pied/jambe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275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sz="2800" b="1" spc="-10" dirty="0">
                <a:solidFill>
                  <a:srgbClr val="FF0000"/>
                </a:solidFill>
                <a:cs typeface="Calibri"/>
              </a:rPr>
              <a:t>d-</a:t>
            </a:r>
            <a:r>
              <a:rPr lang="fr-FR"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Innervation:</a:t>
            </a:r>
            <a:endParaRPr lang="fr-FR" sz="2800" dirty="0">
              <a:cs typeface="Calibri"/>
            </a:endParaRPr>
          </a:p>
          <a:p>
            <a:pPr marL="457200" indent="-457834">
              <a:lnSpc>
                <a:spcPct val="100000"/>
              </a:lnSpc>
              <a:buFont typeface="Arial MT"/>
              <a:buChar char="•"/>
              <a:tabLst>
                <a:tab pos="457200" algn="l"/>
                <a:tab pos="457834" algn="l"/>
              </a:tabLst>
            </a:pPr>
            <a:r>
              <a:rPr lang="fr-FR" sz="2800" dirty="0">
                <a:cs typeface="Calibri"/>
              </a:rPr>
              <a:t>Nerf</a:t>
            </a:r>
            <a:r>
              <a:rPr lang="fr-FR" sz="2800" spc="-55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tibial</a:t>
            </a:r>
          </a:p>
          <a:p>
            <a:pPr marL="90805" marR="389255"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690859" y="650240"/>
            <a:ext cx="1262380" cy="566420"/>
            <a:chOff x="10690859" y="650240"/>
            <a:chExt cx="1262380" cy="56642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3179" y="681765"/>
              <a:ext cx="1119640" cy="4444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90859" y="650240"/>
              <a:ext cx="1262379" cy="5664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80775" y="697217"/>
              <a:ext cx="1042720" cy="3693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780775" y="697217"/>
              <a:ext cx="1043305" cy="369570"/>
            </a:xfrm>
            <a:custGeom>
              <a:avLst/>
              <a:gdLst/>
              <a:ahLst/>
              <a:cxnLst/>
              <a:rect l="l" t="t" r="r" b="b"/>
              <a:pathLst>
                <a:path w="1043304" h="369569">
                  <a:moveTo>
                    <a:pt x="0" y="369328"/>
                  </a:moveTo>
                  <a:lnTo>
                    <a:pt x="1042720" y="369328"/>
                  </a:lnTo>
                  <a:lnTo>
                    <a:pt x="1042720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874375" y="785241"/>
            <a:ext cx="8509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latin typeface="Calibri"/>
                <a:cs typeface="Calibri"/>
              </a:rPr>
              <a:t>M.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psoas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900919" y="36172"/>
            <a:ext cx="2291080" cy="6821805"/>
            <a:chOff x="9900919" y="36172"/>
            <a:chExt cx="2291080" cy="682180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00919" y="1031240"/>
              <a:ext cx="1455420" cy="11176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059034" y="1051051"/>
              <a:ext cx="1254760" cy="916305"/>
            </a:xfrm>
            <a:custGeom>
              <a:avLst/>
              <a:gdLst/>
              <a:ahLst/>
              <a:cxnLst/>
              <a:rect l="l" t="t" r="r" b="b"/>
              <a:pathLst>
                <a:path w="1254759" h="916305">
                  <a:moveTo>
                    <a:pt x="58928" y="802767"/>
                  </a:moveTo>
                  <a:lnTo>
                    <a:pt x="0" y="916051"/>
                  </a:lnTo>
                  <a:lnTo>
                    <a:pt x="125984" y="895350"/>
                  </a:lnTo>
                  <a:lnTo>
                    <a:pt x="111726" y="875664"/>
                  </a:lnTo>
                  <a:lnTo>
                    <a:pt x="88265" y="875664"/>
                  </a:lnTo>
                  <a:lnTo>
                    <a:pt x="65913" y="844803"/>
                  </a:lnTo>
                  <a:lnTo>
                    <a:pt x="81299" y="833655"/>
                  </a:lnTo>
                  <a:lnTo>
                    <a:pt x="58928" y="802767"/>
                  </a:lnTo>
                  <a:close/>
                </a:path>
                <a:path w="1254759" h="916305">
                  <a:moveTo>
                    <a:pt x="81299" y="833655"/>
                  </a:moveTo>
                  <a:lnTo>
                    <a:pt x="65913" y="844803"/>
                  </a:lnTo>
                  <a:lnTo>
                    <a:pt x="88265" y="875664"/>
                  </a:lnTo>
                  <a:lnTo>
                    <a:pt x="103651" y="864516"/>
                  </a:lnTo>
                  <a:lnTo>
                    <a:pt x="81299" y="833655"/>
                  </a:lnTo>
                  <a:close/>
                </a:path>
                <a:path w="1254759" h="916305">
                  <a:moveTo>
                    <a:pt x="103651" y="864516"/>
                  </a:moveTo>
                  <a:lnTo>
                    <a:pt x="88265" y="875664"/>
                  </a:lnTo>
                  <a:lnTo>
                    <a:pt x="111726" y="875664"/>
                  </a:lnTo>
                  <a:lnTo>
                    <a:pt x="103651" y="864516"/>
                  </a:lnTo>
                  <a:close/>
                </a:path>
                <a:path w="1254759" h="916305">
                  <a:moveTo>
                    <a:pt x="1231900" y="0"/>
                  </a:moveTo>
                  <a:lnTo>
                    <a:pt x="81299" y="833655"/>
                  </a:lnTo>
                  <a:lnTo>
                    <a:pt x="103651" y="864516"/>
                  </a:lnTo>
                  <a:lnTo>
                    <a:pt x="1254252" y="30861"/>
                  </a:lnTo>
                  <a:lnTo>
                    <a:pt x="12319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17048" y="36172"/>
              <a:ext cx="2274922" cy="6821755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5402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6-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Le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long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fléchisseur</a:t>
            </a:r>
            <a:r>
              <a:rPr u="heavy" spc="-4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des</a:t>
            </a:r>
            <a:r>
              <a:rPr u="heavy" spc="-3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orteils: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785356" y="6076950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10319" y="2054860"/>
            <a:ext cx="726440" cy="726440"/>
            <a:chOff x="8910319" y="2054860"/>
            <a:chExt cx="726440" cy="72644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22079" y="2113280"/>
              <a:ext cx="436879" cy="5181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10319" y="2054860"/>
              <a:ext cx="726440" cy="7264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68942" y="2141347"/>
              <a:ext cx="341629" cy="42240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68942" y="2141347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92"/>
                  </a:lnTo>
                  <a:lnTo>
                    <a:pt x="17357" y="118345"/>
                  </a:lnTo>
                  <a:lnTo>
                    <a:pt x="37519" y="79129"/>
                  </a:lnTo>
                  <a:lnTo>
                    <a:pt x="63969" y="46416"/>
                  </a:lnTo>
                  <a:lnTo>
                    <a:pt x="95685" y="21476"/>
                  </a:lnTo>
                  <a:lnTo>
                    <a:pt x="131641" y="5580"/>
                  </a:lnTo>
                  <a:lnTo>
                    <a:pt x="170814" y="0"/>
                  </a:lnTo>
                  <a:lnTo>
                    <a:pt x="209988" y="5580"/>
                  </a:lnTo>
                  <a:lnTo>
                    <a:pt x="245944" y="21476"/>
                  </a:lnTo>
                  <a:lnTo>
                    <a:pt x="277660" y="46416"/>
                  </a:lnTo>
                  <a:lnTo>
                    <a:pt x="304110" y="79129"/>
                  </a:lnTo>
                  <a:lnTo>
                    <a:pt x="324272" y="118345"/>
                  </a:lnTo>
                  <a:lnTo>
                    <a:pt x="337119" y="162792"/>
                  </a:lnTo>
                  <a:lnTo>
                    <a:pt x="341629" y="211200"/>
                  </a:lnTo>
                  <a:lnTo>
                    <a:pt x="337119" y="259609"/>
                  </a:lnTo>
                  <a:lnTo>
                    <a:pt x="324272" y="304056"/>
                  </a:lnTo>
                  <a:lnTo>
                    <a:pt x="304110" y="343272"/>
                  </a:lnTo>
                  <a:lnTo>
                    <a:pt x="277660" y="375985"/>
                  </a:lnTo>
                  <a:lnTo>
                    <a:pt x="245944" y="400925"/>
                  </a:lnTo>
                  <a:lnTo>
                    <a:pt x="209988" y="416821"/>
                  </a:lnTo>
                  <a:lnTo>
                    <a:pt x="170814" y="422401"/>
                  </a:lnTo>
                  <a:lnTo>
                    <a:pt x="131641" y="416821"/>
                  </a:lnTo>
                  <a:lnTo>
                    <a:pt x="95685" y="400925"/>
                  </a:lnTo>
                  <a:lnTo>
                    <a:pt x="63969" y="375985"/>
                  </a:lnTo>
                  <a:lnTo>
                    <a:pt x="37519" y="343272"/>
                  </a:lnTo>
                  <a:lnTo>
                    <a:pt x="17357" y="304056"/>
                  </a:lnTo>
                  <a:lnTo>
                    <a:pt x="4510" y="25960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125584" y="2137473"/>
            <a:ext cx="231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0685" y="163776"/>
            <a:ext cx="3657600" cy="64433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845" y="601726"/>
            <a:ext cx="6269990" cy="440118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90805" marR="657225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Origine: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2/3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inf.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face </a:t>
            </a:r>
            <a:r>
              <a:rPr sz="2800" spc="-10" dirty="0">
                <a:latin typeface="Calibri"/>
                <a:cs typeface="Calibri"/>
              </a:rPr>
              <a:t>post</a:t>
            </a:r>
            <a:r>
              <a:rPr sz="2800" dirty="0">
                <a:latin typeface="Calibri"/>
                <a:cs typeface="Calibri"/>
              </a:rPr>
              <a:t> de</a:t>
            </a:r>
            <a:r>
              <a:rPr sz="2800" spc="-5" dirty="0">
                <a:latin typeface="Calibri"/>
                <a:cs typeface="Calibri"/>
              </a:rPr>
              <a:t> 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fibula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membrane </a:t>
            </a:r>
            <a:r>
              <a:rPr sz="2800" spc="-10" dirty="0">
                <a:latin typeface="Calibri"/>
                <a:cs typeface="Calibri"/>
              </a:rPr>
              <a:t>interosseuse </a:t>
            </a:r>
            <a:r>
              <a:rPr sz="2800" spc="-5" dirty="0">
                <a:latin typeface="Calibri"/>
                <a:cs typeface="Calibri"/>
              </a:rPr>
              <a:t> adjacente.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90805" marR="389255">
              <a:lnSpc>
                <a:spcPct val="100000"/>
              </a:lnSpc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plantaire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 </a:t>
            </a:r>
            <a:r>
              <a:rPr sz="2800" dirty="0">
                <a:latin typeface="Calibri"/>
                <a:cs typeface="Calibri"/>
              </a:rPr>
              <a:t>phalange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distale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l’hallux.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31759" y="650240"/>
            <a:ext cx="4221480" cy="5502910"/>
            <a:chOff x="7731759" y="650240"/>
            <a:chExt cx="4221480" cy="55029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1759" y="1965959"/>
              <a:ext cx="1247140" cy="431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47914" y="2076576"/>
              <a:ext cx="1011555" cy="4076700"/>
            </a:xfrm>
            <a:custGeom>
              <a:avLst/>
              <a:gdLst/>
              <a:ahLst/>
              <a:cxnLst/>
              <a:rect l="l" t="t" r="r" b="b"/>
              <a:pathLst>
                <a:path w="1011554" h="4076700">
                  <a:moveTo>
                    <a:pt x="987806" y="57150"/>
                  </a:moveTo>
                  <a:lnTo>
                    <a:pt x="171450" y="57150"/>
                  </a:lnTo>
                  <a:lnTo>
                    <a:pt x="171450" y="0"/>
                  </a:lnTo>
                  <a:lnTo>
                    <a:pt x="0" y="85725"/>
                  </a:lnTo>
                  <a:lnTo>
                    <a:pt x="171450" y="171450"/>
                  </a:lnTo>
                  <a:lnTo>
                    <a:pt x="171450" y="114300"/>
                  </a:lnTo>
                  <a:lnTo>
                    <a:pt x="987806" y="114300"/>
                  </a:lnTo>
                  <a:lnTo>
                    <a:pt x="987806" y="57150"/>
                  </a:lnTo>
                  <a:close/>
                </a:path>
                <a:path w="1011554" h="4076700">
                  <a:moveTo>
                    <a:pt x="1011428" y="3990479"/>
                  </a:moveTo>
                  <a:lnTo>
                    <a:pt x="839978" y="3904754"/>
                  </a:lnTo>
                  <a:lnTo>
                    <a:pt x="839978" y="3961904"/>
                  </a:lnTo>
                  <a:lnTo>
                    <a:pt x="36195" y="3961892"/>
                  </a:lnTo>
                  <a:lnTo>
                    <a:pt x="36195" y="4019042"/>
                  </a:lnTo>
                  <a:lnTo>
                    <a:pt x="839978" y="4019054"/>
                  </a:lnTo>
                  <a:lnTo>
                    <a:pt x="839978" y="4076204"/>
                  </a:lnTo>
                  <a:lnTo>
                    <a:pt x="954278" y="4019054"/>
                  </a:lnTo>
                  <a:lnTo>
                    <a:pt x="1011428" y="399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3179" y="681765"/>
              <a:ext cx="1119640" cy="4444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90859" y="650240"/>
              <a:ext cx="1262379" cy="5664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80775" y="697217"/>
              <a:ext cx="1042720" cy="3693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780775" y="697217"/>
              <a:ext cx="1043305" cy="369570"/>
            </a:xfrm>
            <a:custGeom>
              <a:avLst/>
              <a:gdLst/>
              <a:ahLst/>
              <a:cxnLst/>
              <a:rect l="l" t="t" r="r" b="b"/>
              <a:pathLst>
                <a:path w="1043304" h="369569">
                  <a:moveTo>
                    <a:pt x="0" y="369328"/>
                  </a:moveTo>
                  <a:lnTo>
                    <a:pt x="1042720" y="369328"/>
                  </a:lnTo>
                  <a:lnTo>
                    <a:pt x="1042720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874375" y="785241"/>
            <a:ext cx="8509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latin typeface="Calibri"/>
                <a:cs typeface="Calibri"/>
              </a:rPr>
              <a:t>M.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psoas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78240" y="84"/>
            <a:ext cx="3413760" cy="6753859"/>
            <a:chOff x="8778240" y="84"/>
            <a:chExt cx="3413760" cy="6753859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0920" y="1031240"/>
              <a:ext cx="1455420" cy="1117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59035" y="1051051"/>
              <a:ext cx="1254760" cy="916305"/>
            </a:xfrm>
            <a:custGeom>
              <a:avLst/>
              <a:gdLst/>
              <a:ahLst/>
              <a:cxnLst/>
              <a:rect l="l" t="t" r="r" b="b"/>
              <a:pathLst>
                <a:path w="1254759" h="916305">
                  <a:moveTo>
                    <a:pt x="58928" y="802767"/>
                  </a:moveTo>
                  <a:lnTo>
                    <a:pt x="0" y="916051"/>
                  </a:lnTo>
                  <a:lnTo>
                    <a:pt x="125984" y="895350"/>
                  </a:lnTo>
                  <a:lnTo>
                    <a:pt x="111726" y="875664"/>
                  </a:lnTo>
                  <a:lnTo>
                    <a:pt x="88265" y="875664"/>
                  </a:lnTo>
                  <a:lnTo>
                    <a:pt x="65913" y="844803"/>
                  </a:lnTo>
                  <a:lnTo>
                    <a:pt x="81299" y="833655"/>
                  </a:lnTo>
                  <a:lnTo>
                    <a:pt x="58928" y="802767"/>
                  </a:lnTo>
                  <a:close/>
                </a:path>
                <a:path w="1254759" h="916305">
                  <a:moveTo>
                    <a:pt x="81299" y="833655"/>
                  </a:moveTo>
                  <a:lnTo>
                    <a:pt x="65913" y="844803"/>
                  </a:lnTo>
                  <a:lnTo>
                    <a:pt x="88265" y="875664"/>
                  </a:lnTo>
                  <a:lnTo>
                    <a:pt x="103651" y="864516"/>
                  </a:lnTo>
                  <a:lnTo>
                    <a:pt x="81299" y="833655"/>
                  </a:lnTo>
                  <a:close/>
                </a:path>
                <a:path w="1254759" h="916305">
                  <a:moveTo>
                    <a:pt x="103651" y="864516"/>
                  </a:moveTo>
                  <a:lnTo>
                    <a:pt x="88265" y="875664"/>
                  </a:lnTo>
                  <a:lnTo>
                    <a:pt x="111726" y="875664"/>
                  </a:lnTo>
                  <a:lnTo>
                    <a:pt x="103651" y="864516"/>
                  </a:lnTo>
                  <a:close/>
                </a:path>
                <a:path w="1254759" h="916305">
                  <a:moveTo>
                    <a:pt x="1231900" y="0"/>
                  </a:moveTo>
                  <a:lnTo>
                    <a:pt x="81299" y="833655"/>
                  </a:lnTo>
                  <a:lnTo>
                    <a:pt x="103651" y="864516"/>
                  </a:lnTo>
                  <a:lnTo>
                    <a:pt x="1254252" y="30861"/>
                  </a:lnTo>
                  <a:lnTo>
                    <a:pt x="12319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94646" y="84"/>
              <a:ext cx="2197302" cy="67535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460" y="1902460"/>
              <a:ext cx="436879" cy="518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78240" y="1844040"/>
              <a:ext cx="726440" cy="7264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35720" y="1930145"/>
              <a:ext cx="341629" cy="42240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935720" y="1930145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92"/>
                  </a:lnTo>
                  <a:lnTo>
                    <a:pt x="17357" y="118345"/>
                  </a:lnTo>
                  <a:lnTo>
                    <a:pt x="37519" y="79129"/>
                  </a:lnTo>
                  <a:lnTo>
                    <a:pt x="63969" y="46416"/>
                  </a:lnTo>
                  <a:lnTo>
                    <a:pt x="95685" y="21476"/>
                  </a:lnTo>
                  <a:lnTo>
                    <a:pt x="131641" y="5580"/>
                  </a:lnTo>
                  <a:lnTo>
                    <a:pt x="170814" y="0"/>
                  </a:lnTo>
                  <a:lnTo>
                    <a:pt x="209988" y="5580"/>
                  </a:lnTo>
                  <a:lnTo>
                    <a:pt x="245944" y="21476"/>
                  </a:lnTo>
                  <a:lnTo>
                    <a:pt x="277660" y="46416"/>
                  </a:lnTo>
                  <a:lnTo>
                    <a:pt x="304110" y="79129"/>
                  </a:lnTo>
                  <a:lnTo>
                    <a:pt x="324272" y="118345"/>
                  </a:lnTo>
                  <a:lnTo>
                    <a:pt x="337119" y="162792"/>
                  </a:lnTo>
                  <a:lnTo>
                    <a:pt x="341629" y="211200"/>
                  </a:lnTo>
                  <a:lnTo>
                    <a:pt x="337119" y="259649"/>
                  </a:lnTo>
                  <a:lnTo>
                    <a:pt x="324272" y="304112"/>
                  </a:lnTo>
                  <a:lnTo>
                    <a:pt x="304110" y="343325"/>
                  </a:lnTo>
                  <a:lnTo>
                    <a:pt x="277660" y="376025"/>
                  </a:lnTo>
                  <a:lnTo>
                    <a:pt x="245944" y="400947"/>
                  </a:lnTo>
                  <a:lnTo>
                    <a:pt x="209988" y="416827"/>
                  </a:lnTo>
                  <a:lnTo>
                    <a:pt x="170814" y="422401"/>
                  </a:lnTo>
                  <a:lnTo>
                    <a:pt x="131641" y="416827"/>
                  </a:lnTo>
                  <a:lnTo>
                    <a:pt x="95685" y="400947"/>
                  </a:lnTo>
                  <a:lnTo>
                    <a:pt x="63969" y="376025"/>
                  </a:lnTo>
                  <a:lnTo>
                    <a:pt x="37519" y="343325"/>
                  </a:lnTo>
                  <a:lnTo>
                    <a:pt x="17357" y="304112"/>
                  </a:lnTo>
                  <a:lnTo>
                    <a:pt x="4510" y="25964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5403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7-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Le</a:t>
            </a:r>
            <a:r>
              <a:rPr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long</a:t>
            </a:r>
            <a:r>
              <a:rPr u="heavy" spc="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fléchisseur</a:t>
            </a:r>
            <a:r>
              <a:rPr u="heavy" spc="-4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de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l’hallux: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992616" y="1926209"/>
            <a:ext cx="23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818119" y="5768340"/>
            <a:ext cx="670560" cy="726440"/>
            <a:chOff x="7818119" y="5768340"/>
            <a:chExt cx="670560" cy="72644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99399" y="5826760"/>
              <a:ext cx="436879" cy="5181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18119" y="5768340"/>
              <a:ext cx="670559" cy="7264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47913" y="5855855"/>
              <a:ext cx="341629" cy="42238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947913" y="5855855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72"/>
                  </a:lnTo>
                  <a:lnTo>
                    <a:pt x="17357" y="118317"/>
                  </a:lnTo>
                  <a:lnTo>
                    <a:pt x="37519" y="79102"/>
                  </a:lnTo>
                  <a:lnTo>
                    <a:pt x="63969" y="46396"/>
                  </a:lnTo>
                  <a:lnTo>
                    <a:pt x="95685" y="21465"/>
                  </a:lnTo>
                  <a:lnTo>
                    <a:pt x="131641" y="5577"/>
                  </a:lnTo>
                  <a:lnTo>
                    <a:pt x="170814" y="0"/>
                  </a:lnTo>
                  <a:lnTo>
                    <a:pt x="209988" y="5577"/>
                  </a:lnTo>
                  <a:lnTo>
                    <a:pt x="245944" y="21465"/>
                  </a:lnTo>
                  <a:lnTo>
                    <a:pt x="277660" y="46396"/>
                  </a:lnTo>
                  <a:lnTo>
                    <a:pt x="304110" y="79102"/>
                  </a:lnTo>
                  <a:lnTo>
                    <a:pt x="324272" y="118317"/>
                  </a:lnTo>
                  <a:lnTo>
                    <a:pt x="337119" y="162772"/>
                  </a:lnTo>
                  <a:lnTo>
                    <a:pt x="341629" y="211200"/>
                  </a:lnTo>
                  <a:lnTo>
                    <a:pt x="337119" y="259624"/>
                  </a:lnTo>
                  <a:lnTo>
                    <a:pt x="324272" y="304076"/>
                  </a:lnTo>
                  <a:lnTo>
                    <a:pt x="304110" y="343288"/>
                  </a:lnTo>
                  <a:lnTo>
                    <a:pt x="277660" y="375993"/>
                  </a:lnTo>
                  <a:lnTo>
                    <a:pt x="245944" y="400924"/>
                  </a:lnTo>
                  <a:lnTo>
                    <a:pt x="209988" y="416811"/>
                  </a:lnTo>
                  <a:lnTo>
                    <a:pt x="170814" y="422389"/>
                  </a:lnTo>
                  <a:lnTo>
                    <a:pt x="131641" y="416811"/>
                  </a:lnTo>
                  <a:lnTo>
                    <a:pt x="95685" y="400924"/>
                  </a:lnTo>
                  <a:lnTo>
                    <a:pt x="63969" y="375993"/>
                  </a:lnTo>
                  <a:lnTo>
                    <a:pt x="37519" y="343288"/>
                  </a:lnTo>
                  <a:lnTo>
                    <a:pt x="17357" y="304076"/>
                  </a:lnTo>
                  <a:lnTo>
                    <a:pt x="4510" y="259624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032368" y="5853429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145" y="588898"/>
            <a:ext cx="10339070" cy="6259830"/>
            <a:chOff x="46145" y="588898"/>
            <a:chExt cx="10339070" cy="6259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5143" y="2016718"/>
              <a:ext cx="4280012" cy="48319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845" y="601598"/>
              <a:ext cx="6269990" cy="3539490"/>
            </a:xfrm>
            <a:custGeom>
              <a:avLst/>
              <a:gdLst/>
              <a:ahLst/>
              <a:cxnLst/>
              <a:rect l="l" t="t" r="r" b="b"/>
              <a:pathLst>
                <a:path w="6269990" h="3539490">
                  <a:moveTo>
                    <a:pt x="0" y="3539490"/>
                  </a:moveTo>
                  <a:lnTo>
                    <a:pt x="6269482" y="3539490"/>
                  </a:lnTo>
                  <a:lnTo>
                    <a:pt x="6269482" y="0"/>
                  </a:lnTo>
                  <a:lnTo>
                    <a:pt x="0" y="0"/>
                  </a:lnTo>
                  <a:lnTo>
                    <a:pt x="0" y="353949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0177" y="1038923"/>
            <a:ext cx="532384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c-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Rôle:</a:t>
            </a:r>
            <a:endParaRPr sz="2800">
              <a:latin typeface="Calibri"/>
              <a:cs typeface="Calibri"/>
            </a:endParaRPr>
          </a:p>
          <a:p>
            <a:pPr marL="457200" marR="5080" indent="-457834">
              <a:lnSpc>
                <a:spcPct val="100000"/>
              </a:lnSpc>
              <a:buFont typeface="Arial MT"/>
              <a:buChar char="•"/>
              <a:tabLst>
                <a:tab pos="538480" algn="l"/>
                <a:tab pos="539115" algn="l"/>
              </a:tabLst>
            </a:pPr>
            <a:r>
              <a:rPr dirty="0"/>
              <a:t>	</a:t>
            </a:r>
            <a:r>
              <a:rPr sz="2800" dirty="0">
                <a:latin typeface="Calibri"/>
                <a:cs typeface="Calibri"/>
              </a:rPr>
              <a:t>Fléchisseur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l’hallux,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extenseur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pied/jambe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d-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Innervation:</a:t>
            </a:r>
            <a:endParaRPr sz="2800">
              <a:latin typeface="Calibri"/>
              <a:cs typeface="Calibri"/>
            </a:endParaRPr>
          </a:p>
          <a:p>
            <a:pPr marL="538480" indent="-539115">
              <a:lnSpc>
                <a:spcPct val="100000"/>
              </a:lnSpc>
              <a:buFont typeface="Arial MT"/>
              <a:buChar char="•"/>
              <a:tabLst>
                <a:tab pos="538480" algn="l"/>
                <a:tab pos="539115" algn="l"/>
              </a:tabLst>
            </a:pPr>
            <a:r>
              <a:rPr sz="2800" dirty="0">
                <a:latin typeface="Calibri"/>
                <a:cs typeface="Calibri"/>
              </a:rPr>
              <a:t>Nerf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690859" y="650240"/>
            <a:ext cx="1262380" cy="566420"/>
            <a:chOff x="10690859" y="650240"/>
            <a:chExt cx="1262380" cy="5664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3179" y="681765"/>
              <a:ext cx="1119640" cy="4444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0859" y="650240"/>
              <a:ext cx="1262379" cy="5664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0775" y="697217"/>
              <a:ext cx="1042720" cy="3693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780775" y="697217"/>
              <a:ext cx="1043305" cy="369570"/>
            </a:xfrm>
            <a:custGeom>
              <a:avLst/>
              <a:gdLst/>
              <a:ahLst/>
              <a:cxnLst/>
              <a:rect l="l" t="t" r="r" b="b"/>
              <a:pathLst>
                <a:path w="1043304" h="369569">
                  <a:moveTo>
                    <a:pt x="0" y="369328"/>
                  </a:moveTo>
                  <a:lnTo>
                    <a:pt x="1042720" y="369328"/>
                  </a:lnTo>
                  <a:lnTo>
                    <a:pt x="1042720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861675" y="715390"/>
            <a:ext cx="87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M.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psoas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900919" y="1031239"/>
            <a:ext cx="1455420" cy="1117600"/>
            <a:chOff x="9900919" y="1031239"/>
            <a:chExt cx="1455420" cy="11176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00919" y="1031239"/>
              <a:ext cx="1455420" cy="1117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59034" y="1051051"/>
              <a:ext cx="1254760" cy="916305"/>
            </a:xfrm>
            <a:custGeom>
              <a:avLst/>
              <a:gdLst/>
              <a:ahLst/>
              <a:cxnLst/>
              <a:rect l="l" t="t" r="r" b="b"/>
              <a:pathLst>
                <a:path w="1254759" h="916305">
                  <a:moveTo>
                    <a:pt x="58928" y="802767"/>
                  </a:moveTo>
                  <a:lnTo>
                    <a:pt x="0" y="916051"/>
                  </a:lnTo>
                  <a:lnTo>
                    <a:pt x="125984" y="895350"/>
                  </a:lnTo>
                  <a:lnTo>
                    <a:pt x="111726" y="875664"/>
                  </a:lnTo>
                  <a:lnTo>
                    <a:pt x="88265" y="875664"/>
                  </a:lnTo>
                  <a:lnTo>
                    <a:pt x="65913" y="844803"/>
                  </a:lnTo>
                  <a:lnTo>
                    <a:pt x="81299" y="833655"/>
                  </a:lnTo>
                  <a:lnTo>
                    <a:pt x="58928" y="802767"/>
                  </a:lnTo>
                  <a:close/>
                </a:path>
                <a:path w="1254759" h="916305">
                  <a:moveTo>
                    <a:pt x="81299" y="833655"/>
                  </a:moveTo>
                  <a:lnTo>
                    <a:pt x="65913" y="844803"/>
                  </a:lnTo>
                  <a:lnTo>
                    <a:pt x="88265" y="875664"/>
                  </a:lnTo>
                  <a:lnTo>
                    <a:pt x="103651" y="864516"/>
                  </a:lnTo>
                  <a:lnTo>
                    <a:pt x="81299" y="833655"/>
                  </a:lnTo>
                  <a:close/>
                </a:path>
                <a:path w="1254759" h="916305">
                  <a:moveTo>
                    <a:pt x="103651" y="864516"/>
                  </a:moveTo>
                  <a:lnTo>
                    <a:pt x="88265" y="875664"/>
                  </a:lnTo>
                  <a:lnTo>
                    <a:pt x="111726" y="875664"/>
                  </a:lnTo>
                  <a:lnTo>
                    <a:pt x="103651" y="864516"/>
                  </a:lnTo>
                  <a:close/>
                </a:path>
                <a:path w="1254759" h="916305">
                  <a:moveTo>
                    <a:pt x="1231900" y="0"/>
                  </a:moveTo>
                  <a:lnTo>
                    <a:pt x="81299" y="833655"/>
                  </a:lnTo>
                  <a:lnTo>
                    <a:pt x="103651" y="864516"/>
                  </a:lnTo>
                  <a:lnTo>
                    <a:pt x="1254252" y="30861"/>
                  </a:lnTo>
                  <a:lnTo>
                    <a:pt x="12319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5403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7-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Le</a:t>
            </a:r>
            <a:r>
              <a:rPr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long</a:t>
            </a:r>
            <a:r>
              <a:rPr u="heavy" spc="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fléchisseur</a:t>
            </a:r>
            <a:r>
              <a:rPr u="heavy" spc="-4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de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l’hallux:</a:t>
            </a: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94645" y="84"/>
            <a:ext cx="2197302" cy="67535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75" y="172402"/>
            <a:ext cx="2962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La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fosse</a:t>
            </a:r>
            <a:r>
              <a:rPr u="heavy" spc="-5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poplitée: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5395"/>
            <a:ext cx="819150" cy="1524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773048"/>
            <a:ext cx="3032379" cy="24436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Références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2250" y="1524381"/>
            <a:ext cx="9724390" cy="209288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Anatomie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25" dirty="0">
                <a:latin typeface="Calibri"/>
                <a:cs typeface="Calibri"/>
              </a:rPr>
              <a:t>l’appareil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locomoteur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membre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inférieur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« </a:t>
            </a:r>
            <a:r>
              <a:rPr sz="2800" spc="-10" dirty="0" err="1">
                <a:latin typeface="Calibri"/>
                <a:cs typeface="Calibri"/>
              </a:rPr>
              <a:t>Dufour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Atlas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d’anatomie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«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NETTER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»</a:t>
            </a: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45" dirty="0">
                <a:latin typeface="Calibri"/>
                <a:cs typeface="Calibri"/>
              </a:rPr>
              <a:t>Gray’s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anatomie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Anatomie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clinique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«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PIERRE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KAMINA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68596" y="24066"/>
            <a:ext cx="2657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I-</a:t>
            </a:r>
            <a:r>
              <a:rPr sz="3600" u="heavy" spc="-10" dirty="0">
                <a:uFill>
                  <a:solidFill>
                    <a:srgbClr val="FF0000"/>
                  </a:solidFill>
                </a:uFill>
              </a:rPr>
              <a:t>Introduction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192087" y="926147"/>
            <a:ext cx="5666105" cy="767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marR="5080" indent="-342900">
              <a:lnSpc>
                <a:spcPts val="26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Les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muscles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</a:t>
            </a:r>
            <a:r>
              <a:rPr sz="2700" spc="-5" dirty="0">
                <a:latin typeface="Calibri"/>
                <a:cs typeface="Calibri"/>
              </a:rPr>
              <a:t> jambe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comprennent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5" dirty="0" err="1">
                <a:latin typeface="Calibri"/>
                <a:cs typeface="Calibri"/>
              </a:rPr>
              <a:t>trois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 err="1" smtClean="0">
                <a:latin typeface="Calibri"/>
                <a:cs typeface="Calibri"/>
              </a:rPr>
              <a:t>groupes</a:t>
            </a:r>
            <a:r>
              <a:rPr lang="fr-FR" sz="2700" spc="-10" dirty="0" smtClean="0">
                <a:latin typeface="Calibri"/>
                <a:cs typeface="Calibri"/>
              </a:rPr>
              <a:t> (loges) </a:t>
            </a:r>
            <a:r>
              <a:rPr sz="2700" spc="-35" dirty="0" smtClean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2087" y="2079878"/>
            <a:ext cx="5144770" cy="10953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45"/>
              </a:spcBef>
            </a:pPr>
            <a:r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A-</a:t>
            </a:r>
            <a:r>
              <a:rPr sz="27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Un</a:t>
            </a:r>
            <a:r>
              <a:rPr sz="27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groupe</a:t>
            </a:r>
            <a:r>
              <a:rPr sz="2700" b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antérieur:</a:t>
            </a:r>
            <a:r>
              <a:rPr sz="27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ce</a:t>
            </a:r>
            <a:r>
              <a:rPr sz="2700" spc="-10" dirty="0">
                <a:latin typeface="Calibri"/>
                <a:cs typeface="Calibri"/>
              </a:rPr>
              <a:t> sont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6F2F9F"/>
                </a:solidFill>
                <a:latin typeface="Calibri"/>
                <a:cs typeface="Calibri"/>
              </a:rPr>
              <a:t>les </a:t>
            </a:r>
            <a:r>
              <a:rPr sz="27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-20" dirty="0">
                <a:solidFill>
                  <a:srgbClr val="6F2F9F"/>
                </a:solidFill>
                <a:latin typeface="Calibri"/>
                <a:cs typeface="Calibri"/>
              </a:rPr>
              <a:t>extenseurs</a:t>
            </a:r>
            <a:r>
              <a:rPr sz="2700" b="1" spc="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des </a:t>
            </a:r>
            <a:r>
              <a:rPr sz="2700" spc="-10" dirty="0">
                <a:latin typeface="Calibri"/>
                <a:cs typeface="Calibri"/>
              </a:rPr>
              <a:t>orteils</a:t>
            </a:r>
            <a:r>
              <a:rPr sz="2700" spc="-15" dirty="0">
                <a:latin typeface="Calibri"/>
                <a:cs typeface="Calibri"/>
              </a:rPr>
              <a:t> et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fléchisseurs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dorsaux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du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pied.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087" y="3561016"/>
            <a:ext cx="5933440" cy="76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10"/>
              </a:lnSpc>
              <a:spcBef>
                <a:spcPts val="100"/>
              </a:spcBef>
            </a:pP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B-</a:t>
            </a:r>
            <a:r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Un</a:t>
            </a:r>
            <a:r>
              <a:rPr sz="27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groupe</a:t>
            </a:r>
            <a:r>
              <a:rPr sz="27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latéral</a:t>
            </a:r>
            <a:r>
              <a:rPr sz="2700" spc="-15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27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les </a:t>
            </a:r>
            <a:r>
              <a:rPr sz="2700" spc="-10" dirty="0">
                <a:latin typeface="Calibri"/>
                <a:cs typeface="Calibri"/>
              </a:rPr>
              <a:t>fibulaires,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ils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sont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2910"/>
              </a:lnSpc>
            </a:pPr>
            <a:r>
              <a:rPr sz="2700" b="1" spc="-15" dirty="0">
                <a:solidFill>
                  <a:srgbClr val="6F2F9F"/>
                </a:solidFill>
                <a:latin typeface="Calibri"/>
                <a:cs typeface="Calibri"/>
              </a:rPr>
              <a:t>éverseurs</a:t>
            </a:r>
            <a:r>
              <a:rPr sz="27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du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pied.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087" y="4712334"/>
            <a:ext cx="5259070" cy="109791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>
              <a:lnSpc>
                <a:spcPct val="80300"/>
              </a:lnSpc>
              <a:spcBef>
                <a:spcPts val="735"/>
              </a:spcBef>
            </a:pPr>
            <a:r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C-</a:t>
            </a:r>
            <a:r>
              <a:rPr sz="27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Un</a:t>
            </a:r>
            <a:r>
              <a:rPr sz="27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groupe</a:t>
            </a:r>
            <a:r>
              <a:rPr sz="27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postérieur:</a:t>
            </a:r>
            <a:r>
              <a:rPr sz="27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sont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6F2F9F"/>
                </a:solidFill>
                <a:latin typeface="Calibri"/>
                <a:cs typeface="Calibri"/>
              </a:rPr>
              <a:t>les </a:t>
            </a:r>
            <a:r>
              <a:rPr sz="27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6F2F9F"/>
                </a:solidFill>
                <a:latin typeface="Calibri"/>
                <a:cs typeface="Calibri"/>
              </a:rPr>
              <a:t>fléchisseurs</a:t>
            </a:r>
            <a:r>
              <a:rPr sz="2700" b="1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des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orteils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et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fléchisseurs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plantaires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du </a:t>
            </a:r>
            <a:r>
              <a:rPr sz="2700" spc="-10" dirty="0">
                <a:latin typeface="Calibri"/>
                <a:cs typeface="Calibri"/>
              </a:rPr>
              <a:t>pied.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38008" y="2920682"/>
            <a:ext cx="210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181081" y="3246882"/>
            <a:ext cx="1097280" cy="943610"/>
          </a:xfrm>
          <a:custGeom>
            <a:avLst/>
            <a:gdLst/>
            <a:ahLst/>
            <a:cxnLst/>
            <a:rect l="l" t="t" r="r" b="b"/>
            <a:pathLst>
              <a:path w="1097279" h="943610">
                <a:moveTo>
                  <a:pt x="106697" y="690348"/>
                </a:moveTo>
                <a:lnTo>
                  <a:pt x="96091" y="693134"/>
                </a:lnTo>
                <a:lnTo>
                  <a:pt x="87318" y="699682"/>
                </a:lnTo>
                <a:lnTo>
                  <a:pt x="81534" y="709421"/>
                </a:lnTo>
                <a:lnTo>
                  <a:pt x="0" y="943101"/>
                </a:lnTo>
                <a:lnTo>
                  <a:pt x="83535" y="927988"/>
                </a:lnTo>
                <a:lnTo>
                  <a:pt x="61722" y="927988"/>
                </a:lnTo>
                <a:lnTo>
                  <a:pt x="24638" y="884554"/>
                </a:lnTo>
                <a:lnTo>
                  <a:pt x="104886" y="815983"/>
                </a:lnTo>
                <a:lnTo>
                  <a:pt x="135509" y="728217"/>
                </a:lnTo>
                <a:lnTo>
                  <a:pt x="137056" y="716988"/>
                </a:lnTo>
                <a:lnTo>
                  <a:pt x="134270" y="706389"/>
                </a:lnTo>
                <a:lnTo>
                  <a:pt x="127722" y="697624"/>
                </a:lnTo>
                <a:lnTo>
                  <a:pt x="117983" y="691895"/>
                </a:lnTo>
                <a:lnTo>
                  <a:pt x="106697" y="690348"/>
                </a:lnTo>
                <a:close/>
              </a:path>
              <a:path w="1097279" h="943610">
                <a:moveTo>
                  <a:pt x="104886" y="815983"/>
                </a:moveTo>
                <a:lnTo>
                  <a:pt x="24638" y="884554"/>
                </a:lnTo>
                <a:lnTo>
                  <a:pt x="61722" y="927988"/>
                </a:lnTo>
                <a:lnTo>
                  <a:pt x="76138" y="915669"/>
                </a:lnTo>
                <a:lnTo>
                  <a:pt x="70103" y="915669"/>
                </a:lnTo>
                <a:lnTo>
                  <a:pt x="38100" y="878077"/>
                </a:lnTo>
                <a:lnTo>
                  <a:pt x="86257" y="869373"/>
                </a:lnTo>
                <a:lnTo>
                  <a:pt x="104886" y="815983"/>
                </a:lnTo>
                <a:close/>
              </a:path>
              <a:path w="1097279" h="943610">
                <a:moveTo>
                  <a:pt x="233425" y="842771"/>
                </a:moveTo>
                <a:lnTo>
                  <a:pt x="142139" y="859272"/>
                </a:lnTo>
                <a:lnTo>
                  <a:pt x="61722" y="927988"/>
                </a:lnTo>
                <a:lnTo>
                  <a:pt x="83535" y="927988"/>
                </a:lnTo>
                <a:lnTo>
                  <a:pt x="243586" y="899032"/>
                </a:lnTo>
                <a:lnTo>
                  <a:pt x="266573" y="865758"/>
                </a:lnTo>
                <a:lnTo>
                  <a:pt x="262393" y="855237"/>
                </a:lnTo>
                <a:lnTo>
                  <a:pt x="254762" y="847407"/>
                </a:lnTo>
                <a:lnTo>
                  <a:pt x="244748" y="843006"/>
                </a:lnTo>
                <a:lnTo>
                  <a:pt x="233425" y="842771"/>
                </a:lnTo>
                <a:close/>
              </a:path>
              <a:path w="1097279" h="943610">
                <a:moveTo>
                  <a:pt x="86257" y="869373"/>
                </a:moveTo>
                <a:lnTo>
                  <a:pt x="38100" y="878077"/>
                </a:lnTo>
                <a:lnTo>
                  <a:pt x="70103" y="915669"/>
                </a:lnTo>
                <a:lnTo>
                  <a:pt x="86257" y="869373"/>
                </a:lnTo>
                <a:close/>
              </a:path>
              <a:path w="1097279" h="943610">
                <a:moveTo>
                  <a:pt x="142139" y="859272"/>
                </a:moveTo>
                <a:lnTo>
                  <a:pt x="86257" y="869373"/>
                </a:lnTo>
                <a:lnTo>
                  <a:pt x="70103" y="915669"/>
                </a:lnTo>
                <a:lnTo>
                  <a:pt x="76138" y="915669"/>
                </a:lnTo>
                <a:lnTo>
                  <a:pt x="142139" y="859272"/>
                </a:lnTo>
                <a:close/>
              </a:path>
              <a:path w="1097279" h="943610">
                <a:moveTo>
                  <a:pt x="1059815" y="0"/>
                </a:moveTo>
                <a:lnTo>
                  <a:pt x="104886" y="815983"/>
                </a:lnTo>
                <a:lnTo>
                  <a:pt x="86257" y="869373"/>
                </a:lnTo>
                <a:lnTo>
                  <a:pt x="142139" y="859272"/>
                </a:lnTo>
                <a:lnTo>
                  <a:pt x="1096899" y="43433"/>
                </a:lnTo>
                <a:lnTo>
                  <a:pt x="10598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219200"/>
            <a:ext cx="5410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1688" y="0"/>
            <a:ext cx="2151380" cy="6838950"/>
            <a:chOff x="9441688" y="0"/>
            <a:chExt cx="2151380" cy="683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1688" y="0"/>
              <a:ext cx="1638300" cy="68385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015601" y="2512173"/>
              <a:ext cx="1047750" cy="257175"/>
            </a:xfrm>
            <a:custGeom>
              <a:avLst/>
              <a:gdLst/>
              <a:ahLst/>
              <a:cxnLst/>
              <a:rect l="l" t="t" r="r" b="b"/>
              <a:pathLst>
                <a:path w="1047750" h="257175">
                  <a:moveTo>
                    <a:pt x="224514" y="0"/>
                  </a:moveTo>
                  <a:lnTo>
                    <a:pt x="213741" y="3696"/>
                  </a:lnTo>
                  <a:lnTo>
                    <a:pt x="0" y="128410"/>
                  </a:lnTo>
                  <a:lnTo>
                    <a:pt x="213741" y="252997"/>
                  </a:lnTo>
                  <a:lnTo>
                    <a:pt x="224514" y="256694"/>
                  </a:lnTo>
                  <a:lnTo>
                    <a:pt x="235442" y="255998"/>
                  </a:lnTo>
                  <a:lnTo>
                    <a:pt x="245298" y="251229"/>
                  </a:lnTo>
                  <a:lnTo>
                    <a:pt x="252856" y="242710"/>
                  </a:lnTo>
                  <a:lnTo>
                    <a:pt x="256536" y="231993"/>
                  </a:lnTo>
                  <a:lnTo>
                    <a:pt x="255809" y="221073"/>
                  </a:lnTo>
                  <a:lnTo>
                    <a:pt x="251035" y="211224"/>
                  </a:lnTo>
                  <a:lnTo>
                    <a:pt x="242570" y="203721"/>
                  </a:lnTo>
                  <a:lnTo>
                    <a:pt x="162501" y="156985"/>
                  </a:lnTo>
                  <a:lnTo>
                    <a:pt x="56769" y="156985"/>
                  </a:lnTo>
                  <a:lnTo>
                    <a:pt x="56769" y="99835"/>
                  </a:lnTo>
                  <a:lnTo>
                    <a:pt x="162284" y="99835"/>
                  </a:lnTo>
                  <a:lnTo>
                    <a:pt x="242570" y="52972"/>
                  </a:lnTo>
                  <a:lnTo>
                    <a:pt x="251035" y="45469"/>
                  </a:lnTo>
                  <a:lnTo>
                    <a:pt x="255809" y="35621"/>
                  </a:lnTo>
                  <a:lnTo>
                    <a:pt x="256536" y="24701"/>
                  </a:lnTo>
                  <a:lnTo>
                    <a:pt x="252856" y="13983"/>
                  </a:lnTo>
                  <a:lnTo>
                    <a:pt x="245298" y="5464"/>
                  </a:lnTo>
                  <a:lnTo>
                    <a:pt x="235442" y="696"/>
                  </a:lnTo>
                  <a:lnTo>
                    <a:pt x="224514" y="0"/>
                  </a:lnTo>
                  <a:close/>
                </a:path>
                <a:path w="1047750" h="257175">
                  <a:moveTo>
                    <a:pt x="162284" y="99835"/>
                  </a:moveTo>
                  <a:lnTo>
                    <a:pt x="56769" y="99835"/>
                  </a:lnTo>
                  <a:lnTo>
                    <a:pt x="56769" y="156985"/>
                  </a:lnTo>
                  <a:lnTo>
                    <a:pt x="162501" y="156985"/>
                  </a:lnTo>
                  <a:lnTo>
                    <a:pt x="155757" y="153048"/>
                  </a:lnTo>
                  <a:lnTo>
                    <a:pt x="71120" y="153048"/>
                  </a:lnTo>
                  <a:lnTo>
                    <a:pt x="71120" y="103645"/>
                  </a:lnTo>
                  <a:lnTo>
                    <a:pt x="155757" y="103645"/>
                  </a:lnTo>
                  <a:lnTo>
                    <a:pt x="162284" y="99835"/>
                  </a:lnTo>
                  <a:close/>
                </a:path>
                <a:path w="1047750" h="257175">
                  <a:moveTo>
                    <a:pt x="1047623" y="99835"/>
                  </a:moveTo>
                  <a:lnTo>
                    <a:pt x="162284" y="99835"/>
                  </a:lnTo>
                  <a:lnTo>
                    <a:pt x="113438" y="128347"/>
                  </a:lnTo>
                  <a:lnTo>
                    <a:pt x="162501" y="156985"/>
                  </a:lnTo>
                  <a:lnTo>
                    <a:pt x="1047623" y="156985"/>
                  </a:lnTo>
                  <a:lnTo>
                    <a:pt x="1047623" y="99835"/>
                  </a:lnTo>
                  <a:close/>
                </a:path>
                <a:path w="1047750" h="257175">
                  <a:moveTo>
                    <a:pt x="71120" y="103645"/>
                  </a:moveTo>
                  <a:lnTo>
                    <a:pt x="71120" y="153048"/>
                  </a:lnTo>
                  <a:lnTo>
                    <a:pt x="113438" y="128347"/>
                  </a:lnTo>
                  <a:lnTo>
                    <a:pt x="71120" y="103645"/>
                  </a:lnTo>
                  <a:close/>
                </a:path>
                <a:path w="1047750" h="257175">
                  <a:moveTo>
                    <a:pt x="113438" y="128347"/>
                  </a:moveTo>
                  <a:lnTo>
                    <a:pt x="71120" y="153048"/>
                  </a:lnTo>
                  <a:lnTo>
                    <a:pt x="155757" y="153048"/>
                  </a:lnTo>
                  <a:lnTo>
                    <a:pt x="113438" y="128347"/>
                  </a:lnTo>
                  <a:close/>
                </a:path>
                <a:path w="1047750" h="257175">
                  <a:moveTo>
                    <a:pt x="155757" y="103645"/>
                  </a:moveTo>
                  <a:lnTo>
                    <a:pt x="71120" y="103645"/>
                  </a:lnTo>
                  <a:lnTo>
                    <a:pt x="113438" y="128347"/>
                  </a:lnTo>
                  <a:lnTo>
                    <a:pt x="155757" y="10364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2960" y="2385060"/>
              <a:ext cx="474979" cy="487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16920" y="2311400"/>
              <a:ext cx="675640" cy="726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9696" y="2412238"/>
              <a:ext cx="379856" cy="3935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029696" y="2412238"/>
              <a:ext cx="380365" cy="393700"/>
            </a:xfrm>
            <a:custGeom>
              <a:avLst/>
              <a:gdLst/>
              <a:ahLst/>
              <a:cxnLst/>
              <a:rect l="l" t="t" r="r" b="b"/>
              <a:pathLst>
                <a:path w="380365" h="393700">
                  <a:moveTo>
                    <a:pt x="0" y="196723"/>
                  </a:moveTo>
                  <a:lnTo>
                    <a:pt x="5012" y="151635"/>
                  </a:lnTo>
                  <a:lnTo>
                    <a:pt x="19290" y="110236"/>
                  </a:lnTo>
                  <a:lnTo>
                    <a:pt x="41697" y="73708"/>
                  </a:lnTo>
                  <a:lnTo>
                    <a:pt x="71096" y="43237"/>
                  </a:lnTo>
                  <a:lnTo>
                    <a:pt x="106348" y="20006"/>
                  </a:lnTo>
                  <a:lnTo>
                    <a:pt x="146317" y="5198"/>
                  </a:lnTo>
                  <a:lnTo>
                    <a:pt x="189864" y="0"/>
                  </a:lnTo>
                  <a:lnTo>
                    <a:pt x="233419" y="5198"/>
                  </a:lnTo>
                  <a:lnTo>
                    <a:pt x="273406" y="20006"/>
                  </a:lnTo>
                  <a:lnTo>
                    <a:pt x="308683" y="43237"/>
                  </a:lnTo>
                  <a:lnTo>
                    <a:pt x="338109" y="73708"/>
                  </a:lnTo>
                  <a:lnTo>
                    <a:pt x="360541" y="110236"/>
                  </a:lnTo>
                  <a:lnTo>
                    <a:pt x="374837" y="151635"/>
                  </a:lnTo>
                  <a:lnTo>
                    <a:pt x="379856" y="196723"/>
                  </a:lnTo>
                  <a:lnTo>
                    <a:pt x="374837" y="241857"/>
                  </a:lnTo>
                  <a:lnTo>
                    <a:pt x="360541" y="283290"/>
                  </a:lnTo>
                  <a:lnTo>
                    <a:pt x="338109" y="319840"/>
                  </a:lnTo>
                  <a:lnTo>
                    <a:pt x="308683" y="350325"/>
                  </a:lnTo>
                  <a:lnTo>
                    <a:pt x="273406" y="373564"/>
                  </a:lnTo>
                  <a:lnTo>
                    <a:pt x="233419" y="388373"/>
                  </a:lnTo>
                  <a:lnTo>
                    <a:pt x="189864" y="393573"/>
                  </a:lnTo>
                  <a:lnTo>
                    <a:pt x="146317" y="388373"/>
                  </a:lnTo>
                  <a:lnTo>
                    <a:pt x="106348" y="373564"/>
                  </a:lnTo>
                  <a:lnTo>
                    <a:pt x="71096" y="350325"/>
                  </a:lnTo>
                  <a:lnTo>
                    <a:pt x="41697" y="319840"/>
                  </a:lnTo>
                  <a:lnTo>
                    <a:pt x="19290" y="283290"/>
                  </a:lnTo>
                  <a:lnTo>
                    <a:pt x="5012" y="241857"/>
                  </a:lnTo>
                  <a:lnTo>
                    <a:pt x="0" y="196723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38045" y="113665"/>
            <a:ext cx="6628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II-</a:t>
            </a:r>
            <a:r>
              <a:rPr sz="4000" u="heavy" spc="-5" dirty="0">
                <a:uFill>
                  <a:solidFill>
                    <a:srgbClr val="FF0000"/>
                  </a:solidFill>
                </a:uFill>
              </a:rPr>
              <a:t>Muscles</a:t>
            </a:r>
            <a:r>
              <a:rPr sz="4000" u="heavy" spc="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dirty="0">
                <a:uFill>
                  <a:solidFill>
                    <a:srgbClr val="FF0000"/>
                  </a:solidFill>
                </a:uFill>
              </a:rPr>
              <a:t>de</a:t>
            </a:r>
            <a:r>
              <a:rPr sz="4000"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dirty="0">
                <a:uFill>
                  <a:solidFill>
                    <a:srgbClr val="FF0000"/>
                  </a:solidFill>
                </a:uFill>
              </a:rPr>
              <a:t>la</a:t>
            </a:r>
            <a:r>
              <a:rPr sz="4000"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spc="-15" dirty="0">
                <a:uFill>
                  <a:solidFill>
                    <a:srgbClr val="FF0000"/>
                  </a:solidFill>
                </a:uFill>
              </a:rPr>
              <a:t>loge</a:t>
            </a:r>
            <a:r>
              <a:rPr sz="4000"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spc="-20" dirty="0">
                <a:uFill>
                  <a:solidFill>
                    <a:srgbClr val="FF0000"/>
                  </a:solidFill>
                </a:uFill>
              </a:rPr>
              <a:t>antérieure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09220" y="1086802"/>
            <a:ext cx="844486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Ce </a:t>
            </a:r>
            <a:r>
              <a:rPr sz="3200" spc="-20" dirty="0">
                <a:latin typeface="Calibri"/>
                <a:cs typeface="Calibri"/>
              </a:rPr>
              <a:t>groupe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musculaire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comprend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quatre </a:t>
            </a:r>
            <a:r>
              <a:rPr sz="3200" dirty="0">
                <a:latin typeface="Calibri"/>
                <a:cs typeface="Calibri"/>
              </a:rPr>
              <a:t>muscles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dedans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 </a:t>
            </a:r>
            <a:r>
              <a:rPr sz="3200" spc="-15" dirty="0">
                <a:latin typeface="Calibri"/>
                <a:cs typeface="Calibri"/>
              </a:rPr>
              <a:t>dehors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220" y="2550477"/>
            <a:ext cx="810768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535" indent="-331470">
              <a:lnSpc>
                <a:spcPct val="100000"/>
              </a:lnSpc>
              <a:spcBef>
                <a:spcPts val="100"/>
              </a:spcBef>
              <a:buSzPct val="96875"/>
              <a:buAutoNum type="arabicPlain"/>
              <a:tabLst>
                <a:tab pos="344170" algn="l"/>
              </a:tabLst>
            </a:pPr>
            <a:r>
              <a:rPr sz="3200" spc="-5" dirty="0">
                <a:latin typeface="Calibri"/>
                <a:cs typeface="Calibri"/>
              </a:rPr>
              <a:t>Le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tibial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antérieur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(jambier</a:t>
            </a:r>
            <a:r>
              <a:rPr sz="3200" spc="-5" dirty="0">
                <a:latin typeface="Calibri"/>
                <a:cs typeface="Calibri"/>
              </a:rPr>
              <a:t> antérieur)</a:t>
            </a:r>
            <a:endParaRPr sz="3200">
              <a:latin typeface="Calibri"/>
              <a:cs typeface="Calibri"/>
            </a:endParaRPr>
          </a:p>
          <a:p>
            <a:pPr marL="342900" indent="-330835">
              <a:lnSpc>
                <a:spcPct val="100000"/>
              </a:lnSpc>
              <a:buSzPct val="96875"/>
              <a:buAutoNum type="arabicPlain"/>
              <a:tabLst>
                <a:tab pos="343535" algn="l"/>
              </a:tabLst>
            </a:pPr>
            <a:r>
              <a:rPr sz="3200" spc="-5" dirty="0">
                <a:latin typeface="Calibri"/>
                <a:cs typeface="Calibri"/>
              </a:rPr>
              <a:t>Le </a:t>
            </a:r>
            <a:r>
              <a:rPr sz="3200" dirty="0">
                <a:latin typeface="Calibri"/>
                <a:cs typeface="Calibri"/>
              </a:rPr>
              <a:t>long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extenseur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l’hallux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(extenseur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propre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220" y="3526091"/>
            <a:ext cx="846201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du</a:t>
            </a:r>
            <a:r>
              <a:rPr sz="3200" spc="-20" dirty="0">
                <a:latin typeface="Calibri"/>
                <a:cs typeface="Calibri"/>
              </a:rPr>
              <a:t> gros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orteil)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SzPct val="96875"/>
              <a:buAutoNum type="arabicPlain" startAt="3"/>
              <a:tabLst>
                <a:tab pos="343535" algn="l"/>
              </a:tabLst>
            </a:pPr>
            <a:r>
              <a:rPr sz="3200" spc="-5" dirty="0">
                <a:latin typeface="Calibri"/>
                <a:cs typeface="Calibri"/>
              </a:rPr>
              <a:t>Le </a:t>
            </a:r>
            <a:r>
              <a:rPr sz="3200" dirty="0">
                <a:latin typeface="Calibri"/>
                <a:cs typeface="Calibri"/>
              </a:rPr>
              <a:t>long </a:t>
            </a:r>
            <a:r>
              <a:rPr sz="3200" spc="-10" dirty="0">
                <a:latin typeface="Calibri"/>
                <a:cs typeface="Calibri"/>
              </a:rPr>
              <a:t>extenseur </a:t>
            </a:r>
            <a:r>
              <a:rPr sz="3200" spc="-5" dirty="0">
                <a:latin typeface="Calibri"/>
                <a:cs typeface="Calibri"/>
              </a:rPr>
              <a:t>des </a:t>
            </a:r>
            <a:r>
              <a:rPr sz="3200" spc="-10" dirty="0">
                <a:latin typeface="Calibri"/>
                <a:cs typeface="Calibri"/>
              </a:rPr>
              <a:t>orteils (extenseur commun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orteils)</a:t>
            </a:r>
            <a:endParaRPr sz="3200">
              <a:latin typeface="Calibri"/>
              <a:cs typeface="Calibri"/>
            </a:endParaRPr>
          </a:p>
          <a:p>
            <a:pPr marL="343535" indent="-331470">
              <a:lnSpc>
                <a:spcPct val="100000"/>
              </a:lnSpc>
              <a:spcBef>
                <a:spcPts val="5"/>
              </a:spcBef>
              <a:buSzPct val="96875"/>
              <a:buAutoNum type="arabicPlain" startAt="3"/>
              <a:tabLst>
                <a:tab pos="344170" algn="l"/>
              </a:tabLst>
            </a:pPr>
            <a:r>
              <a:rPr sz="3200" spc="-5" dirty="0">
                <a:latin typeface="Calibri"/>
                <a:cs typeface="Calibri"/>
              </a:rPr>
              <a:t>Le </a:t>
            </a:r>
            <a:r>
              <a:rPr sz="3200" spc="-10" dirty="0">
                <a:latin typeface="Calibri"/>
                <a:cs typeface="Calibri"/>
              </a:rPr>
              <a:t>troisième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fibulaire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(péronier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antérieur).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32184" y="2393886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120119" y="4452620"/>
            <a:ext cx="675640" cy="726440"/>
            <a:chOff x="11120119" y="4452620"/>
            <a:chExt cx="675640" cy="72644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92802" y="4540024"/>
              <a:ext cx="459153" cy="4673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0119" y="4452620"/>
              <a:ext cx="675640" cy="7264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32133" y="4554093"/>
              <a:ext cx="379857" cy="3935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232133" y="4554093"/>
              <a:ext cx="380365" cy="393700"/>
            </a:xfrm>
            <a:custGeom>
              <a:avLst/>
              <a:gdLst/>
              <a:ahLst/>
              <a:cxnLst/>
              <a:rect l="l" t="t" r="r" b="b"/>
              <a:pathLst>
                <a:path w="380365" h="393700">
                  <a:moveTo>
                    <a:pt x="0" y="196849"/>
                  </a:moveTo>
                  <a:lnTo>
                    <a:pt x="5012" y="151715"/>
                  </a:lnTo>
                  <a:lnTo>
                    <a:pt x="19290" y="110282"/>
                  </a:lnTo>
                  <a:lnTo>
                    <a:pt x="41697" y="73732"/>
                  </a:lnTo>
                  <a:lnTo>
                    <a:pt x="71096" y="43247"/>
                  </a:lnTo>
                  <a:lnTo>
                    <a:pt x="106348" y="20008"/>
                  </a:lnTo>
                  <a:lnTo>
                    <a:pt x="146317" y="5199"/>
                  </a:lnTo>
                  <a:lnTo>
                    <a:pt x="189865" y="0"/>
                  </a:lnTo>
                  <a:lnTo>
                    <a:pt x="233419" y="5199"/>
                  </a:lnTo>
                  <a:lnTo>
                    <a:pt x="273406" y="20008"/>
                  </a:lnTo>
                  <a:lnTo>
                    <a:pt x="308683" y="43247"/>
                  </a:lnTo>
                  <a:lnTo>
                    <a:pt x="338109" y="73732"/>
                  </a:lnTo>
                  <a:lnTo>
                    <a:pt x="360541" y="110282"/>
                  </a:lnTo>
                  <a:lnTo>
                    <a:pt x="374837" y="151715"/>
                  </a:lnTo>
                  <a:lnTo>
                    <a:pt x="379857" y="196849"/>
                  </a:lnTo>
                  <a:lnTo>
                    <a:pt x="374837" y="241937"/>
                  </a:lnTo>
                  <a:lnTo>
                    <a:pt x="360541" y="283336"/>
                  </a:lnTo>
                  <a:lnTo>
                    <a:pt x="338109" y="319864"/>
                  </a:lnTo>
                  <a:lnTo>
                    <a:pt x="308683" y="350335"/>
                  </a:lnTo>
                  <a:lnTo>
                    <a:pt x="273406" y="373566"/>
                  </a:lnTo>
                  <a:lnTo>
                    <a:pt x="233419" y="388374"/>
                  </a:lnTo>
                  <a:lnTo>
                    <a:pt x="189865" y="393572"/>
                  </a:lnTo>
                  <a:lnTo>
                    <a:pt x="146317" y="388374"/>
                  </a:lnTo>
                  <a:lnTo>
                    <a:pt x="106348" y="373566"/>
                  </a:lnTo>
                  <a:lnTo>
                    <a:pt x="71096" y="350335"/>
                  </a:lnTo>
                  <a:lnTo>
                    <a:pt x="41697" y="319864"/>
                  </a:lnTo>
                  <a:lnTo>
                    <a:pt x="19290" y="283336"/>
                  </a:lnTo>
                  <a:lnTo>
                    <a:pt x="5012" y="241937"/>
                  </a:lnTo>
                  <a:lnTo>
                    <a:pt x="0" y="196849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334750" y="4536820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783319" y="3921111"/>
            <a:ext cx="2449195" cy="1593850"/>
            <a:chOff x="8783319" y="3921111"/>
            <a:chExt cx="2449195" cy="1593850"/>
          </a:xfrm>
        </p:grpSpPr>
        <p:sp>
          <p:nvSpPr>
            <p:cNvPr id="21" name="object 21"/>
            <p:cNvSpPr/>
            <p:nvPr/>
          </p:nvSpPr>
          <p:spPr>
            <a:xfrm>
              <a:off x="9166733" y="3921112"/>
              <a:ext cx="2065655" cy="1275715"/>
            </a:xfrm>
            <a:custGeom>
              <a:avLst/>
              <a:gdLst/>
              <a:ahLst/>
              <a:cxnLst/>
              <a:rect l="l" t="t" r="r" b="b"/>
              <a:pathLst>
                <a:path w="2065654" h="1275714">
                  <a:moveTo>
                    <a:pt x="821817" y="1146695"/>
                  </a:moveTo>
                  <a:lnTo>
                    <a:pt x="772782" y="1118120"/>
                  </a:lnTo>
                  <a:lnTo>
                    <a:pt x="608076" y="1022108"/>
                  </a:lnTo>
                  <a:lnTo>
                    <a:pt x="597344" y="1018413"/>
                  </a:lnTo>
                  <a:lnTo>
                    <a:pt x="586422" y="1019111"/>
                  </a:lnTo>
                  <a:lnTo>
                    <a:pt x="576529" y="1023886"/>
                  </a:lnTo>
                  <a:lnTo>
                    <a:pt x="568960" y="1032395"/>
                  </a:lnTo>
                  <a:lnTo>
                    <a:pt x="565327" y="1043114"/>
                  </a:lnTo>
                  <a:lnTo>
                    <a:pt x="566051" y="1054036"/>
                  </a:lnTo>
                  <a:lnTo>
                    <a:pt x="570788" y="1063891"/>
                  </a:lnTo>
                  <a:lnTo>
                    <a:pt x="579247" y="1071384"/>
                  </a:lnTo>
                  <a:lnTo>
                    <a:pt x="659282" y="1118120"/>
                  </a:lnTo>
                  <a:lnTo>
                    <a:pt x="0" y="1118120"/>
                  </a:lnTo>
                  <a:lnTo>
                    <a:pt x="0" y="1175270"/>
                  </a:lnTo>
                  <a:lnTo>
                    <a:pt x="659523" y="1175270"/>
                  </a:lnTo>
                  <a:lnTo>
                    <a:pt x="708367" y="1146771"/>
                  </a:lnTo>
                  <a:lnTo>
                    <a:pt x="579247" y="1222133"/>
                  </a:lnTo>
                  <a:lnTo>
                    <a:pt x="570788" y="1229639"/>
                  </a:lnTo>
                  <a:lnTo>
                    <a:pt x="566051" y="1239494"/>
                  </a:lnTo>
                  <a:lnTo>
                    <a:pt x="565327" y="1250416"/>
                  </a:lnTo>
                  <a:lnTo>
                    <a:pt x="568960" y="1261122"/>
                  </a:lnTo>
                  <a:lnTo>
                    <a:pt x="576529" y="1269644"/>
                  </a:lnTo>
                  <a:lnTo>
                    <a:pt x="586422" y="1274419"/>
                  </a:lnTo>
                  <a:lnTo>
                    <a:pt x="597344" y="1275118"/>
                  </a:lnTo>
                  <a:lnTo>
                    <a:pt x="608076" y="1271409"/>
                  </a:lnTo>
                  <a:lnTo>
                    <a:pt x="772833" y="1175270"/>
                  </a:lnTo>
                  <a:lnTo>
                    <a:pt x="821817" y="1146695"/>
                  </a:lnTo>
                  <a:close/>
                </a:path>
                <a:path w="2065654" h="1275714">
                  <a:moveTo>
                    <a:pt x="1683766" y="99834"/>
                  </a:moveTo>
                  <a:lnTo>
                    <a:pt x="798423" y="99834"/>
                  </a:lnTo>
                  <a:lnTo>
                    <a:pt x="878713" y="52971"/>
                  </a:lnTo>
                  <a:lnTo>
                    <a:pt x="887222" y="45478"/>
                  </a:lnTo>
                  <a:lnTo>
                    <a:pt x="891997" y="35623"/>
                  </a:lnTo>
                  <a:lnTo>
                    <a:pt x="892695" y="24701"/>
                  </a:lnTo>
                  <a:lnTo>
                    <a:pt x="889000" y="13982"/>
                  </a:lnTo>
                  <a:lnTo>
                    <a:pt x="881494" y="5473"/>
                  </a:lnTo>
                  <a:lnTo>
                    <a:pt x="871639" y="698"/>
                  </a:lnTo>
                  <a:lnTo>
                    <a:pt x="860717" y="0"/>
                  </a:lnTo>
                  <a:lnTo>
                    <a:pt x="850011" y="3695"/>
                  </a:lnTo>
                  <a:lnTo>
                    <a:pt x="636143" y="128409"/>
                  </a:lnTo>
                  <a:lnTo>
                    <a:pt x="850011" y="252996"/>
                  </a:lnTo>
                  <a:lnTo>
                    <a:pt x="860717" y="256705"/>
                  </a:lnTo>
                  <a:lnTo>
                    <a:pt x="871639" y="256006"/>
                  </a:lnTo>
                  <a:lnTo>
                    <a:pt x="881494" y="251231"/>
                  </a:lnTo>
                  <a:lnTo>
                    <a:pt x="889000" y="242709"/>
                  </a:lnTo>
                  <a:lnTo>
                    <a:pt x="892695" y="232003"/>
                  </a:lnTo>
                  <a:lnTo>
                    <a:pt x="891997" y="221081"/>
                  </a:lnTo>
                  <a:lnTo>
                    <a:pt x="887222" y="211226"/>
                  </a:lnTo>
                  <a:lnTo>
                    <a:pt x="878713" y="203720"/>
                  </a:lnTo>
                  <a:lnTo>
                    <a:pt x="798639" y="156984"/>
                  </a:lnTo>
                  <a:lnTo>
                    <a:pt x="1683766" y="156984"/>
                  </a:lnTo>
                  <a:lnTo>
                    <a:pt x="1683766" y="99834"/>
                  </a:lnTo>
                  <a:close/>
                </a:path>
                <a:path w="2065654" h="1275714">
                  <a:moveTo>
                    <a:pt x="2065401" y="864247"/>
                  </a:moveTo>
                  <a:lnTo>
                    <a:pt x="1180274" y="864247"/>
                  </a:lnTo>
                  <a:lnTo>
                    <a:pt x="1260348" y="817511"/>
                  </a:lnTo>
                  <a:lnTo>
                    <a:pt x="1268793" y="810018"/>
                  </a:lnTo>
                  <a:lnTo>
                    <a:pt x="1273530" y="800150"/>
                  </a:lnTo>
                  <a:lnTo>
                    <a:pt x="1274254" y="789190"/>
                  </a:lnTo>
                  <a:lnTo>
                    <a:pt x="1270635" y="778395"/>
                  </a:lnTo>
                  <a:lnTo>
                    <a:pt x="1263053" y="769950"/>
                  </a:lnTo>
                  <a:lnTo>
                    <a:pt x="1253172" y="765213"/>
                  </a:lnTo>
                  <a:lnTo>
                    <a:pt x="1242237" y="764489"/>
                  </a:lnTo>
                  <a:lnTo>
                    <a:pt x="1231519" y="768108"/>
                  </a:lnTo>
                  <a:lnTo>
                    <a:pt x="1017778" y="892822"/>
                  </a:lnTo>
                  <a:lnTo>
                    <a:pt x="1231519" y="1017536"/>
                  </a:lnTo>
                  <a:lnTo>
                    <a:pt x="1242237" y="1021245"/>
                  </a:lnTo>
                  <a:lnTo>
                    <a:pt x="1253172" y="1020546"/>
                  </a:lnTo>
                  <a:lnTo>
                    <a:pt x="1263053" y="1015771"/>
                  </a:lnTo>
                  <a:lnTo>
                    <a:pt x="1270635" y="1007249"/>
                  </a:lnTo>
                  <a:lnTo>
                    <a:pt x="1274254" y="996530"/>
                  </a:lnTo>
                  <a:lnTo>
                    <a:pt x="1273530" y="985596"/>
                  </a:lnTo>
                  <a:lnTo>
                    <a:pt x="1268793" y="975715"/>
                  </a:lnTo>
                  <a:lnTo>
                    <a:pt x="1260348" y="968133"/>
                  </a:lnTo>
                  <a:lnTo>
                    <a:pt x="1180172" y="921397"/>
                  </a:lnTo>
                  <a:lnTo>
                    <a:pt x="2065401" y="921397"/>
                  </a:lnTo>
                  <a:lnTo>
                    <a:pt x="2065401" y="8642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46819" y="4861559"/>
              <a:ext cx="477520" cy="4876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83319" y="4787899"/>
              <a:ext cx="675640" cy="7264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95841" y="4888483"/>
              <a:ext cx="379856" cy="39357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895841" y="4888483"/>
              <a:ext cx="380365" cy="393700"/>
            </a:xfrm>
            <a:custGeom>
              <a:avLst/>
              <a:gdLst/>
              <a:ahLst/>
              <a:cxnLst/>
              <a:rect l="l" t="t" r="r" b="b"/>
              <a:pathLst>
                <a:path w="380365" h="393700">
                  <a:moveTo>
                    <a:pt x="0" y="196723"/>
                  </a:moveTo>
                  <a:lnTo>
                    <a:pt x="5012" y="151635"/>
                  </a:lnTo>
                  <a:lnTo>
                    <a:pt x="19290" y="110236"/>
                  </a:lnTo>
                  <a:lnTo>
                    <a:pt x="41697" y="73708"/>
                  </a:lnTo>
                  <a:lnTo>
                    <a:pt x="71096" y="43237"/>
                  </a:lnTo>
                  <a:lnTo>
                    <a:pt x="106348" y="20006"/>
                  </a:lnTo>
                  <a:lnTo>
                    <a:pt x="146317" y="5198"/>
                  </a:lnTo>
                  <a:lnTo>
                    <a:pt x="189864" y="0"/>
                  </a:lnTo>
                  <a:lnTo>
                    <a:pt x="233419" y="5198"/>
                  </a:lnTo>
                  <a:lnTo>
                    <a:pt x="273406" y="20006"/>
                  </a:lnTo>
                  <a:lnTo>
                    <a:pt x="308683" y="43237"/>
                  </a:lnTo>
                  <a:lnTo>
                    <a:pt x="338109" y="73708"/>
                  </a:lnTo>
                  <a:lnTo>
                    <a:pt x="360541" y="110236"/>
                  </a:lnTo>
                  <a:lnTo>
                    <a:pt x="374837" y="151635"/>
                  </a:lnTo>
                  <a:lnTo>
                    <a:pt x="379856" y="196723"/>
                  </a:lnTo>
                  <a:lnTo>
                    <a:pt x="374837" y="241857"/>
                  </a:lnTo>
                  <a:lnTo>
                    <a:pt x="360541" y="283290"/>
                  </a:lnTo>
                  <a:lnTo>
                    <a:pt x="338109" y="319840"/>
                  </a:lnTo>
                  <a:lnTo>
                    <a:pt x="308683" y="350325"/>
                  </a:lnTo>
                  <a:lnTo>
                    <a:pt x="273406" y="373564"/>
                  </a:lnTo>
                  <a:lnTo>
                    <a:pt x="233419" y="388373"/>
                  </a:lnTo>
                  <a:lnTo>
                    <a:pt x="189864" y="393573"/>
                  </a:lnTo>
                  <a:lnTo>
                    <a:pt x="146317" y="388373"/>
                  </a:lnTo>
                  <a:lnTo>
                    <a:pt x="106348" y="373564"/>
                  </a:lnTo>
                  <a:lnTo>
                    <a:pt x="71096" y="350325"/>
                  </a:lnTo>
                  <a:lnTo>
                    <a:pt x="41697" y="319840"/>
                  </a:lnTo>
                  <a:lnTo>
                    <a:pt x="19290" y="283290"/>
                  </a:lnTo>
                  <a:lnTo>
                    <a:pt x="5012" y="241857"/>
                  </a:lnTo>
                  <a:lnTo>
                    <a:pt x="0" y="196723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997950" y="4871148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726419" y="3779520"/>
            <a:ext cx="675640" cy="726440"/>
            <a:chOff x="10726419" y="3779520"/>
            <a:chExt cx="675640" cy="726440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2459" y="3853180"/>
              <a:ext cx="474979" cy="4902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26419" y="3779520"/>
              <a:ext cx="675640" cy="7264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39703" y="3881374"/>
              <a:ext cx="379856" cy="39344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839703" y="3881374"/>
              <a:ext cx="380365" cy="393700"/>
            </a:xfrm>
            <a:custGeom>
              <a:avLst/>
              <a:gdLst/>
              <a:ahLst/>
              <a:cxnLst/>
              <a:rect l="l" t="t" r="r" b="b"/>
              <a:pathLst>
                <a:path w="380365" h="393700">
                  <a:moveTo>
                    <a:pt x="0" y="196723"/>
                  </a:moveTo>
                  <a:lnTo>
                    <a:pt x="5019" y="151595"/>
                  </a:lnTo>
                  <a:lnTo>
                    <a:pt x="19315" y="110180"/>
                  </a:lnTo>
                  <a:lnTo>
                    <a:pt x="41747" y="73655"/>
                  </a:lnTo>
                  <a:lnTo>
                    <a:pt x="71173" y="43197"/>
                  </a:lnTo>
                  <a:lnTo>
                    <a:pt x="106450" y="19983"/>
                  </a:lnTo>
                  <a:lnTo>
                    <a:pt x="146437" y="5192"/>
                  </a:lnTo>
                  <a:lnTo>
                    <a:pt x="189992" y="0"/>
                  </a:lnTo>
                  <a:lnTo>
                    <a:pt x="233539" y="5192"/>
                  </a:lnTo>
                  <a:lnTo>
                    <a:pt x="273508" y="19983"/>
                  </a:lnTo>
                  <a:lnTo>
                    <a:pt x="308760" y="43197"/>
                  </a:lnTo>
                  <a:lnTo>
                    <a:pt x="338159" y="73655"/>
                  </a:lnTo>
                  <a:lnTo>
                    <a:pt x="360566" y="110180"/>
                  </a:lnTo>
                  <a:lnTo>
                    <a:pt x="374844" y="151595"/>
                  </a:lnTo>
                  <a:lnTo>
                    <a:pt x="379856" y="196723"/>
                  </a:lnTo>
                  <a:lnTo>
                    <a:pt x="374844" y="241850"/>
                  </a:lnTo>
                  <a:lnTo>
                    <a:pt x="360566" y="283265"/>
                  </a:lnTo>
                  <a:lnTo>
                    <a:pt x="338159" y="319790"/>
                  </a:lnTo>
                  <a:lnTo>
                    <a:pt x="308760" y="350248"/>
                  </a:lnTo>
                  <a:lnTo>
                    <a:pt x="273508" y="373462"/>
                  </a:lnTo>
                  <a:lnTo>
                    <a:pt x="233539" y="388253"/>
                  </a:lnTo>
                  <a:lnTo>
                    <a:pt x="189992" y="393445"/>
                  </a:lnTo>
                  <a:lnTo>
                    <a:pt x="146437" y="388253"/>
                  </a:lnTo>
                  <a:lnTo>
                    <a:pt x="106450" y="373462"/>
                  </a:lnTo>
                  <a:lnTo>
                    <a:pt x="71173" y="350248"/>
                  </a:lnTo>
                  <a:lnTo>
                    <a:pt x="41747" y="319790"/>
                  </a:lnTo>
                  <a:lnTo>
                    <a:pt x="19315" y="283265"/>
                  </a:lnTo>
                  <a:lnTo>
                    <a:pt x="5019" y="241850"/>
                  </a:lnTo>
                  <a:lnTo>
                    <a:pt x="0" y="196723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942319" y="3863720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8088" y="3606"/>
            <a:ext cx="1876667" cy="68411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801" y="762001"/>
            <a:ext cx="5714999" cy="5411097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91440" marR="527685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Origine: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2/3 </a:t>
            </a:r>
            <a:r>
              <a:rPr sz="2400" spc="-5" dirty="0">
                <a:latin typeface="Calibri"/>
                <a:cs typeface="Calibri"/>
              </a:rPr>
              <a:t>supérieurs </a:t>
            </a:r>
            <a:r>
              <a:rPr sz="2400" dirty="0">
                <a:latin typeface="Calibri"/>
                <a:cs typeface="Calibri"/>
              </a:rPr>
              <a:t>de la </a:t>
            </a:r>
            <a:r>
              <a:rPr sz="2400" spc="-15" dirty="0">
                <a:latin typeface="Calibri"/>
                <a:cs typeface="Calibri"/>
              </a:rPr>
              <a:t>face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latérale </a:t>
            </a:r>
            <a:r>
              <a:rPr sz="2400" dirty="0">
                <a:latin typeface="Calibri"/>
                <a:cs typeface="Calibri"/>
              </a:rPr>
              <a:t>du tibia </a:t>
            </a:r>
            <a:r>
              <a:rPr sz="2400" spc="-10" dirty="0">
                <a:latin typeface="Calibri"/>
                <a:cs typeface="Calibri"/>
              </a:rPr>
              <a:t>et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membrane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interosseuse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adjacente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Calibri"/>
              <a:cs typeface="Calibri"/>
            </a:endParaRPr>
          </a:p>
          <a:p>
            <a:pPr marL="91440" marR="375285">
              <a:lnSpc>
                <a:spcPct val="100000"/>
              </a:lnSpc>
              <a:tabLst>
                <a:tab pos="3611879" algn="l"/>
              </a:tabLst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Terminaison:</a:t>
            </a:r>
            <a:r>
              <a:rPr sz="24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l’os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cunéiforme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mé</a:t>
            </a:r>
            <a:r>
              <a:rPr sz="2400" spc="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1</a:t>
            </a:r>
            <a:r>
              <a:rPr sz="2400" spc="-7" baseline="25525" dirty="0" smtClean="0">
                <a:latin typeface="Calibri"/>
                <a:cs typeface="Calibri"/>
              </a:rPr>
              <a:t>e</a:t>
            </a:r>
            <a:r>
              <a:rPr sz="2400" baseline="25525" dirty="0" smtClean="0">
                <a:latin typeface="Calibri"/>
                <a:cs typeface="Calibri"/>
              </a:rPr>
              <a:t>r</a:t>
            </a:r>
            <a:r>
              <a:rPr sz="2400" dirty="0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é</a:t>
            </a:r>
            <a:r>
              <a:rPr sz="2400" spc="-40" dirty="0" smtClean="0">
                <a:latin typeface="Calibri"/>
                <a:cs typeface="Calibri"/>
              </a:rPr>
              <a:t>t</a:t>
            </a:r>
            <a:r>
              <a:rPr sz="2400" spc="-25" dirty="0" smtClean="0">
                <a:latin typeface="Calibri"/>
                <a:cs typeface="Calibri"/>
              </a:rPr>
              <a:t>a</a:t>
            </a:r>
            <a:r>
              <a:rPr sz="2400" spc="-40" dirty="0" smtClean="0">
                <a:latin typeface="Calibri"/>
                <a:cs typeface="Calibri"/>
              </a:rPr>
              <a:t>t</a:t>
            </a:r>
            <a:r>
              <a:rPr sz="2400" dirty="0" smtClean="0">
                <a:latin typeface="Calibri"/>
                <a:cs typeface="Calibri"/>
              </a:rPr>
              <a:t>a</a:t>
            </a:r>
            <a:r>
              <a:rPr sz="2400" spc="-40" dirty="0" smtClean="0">
                <a:latin typeface="Calibri"/>
                <a:cs typeface="Calibri"/>
              </a:rPr>
              <a:t>r</a:t>
            </a:r>
            <a:r>
              <a:rPr sz="2400" spc="-5" dirty="0" smtClean="0">
                <a:latin typeface="Calibri"/>
                <a:cs typeface="Calibri"/>
              </a:rPr>
              <a:t>sien</a:t>
            </a:r>
            <a:endParaRPr lang="fr-FR" sz="2400" spc="-5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2400" b="1" dirty="0">
                <a:solidFill>
                  <a:srgbClr val="FF0000"/>
                </a:solidFill>
                <a:cs typeface="Calibri"/>
              </a:rPr>
              <a:t>c-</a:t>
            </a:r>
            <a:r>
              <a:rPr lang="fr-FR" sz="2400" b="1" spc="-80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Rôle</a:t>
            </a:r>
            <a:r>
              <a:rPr lang="fr-FR" sz="2400" b="1" spc="-15" dirty="0">
                <a:solidFill>
                  <a:srgbClr val="FF0000"/>
                </a:solidFill>
                <a:cs typeface="Calibri"/>
              </a:rPr>
              <a:t>:</a:t>
            </a:r>
            <a:endParaRPr lang="fr-FR" sz="2400" dirty="0">
              <a:cs typeface="Calibri"/>
            </a:endParaRPr>
          </a:p>
          <a:p>
            <a:pPr marL="45656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lang="fr-FR" sz="2400" spc="-10" dirty="0" err="1">
                <a:cs typeface="Calibri"/>
              </a:rPr>
              <a:t>Dorsi</a:t>
            </a:r>
            <a:r>
              <a:rPr lang="fr-FR" sz="2400" spc="-10" dirty="0">
                <a:cs typeface="Calibri"/>
              </a:rPr>
              <a:t>-flexion</a:t>
            </a:r>
            <a:r>
              <a:rPr lang="fr-FR" sz="2400" spc="-40" dirty="0">
                <a:cs typeface="Calibri"/>
              </a:rPr>
              <a:t> </a:t>
            </a:r>
            <a:r>
              <a:rPr lang="fr-FR" sz="2400" spc="-10" dirty="0">
                <a:cs typeface="Calibri"/>
              </a:rPr>
              <a:t>et</a:t>
            </a:r>
            <a:r>
              <a:rPr lang="fr-FR" sz="2400" spc="-20" dirty="0">
                <a:cs typeface="Calibri"/>
              </a:rPr>
              <a:t> </a:t>
            </a:r>
            <a:r>
              <a:rPr lang="fr-FR" sz="2400" spc="-15" dirty="0">
                <a:cs typeface="Calibri"/>
              </a:rPr>
              <a:t>inversion</a:t>
            </a:r>
            <a:r>
              <a:rPr lang="fr-FR" sz="2400" spc="-5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du</a:t>
            </a:r>
            <a:r>
              <a:rPr lang="fr-FR" sz="2400" spc="-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pied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24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r-FR" sz="2400" b="1" spc="-10" dirty="0">
                <a:solidFill>
                  <a:srgbClr val="FF0000"/>
                </a:solidFill>
                <a:cs typeface="Calibri"/>
              </a:rPr>
              <a:t>d-</a:t>
            </a:r>
            <a:r>
              <a:rPr lang="fr-FR"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Innervation</a:t>
            </a:r>
            <a:r>
              <a:rPr lang="fr-FR" sz="2400" b="1" spc="-10" dirty="0">
                <a:solidFill>
                  <a:srgbClr val="FF0000"/>
                </a:solidFill>
                <a:cs typeface="Calibri"/>
              </a:rPr>
              <a:t>:</a:t>
            </a:r>
            <a:endParaRPr lang="fr-FR" sz="2400" dirty="0">
              <a:cs typeface="Calibri"/>
            </a:endParaRPr>
          </a:p>
          <a:p>
            <a:pPr marL="4565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lang="fr-FR" sz="2400" dirty="0">
                <a:cs typeface="Calibri"/>
              </a:rPr>
              <a:t>Nerf</a:t>
            </a:r>
            <a:r>
              <a:rPr lang="fr-FR" sz="2400" spc="-25" dirty="0">
                <a:cs typeface="Calibri"/>
              </a:rPr>
              <a:t> </a:t>
            </a:r>
            <a:r>
              <a:rPr lang="fr-FR" sz="2400" spc="-10" dirty="0" err="1">
                <a:cs typeface="Calibri"/>
              </a:rPr>
              <a:t>fibulaire</a:t>
            </a:r>
            <a:r>
              <a:rPr lang="fr-FR" sz="2400" spc="-35" dirty="0">
                <a:cs typeface="Calibri"/>
              </a:rPr>
              <a:t> </a:t>
            </a:r>
            <a:endParaRPr lang="fr-FR" sz="2400" spc="-35" dirty="0" smtClean="0">
              <a:cs typeface="Calibri"/>
            </a:endParaRPr>
          </a:p>
          <a:p>
            <a:pPr marL="4565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lang="fr-FR" sz="2800" spc="-15" dirty="0" smtClean="0">
                <a:cs typeface="Calibri"/>
              </a:rPr>
              <a:t>profond</a:t>
            </a:r>
            <a:endParaRPr lang="fr-FR" sz="2800" dirty="0">
              <a:cs typeface="Calibri"/>
            </a:endParaRPr>
          </a:p>
          <a:p>
            <a:pPr marL="91440" marR="375285">
              <a:lnSpc>
                <a:spcPct val="100000"/>
              </a:lnSpc>
              <a:tabLst>
                <a:tab pos="3611879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24447"/>
            <a:ext cx="4178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1-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Muscle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tibial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antérieur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200400" y="4648201"/>
            <a:ext cx="3810000" cy="1905000"/>
            <a:chOff x="2286380" y="4708525"/>
            <a:chExt cx="3657600" cy="21494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380" y="4708525"/>
              <a:ext cx="3657600" cy="19284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31539" y="6095923"/>
              <a:ext cx="466725" cy="346075"/>
            </a:xfrm>
            <a:custGeom>
              <a:avLst/>
              <a:gdLst/>
              <a:ahLst/>
              <a:cxnLst/>
              <a:rect l="l" t="t" r="r" b="b"/>
              <a:pathLst>
                <a:path w="466725" h="346075">
                  <a:moveTo>
                    <a:pt x="92136" y="66147"/>
                  </a:moveTo>
                  <a:lnTo>
                    <a:pt x="115320" y="118000"/>
                  </a:lnTo>
                  <a:lnTo>
                    <a:pt x="432815" y="345884"/>
                  </a:lnTo>
                  <a:lnTo>
                    <a:pt x="466217" y="299453"/>
                  </a:lnTo>
                  <a:lnTo>
                    <a:pt x="148627" y="71502"/>
                  </a:lnTo>
                  <a:lnTo>
                    <a:pt x="92136" y="66147"/>
                  </a:lnTo>
                  <a:close/>
                </a:path>
                <a:path w="466725" h="346075">
                  <a:moveTo>
                    <a:pt x="0" y="0"/>
                  </a:moveTo>
                  <a:lnTo>
                    <a:pt x="100964" y="225945"/>
                  </a:lnTo>
                  <a:lnTo>
                    <a:pt x="107501" y="235188"/>
                  </a:lnTo>
                  <a:lnTo>
                    <a:pt x="116776" y="240985"/>
                  </a:lnTo>
                  <a:lnTo>
                    <a:pt x="127575" y="242872"/>
                  </a:lnTo>
                  <a:lnTo>
                    <a:pt x="138684" y="240385"/>
                  </a:lnTo>
                  <a:lnTo>
                    <a:pt x="147893" y="233796"/>
                  </a:lnTo>
                  <a:lnTo>
                    <a:pt x="153685" y="224499"/>
                  </a:lnTo>
                  <a:lnTo>
                    <a:pt x="155596" y="213709"/>
                  </a:lnTo>
                  <a:lnTo>
                    <a:pt x="153162" y="202641"/>
                  </a:lnTo>
                  <a:lnTo>
                    <a:pt x="115320" y="118000"/>
                  </a:lnTo>
                  <a:lnTo>
                    <a:pt x="29337" y="56286"/>
                  </a:lnTo>
                  <a:lnTo>
                    <a:pt x="62737" y="9855"/>
                  </a:lnTo>
                  <a:lnTo>
                    <a:pt x="103964" y="9855"/>
                  </a:lnTo>
                  <a:lnTo>
                    <a:pt x="0" y="0"/>
                  </a:lnTo>
                  <a:close/>
                </a:path>
                <a:path w="466725" h="346075">
                  <a:moveTo>
                    <a:pt x="62737" y="9855"/>
                  </a:moveTo>
                  <a:lnTo>
                    <a:pt x="29337" y="56286"/>
                  </a:lnTo>
                  <a:lnTo>
                    <a:pt x="115320" y="118000"/>
                  </a:lnTo>
                  <a:lnTo>
                    <a:pt x="92136" y="66147"/>
                  </a:lnTo>
                  <a:lnTo>
                    <a:pt x="43307" y="61518"/>
                  </a:lnTo>
                  <a:lnTo>
                    <a:pt x="72136" y="21412"/>
                  </a:lnTo>
                  <a:lnTo>
                    <a:pt x="78839" y="21412"/>
                  </a:lnTo>
                  <a:lnTo>
                    <a:pt x="62737" y="9855"/>
                  </a:lnTo>
                  <a:close/>
                </a:path>
                <a:path w="466725" h="346075">
                  <a:moveTo>
                    <a:pt x="103964" y="9855"/>
                  </a:moveTo>
                  <a:lnTo>
                    <a:pt x="62737" y="9855"/>
                  </a:lnTo>
                  <a:lnTo>
                    <a:pt x="148627" y="71502"/>
                  </a:lnTo>
                  <a:lnTo>
                    <a:pt x="240919" y="80251"/>
                  </a:lnTo>
                  <a:lnTo>
                    <a:pt x="252229" y="79063"/>
                  </a:lnTo>
                  <a:lnTo>
                    <a:pt x="261874" y="73821"/>
                  </a:lnTo>
                  <a:lnTo>
                    <a:pt x="268851" y="65356"/>
                  </a:lnTo>
                  <a:lnTo>
                    <a:pt x="272161" y="54495"/>
                  </a:lnTo>
                  <a:lnTo>
                    <a:pt x="270918" y="43211"/>
                  </a:lnTo>
                  <a:lnTo>
                    <a:pt x="265652" y="33591"/>
                  </a:lnTo>
                  <a:lnTo>
                    <a:pt x="257194" y="26638"/>
                  </a:lnTo>
                  <a:lnTo>
                    <a:pt x="246380" y="23355"/>
                  </a:lnTo>
                  <a:lnTo>
                    <a:pt x="103964" y="9855"/>
                  </a:lnTo>
                  <a:close/>
                </a:path>
                <a:path w="466725" h="346075">
                  <a:moveTo>
                    <a:pt x="78839" y="21412"/>
                  </a:moveTo>
                  <a:lnTo>
                    <a:pt x="72136" y="21412"/>
                  </a:lnTo>
                  <a:lnTo>
                    <a:pt x="92136" y="66147"/>
                  </a:lnTo>
                  <a:lnTo>
                    <a:pt x="148627" y="71502"/>
                  </a:lnTo>
                  <a:lnTo>
                    <a:pt x="78839" y="21412"/>
                  </a:lnTo>
                  <a:close/>
                </a:path>
                <a:path w="466725" h="346075">
                  <a:moveTo>
                    <a:pt x="72136" y="21412"/>
                  </a:moveTo>
                  <a:lnTo>
                    <a:pt x="43307" y="61518"/>
                  </a:lnTo>
                  <a:lnTo>
                    <a:pt x="92136" y="66147"/>
                  </a:lnTo>
                  <a:lnTo>
                    <a:pt x="72136" y="21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2059" y="6329679"/>
              <a:ext cx="439420" cy="5181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0780" y="6271260"/>
              <a:ext cx="670560" cy="5867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1081" y="6356743"/>
              <a:ext cx="341502" cy="4223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31081" y="6356743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09">
                  <a:moveTo>
                    <a:pt x="0" y="211188"/>
                  </a:moveTo>
                  <a:lnTo>
                    <a:pt x="4509" y="162764"/>
                  </a:lnTo>
                  <a:lnTo>
                    <a:pt x="17354" y="118312"/>
                  </a:lnTo>
                  <a:lnTo>
                    <a:pt x="37509" y="79100"/>
                  </a:lnTo>
                  <a:lnTo>
                    <a:pt x="63945" y="46395"/>
                  </a:lnTo>
                  <a:lnTo>
                    <a:pt x="95638" y="21465"/>
                  </a:lnTo>
                  <a:lnTo>
                    <a:pt x="131561" y="5577"/>
                  </a:lnTo>
                  <a:lnTo>
                    <a:pt x="170687" y="0"/>
                  </a:lnTo>
                  <a:lnTo>
                    <a:pt x="209861" y="5577"/>
                  </a:lnTo>
                  <a:lnTo>
                    <a:pt x="245817" y="21465"/>
                  </a:lnTo>
                  <a:lnTo>
                    <a:pt x="277533" y="46395"/>
                  </a:lnTo>
                  <a:lnTo>
                    <a:pt x="303983" y="79100"/>
                  </a:lnTo>
                  <a:lnTo>
                    <a:pt x="324145" y="118312"/>
                  </a:lnTo>
                  <a:lnTo>
                    <a:pt x="336992" y="162764"/>
                  </a:lnTo>
                  <a:lnTo>
                    <a:pt x="341502" y="211188"/>
                  </a:lnTo>
                  <a:lnTo>
                    <a:pt x="336992" y="259612"/>
                  </a:lnTo>
                  <a:lnTo>
                    <a:pt x="324145" y="304064"/>
                  </a:lnTo>
                  <a:lnTo>
                    <a:pt x="303983" y="343278"/>
                  </a:lnTo>
                  <a:lnTo>
                    <a:pt x="277533" y="375984"/>
                  </a:lnTo>
                  <a:lnTo>
                    <a:pt x="245817" y="400915"/>
                  </a:lnTo>
                  <a:lnTo>
                    <a:pt x="209861" y="416803"/>
                  </a:lnTo>
                  <a:lnTo>
                    <a:pt x="170687" y="422381"/>
                  </a:lnTo>
                  <a:lnTo>
                    <a:pt x="131561" y="416803"/>
                  </a:lnTo>
                  <a:lnTo>
                    <a:pt x="95638" y="400915"/>
                  </a:lnTo>
                  <a:lnTo>
                    <a:pt x="63945" y="375984"/>
                  </a:lnTo>
                  <a:lnTo>
                    <a:pt x="37509" y="343278"/>
                  </a:lnTo>
                  <a:lnTo>
                    <a:pt x="17354" y="304064"/>
                  </a:lnTo>
                  <a:lnTo>
                    <a:pt x="4509" y="259612"/>
                  </a:lnTo>
                  <a:lnTo>
                    <a:pt x="0" y="211188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225918" y="66675"/>
            <a:ext cx="2228215" cy="6629400"/>
            <a:chOff x="7225918" y="66675"/>
            <a:chExt cx="2228215" cy="66294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5918" y="66675"/>
              <a:ext cx="1752600" cy="66294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82635" y="591438"/>
              <a:ext cx="1101090" cy="1158875"/>
            </a:xfrm>
            <a:custGeom>
              <a:avLst/>
              <a:gdLst/>
              <a:ahLst/>
              <a:cxnLst/>
              <a:rect l="l" t="t" r="r" b="b"/>
              <a:pathLst>
                <a:path w="1101090" h="1158875">
                  <a:moveTo>
                    <a:pt x="79644" y="896092"/>
                  </a:moveTo>
                  <a:lnTo>
                    <a:pt x="69405" y="899953"/>
                  </a:lnTo>
                  <a:lnTo>
                    <a:pt x="61356" y="907387"/>
                  </a:lnTo>
                  <a:lnTo>
                    <a:pt x="56642" y="917701"/>
                  </a:lnTo>
                  <a:lnTo>
                    <a:pt x="0" y="1158621"/>
                  </a:lnTo>
                  <a:lnTo>
                    <a:pt x="73548" y="1137158"/>
                  </a:lnTo>
                  <a:lnTo>
                    <a:pt x="59817" y="1137158"/>
                  </a:lnTo>
                  <a:lnTo>
                    <a:pt x="18288" y="1097788"/>
                  </a:lnTo>
                  <a:lnTo>
                    <a:pt x="91104" y="1021010"/>
                  </a:lnTo>
                  <a:lnTo>
                    <a:pt x="112268" y="930783"/>
                  </a:lnTo>
                  <a:lnTo>
                    <a:pt x="112595" y="919442"/>
                  </a:lnTo>
                  <a:lnTo>
                    <a:pt x="108696" y="909208"/>
                  </a:lnTo>
                  <a:lnTo>
                    <a:pt x="101248" y="901190"/>
                  </a:lnTo>
                  <a:lnTo>
                    <a:pt x="90932" y="896493"/>
                  </a:lnTo>
                  <a:lnTo>
                    <a:pt x="79644" y="896092"/>
                  </a:lnTo>
                  <a:close/>
                </a:path>
                <a:path w="1101090" h="1158875">
                  <a:moveTo>
                    <a:pt x="91104" y="1021010"/>
                  </a:moveTo>
                  <a:lnTo>
                    <a:pt x="18288" y="1097788"/>
                  </a:lnTo>
                  <a:lnTo>
                    <a:pt x="59817" y="1137158"/>
                  </a:lnTo>
                  <a:lnTo>
                    <a:pt x="72220" y="1124077"/>
                  </a:lnTo>
                  <a:lnTo>
                    <a:pt x="66929" y="1124077"/>
                  </a:lnTo>
                  <a:lnTo>
                    <a:pt x="31115" y="1090040"/>
                  </a:lnTo>
                  <a:lnTo>
                    <a:pt x="78132" y="1076311"/>
                  </a:lnTo>
                  <a:lnTo>
                    <a:pt x="91104" y="1021010"/>
                  </a:lnTo>
                  <a:close/>
                </a:path>
                <a:path w="1101090" h="1158875">
                  <a:moveTo>
                    <a:pt x="232902" y="1033504"/>
                  </a:moveTo>
                  <a:lnTo>
                    <a:pt x="221615" y="1034414"/>
                  </a:lnTo>
                  <a:lnTo>
                    <a:pt x="132586" y="1060411"/>
                  </a:lnTo>
                  <a:lnTo>
                    <a:pt x="59817" y="1137158"/>
                  </a:lnTo>
                  <a:lnTo>
                    <a:pt x="73548" y="1137158"/>
                  </a:lnTo>
                  <a:lnTo>
                    <a:pt x="237617" y="1089278"/>
                  </a:lnTo>
                  <a:lnTo>
                    <a:pt x="247653" y="1084064"/>
                  </a:lnTo>
                  <a:lnTo>
                    <a:pt x="254666" y="1075658"/>
                  </a:lnTo>
                  <a:lnTo>
                    <a:pt x="258012" y="1065204"/>
                  </a:lnTo>
                  <a:lnTo>
                    <a:pt x="257048" y="1053846"/>
                  </a:lnTo>
                  <a:lnTo>
                    <a:pt x="251761" y="1043826"/>
                  </a:lnTo>
                  <a:lnTo>
                    <a:pt x="243332" y="1036843"/>
                  </a:lnTo>
                  <a:lnTo>
                    <a:pt x="232902" y="1033504"/>
                  </a:lnTo>
                  <a:close/>
                </a:path>
                <a:path w="1101090" h="1158875">
                  <a:moveTo>
                    <a:pt x="78132" y="1076311"/>
                  </a:moveTo>
                  <a:lnTo>
                    <a:pt x="31115" y="1090040"/>
                  </a:lnTo>
                  <a:lnTo>
                    <a:pt x="66929" y="1124077"/>
                  </a:lnTo>
                  <a:lnTo>
                    <a:pt x="78132" y="1076311"/>
                  </a:lnTo>
                  <a:close/>
                </a:path>
                <a:path w="1101090" h="1158875">
                  <a:moveTo>
                    <a:pt x="132586" y="1060411"/>
                  </a:moveTo>
                  <a:lnTo>
                    <a:pt x="78132" y="1076311"/>
                  </a:lnTo>
                  <a:lnTo>
                    <a:pt x="66929" y="1124077"/>
                  </a:lnTo>
                  <a:lnTo>
                    <a:pt x="72220" y="1124077"/>
                  </a:lnTo>
                  <a:lnTo>
                    <a:pt x="132586" y="1060411"/>
                  </a:lnTo>
                  <a:close/>
                </a:path>
                <a:path w="1101090" h="1158875">
                  <a:moveTo>
                    <a:pt x="1059434" y="0"/>
                  </a:moveTo>
                  <a:lnTo>
                    <a:pt x="91104" y="1021010"/>
                  </a:lnTo>
                  <a:lnTo>
                    <a:pt x="78132" y="1076311"/>
                  </a:lnTo>
                  <a:lnTo>
                    <a:pt x="132586" y="1060411"/>
                  </a:lnTo>
                  <a:lnTo>
                    <a:pt x="1100836" y="39243"/>
                  </a:lnTo>
                  <a:lnTo>
                    <a:pt x="10594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36659" y="363220"/>
              <a:ext cx="439420" cy="518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7439" y="304800"/>
              <a:ext cx="726440" cy="7264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85808" y="390525"/>
              <a:ext cx="341630" cy="4222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885808" y="390525"/>
              <a:ext cx="341630" cy="422275"/>
            </a:xfrm>
            <a:custGeom>
              <a:avLst/>
              <a:gdLst/>
              <a:ahLst/>
              <a:cxnLst/>
              <a:rect l="l" t="t" r="r" b="b"/>
              <a:pathLst>
                <a:path w="341629" h="422275">
                  <a:moveTo>
                    <a:pt x="0" y="211200"/>
                  </a:moveTo>
                  <a:lnTo>
                    <a:pt x="4516" y="162752"/>
                  </a:lnTo>
                  <a:lnTo>
                    <a:pt x="17380" y="118289"/>
                  </a:lnTo>
                  <a:lnTo>
                    <a:pt x="37559" y="79076"/>
                  </a:lnTo>
                  <a:lnTo>
                    <a:pt x="64022" y="46376"/>
                  </a:lnTo>
                  <a:lnTo>
                    <a:pt x="95740" y="21454"/>
                  </a:lnTo>
                  <a:lnTo>
                    <a:pt x="131681" y="5574"/>
                  </a:lnTo>
                  <a:lnTo>
                    <a:pt x="170815" y="0"/>
                  </a:lnTo>
                  <a:lnTo>
                    <a:pt x="209988" y="5574"/>
                  </a:lnTo>
                  <a:lnTo>
                    <a:pt x="245944" y="21454"/>
                  </a:lnTo>
                  <a:lnTo>
                    <a:pt x="277660" y="46376"/>
                  </a:lnTo>
                  <a:lnTo>
                    <a:pt x="304110" y="79076"/>
                  </a:lnTo>
                  <a:lnTo>
                    <a:pt x="324272" y="118289"/>
                  </a:lnTo>
                  <a:lnTo>
                    <a:pt x="337119" y="162752"/>
                  </a:lnTo>
                  <a:lnTo>
                    <a:pt x="341630" y="211200"/>
                  </a:lnTo>
                  <a:lnTo>
                    <a:pt x="337119" y="259602"/>
                  </a:lnTo>
                  <a:lnTo>
                    <a:pt x="324272" y="304031"/>
                  </a:lnTo>
                  <a:lnTo>
                    <a:pt x="304110" y="343222"/>
                  </a:lnTo>
                  <a:lnTo>
                    <a:pt x="277660" y="375908"/>
                  </a:lnTo>
                  <a:lnTo>
                    <a:pt x="245944" y="400823"/>
                  </a:lnTo>
                  <a:lnTo>
                    <a:pt x="209988" y="416701"/>
                  </a:lnTo>
                  <a:lnTo>
                    <a:pt x="170815" y="422275"/>
                  </a:lnTo>
                  <a:lnTo>
                    <a:pt x="131681" y="416701"/>
                  </a:lnTo>
                  <a:lnTo>
                    <a:pt x="95740" y="400823"/>
                  </a:lnTo>
                  <a:lnTo>
                    <a:pt x="64022" y="375908"/>
                  </a:lnTo>
                  <a:lnTo>
                    <a:pt x="37559" y="343222"/>
                  </a:lnTo>
                  <a:lnTo>
                    <a:pt x="17380" y="304031"/>
                  </a:lnTo>
                  <a:lnTo>
                    <a:pt x="4516" y="259602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942705" y="386079"/>
            <a:ext cx="23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14521" y="6354445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06969" y="0"/>
            <a:ext cx="4285615" cy="6858000"/>
            <a:chOff x="7506969" y="0"/>
            <a:chExt cx="42856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8934" y="0"/>
              <a:ext cx="1543427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6969" y="0"/>
              <a:ext cx="2769489" cy="685750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228600" y="914400"/>
            <a:ext cx="6316980" cy="5486400"/>
          </a:xfrm>
          <a:custGeom>
            <a:avLst/>
            <a:gdLst/>
            <a:ahLst/>
            <a:cxnLst/>
            <a:rect l="l" t="t" r="r" b="b"/>
            <a:pathLst>
              <a:path w="6240780" h="3539490">
                <a:moveTo>
                  <a:pt x="0" y="3539490"/>
                </a:moveTo>
                <a:lnTo>
                  <a:pt x="6240653" y="3539490"/>
                </a:lnTo>
                <a:lnTo>
                  <a:pt x="6240653" y="0"/>
                </a:lnTo>
                <a:lnTo>
                  <a:pt x="0" y="0"/>
                </a:lnTo>
                <a:lnTo>
                  <a:pt x="0" y="353949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9559" y="1410398"/>
            <a:ext cx="564896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partie </a:t>
            </a:r>
            <a:r>
              <a:rPr sz="2800" spc="-10" dirty="0">
                <a:latin typeface="Calibri"/>
                <a:cs typeface="Calibri"/>
              </a:rPr>
              <a:t>moyenne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face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médiale 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fibula </a:t>
            </a:r>
            <a:r>
              <a:rPr sz="2800" spc="-5" dirty="0">
                <a:latin typeface="Calibri"/>
                <a:cs typeface="Calibri"/>
              </a:rPr>
              <a:t>et membrane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interosseuse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adjacente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59" y="3117786"/>
            <a:ext cx="5160010" cy="34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Terminaison: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face</a:t>
            </a:r>
            <a:r>
              <a:rPr sz="2800" spc="-10" dirty="0">
                <a:latin typeface="Calibri"/>
                <a:cs typeface="Calibri"/>
              </a:rPr>
              <a:t> dorsale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phalange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distale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dirty="0" err="1" smtClean="0">
                <a:latin typeface="Calibri"/>
                <a:cs typeface="Calibri"/>
              </a:rPr>
              <a:t>l’hallux</a:t>
            </a:r>
            <a:endParaRPr lang="fr-FR" sz="28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solidFill>
                  <a:srgbClr val="FF0000"/>
                </a:solidFill>
                <a:cs typeface="Calibri"/>
              </a:rPr>
              <a:t>c-</a:t>
            </a:r>
            <a:r>
              <a:rPr lang="fr-FR" sz="2800" b="1" spc="-3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Rôle:</a:t>
            </a:r>
            <a:endParaRPr lang="fr-FR" sz="2800" dirty="0">
              <a:cs typeface="Calibri"/>
            </a:endParaRPr>
          </a:p>
          <a:p>
            <a:pPr marL="456565" marR="5080" indent="-457200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lang="fr-FR" sz="2800" spc="-5" dirty="0">
                <a:cs typeface="Calibri"/>
              </a:rPr>
              <a:t>Extension </a:t>
            </a:r>
            <a:r>
              <a:rPr lang="fr-FR" sz="2800" dirty="0">
                <a:cs typeface="Calibri"/>
              </a:rPr>
              <a:t>de l’</a:t>
            </a:r>
            <a:r>
              <a:rPr lang="fr-FR" sz="2800" dirty="0" err="1">
                <a:cs typeface="Calibri"/>
              </a:rPr>
              <a:t>hallux</a:t>
            </a:r>
            <a:r>
              <a:rPr lang="fr-FR" sz="2800" dirty="0">
                <a:cs typeface="Calibri"/>
              </a:rPr>
              <a:t> </a:t>
            </a:r>
            <a:r>
              <a:rPr lang="fr-FR" sz="2800" spc="-10" dirty="0">
                <a:cs typeface="Calibri"/>
              </a:rPr>
              <a:t>et </a:t>
            </a:r>
            <a:r>
              <a:rPr lang="fr-FR" sz="2800" spc="-10" dirty="0" err="1">
                <a:cs typeface="Calibri"/>
              </a:rPr>
              <a:t>dorsi</a:t>
            </a:r>
            <a:r>
              <a:rPr lang="fr-FR" sz="2800" spc="-10" dirty="0">
                <a:cs typeface="Calibri"/>
              </a:rPr>
              <a:t>-flexion </a:t>
            </a:r>
            <a:r>
              <a:rPr lang="fr-FR" sz="2800" spc="-62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du</a:t>
            </a:r>
            <a:r>
              <a:rPr lang="fr-FR" sz="2800" spc="-15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pied</a:t>
            </a:r>
            <a:r>
              <a:rPr lang="fr-FR" sz="2800" dirty="0" smtClean="0">
                <a:cs typeface="Calibri"/>
              </a:rPr>
              <a:t>.</a:t>
            </a:r>
            <a:endParaRPr lang="fr-FR" sz="27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sz="2800" b="1" spc="-10" dirty="0">
                <a:solidFill>
                  <a:srgbClr val="FF0000"/>
                </a:solidFill>
                <a:cs typeface="Calibri"/>
              </a:rPr>
              <a:t>d-</a:t>
            </a:r>
            <a:r>
              <a:rPr lang="fr-FR"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Innervation</a:t>
            </a:r>
            <a:r>
              <a:rPr lang="fr-FR" sz="2800" b="1" spc="-10" dirty="0">
                <a:solidFill>
                  <a:srgbClr val="FF0000"/>
                </a:solidFill>
                <a:cs typeface="Calibri"/>
              </a:rPr>
              <a:t>:</a:t>
            </a:r>
            <a:endParaRPr lang="fr-FR" sz="2800" dirty="0">
              <a:cs typeface="Calibri"/>
            </a:endParaRPr>
          </a:p>
          <a:p>
            <a:pPr marL="45656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lang="fr-FR" sz="2800" spc="-5" dirty="0">
                <a:cs typeface="Calibri"/>
              </a:rPr>
              <a:t>Nerf</a:t>
            </a:r>
            <a:r>
              <a:rPr lang="fr-FR" sz="2800" spc="-15" dirty="0">
                <a:cs typeface="Calibri"/>
              </a:rPr>
              <a:t> </a:t>
            </a:r>
            <a:r>
              <a:rPr lang="fr-FR" sz="2800" spc="-10" dirty="0" err="1">
                <a:cs typeface="Calibri"/>
              </a:rPr>
              <a:t>fibulaire</a:t>
            </a:r>
            <a:r>
              <a:rPr lang="fr-FR" sz="2800" spc="-35" dirty="0">
                <a:cs typeface="Calibri"/>
              </a:rPr>
              <a:t> </a:t>
            </a:r>
            <a:r>
              <a:rPr lang="fr-FR" sz="2800" spc="-15" dirty="0">
                <a:cs typeface="Calibri"/>
              </a:rPr>
              <a:t>profond</a:t>
            </a:r>
            <a:endParaRPr lang="fr-FR" sz="2800" dirty="0"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266128"/>
            <a:ext cx="61671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2-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Muscle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Long</a:t>
            </a:r>
            <a:r>
              <a:rPr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extenseur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de</a:t>
            </a:r>
            <a:r>
              <a:rPr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l’hallux: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044815" y="2387600"/>
            <a:ext cx="1962785" cy="726440"/>
            <a:chOff x="8044815" y="2387600"/>
            <a:chExt cx="1962785" cy="726440"/>
          </a:xfrm>
        </p:grpSpPr>
        <p:sp>
          <p:nvSpPr>
            <p:cNvPr id="10" name="object 10"/>
            <p:cNvSpPr/>
            <p:nvPr/>
          </p:nvSpPr>
          <p:spPr>
            <a:xfrm>
              <a:off x="8044815" y="2614352"/>
              <a:ext cx="1410335" cy="257175"/>
            </a:xfrm>
            <a:custGeom>
              <a:avLst/>
              <a:gdLst/>
              <a:ahLst/>
              <a:cxnLst/>
              <a:rect l="l" t="t" r="r" b="b"/>
              <a:pathLst>
                <a:path w="1410334" h="257175">
                  <a:moveTo>
                    <a:pt x="224460" y="0"/>
                  </a:moveTo>
                  <a:lnTo>
                    <a:pt x="213740" y="3625"/>
                  </a:lnTo>
                  <a:lnTo>
                    <a:pt x="0" y="128339"/>
                  </a:lnTo>
                  <a:lnTo>
                    <a:pt x="213740" y="253053"/>
                  </a:lnTo>
                  <a:lnTo>
                    <a:pt x="224460" y="256750"/>
                  </a:lnTo>
                  <a:lnTo>
                    <a:pt x="235394" y="256053"/>
                  </a:lnTo>
                  <a:lnTo>
                    <a:pt x="245280" y="251285"/>
                  </a:lnTo>
                  <a:lnTo>
                    <a:pt x="252856" y="242766"/>
                  </a:lnTo>
                  <a:lnTo>
                    <a:pt x="256482" y="232046"/>
                  </a:lnTo>
                  <a:lnTo>
                    <a:pt x="255762" y="221112"/>
                  </a:lnTo>
                  <a:lnTo>
                    <a:pt x="251017" y="211226"/>
                  </a:lnTo>
                  <a:lnTo>
                    <a:pt x="242569" y="203650"/>
                  </a:lnTo>
                  <a:lnTo>
                    <a:pt x="162400" y="156914"/>
                  </a:lnTo>
                  <a:lnTo>
                    <a:pt x="56768" y="156914"/>
                  </a:lnTo>
                  <a:lnTo>
                    <a:pt x="56768" y="99764"/>
                  </a:lnTo>
                  <a:lnTo>
                    <a:pt x="162501" y="99764"/>
                  </a:lnTo>
                  <a:lnTo>
                    <a:pt x="242569" y="53028"/>
                  </a:lnTo>
                  <a:lnTo>
                    <a:pt x="251017" y="45523"/>
                  </a:lnTo>
                  <a:lnTo>
                    <a:pt x="255762" y="35661"/>
                  </a:lnTo>
                  <a:lnTo>
                    <a:pt x="256482" y="24703"/>
                  </a:lnTo>
                  <a:lnTo>
                    <a:pt x="252856" y="13912"/>
                  </a:lnTo>
                  <a:lnTo>
                    <a:pt x="245280" y="5464"/>
                  </a:lnTo>
                  <a:lnTo>
                    <a:pt x="235394" y="720"/>
                  </a:lnTo>
                  <a:lnTo>
                    <a:pt x="224460" y="0"/>
                  </a:lnTo>
                  <a:close/>
                </a:path>
                <a:path w="1410334" h="257175">
                  <a:moveTo>
                    <a:pt x="162501" y="99764"/>
                  </a:moveTo>
                  <a:lnTo>
                    <a:pt x="56768" y="99764"/>
                  </a:lnTo>
                  <a:lnTo>
                    <a:pt x="56768" y="156914"/>
                  </a:lnTo>
                  <a:lnTo>
                    <a:pt x="162400" y="156914"/>
                  </a:lnTo>
                  <a:lnTo>
                    <a:pt x="155864" y="153104"/>
                  </a:lnTo>
                  <a:lnTo>
                    <a:pt x="71119" y="153104"/>
                  </a:lnTo>
                  <a:lnTo>
                    <a:pt x="71119" y="103701"/>
                  </a:lnTo>
                  <a:lnTo>
                    <a:pt x="155757" y="103701"/>
                  </a:lnTo>
                  <a:lnTo>
                    <a:pt x="162501" y="99764"/>
                  </a:lnTo>
                  <a:close/>
                </a:path>
                <a:path w="1410334" h="257175">
                  <a:moveTo>
                    <a:pt x="1409953" y="99764"/>
                  </a:moveTo>
                  <a:lnTo>
                    <a:pt x="162501" y="99764"/>
                  </a:lnTo>
                  <a:lnTo>
                    <a:pt x="113465" y="128387"/>
                  </a:lnTo>
                  <a:lnTo>
                    <a:pt x="162400" y="156914"/>
                  </a:lnTo>
                  <a:lnTo>
                    <a:pt x="1409953" y="156914"/>
                  </a:lnTo>
                  <a:lnTo>
                    <a:pt x="1409953" y="99764"/>
                  </a:lnTo>
                  <a:close/>
                </a:path>
                <a:path w="1410334" h="257175">
                  <a:moveTo>
                    <a:pt x="71119" y="103701"/>
                  </a:moveTo>
                  <a:lnTo>
                    <a:pt x="71119" y="153104"/>
                  </a:lnTo>
                  <a:lnTo>
                    <a:pt x="113465" y="128387"/>
                  </a:lnTo>
                  <a:lnTo>
                    <a:pt x="71119" y="103701"/>
                  </a:lnTo>
                  <a:close/>
                </a:path>
                <a:path w="1410334" h="257175">
                  <a:moveTo>
                    <a:pt x="113465" y="128387"/>
                  </a:moveTo>
                  <a:lnTo>
                    <a:pt x="71119" y="153104"/>
                  </a:lnTo>
                  <a:lnTo>
                    <a:pt x="155864" y="153104"/>
                  </a:lnTo>
                  <a:lnTo>
                    <a:pt x="113465" y="128387"/>
                  </a:lnTo>
                  <a:close/>
                </a:path>
                <a:path w="1410334" h="257175">
                  <a:moveTo>
                    <a:pt x="155757" y="103701"/>
                  </a:moveTo>
                  <a:lnTo>
                    <a:pt x="71119" y="103701"/>
                  </a:lnTo>
                  <a:lnTo>
                    <a:pt x="113465" y="128387"/>
                  </a:lnTo>
                  <a:lnTo>
                    <a:pt x="155757" y="103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0380" y="2446019"/>
              <a:ext cx="439420" cy="518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1160" y="2387600"/>
              <a:ext cx="726440" cy="7264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9021" y="2473325"/>
              <a:ext cx="341629" cy="42240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439021" y="2473325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92"/>
                  </a:lnTo>
                  <a:lnTo>
                    <a:pt x="17357" y="118345"/>
                  </a:lnTo>
                  <a:lnTo>
                    <a:pt x="37519" y="79129"/>
                  </a:lnTo>
                  <a:lnTo>
                    <a:pt x="63969" y="46416"/>
                  </a:lnTo>
                  <a:lnTo>
                    <a:pt x="95685" y="21476"/>
                  </a:lnTo>
                  <a:lnTo>
                    <a:pt x="131641" y="5580"/>
                  </a:lnTo>
                  <a:lnTo>
                    <a:pt x="170814" y="0"/>
                  </a:lnTo>
                  <a:lnTo>
                    <a:pt x="209988" y="5580"/>
                  </a:lnTo>
                  <a:lnTo>
                    <a:pt x="245944" y="21476"/>
                  </a:lnTo>
                  <a:lnTo>
                    <a:pt x="277660" y="46416"/>
                  </a:lnTo>
                  <a:lnTo>
                    <a:pt x="304110" y="79129"/>
                  </a:lnTo>
                  <a:lnTo>
                    <a:pt x="324272" y="118345"/>
                  </a:lnTo>
                  <a:lnTo>
                    <a:pt x="337119" y="162792"/>
                  </a:lnTo>
                  <a:lnTo>
                    <a:pt x="341629" y="211200"/>
                  </a:lnTo>
                  <a:lnTo>
                    <a:pt x="337119" y="259649"/>
                  </a:lnTo>
                  <a:lnTo>
                    <a:pt x="324272" y="304112"/>
                  </a:lnTo>
                  <a:lnTo>
                    <a:pt x="304110" y="343325"/>
                  </a:lnTo>
                  <a:lnTo>
                    <a:pt x="277660" y="376025"/>
                  </a:lnTo>
                  <a:lnTo>
                    <a:pt x="245944" y="400947"/>
                  </a:lnTo>
                  <a:lnTo>
                    <a:pt x="209988" y="416827"/>
                  </a:lnTo>
                  <a:lnTo>
                    <a:pt x="170814" y="422401"/>
                  </a:lnTo>
                  <a:lnTo>
                    <a:pt x="131641" y="416827"/>
                  </a:lnTo>
                  <a:lnTo>
                    <a:pt x="95685" y="400947"/>
                  </a:lnTo>
                  <a:lnTo>
                    <a:pt x="63969" y="376025"/>
                  </a:lnTo>
                  <a:lnTo>
                    <a:pt x="37519" y="343325"/>
                  </a:lnTo>
                  <a:lnTo>
                    <a:pt x="17357" y="304112"/>
                  </a:lnTo>
                  <a:lnTo>
                    <a:pt x="4510" y="25964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495790" y="2469578"/>
            <a:ext cx="231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64733" y="3020060"/>
            <a:ext cx="1971039" cy="3837940"/>
            <a:chOff x="5864733" y="3020060"/>
            <a:chExt cx="1971039" cy="383794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4733" y="4059821"/>
              <a:ext cx="1970659" cy="27976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76822" y="3324225"/>
              <a:ext cx="459740" cy="1083945"/>
            </a:xfrm>
            <a:custGeom>
              <a:avLst/>
              <a:gdLst/>
              <a:ahLst/>
              <a:cxnLst/>
              <a:rect l="l" t="t" r="r" b="b"/>
              <a:pathLst>
                <a:path w="459740" h="1083945">
                  <a:moveTo>
                    <a:pt x="22986" y="806831"/>
                  </a:moveTo>
                  <a:lnTo>
                    <a:pt x="12394" y="811012"/>
                  </a:lnTo>
                  <a:lnTo>
                    <a:pt x="4540" y="818657"/>
                  </a:lnTo>
                  <a:lnTo>
                    <a:pt x="162" y="828708"/>
                  </a:lnTo>
                  <a:lnTo>
                    <a:pt x="0" y="840105"/>
                  </a:lnTo>
                  <a:lnTo>
                    <a:pt x="44703" y="1083437"/>
                  </a:lnTo>
                  <a:lnTo>
                    <a:pt x="96844" y="1039876"/>
                  </a:lnTo>
                  <a:lnTo>
                    <a:pt x="90804" y="1039876"/>
                  </a:lnTo>
                  <a:lnTo>
                    <a:pt x="37083" y="1020444"/>
                  </a:lnTo>
                  <a:lnTo>
                    <a:pt x="72957" y="921119"/>
                  </a:lnTo>
                  <a:lnTo>
                    <a:pt x="56133" y="829691"/>
                  </a:lnTo>
                  <a:lnTo>
                    <a:pt x="51954" y="819171"/>
                  </a:lnTo>
                  <a:lnTo>
                    <a:pt x="44323" y="811355"/>
                  </a:lnTo>
                  <a:lnTo>
                    <a:pt x="34309" y="806991"/>
                  </a:lnTo>
                  <a:lnTo>
                    <a:pt x="22986" y="806831"/>
                  </a:lnTo>
                  <a:close/>
                </a:path>
                <a:path w="459740" h="1083945">
                  <a:moveTo>
                    <a:pt x="72957" y="921119"/>
                  </a:moveTo>
                  <a:lnTo>
                    <a:pt x="37083" y="1020444"/>
                  </a:lnTo>
                  <a:lnTo>
                    <a:pt x="90804" y="1039876"/>
                  </a:lnTo>
                  <a:lnTo>
                    <a:pt x="96171" y="1025017"/>
                  </a:lnTo>
                  <a:lnTo>
                    <a:pt x="92075" y="1025017"/>
                  </a:lnTo>
                  <a:lnTo>
                    <a:pt x="45593" y="1008126"/>
                  </a:lnTo>
                  <a:lnTo>
                    <a:pt x="83186" y="976709"/>
                  </a:lnTo>
                  <a:lnTo>
                    <a:pt x="72957" y="921119"/>
                  </a:lnTo>
                  <a:close/>
                </a:path>
                <a:path w="459740" h="1083945">
                  <a:moveTo>
                    <a:pt x="218757" y="874379"/>
                  </a:moveTo>
                  <a:lnTo>
                    <a:pt x="207871" y="875500"/>
                  </a:lnTo>
                  <a:lnTo>
                    <a:pt x="197866" y="880872"/>
                  </a:lnTo>
                  <a:lnTo>
                    <a:pt x="126775" y="940282"/>
                  </a:lnTo>
                  <a:lnTo>
                    <a:pt x="90804" y="1039876"/>
                  </a:lnTo>
                  <a:lnTo>
                    <a:pt x="96844" y="1039876"/>
                  </a:lnTo>
                  <a:lnTo>
                    <a:pt x="234569" y="924813"/>
                  </a:lnTo>
                  <a:lnTo>
                    <a:pt x="241643" y="915933"/>
                  </a:lnTo>
                  <a:lnTo>
                    <a:pt x="244681" y="905398"/>
                  </a:lnTo>
                  <a:lnTo>
                    <a:pt x="243552" y="894506"/>
                  </a:lnTo>
                  <a:lnTo>
                    <a:pt x="238125" y="884555"/>
                  </a:lnTo>
                  <a:lnTo>
                    <a:pt x="229262" y="877425"/>
                  </a:lnTo>
                  <a:lnTo>
                    <a:pt x="218757" y="874379"/>
                  </a:lnTo>
                  <a:close/>
                </a:path>
                <a:path w="459740" h="1083945">
                  <a:moveTo>
                    <a:pt x="83186" y="976709"/>
                  </a:moveTo>
                  <a:lnTo>
                    <a:pt x="45593" y="1008126"/>
                  </a:lnTo>
                  <a:lnTo>
                    <a:pt x="92075" y="1025017"/>
                  </a:lnTo>
                  <a:lnTo>
                    <a:pt x="83186" y="976709"/>
                  </a:lnTo>
                  <a:close/>
                </a:path>
                <a:path w="459740" h="1083945">
                  <a:moveTo>
                    <a:pt x="126775" y="940282"/>
                  </a:moveTo>
                  <a:lnTo>
                    <a:pt x="83186" y="976709"/>
                  </a:lnTo>
                  <a:lnTo>
                    <a:pt x="92075" y="1025017"/>
                  </a:lnTo>
                  <a:lnTo>
                    <a:pt x="96171" y="1025017"/>
                  </a:lnTo>
                  <a:lnTo>
                    <a:pt x="126775" y="940282"/>
                  </a:lnTo>
                  <a:close/>
                </a:path>
                <a:path w="459740" h="1083945">
                  <a:moveTo>
                    <a:pt x="405637" y="0"/>
                  </a:moveTo>
                  <a:lnTo>
                    <a:pt x="72957" y="921119"/>
                  </a:lnTo>
                  <a:lnTo>
                    <a:pt x="83186" y="976709"/>
                  </a:lnTo>
                  <a:lnTo>
                    <a:pt x="126775" y="940282"/>
                  </a:lnTo>
                  <a:lnTo>
                    <a:pt x="459358" y="19430"/>
                  </a:lnTo>
                  <a:lnTo>
                    <a:pt x="405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2120" y="3078480"/>
              <a:ext cx="436879" cy="518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18300" y="3020060"/>
              <a:ext cx="670559" cy="7264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0126" y="3106928"/>
              <a:ext cx="341629" cy="42240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850126" y="3106928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92"/>
                  </a:lnTo>
                  <a:lnTo>
                    <a:pt x="17357" y="118345"/>
                  </a:lnTo>
                  <a:lnTo>
                    <a:pt x="37519" y="79129"/>
                  </a:lnTo>
                  <a:lnTo>
                    <a:pt x="63969" y="46416"/>
                  </a:lnTo>
                  <a:lnTo>
                    <a:pt x="95685" y="21476"/>
                  </a:lnTo>
                  <a:lnTo>
                    <a:pt x="131641" y="5580"/>
                  </a:lnTo>
                  <a:lnTo>
                    <a:pt x="170815" y="0"/>
                  </a:lnTo>
                  <a:lnTo>
                    <a:pt x="209988" y="5580"/>
                  </a:lnTo>
                  <a:lnTo>
                    <a:pt x="245944" y="21476"/>
                  </a:lnTo>
                  <a:lnTo>
                    <a:pt x="277660" y="46416"/>
                  </a:lnTo>
                  <a:lnTo>
                    <a:pt x="304110" y="79129"/>
                  </a:lnTo>
                  <a:lnTo>
                    <a:pt x="324272" y="118345"/>
                  </a:lnTo>
                  <a:lnTo>
                    <a:pt x="337119" y="162792"/>
                  </a:lnTo>
                  <a:lnTo>
                    <a:pt x="341629" y="211200"/>
                  </a:lnTo>
                  <a:lnTo>
                    <a:pt x="337119" y="259649"/>
                  </a:lnTo>
                  <a:lnTo>
                    <a:pt x="324272" y="304112"/>
                  </a:lnTo>
                  <a:lnTo>
                    <a:pt x="304110" y="343325"/>
                  </a:lnTo>
                  <a:lnTo>
                    <a:pt x="277660" y="376025"/>
                  </a:lnTo>
                  <a:lnTo>
                    <a:pt x="245944" y="400947"/>
                  </a:lnTo>
                  <a:lnTo>
                    <a:pt x="209988" y="416827"/>
                  </a:lnTo>
                  <a:lnTo>
                    <a:pt x="170815" y="422401"/>
                  </a:lnTo>
                  <a:lnTo>
                    <a:pt x="131641" y="416827"/>
                  </a:lnTo>
                  <a:lnTo>
                    <a:pt x="95685" y="400947"/>
                  </a:lnTo>
                  <a:lnTo>
                    <a:pt x="63969" y="376025"/>
                  </a:lnTo>
                  <a:lnTo>
                    <a:pt x="37519" y="343325"/>
                  </a:lnTo>
                  <a:lnTo>
                    <a:pt x="17357" y="304112"/>
                  </a:lnTo>
                  <a:lnTo>
                    <a:pt x="4510" y="25964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34200" y="3103498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78204" y="0"/>
            <a:ext cx="4413885" cy="6858000"/>
            <a:chOff x="7778204" y="0"/>
            <a:chExt cx="44138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8204" y="0"/>
              <a:ext cx="2269184" cy="5555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8324" y="0"/>
              <a:ext cx="2233676" cy="685799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224751" y="1335658"/>
            <a:ext cx="6240780" cy="3108960"/>
          </a:xfrm>
          <a:custGeom>
            <a:avLst/>
            <a:gdLst/>
            <a:ahLst/>
            <a:cxnLst/>
            <a:rect l="l" t="t" r="r" b="b"/>
            <a:pathLst>
              <a:path w="6240780" h="3108960">
                <a:moveTo>
                  <a:pt x="0" y="3108579"/>
                </a:moveTo>
                <a:lnTo>
                  <a:pt x="6240653" y="3108579"/>
                </a:lnTo>
                <a:lnTo>
                  <a:pt x="6240653" y="0"/>
                </a:lnTo>
                <a:lnTo>
                  <a:pt x="0" y="0"/>
                </a:lnTo>
                <a:lnTo>
                  <a:pt x="0" y="310857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266128"/>
            <a:ext cx="6166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3-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Muscle</a:t>
            </a:r>
            <a:r>
              <a:rPr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Long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extenseur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des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orteils: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680200" y="1082039"/>
            <a:ext cx="1691639" cy="726440"/>
            <a:chOff x="6680200" y="1082039"/>
            <a:chExt cx="1691639" cy="726440"/>
          </a:xfrm>
        </p:grpSpPr>
        <p:sp>
          <p:nvSpPr>
            <p:cNvPr id="8" name="object 8"/>
            <p:cNvSpPr/>
            <p:nvPr/>
          </p:nvSpPr>
          <p:spPr>
            <a:xfrm>
              <a:off x="7014845" y="1214610"/>
              <a:ext cx="1356995" cy="257175"/>
            </a:xfrm>
            <a:custGeom>
              <a:avLst/>
              <a:gdLst/>
              <a:ahLst/>
              <a:cxnLst/>
              <a:rect l="l" t="t" r="r" b="b"/>
              <a:pathLst>
                <a:path w="1356995" h="257175">
                  <a:moveTo>
                    <a:pt x="1307067" y="94251"/>
                  </a:moveTo>
                  <a:lnTo>
                    <a:pt x="1299082" y="94251"/>
                  </a:lnTo>
                  <a:lnTo>
                    <a:pt x="1300860" y="151401"/>
                  </a:lnTo>
                  <a:lnTo>
                    <a:pt x="1195274" y="154818"/>
                  </a:lnTo>
                  <a:lnTo>
                    <a:pt x="1116710" y="204106"/>
                  </a:lnTo>
                  <a:lnTo>
                    <a:pt x="1108444" y="211921"/>
                  </a:lnTo>
                  <a:lnTo>
                    <a:pt x="1104011" y="221950"/>
                  </a:lnTo>
                  <a:lnTo>
                    <a:pt x="1103673" y="232931"/>
                  </a:lnTo>
                  <a:lnTo>
                    <a:pt x="1107694" y="243603"/>
                  </a:lnTo>
                  <a:lnTo>
                    <a:pt x="1115506" y="251817"/>
                  </a:lnTo>
                  <a:lnTo>
                    <a:pt x="1125521" y="256256"/>
                  </a:lnTo>
                  <a:lnTo>
                    <a:pt x="1136465" y="256623"/>
                  </a:lnTo>
                  <a:lnTo>
                    <a:pt x="1147063" y="252620"/>
                  </a:lnTo>
                  <a:lnTo>
                    <a:pt x="1356613" y="121048"/>
                  </a:lnTo>
                  <a:lnTo>
                    <a:pt x="1307067" y="94251"/>
                  </a:lnTo>
                  <a:close/>
                </a:path>
                <a:path w="1356995" h="257175">
                  <a:moveTo>
                    <a:pt x="1193301" y="97674"/>
                  </a:moveTo>
                  <a:lnTo>
                    <a:pt x="0" y="136288"/>
                  </a:lnTo>
                  <a:lnTo>
                    <a:pt x="1904" y="193438"/>
                  </a:lnTo>
                  <a:lnTo>
                    <a:pt x="1195274" y="154818"/>
                  </a:lnTo>
                  <a:lnTo>
                    <a:pt x="1243297" y="124691"/>
                  </a:lnTo>
                  <a:lnTo>
                    <a:pt x="1193301" y="97674"/>
                  </a:lnTo>
                  <a:close/>
                </a:path>
                <a:path w="1356995" h="257175">
                  <a:moveTo>
                    <a:pt x="1243297" y="124691"/>
                  </a:moveTo>
                  <a:lnTo>
                    <a:pt x="1195274" y="154818"/>
                  </a:lnTo>
                  <a:lnTo>
                    <a:pt x="1300860" y="151401"/>
                  </a:lnTo>
                  <a:lnTo>
                    <a:pt x="1300754" y="147972"/>
                  </a:lnTo>
                  <a:lnTo>
                    <a:pt x="1286382" y="147972"/>
                  </a:lnTo>
                  <a:lnTo>
                    <a:pt x="1243297" y="124691"/>
                  </a:lnTo>
                  <a:close/>
                </a:path>
                <a:path w="1356995" h="257175">
                  <a:moveTo>
                    <a:pt x="1284731" y="98696"/>
                  </a:moveTo>
                  <a:lnTo>
                    <a:pt x="1243297" y="124691"/>
                  </a:lnTo>
                  <a:lnTo>
                    <a:pt x="1286382" y="147972"/>
                  </a:lnTo>
                  <a:lnTo>
                    <a:pt x="1284731" y="98696"/>
                  </a:lnTo>
                  <a:close/>
                </a:path>
                <a:path w="1356995" h="257175">
                  <a:moveTo>
                    <a:pt x="1299221" y="98696"/>
                  </a:moveTo>
                  <a:lnTo>
                    <a:pt x="1284731" y="98696"/>
                  </a:lnTo>
                  <a:lnTo>
                    <a:pt x="1286382" y="147972"/>
                  </a:lnTo>
                  <a:lnTo>
                    <a:pt x="1300754" y="147972"/>
                  </a:lnTo>
                  <a:lnTo>
                    <a:pt x="1299221" y="98696"/>
                  </a:lnTo>
                  <a:close/>
                </a:path>
                <a:path w="1356995" h="257175">
                  <a:moveTo>
                    <a:pt x="1299082" y="94251"/>
                  </a:moveTo>
                  <a:lnTo>
                    <a:pt x="1193301" y="97674"/>
                  </a:lnTo>
                  <a:lnTo>
                    <a:pt x="1243297" y="124691"/>
                  </a:lnTo>
                  <a:lnTo>
                    <a:pt x="1284731" y="98696"/>
                  </a:lnTo>
                  <a:lnTo>
                    <a:pt x="1299221" y="98696"/>
                  </a:lnTo>
                  <a:lnTo>
                    <a:pt x="1299082" y="94251"/>
                  </a:lnTo>
                  <a:close/>
                </a:path>
                <a:path w="1356995" h="257175">
                  <a:moveTo>
                    <a:pt x="1128097" y="0"/>
                  </a:moveTo>
                  <a:lnTo>
                    <a:pt x="1117187" y="1049"/>
                  </a:lnTo>
                  <a:lnTo>
                    <a:pt x="1107467" y="6123"/>
                  </a:lnTo>
                  <a:lnTo>
                    <a:pt x="1100201" y="14876"/>
                  </a:lnTo>
                  <a:lnTo>
                    <a:pt x="1096899" y="25715"/>
                  </a:lnTo>
                  <a:lnTo>
                    <a:pt x="1097978" y="36625"/>
                  </a:lnTo>
                  <a:lnTo>
                    <a:pt x="1103058" y="46345"/>
                  </a:lnTo>
                  <a:lnTo>
                    <a:pt x="1111757" y="53611"/>
                  </a:lnTo>
                  <a:lnTo>
                    <a:pt x="1193301" y="97674"/>
                  </a:lnTo>
                  <a:lnTo>
                    <a:pt x="1299082" y="94251"/>
                  </a:lnTo>
                  <a:lnTo>
                    <a:pt x="1307067" y="94251"/>
                  </a:lnTo>
                  <a:lnTo>
                    <a:pt x="1138935" y="3319"/>
                  </a:lnTo>
                  <a:lnTo>
                    <a:pt x="11280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9420" y="1140459"/>
              <a:ext cx="439420" cy="518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0200" y="1082039"/>
              <a:ext cx="726440" cy="726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8442" y="1168272"/>
              <a:ext cx="341629" cy="42240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38442" y="1168272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09">
                  <a:moveTo>
                    <a:pt x="0" y="211200"/>
                  </a:moveTo>
                  <a:lnTo>
                    <a:pt x="4516" y="162792"/>
                  </a:lnTo>
                  <a:lnTo>
                    <a:pt x="17380" y="118345"/>
                  </a:lnTo>
                  <a:lnTo>
                    <a:pt x="37559" y="79129"/>
                  </a:lnTo>
                  <a:lnTo>
                    <a:pt x="64022" y="46416"/>
                  </a:lnTo>
                  <a:lnTo>
                    <a:pt x="95740" y="21476"/>
                  </a:lnTo>
                  <a:lnTo>
                    <a:pt x="131681" y="5580"/>
                  </a:lnTo>
                  <a:lnTo>
                    <a:pt x="170814" y="0"/>
                  </a:lnTo>
                  <a:lnTo>
                    <a:pt x="209988" y="5580"/>
                  </a:lnTo>
                  <a:lnTo>
                    <a:pt x="245944" y="21476"/>
                  </a:lnTo>
                  <a:lnTo>
                    <a:pt x="277660" y="46416"/>
                  </a:lnTo>
                  <a:lnTo>
                    <a:pt x="304110" y="79129"/>
                  </a:lnTo>
                  <a:lnTo>
                    <a:pt x="324272" y="118345"/>
                  </a:lnTo>
                  <a:lnTo>
                    <a:pt x="337119" y="162792"/>
                  </a:lnTo>
                  <a:lnTo>
                    <a:pt x="341629" y="211200"/>
                  </a:lnTo>
                  <a:lnTo>
                    <a:pt x="337119" y="259649"/>
                  </a:lnTo>
                  <a:lnTo>
                    <a:pt x="324272" y="304112"/>
                  </a:lnTo>
                  <a:lnTo>
                    <a:pt x="304110" y="343325"/>
                  </a:lnTo>
                  <a:lnTo>
                    <a:pt x="277660" y="376025"/>
                  </a:lnTo>
                  <a:lnTo>
                    <a:pt x="245944" y="400947"/>
                  </a:lnTo>
                  <a:lnTo>
                    <a:pt x="209988" y="416827"/>
                  </a:lnTo>
                  <a:lnTo>
                    <a:pt x="170814" y="422401"/>
                  </a:lnTo>
                  <a:lnTo>
                    <a:pt x="131681" y="416827"/>
                  </a:lnTo>
                  <a:lnTo>
                    <a:pt x="95740" y="400947"/>
                  </a:lnTo>
                  <a:lnTo>
                    <a:pt x="64022" y="376025"/>
                  </a:lnTo>
                  <a:lnTo>
                    <a:pt x="37559" y="343325"/>
                  </a:lnTo>
                  <a:lnTo>
                    <a:pt x="17380" y="304112"/>
                  </a:lnTo>
                  <a:lnTo>
                    <a:pt x="4516" y="25964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6229" y="955267"/>
            <a:ext cx="6810375" cy="2551430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745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14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Origine:</a:t>
            </a:r>
            <a:endParaRPr sz="2800">
              <a:latin typeface="Calibri"/>
              <a:cs typeface="Calibri"/>
            </a:endParaRPr>
          </a:p>
          <a:p>
            <a:pPr marL="456565" marR="97980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sz="2800" dirty="0">
                <a:latin typeface="Calibri"/>
                <a:cs typeface="Calibri"/>
              </a:rPr>
              <a:t>Condyle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latéral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2/3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médiale 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fibula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membrane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interosseuse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6510" y="0"/>
            <a:ext cx="1516693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2400" y="762000"/>
            <a:ext cx="6316980" cy="5638800"/>
          </a:xfrm>
          <a:custGeom>
            <a:avLst/>
            <a:gdLst/>
            <a:ahLst/>
            <a:cxnLst/>
            <a:rect l="l" t="t" r="r" b="b"/>
            <a:pathLst>
              <a:path w="6240780" h="3539490">
                <a:moveTo>
                  <a:pt x="0" y="3539490"/>
                </a:moveTo>
                <a:lnTo>
                  <a:pt x="6240653" y="3539490"/>
                </a:lnTo>
                <a:lnTo>
                  <a:pt x="6240653" y="0"/>
                </a:lnTo>
                <a:lnTo>
                  <a:pt x="0" y="0"/>
                </a:lnTo>
                <a:lnTo>
                  <a:pt x="0" y="353949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00" y="914401"/>
            <a:ext cx="6324600" cy="433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456565" marR="5080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sz="2800" spc="-5" dirty="0">
                <a:latin typeface="Calibri"/>
                <a:cs typeface="Calibri"/>
              </a:rPr>
              <a:t>Sur </a:t>
            </a:r>
            <a:r>
              <a:rPr sz="2800" dirty="0">
                <a:latin typeface="Calibri"/>
                <a:cs typeface="Calibri"/>
              </a:rPr>
              <a:t>2 à 5 </a:t>
            </a:r>
            <a:r>
              <a:rPr sz="2800" spc="-5" dirty="0">
                <a:latin typeface="Calibri"/>
                <a:cs typeface="Calibri"/>
              </a:rPr>
              <a:t>orteils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15" dirty="0">
                <a:latin typeface="Calibri"/>
                <a:cs typeface="Calibri"/>
              </a:rPr>
              <a:t>face </a:t>
            </a:r>
            <a:r>
              <a:rPr sz="2800" spc="-10" dirty="0">
                <a:latin typeface="Calibri"/>
                <a:cs typeface="Calibri"/>
              </a:rPr>
              <a:t>dorsale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phalange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intermédiaire,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phalange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 err="1" smtClean="0">
                <a:latin typeface="Calibri"/>
                <a:cs typeface="Calibri"/>
              </a:rPr>
              <a:t>distale</a:t>
            </a:r>
            <a:endParaRPr lang="fr-FR" sz="2800" spc="-15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solidFill>
                  <a:srgbClr val="FF0000"/>
                </a:solidFill>
                <a:cs typeface="Calibri"/>
              </a:rPr>
              <a:t>c-</a:t>
            </a:r>
            <a:r>
              <a:rPr lang="fr-FR" sz="2800" b="1" spc="-30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Rôle:</a:t>
            </a:r>
            <a:endParaRPr lang="fr-FR" sz="2800" dirty="0">
              <a:cs typeface="Calibri"/>
            </a:endParaRPr>
          </a:p>
          <a:p>
            <a:pPr marL="456565" marR="5080" indent="-457200">
              <a:lnSpc>
                <a:spcPct val="100000"/>
              </a:lnSpc>
              <a:buFont typeface="Arial MT"/>
              <a:buChar char="•"/>
              <a:tabLst>
                <a:tab pos="537845" algn="l"/>
                <a:tab pos="538480" algn="l"/>
              </a:tabLst>
            </a:pPr>
            <a:r>
              <a:rPr lang="fr-FR" sz="2800" dirty="0" smtClean="0"/>
              <a:t>	</a:t>
            </a:r>
            <a:r>
              <a:rPr lang="fr-FR" sz="2800" spc="-5" dirty="0">
                <a:cs typeface="Calibri"/>
              </a:rPr>
              <a:t>Extenseur </a:t>
            </a:r>
            <a:r>
              <a:rPr lang="fr-FR" sz="2800" dirty="0">
                <a:cs typeface="Calibri"/>
              </a:rPr>
              <a:t>des </a:t>
            </a:r>
            <a:r>
              <a:rPr lang="fr-FR" sz="2800" spc="-10" dirty="0">
                <a:cs typeface="Calibri"/>
              </a:rPr>
              <a:t>orteils </a:t>
            </a:r>
            <a:r>
              <a:rPr lang="fr-FR" sz="2800" dirty="0">
                <a:cs typeface="Calibri"/>
              </a:rPr>
              <a:t>2 à 5 et </a:t>
            </a:r>
            <a:r>
              <a:rPr lang="fr-FR" sz="2800" spc="-10" dirty="0" err="1">
                <a:cs typeface="Calibri"/>
              </a:rPr>
              <a:t>dorsi</a:t>
            </a:r>
            <a:r>
              <a:rPr lang="fr-FR" sz="2800" spc="-10" dirty="0">
                <a:cs typeface="Calibri"/>
              </a:rPr>
              <a:t>- </a:t>
            </a:r>
            <a:r>
              <a:rPr lang="fr-FR" sz="2800" spc="-620" dirty="0">
                <a:cs typeface="Calibri"/>
              </a:rPr>
              <a:t> </a:t>
            </a:r>
            <a:r>
              <a:rPr lang="fr-FR" sz="2800" spc="-10" dirty="0">
                <a:cs typeface="Calibri"/>
              </a:rPr>
              <a:t>flexion</a:t>
            </a:r>
            <a:r>
              <a:rPr lang="fr-FR" sz="2800" spc="-3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du</a:t>
            </a:r>
            <a:r>
              <a:rPr lang="fr-FR" sz="2800" spc="-10" dirty="0">
                <a:cs typeface="Calibri"/>
              </a:rPr>
              <a:t> </a:t>
            </a:r>
            <a:r>
              <a:rPr lang="fr-FR" sz="2800" dirty="0" smtClean="0">
                <a:cs typeface="Calibri"/>
              </a:rPr>
              <a:t>pied</a:t>
            </a:r>
            <a:endParaRPr lang="fr-FR" sz="27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sz="2800" b="1" spc="-10" dirty="0">
                <a:solidFill>
                  <a:srgbClr val="FF0000"/>
                </a:solidFill>
                <a:cs typeface="Calibri"/>
              </a:rPr>
              <a:t>d-</a:t>
            </a:r>
            <a:r>
              <a:rPr lang="fr-FR"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Innervation:</a:t>
            </a:r>
            <a:endParaRPr lang="fr-FR" sz="2800" dirty="0">
              <a:cs typeface="Calibri"/>
            </a:endParaRPr>
          </a:p>
          <a:p>
            <a:pPr marL="45656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lang="fr-FR" sz="2800" spc="-5" dirty="0">
                <a:cs typeface="Calibri"/>
              </a:rPr>
              <a:t>Nerf</a:t>
            </a:r>
            <a:r>
              <a:rPr lang="fr-FR" sz="2800" spc="-10" dirty="0">
                <a:cs typeface="Calibri"/>
              </a:rPr>
              <a:t> </a:t>
            </a:r>
            <a:r>
              <a:rPr lang="fr-FR" sz="2800" spc="-10" dirty="0" err="1">
                <a:cs typeface="Calibri"/>
              </a:rPr>
              <a:t>fibulaire</a:t>
            </a:r>
            <a:r>
              <a:rPr lang="fr-FR" sz="2800" spc="-30" dirty="0">
                <a:cs typeface="Calibri"/>
              </a:rPr>
              <a:t> </a:t>
            </a:r>
            <a:r>
              <a:rPr lang="fr-FR" sz="2800" spc="-15" dirty="0">
                <a:cs typeface="Calibri"/>
              </a:rPr>
              <a:t>profond</a:t>
            </a:r>
            <a:endParaRPr lang="fr-FR" sz="2800" dirty="0">
              <a:cs typeface="Calibri"/>
            </a:endParaRPr>
          </a:p>
          <a:p>
            <a:pPr marL="456565" marR="5080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66128"/>
            <a:ext cx="6166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3-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Muscle</a:t>
            </a:r>
            <a:r>
              <a:rPr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Long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extenseur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des</a:t>
            </a:r>
            <a:r>
              <a:rPr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orteils: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605778" y="961720"/>
            <a:ext cx="3823970" cy="4934585"/>
            <a:chOff x="6605778" y="961720"/>
            <a:chExt cx="3823970" cy="49345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778" y="961720"/>
              <a:ext cx="2572226" cy="493458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58428" y="1446783"/>
              <a:ext cx="1212850" cy="748030"/>
            </a:xfrm>
            <a:custGeom>
              <a:avLst/>
              <a:gdLst/>
              <a:ahLst/>
              <a:cxnLst/>
              <a:rect l="l" t="t" r="r" b="b"/>
              <a:pathLst>
                <a:path w="1212850" h="748030">
                  <a:moveTo>
                    <a:pt x="1212723" y="594106"/>
                  </a:moveTo>
                  <a:lnTo>
                    <a:pt x="157784" y="62738"/>
                  </a:lnTo>
                  <a:lnTo>
                    <a:pt x="250571" y="57023"/>
                  </a:lnTo>
                  <a:lnTo>
                    <a:pt x="261518" y="54140"/>
                  </a:lnTo>
                  <a:lnTo>
                    <a:pt x="270205" y="47485"/>
                  </a:lnTo>
                  <a:lnTo>
                    <a:pt x="275767" y="38049"/>
                  </a:lnTo>
                  <a:lnTo>
                    <a:pt x="277368" y="26797"/>
                  </a:lnTo>
                  <a:lnTo>
                    <a:pt x="274408" y="15824"/>
                  </a:lnTo>
                  <a:lnTo>
                    <a:pt x="273951" y="15240"/>
                  </a:lnTo>
                  <a:lnTo>
                    <a:pt x="267703" y="7112"/>
                  </a:lnTo>
                  <a:lnTo>
                    <a:pt x="258254" y="1549"/>
                  </a:lnTo>
                  <a:lnTo>
                    <a:pt x="247015" y="0"/>
                  </a:lnTo>
                  <a:lnTo>
                    <a:pt x="0" y="15240"/>
                  </a:lnTo>
                  <a:lnTo>
                    <a:pt x="134874" y="222758"/>
                  </a:lnTo>
                  <a:lnTo>
                    <a:pt x="142773" y="230860"/>
                  </a:lnTo>
                  <a:lnTo>
                    <a:pt x="152857" y="235140"/>
                  </a:lnTo>
                  <a:lnTo>
                    <a:pt x="163817" y="235331"/>
                  </a:lnTo>
                  <a:lnTo>
                    <a:pt x="174371" y="231140"/>
                  </a:lnTo>
                  <a:lnTo>
                    <a:pt x="182753" y="191643"/>
                  </a:lnTo>
                  <a:lnTo>
                    <a:pt x="132143" y="113690"/>
                  </a:lnTo>
                  <a:lnTo>
                    <a:pt x="1079563" y="591058"/>
                  </a:lnTo>
                  <a:lnTo>
                    <a:pt x="162394" y="591058"/>
                  </a:lnTo>
                  <a:lnTo>
                    <a:pt x="242570" y="544322"/>
                  </a:lnTo>
                  <a:lnTo>
                    <a:pt x="251028" y="536752"/>
                  </a:lnTo>
                  <a:lnTo>
                    <a:pt x="255803" y="526859"/>
                  </a:lnTo>
                  <a:lnTo>
                    <a:pt x="256527" y="515937"/>
                  </a:lnTo>
                  <a:lnTo>
                    <a:pt x="252857" y="505206"/>
                  </a:lnTo>
                  <a:lnTo>
                    <a:pt x="245287" y="496697"/>
                  </a:lnTo>
                  <a:lnTo>
                    <a:pt x="235432" y="491921"/>
                  </a:lnTo>
                  <a:lnTo>
                    <a:pt x="224510" y="491223"/>
                  </a:lnTo>
                  <a:lnTo>
                    <a:pt x="213741" y="494919"/>
                  </a:lnTo>
                  <a:lnTo>
                    <a:pt x="0" y="619633"/>
                  </a:lnTo>
                  <a:lnTo>
                    <a:pt x="213741" y="744347"/>
                  </a:lnTo>
                  <a:lnTo>
                    <a:pt x="224510" y="747979"/>
                  </a:lnTo>
                  <a:lnTo>
                    <a:pt x="235432" y="747255"/>
                  </a:lnTo>
                  <a:lnTo>
                    <a:pt x="245287" y="742518"/>
                  </a:lnTo>
                  <a:lnTo>
                    <a:pt x="252857" y="734060"/>
                  </a:lnTo>
                  <a:lnTo>
                    <a:pt x="256527" y="723277"/>
                  </a:lnTo>
                  <a:lnTo>
                    <a:pt x="255803" y="712317"/>
                  </a:lnTo>
                  <a:lnTo>
                    <a:pt x="251028" y="702449"/>
                  </a:lnTo>
                  <a:lnTo>
                    <a:pt x="242570" y="694944"/>
                  </a:lnTo>
                  <a:lnTo>
                    <a:pt x="162496" y="648208"/>
                  </a:lnTo>
                  <a:lnTo>
                    <a:pt x="1199896" y="648208"/>
                  </a:lnTo>
                  <a:lnTo>
                    <a:pt x="1199896" y="619518"/>
                  </a:lnTo>
                  <a:lnTo>
                    <a:pt x="1212723" y="5941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39960" y="1826259"/>
              <a:ext cx="439420" cy="518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8680" y="1767839"/>
              <a:ext cx="670559" cy="726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8728" y="1855215"/>
              <a:ext cx="341629" cy="42240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888728" y="1855215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52"/>
                  </a:lnTo>
                  <a:lnTo>
                    <a:pt x="17357" y="118289"/>
                  </a:lnTo>
                  <a:lnTo>
                    <a:pt x="37519" y="79076"/>
                  </a:lnTo>
                  <a:lnTo>
                    <a:pt x="63969" y="46376"/>
                  </a:lnTo>
                  <a:lnTo>
                    <a:pt x="95685" y="21454"/>
                  </a:lnTo>
                  <a:lnTo>
                    <a:pt x="131641" y="5574"/>
                  </a:lnTo>
                  <a:lnTo>
                    <a:pt x="170815" y="0"/>
                  </a:lnTo>
                  <a:lnTo>
                    <a:pt x="209948" y="5574"/>
                  </a:lnTo>
                  <a:lnTo>
                    <a:pt x="245889" y="21454"/>
                  </a:lnTo>
                  <a:lnTo>
                    <a:pt x="277607" y="46376"/>
                  </a:lnTo>
                  <a:lnTo>
                    <a:pt x="304070" y="79076"/>
                  </a:lnTo>
                  <a:lnTo>
                    <a:pt x="324249" y="118289"/>
                  </a:lnTo>
                  <a:lnTo>
                    <a:pt x="337113" y="162752"/>
                  </a:lnTo>
                  <a:lnTo>
                    <a:pt x="341629" y="211200"/>
                  </a:lnTo>
                  <a:lnTo>
                    <a:pt x="337113" y="259609"/>
                  </a:lnTo>
                  <a:lnTo>
                    <a:pt x="324249" y="304056"/>
                  </a:lnTo>
                  <a:lnTo>
                    <a:pt x="304070" y="343272"/>
                  </a:lnTo>
                  <a:lnTo>
                    <a:pt x="277607" y="375985"/>
                  </a:lnTo>
                  <a:lnTo>
                    <a:pt x="245889" y="400925"/>
                  </a:lnTo>
                  <a:lnTo>
                    <a:pt x="209948" y="416821"/>
                  </a:lnTo>
                  <a:lnTo>
                    <a:pt x="170815" y="422401"/>
                  </a:lnTo>
                  <a:lnTo>
                    <a:pt x="131641" y="416821"/>
                  </a:lnTo>
                  <a:lnTo>
                    <a:pt x="95685" y="400925"/>
                  </a:lnTo>
                  <a:lnTo>
                    <a:pt x="63969" y="375985"/>
                  </a:lnTo>
                  <a:lnTo>
                    <a:pt x="37519" y="343272"/>
                  </a:lnTo>
                  <a:lnTo>
                    <a:pt x="17357" y="304056"/>
                  </a:lnTo>
                  <a:lnTo>
                    <a:pt x="4510" y="25960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973309" y="1851278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228600"/>
            <a:ext cx="11962803" cy="6477000"/>
            <a:chOff x="229196" y="218578"/>
            <a:chExt cx="11962803" cy="647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8844" y="218578"/>
              <a:ext cx="2190384" cy="63559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9193" y="1303705"/>
              <a:ext cx="3662806" cy="4562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9196" y="904378"/>
              <a:ext cx="6240780" cy="5791200"/>
            </a:xfrm>
            <a:custGeom>
              <a:avLst/>
              <a:gdLst/>
              <a:ahLst/>
              <a:cxnLst/>
              <a:rect l="l" t="t" r="r" b="b"/>
              <a:pathLst>
                <a:path w="6240780" h="3539490">
                  <a:moveTo>
                    <a:pt x="0" y="3539490"/>
                  </a:moveTo>
                  <a:lnTo>
                    <a:pt x="6240653" y="3539490"/>
                  </a:lnTo>
                  <a:lnTo>
                    <a:pt x="6240653" y="0"/>
                  </a:lnTo>
                  <a:lnTo>
                    <a:pt x="0" y="0"/>
                  </a:lnTo>
                  <a:lnTo>
                    <a:pt x="0" y="353949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3529" y="1401190"/>
            <a:ext cx="490855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Origine: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partie </a:t>
            </a:r>
            <a:r>
              <a:rPr sz="2800" spc="-15" dirty="0">
                <a:latin typeface="Calibri"/>
                <a:cs typeface="Calibri"/>
              </a:rPr>
              <a:t>distale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face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médiale 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fibula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membrane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interosseuse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adjacente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529" y="3108642"/>
            <a:ext cx="60350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b-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Terminaison: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face </a:t>
            </a:r>
            <a:r>
              <a:rPr sz="2800" spc="-10" dirty="0">
                <a:latin typeface="Calibri"/>
                <a:cs typeface="Calibri"/>
              </a:rPr>
              <a:t>dorsale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base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129" y="3429000"/>
            <a:ext cx="6788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-7" baseline="-16865" dirty="0">
                <a:latin typeface="Calibri"/>
                <a:cs typeface="Calibri"/>
              </a:rPr>
              <a:t>5</a:t>
            </a:r>
            <a:r>
              <a:rPr sz="1850" spc="-5" dirty="0">
                <a:latin typeface="Calibri"/>
                <a:cs typeface="Calibri"/>
              </a:rPr>
              <a:t>ème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3535679"/>
            <a:ext cx="5486401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20" dirty="0" smtClean="0">
                <a:latin typeface="Calibri"/>
                <a:cs typeface="Calibri"/>
              </a:rPr>
              <a:t>M</a:t>
            </a:r>
            <a:r>
              <a:rPr sz="2800" spc="-20" dirty="0" err="1" smtClean="0">
                <a:latin typeface="Calibri"/>
                <a:cs typeface="Calibri"/>
              </a:rPr>
              <a:t>étatarsien</a:t>
            </a:r>
            <a:r>
              <a:rPr lang="fr-FR" sz="2800" spc="-20" dirty="0" smtClean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2800" b="1" dirty="0" smtClean="0">
                <a:solidFill>
                  <a:srgbClr val="FF0000"/>
                </a:solidFill>
                <a:cs typeface="Calibri"/>
              </a:rPr>
              <a:t>c-</a:t>
            </a:r>
            <a:r>
              <a:rPr lang="fr-FR" sz="2800" b="1" u="heavy" spc="-8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lang="fr-FR"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Rôle</a:t>
            </a:r>
            <a:r>
              <a:rPr lang="fr-FR" sz="2800" b="1" spc="-15" dirty="0">
                <a:solidFill>
                  <a:srgbClr val="FF0000"/>
                </a:solidFill>
                <a:cs typeface="Calibri"/>
              </a:rPr>
              <a:t>:</a:t>
            </a:r>
            <a:endParaRPr lang="fr-FR" sz="2800" dirty="0">
              <a:cs typeface="Calibri"/>
            </a:endParaRPr>
          </a:p>
          <a:p>
            <a:pPr marL="45656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lang="fr-FR" sz="2800" dirty="0">
                <a:cs typeface="Calibri"/>
              </a:rPr>
              <a:t>Fléchisseur</a:t>
            </a:r>
            <a:r>
              <a:rPr lang="fr-FR" sz="2800" spc="-45" dirty="0">
                <a:cs typeface="Calibri"/>
              </a:rPr>
              <a:t> </a:t>
            </a:r>
            <a:r>
              <a:rPr lang="fr-FR" sz="2800" spc="-10" dirty="0">
                <a:cs typeface="Calibri"/>
              </a:rPr>
              <a:t>et </a:t>
            </a:r>
            <a:r>
              <a:rPr lang="fr-FR" sz="2800" spc="-5" dirty="0">
                <a:cs typeface="Calibri"/>
              </a:rPr>
              <a:t>abducteur</a:t>
            </a:r>
            <a:r>
              <a:rPr lang="fr-FR" sz="2800" spc="-4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du</a:t>
            </a:r>
            <a:r>
              <a:rPr lang="fr-FR" sz="2800" spc="-10" dirty="0">
                <a:cs typeface="Calibri"/>
              </a:rPr>
              <a:t> </a:t>
            </a:r>
            <a:r>
              <a:rPr lang="fr-FR" sz="2800" dirty="0">
                <a:cs typeface="Calibri"/>
              </a:rPr>
              <a:t>pied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275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r-FR" sz="2800" b="1" spc="-10" dirty="0">
                <a:solidFill>
                  <a:srgbClr val="FF0000"/>
                </a:solidFill>
                <a:cs typeface="Calibri"/>
              </a:rPr>
              <a:t>d-</a:t>
            </a:r>
            <a:r>
              <a:rPr lang="fr-FR"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Innervation:</a:t>
            </a:r>
            <a:endParaRPr lang="fr-FR" sz="2800" dirty="0">
              <a:cs typeface="Calibri"/>
            </a:endParaRPr>
          </a:p>
          <a:p>
            <a:pPr marL="45656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lang="fr-FR" sz="2800" dirty="0">
                <a:cs typeface="Calibri"/>
              </a:rPr>
              <a:t>Nerf</a:t>
            </a:r>
            <a:r>
              <a:rPr lang="fr-FR" sz="2800" spc="-25" dirty="0">
                <a:cs typeface="Calibri"/>
              </a:rPr>
              <a:t> </a:t>
            </a:r>
            <a:r>
              <a:rPr lang="fr-FR" sz="2800" spc="-10" dirty="0" err="1">
                <a:cs typeface="Calibri"/>
              </a:rPr>
              <a:t>fibulaire</a:t>
            </a:r>
            <a:r>
              <a:rPr lang="fr-FR" sz="2800" spc="-35" dirty="0">
                <a:cs typeface="Calibri"/>
              </a:rPr>
              <a:t> </a:t>
            </a:r>
            <a:r>
              <a:rPr lang="fr-FR" sz="2800" spc="-15" dirty="0">
                <a:cs typeface="Calibri"/>
              </a:rPr>
              <a:t>profond</a:t>
            </a:r>
            <a:endParaRPr lang="fr-FR" sz="28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20" dirty="0" smtClean="0"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739" y="266128"/>
            <a:ext cx="6156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87C"/>
                </a:solidFill>
              </a:rPr>
              <a:t>4-</a:t>
            </a:r>
            <a:r>
              <a:rPr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Le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troisième</a:t>
            </a:r>
            <a:r>
              <a:rPr u="heavy" spc="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fibulaire</a:t>
            </a:r>
            <a:r>
              <a:rPr u="heavy" spc="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(inconstant):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141592" y="2418079"/>
            <a:ext cx="2680335" cy="2367280"/>
            <a:chOff x="6141592" y="2418079"/>
            <a:chExt cx="2680335" cy="2367280"/>
          </a:xfrm>
        </p:grpSpPr>
        <p:sp>
          <p:nvSpPr>
            <p:cNvPr id="12" name="object 12"/>
            <p:cNvSpPr/>
            <p:nvPr/>
          </p:nvSpPr>
          <p:spPr>
            <a:xfrm>
              <a:off x="6141593" y="2588450"/>
              <a:ext cx="2135505" cy="2197100"/>
            </a:xfrm>
            <a:custGeom>
              <a:avLst/>
              <a:gdLst/>
              <a:ahLst/>
              <a:cxnLst/>
              <a:rect l="l" t="t" r="r" b="b"/>
              <a:pathLst>
                <a:path w="2135504" h="2197100">
                  <a:moveTo>
                    <a:pt x="928751" y="1848675"/>
                  </a:moveTo>
                  <a:lnTo>
                    <a:pt x="886294" y="1840420"/>
                  </a:lnTo>
                  <a:lnTo>
                    <a:pt x="685800" y="1801431"/>
                  </a:lnTo>
                  <a:lnTo>
                    <a:pt x="674446" y="1801558"/>
                  </a:lnTo>
                  <a:lnTo>
                    <a:pt x="664362" y="1805838"/>
                  </a:lnTo>
                  <a:lnTo>
                    <a:pt x="656615" y="1813560"/>
                  </a:lnTo>
                  <a:lnTo>
                    <a:pt x="652272" y="1824037"/>
                  </a:lnTo>
                  <a:lnTo>
                    <a:pt x="652335" y="1835391"/>
                  </a:lnTo>
                  <a:lnTo>
                    <a:pt x="656615" y="1845475"/>
                  </a:lnTo>
                  <a:lnTo>
                    <a:pt x="664375" y="1853222"/>
                  </a:lnTo>
                  <a:lnTo>
                    <a:pt x="674878" y="1857565"/>
                  </a:lnTo>
                  <a:lnTo>
                    <a:pt x="765987" y="1875269"/>
                  </a:lnTo>
                  <a:lnTo>
                    <a:pt x="0" y="2142807"/>
                  </a:lnTo>
                  <a:lnTo>
                    <a:pt x="18796" y="2196782"/>
                  </a:lnTo>
                  <a:lnTo>
                    <a:pt x="784758" y="1929257"/>
                  </a:lnTo>
                  <a:lnTo>
                    <a:pt x="724535" y="1999805"/>
                  </a:lnTo>
                  <a:lnTo>
                    <a:pt x="719061" y="2009686"/>
                  </a:lnTo>
                  <a:lnTo>
                    <a:pt x="717829" y="2020557"/>
                  </a:lnTo>
                  <a:lnTo>
                    <a:pt x="720737" y="2031123"/>
                  </a:lnTo>
                  <a:lnTo>
                    <a:pt x="727710" y="2040064"/>
                  </a:lnTo>
                  <a:lnTo>
                    <a:pt x="737654" y="2045614"/>
                  </a:lnTo>
                  <a:lnTo>
                    <a:pt x="748550" y="2046859"/>
                  </a:lnTo>
                  <a:lnTo>
                    <a:pt x="759079" y="2043925"/>
                  </a:lnTo>
                  <a:lnTo>
                    <a:pt x="767969" y="2036889"/>
                  </a:lnTo>
                  <a:lnTo>
                    <a:pt x="928751" y="1848675"/>
                  </a:lnTo>
                  <a:close/>
                </a:path>
                <a:path w="2135504" h="2197100">
                  <a:moveTo>
                    <a:pt x="2135251" y="99758"/>
                  </a:moveTo>
                  <a:lnTo>
                    <a:pt x="1041107" y="99758"/>
                  </a:lnTo>
                  <a:lnTo>
                    <a:pt x="1121283" y="53022"/>
                  </a:lnTo>
                  <a:lnTo>
                    <a:pt x="1129792" y="45466"/>
                  </a:lnTo>
                  <a:lnTo>
                    <a:pt x="1134567" y="35610"/>
                  </a:lnTo>
                  <a:lnTo>
                    <a:pt x="1135265" y="24688"/>
                  </a:lnTo>
                  <a:lnTo>
                    <a:pt x="1131570" y="13906"/>
                  </a:lnTo>
                  <a:lnTo>
                    <a:pt x="1124064" y="5461"/>
                  </a:lnTo>
                  <a:lnTo>
                    <a:pt x="1114196" y="723"/>
                  </a:lnTo>
                  <a:lnTo>
                    <a:pt x="1103236" y="0"/>
                  </a:lnTo>
                  <a:lnTo>
                    <a:pt x="1092454" y="3619"/>
                  </a:lnTo>
                  <a:lnTo>
                    <a:pt x="878713" y="128333"/>
                  </a:lnTo>
                  <a:lnTo>
                    <a:pt x="1092454" y="253047"/>
                  </a:lnTo>
                  <a:lnTo>
                    <a:pt x="1103236" y="256730"/>
                  </a:lnTo>
                  <a:lnTo>
                    <a:pt x="1114196" y="256006"/>
                  </a:lnTo>
                  <a:lnTo>
                    <a:pt x="1124064" y="251231"/>
                  </a:lnTo>
                  <a:lnTo>
                    <a:pt x="1131570" y="242760"/>
                  </a:lnTo>
                  <a:lnTo>
                    <a:pt x="1135265" y="232041"/>
                  </a:lnTo>
                  <a:lnTo>
                    <a:pt x="1134567" y="221107"/>
                  </a:lnTo>
                  <a:lnTo>
                    <a:pt x="1129792" y="211226"/>
                  </a:lnTo>
                  <a:lnTo>
                    <a:pt x="1121283" y="203644"/>
                  </a:lnTo>
                  <a:lnTo>
                    <a:pt x="1041107" y="156908"/>
                  </a:lnTo>
                  <a:lnTo>
                    <a:pt x="2135251" y="156908"/>
                  </a:lnTo>
                  <a:lnTo>
                    <a:pt x="2135251" y="997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200" y="2476499"/>
              <a:ext cx="436879" cy="518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4979" y="2418079"/>
              <a:ext cx="726440" cy="7264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52460" y="2505582"/>
              <a:ext cx="341630" cy="42240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52460" y="2505582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0"/>
                  </a:moveTo>
                  <a:lnTo>
                    <a:pt x="4510" y="162792"/>
                  </a:lnTo>
                  <a:lnTo>
                    <a:pt x="17357" y="118345"/>
                  </a:lnTo>
                  <a:lnTo>
                    <a:pt x="37519" y="79129"/>
                  </a:lnTo>
                  <a:lnTo>
                    <a:pt x="63969" y="46416"/>
                  </a:lnTo>
                  <a:lnTo>
                    <a:pt x="95685" y="21476"/>
                  </a:lnTo>
                  <a:lnTo>
                    <a:pt x="131641" y="5580"/>
                  </a:lnTo>
                  <a:lnTo>
                    <a:pt x="170815" y="0"/>
                  </a:lnTo>
                  <a:lnTo>
                    <a:pt x="209988" y="5580"/>
                  </a:lnTo>
                  <a:lnTo>
                    <a:pt x="245944" y="21476"/>
                  </a:lnTo>
                  <a:lnTo>
                    <a:pt x="277660" y="46416"/>
                  </a:lnTo>
                  <a:lnTo>
                    <a:pt x="304110" y="79129"/>
                  </a:lnTo>
                  <a:lnTo>
                    <a:pt x="324272" y="118345"/>
                  </a:lnTo>
                  <a:lnTo>
                    <a:pt x="337119" y="162792"/>
                  </a:lnTo>
                  <a:lnTo>
                    <a:pt x="341630" y="211200"/>
                  </a:lnTo>
                  <a:lnTo>
                    <a:pt x="337119" y="259609"/>
                  </a:lnTo>
                  <a:lnTo>
                    <a:pt x="324272" y="304056"/>
                  </a:lnTo>
                  <a:lnTo>
                    <a:pt x="304110" y="343272"/>
                  </a:lnTo>
                  <a:lnTo>
                    <a:pt x="277660" y="375985"/>
                  </a:lnTo>
                  <a:lnTo>
                    <a:pt x="245944" y="400925"/>
                  </a:lnTo>
                  <a:lnTo>
                    <a:pt x="209988" y="416821"/>
                  </a:lnTo>
                  <a:lnTo>
                    <a:pt x="170815" y="422401"/>
                  </a:lnTo>
                  <a:lnTo>
                    <a:pt x="131641" y="416821"/>
                  </a:lnTo>
                  <a:lnTo>
                    <a:pt x="95685" y="400925"/>
                  </a:lnTo>
                  <a:lnTo>
                    <a:pt x="63969" y="375985"/>
                  </a:lnTo>
                  <a:lnTo>
                    <a:pt x="37519" y="343272"/>
                  </a:lnTo>
                  <a:lnTo>
                    <a:pt x="17357" y="304056"/>
                  </a:lnTo>
                  <a:lnTo>
                    <a:pt x="4510" y="259609"/>
                  </a:lnTo>
                  <a:lnTo>
                    <a:pt x="0" y="211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08975" y="2501900"/>
            <a:ext cx="23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49620" y="4511040"/>
            <a:ext cx="670560" cy="726440"/>
            <a:chOff x="5849620" y="4511040"/>
            <a:chExt cx="670560" cy="72644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33440" y="4569460"/>
              <a:ext cx="436879" cy="5181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9620" y="4511040"/>
              <a:ext cx="670559" cy="7264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80176" y="4597781"/>
              <a:ext cx="341629" cy="42240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980176" y="4597781"/>
              <a:ext cx="341630" cy="422909"/>
            </a:xfrm>
            <a:custGeom>
              <a:avLst/>
              <a:gdLst/>
              <a:ahLst/>
              <a:cxnLst/>
              <a:rect l="l" t="t" r="r" b="b"/>
              <a:pathLst>
                <a:path w="341629" h="422910">
                  <a:moveTo>
                    <a:pt x="0" y="211201"/>
                  </a:moveTo>
                  <a:lnTo>
                    <a:pt x="4510" y="162752"/>
                  </a:lnTo>
                  <a:lnTo>
                    <a:pt x="17357" y="118289"/>
                  </a:lnTo>
                  <a:lnTo>
                    <a:pt x="37519" y="79076"/>
                  </a:lnTo>
                  <a:lnTo>
                    <a:pt x="63969" y="46376"/>
                  </a:lnTo>
                  <a:lnTo>
                    <a:pt x="95685" y="21454"/>
                  </a:lnTo>
                  <a:lnTo>
                    <a:pt x="131641" y="5574"/>
                  </a:lnTo>
                  <a:lnTo>
                    <a:pt x="170814" y="0"/>
                  </a:lnTo>
                  <a:lnTo>
                    <a:pt x="209988" y="5574"/>
                  </a:lnTo>
                  <a:lnTo>
                    <a:pt x="245944" y="21454"/>
                  </a:lnTo>
                  <a:lnTo>
                    <a:pt x="277660" y="46376"/>
                  </a:lnTo>
                  <a:lnTo>
                    <a:pt x="304110" y="79076"/>
                  </a:lnTo>
                  <a:lnTo>
                    <a:pt x="324272" y="118289"/>
                  </a:lnTo>
                  <a:lnTo>
                    <a:pt x="337119" y="162752"/>
                  </a:lnTo>
                  <a:lnTo>
                    <a:pt x="341629" y="211201"/>
                  </a:lnTo>
                  <a:lnTo>
                    <a:pt x="337119" y="259609"/>
                  </a:lnTo>
                  <a:lnTo>
                    <a:pt x="324272" y="304056"/>
                  </a:lnTo>
                  <a:lnTo>
                    <a:pt x="304110" y="343272"/>
                  </a:lnTo>
                  <a:lnTo>
                    <a:pt x="277660" y="375985"/>
                  </a:lnTo>
                  <a:lnTo>
                    <a:pt x="245944" y="400925"/>
                  </a:lnTo>
                  <a:lnTo>
                    <a:pt x="209988" y="416821"/>
                  </a:lnTo>
                  <a:lnTo>
                    <a:pt x="170814" y="422402"/>
                  </a:lnTo>
                  <a:lnTo>
                    <a:pt x="131641" y="416821"/>
                  </a:lnTo>
                  <a:lnTo>
                    <a:pt x="95685" y="400925"/>
                  </a:lnTo>
                  <a:lnTo>
                    <a:pt x="63969" y="375985"/>
                  </a:lnTo>
                  <a:lnTo>
                    <a:pt x="37519" y="343272"/>
                  </a:lnTo>
                  <a:lnTo>
                    <a:pt x="17357" y="304056"/>
                  </a:lnTo>
                  <a:lnTo>
                    <a:pt x="4510" y="259609"/>
                  </a:lnTo>
                  <a:lnTo>
                    <a:pt x="0" y="211201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064250" y="4594859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994</Words>
  <Application>Microsoft Office PowerPoint</Application>
  <PresentationFormat>Personnalisé</PresentationFormat>
  <Paragraphs>226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Office Theme</vt:lpstr>
      <vt:lpstr>Les muscles de la jambe </vt:lpstr>
      <vt:lpstr>PLAN:</vt:lpstr>
      <vt:lpstr>I-Introduction</vt:lpstr>
      <vt:lpstr>II-Muscles de la loge antérieure</vt:lpstr>
      <vt:lpstr>1-Muscle tibial antérieur</vt:lpstr>
      <vt:lpstr>2-Muscle Long extenseur de l’hallux:</vt:lpstr>
      <vt:lpstr>3-Muscle Long extenseur des orteils:</vt:lpstr>
      <vt:lpstr>3-Muscle Long extenseur des orteils:</vt:lpstr>
      <vt:lpstr>4-Le troisième fibulaire (inconstant):</vt:lpstr>
      <vt:lpstr>III-Muscles de la loge latérale</vt:lpstr>
      <vt:lpstr>1-Muscle long fibulaire:</vt:lpstr>
      <vt:lpstr>1-Muscle long fibulaire:</vt:lpstr>
      <vt:lpstr>2-Muscle court fibulaire:</vt:lpstr>
      <vt:lpstr>IV-Muscles de la loge postérieure</vt:lpstr>
      <vt:lpstr>1-Les gastrocnémiens</vt:lpstr>
      <vt:lpstr>2-Le soléaire:</vt:lpstr>
      <vt:lpstr>3-Muscle plantaire:</vt:lpstr>
      <vt:lpstr>4-Le poplité:</vt:lpstr>
      <vt:lpstr>5-Le tibial postérieur:</vt:lpstr>
      <vt:lpstr>5-Le tibial postérieur:</vt:lpstr>
      <vt:lpstr>6-Le long fléchisseur des orteils:</vt:lpstr>
      <vt:lpstr>7-Le long fléchisseur de l’hallux:</vt:lpstr>
      <vt:lpstr>7-Le long fléchisseur de l’hallux:</vt:lpstr>
      <vt:lpstr>La fosse poplitée:</vt:lpstr>
      <vt:lpstr>Références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de la hanche</dc:title>
  <dc:creator>BABA N</dc:creator>
  <cp:lastModifiedBy>pcstar</cp:lastModifiedBy>
  <cp:revision>4</cp:revision>
  <dcterms:created xsi:type="dcterms:W3CDTF">2024-03-16T18:00:08Z</dcterms:created>
  <dcterms:modified xsi:type="dcterms:W3CDTF">2024-03-19T00:49:55Z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2024-03-16T00:00:00Z</vt:filetime>
  </property>
</Properties>
</file>