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3229" y="564007"/>
            <a:ext cx="502221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sng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sng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3532"/>
            <a:ext cx="7672070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4F81B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6939" y="1711321"/>
            <a:ext cx="5465445" cy="3756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sng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19600" y="73532"/>
            <a:ext cx="3331208" cy="688468"/>
          </a:xfrm>
        </p:spPr>
        <p:txBody>
          <a:bodyPr/>
          <a:lstStyle/>
          <a:p>
            <a:r>
              <a:rPr lang="fr-FR" dirty="0" smtClean="0"/>
              <a:t>Muscles du pied </a:t>
            </a:r>
            <a:endParaRPr lang="fr-FR" dirty="0"/>
          </a:p>
        </p:txBody>
      </p:sp>
      <p:pic>
        <p:nvPicPr>
          <p:cNvPr id="5" name="Espace réservé du contenu 4" descr="LOGO Ibn khaldou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1" y="1"/>
            <a:ext cx="2230582" cy="1752600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6477000" y="1577340"/>
            <a:ext cx="5181600" cy="2537459"/>
          </a:xfrm>
        </p:spPr>
        <p:txBody>
          <a:bodyPr/>
          <a:lstStyle/>
          <a:p>
            <a:r>
              <a:rPr lang="fr-FR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UNIVERSITE </a:t>
            </a:r>
            <a:r>
              <a:rPr lang="fr-FR" u="none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IBN KHALDOUN TIARET </a:t>
            </a:r>
          </a:p>
          <a:p>
            <a:r>
              <a:rPr lang="fr-FR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none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ANNEXE DE</a:t>
            </a:r>
            <a:r>
              <a:rPr lang="fr-FR" u="none" spc="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none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MEDECINE</a:t>
            </a:r>
            <a:endParaRPr lang="fr-FR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u="none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ANNEE </a:t>
            </a:r>
            <a:r>
              <a:rPr lang="fr-FR" u="none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UNIVERSITAIRE  </a:t>
            </a:r>
            <a:r>
              <a:rPr lang="fr-FR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fr-FR" u="none" spc="5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none" spc="-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-2024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fr-FR" u="none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u="none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BENYAHIA.S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u="none" spc="-1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SPECIALISTE  EN ANATOMIE GENERALE </a:t>
            </a:r>
            <a:endParaRPr lang="fr-FR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33400" y="2057400"/>
            <a:ext cx="50292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pcstar\Downloads\muscles pied late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5943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12" y="394208"/>
            <a:ext cx="6710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Muscle</a:t>
            </a:r>
            <a:r>
              <a:rPr spc="-80" dirty="0"/>
              <a:t> </a:t>
            </a:r>
            <a:r>
              <a:rPr dirty="0"/>
              <a:t>adducteur</a:t>
            </a:r>
            <a:r>
              <a:rPr spc="-65" dirty="0"/>
              <a:t> </a:t>
            </a:r>
            <a:r>
              <a:rPr dirty="0"/>
              <a:t>de</a:t>
            </a:r>
            <a:r>
              <a:rPr spc="-75" dirty="0"/>
              <a:t> </a:t>
            </a:r>
            <a:r>
              <a:rPr dirty="0"/>
              <a:t>l’hallux</a:t>
            </a:r>
            <a:r>
              <a:rPr spc="-70" dirty="0"/>
              <a:t> </a:t>
            </a:r>
            <a:r>
              <a:rPr dirty="0"/>
              <a:t>(en</a:t>
            </a:r>
            <a:r>
              <a:rPr spc="-70" dirty="0"/>
              <a:t> </a:t>
            </a:r>
            <a:r>
              <a:rPr spc="-10" dirty="0"/>
              <a:t>profondeur)</a:t>
            </a:r>
          </a:p>
        </p:txBody>
      </p:sp>
      <p:sp>
        <p:nvSpPr>
          <p:cNvPr id="3" name="object 3"/>
          <p:cNvSpPr/>
          <p:nvPr/>
        </p:nvSpPr>
        <p:spPr>
          <a:xfrm>
            <a:off x="2881122" y="1021841"/>
            <a:ext cx="5699760" cy="4937760"/>
          </a:xfrm>
          <a:custGeom>
            <a:avLst/>
            <a:gdLst/>
            <a:ahLst/>
            <a:cxnLst/>
            <a:rect l="l" t="t" r="r" b="b"/>
            <a:pathLst>
              <a:path w="5699759" h="4937760">
                <a:moveTo>
                  <a:pt x="0" y="4937760"/>
                </a:moveTo>
                <a:lnTo>
                  <a:pt x="5699760" y="4937760"/>
                </a:lnTo>
                <a:lnTo>
                  <a:pt x="5699760" y="0"/>
                </a:lnTo>
                <a:lnTo>
                  <a:pt x="0" y="0"/>
                </a:lnTo>
                <a:lnTo>
                  <a:pt x="0" y="493776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78678" y="1473453"/>
            <a:ext cx="2630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cuboïde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,cunéiforme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9354" y="961389"/>
            <a:ext cx="2052320" cy="12693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38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Origine:</a:t>
            </a:r>
            <a:r>
              <a:rPr sz="2400" b="1" u="sng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chefs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le</a:t>
            </a:r>
            <a:r>
              <a:rPr sz="2400" b="1" u="sng" spc="-3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chef</a:t>
            </a:r>
            <a:r>
              <a:rPr sz="2400" b="1" u="sng" spc="-4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oblique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: </a:t>
            </a:r>
            <a:r>
              <a:rPr sz="2400" b="1" spc="-10" dirty="0">
                <a:latin typeface="Calibri"/>
                <a:cs typeface="Calibri"/>
              </a:rPr>
              <a:t>latéral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M3,M4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3954" y="2278507"/>
            <a:ext cx="5513070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le</a:t>
            </a:r>
            <a:r>
              <a:rPr sz="2400" b="1" u="sng" spc="-5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chef</a:t>
            </a:r>
            <a:r>
              <a:rPr sz="2400" b="1" u="sng" spc="-6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transverse</a:t>
            </a:r>
            <a:r>
              <a:rPr sz="2400" b="1" spc="-20" dirty="0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capsule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articulaire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articulations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métatarso-</a:t>
            </a:r>
            <a:r>
              <a:rPr sz="2400" b="1" spc="-10" dirty="0">
                <a:latin typeface="Calibri"/>
                <a:cs typeface="Calibri"/>
              </a:rPr>
              <a:t>phalangiennes </a:t>
            </a:r>
            <a:r>
              <a:rPr sz="2400" b="1" dirty="0">
                <a:latin typeface="Calibri"/>
                <a:cs typeface="Calibri"/>
              </a:rPr>
              <a:t>3ème,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baseline="24305" dirty="0">
                <a:latin typeface="Calibri"/>
                <a:cs typeface="Calibri"/>
              </a:rPr>
              <a:t>ème</a:t>
            </a:r>
            <a:r>
              <a:rPr sz="2400" b="1" spc="209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5</a:t>
            </a:r>
            <a:r>
              <a:rPr sz="2400" b="1" spc="-30" baseline="24305" dirty="0">
                <a:latin typeface="Calibri"/>
                <a:cs typeface="Calibri"/>
              </a:rPr>
              <a:t>ème</a:t>
            </a:r>
            <a:endParaRPr sz="2400" baseline="24305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Terminaison:</a:t>
            </a:r>
            <a:r>
              <a:rPr sz="2400" b="1" spc="3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P1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l’hallux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os</a:t>
            </a:r>
            <a:endParaRPr sz="2400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sésamoïde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latéral</a:t>
            </a:r>
            <a:endParaRPr sz="2400">
              <a:latin typeface="Calibri"/>
              <a:cs typeface="Calibri"/>
            </a:endParaRPr>
          </a:p>
          <a:p>
            <a:pPr marL="38100" marR="1244600" algn="just">
              <a:lnSpc>
                <a:spcPts val="3460"/>
              </a:lnSpc>
              <a:spcBef>
                <a:spcPts val="95"/>
              </a:spcBef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plantaire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latéral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Action:</a:t>
            </a:r>
            <a:r>
              <a:rPr sz="2400" b="1" spc="-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adduction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l’hallux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45" y="1143000"/>
            <a:ext cx="2367814" cy="495300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872728" y="778763"/>
            <a:ext cx="3103245" cy="5862955"/>
            <a:chOff x="8872728" y="778763"/>
            <a:chExt cx="3103245" cy="58629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2728" y="829055"/>
              <a:ext cx="2528316" cy="5201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54996" y="3134842"/>
              <a:ext cx="1074420" cy="55933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67467" y="3154299"/>
              <a:ext cx="823594" cy="340360"/>
            </a:xfrm>
            <a:custGeom>
              <a:avLst/>
              <a:gdLst/>
              <a:ahLst/>
              <a:cxnLst/>
              <a:rect l="l" t="t" r="r" b="b"/>
              <a:pathLst>
                <a:path w="823595" h="340360">
                  <a:moveTo>
                    <a:pt x="119221" y="176847"/>
                  </a:moveTo>
                  <a:lnTo>
                    <a:pt x="112200" y="178835"/>
                  </a:lnTo>
                  <a:lnTo>
                    <a:pt x="106299" y="183514"/>
                  </a:lnTo>
                  <a:lnTo>
                    <a:pt x="0" y="309752"/>
                  </a:lnTo>
                  <a:lnTo>
                    <a:pt x="162178" y="340105"/>
                  </a:lnTo>
                  <a:lnTo>
                    <a:pt x="169777" y="339992"/>
                  </a:lnTo>
                  <a:lnTo>
                    <a:pt x="176482" y="337105"/>
                  </a:lnTo>
                  <a:lnTo>
                    <a:pt x="181592" y="331908"/>
                  </a:lnTo>
                  <a:lnTo>
                    <a:pt x="184403" y="324865"/>
                  </a:lnTo>
                  <a:lnTo>
                    <a:pt x="184344" y="317321"/>
                  </a:lnTo>
                  <a:lnTo>
                    <a:pt x="183326" y="314960"/>
                  </a:lnTo>
                  <a:lnTo>
                    <a:pt x="42036" y="314960"/>
                  </a:lnTo>
                  <a:lnTo>
                    <a:pt x="29209" y="279146"/>
                  </a:lnTo>
                  <a:lnTo>
                    <a:pt x="95479" y="255480"/>
                  </a:lnTo>
                  <a:lnTo>
                    <a:pt x="135381" y="208025"/>
                  </a:lnTo>
                  <a:lnTo>
                    <a:pt x="139061" y="201410"/>
                  </a:lnTo>
                  <a:lnTo>
                    <a:pt x="139858" y="194151"/>
                  </a:lnTo>
                  <a:lnTo>
                    <a:pt x="137846" y="187130"/>
                  </a:lnTo>
                  <a:lnTo>
                    <a:pt x="133096" y="181228"/>
                  </a:lnTo>
                  <a:lnTo>
                    <a:pt x="126480" y="177621"/>
                  </a:lnTo>
                  <a:lnTo>
                    <a:pt x="119221" y="176847"/>
                  </a:lnTo>
                  <a:close/>
                </a:path>
                <a:path w="823595" h="340360">
                  <a:moveTo>
                    <a:pt x="95479" y="255480"/>
                  </a:moveTo>
                  <a:lnTo>
                    <a:pt x="29209" y="279146"/>
                  </a:lnTo>
                  <a:lnTo>
                    <a:pt x="42036" y="314960"/>
                  </a:lnTo>
                  <a:lnTo>
                    <a:pt x="57682" y="309372"/>
                  </a:lnTo>
                  <a:lnTo>
                    <a:pt x="50164" y="309372"/>
                  </a:lnTo>
                  <a:lnTo>
                    <a:pt x="39115" y="278384"/>
                  </a:lnTo>
                  <a:lnTo>
                    <a:pt x="76221" y="278384"/>
                  </a:lnTo>
                  <a:lnTo>
                    <a:pt x="95479" y="255480"/>
                  </a:lnTo>
                  <a:close/>
                </a:path>
                <a:path w="823595" h="340360">
                  <a:moveTo>
                    <a:pt x="108308" y="291290"/>
                  </a:moveTo>
                  <a:lnTo>
                    <a:pt x="42036" y="314960"/>
                  </a:lnTo>
                  <a:lnTo>
                    <a:pt x="183326" y="314960"/>
                  </a:lnTo>
                  <a:lnTo>
                    <a:pt x="181451" y="310610"/>
                  </a:lnTo>
                  <a:lnTo>
                    <a:pt x="176224" y="305470"/>
                  </a:lnTo>
                  <a:lnTo>
                    <a:pt x="169163" y="302640"/>
                  </a:lnTo>
                  <a:lnTo>
                    <a:pt x="108308" y="291290"/>
                  </a:lnTo>
                  <a:close/>
                </a:path>
                <a:path w="823595" h="340360">
                  <a:moveTo>
                    <a:pt x="39115" y="278384"/>
                  </a:moveTo>
                  <a:lnTo>
                    <a:pt x="50164" y="309372"/>
                  </a:lnTo>
                  <a:lnTo>
                    <a:pt x="71190" y="284366"/>
                  </a:lnTo>
                  <a:lnTo>
                    <a:pt x="39115" y="278384"/>
                  </a:lnTo>
                  <a:close/>
                </a:path>
                <a:path w="823595" h="340360">
                  <a:moveTo>
                    <a:pt x="71190" y="284366"/>
                  </a:moveTo>
                  <a:lnTo>
                    <a:pt x="50164" y="309372"/>
                  </a:lnTo>
                  <a:lnTo>
                    <a:pt x="57682" y="309372"/>
                  </a:lnTo>
                  <a:lnTo>
                    <a:pt x="108308" y="291290"/>
                  </a:lnTo>
                  <a:lnTo>
                    <a:pt x="71190" y="284366"/>
                  </a:lnTo>
                  <a:close/>
                </a:path>
                <a:path w="823595" h="340360">
                  <a:moveTo>
                    <a:pt x="810894" y="0"/>
                  </a:moveTo>
                  <a:lnTo>
                    <a:pt x="95479" y="255480"/>
                  </a:lnTo>
                  <a:lnTo>
                    <a:pt x="71190" y="284366"/>
                  </a:lnTo>
                  <a:lnTo>
                    <a:pt x="108308" y="291290"/>
                  </a:lnTo>
                  <a:lnTo>
                    <a:pt x="823594" y="35813"/>
                  </a:lnTo>
                  <a:lnTo>
                    <a:pt x="810894" y="0"/>
                  </a:lnTo>
                  <a:close/>
                </a:path>
                <a:path w="823595" h="340360">
                  <a:moveTo>
                    <a:pt x="76221" y="278384"/>
                  </a:moveTo>
                  <a:lnTo>
                    <a:pt x="39115" y="278384"/>
                  </a:lnTo>
                  <a:lnTo>
                    <a:pt x="71190" y="284366"/>
                  </a:lnTo>
                  <a:lnTo>
                    <a:pt x="76221" y="278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5184" y="4265663"/>
              <a:ext cx="693394" cy="8077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447782" y="4455286"/>
              <a:ext cx="443230" cy="556895"/>
            </a:xfrm>
            <a:custGeom>
              <a:avLst/>
              <a:gdLst/>
              <a:ahLst/>
              <a:cxnLst/>
              <a:rect l="l" t="t" r="r" b="b"/>
              <a:pathLst>
                <a:path w="443229" h="556895">
                  <a:moveTo>
                    <a:pt x="46643" y="59508"/>
                  </a:moveTo>
                  <a:lnTo>
                    <a:pt x="51814" y="96821"/>
                  </a:lnTo>
                  <a:lnTo>
                    <a:pt x="413003" y="556640"/>
                  </a:lnTo>
                  <a:lnTo>
                    <a:pt x="442975" y="533145"/>
                  </a:lnTo>
                  <a:lnTo>
                    <a:pt x="81704" y="73366"/>
                  </a:lnTo>
                  <a:lnTo>
                    <a:pt x="46643" y="59508"/>
                  </a:lnTo>
                  <a:close/>
                </a:path>
                <a:path w="443229" h="556895">
                  <a:moveTo>
                    <a:pt x="0" y="0"/>
                  </a:moveTo>
                  <a:lnTo>
                    <a:pt x="22606" y="163449"/>
                  </a:lnTo>
                  <a:lnTo>
                    <a:pt x="44069" y="179705"/>
                  </a:lnTo>
                  <a:lnTo>
                    <a:pt x="51216" y="177226"/>
                  </a:lnTo>
                  <a:lnTo>
                    <a:pt x="56673" y="172354"/>
                  </a:lnTo>
                  <a:lnTo>
                    <a:pt x="59892" y="165792"/>
                  </a:lnTo>
                  <a:lnTo>
                    <a:pt x="60325" y="158242"/>
                  </a:lnTo>
                  <a:lnTo>
                    <a:pt x="51814" y="96821"/>
                  </a:lnTo>
                  <a:lnTo>
                    <a:pt x="8382" y="41529"/>
                  </a:lnTo>
                  <a:lnTo>
                    <a:pt x="38226" y="18033"/>
                  </a:lnTo>
                  <a:lnTo>
                    <a:pt x="45575" y="18033"/>
                  </a:lnTo>
                  <a:lnTo>
                    <a:pt x="0" y="0"/>
                  </a:lnTo>
                  <a:close/>
                </a:path>
                <a:path w="443229" h="556895">
                  <a:moveTo>
                    <a:pt x="45575" y="18033"/>
                  </a:moveTo>
                  <a:lnTo>
                    <a:pt x="38226" y="18033"/>
                  </a:lnTo>
                  <a:lnTo>
                    <a:pt x="81704" y="73366"/>
                  </a:lnTo>
                  <a:lnTo>
                    <a:pt x="139319" y="96138"/>
                  </a:lnTo>
                  <a:lnTo>
                    <a:pt x="146760" y="97508"/>
                  </a:lnTo>
                  <a:lnTo>
                    <a:pt x="153892" y="95948"/>
                  </a:lnTo>
                  <a:lnTo>
                    <a:pt x="159928" y="91817"/>
                  </a:lnTo>
                  <a:lnTo>
                    <a:pt x="164084" y="85470"/>
                  </a:lnTo>
                  <a:lnTo>
                    <a:pt x="165399" y="78029"/>
                  </a:lnTo>
                  <a:lnTo>
                    <a:pt x="163845" y="70897"/>
                  </a:lnTo>
                  <a:lnTo>
                    <a:pt x="159744" y="64861"/>
                  </a:lnTo>
                  <a:lnTo>
                    <a:pt x="153416" y="60706"/>
                  </a:lnTo>
                  <a:lnTo>
                    <a:pt x="45575" y="18033"/>
                  </a:lnTo>
                  <a:close/>
                </a:path>
                <a:path w="443229" h="556895">
                  <a:moveTo>
                    <a:pt x="38226" y="18033"/>
                  </a:moveTo>
                  <a:lnTo>
                    <a:pt x="8382" y="41529"/>
                  </a:lnTo>
                  <a:lnTo>
                    <a:pt x="51814" y="96821"/>
                  </a:lnTo>
                  <a:lnTo>
                    <a:pt x="46643" y="59508"/>
                  </a:lnTo>
                  <a:lnTo>
                    <a:pt x="16256" y="47498"/>
                  </a:lnTo>
                  <a:lnTo>
                    <a:pt x="42164" y="27177"/>
                  </a:lnTo>
                  <a:lnTo>
                    <a:pt x="45411" y="27177"/>
                  </a:lnTo>
                  <a:lnTo>
                    <a:pt x="38226" y="18033"/>
                  </a:lnTo>
                  <a:close/>
                </a:path>
                <a:path w="443229" h="556895">
                  <a:moveTo>
                    <a:pt x="45411" y="27177"/>
                  </a:moveTo>
                  <a:lnTo>
                    <a:pt x="42164" y="27177"/>
                  </a:lnTo>
                  <a:lnTo>
                    <a:pt x="46643" y="59508"/>
                  </a:lnTo>
                  <a:lnTo>
                    <a:pt x="81704" y="73366"/>
                  </a:lnTo>
                  <a:lnTo>
                    <a:pt x="45411" y="27177"/>
                  </a:lnTo>
                  <a:close/>
                </a:path>
                <a:path w="443229" h="556895">
                  <a:moveTo>
                    <a:pt x="42164" y="27177"/>
                  </a:moveTo>
                  <a:lnTo>
                    <a:pt x="16256" y="47498"/>
                  </a:lnTo>
                  <a:lnTo>
                    <a:pt x="46643" y="59508"/>
                  </a:lnTo>
                  <a:lnTo>
                    <a:pt x="42164" y="271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6652" y="778763"/>
              <a:ext cx="2756916" cy="5757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65992" y="6031992"/>
              <a:ext cx="609600" cy="609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3771" y="292712"/>
            <a:ext cx="2987039" cy="60516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1157" y="1326641"/>
            <a:ext cx="7519670" cy="4419600"/>
          </a:xfrm>
          <a:custGeom>
            <a:avLst/>
            <a:gdLst/>
            <a:ahLst/>
            <a:cxnLst/>
            <a:rect l="l" t="t" r="r" b="b"/>
            <a:pathLst>
              <a:path w="7519670" h="4419600">
                <a:moveTo>
                  <a:pt x="0" y="4419600"/>
                </a:moveTo>
                <a:lnTo>
                  <a:pt x="7519416" y="4419600"/>
                </a:lnTo>
                <a:lnTo>
                  <a:pt x="7519416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275" y="1384757"/>
            <a:ext cx="4270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/>
              <a:t>Muscle</a:t>
            </a:r>
            <a:r>
              <a:rPr spc="-100" dirty="0"/>
              <a:t> </a:t>
            </a:r>
            <a:r>
              <a:rPr dirty="0"/>
              <a:t>abducteur</a:t>
            </a:r>
            <a:r>
              <a:rPr spc="-80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spc="-10" dirty="0"/>
              <a:t>l’hallux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836" y="2412619"/>
            <a:ext cx="7028180" cy="244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  <a:tabLst>
                <a:tab pos="1282700" algn="l"/>
              </a:tabLst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tubérosité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calcanéus,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Aponévrose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Plantaire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septum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plantaire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5"/>
              </a:spcBef>
              <a:tabLst>
                <a:tab pos="1767839" algn="l"/>
              </a:tabLst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l’hallux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l’os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sésamoïde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 marR="2139950">
              <a:lnSpc>
                <a:spcPct val="120000"/>
              </a:lnSpc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plantaire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médial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Action:</a:t>
            </a:r>
            <a:r>
              <a:rPr sz="2400" b="1" spc="-5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abduction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flexion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l’hallux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00516" y="156971"/>
            <a:ext cx="3275329" cy="6484620"/>
            <a:chOff x="8700516" y="156971"/>
            <a:chExt cx="3275329" cy="6484620"/>
          </a:xfrm>
        </p:grpSpPr>
        <p:sp>
          <p:nvSpPr>
            <p:cNvPr id="7" name="object 7"/>
            <p:cNvSpPr/>
            <p:nvPr/>
          </p:nvSpPr>
          <p:spPr>
            <a:xfrm>
              <a:off x="9408160" y="999616"/>
              <a:ext cx="419734" cy="1033144"/>
            </a:xfrm>
            <a:custGeom>
              <a:avLst/>
              <a:gdLst/>
              <a:ahLst/>
              <a:cxnLst/>
              <a:rect l="l" t="t" r="r" b="b"/>
              <a:pathLst>
                <a:path w="419734" h="1033144">
                  <a:moveTo>
                    <a:pt x="274957" y="829211"/>
                  </a:moveTo>
                  <a:lnTo>
                    <a:pt x="202946" y="853821"/>
                  </a:lnTo>
                  <a:lnTo>
                    <a:pt x="384937" y="1033145"/>
                  </a:lnTo>
                  <a:lnTo>
                    <a:pt x="407670" y="865251"/>
                  </a:lnTo>
                  <a:lnTo>
                    <a:pt x="287274" y="865251"/>
                  </a:lnTo>
                  <a:lnTo>
                    <a:pt x="274957" y="829211"/>
                  </a:lnTo>
                  <a:close/>
                </a:path>
                <a:path w="419734" h="1033144">
                  <a:moveTo>
                    <a:pt x="347089" y="804560"/>
                  </a:moveTo>
                  <a:lnTo>
                    <a:pt x="274957" y="829211"/>
                  </a:lnTo>
                  <a:lnTo>
                    <a:pt x="287274" y="865251"/>
                  </a:lnTo>
                  <a:lnTo>
                    <a:pt x="359410" y="840613"/>
                  </a:lnTo>
                  <a:lnTo>
                    <a:pt x="347089" y="804560"/>
                  </a:lnTo>
                  <a:close/>
                </a:path>
                <a:path w="419734" h="1033144">
                  <a:moveTo>
                    <a:pt x="419226" y="779907"/>
                  </a:moveTo>
                  <a:lnTo>
                    <a:pt x="347089" y="804560"/>
                  </a:lnTo>
                  <a:lnTo>
                    <a:pt x="359410" y="840613"/>
                  </a:lnTo>
                  <a:lnTo>
                    <a:pt x="287274" y="865251"/>
                  </a:lnTo>
                  <a:lnTo>
                    <a:pt x="407670" y="865251"/>
                  </a:lnTo>
                  <a:lnTo>
                    <a:pt x="419226" y="779907"/>
                  </a:lnTo>
                  <a:close/>
                </a:path>
                <a:path w="419734" h="1033144">
                  <a:moveTo>
                    <a:pt x="72136" y="0"/>
                  </a:moveTo>
                  <a:lnTo>
                    <a:pt x="0" y="24637"/>
                  </a:lnTo>
                  <a:lnTo>
                    <a:pt x="274957" y="829211"/>
                  </a:lnTo>
                  <a:lnTo>
                    <a:pt x="347089" y="80456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0516" y="156971"/>
              <a:ext cx="3275076" cy="62849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992" y="6031992"/>
              <a:ext cx="609600" cy="609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5134" y="146175"/>
            <a:ext cx="3295650" cy="11328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70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</a:t>
            </a:r>
            <a:r>
              <a:rPr sz="22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.</a:t>
            </a:r>
            <a:r>
              <a:rPr sz="2200" b="1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Abducteur</a:t>
            </a:r>
            <a:r>
              <a:rPr sz="2200" b="1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du</a:t>
            </a:r>
            <a:r>
              <a:rPr sz="22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V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M.</a:t>
            </a:r>
            <a:r>
              <a:rPr sz="2200" b="1" u="sng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Court</a:t>
            </a:r>
            <a:r>
              <a:rPr sz="2200" b="1" u="sng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fléchisseur</a:t>
            </a:r>
            <a:r>
              <a:rPr sz="2200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du</a:t>
            </a:r>
            <a:r>
              <a:rPr sz="22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V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354965" algn="l"/>
              </a:tabLst>
            </a:pP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</a:t>
            </a:r>
            <a:r>
              <a:rPr sz="2200" b="1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.</a:t>
            </a:r>
            <a:r>
              <a:rPr sz="2200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Opposant</a:t>
            </a:r>
            <a:r>
              <a:rPr sz="2200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du</a:t>
            </a:r>
            <a:r>
              <a:rPr sz="2200" b="1" u="sng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5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V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53695"/>
            <a:ext cx="36341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3810" algn="l"/>
              </a:tabLst>
            </a:pPr>
            <a:r>
              <a:rPr spc="-10" dirty="0"/>
              <a:t>Groupe</a:t>
            </a:r>
            <a:r>
              <a:rPr dirty="0"/>
              <a:t>	</a:t>
            </a:r>
            <a:r>
              <a:rPr spc="-10" dirty="0"/>
              <a:t>plantaire</a:t>
            </a:r>
            <a:r>
              <a:rPr spc="-95" dirty="0"/>
              <a:t> </a:t>
            </a:r>
            <a:r>
              <a:rPr spc="-10" dirty="0"/>
              <a:t>latéral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660651"/>
            <a:ext cx="6960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Muscle</a:t>
            </a:r>
            <a:r>
              <a:rPr sz="2800" b="1" u="sng" spc="-7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abducteur</a:t>
            </a:r>
            <a:r>
              <a:rPr sz="2800" b="1" u="sng" spc="-6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du</a:t>
            </a:r>
            <a:r>
              <a:rPr sz="2800" b="1" u="sng" spc="-8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petit</a:t>
            </a:r>
            <a:r>
              <a:rPr sz="2800" b="1" u="sng" spc="-6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orteil</a:t>
            </a:r>
            <a:r>
              <a:rPr sz="2800" b="1" u="sng" spc="-7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(en</a:t>
            </a:r>
            <a:r>
              <a:rPr sz="2800" b="1" u="sng" spc="-7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superficie</a:t>
            </a:r>
            <a:r>
              <a:rPr sz="20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6842" y="2942082"/>
            <a:ext cx="6217920" cy="18167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 marR="1185545">
              <a:lnSpc>
                <a:spcPct val="100000"/>
              </a:lnSpc>
              <a:spcBef>
                <a:spcPts val="175"/>
              </a:spcBef>
              <a:tabLst>
                <a:tab pos="1591945" algn="l"/>
                <a:tab pos="2155825" algn="l"/>
              </a:tabLst>
            </a:pPr>
            <a:r>
              <a:rPr sz="28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 : </a:t>
            </a:r>
            <a:r>
              <a:rPr sz="2800" b="1" dirty="0">
                <a:solidFill>
                  <a:srgbClr val="C0504D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tubérosité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calcanéus </a:t>
            </a:r>
            <a:r>
              <a:rPr sz="28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P1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orteil </a:t>
            </a:r>
            <a:r>
              <a:rPr sz="28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8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plantaire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latéral </a:t>
            </a:r>
            <a:r>
              <a:rPr sz="28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</a:t>
            </a:r>
            <a:r>
              <a:rPr sz="2800" b="1" u="sng" spc="-6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abduction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orteil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06" y="2212847"/>
            <a:ext cx="2170253" cy="464515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265919" y="451104"/>
            <a:ext cx="2712720" cy="5300980"/>
            <a:chOff x="9265919" y="451104"/>
            <a:chExt cx="2712720" cy="53009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5919" y="835152"/>
              <a:ext cx="2290572" cy="49164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22863" y="1827339"/>
              <a:ext cx="1057643" cy="3109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880597" y="1905000"/>
              <a:ext cx="861694" cy="114300"/>
            </a:xfrm>
            <a:custGeom>
              <a:avLst/>
              <a:gdLst/>
              <a:ahLst/>
              <a:cxnLst/>
              <a:rect l="l" t="t" r="r" b="b"/>
              <a:pathLst>
                <a:path w="861695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861695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861695" h="114300">
                  <a:moveTo>
                    <a:pt x="861441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861441" y="76200"/>
                  </a:lnTo>
                  <a:lnTo>
                    <a:pt x="86144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7839" y="451104"/>
              <a:ext cx="2590800" cy="530047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65992" y="6045742"/>
            <a:ext cx="609600" cy="5958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54" y="520954"/>
            <a:ext cx="8011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 </a:t>
            </a:r>
            <a:r>
              <a:rPr dirty="0"/>
              <a:t>Muscle</a:t>
            </a:r>
            <a:r>
              <a:rPr spc="-50" dirty="0"/>
              <a:t> </a:t>
            </a:r>
            <a:r>
              <a:rPr dirty="0"/>
              <a:t>court</a:t>
            </a:r>
            <a:r>
              <a:rPr spc="-40" dirty="0"/>
              <a:t> </a:t>
            </a:r>
            <a:r>
              <a:rPr spc="-10" dirty="0"/>
              <a:t>fléchisseur</a:t>
            </a:r>
            <a:r>
              <a:rPr spc="-45" dirty="0"/>
              <a:t> </a:t>
            </a:r>
            <a:r>
              <a:rPr dirty="0"/>
              <a:t>du</a:t>
            </a:r>
            <a:r>
              <a:rPr spc="-55" dirty="0"/>
              <a:t> </a:t>
            </a:r>
            <a:r>
              <a:rPr dirty="0"/>
              <a:t>petit</a:t>
            </a:r>
            <a:r>
              <a:rPr spc="-35" dirty="0"/>
              <a:t> </a:t>
            </a:r>
            <a:r>
              <a:rPr dirty="0"/>
              <a:t>orteil</a:t>
            </a:r>
            <a:r>
              <a:rPr spc="-30" dirty="0"/>
              <a:t> </a:t>
            </a:r>
            <a:r>
              <a:rPr dirty="0"/>
              <a:t>en</a:t>
            </a:r>
            <a:r>
              <a:rPr spc="-55" dirty="0"/>
              <a:t> </a:t>
            </a:r>
            <a:r>
              <a:rPr spc="-10" dirty="0"/>
              <a:t>profondeur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1601" y="1997201"/>
            <a:ext cx="5242560" cy="338327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sng" spc="-4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cuboïde,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base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M5</a:t>
            </a:r>
            <a:endParaRPr sz="2400">
              <a:latin typeface="Calibri"/>
              <a:cs typeface="Calibri"/>
            </a:endParaRPr>
          </a:p>
          <a:p>
            <a:pPr marL="90805" marR="946150">
              <a:lnSpc>
                <a:spcPct val="100000"/>
              </a:lnSpc>
              <a:spcBef>
                <a:spcPts val="580"/>
              </a:spcBef>
            </a:pPr>
            <a:r>
              <a:rPr sz="2400" b="1" u="sng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Terminaison:</a:t>
            </a:r>
            <a:r>
              <a:rPr sz="2400" b="1" spc="-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base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phalange </a:t>
            </a:r>
            <a:r>
              <a:rPr sz="2400" b="1" dirty="0">
                <a:latin typeface="Calibri"/>
                <a:cs typeface="Calibri"/>
              </a:rPr>
              <a:t>proximale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petit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orteil</a:t>
            </a:r>
            <a:endParaRPr sz="2400">
              <a:latin typeface="Calibri"/>
              <a:cs typeface="Calibri"/>
            </a:endParaRPr>
          </a:p>
          <a:p>
            <a:pPr marL="90805" marR="921385">
              <a:lnSpc>
                <a:spcPct val="120000"/>
              </a:lnSpc>
            </a:pPr>
            <a:r>
              <a:rPr sz="2400" b="1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nnervation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plantaire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latéral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Action:</a:t>
            </a:r>
            <a:r>
              <a:rPr sz="2400" b="1" spc="-4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fléchisseur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petit</a:t>
            </a:r>
            <a:r>
              <a:rPr sz="2400" b="1" spc="-10" dirty="0">
                <a:latin typeface="Calibri"/>
                <a:cs typeface="Calibri"/>
              </a:rPr>
              <a:t> orteil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31544" y="816863"/>
            <a:ext cx="2675255" cy="5824855"/>
            <a:chOff x="9431544" y="816863"/>
            <a:chExt cx="2675255" cy="58248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1544" y="816863"/>
              <a:ext cx="2675215" cy="5545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1" y="6031992"/>
              <a:ext cx="609600" cy="60959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984" y="1783079"/>
            <a:ext cx="1550351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189" y="629158"/>
            <a:ext cx="55632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95"/>
              </a:spcBef>
              <a:tabLst>
                <a:tab pos="3437254" algn="l"/>
              </a:tabLst>
            </a:pPr>
            <a:r>
              <a:rPr sz="2800" b="1" u="sng" spc="-4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L’opposant</a:t>
            </a:r>
            <a:r>
              <a:rPr sz="2800" b="1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du</a:t>
            </a:r>
            <a:r>
              <a:rPr sz="2800" b="1" u="sng" spc="-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V</a:t>
            </a:r>
            <a:r>
              <a:rPr sz="2800" b="1" u="sng" spc="-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orteil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inconstant</a:t>
            </a:r>
            <a:r>
              <a:rPr sz="2800" b="1" u="sng" spc="-10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(en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profondeur</a:t>
            </a:r>
            <a:r>
              <a:rPr sz="2000" b="1" spc="-10" dirty="0">
                <a:solidFill>
                  <a:srgbClr val="4F81BC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91983" y="457200"/>
            <a:ext cx="4641215" cy="6184900"/>
            <a:chOff x="7491983" y="457200"/>
            <a:chExt cx="4641215" cy="6184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7920" y="539496"/>
              <a:ext cx="3144744" cy="58536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256898" y="2372360"/>
              <a:ext cx="294640" cy="791845"/>
            </a:xfrm>
            <a:custGeom>
              <a:avLst/>
              <a:gdLst/>
              <a:ahLst/>
              <a:cxnLst/>
              <a:rect l="l" t="t" r="r" b="b"/>
              <a:pathLst>
                <a:path w="294640" h="791844">
                  <a:moveTo>
                    <a:pt x="0" y="541654"/>
                  </a:moveTo>
                  <a:lnTo>
                    <a:pt x="52704" y="791717"/>
                  </a:lnTo>
                  <a:lnTo>
                    <a:pt x="205646" y="617092"/>
                  </a:lnTo>
                  <a:lnTo>
                    <a:pt x="137795" y="617092"/>
                  </a:lnTo>
                  <a:lnTo>
                    <a:pt x="64007" y="597788"/>
                  </a:lnTo>
                  <a:lnTo>
                    <a:pt x="73654" y="560904"/>
                  </a:lnTo>
                  <a:lnTo>
                    <a:pt x="0" y="541654"/>
                  </a:lnTo>
                  <a:close/>
                </a:path>
                <a:path w="294640" h="791844">
                  <a:moveTo>
                    <a:pt x="73654" y="560904"/>
                  </a:moveTo>
                  <a:lnTo>
                    <a:pt x="64007" y="597788"/>
                  </a:lnTo>
                  <a:lnTo>
                    <a:pt x="137795" y="617092"/>
                  </a:lnTo>
                  <a:lnTo>
                    <a:pt x="147446" y="580189"/>
                  </a:lnTo>
                  <a:lnTo>
                    <a:pt x="73654" y="560904"/>
                  </a:lnTo>
                  <a:close/>
                </a:path>
                <a:path w="294640" h="791844">
                  <a:moveTo>
                    <a:pt x="147446" y="580189"/>
                  </a:moveTo>
                  <a:lnTo>
                    <a:pt x="137795" y="617092"/>
                  </a:lnTo>
                  <a:lnTo>
                    <a:pt x="205646" y="617092"/>
                  </a:lnTo>
                  <a:lnTo>
                    <a:pt x="221106" y="599439"/>
                  </a:lnTo>
                  <a:lnTo>
                    <a:pt x="147446" y="580189"/>
                  </a:lnTo>
                  <a:close/>
                </a:path>
                <a:path w="294640" h="791844">
                  <a:moveTo>
                    <a:pt x="220345" y="0"/>
                  </a:moveTo>
                  <a:lnTo>
                    <a:pt x="73654" y="560904"/>
                  </a:lnTo>
                  <a:lnTo>
                    <a:pt x="147446" y="580189"/>
                  </a:lnTo>
                  <a:lnTo>
                    <a:pt x="294131" y="19303"/>
                  </a:lnTo>
                  <a:lnTo>
                    <a:pt x="22034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983" y="457200"/>
              <a:ext cx="4218432" cy="5791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991" y="6031991"/>
              <a:ext cx="609600" cy="609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87801" y="1799082"/>
            <a:ext cx="4114800" cy="406907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</a:t>
            </a:r>
            <a:r>
              <a:rPr sz="2800" b="1" u="sng" spc="-3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:</a:t>
            </a:r>
            <a:r>
              <a:rPr sz="2800" b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os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cuboïde</a:t>
            </a:r>
            <a:endParaRPr sz="2800">
              <a:latin typeface="Calibri"/>
              <a:cs typeface="Calibri"/>
            </a:endParaRPr>
          </a:p>
          <a:p>
            <a:pPr marL="90805" marR="320040">
              <a:lnSpc>
                <a:spcPct val="100000"/>
              </a:lnSpc>
              <a:spcBef>
                <a:spcPts val="670"/>
              </a:spcBef>
            </a:pPr>
            <a:r>
              <a:rPr sz="2800" b="1" u="sng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800" b="1" spc="-25" dirty="0">
                <a:latin typeface="Calibri"/>
                <a:cs typeface="Calibri"/>
              </a:rPr>
              <a:t>: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bord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latéral </a:t>
            </a:r>
            <a:r>
              <a:rPr sz="2800" b="1" dirty="0">
                <a:latin typeface="Calibri"/>
                <a:cs typeface="Calibri"/>
              </a:rPr>
              <a:t>du 5</a:t>
            </a:r>
            <a:r>
              <a:rPr sz="2775" b="1" baseline="25525" dirty="0">
                <a:latin typeface="Calibri"/>
                <a:cs typeface="Calibri"/>
              </a:rPr>
              <a:t>ème</a:t>
            </a:r>
            <a:r>
              <a:rPr sz="2775" b="1" spc="300" baseline="255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métatarsien</a:t>
            </a:r>
            <a:endParaRPr sz="2800">
              <a:latin typeface="Calibri"/>
              <a:cs typeface="Calibri"/>
            </a:endParaRPr>
          </a:p>
          <a:p>
            <a:pPr marL="90805" marR="164465">
              <a:lnSpc>
                <a:spcPct val="100000"/>
              </a:lnSpc>
              <a:spcBef>
                <a:spcPts val="675"/>
              </a:spcBef>
            </a:pPr>
            <a:r>
              <a:rPr sz="28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800" b="1" spc="-10" dirty="0">
                <a:latin typeface="Calibri"/>
                <a:cs typeface="Calibri"/>
              </a:rPr>
              <a:t>: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nerf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plantaire latéral</a:t>
            </a:r>
            <a:endParaRPr sz="2800">
              <a:latin typeface="Calibri"/>
              <a:cs typeface="Calibri"/>
            </a:endParaRPr>
          </a:p>
          <a:p>
            <a:pPr marL="90805" marR="466090">
              <a:lnSpc>
                <a:spcPct val="100000"/>
              </a:lnSpc>
              <a:spcBef>
                <a:spcPts val="670"/>
              </a:spcBef>
            </a:pPr>
            <a:r>
              <a:rPr sz="28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Action:</a:t>
            </a:r>
            <a:r>
              <a:rPr sz="2800" b="1" spc="-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Flexion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légère </a:t>
            </a:r>
            <a:r>
              <a:rPr sz="2800" dirty="0">
                <a:latin typeface="Calibri"/>
                <a:cs typeface="Calibri"/>
              </a:rPr>
              <a:t>adducteur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petit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orteil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874520"/>
            <a:ext cx="2636519" cy="46939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88466"/>
            <a:ext cx="5915660" cy="80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u="sng" spc="47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Muscle</a:t>
            </a:r>
            <a:r>
              <a:rPr sz="2500" b="1" u="sng" spc="-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court</a:t>
            </a:r>
            <a:r>
              <a:rPr sz="2500" b="1" u="sng" spc="-5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fléchisseur</a:t>
            </a:r>
            <a:r>
              <a:rPr sz="2500" b="1" u="sng" spc="-5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des</a:t>
            </a:r>
            <a:r>
              <a:rPr sz="2500" b="1" u="sng" spc="-5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orteils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(plan</a:t>
            </a:r>
            <a:r>
              <a:rPr sz="2500" b="1" u="sng" spc="-4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superficiel)</a:t>
            </a:r>
            <a:r>
              <a:rPr sz="2500" b="1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[court</a:t>
            </a:r>
            <a:r>
              <a:rPr sz="2500" b="1" u="sng" spc="-3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fléchisseur</a:t>
            </a:r>
            <a:r>
              <a:rPr sz="2500" b="1" u="sng" spc="-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plantaire</a:t>
            </a:r>
            <a:r>
              <a:rPr sz="1600" b="1" spc="-10" dirty="0">
                <a:solidFill>
                  <a:srgbClr val="4F81BC"/>
                </a:solidFill>
                <a:latin typeface="Calibri"/>
                <a:cs typeface="Calibri"/>
              </a:rPr>
              <a:t>]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4082" y="2896361"/>
            <a:ext cx="4511040" cy="378269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650"/>
              </a:lnSpc>
              <a:tabLst>
                <a:tab pos="1236980" algn="l"/>
              </a:tabLst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tubérosité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calcanéus,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ts val="2735"/>
              </a:lnSpc>
            </a:pPr>
            <a:r>
              <a:rPr sz="2400" b="1" spc="-10" dirty="0">
                <a:latin typeface="Calibri"/>
                <a:cs typeface="Calibri"/>
              </a:rPr>
              <a:t>Aponévrose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plantaire</a:t>
            </a:r>
            <a:endParaRPr sz="2400">
              <a:latin typeface="Calibri"/>
              <a:cs typeface="Calibri"/>
            </a:endParaRPr>
          </a:p>
          <a:p>
            <a:pPr marL="90805" marR="205104">
              <a:lnSpc>
                <a:spcPts val="2590"/>
              </a:lnSpc>
              <a:spcBef>
                <a:spcPts val="615"/>
              </a:spcBef>
            </a:pPr>
            <a:r>
              <a:rPr sz="2400" b="1" u="sng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20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par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deux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languettes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bords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phalange</a:t>
            </a:r>
            <a:endParaRPr sz="2400">
              <a:latin typeface="Calibri"/>
              <a:cs typeface="Calibri"/>
            </a:endParaRPr>
          </a:p>
          <a:p>
            <a:pPr marL="90805" marR="881380">
              <a:lnSpc>
                <a:spcPct val="65000"/>
              </a:lnSpc>
              <a:spcBef>
                <a:spcPts val="685"/>
              </a:spcBef>
            </a:pPr>
            <a:r>
              <a:rPr sz="2400" b="1" dirty="0">
                <a:latin typeface="Calibri"/>
                <a:cs typeface="Calibri"/>
              </a:rPr>
              <a:t>moyenne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orteils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(P2)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du </a:t>
            </a:r>
            <a:r>
              <a:rPr sz="3600" b="1" baseline="-16203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ème</a:t>
            </a:r>
            <a:r>
              <a:rPr sz="3600" b="1" baseline="-16203" dirty="0">
                <a:latin typeface="Calibri"/>
                <a:cs typeface="Calibri"/>
              </a:rPr>
              <a:t>au</a:t>
            </a:r>
            <a:r>
              <a:rPr sz="3600" b="1" spc="-67" baseline="-16203" dirty="0">
                <a:latin typeface="Calibri"/>
                <a:cs typeface="Calibri"/>
              </a:rPr>
              <a:t> </a:t>
            </a:r>
            <a:r>
              <a:rPr sz="3600" b="1" spc="-30" baseline="-16203" dirty="0">
                <a:latin typeface="Calibri"/>
                <a:cs typeface="Calibri"/>
              </a:rPr>
              <a:t>5</a:t>
            </a:r>
            <a:r>
              <a:rPr sz="1600" b="1" spc="-20" dirty="0">
                <a:latin typeface="Calibri"/>
                <a:cs typeface="Calibri"/>
              </a:rPr>
              <a:t>ème</a:t>
            </a:r>
            <a:endParaRPr sz="1600">
              <a:latin typeface="Calibri"/>
              <a:cs typeface="Calibri"/>
            </a:endParaRPr>
          </a:p>
          <a:p>
            <a:pPr marL="90805" marR="130810">
              <a:lnSpc>
                <a:spcPct val="100000"/>
              </a:lnSpc>
              <a:spcBef>
                <a:spcPts val="1010"/>
              </a:spcBef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plantaire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médial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Action:</a:t>
            </a:r>
            <a:r>
              <a:rPr sz="2400" b="1" spc="-6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flexion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phalanges intermédiaires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orteils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2</a:t>
            </a:r>
            <a:r>
              <a:rPr sz="2400" b="1" spc="-30" baseline="24305" dirty="0">
                <a:latin typeface="Calibri"/>
                <a:cs typeface="Calibri"/>
              </a:rPr>
              <a:t>ème</a:t>
            </a:r>
            <a:endParaRPr sz="2400" baseline="24305">
              <a:latin typeface="Calibri"/>
              <a:cs typeface="Calibri"/>
            </a:endParaRPr>
          </a:p>
          <a:p>
            <a:pPr marL="90805">
              <a:lnSpc>
                <a:spcPts val="1875"/>
              </a:lnSpc>
            </a:pPr>
            <a:r>
              <a:rPr sz="3600" b="1" baseline="-16203" dirty="0">
                <a:latin typeface="Calibri"/>
                <a:cs typeface="Calibri"/>
              </a:rPr>
              <a:t>au</a:t>
            </a:r>
            <a:r>
              <a:rPr sz="3600" b="1" spc="-37" baseline="-16203" dirty="0">
                <a:latin typeface="Calibri"/>
                <a:cs typeface="Calibri"/>
              </a:rPr>
              <a:t> </a:t>
            </a:r>
            <a:r>
              <a:rPr sz="3600" b="1" spc="-30" baseline="-16203" dirty="0">
                <a:latin typeface="Calibri"/>
                <a:cs typeface="Calibri"/>
              </a:rPr>
              <a:t>5</a:t>
            </a:r>
            <a:r>
              <a:rPr sz="1600" b="1" spc="-20" dirty="0">
                <a:latin typeface="Calibri"/>
                <a:cs typeface="Calibri"/>
              </a:rPr>
              <a:t>ème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1" y="183642"/>
            <a:ext cx="6370320" cy="7620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1130"/>
              </a:spcBef>
              <a:tabLst>
                <a:tab pos="4799965" algn="l"/>
              </a:tabLst>
            </a:pPr>
            <a:r>
              <a:rPr dirty="0"/>
              <a:t>La</a:t>
            </a:r>
            <a:r>
              <a:rPr spc="-45" dirty="0"/>
              <a:t> </a:t>
            </a:r>
            <a:r>
              <a:rPr dirty="0"/>
              <a:t>loge</a:t>
            </a:r>
            <a:r>
              <a:rPr spc="-55" dirty="0"/>
              <a:t> </a:t>
            </a:r>
            <a:r>
              <a:rPr dirty="0"/>
              <a:t>moyenne</a:t>
            </a:r>
            <a:r>
              <a:rPr spc="-45" dirty="0"/>
              <a:t> </a:t>
            </a:r>
            <a:r>
              <a:rPr dirty="0"/>
              <a:t>ou</a:t>
            </a:r>
            <a:r>
              <a:rPr spc="-60" dirty="0"/>
              <a:t> </a:t>
            </a:r>
            <a:r>
              <a:rPr spc="-10" dirty="0"/>
              <a:t>Groupe</a:t>
            </a:r>
            <a:r>
              <a:rPr dirty="0"/>
              <a:t>	</a:t>
            </a:r>
            <a:r>
              <a:rPr spc="-10" dirty="0"/>
              <a:t>médian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2225039"/>
            <a:ext cx="2560320" cy="4191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95669" y="16256"/>
            <a:ext cx="3557904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360" indent="-205104">
              <a:lnSpc>
                <a:spcPct val="100000"/>
              </a:lnSpc>
              <a:spcBef>
                <a:spcPts val="100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</a:t>
            </a:r>
            <a:r>
              <a:rPr sz="2000" b="1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.</a:t>
            </a:r>
            <a:r>
              <a:rPr sz="2000" b="1" u="sng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Court</a:t>
            </a:r>
            <a:r>
              <a:rPr sz="2000" b="1" u="sng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fléchisseur</a:t>
            </a:r>
            <a:r>
              <a:rPr sz="2000" b="1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des</a:t>
            </a:r>
            <a:r>
              <a:rPr sz="2000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orteils</a:t>
            </a:r>
            <a:endParaRPr sz="2000">
              <a:latin typeface="Calibri"/>
              <a:cs typeface="Calibri"/>
            </a:endParaRPr>
          </a:p>
          <a:p>
            <a:pPr marL="213360" indent="-204470">
              <a:lnSpc>
                <a:spcPct val="100000"/>
              </a:lnSpc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M.</a:t>
            </a:r>
            <a:r>
              <a:rPr sz="2000" b="1" u="sng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Carré</a:t>
            </a:r>
            <a:r>
              <a:rPr sz="2000" b="1" u="sng" spc="-2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plantaire</a:t>
            </a:r>
            <a:endParaRPr sz="2000">
              <a:latin typeface="Calibri"/>
              <a:cs typeface="Calibri"/>
            </a:endParaRPr>
          </a:p>
          <a:p>
            <a:pPr marL="213360" indent="-205104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213360" algn="l"/>
              </a:tabLst>
            </a:pP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M</a:t>
            </a:r>
            <a:r>
              <a:rPr sz="2000" b="1" u="sng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. </a:t>
            </a:r>
            <a:r>
              <a:rPr sz="20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lombricaux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10700" y="954024"/>
            <a:ext cx="2565400" cy="5687695"/>
            <a:chOff x="9410700" y="954024"/>
            <a:chExt cx="2565400" cy="56876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97568" y="954024"/>
              <a:ext cx="2328672" cy="4727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2280" y="1321320"/>
              <a:ext cx="733056" cy="57301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780013" y="1341374"/>
              <a:ext cx="537210" cy="377825"/>
            </a:xfrm>
            <a:custGeom>
              <a:avLst/>
              <a:gdLst/>
              <a:ahLst/>
              <a:cxnLst/>
              <a:rect l="l" t="t" r="r" b="b"/>
              <a:pathLst>
                <a:path w="537209" h="377825">
                  <a:moveTo>
                    <a:pt x="61849" y="265556"/>
                  </a:moveTo>
                  <a:lnTo>
                    <a:pt x="0" y="377316"/>
                  </a:lnTo>
                  <a:lnTo>
                    <a:pt x="126618" y="359790"/>
                  </a:lnTo>
                  <a:lnTo>
                    <a:pt x="112390" y="339089"/>
                  </a:lnTo>
                  <a:lnTo>
                    <a:pt x="89280" y="339089"/>
                  </a:lnTo>
                  <a:lnTo>
                    <a:pt x="67690" y="307721"/>
                  </a:lnTo>
                  <a:lnTo>
                    <a:pt x="83409" y="296925"/>
                  </a:lnTo>
                  <a:lnTo>
                    <a:pt x="61849" y="265556"/>
                  </a:lnTo>
                  <a:close/>
                </a:path>
                <a:path w="537209" h="377825">
                  <a:moveTo>
                    <a:pt x="83409" y="296925"/>
                  </a:moveTo>
                  <a:lnTo>
                    <a:pt x="67690" y="307721"/>
                  </a:lnTo>
                  <a:lnTo>
                    <a:pt x="89280" y="339089"/>
                  </a:lnTo>
                  <a:lnTo>
                    <a:pt x="104980" y="328309"/>
                  </a:lnTo>
                  <a:lnTo>
                    <a:pt x="83409" y="296925"/>
                  </a:lnTo>
                  <a:close/>
                </a:path>
                <a:path w="537209" h="377825">
                  <a:moveTo>
                    <a:pt x="104980" y="328309"/>
                  </a:moveTo>
                  <a:lnTo>
                    <a:pt x="89280" y="339089"/>
                  </a:lnTo>
                  <a:lnTo>
                    <a:pt x="112390" y="339089"/>
                  </a:lnTo>
                  <a:lnTo>
                    <a:pt x="104980" y="328309"/>
                  </a:lnTo>
                  <a:close/>
                </a:path>
                <a:path w="537209" h="377825">
                  <a:moveTo>
                    <a:pt x="515746" y="0"/>
                  </a:moveTo>
                  <a:lnTo>
                    <a:pt x="83409" y="296925"/>
                  </a:lnTo>
                  <a:lnTo>
                    <a:pt x="104980" y="328309"/>
                  </a:lnTo>
                  <a:lnTo>
                    <a:pt x="537209" y="31496"/>
                  </a:lnTo>
                  <a:lnTo>
                    <a:pt x="515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0700" y="954024"/>
              <a:ext cx="2560320" cy="54620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65992" y="6031991"/>
              <a:ext cx="609600" cy="609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Muscle</a:t>
            </a:r>
            <a:r>
              <a:rPr sz="3200" spc="-75" dirty="0"/>
              <a:t> </a:t>
            </a:r>
            <a:r>
              <a:rPr sz="3200" dirty="0"/>
              <a:t>carré</a:t>
            </a:r>
            <a:r>
              <a:rPr sz="3200" spc="-60" dirty="0"/>
              <a:t> </a:t>
            </a:r>
            <a:r>
              <a:rPr sz="3200" dirty="0"/>
              <a:t>plantaire</a:t>
            </a:r>
            <a:r>
              <a:rPr sz="3200" spc="-90" dirty="0"/>
              <a:t> </a:t>
            </a:r>
            <a:r>
              <a:rPr sz="3200" dirty="0"/>
              <a:t>(chair</a:t>
            </a:r>
            <a:r>
              <a:rPr sz="3200" spc="-70" dirty="0"/>
              <a:t> </a:t>
            </a:r>
            <a:r>
              <a:rPr sz="3200" dirty="0"/>
              <a:t>carré</a:t>
            </a:r>
            <a:r>
              <a:rPr sz="3200" spc="-75" dirty="0"/>
              <a:t> </a:t>
            </a:r>
            <a:r>
              <a:rPr sz="3200" dirty="0"/>
              <a:t>de</a:t>
            </a:r>
            <a:r>
              <a:rPr sz="3200" spc="-65" dirty="0"/>
              <a:t> </a:t>
            </a:r>
            <a:r>
              <a:rPr sz="3200" spc="-10" dirty="0"/>
              <a:t>Sylvius)</a:t>
            </a:r>
            <a:r>
              <a:rPr sz="3200" u="none" spc="-10" dirty="0"/>
              <a:t> </a:t>
            </a:r>
            <a:r>
              <a:rPr sz="3200" dirty="0"/>
              <a:t>plan</a:t>
            </a:r>
            <a:r>
              <a:rPr sz="3200" spc="-20" dirty="0"/>
              <a:t> </a:t>
            </a:r>
            <a:r>
              <a:rPr sz="3200" spc="-10" dirty="0"/>
              <a:t>moyen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8840723" y="0"/>
            <a:ext cx="3351529" cy="6642100"/>
            <a:chOff x="8840723" y="0"/>
            <a:chExt cx="3351529" cy="6642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3687" y="0"/>
              <a:ext cx="3258311" cy="6515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0723" y="112776"/>
              <a:ext cx="3351276" cy="63840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991" y="6031991"/>
              <a:ext cx="609600" cy="6095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99182" y="1448561"/>
            <a:ext cx="5224780" cy="396240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170" marR="163195">
              <a:lnSpc>
                <a:spcPct val="100000"/>
              </a:lnSpc>
              <a:spcBef>
                <a:spcPts val="200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inférieure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tubérosité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calcanéus</a:t>
            </a:r>
            <a:endParaRPr sz="2400">
              <a:latin typeface="Calibri"/>
              <a:cs typeface="Calibri"/>
            </a:endParaRPr>
          </a:p>
          <a:p>
            <a:pPr marL="90170" marR="480059">
              <a:lnSpc>
                <a:spcPct val="100000"/>
              </a:lnSpc>
              <a:spcBef>
                <a:spcPts val="580"/>
              </a:spcBef>
              <a:tabLst>
                <a:tab pos="1858645" algn="l"/>
              </a:tabLst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tendon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long </a:t>
            </a:r>
            <a:r>
              <a:rPr sz="2400" b="1" spc="-10" dirty="0">
                <a:latin typeface="Calibri"/>
                <a:cs typeface="Calibri"/>
              </a:rPr>
              <a:t>fléchisseur</a:t>
            </a:r>
            <a:endParaRPr sz="24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plantaire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latéral</a:t>
            </a:r>
            <a:endParaRPr sz="2400">
              <a:latin typeface="Calibri"/>
              <a:cs typeface="Calibri"/>
            </a:endParaRPr>
          </a:p>
          <a:p>
            <a:pPr marL="90170" marR="391160" algn="just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Action:</a:t>
            </a:r>
            <a:r>
              <a:rPr sz="2400" b="1" spc="-8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maintien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l’axe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tendons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fléchisseur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orteils </a:t>
            </a:r>
            <a:r>
              <a:rPr sz="2400" b="1" dirty="0">
                <a:latin typeface="Calibri"/>
                <a:cs typeface="Calibri"/>
              </a:rPr>
              <a:t>(corrige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l’obliquité)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952" y="1601585"/>
            <a:ext cx="1781556" cy="472994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594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95"/>
              </a:spcBef>
            </a:pPr>
            <a:r>
              <a:rPr spc="-65" dirty="0"/>
              <a:t> </a:t>
            </a:r>
            <a:r>
              <a:rPr dirty="0"/>
              <a:t>Muscles</a:t>
            </a:r>
            <a:r>
              <a:rPr spc="-50" dirty="0"/>
              <a:t> </a:t>
            </a:r>
            <a:r>
              <a:rPr dirty="0"/>
              <a:t>lombricaux</a:t>
            </a:r>
            <a:r>
              <a:rPr spc="-50" dirty="0"/>
              <a:t> </a:t>
            </a:r>
            <a:r>
              <a:rPr dirty="0"/>
              <a:t>du</a:t>
            </a:r>
            <a:r>
              <a:rPr spc="-55" dirty="0"/>
              <a:t> </a:t>
            </a:r>
            <a:r>
              <a:rPr spc="-20" dirty="0"/>
              <a:t>pied</a:t>
            </a:r>
          </a:p>
        </p:txBody>
      </p:sp>
      <p:sp>
        <p:nvSpPr>
          <p:cNvPr id="3" name="object 3"/>
          <p:cNvSpPr/>
          <p:nvPr/>
        </p:nvSpPr>
        <p:spPr>
          <a:xfrm>
            <a:off x="3353561" y="1087374"/>
            <a:ext cx="5379720" cy="5169535"/>
          </a:xfrm>
          <a:custGeom>
            <a:avLst/>
            <a:gdLst/>
            <a:ahLst/>
            <a:cxnLst/>
            <a:rect l="l" t="t" r="r" b="b"/>
            <a:pathLst>
              <a:path w="5379720" h="5169535">
                <a:moveTo>
                  <a:pt x="0" y="5169408"/>
                </a:moveTo>
                <a:lnTo>
                  <a:pt x="5379720" y="5169408"/>
                </a:lnTo>
                <a:lnTo>
                  <a:pt x="5379720" y="0"/>
                </a:lnTo>
                <a:lnTo>
                  <a:pt x="0" y="0"/>
                </a:lnTo>
                <a:lnTo>
                  <a:pt x="0" y="516940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93694" y="1099565"/>
            <a:ext cx="5252085" cy="558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228600" indent="68580">
              <a:lnSpc>
                <a:spcPct val="100000"/>
              </a:lnSpc>
              <a:spcBef>
                <a:spcPts val="100"/>
              </a:spcBef>
              <a:tabLst>
                <a:tab pos="2354580" algn="l"/>
              </a:tabLst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</a:t>
            </a:r>
            <a:r>
              <a:rPr sz="24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nombre</a:t>
            </a:r>
            <a:r>
              <a:rPr sz="24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4,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annexés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aux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tendons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fléchisseur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orteils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(LFO)</a:t>
            </a:r>
            <a:endParaRPr sz="24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sng" spc="-4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5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Calibri"/>
                <a:cs typeface="Calibri"/>
              </a:rPr>
              <a:t>tendon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LFO</a:t>
            </a:r>
            <a:endParaRPr sz="2400">
              <a:latin typeface="Calibri"/>
              <a:cs typeface="Calibri"/>
            </a:endParaRPr>
          </a:p>
          <a:p>
            <a:pPr marL="50800" marR="513080">
              <a:lnSpc>
                <a:spcPct val="100000"/>
              </a:lnSpc>
              <a:spcBef>
                <a:spcPts val="575"/>
              </a:spcBef>
              <a:tabLst>
                <a:tab pos="1887855" algn="l"/>
              </a:tabLst>
            </a:pPr>
            <a:r>
              <a:rPr sz="2400" b="1" u="sng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P1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quatre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derniers </a:t>
            </a:r>
            <a:r>
              <a:rPr sz="2400" b="1" dirty="0">
                <a:latin typeface="Calibri"/>
                <a:cs typeface="Calibri"/>
              </a:rPr>
              <a:t>orteils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l'expansion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latérale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de </a:t>
            </a:r>
            <a:r>
              <a:rPr sz="2400" b="1" spc="-10" dirty="0">
                <a:latin typeface="Calibri"/>
                <a:cs typeface="Calibri"/>
              </a:rPr>
              <a:t>l'extenseur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commun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orteils(ECO)</a:t>
            </a:r>
            <a:endParaRPr sz="2400">
              <a:latin typeface="Calibri"/>
              <a:cs typeface="Calibri"/>
            </a:endParaRPr>
          </a:p>
          <a:p>
            <a:pPr marL="50800" marR="177165">
              <a:lnSpc>
                <a:spcPct val="100000"/>
              </a:lnSpc>
              <a:spcBef>
                <a:spcPts val="575"/>
              </a:spcBef>
            </a:pPr>
            <a:r>
              <a:rPr sz="2400" b="1" u="sng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Innervation</a:t>
            </a:r>
            <a:r>
              <a:rPr sz="2400" b="1" spc="-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plantaire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médial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pour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baseline="24305" dirty="0">
                <a:latin typeface="Calibri"/>
                <a:cs typeface="Calibri"/>
              </a:rPr>
              <a:t>ier</a:t>
            </a:r>
            <a:r>
              <a:rPr sz="2400" b="1" spc="-22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baseline="24305" dirty="0">
                <a:latin typeface="Calibri"/>
                <a:cs typeface="Calibri"/>
              </a:rPr>
              <a:t>eme</a:t>
            </a:r>
            <a:r>
              <a:rPr sz="2400" b="1" spc="217" baseline="2430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lombricaux</a:t>
            </a:r>
            <a:endParaRPr sz="2400">
              <a:latin typeface="Calibri"/>
              <a:cs typeface="Calibri"/>
            </a:endParaRPr>
          </a:p>
          <a:p>
            <a:pPr marL="11938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plantaire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latéral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pour,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4</a:t>
            </a:r>
            <a:r>
              <a:rPr sz="2400" b="1" spc="-30" baseline="24305" dirty="0">
                <a:latin typeface="Calibri"/>
                <a:cs typeface="Calibri"/>
              </a:rPr>
              <a:t>ème</a:t>
            </a:r>
            <a:endParaRPr sz="2400" baseline="24305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lombricaux.</a:t>
            </a:r>
            <a:endParaRPr sz="240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solidFill>
                  <a:srgbClr val="C0504D"/>
                </a:solidFill>
                <a:latin typeface="Calibri"/>
                <a:cs typeface="Calibri"/>
              </a:rPr>
              <a:t>Action</a:t>
            </a:r>
            <a:r>
              <a:rPr sz="2400" b="1" spc="-4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flexion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P1,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extension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P2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et P3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10400" y="228600"/>
            <a:ext cx="2365375" cy="6413500"/>
            <a:chOff x="9610400" y="228600"/>
            <a:chExt cx="2365375" cy="6413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0400" y="228600"/>
              <a:ext cx="1838555" cy="58628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1" y="6031991"/>
              <a:ext cx="609600" cy="6095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187196"/>
            <a:ext cx="2665730" cy="5320665"/>
            <a:chOff x="0" y="1187196"/>
            <a:chExt cx="2665730" cy="532066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846" y="1615440"/>
              <a:ext cx="2180913" cy="48920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187196"/>
              <a:ext cx="2665475" cy="51709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841" y="1538477"/>
            <a:ext cx="5915025" cy="4455160"/>
          </a:xfrm>
          <a:custGeom>
            <a:avLst/>
            <a:gdLst/>
            <a:ahLst/>
            <a:cxnLst/>
            <a:rect l="l" t="t" r="r" b="b"/>
            <a:pathLst>
              <a:path w="5915025" h="4455160">
                <a:moveTo>
                  <a:pt x="0" y="4454652"/>
                </a:moveTo>
                <a:lnTo>
                  <a:pt x="5914644" y="4454652"/>
                </a:lnTo>
                <a:lnTo>
                  <a:pt x="5914644" y="0"/>
                </a:lnTo>
                <a:lnTo>
                  <a:pt x="0" y="0"/>
                </a:lnTo>
                <a:lnTo>
                  <a:pt x="0" y="445465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0801" y="1477518"/>
            <a:ext cx="5728335" cy="4196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5"/>
              </a:spcBef>
            </a:pPr>
            <a:r>
              <a:rPr sz="2400" b="1" u="sng" spc="-3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Au</a:t>
            </a:r>
            <a:r>
              <a:rPr sz="2400" b="1" u="sng" spc="-3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membre</a:t>
            </a:r>
            <a:r>
              <a:rPr sz="2400" b="1" u="sng" spc="-5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sng" spc="-2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5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Origine:</a:t>
            </a:r>
            <a:r>
              <a:rPr sz="2400" b="1" spc="-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Faces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métatarsiens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limitant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l’espace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interosseux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400" b="1" u="sng" spc="-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20" dirty="0">
                <a:latin typeface="Calibri"/>
                <a:cs typeface="Calibri"/>
              </a:rPr>
              <a:t>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P1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  <a:tabLst>
                <a:tab pos="2747010" algn="l"/>
              </a:tabLst>
            </a:pPr>
            <a:r>
              <a:rPr sz="2400" b="1" dirty="0">
                <a:latin typeface="Calibri"/>
                <a:cs typeface="Calibri"/>
              </a:rPr>
              <a:t>1</a:t>
            </a:r>
            <a:r>
              <a:rPr sz="2400" b="1" baseline="24305" dirty="0">
                <a:latin typeface="Calibri"/>
                <a:cs typeface="Calibri"/>
              </a:rPr>
              <a:t>er</a:t>
            </a:r>
            <a:r>
              <a:rPr sz="2400" b="1" spc="232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baseline="24305" dirty="0">
                <a:latin typeface="Calibri"/>
                <a:cs typeface="Calibri"/>
              </a:rPr>
              <a:t>ème</a:t>
            </a:r>
            <a:r>
              <a:rPr sz="2400" b="1" spc="217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P1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du</a:t>
            </a:r>
            <a:r>
              <a:rPr sz="2400" b="1" dirty="0">
                <a:latin typeface="Calibri"/>
                <a:cs typeface="Calibri"/>
              </a:rPr>
              <a:t>	II</a:t>
            </a:r>
            <a:r>
              <a:rPr sz="2400" b="1" spc="-10" dirty="0">
                <a:latin typeface="Calibri"/>
                <a:cs typeface="Calibri"/>
              </a:rPr>
              <a:t> orteil</a:t>
            </a:r>
            <a:endParaRPr sz="24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spcBef>
                <a:spcPts val="575"/>
              </a:spcBef>
              <a:tabLst>
                <a:tab pos="4182110" algn="l"/>
              </a:tabLst>
            </a:pPr>
            <a:r>
              <a:rPr sz="2400" b="1" dirty="0">
                <a:latin typeface="Calibri"/>
                <a:cs typeface="Calibri"/>
              </a:rPr>
              <a:t>3</a:t>
            </a:r>
            <a:r>
              <a:rPr sz="2400" b="1" baseline="24305" dirty="0">
                <a:latin typeface="Calibri"/>
                <a:cs typeface="Calibri"/>
              </a:rPr>
              <a:t>ème</a:t>
            </a:r>
            <a:r>
              <a:rPr sz="2400" b="1" spc="209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baseline="24305" dirty="0">
                <a:latin typeface="Calibri"/>
                <a:cs typeface="Calibri"/>
              </a:rPr>
              <a:t>ème</a:t>
            </a:r>
            <a:r>
              <a:rPr sz="2400" b="1" spc="209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respectivement</a:t>
            </a:r>
            <a:r>
              <a:rPr sz="2400" b="1" dirty="0">
                <a:latin typeface="Calibri"/>
                <a:cs typeface="Calibri"/>
              </a:rPr>
              <a:t>	P1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tabLst>
                <a:tab pos="435609" algn="l"/>
              </a:tabLst>
            </a:pPr>
            <a:r>
              <a:rPr sz="2400" b="1" spc="-25" dirty="0">
                <a:latin typeface="Calibri"/>
                <a:cs typeface="Calibri"/>
              </a:rPr>
              <a:t>IV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orteil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nnervation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nerf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plantaire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latéral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libri"/>
                <a:cs typeface="Calibri"/>
              </a:rPr>
              <a:t>Action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flexion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P1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abduction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orteils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II,III,IV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99225" y="1053083"/>
            <a:ext cx="1976755" cy="5588635"/>
            <a:chOff x="9999225" y="1053083"/>
            <a:chExt cx="1976755" cy="5588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9225" y="1053083"/>
              <a:ext cx="1631832" cy="5128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1" y="6031992"/>
              <a:ext cx="609600" cy="6095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1303018"/>
            <a:ext cx="2840990" cy="5554980"/>
            <a:chOff x="0" y="1303018"/>
            <a:chExt cx="2840990" cy="555498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342643"/>
              <a:ext cx="2587751" cy="50779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303018"/>
              <a:ext cx="2840735" cy="55549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39" y="243281"/>
            <a:ext cx="4394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73810" algn="l"/>
              </a:tabLst>
            </a:pPr>
            <a:r>
              <a:rPr spc="-10" dirty="0"/>
              <a:t>Groupe</a:t>
            </a:r>
            <a:r>
              <a:rPr dirty="0"/>
              <a:t>	</a:t>
            </a:r>
            <a:r>
              <a:rPr spc="-10" dirty="0"/>
              <a:t>plantaire</a:t>
            </a:r>
            <a:r>
              <a:rPr spc="-95" dirty="0"/>
              <a:t> </a:t>
            </a:r>
            <a:r>
              <a:rPr spc="-10" dirty="0"/>
              <a:t>interosseux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49373" y="835913"/>
            <a:ext cx="7528559" cy="5232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65"/>
              </a:spcBef>
            </a:pP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Muscles</a:t>
            </a:r>
            <a:r>
              <a:rPr sz="2800" b="1" u="sng" spc="-9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interosseux</a:t>
            </a:r>
            <a:r>
              <a:rPr sz="2800" b="1" u="sng" spc="-8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dorsaux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759713"/>
            <a:ext cx="7946390" cy="56388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0"/>
              </a:spcBef>
            </a:pPr>
            <a:r>
              <a:rPr dirty="0"/>
              <a:t>Muscles</a:t>
            </a:r>
            <a:r>
              <a:rPr spc="-85" dirty="0"/>
              <a:t> </a:t>
            </a:r>
            <a:r>
              <a:rPr spc="-10" dirty="0"/>
              <a:t>interosseux</a:t>
            </a:r>
            <a:r>
              <a:rPr spc="-65" dirty="0"/>
              <a:t> </a:t>
            </a:r>
            <a:r>
              <a:rPr spc="-10" dirty="0"/>
              <a:t>plantaires</a:t>
            </a:r>
            <a:r>
              <a:rPr spc="-50" dirty="0"/>
              <a:t> </a:t>
            </a:r>
            <a:r>
              <a:rPr dirty="0"/>
              <a:t>(plan</a:t>
            </a:r>
            <a:r>
              <a:rPr spc="-75" dirty="0"/>
              <a:t> </a:t>
            </a:r>
            <a:r>
              <a:rPr spc="-10" dirty="0"/>
              <a:t>profond)</a:t>
            </a:r>
          </a:p>
        </p:txBody>
      </p:sp>
      <p:sp>
        <p:nvSpPr>
          <p:cNvPr id="3" name="object 3"/>
          <p:cNvSpPr/>
          <p:nvPr/>
        </p:nvSpPr>
        <p:spPr>
          <a:xfrm>
            <a:off x="2646426" y="1771650"/>
            <a:ext cx="5788660" cy="4630420"/>
          </a:xfrm>
          <a:custGeom>
            <a:avLst/>
            <a:gdLst/>
            <a:ahLst/>
            <a:cxnLst/>
            <a:rect l="l" t="t" r="r" b="b"/>
            <a:pathLst>
              <a:path w="5788659" h="4630420">
                <a:moveTo>
                  <a:pt x="0" y="4629912"/>
                </a:moveTo>
                <a:lnTo>
                  <a:pt x="5788152" y="4629912"/>
                </a:lnTo>
                <a:lnTo>
                  <a:pt x="5788152" y="0"/>
                </a:lnTo>
                <a:lnTo>
                  <a:pt x="0" y="0"/>
                </a:lnTo>
                <a:lnTo>
                  <a:pt x="0" y="46299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70"/>
              </a:spcBef>
            </a:pPr>
            <a:r>
              <a:rPr dirty="0"/>
              <a:t>Au</a:t>
            </a:r>
            <a:r>
              <a:rPr spc="-50" dirty="0"/>
              <a:t> </a:t>
            </a:r>
            <a:r>
              <a:rPr dirty="0"/>
              <a:t>membre</a:t>
            </a:r>
            <a:r>
              <a:rPr spc="-50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spc="-50" dirty="0"/>
              <a:t>3</a:t>
            </a:r>
          </a:p>
          <a:p>
            <a:pPr marL="50800">
              <a:lnSpc>
                <a:spcPct val="100000"/>
              </a:lnSpc>
              <a:spcBef>
                <a:spcPts val="580"/>
              </a:spcBef>
            </a:pPr>
            <a:r>
              <a:rPr dirty="0"/>
              <a:t>Origine</a:t>
            </a:r>
            <a:r>
              <a:rPr spc="-55" dirty="0"/>
              <a:t> </a:t>
            </a:r>
            <a:r>
              <a:rPr u="none" dirty="0">
                <a:solidFill>
                  <a:srgbClr val="000000"/>
                </a:solidFill>
              </a:rPr>
              <a:t>: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bord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plantaire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et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face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médial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des</a:t>
            </a:r>
          </a:p>
          <a:p>
            <a:pPr marL="50800">
              <a:lnSpc>
                <a:spcPct val="100000"/>
              </a:lnSpc>
            </a:pPr>
            <a:r>
              <a:rPr u="none" spc="-10" dirty="0">
                <a:solidFill>
                  <a:srgbClr val="000000"/>
                </a:solidFill>
              </a:rPr>
              <a:t>métatarsiens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3,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4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et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5</a:t>
            </a:r>
            <a:r>
              <a:rPr sz="2400" u="none" spc="-30" baseline="24305" dirty="0">
                <a:solidFill>
                  <a:srgbClr val="000000"/>
                </a:solidFill>
              </a:rPr>
              <a:t>ème</a:t>
            </a:r>
            <a:endParaRPr sz="2400" baseline="24305"/>
          </a:p>
          <a:p>
            <a:pPr marL="50800" marR="43180">
              <a:lnSpc>
                <a:spcPct val="100000"/>
              </a:lnSpc>
              <a:spcBef>
                <a:spcPts val="575"/>
              </a:spcBef>
            </a:pPr>
            <a:r>
              <a:rPr spc="-20" dirty="0"/>
              <a:t>Terminaison</a:t>
            </a:r>
            <a:r>
              <a:rPr u="none" spc="-60" dirty="0"/>
              <a:t> </a:t>
            </a:r>
            <a:r>
              <a:rPr u="none" dirty="0">
                <a:solidFill>
                  <a:srgbClr val="000000"/>
                </a:solidFill>
              </a:rPr>
              <a:t>: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versant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médial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la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base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de </a:t>
            </a:r>
            <a:r>
              <a:rPr u="none" dirty="0">
                <a:solidFill>
                  <a:srgbClr val="000000"/>
                </a:solidFill>
              </a:rPr>
              <a:t>P1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du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même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orteil</a:t>
            </a: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/>
          </a:p>
          <a:p>
            <a:pPr marL="50800" marR="306705">
              <a:lnSpc>
                <a:spcPct val="110000"/>
              </a:lnSpc>
              <a:spcBef>
                <a:spcPts val="5"/>
              </a:spcBef>
            </a:pPr>
            <a:r>
              <a:rPr spc="-10" dirty="0"/>
              <a:t>Innervation</a:t>
            </a:r>
            <a:r>
              <a:rPr spc="-45" dirty="0"/>
              <a:t> </a:t>
            </a:r>
            <a:r>
              <a:rPr u="none" dirty="0">
                <a:solidFill>
                  <a:srgbClr val="000000"/>
                </a:solidFill>
              </a:rPr>
              <a:t>: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nerf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plantaire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latéral </a:t>
            </a:r>
            <a:r>
              <a:rPr dirty="0"/>
              <a:t>Action</a:t>
            </a:r>
            <a:r>
              <a:rPr u="none" spc="-60" dirty="0"/>
              <a:t> </a:t>
            </a:r>
            <a:r>
              <a:rPr u="none" dirty="0">
                <a:solidFill>
                  <a:srgbClr val="000000"/>
                </a:solidFill>
              </a:rPr>
              <a:t>: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fléchisseur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de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P1,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adduction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des </a:t>
            </a:r>
            <a:r>
              <a:rPr u="none" dirty="0">
                <a:solidFill>
                  <a:srgbClr val="000000"/>
                </a:solidFill>
              </a:rPr>
              <a:t>orteils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III,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IV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et</a:t>
            </a:r>
            <a:r>
              <a:rPr u="none" spc="-40" dirty="0">
                <a:solidFill>
                  <a:srgbClr val="000000"/>
                </a:solidFill>
              </a:rPr>
              <a:t> </a:t>
            </a:r>
            <a:r>
              <a:rPr u="none" spc="-50" dirty="0">
                <a:solidFill>
                  <a:srgbClr val="000000"/>
                </a:solidFill>
              </a:rPr>
              <a:t>V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148136" y="591312"/>
            <a:ext cx="2827655" cy="6050280"/>
            <a:chOff x="9148136" y="591312"/>
            <a:chExt cx="2827655" cy="60502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8136" y="591312"/>
              <a:ext cx="2290851" cy="56909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2" y="6031991"/>
              <a:ext cx="609600" cy="6095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06523"/>
            <a:ext cx="2247899" cy="4951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800601" cy="430887"/>
          </a:xfrm>
        </p:spPr>
        <p:txBody>
          <a:bodyPr/>
          <a:lstStyle/>
          <a:p>
            <a:r>
              <a:rPr lang="fr-FR" dirty="0" smtClean="0"/>
              <a:t>Objectifs pédagogique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0" y="762000"/>
            <a:ext cx="5943600" cy="6471002"/>
          </a:xfrm>
        </p:spPr>
        <p:txBody>
          <a:bodyPr/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endParaRPr lang="fr-FR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Connaitre</a:t>
            </a:r>
            <a:r>
              <a:rPr lang="fr-FR" sz="18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les</a:t>
            </a:r>
            <a:r>
              <a:rPr lang="fr-FR" sz="18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muscles</a:t>
            </a:r>
            <a:r>
              <a:rPr lang="fr-FR" sz="18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8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pied</a:t>
            </a:r>
            <a:endParaRPr lang="fr-FR" sz="18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Etre</a:t>
            </a:r>
            <a:r>
              <a:rPr lang="fr-FR" sz="18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capable</a:t>
            </a:r>
            <a:r>
              <a:rPr lang="fr-FR" sz="18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de</a:t>
            </a:r>
            <a:r>
              <a:rPr lang="fr-FR" sz="1800" u="none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classer</a:t>
            </a:r>
            <a:r>
              <a:rPr lang="fr-FR" sz="18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ces</a:t>
            </a:r>
            <a:r>
              <a:rPr lang="fr-FR" sz="18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muscles</a:t>
            </a:r>
            <a:r>
              <a:rPr lang="fr-FR" sz="18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selon</a:t>
            </a:r>
            <a:r>
              <a:rPr lang="fr-FR" sz="18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leurs</a:t>
            </a:r>
            <a:r>
              <a:rPr lang="fr-FR" sz="18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actions</a:t>
            </a:r>
            <a:endParaRPr lang="fr-FR" sz="18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Connaitre</a:t>
            </a:r>
            <a:r>
              <a:rPr lang="fr-FR" sz="18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leur</a:t>
            </a:r>
            <a:r>
              <a:rPr lang="fr-FR" sz="18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8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innervation</a:t>
            </a: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r>
              <a:rPr lang="fr-FR"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 de la question </a:t>
            </a:r>
          </a:p>
          <a:p>
            <a:pPr marL="151765" indent="-139065" algn="l">
              <a:buFont typeface="Arial" pitchFamily="34" charset="0"/>
              <a:buChar char="•"/>
              <a:tabLst>
                <a:tab pos="151765" algn="l"/>
              </a:tabLst>
            </a:pP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INTRODUCTION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5104" indent="-192405" algn="l">
              <a:buAutoNum type="romanUcPeriod"/>
              <a:tabLst>
                <a:tab pos="205104" algn="l"/>
              </a:tabLst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LES</a:t>
            </a:r>
            <a:r>
              <a:rPr lang="fr-FR" sz="1400" u="none" spc="-4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MUSCLES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PIED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algn="l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A-</a:t>
            </a:r>
            <a:r>
              <a:rPr lang="fr-FR" sz="1400" u="none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région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dorsale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2506980" algn="l">
              <a:spcBef>
                <a:spcPts val="65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1-</a:t>
            </a:r>
            <a:r>
              <a:rPr lang="fr-FR" sz="1400" u="none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pédieux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ou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court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extenseur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mtClean="0">
                <a:solidFill>
                  <a:schemeClr val="tx1"/>
                </a:solidFill>
                <a:latin typeface="Times New Roman"/>
                <a:cs typeface="Times New Roman"/>
              </a:rPr>
              <a:t>des</a:t>
            </a:r>
            <a:r>
              <a:rPr lang="fr-FR" sz="1400" u="none" spc="-35" smtClean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lang="fr-FR" sz="1400" u="none" spc="-10" smtClean="0">
                <a:solidFill>
                  <a:schemeClr val="tx1"/>
                </a:solidFill>
                <a:latin typeface="Times New Roman"/>
                <a:cs typeface="Times New Roman"/>
              </a:rPr>
              <a:t>orteils</a:t>
            </a:r>
            <a:endParaRPr lang="fr-FR" sz="1400" u="none" spc="-1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2506980" algn="l">
              <a:spcBef>
                <a:spcPts val="65"/>
              </a:spcBef>
            </a:pP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B-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région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plantaire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3867785" algn="l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1-</a:t>
            </a:r>
            <a:r>
              <a:rPr lang="fr-FR" sz="1400" u="none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musculaire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moyen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1.1-</a:t>
            </a:r>
            <a:r>
              <a:rPr lang="fr-FR" sz="1400" u="none" spc="2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profond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algn="l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1.1.1-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Muscles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interosseux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algn="l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1.2-</a:t>
            </a:r>
            <a:r>
              <a:rPr lang="fr-FR" sz="1400" u="none" spc="26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moyen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2764155" algn="l">
              <a:spcBef>
                <a:spcPts val="70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1.2.1-</a:t>
            </a:r>
            <a:r>
              <a:rPr lang="fr-FR" sz="1400" u="none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accessoire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long</a:t>
            </a:r>
            <a:r>
              <a:rPr lang="fr-FR" sz="1400" u="none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fléchisseur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1.3-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superficiel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3003550" algn="l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1.3.1-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court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fléchisseur</a:t>
            </a:r>
            <a:r>
              <a:rPr lang="fr-FR" sz="1400" u="none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plantaire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98425" indent="-85725">
              <a:lnSpc>
                <a:spcPct val="150000"/>
              </a:lnSpc>
              <a:buChar char="-"/>
              <a:tabLst>
                <a:tab pos="98425" algn="l"/>
              </a:tabLst>
            </a:pPr>
            <a:endParaRPr lang="fr-FR" sz="1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fr-FR" u="none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3"/>
          </p:nvPr>
        </p:nvSpPr>
        <p:spPr>
          <a:xfrm>
            <a:off x="6019800" y="1524000"/>
            <a:ext cx="5638800" cy="4170372"/>
          </a:xfrm>
        </p:spPr>
        <p:txBody>
          <a:bodyPr/>
          <a:lstStyle/>
          <a:p>
            <a:pPr marL="151765" indent="-139065">
              <a:tabLst>
                <a:tab pos="151765" algn="l"/>
              </a:tabLst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2-</a:t>
            </a:r>
            <a:r>
              <a:rPr lang="fr-FR" sz="1400" u="none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musculaire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interne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2.1-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profond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2.1.1-Le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court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fléchisseur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3093720">
              <a:spcBef>
                <a:spcPts val="65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2.1.2-</a:t>
            </a:r>
            <a:r>
              <a:rPr lang="fr-FR" sz="1400" u="none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abducteur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gros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orteil. </a:t>
            </a:r>
          </a:p>
          <a:p>
            <a:pPr marL="12700" marR="3093720">
              <a:spcBef>
                <a:spcPts val="65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2.2-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superficiel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3132455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2.2.1-</a:t>
            </a:r>
            <a:r>
              <a:rPr lang="fr-FR" sz="1400" u="none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adducteur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gros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orteil </a:t>
            </a:r>
          </a:p>
          <a:p>
            <a:pPr marL="12700" marR="3132455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3-</a:t>
            </a:r>
            <a:r>
              <a:rPr lang="fr-FR" sz="1400" u="none" spc="-4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musculaire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externe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3.1-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profond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2752090">
              <a:spcBef>
                <a:spcPts val="65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3.1.1-Le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court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fléchisseur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petit</a:t>
            </a:r>
            <a:r>
              <a:rPr lang="fr-FR" sz="1400" u="none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orteil </a:t>
            </a:r>
          </a:p>
          <a:p>
            <a:pPr marL="12700" marR="2752090">
              <a:spcBef>
                <a:spcPts val="65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3.1.2-</a:t>
            </a:r>
            <a:r>
              <a:rPr lang="fr-FR" sz="1400" u="none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opposant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petit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orteil.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/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3.2-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Plan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superficiel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3124835">
              <a:spcBef>
                <a:spcPts val="65"/>
              </a:spcBef>
            </a:pP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3.2.1-</a:t>
            </a:r>
            <a:r>
              <a:rPr lang="fr-FR" sz="1400" u="none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muscle</a:t>
            </a:r>
            <a:r>
              <a:rPr lang="fr-FR" sz="1400" u="none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abducteur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du</a:t>
            </a:r>
            <a:r>
              <a:rPr lang="fr-FR" sz="1400" u="none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dirty="0" smtClean="0">
                <a:solidFill>
                  <a:schemeClr val="tx1"/>
                </a:solidFill>
                <a:latin typeface="Times New Roman"/>
                <a:cs typeface="Times New Roman"/>
              </a:rPr>
              <a:t>petit</a:t>
            </a:r>
            <a:r>
              <a:rPr lang="fr-FR" sz="1400" u="none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orteil</a:t>
            </a:r>
          </a:p>
          <a:p>
            <a:pPr marL="12700" marR="3124835">
              <a:spcBef>
                <a:spcPts val="65"/>
              </a:spcBef>
            </a:pPr>
            <a:r>
              <a:rPr lang="fr-FR" sz="1400" u="none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fr-FR" sz="1400" u="none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fr-FR" sz="1400" u="none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457200"/>
            <a:ext cx="28956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Plan de la question </a:t>
            </a: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7392" y="552703"/>
            <a:ext cx="3027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INTRODUCTION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43661" y="1890522"/>
            <a:ext cx="5371339" cy="3070649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0170" marR="187325">
              <a:lnSpc>
                <a:spcPct val="99300"/>
              </a:lnSpc>
              <a:spcBef>
                <a:spcPts val="185"/>
              </a:spcBef>
            </a:pPr>
            <a:r>
              <a:rPr sz="3200" dirty="0">
                <a:latin typeface="Calibri"/>
                <a:cs typeface="Calibri"/>
              </a:rPr>
              <a:t>Le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pied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présente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deux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groupes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musculaires,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dorsal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plantaire,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recouverts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respectivement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le </a:t>
            </a:r>
            <a:r>
              <a:rPr sz="3200" dirty="0">
                <a:latin typeface="Calibri"/>
                <a:cs typeface="Calibri"/>
              </a:rPr>
              <a:t>fascia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dorsal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pied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fascia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plantaire</a:t>
            </a:r>
            <a:r>
              <a:rPr sz="4000" spc="-1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5992" y="6045742"/>
            <a:ext cx="609600" cy="5958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7000" y="1524000"/>
            <a:ext cx="5105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C:\Users\pcstar\Downloads\muscles pied dors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071217"/>
            <a:ext cx="5562600" cy="5481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838" rIns="0" bIns="0" rtlCol="0">
            <a:spAutoFit/>
          </a:bodyPr>
          <a:lstStyle/>
          <a:p>
            <a:pPr marL="17316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Fascia</a:t>
            </a:r>
            <a:r>
              <a:rPr sz="3600" spc="-155" dirty="0"/>
              <a:t> </a:t>
            </a:r>
            <a:r>
              <a:rPr sz="3600" spc="-10" dirty="0"/>
              <a:t>plantaire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378201" y="1418082"/>
            <a:ext cx="6300470" cy="4555490"/>
          </a:xfrm>
          <a:custGeom>
            <a:avLst/>
            <a:gdLst/>
            <a:ahLst/>
            <a:cxnLst/>
            <a:rect l="l" t="t" r="r" b="b"/>
            <a:pathLst>
              <a:path w="6300470" h="4555490">
                <a:moveTo>
                  <a:pt x="0" y="4555236"/>
                </a:moveTo>
                <a:lnTo>
                  <a:pt x="6300215" y="4555236"/>
                </a:lnTo>
                <a:lnTo>
                  <a:pt x="6300215" y="0"/>
                </a:lnTo>
                <a:lnTo>
                  <a:pt x="0" y="0"/>
                </a:lnTo>
                <a:lnTo>
                  <a:pt x="0" y="455523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6433" y="1430782"/>
            <a:ext cx="612457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2010" indent="-254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b="1" dirty="0">
                <a:latin typeface="Calibri"/>
                <a:cs typeface="Calibri"/>
              </a:rPr>
              <a:t>	Il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recouvre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muscles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superficiels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la </a:t>
            </a:r>
            <a:r>
              <a:rPr sz="2400" b="1" dirty="0">
                <a:latin typeface="Calibri"/>
                <a:cs typeface="Calibri"/>
              </a:rPr>
              <a:t>plante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pied.</a:t>
            </a:r>
            <a:endParaRPr sz="2400">
              <a:latin typeface="Calibri"/>
              <a:cs typeface="Calibri"/>
            </a:endParaRPr>
          </a:p>
          <a:p>
            <a:pPr marL="254635" indent="-244475">
              <a:lnSpc>
                <a:spcPct val="100000"/>
              </a:lnSpc>
              <a:buSzPct val="95833"/>
              <a:buFont typeface="Wingdings"/>
              <a:buChar char=""/>
              <a:tabLst>
                <a:tab pos="254635" algn="l"/>
              </a:tabLst>
            </a:pPr>
            <a:r>
              <a:rPr sz="2400" b="1" dirty="0">
                <a:latin typeface="Calibri"/>
                <a:cs typeface="Calibri"/>
              </a:rPr>
              <a:t>Épais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au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niveau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points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d’appui</a:t>
            </a:r>
            <a:endParaRPr sz="2400">
              <a:latin typeface="Calibri"/>
              <a:cs typeface="Calibri"/>
            </a:endParaRPr>
          </a:p>
          <a:p>
            <a:pPr marL="12700" marR="1299845" indent="-3175">
              <a:lnSpc>
                <a:spcPct val="100000"/>
              </a:lnSpc>
              <a:spcBef>
                <a:spcPts val="2880"/>
              </a:spcBef>
              <a:buSzPct val="95833"/>
              <a:buFont typeface="Wingdings"/>
              <a:buChar char=""/>
              <a:tabLst>
                <a:tab pos="254000" algn="l"/>
              </a:tabLst>
            </a:pPr>
            <a:r>
              <a:rPr sz="2400" b="1" dirty="0">
                <a:latin typeface="Calibri"/>
                <a:cs typeface="Calibri"/>
              </a:rPr>
              <a:t>	Il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comprend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trois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parties: </a:t>
            </a:r>
            <a:r>
              <a:rPr sz="2400" b="1" spc="-40" dirty="0">
                <a:solidFill>
                  <a:srgbClr val="C00000"/>
                </a:solidFill>
                <a:latin typeface="Calibri"/>
                <a:cs typeface="Calibri"/>
              </a:rPr>
              <a:t>L’aponévrose</a:t>
            </a:r>
            <a:r>
              <a:rPr sz="2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plantaire</a:t>
            </a:r>
            <a:r>
              <a:rPr sz="2400" b="1" spc="-10" dirty="0">
                <a:latin typeface="Calibri"/>
                <a:cs typeface="Calibri"/>
              </a:rPr>
              <a:t>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triangulaire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et </a:t>
            </a:r>
            <a:r>
              <a:rPr sz="2400" b="1" spc="-10" dirty="0">
                <a:latin typeface="Calibri"/>
                <a:cs typeface="Calibri"/>
              </a:rPr>
              <a:t>résistante,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formé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bandelettes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3007360" algn="l"/>
              </a:tabLst>
            </a:pPr>
            <a:r>
              <a:rPr sz="2400" b="1" dirty="0">
                <a:latin typeface="Calibri"/>
                <a:cs typeface="Calibri"/>
              </a:rPr>
              <a:t>longitudinales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destinés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à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chaque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orteil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des </a:t>
            </a:r>
            <a:r>
              <a:rPr sz="2400" b="1" dirty="0">
                <a:latin typeface="Calibri"/>
                <a:cs typeface="Calibri"/>
              </a:rPr>
              <a:t>faisceaux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transversaux</a:t>
            </a:r>
            <a:r>
              <a:rPr sz="2400" b="1" dirty="0">
                <a:latin typeface="Calibri"/>
                <a:cs typeface="Calibri"/>
              </a:rPr>
              <a:t>	unissant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bandelettes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Fascias</a:t>
            </a:r>
            <a:r>
              <a:rPr sz="2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latéral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et</a:t>
            </a:r>
            <a:r>
              <a:rPr sz="2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médial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minces,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ils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prolongent </a:t>
            </a: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fascia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dorsal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du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pied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83821"/>
            <a:ext cx="1948506" cy="492529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871204" y="1517903"/>
            <a:ext cx="3104515" cy="5123815"/>
            <a:chOff x="8871204" y="1517903"/>
            <a:chExt cx="3104515" cy="51238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1204" y="1517903"/>
              <a:ext cx="2814828" cy="4890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992" y="6031991"/>
              <a:ext cx="609600" cy="609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" y="1082802"/>
            <a:ext cx="4465320" cy="43408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170" marR="862965">
              <a:lnSpc>
                <a:spcPct val="100000"/>
              </a:lnSpc>
              <a:spcBef>
                <a:spcPts val="170"/>
              </a:spcBef>
              <a:tabLst>
                <a:tab pos="998855" algn="l"/>
                <a:tab pos="3212465" algn="l"/>
              </a:tabLst>
            </a:pP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la</a:t>
            </a:r>
            <a:r>
              <a:rPr sz="2800" b="1" dirty="0">
                <a:latin typeface="Calibri"/>
                <a:cs typeface="Calibri"/>
              </a:rPr>
              <a:t>	face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profonde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35" dirty="0">
                <a:latin typeface="Calibri"/>
                <a:cs typeface="Calibri"/>
              </a:rPr>
              <a:t>du </a:t>
            </a:r>
            <a:r>
              <a:rPr sz="2800" b="1" dirty="0">
                <a:latin typeface="Calibri"/>
                <a:cs typeface="Calibri"/>
              </a:rPr>
              <a:t>fascia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plantaire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partent</a:t>
            </a:r>
            <a:endParaRPr sz="2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septums:</a:t>
            </a:r>
            <a:endParaRPr sz="2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Médial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(SIMPM)</a:t>
            </a:r>
            <a:endParaRPr sz="2800">
              <a:latin typeface="Calibri"/>
              <a:cs typeface="Calibri"/>
            </a:endParaRPr>
          </a:p>
          <a:p>
            <a:pPr marL="17145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Latéral(SIMPL)</a:t>
            </a:r>
            <a:endParaRPr sz="2800">
              <a:latin typeface="Calibri"/>
              <a:cs typeface="Calibri"/>
            </a:endParaRPr>
          </a:p>
          <a:p>
            <a:pPr marL="90170" marR="209550" indent="-4445">
              <a:lnSpc>
                <a:spcPct val="100000"/>
              </a:lnSpc>
              <a:buSzPct val="96428"/>
              <a:buFont typeface="Wingdings"/>
              <a:buChar char=""/>
              <a:tabLst>
                <a:tab pos="371475" algn="l"/>
              </a:tabLst>
            </a:pPr>
            <a:r>
              <a:rPr sz="2800" b="1" dirty="0">
                <a:latin typeface="Calibri"/>
                <a:cs typeface="Calibri"/>
              </a:rPr>
              <a:t>	Il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existe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4</a:t>
            </a:r>
            <a:r>
              <a:rPr sz="2800" b="1" u="sng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loges</a:t>
            </a:r>
            <a:r>
              <a:rPr sz="2800" b="1" u="sng" spc="-6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plantaires</a:t>
            </a:r>
            <a:r>
              <a:rPr sz="2800" b="1" spc="-10" dirty="0">
                <a:latin typeface="Calibri"/>
                <a:cs typeface="Calibri"/>
              </a:rPr>
              <a:t>: </a:t>
            </a:r>
            <a:r>
              <a:rPr sz="2800" b="1" dirty="0">
                <a:latin typeface="Calibri"/>
                <a:cs typeface="Calibri"/>
              </a:rPr>
              <a:t>médiale</a:t>
            </a:r>
            <a:r>
              <a:rPr sz="2400" b="1" dirty="0">
                <a:latin typeface="Calibri"/>
                <a:cs typeface="Calibri"/>
              </a:rPr>
              <a:t>,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9900"/>
                </a:solidFill>
                <a:latin typeface="Calibri"/>
                <a:cs typeface="Calibri"/>
              </a:rPr>
              <a:t>latérale,</a:t>
            </a:r>
            <a:r>
              <a:rPr sz="2800" b="1" spc="-10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9900"/>
                </a:solidFill>
                <a:latin typeface="Calibri"/>
                <a:cs typeface="Calibri"/>
              </a:rPr>
              <a:t>médiane </a:t>
            </a:r>
            <a:r>
              <a:rPr sz="2800" b="1" dirty="0">
                <a:latin typeface="Calibri"/>
                <a:cs typeface="Calibri"/>
              </a:rPr>
              <a:t>et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interosseuse(profonde)</a:t>
            </a:r>
            <a:endParaRPr sz="28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</a:t>
            </a:r>
            <a:r>
              <a:rPr sz="2800" b="1" u="sng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loge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dorsale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91439"/>
            <a:ext cx="5742432" cy="47560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1039" y="3326129"/>
            <a:ext cx="376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Calibri"/>
                <a:cs typeface="Calibri"/>
              </a:rPr>
              <a:t>LPL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9536" y="2611882"/>
            <a:ext cx="4914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LPM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5397" y="2953588"/>
            <a:ext cx="1129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LP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médiane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4303" y="1504568"/>
            <a:ext cx="400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Calibri"/>
                <a:cs typeface="Calibri"/>
              </a:rPr>
              <a:t>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6617" y="4699253"/>
            <a:ext cx="9378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SIMPL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9923" y="4856733"/>
            <a:ext cx="946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SIMPM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62343" y="2985516"/>
            <a:ext cx="351790" cy="1967864"/>
          </a:xfrm>
          <a:custGeom>
            <a:avLst/>
            <a:gdLst/>
            <a:ahLst/>
            <a:cxnLst/>
            <a:rect l="l" t="t" r="r" b="b"/>
            <a:pathLst>
              <a:path w="351790" h="1967864">
                <a:moveTo>
                  <a:pt x="113227" y="166165"/>
                </a:moveTo>
                <a:lnTo>
                  <a:pt x="56591" y="173700"/>
                </a:lnTo>
                <a:lnTo>
                  <a:pt x="295021" y="1967738"/>
                </a:lnTo>
                <a:lnTo>
                  <a:pt x="351662" y="1960118"/>
                </a:lnTo>
                <a:lnTo>
                  <a:pt x="113227" y="166165"/>
                </a:lnTo>
                <a:close/>
              </a:path>
              <a:path w="351790" h="1967864">
                <a:moveTo>
                  <a:pt x="62356" y="0"/>
                </a:moveTo>
                <a:lnTo>
                  <a:pt x="0" y="181229"/>
                </a:lnTo>
                <a:lnTo>
                  <a:pt x="56591" y="173700"/>
                </a:lnTo>
                <a:lnTo>
                  <a:pt x="52831" y="145414"/>
                </a:lnTo>
                <a:lnTo>
                  <a:pt x="109474" y="137922"/>
                </a:lnTo>
                <a:lnTo>
                  <a:pt x="155887" y="137922"/>
                </a:lnTo>
                <a:lnTo>
                  <a:pt x="62356" y="0"/>
                </a:lnTo>
                <a:close/>
              </a:path>
              <a:path w="351790" h="1967864">
                <a:moveTo>
                  <a:pt x="109474" y="137922"/>
                </a:moveTo>
                <a:lnTo>
                  <a:pt x="52831" y="145414"/>
                </a:lnTo>
                <a:lnTo>
                  <a:pt x="56591" y="173700"/>
                </a:lnTo>
                <a:lnTo>
                  <a:pt x="113227" y="166165"/>
                </a:lnTo>
                <a:lnTo>
                  <a:pt x="109474" y="137922"/>
                </a:lnTo>
                <a:close/>
              </a:path>
              <a:path w="351790" h="1967864">
                <a:moveTo>
                  <a:pt x="155887" y="137922"/>
                </a:moveTo>
                <a:lnTo>
                  <a:pt x="109474" y="137922"/>
                </a:lnTo>
                <a:lnTo>
                  <a:pt x="113227" y="166165"/>
                </a:lnTo>
                <a:lnTo>
                  <a:pt x="169925" y="158623"/>
                </a:lnTo>
                <a:lnTo>
                  <a:pt x="155887" y="13792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85481" y="4929632"/>
            <a:ext cx="712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943735"/>
                </a:solidFill>
                <a:latin typeface="Calibri"/>
                <a:cs typeface="Calibri"/>
              </a:rPr>
              <a:t>FIOP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75907" y="754379"/>
            <a:ext cx="1459230" cy="1679575"/>
          </a:xfrm>
          <a:custGeom>
            <a:avLst/>
            <a:gdLst/>
            <a:ahLst/>
            <a:cxnLst/>
            <a:rect l="l" t="t" r="r" b="b"/>
            <a:pathLst>
              <a:path w="1459229" h="1679575">
                <a:moveTo>
                  <a:pt x="171450" y="1189990"/>
                </a:moveTo>
                <a:lnTo>
                  <a:pt x="114300" y="1189990"/>
                </a:lnTo>
                <a:lnTo>
                  <a:pt x="114300" y="0"/>
                </a:lnTo>
                <a:lnTo>
                  <a:pt x="57150" y="0"/>
                </a:lnTo>
                <a:lnTo>
                  <a:pt x="57150" y="1189990"/>
                </a:lnTo>
                <a:lnTo>
                  <a:pt x="0" y="1189990"/>
                </a:lnTo>
                <a:lnTo>
                  <a:pt x="85725" y="1361440"/>
                </a:lnTo>
                <a:lnTo>
                  <a:pt x="157162" y="1218565"/>
                </a:lnTo>
                <a:lnTo>
                  <a:pt x="171450" y="1189990"/>
                </a:lnTo>
                <a:close/>
              </a:path>
              <a:path w="1459229" h="1679575">
                <a:moveTo>
                  <a:pt x="1459103" y="127508"/>
                </a:moveTo>
                <a:lnTo>
                  <a:pt x="1403731" y="113284"/>
                </a:lnTo>
                <a:lnTo>
                  <a:pt x="1046937" y="1505915"/>
                </a:lnTo>
                <a:lnTo>
                  <a:pt x="991616" y="1491742"/>
                </a:lnTo>
                <a:lnTo>
                  <a:pt x="1032129" y="1679067"/>
                </a:lnTo>
                <a:lnTo>
                  <a:pt x="1146048" y="1547749"/>
                </a:lnTo>
                <a:lnTo>
                  <a:pt x="1157732" y="1534287"/>
                </a:lnTo>
                <a:lnTo>
                  <a:pt x="1102321" y="1520101"/>
                </a:lnTo>
                <a:lnTo>
                  <a:pt x="1459103" y="1275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92951" y="308559"/>
            <a:ext cx="644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4F6128"/>
                </a:solidFill>
                <a:latin typeface="Calibri"/>
                <a:cs typeface="Calibri"/>
              </a:rPr>
              <a:t>FIOD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73339" y="499313"/>
            <a:ext cx="604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6F2F9F"/>
                </a:solidFill>
                <a:latin typeface="Calibri"/>
                <a:cs typeface="Calibri"/>
              </a:rPr>
              <a:t>LPIO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19726" y="1120394"/>
            <a:ext cx="3888740" cy="2973070"/>
            <a:chOff x="4919726" y="1120394"/>
            <a:chExt cx="3888740" cy="2973070"/>
          </a:xfrm>
        </p:grpSpPr>
        <p:sp>
          <p:nvSpPr>
            <p:cNvPr id="16" name="object 16"/>
            <p:cNvSpPr/>
            <p:nvPr/>
          </p:nvSpPr>
          <p:spPr>
            <a:xfrm>
              <a:off x="4932426" y="2434590"/>
              <a:ext cx="266700" cy="245745"/>
            </a:xfrm>
            <a:custGeom>
              <a:avLst/>
              <a:gdLst/>
              <a:ahLst/>
              <a:cxnLst/>
              <a:rect l="l" t="t" r="r" b="b"/>
              <a:pathLst>
                <a:path w="266700" h="245744">
                  <a:moveTo>
                    <a:pt x="205359" y="0"/>
                  </a:moveTo>
                  <a:lnTo>
                    <a:pt x="61340" y="0"/>
                  </a:lnTo>
                  <a:lnTo>
                    <a:pt x="0" y="122682"/>
                  </a:lnTo>
                  <a:lnTo>
                    <a:pt x="61340" y="245363"/>
                  </a:lnTo>
                  <a:lnTo>
                    <a:pt x="205359" y="245363"/>
                  </a:lnTo>
                  <a:lnTo>
                    <a:pt x="266700" y="122682"/>
                  </a:lnTo>
                  <a:lnTo>
                    <a:pt x="2053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32426" y="2434590"/>
              <a:ext cx="266700" cy="245745"/>
            </a:xfrm>
            <a:custGeom>
              <a:avLst/>
              <a:gdLst/>
              <a:ahLst/>
              <a:cxnLst/>
              <a:rect l="l" t="t" r="r" b="b"/>
              <a:pathLst>
                <a:path w="266700" h="245744">
                  <a:moveTo>
                    <a:pt x="0" y="122682"/>
                  </a:moveTo>
                  <a:lnTo>
                    <a:pt x="61340" y="0"/>
                  </a:lnTo>
                  <a:lnTo>
                    <a:pt x="205359" y="0"/>
                  </a:lnTo>
                  <a:lnTo>
                    <a:pt x="266700" y="122682"/>
                  </a:lnTo>
                  <a:lnTo>
                    <a:pt x="205359" y="245363"/>
                  </a:lnTo>
                  <a:lnTo>
                    <a:pt x="61340" y="245363"/>
                  </a:lnTo>
                  <a:lnTo>
                    <a:pt x="0" y="12268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87162" y="1907286"/>
              <a:ext cx="257810" cy="208915"/>
            </a:xfrm>
            <a:custGeom>
              <a:avLst/>
              <a:gdLst/>
              <a:ahLst/>
              <a:cxnLst/>
              <a:rect l="l" t="t" r="r" b="b"/>
              <a:pathLst>
                <a:path w="257810" h="208914">
                  <a:moveTo>
                    <a:pt x="205359" y="0"/>
                  </a:moveTo>
                  <a:lnTo>
                    <a:pt x="52197" y="0"/>
                  </a:lnTo>
                  <a:lnTo>
                    <a:pt x="0" y="104393"/>
                  </a:lnTo>
                  <a:lnTo>
                    <a:pt x="52197" y="208787"/>
                  </a:lnTo>
                  <a:lnTo>
                    <a:pt x="205359" y="208787"/>
                  </a:lnTo>
                  <a:lnTo>
                    <a:pt x="257555" y="104393"/>
                  </a:lnTo>
                  <a:lnTo>
                    <a:pt x="20535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87162" y="1907286"/>
              <a:ext cx="257810" cy="208915"/>
            </a:xfrm>
            <a:custGeom>
              <a:avLst/>
              <a:gdLst/>
              <a:ahLst/>
              <a:cxnLst/>
              <a:rect l="l" t="t" r="r" b="b"/>
              <a:pathLst>
                <a:path w="257810" h="208914">
                  <a:moveTo>
                    <a:pt x="0" y="104393"/>
                  </a:moveTo>
                  <a:lnTo>
                    <a:pt x="52197" y="0"/>
                  </a:lnTo>
                  <a:lnTo>
                    <a:pt x="205359" y="0"/>
                  </a:lnTo>
                  <a:lnTo>
                    <a:pt x="257555" y="104393"/>
                  </a:lnTo>
                  <a:lnTo>
                    <a:pt x="205359" y="208787"/>
                  </a:lnTo>
                  <a:lnTo>
                    <a:pt x="52197" y="208787"/>
                  </a:lnTo>
                  <a:lnTo>
                    <a:pt x="0" y="10439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7298" y="1576070"/>
              <a:ext cx="179324" cy="2067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6314" y="1359662"/>
              <a:ext cx="165607" cy="147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4042" y="1203198"/>
              <a:ext cx="251459" cy="1691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194042" y="1203198"/>
              <a:ext cx="251460" cy="169545"/>
            </a:xfrm>
            <a:custGeom>
              <a:avLst/>
              <a:gdLst/>
              <a:ahLst/>
              <a:cxnLst/>
              <a:rect l="l" t="t" r="r" b="b"/>
              <a:pathLst>
                <a:path w="251459" h="169544">
                  <a:moveTo>
                    <a:pt x="0" y="84581"/>
                  </a:moveTo>
                  <a:lnTo>
                    <a:pt x="42290" y="0"/>
                  </a:lnTo>
                  <a:lnTo>
                    <a:pt x="209168" y="0"/>
                  </a:lnTo>
                  <a:lnTo>
                    <a:pt x="251459" y="84581"/>
                  </a:lnTo>
                  <a:lnTo>
                    <a:pt x="209168" y="169163"/>
                  </a:lnTo>
                  <a:lnTo>
                    <a:pt x="42290" y="169163"/>
                  </a:lnTo>
                  <a:lnTo>
                    <a:pt x="0" y="8458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55890" y="1131062"/>
              <a:ext cx="203707" cy="1579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1334" y="1120394"/>
              <a:ext cx="167132" cy="1945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1222" y="3955033"/>
              <a:ext cx="170179" cy="8940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2158" y="3939794"/>
              <a:ext cx="122936" cy="1534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6182" y="3828542"/>
              <a:ext cx="115316" cy="2479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41334" y="3691382"/>
              <a:ext cx="167132" cy="154940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65992" y="6045742"/>
            <a:ext cx="609600" cy="5958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MUSCLES</a:t>
            </a:r>
            <a:r>
              <a:rPr sz="3200" u="sng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sz="32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de</a:t>
            </a:r>
            <a:r>
              <a:rPr sz="3200" u="sng" spc="-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sz="32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la</a:t>
            </a:r>
            <a:r>
              <a:rPr sz="3200" u="sng" spc="-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sz="3200" u="sng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région</a:t>
            </a:r>
            <a:r>
              <a:rPr sz="3200" u="sng" spc="-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 </a:t>
            </a:r>
            <a:r>
              <a:rPr sz="3200" u="sng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</a:rPr>
              <a:t>dorsale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132582" y="2134361"/>
            <a:ext cx="5873750" cy="2246630"/>
          </a:xfrm>
          <a:custGeom>
            <a:avLst/>
            <a:gdLst/>
            <a:ahLst/>
            <a:cxnLst/>
            <a:rect l="l" t="t" r="r" b="b"/>
            <a:pathLst>
              <a:path w="5873750" h="2246629">
                <a:moveTo>
                  <a:pt x="0" y="2246376"/>
                </a:moveTo>
                <a:lnTo>
                  <a:pt x="5873496" y="2246376"/>
                </a:lnTo>
                <a:lnTo>
                  <a:pt x="5873496" y="0"/>
                </a:lnTo>
                <a:lnTo>
                  <a:pt x="0" y="0"/>
                </a:lnTo>
                <a:lnTo>
                  <a:pt x="0" y="2246376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10305" y="2144394"/>
            <a:ext cx="543306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753995" algn="l"/>
                <a:tab pos="3502025" algn="l"/>
              </a:tabLst>
            </a:pP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Muscle</a:t>
            </a:r>
            <a:r>
              <a:rPr sz="280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pédieux</a:t>
            </a:r>
            <a:r>
              <a:rPr sz="280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b="1" dirty="0">
                <a:latin typeface="Calibri"/>
                <a:cs typeface="Calibri"/>
              </a:rPr>
              <a:t>Muscle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court extenseur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des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orteils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+</a:t>
            </a:r>
            <a:r>
              <a:rPr sz="2800" b="1" dirty="0">
                <a:latin typeface="Calibri"/>
                <a:cs typeface="Calibri"/>
              </a:rPr>
              <a:t>	Muscle</a:t>
            </a:r>
            <a:r>
              <a:rPr sz="2800" b="1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court extenseur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de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l’hallux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516" y="1127760"/>
            <a:ext cx="2060340" cy="470916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793480" y="275843"/>
            <a:ext cx="3398520" cy="6365875"/>
            <a:chOff x="8793480" y="275843"/>
            <a:chExt cx="3398520" cy="63658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3480" y="275843"/>
              <a:ext cx="3398520" cy="5728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65992" y="6045742"/>
              <a:ext cx="609600" cy="5958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99973"/>
            <a:ext cx="5093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Muscle</a:t>
            </a:r>
            <a:r>
              <a:rPr spc="-80" dirty="0"/>
              <a:t> </a:t>
            </a:r>
            <a:r>
              <a:rPr dirty="0"/>
              <a:t>court</a:t>
            </a:r>
            <a:r>
              <a:rPr spc="-85" dirty="0"/>
              <a:t> </a:t>
            </a:r>
            <a:r>
              <a:rPr spc="-10" dirty="0"/>
              <a:t>extenseur</a:t>
            </a:r>
            <a:r>
              <a:rPr spc="-45" dirty="0"/>
              <a:t> </a:t>
            </a:r>
            <a:r>
              <a:rPr dirty="0"/>
              <a:t>des</a:t>
            </a:r>
            <a:r>
              <a:rPr spc="-70" dirty="0"/>
              <a:t> </a:t>
            </a:r>
            <a:r>
              <a:rPr spc="-10" dirty="0"/>
              <a:t>orteils</a:t>
            </a:r>
          </a:p>
        </p:txBody>
      </p:sp>
      <p:sp>
        <p:nvSpPr>
          <p:cNvPr id="3" name="object 3"/>
          <p:cNvSpPr/>
          <p:nvPr/>
        </p:nvSpPr>
        <p:spPr>
          <a:xfrm>
            <a:off x="3018282" y="960882"/>
            <a:ext cx="5455920" cy="3931920"/>
          </a:xfrm>
          <a:custGeom>
            <a:avLst/>
            <a:gdLst/>
            <a:ahLst/>
            <a:cxnLst/>
            <a:rect l="l" t="t" r="r" b="b"/>
            <a:pathLst>
              <a:path w="5455920" h="3931920">
                <a:moveTo>
                  <a:pt x="0" y="3931920"/>
                </a:moveTo>
                <a:lnTo>
                  <a:pt x="5455920" y="3931920"/>
                </a:lnTo>
                <a:lnTo>
                  <a:pt x="545592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1114" y="900430"/>
            <a:ext cx="5234940" cy="395795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75"/>
              </a:spcBef>
            </a:pP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sng" spc="-55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:</a:t>
            </a:r>
            <a:r>
              <a:rPr sz="2400" b="1" spc="-5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dorsale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calcanéus</a:t>
            </a:r>
            <a:endParaRPr sz="2400">
              <a:latin typeface="Calibri"/>
              <a:cs typeface="Calibri"/>
            </a:endParaRPr>
          </a:p>
          <a:p>
            <a:pPr marL="38100" marR="194310">
              <a:lnSpc>
                <a:spcPct val="10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Corps:</a:t>
            </a:r>
            <a:r>
              <a:rPr sz="2400" b="1" spc="-5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fusiforme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divise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faisceaux </a:t>
            </a:r>
            <a:r>
              <a:rPr sz="2400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prolongeant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chacun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tendon </a:t>
            </a:r>
            <a:r>
              <a:rPr sz="2400" dirty="0">
                <a:latin typeface="Calibri"/>
                <a:cs typeface="Calibri"/>
              </a:rPr>
              <a:t>destiné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orteils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baseline="24305" dirty="0">
                <a:latin typeface="Calibri"/>
                <a:cs typeface="Calibri"/>
              </a:rPr>
              <a:t>ème</a:t>
            </a:r>
            <a:r>
              <a:rPr sz="2400" spc="202" baseline="24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4</a:t>
            </a:r>
            <a:r>
              <a:rPr sz="2400" spc="-30" baseline="24305" dirty="0">
                <a:latin typeface="Calibri"/>
                <a:cs typeface="Calibri"/>
              </a:rPr>
              <a:t>ème</a:t>
            </a:r>
            <a:endParaRPr sz="2400" baseline="24305">
              <a:latin typeface="Calibri"/>
              <a:cs typeface="Calibri"/>
            </a:endParaRPr>
          </a:p>
          <a:p>
            <a:pPr marL="38100" marR="164465">
              <a:lnSpc>
                <a:spcPct val="100000"/>
              </a:lnSpc>
              <a:spcBef>
                <a:spcPts val="580"/>
              </a:spcBef>
            </a:pPr>
            <a:r>
              <a:rPr sz="2400" b="1" u="sng" spc="-20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Terminaison:</a:t>
            </a:r>
            <a:r>
              <a:rPr sz="2400" b="1" spc="-8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chaque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tendon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rejoint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le </a:t>
            </a:r>
            <a:r>
              <a:rPr sz="2400" dirty="0">
                <a:latin typeface="Calibri"/>
                <a:cs typeface="Calibri"/>
              </a:rPr>
              <a:t>tendon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du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extenseur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orteils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des </a:t>
            </a:r>
            <a:r>
              <a:rPr sz="2400" dirty="0">
                <a:latin typeface="Calibri"/>
                <a:cs typeface="Calibri"/>
              </a:rPr>
              <a:t>2ième,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3ième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4ème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orteil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75"/>
              </a:spcBef>
            </a:pPr>
            <a:r>
              <a:rPr sz="2400" b="1" u="sng" spc="-10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Innervation</a:t>
            </a:r>
            <a:r>
              <a:rPr sz="2400" b="1" u="sng" spc="-50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nerf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fibulaire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profond</a:t>
            </a:r>
            <a:endParaRPr sz="2400">
              <a:latin typeface="Calibri"/>
              <a:cs typeface="Calibri"/>
            </a:endParaRPr>
          </a:p>
          <a:p>
            <a:pPr marL="38100" marR="30480">
              <a:lnSpc>
                <a:spcPct val="75000"/>
              </a:lnSpc>
              <a:spcBef>
                <a:spcPts val="1300"/>
              </a:spcBef>
            </a:pP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Action</a:t>
            </a:r>
            <a:r>
              <a:rPr sz="2400" b="1" spc="-6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extension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orteils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baseline="24305" dirty="0">
                <a:latin typeface="Calibri"/>
                <a:cs typeface="Calibri"/>
              </a:rPr>
              <a:t>ème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baseline="24305" dirty="0">
                <a:latin typeface="Calibri"/>
                <a:cs typeface="Calibri"/>
              </a:rPr>
              <a:t>ème</a:t>
            </a:r>
            <a:r>
              <a:rPr sz="2400" spc="217" baseline="2430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et </a:t>
            </a:r>
            <a:r>
              <a:rPr sz="3600" spc="-30" baseline="-16203" dirty="0">
                <a:latin typeface="Calibri"/>
                <a:cs typeface="Calibri"/>
              </a:rPr>
              <a:t>4</a:t>
            </a:r>
            <a:r>
              <a:rPr sz="1600" spc="-20" dirty="0">
                <a:latin typeface="Calibri"/>
                <a:cs typeface="Calibri"/>
              </a:rPr>
              <a:t>ème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62836" y="978408"/>
            <a:ext cx="2261870" cy="5663565"/>
            <a:chOff x="9762836" y="978408"/>
            <a:chExt cx="2261870" cy="56635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2836" y="978408"/>
              <a:ext cx="2261330" cy="53888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2" y="6031992"/>
              <a:ext cx="609600" cy="60959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240279" y="5585739"/>
            <a:ext cx="56515" cy="17145"/>
          </a:xfrm>
          <a:custGeom>
            <a:avLst/>
            <a:gdLst/>
            <a:ahLst/>
            <a:cxnLst/>
            <a:rect l="l" t="t" r="r" b="b"/>
            <a:pathLst>
              <a:path w="56514" h="17145">
                <a:moveTo>
                  <a:pt x="56387" y="0"/>
                </a:moveTo>
                <a:lnTo>
                  <a:pt x="0" y="0"/>
                </a:lnTo>
                <a:lnTo>
                  <a:pt x="0" y="16763"/>
                </a:lnTo>
                <a:lnTo>
                  <a:pt x="56387" y="16763"/>
                </a:lnTo>
                <a:lnTo>
                  <a:pt x="5638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49601" y="4969002"/>
            <a:ext cx="6355080" cy="163258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20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Muscle</a:t>
            </a:r>
            <a:r>
              <a:rPr sz="2000" b="1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court</a:t>
            </a:r>
            <a:r>
              <a:rPr sz="2000" b="1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extenseur</a:t>
            </a:r>
            <a:r>
              <a:rPr sz="2000" b="1" u="sng" spc="-3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de</a:t>
            </a:r>
            <a:r>
              <a:rPr sz="2000" b="1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l’hallux</a:t>
            </a:r>
            <a:endParaRPr sz="2000">
              <a:latin typeface="Calibri"/>
              <a:cs typeface="Calibri"/>
            </a:endParaRPr>
          </a:p>
          <a:p>
            <a:pPr marL="90805" marR="173355" indent="55880">
              <a:lnSpc>
                <a:spcPct val="100000"/>
              </a:lnSpc>
            </a:pPr>
            <a:r>
              <a:rPr sz="20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Origine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face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dorsale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du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calcanéus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(tendon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commun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CEO) </a:t>
            </a:r>
            <a:r>
              <a:rPr sz="20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Terminaison:</a:t>
            </a:r>
            <a:r>
              <a:rPr sz="2000" b="1" spc="30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P1de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l’hallux</a:t>
            </a:r>
            <a:endParaRPr sz="2000">
              <a:latin typeface="Calibri"/>
              <a:cs typeface="Calibri"/>
            </a:endParaRPr>
          </a:p>
          <a:p>
            <a:pPr marL="90805" marR="2567940">
              <a:lnSpc>
                <a:spcPct val="100000"/>
              </a:lnSpc>
            </a:pPr>
            <a:r>
              <a:rPr sz="2000" b="1" u="sng" spc="-10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Innervation:</a:t>
            </a:r>
            <a:r>
              <a:rPr sz="2000" b="1" u="sng" spc="-35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nerf</a:t>
            </a:r>
            <a:r>
              <a:rPr sz="2000" b="1" spc="4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fibulaire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profond </a:t>
            </a:r>
            <a:r>
              <a:rPr sz="20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Action:</a:t>
            </a:r>
            <a:r>
              <a:rPr sz="2000" b="1" spc="-7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extension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l’hallux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4140" y="1051560"/>
            <a:ext cx="2007579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481" y="1634489"/>
            <a:ext cx="5410200" cy="5224780"/>
          </a:xfrm>
          <a:custGeom>
            <a:avLst/>
            <a:gdLst/>
            <a:ahLst/>
            <a:cxnLst/>
            <a:rect l="l" t="t" r="r" b="b"/>
            <a:pathLst>
              <a:path w="5410200" h="5224780">
                <a:moveTo>
                  <a:pt x="0" y="5224272"/>
                </a:moveTo>
                <a:lnTo>
                  <a:pt x="5410200" y="5224272"/>
                </a:lnTo>
                <a:lnTo>
                  <a:pt x="5410200" y="0"/>
                </a:lnTo>
                <a:lnTo>
                  <a:pt x="0" y="0"/>
                </a:lnTo>
                <a:lnTo>
                  <a:pt x="0" y="522427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777365"/>
            <a:ext cx="4495165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183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Médiaux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Abducteur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l’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hallux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Adducteur</a:t>
            </a:r>
            <a:r>
              <a:rPr sz="2000" spc="3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l’hallux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85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Court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fléchisseur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l’hallux</a:t>
            </a:r>
            <a:endParaRPr sz="2000">
              <a:latin typeface="Calibri"/>
              <a:cs typeface="Calibri"/>
            </a:endParaRPr>
          </a:p>
          <a:p>
            <a:pPr marL="1899285">
              <a:lnSpc>
                <a:spcPts val="3345"/>
              </a:lnSpc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Latéraux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Abducteur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V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Court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fléchisseur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V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85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Opposant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V</a:t>
            </a:r>
            <a:endParaRPr sz="2000">
              <a:latin typeface="Calibri"/>
              <a:cs typeface="Calibri"/>
            </a:endParaRPr>
          </a:p>
          <a:p>
            <a:pPr marL="1841500">
              <a:lnSpc>
                <a:spcPts val="3345"/>
              </a:lnSpc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Moyens</a:t>
            </a:r>
            <a:endParaRPr sz="28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35"/>
              </a:spcBef>
            </a:pPr>
            <a:r>
              <a:rPr sz="1600" b="1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Court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fléchisseur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orteils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Carré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plantaire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latin typeface="Calibri"/>
                <a:cs typeface="Calibri"/>
              </a:rPr>
              <a:t>- </a:t>
            </a:r>
            <a:r>
              <a:rPr sz="2000" spc="-10" dirty="0">
                <a:latin typeface="Calibri"/>
                <a:cs typeface="Calibri"/>
              </a:rPr>
              <a:t>Lombricaux</a:t>
            </a:r>
            <a:endParaRPr sz="2000">
              <a:latin typeface="Calibri"/>
              <a:cs typeface="Calibri"/>
            </a:endParaRPr>
          </a:p>
          <a:p>
            <a:pPr marL="1924050">
              <a:lnSpc>
                <a:spcPts val="2870"/>
              </a:lnSpc>
            </a:pP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Muscles</a:t>
            </a:r>
            <a:r>
              <a:rPr sz="24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interosseux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10" dirty="0">
                <a:latin typeface="Calibri"/>
                <a:cs typeface="Calibri"/>
              </a:rPr>
              <a:t>-Plantaires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(3)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Dorsaux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(4)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1161" y="761"/>
            <a:ext cx="5722620" cy="82296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1115"/>
              </a:spcBef>
              <a:tabLst>
                <a:tab pos="1843405" algn="l"/>
              </a:tabLst>
            </a:pPr>
            <a:r>
              <a:rPr sz="3200" spc="-10" dirty="0"/>
              <a:t>Muscles</a:t>
            </a:r>
            <a:r>
              <a:rPr sz="3200" dirty="0"/>
              <a:t>	de</a:t>
            </a:r>
            <a:r>
              <a:rPr sz="3200" spc="-35" dirty="0"/>
              <a:t> </a:t>
            </a:r>
            <a:r>
              <a:rPr sz="3200" dirty="0"/>
              <a:t>la</a:t>
            </a:r>
            <a:r>
              <a:rPr sz="3200" spc="-20" dirty="0"/>
              <a:t> </a:t>
            </a:r>
            <a:r>
              <a:rPr sz="3200" dirty="0"/>
              <a:t>région</a:t>
            </a:r>
            <a:r>
              <a:rPr sz="3200" spc="-45" dirty="0"/>
              <a:t> </a:t>
            </a:r>
            <a:r>
              <a:rPr sz="3200" spc="-10" dirty="0"/>
              <a:t>plantaire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6903719" y="1337702"/>
            <a:ext cx="5072380" cy="5304155"/>
            <a:chOff x="6903719" y="1337702"/>
            <a:chExt cx="5072380" cy="5304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3719" y="1337702"/>
              <a:ext cx="4846320" cy="51545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1" y="6031992"/>
              <a:ext cx="609600" cy="609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2" y="281686"/>
            <a:ext cx="3747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MUSCLES</a:t>
            </a:r>
            <a:r>
              <a:rPr sz="3200" spc="-50" dirty="0"/>
              <a:t> </a:t>
            </a:r>
            <a:r>
              <a:rPr sz="3200" spc="-25" dirty="0"/>
              <a:t>PLANTAIRES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6379" y="808990"/>
            <a:ext cx="6953250" cy="58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35120" indent="-342265">
              <a:lnSpc>
                <a:spcPts val="1850"/>
              </a:lnSpc>
              <a:spcBef>
                <a:spcPts val="95"/>
              </a:spcBef>
              <a:buFont typeface="Wingdings"/>
              <a:buChar char=""/>
              <a:tabLst>
                <a:tab pos="4135120" algn="l"/>
              </a:tabLst>
            </a:pP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M.</a:t>
            </a:r>
            <a:r>
              <a:rPr sz="2200" b="1" spc="-3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court</a:t>
            </a:r>
            <a:r>
              <a:rPr sz="2200" b="1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fléchisseur</a:t>
            </a:r>
            <a:r>
              <a:rPr sz="2200" b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du</a:t>
            </a:r>
            <a:r>
              <a:rPr sz="2200" b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70"/>
              </a:lnSpc>
              <a:tabLst>
                <a:tab pos="1272540" algn="l"/>
              </a:tabLst>
            </a:pP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Groupe</a:t>
            </a:r>
            <a:r>
              <a:rPr sz="28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	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plantaire</a:t>
            </a:r>
            <a:r>
              <a:rPr sz="2800" b="1" u="sng" spc="-8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médial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144269"/>
            <a:ext cx="6417310" cy="1104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02760" indent="-34226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302760" algn="l"/>
              </a:tabLst>
            </a:pP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M.</a:t>
            </a:r>
            <a:r>
              <a:rPr sz="2200" b="1" spc="-5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adducteur</a:t>
            </a:r>
            <a:r>
              <a:rPr sz="2200" b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du</a:t>
            </a:r>
            <a:r>
              <a:rPr sz="2200" b="1" spc="-6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L="4302760" indent="-342265">
              <a:lnSpc>
                <a:spcPct val="100000"/>
              </a:lnSpc>
              <a:buFont typeface="Wingdings"/>
              <a:buChar char=""/>
              <a:tabLst>
                <a:tab pos="4302760" algn="l"/>
              </a:tabLst>
            </a:pP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M.</a:t>
            </a:r>
            <a:r>
              <a:rPr sz="2200" b="1" spc="-4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Abducteur</a:t>
            </a:r>
            <a:r>
              <a:rPr sz="22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C0504D"/>
                </a:solidFill>
                <a:latin typeface="Calibri"/>
                <a:cs typeface="Calibri"/>
              </a:rPr>
              <a:t>du</a:t>
            </a:r>
            <a:r>
              <a:rPr sz="2200" b="1" spc="-5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Muscle</a:t>
            </a:r>
            <a:r>
              <a:rPr sz="2400" b="1" u="sng" spc="-4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court</a:t>
            </a:r>
            <a:r>
              <a:rPr sz="2400" b="1" u="sng" spc="-6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fléchisseur</a:t>
            </a:r>
            <a:r>
              <a:rPr sz="2400" b="1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de</a:t>
            </a:r>
            <a:r>
              <a:rPr sz="2400" b="1" u="sng" spc="-4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l’hallux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761" y="2414777"/>
            <a:ext cx="5715000" cy="378587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  <a:tabLst>
                <a:tab pos="1305560" algn="l"/>
              </a:tabLst>
            </a:pP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Origine</a:t>
            </a:r>
            <a:r>
              <a:rPr sz="2400" b="1" u="sng" spc="-35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: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os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F2F9F"/>
                </a:solidFill>
                <a:latin typeface="Calibri"/>
                <a:cs typeface="Calibri"/>
              </a:rPr>
              <a:t>cuboïde</a:t>
            </a:r>
            <a:r>
              <a:rPr sz="2400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F6128"/>
                </a:solidFill>
                <a:latin typeface="Calibri"/>
                <a:cs typeface="Calibri"/>
              </a:rPr>
              <a:t>cunéiformes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400" b="1" u="sng" spc="-20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Terminaison</a:t>
            </a:r>
            <a:r>
              <a:rPr sz="2400" b="1" spc="-20" dirty="0">
                <a:latin typeface="Calibri"/>
                <a:cs typeface="Calibri"/>
              </a:rPr>
              <a:t>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P1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l’hallux</a:t>
            </a:r>
            <a:endParaRPr sz="2400">
              <a:latin typeface="Calibri"/>
              <a:cs typeface="Calibri"/>
            </a:endParaRPr>
          </a:p>
          <a:p>
            <a:pPr marL="90805" marR="516255" indent="443865">
              <a:lnSpc>
                <a:spcPct val="100000"/>
              </a:lnSpc>
              <a:buFont typeface="Wingdings"/>
              <a:buChar char=""/>
              <a:tabLst>
                <a:tab pos="53467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tendon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médial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abducteur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l'Hallux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sésamoïde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médial)</a:t>
            </a:r>
            <a:endParaRPr sz="2400">
              <a:latin typeface="Calibri"/>
              <a:cs typeface="Calibri"/>
            </a:endParaRPr>
          </a:p>
          <a:p>
            <a:pPr marL="90805" marR="714375" indent="-1397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29565" algn="l"/>
                <a:tab pos="2207895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tendon</a:t>
            </a:r>
            <a:r>
              <a:rPr sz="24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latéral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dirty="0">
                <a:latin typeface="Calibri"/>
                <a:cs typeface="Calibri"/>
              </a:rPr>
              <a:t>sur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adducteur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l'Hallux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(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sésamoïde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latéral)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400" b="1" dirty="0">
                <a:solidFill>
                  <a:srgbClr val="403052"/>
                </a:solidFill>
                <a:latin typeface="Calibri"/>
                <a:cs typeface="Calibri"/>
              </a:rPr>
              <a:t>I</a:t>
            </a: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nnervation</a:t>
            </a:r>
            <a:r>
              <a:rPr sz="2400" b="1" spc="-65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nerf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plantaire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médial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400" b="1" u="sng" dirty="0">
                <a:solidFill>
                  <a:srgbClr val="403052"/>
                </a:solidFill>
                <a:uFill>
                  <a:solidFill>
                    <a:srgbClr val="403052"/>
                  </a:solidFill>
                </a:uFill>
                <a:latin typeface="Calibri"/>
                <a:cs typeface="Calibri"/>
              </a:rPr>
              <a:t>Action:</a:t>
            </a:r>
            <a:r>
              <a:rPr sz="2400" b="1" spc="-50" dirty="0">
                <a:solidFill>
                  <a:srgbClr val="403052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flexion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phalange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proximale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l’hallux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79537" y="710963"/>
            <a:ext cx="2828925" cy="5930900"/>
            <a:chOff x="9179537" y="710963"/>
            <a:chExt cx="2828925" cy="5930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9537" y="710963"/>
              <a:ext cx="2828326" cy="58707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65992" y="6031991"/>
              <a:ext cx="609600" cy="6095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571" y="2438400"/>
            <a:ext cx="2422668" cy="4175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695</Words>
  <Application>Microsoft Office PowerPoint</Application>
  <PresentationFormat>Personnalisé</PresentationFormat>
  <Paragraphs>173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Office Theme</vt:lpstr>
      <vt:lpstr>Muscles du pied </vt:lpstr>
      <vt:lpstr>Objectifs pédagogique </vt:lpstr>
      <vt:lpstr>INTRODUCTION</vt:lpstr>
      <vt:lpstr>Fascia plantaire</vt:lpstr>
      <vt:lpstr>Diapositive 5</vt:lpstr>
      <vt:lpstr>MUSCLES de la région dorsale</vt:lpstr>
      <vt:lpstr>Muscle court extenseur des orteils</vt:lpstr>
      <vt:lpstr>Muscles de la région plantaire</vt:lpstr>
      <vt:lpstr>MUSCLES PLANTAIRES</vt:lpstr>
      <vt:lpstr>Muscle adducteur de l’hallux (en profondeur)</vt:lpstr>
      <vt:lpstr>Muscle abducteur de l’hallux</vt:lpstr>
      <vt:lpstr>Groupe plantaire latéral</vt:lpstr>
      <vt:lpstr> Muscle court fléchisseur du petit orteil en profondeur</vt:lpstr>
      <vt:lpstr>Diapositive 14</vt:lpstr>
      <vt:lpstr>La loge moyenne ou Groupe médian</vt:lpstr>
      <vt:lpstr>Muscle carré plantaire (chair carré de Sylvius) plan moyen</vt:lpstr>
      <vt:lpstr> Muscles lombricaux du pied</vt:lpstr>
      <vt:lpstr>Groupe plantaire interosseux</vt:lpstr>
      <vt:lpstr>Muscles interosseux plantaires (plan profond)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muscles de la jambe</dc:title>
  <dc:creator>BABA N</dc:creator>
  <cp:lastModifiedBy>pcstar</cp:lastModifiedBy>
  <cp:revision>3</cp:revision>
  <dcterms:created xsi:type="dcterms:W3CDTF">2024-03-16T18:02:28Z</dcterms:created>
  <dcterms:modified xsi:type="dcterms:W3CDTF">2024-03-17T16:38:30Z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2024-03-16T00:00:00Z</vt:filetime>
  </property>
  <property fmtid="{D5CDD505-2E9C-101B-9397-08002B2CF9AE}" pid="5" name="Producer">
    <vt:lpwstr>Microsoft® PowerPoint® 2016</vt:lpwstr>
  </property>
</Properties>
</file>