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9" r:id="rId14"/>
    <p:sldId id="272" r:id="rId15"/>
    <p:sldId id="268" r:id="rId16"/>
    <p:sldId id="270" r:id="rId17"/>
    <p:sldId id="273" r:id="rId18"/>
    <p:sldId id="274" r:id="rId19"/>
    <p:sldId id="275" r:id="rId20"/>
    <p:sldId id="278" r:id="rId21"/>
    <p:sldId id="276" r:id="rId22"/>
    <p:sldId id="279" r:id="rId23"/>
    <p:sldId id="280" r:id="rId24"/>
    <p:sldId id="292" r:id="rId25"/>
    <p:sldId id="277" r:id="rId26"/>
    <p:sldId id="281" r:id="rId27"/>
    <p:sldId id="282" r:id="rId28"/>
    <p:sldId id="311" r:id="rId29"/>
    <p:sldId id="312" r:id="rId30"/>
    <p:sldId id="313" r:id="rId31"/>
    <p:sldId id="314" r:id="rId32"/>
    <p:sldId id="284" r:id="rId33"/>
    <p:sldId id="283" r:id="rId34"/>
    <p:sldId id="287" r:id="rId35"/>
    <p:sldId id="286" r:id="rId36"/>
    <p:sldId id="291" r:id="rId37"/>
    <p:sldId id="285" r:id="rId38"/>
    <p:sldId id="288" r:id="rId39"/>
    <p:sldId id="289" r:id="rId40"/>
    <p:sldId id="290" r:id="rId41"/>
    <p:sldId id="293" r:id="rId42"/>
    <p:sldId id="294" r:id="rId43"/>
    <p:sldId id="295" r:id="rId44"/>
    <p:sldId id="296" r:id="rId45"/>
    <p:sldId id="297" r:id="rId46"/>
    <p:sldId id="298" r:id="rId47"/>
    <p:sldId id="299" r:id="rId48"/>
    <p:sldId id="300" r:id="rId49"/>
    <p:sldId id="305" r:id="rId50"/>
    <p:sldId id="316" r:id="rId51"/>
    <p:sldId id="306" r:id="rId52"/>
    <p:sldId id="307" r:id="rId53"/>
    <p:sldId id="308" r:id="rId54"/>
    <p:sldId id="315" r:id="rId55"/>
    <p:sldId id="309" r:id="rId56"/>
    <p:sldId id="31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86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7AC257-736E-4BDE-B660-AA068EB358A0}" type="datetimeFigureOut">
              <a:rPr lang="fr-FR" smtClean="0"/>
              <a:t>20/03/2024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128764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7AC257-736E-4BDE-B660-AA068EB358A0}" type="datetimeFigureOut">
              <a:rPr lang="fr-FR" smtClean="0"/>
              <a:t>20/03/2024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116188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27AC257-736E-4BDE-B660-AA068EB358A0}" type="datetimeFigureOut">
              <a:rPr lang="fr-FR" smtClean="0"/>
              <a:t>20/03/2024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154987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27AC257-736E-4BDE-B660-AA068EB358A0}" type="datetimeFigureOut">
              <a:rPr lang="fr-FR" smtClean="0"/>
              <a:t>20/03/2024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773BE-EF17-4ADC-BB33-7508DC18C0A2}" type="slidenum">
              <a:rPr lang="fr-FR" smtClean="0"/>
              <a:t>‹#›</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90896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7AC257-736E-4BDE-B660-AA068EB358A0}" type="datetimeFigureOut">
              <a:rPr lang="fr-FR" smtClean="0"/>
              <a:t>20/03/2024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1581208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7AC257-736E-4BDE-B660-AA068EB358A0}" type="datetimeFigureOut">
              <a:rPr lang="fr-FR" smtClean="0"/>
              <a:t>20/03/2024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111510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7AC257-736E-4BDE-B660-AA068EB358A0}" type="datetimeFigureOut">
              <a:rPr lang="fr-FR" smtClean="0"/>
              <a:t>20/03/2024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4055261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7AC257-736E-4BDE-B660-AA068EB358A0}" type="datetimeFigureOut">
              <a:rPr lang="fr-FR" smtClean="0"/>
              <a:t>20/03/2024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1247556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7AC257-736E-4BDE-B660-AA068EB358A0}" type="datetimeFigureOut">
              <a:rPr lang="fr-FR" smtClean="0"/>
              <a:t>20/03/2024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21085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27AC257-736E-4BDE-B660-AA068EB358A0}" type="datetimeFigureOut">
              <a:rPr lang="fr-FR" smtClean="0"/>
              <a:t>20/03/2024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282463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7AC257-736E-4BDE-B660-AA068EB358A0}" type="datetimeFigureOut">
              <a:rPr lang="fr-FR" smtClean="0"/>
              <a:t>20/03/2024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231038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7AC257-736E-4BDE-B660-AA068EB358A0}" type="datetimeFigureOut">
              <a:rPr lang="fr-FR" smtClean="0"/>
              <a:t>20/03/2024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97589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7AC257-736E-4BDE-B660-AA068EB358A0}" type="datetimeFigureOut">
              <a:rPr lang="fr-FR" smtClean="0"/>
              <a:t>20/03/2024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106517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27AC257-736E-4BDE-B660-AA068EB358A0}" type="datetimeFigureOut">
              <a:rPr lang="fr-FR" smtClean="0"/>
              <a:t>20/03/2024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154505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7AC257-736E-4BDE-B660-AA068EB358A0}" type="datetimeFigureOut">
              <a:rPr lang="fr-FR" smtClean="0"/>
              <a:t>20/03/2024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148044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27AC257-736E-4BDE-B660-AA068EB358A0}" type="datetimeFigureOut">
              <a:rPr lang="fr-FR" smtClean="0"/>
              <a:t>20/03/2024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281481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7AC257-736E-4BDE-B660-AA068EB358A0}" type="datetimeFigureOut">
              <a:rPr lang="fr-FR" smtClean="0"/>
              <a:t>20/03/2024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F773BE-EF17-4ADC-BB33-7508DC18C0A2}" type="slidenum">
              <a:rPr lang="fr-FR" smtClean="0"/>
              <a:t>‹#›</a:t>
            </a:fld>
            <a:endParaRPr lang="fr-FR"/>
          </a:p>
        </p:txBody>
      </p:sp>
    </p:spTree>
    <p:extLst>
      <p:ext uri="{BB962C8B-B14F-4D97-AF65-F5344CB8AC3E}">
        <p14:creationId xmlns:p14="http://schemas.microsoft.com/office/powerpoint/2010/main" val="16731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27AC257-736E-4BDE-B660-AA068EB358A0}" type="datetimeFigureOut">
              <a:rPr lang="fr-FR" smtClean="0"/>
              <a:t>20/03/2024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FF773BE-EF17-4ADC-BB33-7508DC18C0A2}" type="slidenum">
              <a:rPr lang="fr-FR" smtClean="0"/>
              <a:t>‹#›</a:t>
            </a:fld>
            <a:endParaRPr lang="fr-FR"/>
          </a:p>
        </p:txBody>
      </p:sp>
    </p:spTree>
    <p:extLst>
      <p:ext uri="{BB962C8B-B14F-4D97-AF65-F5344CB8AC3E}">
        <p14:creationId xmlns:p14="http://schemas.microsoft.com/office/powerpoint/2010/main" val="9054970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40.png"/><Relationship Id="rId1" Type="http://schemas.openxmlformats.org/officeDocument/2006/relationships/slideLayout" Target="../slideLayouts/slideLayout7.xml"/><Relationship Id="rId10" Type="http://schemas.openxmlformats.org/officeDocument/2006/relationships/image" Target="../media/image21.png"/><Relationship Id="rId4" Type="http://schemas.openxmlformats.org/officeDocument/2006/relationships/image" Target="../media/image28.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7"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2" Type="http://schemas.openxmlformats.org/officeDocument/2006/relationships/image" Target="../media/image38.png"/><Relationship Id="rId1" Type="http://schemas.openxmlformats.org/officeDocument/2006/relationships/slideLayout" Target="../slideLayouts/slideLayout7.xml"/><Relationship Id="rId11" Type="http://schemas.openxmlformats.org/officeDocument/2006/relationships/image" Target="../media/image15.emf"/><Relationship Id="rId10" Type="http://schemas.openxmlformats.org/officeDocument/2006/relationships/image" Target="../media/image14.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2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22998"/>
            <a:ext cx="8825658" cy="2200589"/>
          </a:xfrm>
        </p:spPr>
        <p:txBody>
          <a:bodyPr/>
          <a:lstStyle/>
          <a:p>
            <a:r>
              <a:rPr lang="fr-FR" sz="2800" dirty="0" err="1">
                <a:latin typeface="Andalus" panose="02020603050405020304" pitchFamily="18" charset="-78"/>
                <a:cs typeface="Andalus" panose="02020603050405020304" pitchFamily="18" charset="-78"/>
              </a:rPr>
              <a:t>University</a:t>
            </a:r>
            <a:r>
              <a:rPr lang="fr-FR" sz="2800" dirty="0">
                <a:latin typeface="Andalus" panose="02020603050405020304" pitchFamily="18" charset="-78"/>
                <a:cs typeface="Andalus" panose="02020603050405020304" pitchFamily="18" charset="-78"/>
              </a:rPr>
              <a:t> IBN KHALDOUN  of Tiaret</a:t>
            </a:r>
            <a:br>
              <a:rPr lang="fr-FR" sz="2800" dirty="0">
                <a:latin typeface="Andalus" panose="02020603050405020304" pitchFamily="18" charset="-78"/>
                <a:cs typeface="Andalus" panose="02020603050405020304" pitchFamily="18" charset="-78"/>
              </a:rPr>
            </a:br>
            <a:r>
              <a:rPr lang="fr-FR" sz="2800" dirty="0">
                <a:latin typeface="Andalus" panose="02020603050405020304" pitchFamily="18" charset="-78"/>
                <a:cs typeface="Andalus" panose="02020603050405020304" pitchFamily="18" charset="-78"/>
              </a:rPr>
              <a:t>ANNEXE DE </a:t>
            </a:r>
            <a:r>
              <a:rPr lang="fr-FR" sz="2800" dirty="0" smtClean="0">
                <a:latin typeface="Andalus" panose="02020603050405020304" pitchFamily="18" charset="-78"/>
                <a:cs typeface="Andalus" panose="02020603050405020304" pitchFamily="18" charset="-78"/>
              </a:rPr>
              <a:t>MÉDECINE</a:t>
            </a:r>
            <a:r>
              <a:rPr lang="fr-FR" dirty="0" smtClean="0"/>
              <a:t/>
            </a:r>
            <a:br>
              <a:rPr lang="fr-FR" dirty="0" smtClean="0"/>
            </a:br>
            <a:endParaRPr lang="fr-FR" dirty="0"/>
          </a:p>
        </p:txBody>
      </p:sp>
      <p:sp>
        <p:nvSpPr>
          <p:cNvPr id="3" name="Subtitle 2"/>
          <p:cNvSpPr>
            <a:spLocks noGrp="1"/>
          </p:cNvSpPr>
          <p:nvPr>
            <p:ph type="subTitle" idx="1"/>
          </p:nvPr>
        </p:nvSpPr>
        <p:spPr>
          <a:xfrm>
            <a:off x="1154955" y="2903974"/>
            <a:ext cx="8825658" cy="1527349"/>
          </a:xfrm>
        </p:spPr>
        <p:txBody>
          <a:bodyPr/>
          <a:lstStyle/>
          <a:p>
            <a:pPr algn="ctr"/>
            <a:r>
              <a:rPr lang="fr-FR" sz="4000" dirty="0" smtClean="0">
                <a:solidFill>
                  <a:schemeClr val="tx1"/>
                </a:solidFill>
                <a:latin typeface="Andalus" panose="02020603050405020304" pitchFamily="18" charset="-78"/>
                <a:cs typeface="Andalus" panose="02020603050405020304" pitchFamily="18" charset="-78"/>
              </a:rPr>
              <a:t>Radioactivité</a:t>
            </a:r>
          </a:p>
          <a:p>
            <a:pPr algn="ctr"/>
            <a:r>
              <a:rPr lang="fr-FR" dirty="0" smtClean="0">
                <a:solidFill>
                  <a:schemeClr val="tx1"/>
                </a:solidFill>
                <a:latin typeface="Andalus" panose="02020603050405020304" pitchFamily="18" charset="-78"/>
                <a:cs typeface="Andalus" panose="02020603050405020304" pitchFamily="18" charset="-78"/>
              </a:rPr>
              <a:t>Mme </a:t>
            </a:r>
            <a:r>
              <a:rPr lang="fr-FR" dirty="0">
                <a:solidFill>
                  <a:schemeClr val="tx1"/>
                </a:solidFill>
                <a:latin typeface="Andalus" panose="02020603050405020304" pitchFamily="18" charset="-78"/>
                <a:cs typeface="Andalus" panose="02020603050405020304" pitchFamily="18" charset="-78"/>
              </a:rPr>
              <a:t>CHIBANI F</a:t>
            </a:r>
          </a:p>
        </p:txBody>
      </p:sp>
      <p:pic>
        <p:nvPicPr>
          <p:cNvPr id="4" name="Picture 3"/>
          <p:cNvPicPr>
            <a:picLocks noChangeAspect="1"/>
          </p:cNvPicPr>
          <p:nvPr/>
        </p:nvPicPr>
        <p:blipFill>
          <a:blip r:embed="rId2"/>
          <a:stretch>
            <a:fillRect/>
          </a:stretch>
        </p:blipFill>
        <p:spPr>
          <a:xfrm>
            <a:off x="8455148" y="1323720"/>
            <a:ext cx="2395936" cy="1600350"/>
          </a:xfrm>
          <a:prstGeom prst="rect">
            <a:avLst/>
          </a:prstGeom>
        </p:spPr>
      </p:pic>
    </p:spTree>
    <p:extLst>
      <p:ext uri="{BB962C8B-B14F-4D97-AF65-F5344CB8AC3E}">
        <p14:creationId xmlns:p14="http://schemas.microsoft.com/office/powerpoint/2010/main" val="3702627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5223" y="1195754"/>
            <a:ext cx="9766997" cy="3654240"/>
          </a:xfrm>
          <a:prstGeom prst="rect">
            <a:avLst/>
          </a:prstGeom>
        </p:spPr>
      </p:pic>
    </p:spTree>
    <p:extLst>
      <p:ext uri="{BB962C8B-B14F-4D97-AF65-F5344CB8AC3E}">
        <p14:creationId xmlns:p14="http://schemas.microsoft.com/office/powerpoint/2010/main" val="364129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84703" y="369167"/>
                <a:ext cx="11471868" cy="1979388"/>
              </a:xfrm>
              <a:prstGeom prst="rect">
                <a:avLst/>
              </a:prstGeom>
            </p:spPr>
            <p:txBody>
              <a:bodyPr wrap="square">
                <a:spAutoFit/>
              </a:bodyPr>
              <a:lstStyle/>
              <a:p>
                <a:pPr marL="342900" indent="-342900">
                  <a:buFont typeface="Wingdings" panose="05000000000000000000" pitchFamily="2" charset="2"/>
                  <a:buChar char="Ø"/>
                </a:pPr>
                <a:r>
                  <a:rPr lang="fr-FR" sz="2400" b="1" u="sng" dirty="0" smtClean="0">
                    <a:latin typeface="Andalus" panose="02020603050405020304" pitchFamily="18" charset="-78"/>
                    <a:cs typeface="Andalus" panose="02020603050405020304" pitchFamily="18" charset="-78"/>
                  </a:rPr>
                  <a:t>La désintégration bêta (β+)</a:t>
                </a:r>
                <a:r>
                  <a:rPr lang="fr-FR" sz="2400" dirty="0">
                    <a:latin typeface="Andalus" panose="02020603050405020304" pitchFamily="18" charset="-78"/>
                    <a:cs typeface="Andalus" panose="02020603050405020304" pitchFamily="18" charset="-78"/>
                  </a:rPr>
                  <a:t> (radioactivité artificielle ):</a:t>
                </a:r>
                <a:r>
                  <a:rPr lang="fr-FR" sz="2400" b="1" u="sng" dirty="0" smtClean="0">
                    <a:latin typeface="Andalus" panose="02020603050405020304" pitchFamily="18" charset="-78"/>
                    <a:cs typeface="Andalus" panose="02020603050405020304" pitchFamily="18" charset="-78"/>
                  </a:rPr>
                  <a:t> </a:t>
                </a:r>
              </a:p>
              <a:p>
                <a:r>
                  <a:rPr lang="fr-FR" sz="2400" dirty="0">
                    <a:latin typeface="Andalus" panose="02020603050405020304" pitchFamily="18" charset="-78"/>
                    <a:cs typeface="Andalus" panose="02020603050405020304" pitchFamily="18" charset="-78"/>
                  </a:rPr>
                  <a:t>Lorsque dans le noyau il y a un excès de protons, l’un d’eux se transforme en neutron. Il y </a:t>
                </a:r>
                <a:r>
                  <a:rPr lang="fr-FR" sz="2400" dirty="0" smtClean="0">
                    <a:latin typeface="Andalus" panose="02020603050405020304" pitchFamily="18" charset="-78"/>
                    <a:cs typeface="Andalus" panose="02020603050405020304" pitchFamily="18" charset="-78"/>
                  </a:rPr>
                  <a:t>a émission </a:t>
                </a:r>
                <a:r>
                  <a:rPr lang="fr-FR" sz="2400" dirty="0">
                    <a:latin typeface="Andalus" panose="02020603050405020304" pitchFamily="18" charset="-78"/>
                    <a:cs typeface="Andalus" panose="02020603050405020304" pitchFamily="18" charset="-78"/>
                  </a:rPr>
                  <a:t>d'un positon et d'un neutrino ( </a:t>
                </a:r>
                <a14:m>
                  <m:oMath xmlns:m="http://schemas.openxmlformats.org/officeDocument/2006/math">
                    <m:sPre>
                      <m:sPrePr>
                        <m:ctrlPr>
                          <a:rPr lang="fr-FR" sz="2400" i="1" smtClean="0">
                            <a:latin typeface="Cambria Math" panose="02040503050406030204" pitchFamily="18" charset="0"/>
                            <a:ea typeface="Cambria Math" panose="02040503050406030204" pitchFamily="18" charset="0"/>
                            <a:cs typeface="Andalus" panose="02020603050405020304" pitchFamily="18" charset="-78"/>
                          </a:rPr>
                        </m:ctrlPr>
                      </m:sPrePr>
                      <m:sub>
                        <m:r>
                          <a:rPr lang="fr-FR" sz="2400" b="0" i="1" smtClean="0">
                            <a:latin typeface="Cambria Math" panose="02040503050406030204" pitchFamily="18" charset="0"/>
                            <a:ea typeface="Cambria Math" panose="02040503050406030204" pitchFamily="18" charset="0"/>
                            <a:cs typeface="Andalus" panose="02020603050405020304" pitchFamily="18" charset="-78"/>
                          </a:rPr>
                          <m:t>0</m:t>
                        </m:r>
                      </m:sub>
                      <m:sup>
                        <m:r>
                          <a:rPr lang="fr-FR" sz="2400" b="0" i="1" smtClean="0">
                            <a:latin typeface="Cambria Math" panose="02040503050406030204" pitchFamily="18" charset="0"/>
                          </a:rPr>
                          <m:t>0</m:t>
                        </m:r>
                      </m:sup>
                      <m:e>
                        <m:r>
                          <a:rPr lang="fr-FR" sz="2400" i="1" smtClean="0">
                            <a:latin typeface="Cambria Math" panose="02040503050406030204" pitchFamily="18" charset="0"/>
                            <a:ea typeface="Cambria Math" panose="02040503050406030204" pitchFamily="18" charset="0"/>
                          </a:rPr>
                          <m:t>𝜈</m:t>
                        </m:r>
                      </m:e>
                    </m:sPre>
                  </m:oMath>
                </a14:m>
                <a:r>
                  <a:rPr lang="fr-FR" sz="2400" dirty="0" smtClean="0">
                    <a:latin typeface="Andalus" panose="02020603050405020304" pitchFamily="18" charset="-78"/>
                    <a:cs typeface="Andalus" panose="02020603050405020304" pitchFamily="18" charset="-78"/>
                  </a:rPr>
                  <a:t>)   ).</a:t>
                </a:r>
              </a:p>
              <a:p>
                <a:endParaRPr lang="fr-FR" sz="2400"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                                                                        exemple</a:t>
                </a:r>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284703" y="369167"/>
                <a:ext cx="11471868" cy="1979388"/>
              </a:xfrm>
              <a:prstGeom prst="rect">
                <a:avLst/>
              </a:prstGeom>
              <a:blipFill>
                <a:blip r:embed="rId7"/>
                <a:stretch>
                  <a:fillRect l="-850" t="-3704" r="-159" b="-4938"/>
                </a:stretch>
              </a:blipFill>
            </p:spPr>
            <p:txBody>
              <a:bodyPr/>
              <a:lstStyle/>
              <a:p>
                <a:r>
                  <a:rPr lang="fr-FR">
                    <a:noFill/>
                  </a:rPr>
                  <a:t> </a:t>
                </a:r>
              </a:p>
            </p:txBody>
          </p:sp>
        </mc:Fallback>
      </mc:AlternateContent>
      <p:pic>
        <p:nvPicPr>
          <p:cNvPr id="3" name="Picture 2"/>
          <p:cNvPicPr>
            <a:picLocks noChangeAspect="1"/>
          </p:cNvPicPr>
          <p:nvPr/>
        </p:nvPicPr>
        <p:blipFill>
          <a:blip r:embed="rId8"/>
          <a:stretch>
            <a:fillRect/>
          </a:stretch>
        </p:blipFill>
        <p:spPr>
          <a:xfrm>
            <a:off x="3261643" y="1816841"/>
            <a:ext cx="2171888" cy="88616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5787850" y="2120201"/>
                <a:ext cx="3366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m:t>
                      </m:r>
                    </m:oMath>
                  </m:oMathPara>
                </a14:m>
                <a:endParaRPr lang="fr-FR" dirty="0"/>
              </a:p>
            </p:txBody>
          </p:sp>
        </mc:Choice>
        <mc:Fallback xmlns="">
          <p:sp>
            <p:nvSpPr>
              <p:cNvPr id="4" name="TextBox 3"/>
              <p:cNvSpPr txBox="1">
                <a:spLocks noRot="1" noChangeAspect="1" noMove="1" noResize="1" noEditPoints="1" noAdjustHandles="1" noChangeArrowheads="1" noChangeShapeType="1" noTextEdit="1"/>
              </p:cNvSpPr>
              <p:nvPr/>
            </p:nvSpPr>
            <p:spPr>
              <a:xfrm>
                <a:off x="5787850" y="2120201"/>
                <a:ext cx="336631" cy="276999"/>
              </a:xfrm>
              <a:prstGeom prst="rect">
                <a:avLst/>
              </a:prstGeom>
              <a:blipFill>
                <a:blip r:embed="rId4"/>
                <a:stretch>
                  <a:fillRect l="-8929" r="-8929" b="-4444"/>
                </a:stretch>
              </a:blipFill>
            </p:spPr>
            <p:txBody>
              <a:bodyPr/>
              <a:lstStyle/>
              <a:p>
                <a:r>
                  <a:rPr lang="fr-FR">
                    <a:noFill/>
                  </a:rPr>
                  <a:t> </a:t>
                </a:r>
              </a:p>
            </p:txBody>
          </p:sp>
        </mc:Fallback>
      </mc:AlternateContent>
      <p:pic>
        <p:nvPicPr>
          <p:cNvPr id="5" name="Picture 4"/>
          <p:cNvPicPr>
            <a:picLocks noChangeAspect="1"/>
          </p:cNvPicPr>
          <p:nvPr/>
        </p:nvPicPr>
        <p:blipFill>
          <a:blip r:embed="rId9"/>
          <a:stretch>
            <a:fillRect/>
          </a:stretch>
        </p:blipFill>
        <p:spPr>
          <a:xfrm>
            <a:off x="7054019" y="1894433"/>
            <a:ext cx="2300995" cy="818622"/>
          </a:xfrm>
          <a:prstGeom prst="rect">
            <a:avLst/>
          </a:prstGeom>
        </p:spPr>
      </p:pic>
      <p:pic>
        <p:nvPicPr>
          <p:cNvPr id="6" name="Picture 5"/>
          <p:cNvPicPr>
            <a:picLocks noChangeAspect="1"/>
          </p:cNvPicPr>
          <p:nvPr/>
        </p:nvPicPr>
        <p:blipFill>
          <a:blip r:embed="rId10"/>
          <a:stretch>
            <a:fillRect/>
          </a:stretch>
        </p:blipFill>
        <p:spPr>
          <a:xfrm>
            <a:off x="1795117" y="3034602"/>
            <a:ext cx="8199831" cy="2587381"/>
          </a:xfrm>
          <a:prstGeom prst="rect">
            <a:avLst/>
          </a:prstGeom>
        </p:spPr>
      </p:pic>
    </p:spTree>
    <p:extLst>
      <p:ext uri="{BB962C8B-B14F-4D97-AF65-F5344CB8AC3E}">
        <p14:creationId xmlns:p14="http://schemas.microsoft.com/office/powerpoint/2010/main" val="42642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670" y="487923"/>
            <a:ext cx="11240755" cy="2308324"/>
          </a:xfrm>
          <a:prstGeom prst="rect">
            <a:avLst/>
          </a:prstGeom>
        </p:spPr>
        <p:txBody>
          <a:bodyPr wrap="square">
            <a:spAutoFit/>
          </a:bodyPr>
          <a:lstStyle/>
          <a:p>
            <a:pPr marL="342900" indent="-342900">
              <a:buFont typeface="Wingdings" panose="05000000000000000000" pitchFamily="2" charset="2"/>
              <a:buChar char="q"/>
            </a:pPr>
            <a:r>
              <a:rPr lang="fr-FR" sz="2400" b="1" dirty="0" smtClean="0">
                <a:latin typeface="Andalus" panose="02020603050405020304" pitchFamily="18" charset="-78"/>
                <a:cs typeface="Andalus" panose="02020603050405020304" pitchFamily="18" charset="-78"/>
              </a:rPr>
              <a:t>La désintégration gamma (γ) : </a:t>
            </a:r>
            <a:r>
              <a:rPr lang="fr-FR" sz="2400" dirty="0" smtClean="0">
                <a:latin typeface="Andalus" panose="02020603050405020304" pitchFamily="18" charset="-78"/>
                <a:cs typeface="Andalus" panose="02020603050405020304" pitchFamily="18" charset="-78"/>
              </a:rPr>
              <a:t>correspond a l‘émission de photons énergétiques, vitesse: 300 000 km/s, très pénétrants</a:t>
            </a:r>
          </a:p>
          <a:p>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                                                               exemple</a:t>
            </a:r>
          </a:p>
          <a:p>
            <a:pPr marL="342900" indent="-342900">
              <a:buFont typeface="Wingdings" panose="05000000000000000000" pitchFamily="2" charset="2"/>
              <a:buChar char="q"/>
            </a:pPr>
            <a:endParaRPr lang="fr-FR"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3574090" y="1467209"/>
            <a:ext cx="1546994" cy="76352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5516545" y="1597688"/>
                <a:ext cx="2644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m:t>
                      </m:r>
                    </m:oMath>
                  </m:oMathPara>
                </a14:m>
                <a:endParaRPr lang="fr-FR" dirty="0"/>
              </a:p>
            </p:txBody>
          </p:sp>
        </mc:Choice>
        <mc:Fallback xmlns="">
          <p:sp>
            <p:nvSpPr>
              <p:cNvPr id="4" name="TextBox 3"/>
              <p:cNvSpPr txBox="1">
                <a:spLocks noRot="1" noChangeAspect="1" noMove="1" noResize="1" noEditPoints="1" noAdjustHandles="1" noChangeArrowheads="1" noChangeShapeType="1" noTextEdit="1"/>
              </p:cNvSpPr>
              <p:nvPr/>
            </p:nvSpPr>
            <p:spPr>
              <a:xfrm>
                <a:off x="5516545" y="1597688"/>
                <a:ext cx="264496" cy="276999"/>
              </a:xfrm>
              <a:prstGeom prst="rect">
                <a:avLst/>
              </a:prstGeom>
              <a:blipFill>
                <a:blip r:embed="rId3"/>
                <a:stretch>
                  <a:fillRect l="-13953" r="-13953" b="-4348"/>
                </a:stretch>
              </a:blipFill>
            </p:spPr>
            <p:txBody>
              <a:bodyPr/>
              <a:lstStyle/>
              <a:p>
                <a:r>
                  <a:rPr lang="fr-FR">
                    <a:noFill/>
                  </a:rPr>
                  <a:t> </a:t>
                </a:r>
              </a:p>
            </p:txBody>
          </p:sp>
        </mc:Fallback>
      </mc:AlternateContent>
      <p:pic>
        <p:nvPicPr>
          <p:cNvPr id="5" name="Picture 4"/>
          <p:cNvPicPr>
            <a:picLocks noChangeAspect="1"/>
          </p:cNvPicPr>
          <p:nvPr/>
        </p:nvPicPr>
        <p:blipFill>
          <a:blip r:embed="rId4"/>
          <a:stretch>
            <a:fillRect/>
          </a:stretch>
        </p:blipFill>
        <p:spPr>
          <a:xfrm>
            <a:off x="6735575" y="1523688"/>
            <a:ext cx="2338087" cy="817578"/>
          </a:xfrm>
          <a:prstGeom prst="rect">
            <a:avLst/>
          </a:prstGeom>
        </p:spPr>
      </p:pic>
      <p:pic>
        <p:nvPicPr>
          <p:cNvPr id="6" name="Picture 5"/>
          <p:cNvPicPr>
            <a:picLocks noChangeAspect="1"/>
          </p:cNvPicPr>
          <p:nvPr/>
        </p:nvPicPr>
        <p:blipFill>
          <a:blip r:embed="rId5"/>
          <a:stretch>
            <a:fillRect/>
          </a:stretch>
        </p:blipFill>
        <p:spPr>
          <a:xfrm>
            <a:off x="2495798" y="2652766"/>
            <a:ext cx="6899410" cy="3262276"/>
          </a:xfrm>
          <a:prstGeom prst="rect">
            <a:avLst/>
          </a:prstGeom>
        </p:spPr>
      </p:pic>
    </p:spTree>
    <p:extLst>
      <p:ext uri="{BB962C8B-B14F-4D97-AF65-F5344CB8AC3E}">
        <p14:creationId xmlns:p14="http://schemas.microsoft.com/office/powerpoint/2010/main" val="188136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75138" y="1000948"/>
                <a:ext cx="11331192" cy="1200329"/>
              </a:xfrm>
              <a:prstGeom prst="rect">
                <a:avLst/>
              </a:prstGeom>
            </p:spPr>
            <p:txBody>
              <a:bodyPr wrap="square">
                <a:spAutoFit/>
              </a:bodyPr>
              <a:lstStyle/>
              <a:p>
                <a:r>
                  <a:rPr lang="fr-FR" sz="2400" b="1" dirty="0">
                    <a:solidFill>
                      <a:srgbClr val="FF0000"/>
                    </a:solidFill>
                    <a:latin typeface="Andalus" panose="02020603050405020304" pitchFamily="18" charset="-78"/>
                    <a:cs typeface="Andalus" panose="02020603050405020304" pitchFamily="18" charset="-78"/>
                  </a:rPr>
                  <a:t>IMPORTANT :</a:t>
                </a:r>
              </a:p>
              <a:p>
                <a:r>
                  <a:rPr lang="fr-FR" sz="2400" dirty="0">
                    <a:latin typeface="Andalus" panose="02020603050405020304" pitchFamily="18" charset="-78"/>
                    <a:cs typeface="Andalus" panose="02020603050405020304" pitchFamily="18" charset="-78"/>
                  </a:rPr>
                  <a:t>Les </a:t>
                </a:r>
                <a:r>
                  <a:rPr lang="fr-FR" sz="2400" dirty="0" smtClean="0">
                    <a:latin typeface="Andalus" panose="02020603050405020304" pitchFamily="18" charset="-78"/>
                    <a:cs typeface="Andalus" panose="02020603050405020304" pitchFamily="18" charset="-78"/>
                  </a:rPr>
                  <a:t>désintégrations </a:t>
                </a:r>
                <a:r>
                  <a:rPr lang="fr-FR" sz="2400" dirty="0">
                    <a:latin typeface="Andalus" panose="02020603050405020304" pitchFamily="18" charset="-78"/>
                    <a:cs typeface="Andalus" panose="02020603050405020304" pitchFamily="18" charset="-78"/>
                  </a:rPr>
                  <a:t>α et β sont souvent </a:t>
                </a:r>
                <a:r>
                  <a:rPr lang="fr-FR" sz="2400" dirty="0" smtClean="0">
                    <a:latin typeface="Andalus" panose="02020603050405020304" pitchFamily="18" charset="-78"/>
                    <a:cs typeface="Andalus" panose="02020603050405020304" pitchFamily="18" charset="-78"/>
                  </a:rPr>
                  <a:t>accompagnées </a:t>
                </a:r>
                <a:r>
                  <a:rPr lang="fr-FR" sz="2400" dirty="0">
                    <a:latin typeface="Andalus" panose="02020603050405020304" pitchFamily="18" charset="-78"/>
                    <a:cs typeface="Andalus" panose="02020603050405020304" pitchFamily="18" charset="-78"/>
                  </a:rPr>
                  <a:t>de </a:t>
                </a:r>
                <a:r>
                  <a:rPr lang="fr-FR" sz="2400" dirty="0" smtClean="0">
                    <a:latin typeface="Andalus" panose="02020603050405020304" pitchFamily="18" charset="-78"/>
                    <a:cs typeface="Andalus" panose="02020603050405020304" pitchFamily="18" charset="-78"/>
                  </a:rPr>
                  <a:t>l’émission </a:t>
                </a:r>
                <a:r>
                  <a:rPr lang="fr-FR" sz="2400" dirty="0">
                    <a:latin typeface="Andalus" panose="02020603050405020304" pitchFamily="18" charset="-78"/>
                    <a:cs typeface="Andalus" panose="02020603050405020304" pitchFamily="18" charset="-78"/>
                  </a:rPr>
                  <a:t>d’un ou </a:t>
                </a:r>
                <a:r>
                  <a:rPr lang="fr-FR" sz="2400" dirty="0" smtClean="0">
                    <a:latin typeface="Andalus" panose="02020603050405020304" pitchFamily="18" charset="-78"/>
                    <a:cs typeface="Andalus" panose="02020603050405020304" pitchFamily="18" charset="-78"/>
                  </a:rPr>
                  <a:t>plusieurs rayons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𝛾</m:t>
                    </m:r>
                  </m:oMath>
                </a14:m>
                <a:r>
                  <a:rPr lang="fr-FR" sz="2400" dirty="0" smtClean="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375138" y="1000948"/>
                <a:ext cx="11331192" cy="1200329"/>
              </a:xfrm>
              <a:prstGeom prst="rect">
                <a:avLst/>
              </a:prstGeom>
              <a:blipFill>
                <a:blip r:embed="rId2"/>
                <a:stretch>
                  <a:fillRect l="-861" t="-4061" b="-11168"/>
                </a:stretch>
              </a:blipFill>
            </p:spPr>
            <p:txBody>
              <a:bodyPr/>
              <a:lstStyle/>
              <a:p>
                <a:r>
                  <a:rPr lang="fr-FR">
                    <a:noFill/>
                  </a:rPr>
                  <a:t> </a:t>
                </a:r>
              </a:p>
            </p:txBody>
          </p:sp>
        </mc:Fallback>
      </mc:AlternateContent>
    </p:spTree>
    <p:extLst>
      <p:ext uri="{BB962C8B-B14F-4D97-AF65-F5344CB8AC3E}">
        <p14:creationId xmlns:p14="http://schemas.microsoft.com/office/powerpoint/2010/main" val="82443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897" y="392280"/>
            <a:ext cx="11692932" cy="2677656"/>
          </a:xfrm>
          <a:prstGeom prst="rect">
            <a:avLst/>
          </a:prstGeom>
        </p:spPr>
        <p:txBody>
          <a:bodyPr wrap="square">
            <a:spAutoFit/>
          </a:bodyPr>
          <a:lstStyle/>
          <a:p>
            <a:pPr>
              <a:buNone/>
            </a:pPr>
            <a:r>
              <a:rPr lang="fr-FR" b="1" dirty="0" smtClean="0">
                <a:solidFill>
                  <a:srgbClr val="FF0000"/>
                </a:solidFill>
              </a:rPr>
              <a:t> </a:t>
            </a:r>
            <a:r>
              <a:rPr lang="fr-FR" sz="2400" b="1" dirty="0">
                <a:latin typeface="Andalus" panose="02020603050405020304" pitchFamily="18" charset="-78"/>
                <a:cs typeface="Andalus" panose="02020603050405020304" pitchFamily="18" charset="-78"/>
              </a:rPr>
              <a:t>Conditions de stabilité du noyau</a:t>
            </a:r>
          </a:p>
          <a:p>
            <a:pPr>
              <a:buFont typeface="Wingdings" pitchFamily="2" charset="2"/>
              <a:buChar char="Ø"/>
            </a:pPr>
            <a:r>
              <a:rPr lang="fr-FR" sz="2400" u="sng" dirty="0">
                <a:latin typeface="Andalus" panose="02020603050405020304" pitchFamily="18" charset="-78"/>
                <a:cs typeface="Andalus" panose="02020603050405020304" pitchFamily="18" charset="-78"/>
              </a:rPr>
              <a:t>a) La parité</a:t>
            </a:r>
          </a:p>
          <a:p>
            <a:r>
              <a:rPr lang="fr-FR" sz="2400" dirty="0">
                <a:latin typeface="Andalus" panose="02020603050405020304" pitchFamily="18" charset="-78"/>
                <a:cs typeface="Andalus" panose="02020603050405020304" pitchFamily="18" charset="-78"/>
              </a:rPr>
              <a:t>Noyaux pairs-pairs (N et Z sont pairs) : environ 82% des noyaux stables.</a:t>
            </a:r>
          </a:p>
          <a:p>
            <a:r>
              <a:rPr lang="fr-FR" sz="2400" dirty="0">
                <a:latin typeface="Andalus" panose="02020603050405020304" pitchFamily="18" charset="-78"/>
                <a:cs typeface="Andalus" panose="02020603050405020304" pitchFamily="18" charset="-78"/>
              </a:rPr>
              <a:t>Noyaux pairs-impairs (N pair, Z impair ou N impair, Z pair) : environ 13%.</a:t>
            </a:r>
          </a:p>
          <a:p>
            <a:r>
              <a:rPr lang="fr-FR" sz="2400" dirty="0">
                <a:latin typeface="Andalus" panose="02020603050405020304" pitchFamily="18" charset="-78"/>
                <a:cs typeface="Andalus" panose="02020603050405020304" pitchFamily="18" charset="-78"/>
              </a:rPr>
              <a:t> Noyaux impairs-impairs (N et Z impairs) : seulement 5 %.</a:t>
            </a:r>
          </a:p>
          <a:p>
            <a:pPr>
              <a:buFont typeface="Wingdings" pitchFamily="2" charset="2"/>
              <a:buChar char="Ø"/>
            </a:pPr>
            <a:r>
              <a:rPr lang="fr-FR" sz="2400" u="sng" dirty="0">
                <a:latin typeface="Andalus" panose="02020603050405020304" pitchFamily="18" charset="-78"/>
                <a:cs typeface="Andalus" panose="02020603050405020304" pitchFamily="18" charset="-78"/>
              </a:rPr>
              <a:t>b)Energie de liaison par nucléon</a:t>
            </a:r>
          </a:p>
          <a:p>
            <a:r>
              <a:rPr lang="fr-FR" sz="2400" dirty="0">
                <a:latin typeface="Andalus" panose="02020603050405020304" pitchFamily="18" charset="-78"/>
                <a:cs typeface="Andalus" panose="02020603050405020304" pitchFamily="18" charset="-78"/>
              </a:rPr>
              <a:t>L’énergie de liaison par nucléon est d’autant plus grande que le noyau est stable.</a:t>
            </a:r>
          </a:p>
        </p:txBody>
      </p:sp>
    </p:spTree>
    <p:extLst>
      <p:ext uri="{BB962C8B-B14F-4D97-AF65-F5344CB8AC3E}">
        <p14:creationId xmlns:p14="http://schemas.microsoft.com/office/powerpoint/2010/main" val="55779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4264" y="355108"/>
            <a:ext cx="8038681" cy="6187976"/>
          </a:xfrm>
          <a:prstGeom prst="rect">
            <a:avLst/>
          </a:prstGeom>
        </p:spPr>
      </p:pic>
      <p:sp>
        <p:nvSpPr>
          <p:cNvPr id="3" name="Rectangle 2"/>
          <p:cNvSpPr/>
          <p:nvPr/>
        </p:nvSpPr>
        <p:spPr>
          <a:xfrm>
            <a:off x="564862" y="571473"/>
            <a:ext cx="1511952" cy="461665"/>
          </a:xfrm>
          <a:prstGeom prst="rect">
            <a:avLst/>
          </a:prstGeom>
        </p:spPr>
        <p:txBody>
          <a:bodyPr wrap="none">
            <a:spAutoFit/>
          </a:bodyPr>
          <a:lstStyle/>
          <a:p>
            <a:r>
              <a:rPr lang="fr-FR" sz="2400" b="1" dirty="0" smtClean="0">
                <a:latin typeface="Andalus" panose="02020603050405020304" pitchFamily="18" charset="-78"/>
                <a:cs typeface="Andalus" panose="02020603050405020304" pitchFamily="18" charset="-78"/>
              </a:rPr>
              <a:t>Carte N-Z:</a:t>
            </a:r>
            <a:endParaRPr lang="fr-FR" sz="2400" b="1" dirty="0"/>
          </a:p>
        </p:txBody>
      </p:sp>
    </p:spTree>
    <p:extLst>
      <p:ext uri="{BB962C8B-B14F-4D97-AF65-F5344CB8AC3E}">
        <p14:creationId xmlns:p14="http://schemas.microsoft.com/office/powerpoint/2010/main" val="280483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6" y="402668"/>
            <a:ext cx="11488616" cy="6001643"/>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Le graphique </a:t>
            </a:r>
            <a:r>
              <a:rPr lang="fr-FR" sz="2400" dirty="0" smtClean="0">
                <a:latin typeface="Andalus" panose="02020603050405020304" pitchFamily="18" charset="-78"/>
                <a:cs typeface="Andalus" panose="02020603050405020304" pitchFamily="18" charset="-78"/>
              </a:rPr>
              <a:t>représentant </a:t>
            </a:r>
            <a:r>
              <a:rPr lang="fr-FR" sz="2400" dirty="0">
                <a:latin typeface="Andalus" panose="02020603050405020304" pitchFamily="18" charset="-78"/>
                <a:cs typeface="Andalus" panose="02020603050405020304" pitchFamily="18" charset="-78"/>
              </a:rPr>
              <a:t>le nombre de neutrons en fonction du nombre de protons est</a:t>
            </a:r>
          </a:p>
          <a:p>
            <a:r>
              <a:rPr lang="fr-FR" sz="2400" dirty="0" smtClean="0">
                <a:latin typeface="Andalus" panose="02020603050405020304" pitchFamily="18" charset="-78"/>
                <a:cs typeface="Andalus" panose="02020603050405020304" pitchFamily="18" charset="-78"/>
              </a:rPr>
              <a:t>appelé </a:t>
            </a:r>
            <a:r>
              <a:rPr lang="fr-FR" sz="2400" dirty="0">
                <a:solidFill>
                  <a:srgbClr val="FF0000"/>
                </a:solidFill>
                <a:latin typeface="Andalus" panose="02020603050405020304" pitchFamily="18" charset="-78"/>
                <a:cs typeface="Andalus" panose="02020603050405020304" pitchFamily="18" charset="-78"/>
              </a:rPr>
              <a:t>carte N-Z</a:t>
            </a:r>
            <a:r>
              <a:rPr lang="fr-FR" sz="2400" dirty="0">
                <a:latin typeface="Andalus" panose="02020603050405020304" pitchFamily="18" charset="-78"/>
                <a:cs typeface="Andalus" panose="02020603050405020304" pitchFamily="18" charset="-78"/>
              </a:rPr>
              <a:t>, on y distingue plusieurs zones </a:t>
            </a:r>
            <a:r>
              <a:rPr lang="fr-FR" sz="2400" dirty="0" smtClean="0">
                <a:latin typeface="Andalus" panose="02020603050405020304" pitchFamily="18" charset="-78"/>
                <a:cs typeface="Andalus" panose="02020603050405020304" pitchFamily="18" charset="-78"/>
              </a:rPr>
              <a:t>différentes:</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 Les noyaux stables </a:t>
            </a:r>
            <a:r>
              <a:rPr lang="fr-FR" sz="2400" dirty="0" smtClean="0">
                <a:latin typeface="Andalus" panose="02020603050405020304" pitchFamily="18" charset="-78"/>
                <a:cs typeface="Andalus" panose="02020603050405020304" pitchFamily="18" charset="-78"/>
              </a:rPr>
              <a:t>("vallée </a:t>
            </a:r>
            <a:r>
              <a:rPr lang="fr-FR" sz="2400" dirty="0">
                <a:latin typeface="Andalus" panose="02020603050405020304" pitchFamily="18" charset="-78"/>
                <a:cs typeface="Andalus" panose="02020603050405020304" pitchFamily="18" charset="-78"/>
              </a:rPr>
              <a:t>de la </a:t>
            </a:r>
            <a:r>
              <a:rPr lang="fr-FR" sz="2400" dirty="0" smtClean="0">
                <a:latin typeface="Andalus" panose="02020603050405020304" pitchFamily="18" charset="-78"/>
                <a:cs typeface="Andalus" panose="02020603050405020304" pitchFamily="18" charset="-78"/>
              </a:rPr>
              <a:t>stabilité")( </a:t>
            </a:r>
            <a:r>
              <a:rPr lang="fr-FR" sz="2400" dirty="0">
                <a:latin typeface="Andalus" panose="02020603050405020304" pitchFamily="18" charset="-78"/>
                <a:cs typeface="Andalus" panose="02020603050405020304" pitchFamily="18" charset="-78"/>
              </a:rPr>
              <a:t>noyaux </a:t>
            </a:r>
            <a:r>
              <a:rPr lang="fr-FR" sz="2400" dirty="0" smtClean="0">
                <a:latin typeface="Andalus" panose="02020603050405020304" pitchFamily="18" charset="-78"/>
                <a:cs typeface="Andalus" panose="02020603050405020304" pitchFamily="18" charset="-78"/>
              </a:rPr>
              <a:t>représentes </a:t>
            </a:r>
            <a:r>
              <a:rPr lang="fr-FR" sz="2400" dirty="0">
                <a:latin typeface="Andalus" panose="02020603050405020304" pitchFamily="18" charset="-78"/>
                <a:cs typeface="Andalus" panose="02020603050405020304" pitchFamily="18" charset="-78"/>
              </a:rPr>
              <a:t>en noir dans le</a:t>
            </a:r>
          </a:p>
          <a:p>
            <a:r>
              <a:rPr lang="fr-FR" sz="2400" dirty="0">
                <a:latin typeface="Andalus" panose="02020603050405020304" pitchFamily="18" charset="-78"/>
                <a:cs typeface="Andalus" panose="02020603050405020304" pitchFamily="18" charset="-78"/>
              </a:rPr>
              <a:t>graphique):</a:t>
            </a:r>
          </a:p>
          <a:p>
            <a:r>
              <a:rPr lang="fr-FR" sz="2400" dirty="0">
                <a:latin typeface="Andalus" panose="02020603050405020304" pitchFamily="18" charset="-78"/>
                <a:cs typeface="Andalus" panose="02020603050405020304" pitchFamily="18" charset="-78"/>
              </a:rPr>
              <a:t>Pour Z&lt;20, les noyaux stables se situent au voisinage de la droite Z=N</a:t>
            </a:r>
          </a:p>
          <a:p>
            <a:r>
              <a:rPr lang="fr-FR" sz="2400" dirty="0">
                <a:latin typeface="Andalus" panose="02020603050405020304" pitchFamily="18" charset="-78"/>
                <a:cs typeface="Andalus" panose="02020603050405020304" pitchFamily="18" charset="-78"/>
              </a:rPr>
              <a:t>Pour Z&gt;20, le nombre de neutrons augmente plus vite que le nombre de protons, les</a:t>
            </a:r>
          </a:p>
          <a:p>
            <a:r>
              <a:rPr lang="fr-FR" sz="2400" dirty="0">
                <a:latin typeface="Andalus" panose="02020603050405020304" pitchFamily="18" charset="-78"/>
                <a:cs typeface="Andalus" panose="02020603050405020304" pitchFamily="18" charset="-78"/>
              </a:rPr>
              <a:t>noyaux stables se situent au-dessus de cette droite.</a:t>
            </a:r>
          </a:p>
          <a:p>
            <a:r>
              <a:rPr lang="fr-FR" sz="2400" dirty="0">
                <a:latin typeface="Andalus" panose="02020603050405020304" pitchFamily="18" charset="-78"/>
                <a:cs typeface="Andalus" panose="02020603050405020304" pitchFamily="18" charset="-78"/>
              </a:rPr>
              <a:t>· Les noyaux instables sont </a:t>
            </a:r>
            <a:r>
              <a:rPr lang="fr-FR" sz="2400" dirty="0" smtClean="0">
                <a:latin typeface="Andalus" panose="02020603050405020304" pitchFamily="18" charset="-78"/>
                <a:cs typeface="Andalus" panose="02020603050405020304" pitchFamily="18" charset="-78"/>
              </a:rPr>
              <a:t>séparés </a:t>
            </a:r>
            <a:r>
              <a:rPr lang="fr-FR" sz="2400" dirty="0">
                <a:latin typeface="Andalus" panose="02020603050405020304" pitchFamily="18" charset="-78"/>
                <a:cs typeface="Andalus" panose="02020603050405020304" pitchFamily="18" charset="-78"/>
              </a:rPr>
              <a:t>en 3 cas:</a:t>
            </a:r>
          </a:p>
          <a:p>
            <a:r>
              <a:rPr lang="fr-FR" sz="2400" dirty="0">
                <a:latin typeface="Andalus" panose="02020603050405020304" pitchFamily="18" charset="-78"/>
                <a:cs typeface="Andalus" panose="02020603050405020304" pitchFamily="18" charset="-78"/>
              </a:rPr>
              <a:t>1. </a:t>
            </a:r>
            <a:r>
              <a:rPr lang="fr-FR" sz="2400" dirty="0" smtClean="0">
                <a:latin typeface="Andalus" panose="02020603050405020304" pitchFamily="18" charset="-78"/>
                <a:cs typeface="Andalus" panose="02020603050405020304" pitchFamily="18" charset="-78"/>
              </a:rPr>
              <a:t>Excès </a:t>
            </a:r>
            <a:r>
              <a:rPr lang="fr-FR" sz="2400" dirty="0">
                <a:latin typeface="Andalus" panose="02020603050405020304" pitchFamily="18" charset="-78"/>
                <a:cs typeface="Andalus" panose="02020603050405020304" pitchFamily="18" charset="-78"/>
              </a:rPr>
              <a:t>de neutrons (au-dessus de la </a:t>
            </a:r>
            <a:r>
              <a:rPr lang="fr-FR" sz="2400" dirty="0" smtClean="0">
                <a:latin typeface="Andalus" panose="02020603050405020304" pitchFamily="18" charset="-78"/>
                <a:cs typeface="Andalus" panose="02020603050405020304" pitchFamily="18" charset="-78"/>
              </a:rPr>
              <a:t>vallée </a:t>
            </a:r>
            <a:r>
              <a:rPr lang="fr-FR" sz="2400" dirty="0">
                <a:latin typeface="Andalus" panose="02020603050405020304" pitchFamily="18" charset="-78"/>
                <a:cs typeface="Andalus" panose="02020603050405020304" pitchFamily="18" charset="-78"/>
              </a:rPr>
              <a:t>de la </a:t>
            </a:r>
            <a:r>
              <a:rPr lang="fr-FR" sz="2400" dirty="0" smtClean="0">
                <a:latin typeface="Andalus" panose="02020603050405020304" pitchFamily="18" charset="-78"/>
                <a:cs typeface="Andalus" panose="02020603050405020304" pitchFamily="18" charset="-78"/>
              </a:rPr>
              <a:t>stabilité)( </a:t>
            </a:r>
            <a:r>
              <a:rPr lang="fr-FR" sz="2400" dirty="0">
                <a:latin typeface="Andalus" panose="02020603050405020304" pitchFamily="18" charset="-78"/>
                <a:cs typeface="Andalus" panose="02020603050405020304" pitchFamily="18" charset="-78"/>
              </a:rPr>
              <a:t>zone bleue), les</a:t>
            </a:r>
          </a:p>
          <a:p>
            <a:r>
              <a:rPr lang="fr-FR" sz="2400" dirty="0" smtClean="0">
                <a:latin typeface="Andalus" panose="02020603050405020304" pitchFamily="18" charset="-78"/>
                <a:cs typeface="Andalus" panose="02020603050405020304" pitchFamily="18" charset="-78"/>
              </a:rPr>
              <a:t>radionucléides </a:t>
            </a:r>
            <a:r>
              <a:rPr lang="fr-FR" sz="2400" dirty="0">
                <a:latin typeface="Andalus" panose="02020603050405020304" pitchFamily="18" charset="-78"/>
                <a:cs typeface="Andalus" panose="02020603050405020304" pitchFamily="18" charset="-78"/>
              </a:rPr>
              <a:t>appartenant a cette zone se </a:t>
            </a:r>
            <a:r>
              <a:rPr lang="fr-FR" sz="2400" dirty="0" smtClean="0">
                <a:latin typeface="Andalus" panose="02020603050405020304" pitchFamily="18" charset="-78"/>
                <a:cs typeface="Andalus" panose="02020603050405020304" pitchFamily="18" charset="-78"/>
              </a:rPr>
              <a:t>désintègrent </a:t>
            </a:r>
            <a:r>
              <a:rPr lang="fr-FR" sz="2400" dirty="0">
                <a:latin typeface="Andalus" panose="02020603050405020304" pitchFamily="18" charset="-78"/>
                <a:cs typeface="Andalus" panose="02020603050405020304" pitchFamily="18" charset="-78"/>
              </a:rPr>
              <a:t>par </a:t>
            </a:r>
            <a:r>
              <a:rPr lang="fr-FR" sz="2400" dirty="0" smtClean="0">
                <a:latin typeface="Andalus" panose="02020603050405020304" pitchFamily="18" charset="-78"/>
                <a:cs typeface="Andalus" panose="02020603050405020304" pitchFamily="18" charset="-78"/>
              </a:rPr>
              <a:t>émission </a:t>
            </a:r>
            <a:r>
              <a:rPr lang="fr-FR" sz="2400" dirty="0">
                <a:latin typeface="Andalus" panose="02020603050405020304" pitchFamily="18" charset="-78"/>
                <a:cs typeface="Andalus" panose="02020603050405020304" pitchFamily="18" charset="-78"/>
              </a:rPr>
              <a:t>d'un</a:t>
            </a:r>
          </a:p>
          <a:p>
            <a:r>
              <a:rPr lang="fr-FR" sz="2400" dirty="0" smtClean="0">
                <a:latin typeface="Andalus" panose="02020603050405020304" pitchFamily="18" charset="-78"/>
                <a:cs typeface="Andalus" panose="02020603050405020304" pitchFamily="18" charset="-78"/>
              </a:rPr>
              <a:t>électron: particules </a:t>
            </a:r>
            <a:r>
              <a:rPr lang="el-GR" sz="2400" dirty="0" smtClean="0">
                <a:latin typeface="Calibri" panose="020F0502020204030204" pitchFamily="34" charset="0"/>
                <a:cs typeface="Andalus" panose="02020603050405020304" pitchFamily="18" charset="-78"/>
              </a:rPr>
              <a:t>β-</a:t>
            </a:r>
          </a:p>
          <a:p>
            <a:r>
              <a:rPr lang="fr-FR" sz="2400" dirty="0" smtClean="0">
                <a:latin typeface="Andalus" panose="02020603050405020304" pitchFamily="18" charset="-78"/>
                <a:cs typeface="Andalus" panose="02020603050405020304" pitchFamily="18" charset="-78"/>
              </a:rPr>
              <a:t>2</a:t>
            </a:r>
            <a:r>
              <a:rPr lang="fr-FR" sz="2400" dirty="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Défaut </a:t>
            </a:r>
            <a:r>
              <a:rPr lang="fr-FR" sz="2400" dirty="0">
                <a:latin typeface="Andalus" panose="02020603050405020304" pitchFamily="18" charset="-78"/>
                <a:cs typeface="Andalus" panose="02020603050405020304" pitchFamily="18" charset="-78"/>
              </a:rPr>
              <a:t>de neutrons (en dessous de la </a:t>
            </a:r>
            <a:r>
              <a:rPr lang="fr-FR" sz="2400" dirty="0" smtClean="0">
                <a:latin typeface="Andalus" panose="02020603050405020304" pitchFamily="18" charset="-78"/>
                <a:cs typeface="Andalus" panose="02020603050405020304" pitchFamily="18" charset="-78"/>
              </a:rPr>
              <a:t>vallée </a:t>
            </a:r>
            <a:r>
              <a:rPr lang="fr-FR" sz="2400" dirty="0">
                <a:latin typeface="Andalus" panose="02020603050405020304" pitchFamily="18" charset="-78"/>
                <a:cs typeface="Andalus" panose="02020603050405020304" pitchFamily="18" charset="-78"/>
              </a:rPr>
              <a:t>de la </a:t>
            </a:r>
            <a:r>
              <a:rPr lang="fr-FR" sz="2400" dirty="0" smtClean="0">
                <a:latin typeface="Andalus" panose="02020603050405020304" pitchFamily="18" charset="-78"/>
                <a:cs typeface="Andalus" panose="02020603050405020304" pitchFamily="18" charset="-78"/>
              </a:rPr>
              <a:t>stabilité) </a:t>
            </a:r>
            <a:r>
              <a:rPr lang="fr-FR" sz="2400" dirty="0">
                <a:latin typeface="Andalus" panose="02020603050405020304" pitchFamily="18" charset="-78"/>
                <a:cs typeface="Andalus" panose="02020603050405020304" pitchFamily="18" charset="-78"/>
              </a:rPr>
              <a:t>( zone orange), les</a:t>
            </a:r>
          </a:p>
          <a:p>
            <a:r>
              <a:rPr lang="fr-FR" sz="2400" dirty="0" smtClean="0">
                <a:latin typeface="Andalus" panose="02020603050405020304" pitchFamily="18" charset="-78"/>
                <a:cs typeface="Andalus" panose="02020603050405020304" pitchFamily="18" charset="-78"/>
              </a:rPr>
              <a:t>radionucléides </a:t>
            </a:r>
            <a:r>
              <a:rPr lang="fr-FR" sz="2400" dirty="0">
                <a:latin typeface="Andalus" panose="02020603050405020304" pitchFamily="18" charset="-78"/>
                <a:cs typeface="Andalus" panose="02020603050405020304" pitchFamily="18" charset="-78"/>
              </a:rPr>
              <a:t>appartenant a cette zone se </a:t>
            </a:r>
            <a:r>
              <a:rPr lang="fr-FR" sz="2400" dirty="0" smtClean="0">
                <a:latin typeface="Andalus" panose="02020603050405020304" pitchFamily="18" charset="-78"/>
                <a:cs typeface="Andalus" panose="02020603050405020304" pitchFamily="18" charset="-78"/>
              </a:rPr>
              <a:t>désintègrent </a:t>
            </a:r>
            <a:r>
              <a:rPr lang="fr-FR" sz="2400" dirty="0">
                <a:latin typeface="Andalus" panose="02020603050405020304" pitchFamily="18" charset="-78"/>
                <a:cs typeface="Andalus" panose="02020603050405020304" pitchFamily="18" charset="-78"/>
              </a:rPr>
              <a:t>par </a:t>
            </a:r>
            <a:r>
              <a:rPr lang="fr-FR" sz="2400" dirty="0" smtClean="0">
                <a:latin typeface="Andalus" panose="02020603050405020304" pitchFamily="18" charset="-78"/>
                <a:cs typeface="Andalus" panose="02020603050405020304" pitchFamily="18" charset="-78"/>
              </a:rPr>
              <a:t>émission </a:t>
            </a:r>
            <a:r>
              <a:rPr lang="fr-FR" sz="2400" dirty="0">
                <a:latin typeface="Andalus" panose="02020603050405020304" pitchFamily="18" charset="-78"/>
                <a:cs typeface="Andalus" panose="02020603050405020304" pitchFamily="18" charset="-78"/>
              </a:rPr>
              <a:t>d'un</a:t>
            </a:r>
          </a:p>
          <a:p>
            <a:r>
              <a:rPr lang="fr-FR" sz="2400" dirty="0">
                <a:latin typeface="Andalus" panose="02020603050405020304" pitchFamily="18" charset="-78"/>
                <a:cs typeface="Andalus" panose="02020603050405020304" pitchFamily="18" charset="-78"/>
              </a:rPr>
              <a:t>positon, ils sont radioactifs β+.</a:t>
            </a:r>
          </a:p>
          <a:p>
            <a:r>
              <a:rPr lang="fr-FR" sz="2400" dirty="0">
                <a:latin typeface="Andalus" panose="02020603050405020304" pitchFamily="18" charset="-78"/>
                <a:cs typeface="Andalus" panose="02020603050405020304" pitchFamily="18" charset="-78"/>
              </a:rPr>
              <a:t>3. Noyaux ayant un </a:t>
            </a:r>
            <a:r>
              <a:rPr lang="fr-FR" sz="2400" dirty="0" smtClean="0">
                <a:latin typeface="Andalus" panose="02020603050405020304" pitchFamily="18" charset="-78"/>
                <a:cs typeface="Andalus" panose="02020603050405020304" pitchFamily="18" charset="-78"/>
              </a:rPr>
              <a:t>défaut </a:t>
            </a:r>
            <a:r>
              <a:rPr lang="fr-FR" sz="2400" dirty="0">
                <a:latin typeface="Andalus" panose="02020603050405020304" pitchFamily="18" charset="-78"/>
                <a:cs typeface="Andalus" panose="02020603050405020304" pitchFamily="18" charset="-78"/>
              </a:rPr>
              <a:t>de neutrons et dont A&gt;170 se </a:t>
            </a:r>
            <a:r>
              <a:rPr lang="fr-FR" sz="2400" dirty="0" smtClean="0">
                <a:latin typeface="Andalus" panose="02020603050405020304" pitchFamily="18" charset="-78"/>
                <a:cs typeface="Andalus" panose="02020603050405020304" pitchFamily="18" charset="-78"/>
              </a:rPr>
              <a:t>désintègrent </a:t>
            </a:r>
            <a:r>
              <a:rPr lang="fr-FR" sz="2400" dirty="0">
                <a:latin typeface="Andalus" panose="02020603050405020304" pitchFamily="18" charset="-78"/>
                <a:cs typeface="Andalus" panose="02020603050405020304" pitchFamily="18" charset="-78"/>
              </a:rPr>
              <a:t>par</a:t>
            </a:r>
          </a:p>
          <a:p>
            <a:r>
              <a:rPr lang="fr-FR" sz="2400" dirty="0" smtClean="0">
                <a:latin typeface="Andalus" panose="02020603050405020304" pitchFamily="18" charset="-78"/>
                <a:cs typeface="Andalus" panose="02020603050405020304" pitchFamily="18" charset="-78"/>
              </a:rPr>
              <a:t>émission </a:t>
            </a:r>
            <a:r>
              <a:rPr lang="el-GR" sz="2400" dirty="0">
                <a:latin typeface="Calibri" panose="020F0502020204030204" pitchFamily="34" charset="0"/>
                <a:cs typeface="Andalus" panose="02020603050405020304" pitchFamily="18" charset="-78"/>
              </a:rPr>
              <a:t>α</a:t>
            </a:r>
            <a:r>
              <a:rPr lang="el-GR" sz="2400" dirty="0" smtClean="0">
                <a:latin typeface="Calibri" panose="020F0502020204030204" pitchFamily="34" charset="0"/>
                <a:cs typeface="Andalus" panose="02020603050405020304" pitchFamily="18" charset="-78"/>
              </a:rPr>
              <a:t>.</a:t>
            </a:r>
            <a:r>
              <a:rPr lang="fr-FR" sz="2400"/>
              <a:t> </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40267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529" y="360457"/>
            <a:ext cx="11193864" cy="830997"/>
          </a:xfrm>
          <a:prstGeom prst="rect">
            <a:avLst/>
          </a:prstGeom>
        </p:spPr>
        <p:txBody>
          <a:bodyPr wrap="square">
            <a:spAutoFit/>
          </a:bodyPr>
          <a:lstStyle/>
          <a:p>
            <a:r>
              <a:rPr lang="fr-FR" sz="2400" b="1" dirty="0">
                <a:latin typeface="Andalus" panose="02020603050405020304" pitchFamily="18" charset="-78"/>
                <a:cs typeface="Andalus" panose="02020603050405020304" pitchFamily="18" charset="-78"/>
              </a:rPr>
              <a:t>Loi de </a:t>
            </a:r>
            <a:r>
              <a:rPr lang="fr-FR" sz="2400" b="1" dirty="0" smtClean="0">
                <a:latin typeface="Andalus" panose="02020603050405020304" pitchFamily="18" charset="-78"/>
                <a:cs typeface="Andalus" panose="02020603050405020304" pitchFamily="18" charset="-78"/>
              </a:rPr>
              <a:t>décroissance </a:t>
            </a:r>
            <a:r>
              <a:rPr lang="fr-FR" sz="2400" b="1" dirty="0">
                <a:latin typeface="Andalus" panose="02020603050405020304" pitchFamily="18" charset="-78"/>
                <a:cs typeface="Andalus" panose="02020603050405020304" pitchFamily="18" charset="-78"/>
              </a:rPr>
              <a:t>radioactive </a:t>
            </a:r>
            <a:r>
              <a:rPr lang="fr-FR" sz="2400" b="1" dirty="0" smtClean="0">
                <a:latin typeface="Andalus" panose="02020603050405020304" pitchFamily="18" charset="-78"/>
                <a:cs typeface="Andalus" panose="02020603050405020304" pitchFamily="18" charset="-78"/>
              </a:rPr>
              <a:t>:</a:t>
            </a:r>
          </a:p>
          <a:p>
            <a:endParaRPr lang="fr-FR"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2150347" y="743577"/>
            <a:ext cx="8119067" cy="5275385"/>
          </a:xfrm>
          <a:prstGeom prst="rect">
            <a:avLst/>
          </a:prstGeom>
        </p:spPr>
      </p:pic>
    </p:spTree>
    <p:extLst>
      <p:ext uri="{BB962C8B-B14F-4D97-AF65-F5344CB8AC3E}">
        <p14:creationId xmlns:p14="http://schemas.microsoft.com/office/powerpoint/2010/main" val="1823596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96202" y="361296"/>
                <a:ext cx="11341240" cy="4541628"/>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Soit </a:t>
                </a:r>
                <a:r>
                  <a:rPr lang="fr-FR" sz="2400" i="1" dirty="0">
                    <a:latin typeface="Andalus" panose="02020603050405020304" pitchFamily="18" charset="-78"/>
                    <a:cs typeface="Andalus" panose="02020603050405020304" pitchFamily="18" charset="-78"/>
                  </a:rPr>
                  <a:t>N</a:t>
                </a:r>
                <a:r>
                  <a:rPr lang="fr-FR" sz="2400" dirty="0">
                    <a:latin typeface="Andalus" panose="02020603050405020304" pitchFamily="18" charset="-78"/>
                    <a:cs typeface="Andalus" panose="02020603050405020304" pitchFamily="18" charset="-78"/>
                  </a:rPr>
                  <a:t>(</a:t>
                </a:r>
                <a:r>
                  <a:rPr lang="fr-FR" sz="2400" i="1" dirty="0">
                    <a:latin typeface="Andalus" panose="02020603050405020304" pitchFamily="18" charset="-78"/>
                    <a:cs typeface="Andalus" panose="02020603050405020304" pitchFamily="18" charset="-78"/>
                  </a:rPr>
                  <a:t>t</a:t>
                </a:r>
                <a:r>
                  <a:rPr lang="fr-FR" sz="2400" dirty="0">
                    <a:latin typeface="Andalus" panose="02020603050405020304" pitchFamily="18" charset="-78"/>
                    <a:cs typeface="Andalus" panose="02020603050405020304" pitchFamily="18" charset="-78"/>
                  </a:rPr>
                  <a:t>) le nombre de </a:t>
                </a:r>
                <a:r>
                  <a:rPr lang="fr-FR" sz="2400" dirty="0" smtClean="0">
                    <a:latin typeface="Andalus" panose="02020603050405020304" pitchFamily="18" charset="-78"/>
                    <a:cs typeface="Andalus" panose="02020603050405020304" pitchFamily="18" charset="-78"/>
                  </a:rPr>
                  <a:t>radionucléides </a:t>
                </a:r>
                <a:r>
                  <a:rPr lang="fr-FR" sz="2400" dirty="0">
                    <a:latin typeface="Andalus" panose="02020603050405020304" pitchFamily="18" charset="-78"/>
                    <a:cs typeface="Andalus" panose="02020603050405020304" pitchFamily="18" charset="-78"/>
                  </a:rPr>
                  <a:t>d'un </a:t>
                </a:r>
                <a:r>
                  <a:rPr lang="fr-FR" sz="2400" dirty="0" smtClean="0">
                    <a:latin typeface="Andalus" panose="02020603050405020304" pitchFamily="18" charset="-78"/>
                    <a:cs typeface="Andalus" panose="02020603050405020304" pitchFamily="18" charset="-78"/>
                  </a:rPr>
                  <a:t>élément </a:t>
                </a:r>
                <a:r>
                  <a:rPr lang="fr-FR" sz="2400" dirty="0">
                    <a:latin typeface="Andalus" panose="02020603050405020304" pitchFamily="18" charset="-78"/>
                    <a:cs typeface="Andalus" panose="02020603050405020304" pitchFamily="18" charset="-78"/>
                  </a:rPr>
                  <a:t>chimique </a:t>
                </a:r>
                <a:r>
                  <a:rPr lang="fr-FR" sz="2400" dirty="0" smtClean="0">
                    <a:latin typeface="Andalus" panose="02020603050405020304" pitchFamily="18" charset="-78"/>
                    <a:cs typeface="Andalus" panose="02020603050405020304" pitchFamily="18" charset="-78"/>
                  </a:rPr>
                  <a:t>donnés présents </a:t>
                </a:r>
                <a:r>
                  <a:rPr lang="fr-FR" sz="2400" dirty="0">
                    <a:latin typeface="Andalus" panose="02020603050405020304" pitchFamily="18" charset="-78"/>
                    <a:cs typeface="Andalus" panose="02020603050405020304" pitchFamily="18" charset="-78"/>
                  </a:rPr>
                  <a:t>dans un</a:t>
                </a:r>
              </a:p>
              <a:p>
                <a:r>
                  <a:rPr lang="fr-FR" sz="2400" dirty="0" smtClean="0">
                    <a:latin typeface="Andalus" panose="02020603050405020304" pitchFamily="18" charset="-78"/>
                    <a:cs typeface="Andalus" panose="02020603050405020304" pitchFamily="18" charset="-78"/>
                  </a:rPr>
                  <a:t>échantillon </a:t>
                </a:r>
                <a:r>
                  <a:rPr lang="fr-FR" sz="2400" dirty="0">
                    <a:latin typeface="Andalus" panose="02020603050405020304" pitchFamily="18" charset="-78"/>
                    <a:cs typeface="Andalus" panose="02020603050405020304" pitchFamily="18" charset="-78"/>
                  </a:rPr>
                  <a:t>a un instant </a:t>
                </a:r>
                <a:r>
                  <a:rPr lang="fr-FR" sz="2400" i="1" dirty="0">
                    <a:latin typeface="Andalus" panose="02020603050405020304" pitchFamily="18" charset="-78"/>
                    <a:cs typeface="Andalus" panose="02020603050405020304" pitchFamily="18" charset="-78"/>
                  </a:rPr>
                  <a:t>t </a:t>
                </a:r>
                <a:r>
                  <a:rPr lang="fr-FR" sz="2400" dirty="0">
                    <a:latin typeface="Andalus" panose="02020603050405020304" pitchFamily="18" charset="-78"/>
                    <a:cs typeface="Andalus" panose="02020603050405020304" pitchFamily="18" charset="-78"/>
                  </a:rPr>
                  <a:t>quelconque. </a:t>
                </a:r>
                <a:r>
                  <a:rPr lang="fr-FR" sz="2400" i="1" dirty="0">
                    <a:latin typeface="Andalus" panose="02020603050405020304" pitchFamily="18" charset="-78"/>
                    <a:cs typeface="Andalus" panose="02020603050405020304" pitchFamily="18" charset="-78"/>
                  </a:rPr>
                  <a:t>N </a:t>
                </a:r>
                <a:r>
                  <a:rPr lang="fr-FR" sz="2400" dirty="0">
                    <a:latin typeface="Andalus" panose="02020603050405020304" pitchFamily="18" charset="-78"/>
                    <a:cs typeface="Andalus" panose="02020603050405020304" pitchFamily="18" charset="-78"/>
                  </a:rPr>
                  <a:t>diminue au cours du temps : d</a:t>
                </a:r>
                <a:r>
                  <a:rPr lang="fr-FR" sz="2400" i="1" dirty="0">
                    <a:latin typeface="Andalus" panose="02020603050405020304" pitchFamily="18" charset="-78"/>
                    <a:cs typeface="Andalus" panose="02020603050405020304" pitchFamily="18" charset="-78"/>
                  </a:rPr>
                  <a:t>N </a:t>
                </a:r>
                <a:r>
                  <a:rPr lang="fr-FR" sz="2400" dirty="0">
                    <a:latin typeface="Andalus" panose="02020603050405020304" pitchFamily="18" charset="-78"/>
                    <a:cs typeface="Andalus" panose="02020603050405020304" pitchFamily="18" charset="-78"/>
                  </a:rPr>
                  <a:t>est la variation</a:t>
                </a:r>
              </a:p>
              <a:p>
                <a:r>
                  <a:rPr lang="fr-FR" sz="2400" dirty="0">
                    <a:latin typeface="Andalus" panose="02020603050405020304" pitchFamily="18" charset="-78"/>
                    <a:cs typeface="Andalus" panose="02020603050405020304" pitchFamily="18" charset="-78"/>
                  </a:rPr>
                  <a:t>de </a:t>
                </a:r>
                <a:r>
                  <a:rPr lang="fr-FR" sz="2400" i="1" dirty="0">
                    <a:latin typeface="Andalus" panose="02020603050405020304" pitchFamily="18" charset="-78"/>
                    <a:cs typeface="Andalus" panose="02020603050405020304" pitchFamily="18" charset="-78"/>
                  </a:rPr>
                  <a:t>N </a:t>
                </a:r>
                <a:r>
                  <a:rPr lang="fr-FR" sz="2400" dirty="0">
                    <a:latin typeface="Andalus" panose="02020603050405020304" pitchFamily="18" charset="-78"/>
                    <a:cs typeface="Andalus" panose="02020603050405020304" pitchFamily="18" charset="-78"/>
                  </a:rPr>
                  <a:t>(d</a:t>
                </a:r>
                <a:r>
                  <a:rPr lang="fr-FR" sz="2400" i="1" dirty="0">
                    <a:latin typeface="Andalus" panose="02020603050405020304" pitchFamily="18" charset="-78"/>
                    <a:cs typeface="Andalus" panose="02020603050405020304" pitchFamily="18" charset="-78"/>
                  </a:rPr>
                  <a:t>N </a:t>
                </a:r>
                <a:r>
                  <a:rPr lang="fr-FR" sz="2400" dirty="0">
                    <a:latin typeface="Andalus" panose="02020603050405020304" pitchFamily="18" charset="-78"/>
                    <a:cs typeface="Andalus" panose="02020603050405020304" pitchFamily="18" charset="-78"/>
                  </a:rPr>
                  <a:t>&lt; 0 puisque N diminue), le nombre de noyaux disparus est : – </a:t>
                </a:r>
                <a:r>
                  <a:rPr lang="fr-FR" sz="2400" dirty="0" smtClean="0">
                    <a:latin typeface="Andalus" panose="02020603050405020304" pitchFamily="18" charset="-78"/>
                    <a:cs typeface="Andalus" panose="02020603050405020304" pitchFamily="18" charset="-78"/>
                  </a:rPr>
                  <a:t>d</a:t>
                </a:r>
                <a:r>
                  <a:rPr lang="fr-FR" sz="2400" i="1" dirty="0" smtClean="0">
                    <a:latin typeface="Andalus" panose="02020603050405020304" pitchFamily="18" charset="-78"/>
                    <a:cs typeface="Andalus" panose="02020603050405020304" pitchFamily="18" charset="-78"/>
                  </a:rPr>
                  <a:t>N</a:t>
                </a:r>
              </a:p>
              <a:p>
                <a:r>
                  <a:rPr lang="fr-FR" sz="2400" dirty="0" smtClean="0">
                    <a:latin typeface="Andalus" panose="02020603050405020304" pitchFamily="18" charset="-78"/>
                    <a:cs typeface="Andalus" panose="02020603050405020304" pitchFamily="18" charset="-78"/>
                  </a:rPr>
                  <a:t>Comme la probabilité de désintégration d'un de ces radionucléides ne dépend ni de la</a:t>
                </a:r>
              </a:p>
              <a:p>
                <a:r>
                  <a:rPr lang="fr-FR" sz="2400" dirty="0" smtClean="0">
                    <a:latin typeface="Andalus" panose="02020603050405020304" pitchFamily="18" charset="-78"/>
                    <a:cs typeface="Andalus" panose="02020603050405020304" pitchFamily="18" charset="-78"/>
                  </a:rPr>
                  <a:t>présence d'autres radionucléides ni du milieu environnant, le nombre total de désintégrations</a:t>
                </a:r>
              </a:p>
              <a:p>
                <a:r>
                  <a:rPr lang="fr-FR" sz="2400" dirty="0" smtClean="0">
                    <a:latin typeface="Andalus" panose="02020603050405020304" pitchFamily="18" charset="-78"/>
                    <a:cs typeface="Andalus" panose="02020603050405020304" pitchFamily="18" charset="-78"/>
                  </a:rPr>
                  <a:t>– dN </a:t>
                </a:r>
                <a:r>
                  <a:rPr lang="fr-FR" sz="2400" dirty="0">
                    <a:latin typeface="Andalus" panose="02020603050405020304" pitchFamily="18" charset="-78"/>
                    <a:cs typeface="Andalus" panose="02020603050405020304" pitchFamily="18" charset="-78"/>
                  </a:rPr>
                  <a:t>pendant un petit intervalle de temps </a:t>
                </a:r>
                <a:r>
                  <a:rPr lang="fr-FR" sz="2400" dirty="0" smtClean="0">
                    <a:latin typeface="Andalus" panose="02020603050405020304" pitchFamily="18" charset="-78"/>
                    <a:cs typeface="Andalus" panose="02020603050405020304" pitchFamily="18" charset="-78"/>
                  </a:rPr>
                  <a:t>dt est </a:t>
                </a:r>
                <a:r>
                  <a:rPr lang="fr-FR" sz="2400" dirty="0">
                    <a:latin typeface="Andalus" panose="02020603050405020304" pitchFamily="18" charset="-78"/>
                    <a:cs typeface="Andalus" panose="02020603050405020304" pitchFamily="18" charset="-78"/>
                  </a:rPr>
                  <a:t>proportionnel au nombre de</a:t>
                </a:r>
              </a:p>
              <a:p>
                <a:r>
                  <a:rPr lang="fr-FR" sz="2400" dirty="0" smtClean="0">
                    <a:latin typeface="Andalus" panose="02020603050405020304" pitchFamily="18" charset="-78"/>
                    <a:cs typeface="Andalus" panose="02020603050405020304" pitchFamily="18" charset="-78"/>
                  </a:rPr>
                  <a:t>radionucléides  présents </a:t>
                </a:r>
                <a:r>
                  <a:rPr lang="fr-FR" sz="2400" dirty="0">
                    <a:latin typeface="Andalus" panose="02020603050405020304" pitchFamily="18" charset="-78"/>
                    <a:cs typeface="Andalus" panose="02020603050405020304" pitchFamily="18" charset="-78"/>
                  </a:rPr>
                  <a:t>a l'instant </a:t>
                </a:r>
                <a:r>
                  <a:rPr lang="fr-FR" sz="2400" dirty="0" smtClean="0">
                    <a:latin typeface="Andalus" panose="02020603050405020304" pitchFamily="18" charset="-78"/>
                    <a:cs typeface="Andalus" panose="02020603050405020304" pitchFamily="18" charset="-78"/>
                  </a:rPr>
                  <a:t>t </a:t>
                </a:r>
                <a:r>
                  <a:rPr lang="fr-FR" sz="2400" dirty="0">
                    <a:latin typeface="Andalus" panose="02020603050405020304" pitchFamily="18" charset="-78"/>
                    <a:cs typeface="Andalus" panose="02020603050405020304" pitchFamily="18" charset="-78"/>
                  </a:rPr>
                  <a:t>et </a:t>
                </a:r>
                <a:r>
                  <a:rPr lang="fr-FR" sz="2400" dirty="0" smtClean="0">
                    <a:latin typeface="Andalus" panose="02020603050405020304" pitchFamily="18" charset="-78"/>
                    <a:cs typeface="Andalus" panose="02020603050405020304" pitchFamily="18" charset="-78"/>
                  </a:rPr>
                  <a:t>à </a:t>
                </a:r>
                <a:r>
                  <a:rPr lang="fr-FR" sz="2400" dirty="0">
                    <a:latin typeface="Andalus" panose="02020603050405020304" pitchFamily="18" charset="-78"/>
                    <a:cs typeface="Andalus" panose="02020603050405020304" pitchFamily="18" charset="-78"/>
                  </a:rPr>
                  <a:t>la </a:t>
                </a:r>
                <a:r>
                  <a:rPr lang="fr-FR" sz="2400" dirty="0" smtClean="0">
                    <a:latin typeface="Andalus" panose="02020603050405020304" pitchFamily="18" charset="-78"/>
                    <a:cs typeface="Andalus" panose="02020603050405020304" pitchFamily="18" charset="-78"/>
                  </a:rPr>
                  <a:t>durée dt </a:t>
                </a:r>
                <a:r>
                  <a:rPr lang="fr-FR" sz="2400" dirty="0">
                    <a:latin typeface="Andalus" panose="02020603050405020304" pitchFamily="18" charset="-78"/>
                    <a:cs typeface="Andalus" panose="02020603050405020304" pitchFamily="18" charset="-78"/>
                  </a:rPr>
                  <a:t>de cet intervalle </a:t>
                </a:r>
                <a:r>
                  <a:rPr lang="fr-FR" sz="2400" dirty="0" smtClean="0">
                    <a:latin typeface="Andalus" panose="02020603050405020304" pitchFamily="18" charset="-78"/>
                    <a:cs typeface="Andalus" panose="02020603050405020304" pitchFamily="18" charset="-78"/>
                  </a:rPr>
                  <a:t>:</a:t>
                </a:r>
              </a:p>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𝑑𝑁</m:t>
                      </m:r>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𝜆</m:t>
                      </m:r>
                      <m:r>
                        <a:rPr lang="fr-FR" sz="2400" b="0" i="1" smtClean="0">
                          <a:latin typeface="Cambria Math" panose="02040503050406030204" pitchFamily="18" charset="0"/>
                          <a:ea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𝑁</m:t>
                      </m:r>
                      <m:r>
                        <a:rPr lang="fr-FR" sz="2400" b="0" i="1" smtClean="0">
                          <a:latin typeface="Cambria Math" panose="02040503050406030204" pitchFamily="18" charset="0"/>
                          <a:ea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𝑑𝑡</m:t>
                      </m:r>
                    </m:oMath>
                  </m:oMathPara>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où </a:t>
                </a:r>
                <a:r>
                  <a:rPr lang="fr-FR" sz="2400" dirty="0">
                    <a:latin typeface="Andalus" panose="02020603050405020304" pitchFamily="18" charset="-78"/>
                    <a:cs typeface="Andalus" panose="02020603050405020304" pitchFamily="18" charset="-78"/>
                  </a:rPr>
                  <a:t>la constante de </a:t>
                </a:r>
                <a:r>
                  <a:rPr lang="fr-FR" sz="2400" dirty="0" smtClean="0">
                    <a:latin typeface="Andalus" panose="02020603050405020304" pitchFamily="18" charset="-78"/>
                    <a:cs typeface="Andalus" panose="02020603050405020304" pitchFamily="18" charset="-78"/>
                  </a:rPr>
                  <a:t>proportionnalité </a:t>
                </a:r>
                <a:r>
                  <a:rPr lang="fr-FR" sz="2400" i="1" dirty="0">
                    <a:latin typeface="Andalus" panose="02020603050405020304" pitchFamily="18" charset="-78"/>
                    <a:cs typeface="Andalus" panose="02020603050405020304" pitchFamily="18" charset="-78"/>
                  </a:rPr>
                  <a:t>λ</a:t>
                </a:r>
                <a:r>
                  <a:rPr lang="fr-FR" sz="2400" dirty="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appelée </a:t>
                </a:r>
                <a:r>
                  <a:rPr lang="fr-FR" sz="2400" dirty="0">
                    <a:latin typeface="Andalus" panose="02020603050405020304" pitchFamily="18" charset="-78"/>
                    <a:cs typeface="Andalus" panose="02020603050405020304" pitchFamily="18" charset="-78"/>
                  </a:rPr>
                  <a:t>constante radioactive du </a:t>
                </a:r>
                <a:r>
                  <a:rPr lang="fr-FR" sz="2400" dirty="0" smtClean="0">
                    <a:latin typeface="Andalus" panose="02020603050405020304" pitchFamily="18" charset="-78"/>
                    <a:cs typeface="Andalus" panose="02020603050405020304" pitchFamily="18" charset="-78"/>
                  </a:rPr>
                  <a:t>radionucléide</a:t>
                </a:r>
                <a:endParaRPr lang="fr-FR" sz="2400"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considéré, possède </a:t>
                </a:r>
                <a:r>
                  <a:rPr lang="fr-FR" sz="2400" dirty="0">
                    <a:latin typeface="Andalus" panose="02020603050405020304" pitchFamily="18" charset="-78"/>
                    <a:cs typeface="Andalus" panose="02020603050405020304" pitchFamily="18" charset="-78"/>
                  </a:rPr>
                  <a:t>la dimension de l'inverse d'un temps ; la constante </a:t>
                </a:r>
                <a:r>
                  <a:rPr lang="fr-FR" sz="2400" i="1" dirty="0">
                    <a:latin typeface="Andalus" panose="02020603050405020304" pitchFamily="18" charset="-78"/>
                    <a:cs typeface="Andalus" panose="02020603050405020304" pitchFamily="18" charset="-78"/>
                  </a:rPr>
                  <a:t>λ </a:t>
                </a:r>
                <a:r>
                  <a:rPr lang="fr-FR" sz="2400" dirty="0">
                    <a:latin typeface="Andalus" panose="02020603050405020304" pitchFamily="18" charset="-78"/>
                    <a:cs typeface="Andalus" panose="02020603050405020304" pitchFamily="18" charset="-78"/>
                  </a:rPr>
                  <a:t>est positive.</a:t>
                </a:r>
              </a:p>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cs typeface="Andalus" panose="02020603050405020304" pitchFamily="18" charset="-78"/>
                        </a:rPr>
                        <m:t>𝑁</m:t>
                      </m:r>
                      <m:r>
                        <a:rPr lang="fr-FR" sz="2400" b="0" i="1" smtClean="0">
                          <a:latin typeface="Cambria Math" panose="02040503050406030204" pitchFamily="18" charset="0"/>
                          <a:cs typeface="Andalus" panose="02020603050405020304" pitchFamily="18" charset="-78"/>
                        </a:rPr>
                        <m:t>=</m:t>
                      </m:r>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𝑁</m:t>
                          </m:r>
                        </m:e>
                        <m:sub>
                          <m:r>
                            <a:rPr lang="fr-FR" sz="2400" b="0" i="1" smtClean="0">
                              <a:latin typeface="Cambria Math" panose="02040503050406030204" pitchFamily="18" charset="0"/>
                              <a:cs typeface="Andalus" panose="02020603050405020304" pitchFamily="18" charset="-78"/>
                            </a:rPr>
                            <m:t>0</m:t>
                          </m:r>
                        </m:sub>
                      </m:sSub>
                      <m:sSup>
                        <m:sSupPr>
                          <m:ctrlPr>
                            <a:rPr lang="fr-FR" sz="2400" b="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𝑒</m:t>
                          </m:r>
                        </m:e>
                        <m:sup>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𝜆</m:t>
                          </m:r>
                          <m:r>
                            <a:rPr lang="fr-FR" sz="2400" b="0" i="1" smtClean="0">
                              <a:latin typeface="Cambria Math" panose="02040503050406030204" pitchFamily="18" charset="0"/>
                              <a:ea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𝑡</m:t>
                          </m:r>
                        </m:sup>
                      </m:sSup>
                    </m:oMath>
                  </m:oMathPara>
                </a14:m>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596202" y="361296"/>
                <a:ext cx="11341240" cy="4541628"/>
              </a:xfrm>
              <a:prstGeom prst="rect">
                <a:avLst/>
              </a:prstGeom>
              <a:blipFill>
                <a:blip r:embed="rId2"/>
                <a:stretch>
                  <a:fillRect l="-860" t="-1074"/>
                </a:stretch>
              </a:blipFill>
            </p:spPr>
            <p:txBody>
              <a:bodyPr/>
              <a:lstStyle/>
              <a:p>
                <a:r>
                  <a:rPr lang="fr-FR">
                    <a:noFill/>
                  </a:rPr>
                  <a:t> </a:t>
                </a:r>
              </a:p>
            </p:txBody>
          </p:sp>
        </mc:Fallback>
      </mc:AlternateContent>
    </p:spTree>
    <p:extLst>
      <p:ext uri="{BB962C8B-B14F-4D97-AF65-F5344CB8AC3E}">
        <p14:creationId xmlns:p14="http://schemas.microsoft.com/office/powerpoint/2010/main" val="4156106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331596" y="259973"/>
                <a:ext cx="11515410" cy="5373522"/>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En intégrant l‘équation différentielle précédente, on trouve le nombre </a:t>
                </a:r>
                <a:r>
                  <a:rPr lang="fr-FR" sz="2400" i="1" dirty="0">
                    <a:latin typeface="Andalus" panose="02020603050405020304" pitchFamily="18" charset="-78"/>
                    <a:cs typeface="Andalus" panose="02020603050405020304" pitchFamily="18" charset="-78"/>
                  </a:rPr>
                  <a:t>N</a:t>
                </a:r>
                <a:r>
                  <a:rPr lang="fr-FR" sz="2400" dirty="0">
                    <a:latin typeface="Andalus" panose="02020603050405020304" pitchFamily="18" charset="-78"/>
                    <a:cs typeface="Andalus" panose="02020603050405020304" pitchFamily="18" charset="-78"/>
                  </a:rPr>
                  <a:t>(</a:t>
                </a:r>
                <a:r>
                  <a:rPr lang="fr-FR" sz="2400" i="1" dirty="0">
                    <a:latin typeface="Andalus" panose="02020603050405020304" pitchFamily="18" charset="-78"/>
                    <a:cs typeface="Andalus" panose="02020603050405020304" pitchFamily="18" charset="-78"/>
                  </a:rPr>
                  <a:t>t</a:t>
                </a:r>
                <a:r>
                  <a:rPr lang="fr-FR" sz="2400" dirty="0">
                    <a:latin typeface="Andalus" panose="02020603050405020304" pitchFamily="18" charset="-78"/>
                    <a:cs typeface="Andalus" panose="02020603050405020304" pitchFamily="18" charset="-78"/>
                  </a:rPr>
                  <a:t>) de radionucléides présents dans l’échantillon a un instant </a:t>
                </a:r>
                <a:r>
                  <a:rPr lang="fr-FR" sz="2400" i="1" dirty="0">
                    <a:latin typeface="Andalus" panose="02020603050405020304" pitchFamily="18" charset="-78"/>
                    <a:cs typeface="Andalus" panose="02020603050405020304" pitchFamily="18" charset="-78"/>
                  </a:rPr>
                  <a:t>t </a:t>
                </a:r>
                <a:r>
                  <a:rPr lang="fr-FR" sz="2400" dirty="0">
                    <a:latin typeface="Andalus" panose="02020603050405020304" pitchFamily="18" charset="-78"/>
                    <a:cs typeface="Andalus" panose="02020603050405020304" pitchFamily="18" charset="-78"/>
                  </a:rPr>
                  <a:t>quelconque, sachant qu'a un instant donne </a:t>
                </a:r>
                <a:r>
                  <a:rPr lang="fr-FR" sz="2400" i="1" dirty="0">
                    <a:latin typeface="Andalus" panose="02020603050405020304" pitchFamily="18" charset="-78"/>
                    <a:cs typeface="Andalus" panose="02020603050405020304" pitchFamily="18" charset="-78"/>
                  </a:rPr>
                  <a:t>t </a:t>
                </a:r>
                <a:r>
                  <a:rPr lang="fr-FR" sz="2400" dirty="0">
                    <a:latin typeface="Andalus" panose="02020603050405020304" pitchFamily="18" charset="-78"/>
                    <a:cs typeface="Andalus" panose="02020603050405020304" pitchFamily="18" charset="-78"/>
                  </a:rPr>
                  <a:t>= 0 il y en avait </a:t>
                </a:r>
                <a:r>
                  <a:rPr lang="fr-FR" sz="2400" i="1" dirty="0">
                    <a:latin typeface="Andalus" panose="02020603050405020304" pitchFamily="18" charset="-78"/>
                    <a:cs typeface="Andalus" panose="02020603050405020304" pitchFamily="18" charset="-78"/>
                  </a:rPr>
                  <a:t>N</a:t>
                </a:r>
                <a:r>
                  <a:rPr lang="fr-FR" sz="2400" dirty="0">
                    <a:latin typeface="Andalus" panose="02020603050405020304" pitchFamily="18" charset="-78"/>
                    <a:cs typeface="Andalus" panose="02020603050405020304" pitchFamily="18" charset="-78"/>
                  </a:rPr>
                  <a:t> 0 ; </a:t>
                </a:r>
                <a14:m>
                  <m:oMath xmlns:m="http://schemas.openxmlformats.org/officeDocument/2006/math">
                    <m:nary>
                      <m:naryPr>
                        <m:ctrlPr>
                          <a:rPr lang="fr-FR" sz="2400" i="1" dirty="0" smtClean="0">
                            <a:latin typeface="Cambria Math" panose="02040503050406030204" pitchFamily="18" charset="0"/>
                            <a:cs typeface="Andalus" panose="02020603050405020304" pitchFamily="18" charset="-78"/>
                          </a:rPr>
                        </m:ctrlPr>
                      </m:naryPr>
                      <m:sub>
                        <m:r>
                          <m:rPr>
                            <m:brk m:alnAt="23"/>
                          </m:rPr>
                          <a:rPr lang="fr-FR" sz="2400" b="0" i="1" dirty="0" smtClean="0">
                            <a:latin typeface="Cambria Math" panose="02040503050406030204" pitchFamily="18" charset="0"/>
                            <a:cs typeface="Andalus" panose="02020603050405020304" pitchFamily="18" charset="-78"/>
                          </a:rPr>
                          <m:t>𝑁</m:t>
                        </m:r>
                      </m:sub>
                      <m:sup>
                        <m:sSub>
                          <m:sSubPr>
                            <m:ctrlPr>
                              <a:rPr lang="fr-FR" sz="2400" i="1" dirty="0" smtClean="0">
                                <a:latin typeface="Cambria Math" panose="02040503050406030204" pitchFamily="18" charset="0"/>
                                <a:cs typeface="Andalus" panose="02020603050405020304" pitchFamily="18" charset="-78"/>
                              </a:rPr>
                            </m:ctrlPr>
                          </m:sSubPr>
                          <m:e>
                            <m:r>
                              <a:rPr lang="fr-FR" sz="2400" b="0" i="1" dirty="0" smtClean="0">
                                <a:latin typeface="Cambria Math" panose="02040503050406030204" pitchFamily="18" charset="0"/>
                                <a:cs typeface="Andalus" panose="02020603050405020304" pitchFamily="18" charset="-78"/>
                              </a:rPr>
                              <m:t>𝑁</m:t>
                            </m:r>
                          </m:e>
                          <m:sub>
                            <m:r>
                              <a:rPr lang="fr-FR" sz="2400" b="0" i="1" dirty="0" smtClean="0">
                                <a:latin typeface="Cambria Math" panose="02040503050406030204" pitchFamily="18" charset="0"/>
                                <a:cs typeface="Andalus" panose="02020603050405020304" pitchFamily="18" charset="-78"/>
                              </a:rPr>
                              <m:t>0</m:t>
                            </m:r>
                          </m:sub>
                        </m:sSub>
                      </m:sup>
                      <m:e>
                        <m:f>
                          <m:fPr>
                            <m:ctrlPr>
                              <a:rPr lang="fr-FR" sz="2400" b="0" i="1" dirty="0" smtClean="0">
                                <a:latin typeface="Cambria Math" panose="02040503050406030204" pitchFamily="18" charset="0"/>
                                <a:cs typeface="Andalus" panose="02020603050405020304" pitchFamily="18" charset="-78"/>
                              </a:rPr>
                            </m:ctrlPr>
                          </m:fPr>
                          <m:num>
                            <m:r>
                              <a:rPr lang="fr-FR" sz="2400" b="0" i="1" dirty="0" smtClean="0">
                                <a:latin typeface="Cambria Math" panose="02040503050406030204" pitchFamily="18" charset="0"/>
                                <a:cs typeface="Andalus" panose="02020603050405020304" pitchFamily="18" charset="-78"/>
                              </a:rPr>
                              <m:t>𝑑𝑁</m:t>
                            </m:r>
                          </m:num>
                          <m:den>
                            <m:r>
                              <a:rPr lang="fr-FR" sz="2400" b="0" i="1" dirty="0" smtClean="0">
                                <a:latin typeface="Cambria Math" panose="02040503050406030204" pitchFamily="18" charset="0"/>
                                <a:cs typeface="Andalus" panose="02020603050405020304" pitchFamily="18" charset="-78"/>
                              </a:rPr>
                              <m:t>𝑁</m:t>
                            </m:r>
                          </m:den>
                        </m:f>
                      </m:e>
                    </m:nary>
                    <m:r>
                      <a:rPr lang="fr-FR" sz="2400" i="1" dirty="0" smtClean="0">
                        <a:latin typeface="Cambria Math" panose="02040503050406030204" pitchFamily="18" charset="0"/>
                        <a:cs typeface="Andalus" panose="02020603050405020304" pitchFamily="18" charset="-78"/>
                      </a:rPr>
                      <m:t>=</m:t>
                    </m:r>
                    <m:nary>
                      <m:naryPr>
                        <m:ctrlPr>
                          <a:rPr lang="fr-FR" sz="2400" i="1" dirty="0" smtClean="0">
                            <a:latin typeface="Cambria Math" panose="02040503050406030204" pitchFamily="18" charset="0"/>
                            <a:cs typeface="Andalus" panose="02020603050405020304" pitchFamily="18" charset="-78"/>
                          </a:rPr>
                        </m:ctrlPr>
                      </m:naryPr>
                      <m:sub>
                        <m:r>
                          <m:rPr>
                            <m:brk m:alnAt="23"/>
                          </m:rPr>
                          <a:rPr lang="fr-FR" sz="2400" b="0" i="1" dirty="0" smtClean="0">
                            <a:latin typeface="Cambria Math" panose="02040503050406030204" pitchFamily="18" charset="0"/>
                            <a:cs typeface="Andalus" panose="02020603050405020304" pitchFamily="18" charset="-78"/>
                          </a:rPr>
                          <m:t>0</m:t>
                        </m:r>
                      </m:sub>
                      <m:sup>
                        <m:r>
                          <a:rPr lang="fr-FR" sz="2400" b="0" i="1" dirty="0" smtClean="0">
                            <a:latin typeface="Cambria Math" panose="02040503050406030204" pitchFamily="18" charset="0"/>
                            <a:cs typeface="Andalus" panose="02020603050405020304" pitchFamily="18" charset="-78"/>
                          </a:rPr>
                          <m:t>𝑡</m:t>
                        </m:r>
                      </m:sup>
                      <m:e>
                        <m:r>
                          <a:rPr lang="fr-FR" sz="2400" i="1" dirty="0" smtClean="0">
                            <a:latin typeface="Cambria Math" panose="02040503050406030204" pitchFamily="18" charset="0"/>
                            <a:ea typeface="Cambria Math" panose="02040503050406030204" pitchFamily="18" charset="0"/>
                            <a:cs typeface="Andalus" panose="02020603050405020304" pitchFamily="18" charset="-78"/>
                          </a:rPr>
                          <m:t>𝜆</m:t>
                        </m:r>
                        <m:r>
                          <a:rPr lang="fr-FR" sz="2400" b="0" i="1" dirty="0" smtClean="0">
                            <a:latin typeface="Cambria Math" panose="02040503050406030204" pitchFamily="18" charset="0"/>
                            <a:ea typeface="Cambria Math" panose="02040503050406030204" pitchFamily="18" charset="0"/>
                            <a:cs typeface="Andalus" panose="02020603050405020304" pitchFamily="18" charset="-78"/>
                          </a:rPr>
                          <m:t>𝑑𝑡</m:t>
                        </m:r>
                      </m:e>
                    </m:nary>
                  </m:oMath>
                </a14:m>
                <a:endParaRPr lang="fr-FR" sz="2400" i="1" dirty="0" smtClean="0">
                  <a:latin typeface="Cambria Math" panose="02040503050406030204" pitchFamily="18" charset="0"/>
                  <a:cs typeface="Andalus" panose="02020603050405020304" pitchFamily="18" charset="-78"/>
                </a:endParaRPr>
              </a:p>
              <a:p>
                <a:pPr/>
                <a14:m>
                  <m:oMathPara xmlns:m="http://schemas.openxmlformats.org/officeDocument/2006/math">
                    <m:oMathParaPr>
                      <m:jc m:val="centerGroup"/>
                    </m:oMathParaPr>
                    <m:oMath xmlns:m="http://schemas.openxmlformats.org/officeDocument/2006/math">
                      <m:sSubSup>
                        <m:sSubSupPr>
                          <m:ctrlPr>
                            <a:rPr lang="fr-FR" sz="2400" b="0" i="1" dirty="0" smtClean="0">
                              <a:latin typeface="Cambria Math" panose="02040503050406030204" pitchFamily="18" charset="0"/>
                              <a:ea typeface="Cambria Math" panose="02040503050406030204" pitchFamily="18" charset="0"/>
                              <a:cs typeface="Andalus" panose="02020603050405020304" pitchFamily="18" charset="-78"/>
                            </a:rPr>
                          </m:ctrlPr>
                        </m:sSubSupPr>
                        <m:e>
                          <m:d>
                            <m:dPr>
                              <m:begChr m:val=""/>
                              <m:endChr m:val="|"/>
                              <m:ctrlPr>
                                <a:rPr lang="fr-FR" sz="2400" b="0" i="1" dirty="0" smtClean="0">
                                  <a:latin typeface="Cambria Math" panose="02040503050406030204" pitchFamily="18" charset="0"/>
                                  <a:ea typeface="Cambria Math" panose="02040503050406030204" pitchFamily="18" charset="0"/>
                                  <a:cs typeface="Andalus" panose="02020603050405020304" pitchFamily="18" charset="-78"/>
                                </a:rPr>
                              </m:ctrlPr>
                            </m:dPr>
                            <m:e>
                              <m:r>
                                <a:rPr lang="fr-FR" sz="2400" b="0" i="1" dirty="0" smtClean="0">
                                  <a:latin typeface="Cambria Math" panose="02040503050406030204" pitchFamily="18" charset="0"/>
                                  <a:ea typeface="Cambria Math" panose="02040503050406030204" pitchFamily="18" charset="0"/>
                                  <a:cs typeface="Andalus" panose="02020603050405020304" pitchFamily="18" charset="-78"/>
                                </a:rPr>
                                <m:t>𝑙𝑛𝑁</m:t>
                              </m:r>
                            </m:e>
                          </m:d>
                        </m:e>
                        <m:sub>
                          <m:r>
                            <a:rPr lang="fr-FR" sz="2400" b="0" i="1" dirty="0" smtClean="0">
                              <a:latin typeface="Cambria Math" panose="02040503050406030204" pitchFamily="18" charset="0"/>
                              <a:ea typeface="Cambria Math" panose="02040503050406030204" pitchFamily="18" charset="0"/>
                              <a:cs typeface="Andalus" panose="02020603050405020304" pitchFamily="18" charset="-78"/>
                            </a:rPr>
                            <m:t>𝑁</m:t>
                          </m:r>
                        </m:sub>
                        <m:sup>
                          <m:sSub>
                            <m:sSubPr>
                              <m:ctrlPr>
                                <a:rPr lang="fr-FR" sz="2400" b="0" i="1" dirty="0" smtClean="0">
                                  <a:latin typeface="Cambria Math" panose="02040503050406030204" pitchFamily="18" charset="0"/>
                                  <a:ea typeface="Cambria Math" panose="02040503050406030204" pitchFamily="18" charset="0"/>
                                  <a:cs typeface="Andalus" panose="02020603050405020304" pitchFamily="18" charset="-78"/>
                                </a:rPr>
                              </m:ctrlPr>
                            </m:sSubPr>
                            <m:e>
                              <m:r>
                                <a:rPr lang="fr-FR" sz="2400" b="0" i="1" dirty="0" smtClean="0">
                                  <a:latin typeface="Cambria Math" panose="02040503050406030204" pitchFamily="18" charset="0"/>
                                  <a:ea typeface="Cambria Math" panose="02040503050406030204" pitchFamily="18" charset="0"/>
                                  <a:cs typeface="Andalus" panose="02020603050405020304" pitchFamily="18" charset="-78"/>
                                </a:rPr>
                                <m:t>𝑁</m:t>
                              </m:r>
                            </m:e>
                            <m:sub>
                              <m:r>
                                <a:rPr lang="fr-FR" sz="2400" b="0" i="1" dirty="0" smtClean="0">
                                  <a:latin typeface="Cambria Math" panose="02040503050406030204" pitchFamily="18" charset="0"/>
                                  <a:ea typeface="Cambria Math" panose="02040503050406030204" pitchFamily="18" charset="0"/>
                                  <a:cs typeface="Andalus" panose="02020603050405020304" pitchFamily="18" charset="-78"/>
                                </a:rPr>
                                <m:t>0</m:t>
                              </m:r>
                            </m:sub>
                          </m:sSub>
                        </m:sup>
                      </m:sSubSup>
                      <m:r>
                        <a:rPr lang="fr-FR" sz="2400" b="0" i="1" dirty="0" smtClean="0">
                          <a:latin typeface="Cambria Math" panose="02040503050406030204" pitchFamily="18" charset="0"/>
                          <a:ea typeface="Cambria Math" panose="02040503050406030204" pitchFamily="18" charset="0"/>
                          <a:cs typeface="Andalus" panose="02020603050405020304" pitchFamily="18" charset="-78"/>
                        </a:rPr>
                        <m:t>=</m:t>
                      </m:r>
                      <m:r>
                        <a:rPr lang="fr-FR" sz="2400" b="0" i="1" dirty="0" smtClean="0">
                          <a:latin typeface="Cambria Math" panose="02040503050406030204" pitchFamily="18" charset="0"/>
                          <a:ea typeface="Cambria Math" panose="02040503050406030204" pitchFamily="18" charset="0"/>
                          <a:cs typeface="Andalus" panose="02020603050405020304" pitchFamily="18" charset="-78"/>
                        </a:rPr>
                        <m:t>𝜆</m:t>
                      </m:r>
                      <m:r>
                        <a:rPr lang="fr-FR" sz="2400" b="0" i="1" dirty="0" smtClean="0">
                          <a:latin typeface="Cambria Math" panose="02040503050406030204" pitchFamily="18" charset="0"/>
                          <a:ea typeface="Cambria Math" panose="02040503050406030204" pitchFamily="18" charset="0"/>
                          <a:cs typeface="Andalus" panose="02020603050405020304" pitchFamily="18" charset="-78"/>
                        </a:rPr>
                        <m:t>𝑡</m:t>
                      </m:r>
                    </m:oMath>
                  </m:oMathPara>
                </a14:m>
                <a:endParaRPr lang="fr-FR" sz="2400" dirty="0" smtClean="0">
                  <a:latin typeface="Andalus" panose="02020603050405020304" pitchFamily="18" charset="-78"/>
                  <a:cs typeface="Andalus" panose="02020603050405020304" pitchFamily="18" charset="-78"/>
                </a:endParaRPr>
              </a:p>
              <a:p>
                <a:pPr algn="ctr"/>
                <a14:m>
                  <m:oMath xmlns:m="http://schemas.openxmlformats.org/officeDocument/2006/math">
                    <m:r>
                      <a:rPr lang="fr-FR" sz="2400" b="0" i="1" smtClean="0">
                        <a:latin typeface="Cambria Math" panose="02040503050406030204" pitchFamily="18" charset="0"/>
                        <a:cs typeface="Andalus" panose="02020603050405020304" pitchFamily="18" charset="-78"/>
                      </a:rPr>
                      <m:t>𝑙𝑛</m:t>
                    </m:r>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𝑁</m:t>
                        </m:r>
                      </m:e>
                      <m:sub>
                        <m:r>
                          <a:rPr lang="fr-FR" sz="2400" b="0" i="1" smtClean="0">
                            <a:latin typeface="Cambria Math" panose="02040503050406030204" pitchFamily="18" charset="0"/>
                            <a:cs typeface="Andalus" panose="02020603050405020304" pitchFamily="18" charset="-78"/>
                          </a:rPr>
                          <m:t>0</m:t>
                        </m:r>
                      </m:sub>
                    </m:sSub>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𝑙𝑛𝑁</m:t>
                    </m:r>
                    <m:r>
                      <a:rPr lang="fr-FR" sz="2400" b="0" i="1" smtClean="0">
                        <a:latin typeface="Cambria Math" panose="02040503050406030204" pitchFamily="18" charset="0"/>
                        <a:cs typeface="Andalus" panose="02020603050405020304" pitchFamily="18" charset="-78"/>
                      </a:rPr>
                      <m:t>=</m:t>
                    </m:r>
                    <m:r>
                      <a:rPr lang="fr-FR" sz="2400" i="1" dirty="0">
                        <a:latin typeface="Cambria Math" panose="02040503050406030204" pitchFamily="18" charset="0"/>
                        <a:ea typeface="Cambria Math" panose="02040503050406030204" pitchFamily="18" charset="0"/>
                        <a:cs typeface="Andalus" panose="02020603050405020304" pitchFamily="18" charset="-78"/>
                      </a:rPr>
                      <m:t>𝜆</m:t>
                    </m:r>
                    <m:r>
                      <a:rPr lang="fr-FR" sz="2400" i="1" dirty="0">
                        <a:latin typeface="Cambria Math" panose="02040503050406030204" pitchFamily="18" charset="0"/>
                        <a:ea typeface="Cambria Math" panose="02040503050406030204" pitchFamily="18" charset="0"/>
                        <a:cs typeface="Andalus" panose="02020603050405020304" pitchFamily="18" charset="-78"/>
                      </a:rPr>
                      <m:t>𝑡</m:t>
                    </m:r>
                    <m:r>
                      <a:rPr lang="fr-FR" sz="2400" b="0" i="1" dirty="0" smtClean="0">
                        <a:latin typeface="Cambria Math" panose="02040503050406030204" pitchFamily="18" charset="0"/>
                        <a:ea typeface="Cambria Math" panose="02040503050406030204" pitchFamily="18" charset="0"/>
                        <a:cs typeface="Andalus" panose="02020603050405020304" pitchFamily="18" charset="-78"/>
                      </a:rPr>
                      <m:t> </m:t>
                    </m:r>
                  </m:oMath>
                </a14:m>
                <a:r>
                  <a:rPr lang="fr-FR" sz="2400" dirty="0" smtClean="0">
                    <a:latin typeface="Andalus" panose="02020603050405020304" pitchFamily="18" charset="-78"/>
                    <a:ea typeface="Cambria Math" panose="02040503050406030204" pitchFamily="18" charset="0"/>
                    <a:cs typeface="Andalus" panose="02020603050405020304" pitchFamily="18" charset="-78"/>
                  </a:rPr>
                  <a:t>	</a:t>
                </a:r>
              </a:p>
              <a:p>
                <a:r>
                  <a:rPr lang="fr-FR" sz="2400" dirty="0" smtClean="0">
                    <a:latin typeface="Andalus" panose="02020603050405020304" pitchFamily="18" charset="-78"/>
                    <a:cs typeface="Andalus" panose="02020603050405020304" pitchFamily="18" charset="-78"/>
                  </a:rPr>
                  <a:t>On obtient ainsi la </a:t>
                </a:r>
                <a:r>
                  <a:rPr lang="fr-FR" sz="2400" dirty="0">
                    <a:latin typeface="Andalus" panose="02020603050405020304" pitchFamily="18" charset="-78"/>
                    <a:cs typeface="Andalus" panose="02020603050405020304" pitchFamily="18" charset="-78"/>
                  </a:rPr>
                  <a:t>loi de décroissance exponentielle :</a:t>
                </a:r>
              </a:p>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cs typeface="Andalus" panose="02020603050405020304" pitchFamily="18" charset="-78"/>
                        </a:rPr>
                        <m:t>𝑁</m:t>
                      </m:r>
                      <m:r>
                        <a:rPr lang="fr-FR" sz="2400" b="0" i="1" smtClean="0">
                          <a:latin typeface="Cambria Math" panose="02040503050406030204" pitchFamily="18" charset="0"/>
                          <a:cs typeface="Andalus" panose="02020603050405020304" pitchFamily="18" charset="-78"/>
                        </a:rPr>
                        <m:t>=</m:t>
                      </m:r>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𝑁</m:t>
                          </m:r>
                        </m:e>
                        <m:sub>
                          <m:r>
                            <a:rPr lang="fr-FR" sz="2400" b="0" i="1" smtClean="0">
                              <a:latin typeface="Cambria Math" panose="02040503050406030204" pitchFamily="18" charset="0"/>
                              <a:cs typeface="Andalus" panose="02020603050405020304" pitchFamily="18" charset="-78"/>
                            </a:rPr>
                            <m:t>0</m:t>
                          </m:r>
                        </m:sub>
                      </m:sSub>
                      <m:sSup>
                        <m:sSupPr>
                          <m:ctrlPr>
                            <a:rPr lang="fr-FR" sz="2400" b="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𝑒</m:t>
                          </m:r>
                        </m:e>
                        <m:sup>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𝜆</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𝑡</m:t>
                          </m:r>
                        </m:sup>
                      </m:sSup>
                    </m:oMath>
                  </m:oMathPara>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Avec </a:t>
                </a:r>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𝑁</m:t>
                        </m:r>
                      </m:e>
                      <m:sub>
                        <m:r>
                          <a:rPr lang="fr-FR" sz="2400" b="0" i="1" smtClean="0">
                            <a:latin typeface="Cambria Math" panose="02040503050406030204" pitchFamily="18" charset="0"/>
                            <a:cs typeface="Andalus" panose="02020603050405020304" pitchFamily="18" charset="-78"/>
                          </a:rPr>
                          <m:t>0</m:t>
                        </m:r>
                      </m:sub>
                    </m:sSub>
                  </m:oMath>
                </a14:m>
                <a:r>
                  <a:rPr lang="fr-FR" sz="2400" dirty="0" smtClean="0">
                    <a:latin typeface="Andalus" panose="02020603050405020304" pitchFamily="18" charset="-78"/>
                    <a:cs typeface="Andalus" panose="02020603050405020304" pitchFamily="18" charset="-78"/>
                  </a:rPr>
                  <a:t>:nombre de noyau radioactifs initiaux (non-désintégrés)</a:t>
                </a:r>
              </a:p>
              <a:p>
                <a:r>
                  <a:rPr lang="fr-FR" sz="2400" dirty="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        N: nombre de noyaux à l’instant t </a:t>
                </a:r>
              </a:p>
              <a:p>
                <a:r>
                  <a:rPr lang="fr-FR" sz="2400" dirty="0" smtClean="0">
                    <a:latin typeface="Andalus" panose="02020603050405020304" pitchFamily="18" charset="-78"/>
                    <a:cs typeface="Andalus" panose="02020603050405020304" pitchFamily="18" charset="-78"/>
                  </a:rPr>
                  <a:t>	    t: temps de décroissance </a:t>
                </a:r>
              </a:p>
              <a:p>
                <a:r>
                  <a:rPr lang="fr-FR" sz="2400" dirty="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𝜆</m:t>
                    </m:r>
                  </m:oMath>
                </a14:m>
                <a:r>
                  <a:rPr lang="fr-FR" sz="2400" dirty="0" smtClean="0">
                    <a:latin typeface="Andalus" panose="02020603050405020304" pitchFamily="18" charset="-78"/>
                    <a:cs typeface="Andalus" panose="02020603050405020304" pitchFamily="18" charset="-78"/>
                  </a:rPr>
                  <a:t>: est la constante radioactive</a:t>
                </a:r>
              </a:p>
              <a:p>
                <a:r>
                  <a:rPr lang="fr-FR" sz="2400" dirty="0" smtClean="0">
                    <a:solidFill>
                      <a:srgbClr val="FF0000"/>
                    </a:solidFill>
                    <a:latin typeface="Andalus" panose="02020603050405020304" pitchFamily="18" charset="-78"/>
                    <a:cs typeface="Andalus" panose="02020603050405020304" pitchFamily="18" charset="-78"/>
                  </a:rPr>
                  <a:t>Remarque importante:</a:t>
                </a:r>
                <a:r>
                  <a:rPr lang="fr-FR" sz="2400" dirty="0" smtClean="0">
                    <a:latin typeface="Andalus" panose="02020603050405020304" pitchFamily="18" charset="-78"/>
                    <a:cs typeface="Andalus" panose="02020603050405020304" pitchFamily="18" charset="-78"/>
                  </a:rPr>
                  <a:t> N </a:t>
                </a:r>
                <a:r>
                  <a:rPr lang="fr-FR" sz="2400" dirty="0">
                    <a:latin typeface="Andalus" panose="02020603050405020304" pitchFamily="18" charset="-78"/>
                    <a:cs typeface="Andalus" panose="02020603050405020304" pitchFamily="18" charset="-78"/>
                  </a:rPr>
                  <a:t>représente le nombre de noyaux qui ne se sont pas désintégrés. Le </a:t>
                </a:r>
                <a:r>
                  <a:rPr lang="fr-FR" sz="2400" dirty="0" smtClean="0">
                    <a:latin typeface="Andalus" panose="02020603050405020304" pitchFamily="18" charset="-78"/>
                    <a:cs typeface="Andalus" panose="02020603050405020304" pitchFamily="18" charset="-78"/>
                  </a:rPr>
                  <a:t>nombre de </a:t>
                </a:r>
                <a:r>
                  <a:rPr lang="fr-FR" sz="2400" dirty="0">
                    <a:latin typeface="Andalus" panose="02020603050405020304" pitchFamily="18" charset="-78"/>
                    <a:cs typeface="Andalus" panose="02020603050405020304" pitchFamily="18" charset="-78"/>
                  </a:rPr>
                  <a:t>noyaux qui se sont désintégrés est égal à </a:t>
                </a:r>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𝑁</m:t>
                        </m:r>
                      </m:e>
                      <m:sub>
                        <m:r>
                          <a:rPr lang="fr-FR" sz="2400" b="0" i="1" smtClean="0">
                            <a:latin typeface="Cambria Math" panose="02040503050406030204" pitchFamily="18" charset="0"/>
                            <a:cs typeface="Andalus" panose="02020603050405020304" pitchFamily="18" charset="-78"/>
                          </a:rPr>
                          <m:t>0</m:t>
                        </m:r>
                      </m:sub>
                    </m:sSub>
                  </m:oMath>
                </a14:m>
                <a:r>
                  <a:rPr lang="fr-FR" sz="2400" dirty="0" smtClean="0">
                    <a:latin typeface="Andalus" panose="02020603050405020304" pitchFamily="18" charset="-78"/>
                    <a:cs typeface="Andalus" panose="02020603050405020304" pitchFamily="18" charset="-78"/>
                  </a:rPr>
                  <a:t>-</a:t>
                </a:r>
                <a:r>
                  <a:rPr lang="fr-FR" sz="2400" dirty="0">
                    <a:latin typeface="Andalus" panose="02020603050405020304" pitchFamily="18" charset="-78"/>
                    <a:cs typeface="Andalus" panose="02020603050405020304" pitchFamily="18" charset="-78"/>
                  </a:rPr>
                  <a:t>N.</a:t>
                </a:r>
                <a:endParaRPr lang="fr-FR" sz="2400" dirty="0" smtClean="0">
                  <a:latin typeface="Andalus" panose="02020603050405020304" pitchFamily="18" charset="-78"/>
                  <a:cs typeface="Andalus" panose="02020603050405020304" pitchFamily="18" charset="-78"/>
                </a:endParaRPr>
              </a:p>
            </p:txBody>
          </p:sp>
        </mc:Choice>
        <mc:Fallback>
          <p:sp>
            <p:nvSpPr>
              <p:cNvPr id="3" name="Rectangle 2"/>
              <p:cNvSpPr>
                <a:spLocks noRot="1" noChangeAspect="1" noMove="1" noResize="1" noEditPoints="1" noAdjustHandles="1" noChangeArrowheads="1" noChangeShapeType="1" noTextEdit="1"/>
              </p:cNvSpPr>
              <p:nvPr/>
            </p:nvSpPr>
            <p:spPr>
              <a:xfrm>
                <a:off x="331596" y="259973"/>
                <a:ext cx="11515410" cy="5373522"/>
              </a:xfrm>
              <a:prstGeom prst="rect">
                <a:avLst/>
              </a:prstGeom>
              <a:blipFill>
                <a:blip r:embed="rId2"/>
                <a:stretch>
                  <a:fillRect l="-794" t="-908" r="-1165" b="-1816"/>
                </a:stretch>
              </a:blipFill>
            </p:spPr>
            <p:txBody>
              <a:bodyPr/>
              <a:lstStyle/>
              <a:p>
                <a:r>
                  <a:rPr lang="fr-FR">
                    <a:noFill/>
                  </a:rPr>
                  <a:t> </a:t>
                </a:r>
              </a:p>
            </p:txBody>
          </p:sp>
        </mc:Fallback>
      </mc:AlternateContent>
    </p:spTree>
    <p:extLst>
      <p:ext uri="{BB962C8B-B14F-4D97-AF65-F5344CB8AC3E}">
        <p14:creationId xmlns:p14="http://schemas.microsoft.com/office/powerpoint/2010/main" val="179706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273" y="954594"/>
            <a:ext cx="11073282" cy="3038076"/>
          </a:xfrm>
          <a:prstGeom prst="rect">
            <a:avLst/>
          </a:prstGeom>
        </p:spPr>
        <p:txBody>
          <a:bodyPr wrap="square">
            <a:spAutoFit/>
          </a:bodyPr>
          <a:lstStyle/>
          <a:p>
            <a:pPr>
              <a:lnSpc>
                <a:spcPct val="107000"/>
              </a:lnSpc>
              <a:spcAft>
                <a:spcPts val="735"/>
              </a:spcAft>
            </a:pPr>
            <a:r>
              <a:rPr lang="fr-FR" sz="2400" dirty="0" smtClean="0">
                <a:latin typeface="Andalus" panose="02020603050405020304" pitchFamily="18" charset="-78"/>
                <a:ea typeface="Calibri" panose="020F0502020204030204" pitchFamily="34" charset="0"/>
                <a:cs typeface="Andalus" panose="02020603050405020304" pitchFamily="18" charset="-78"/>
              </a:rPr>
              <a:t>Introduction:</a:t>
            </a:r>
          </a:p>
          <a:p>
            <a:pPr>
              <a:lnSpc>
                <a:spcPct val="107000"/>
              </a:lnSpc>
              <a:spcAft>
                <a:spcPts val="735"/>
              </a:spcAft>
            </a:pPr>
            <a:r>
              <a:rPr lang="fr-FR" sz="2400" dirty="0" smtClean="0">
                <a:latin typeface="Andalus" panose="02020603050405020304" pitchFamily="18" charset="-78"/>
                <a:ea typeface="Calibri" panose="020F0502020204030204" pitchFamily="34" charset="0"/>
                <a:cs typeface="Andalus" panose="02020603050405020304" pitchFamily="18" charset="-78"/>
              </a:rPr>
              <a:t>La majorité </a:t>
            </a:r>
            <a:r>
              <a:rPr lang="fr-FR" sz="2400" dirty="0">
                <a:latin typeface="Andalus" panose="02020603050405020304" pitchFamily="18" charset="-78"/>
                <a:ea typeface="Calibri" panose="020F0502020204030204" pitchFamily="34" charset="0"/>
                <a:cs typeface="Andalus" panose="02020603050405020304" pitchFamily="18" charset="-78"/>
              </a:rPr>
              <a:t>des atomes classés dans le tableau de Mendeleïev sont considérer comme stables, </a:t>
            </a:r>
          </a:p>
          <a:p>
            <a:pPr>
              <a:lnSpc>
                <a:spcPct val="107000"/>
              </a:lnSpc>
              <a:spcAft>
                <a:spcPts val="0"/>
              </a:spcAft>
            </a:pPr>
            <a:r>
              <a:rPr lang="fr-FR" sz="2400" dirty="0" smtClean="0">
                <a:latin typeface="Andalus" panose="02020603050405020304" pitchFamily="18" charset="-78"/>
                <a:ea typeface="Calibri" panose="020F0502020204030204" pitchFamily="34" charset="0"/>
                <a:cs typeface="Andalus" panose="02020603050405020304" pitchFamily="18" charset="-78"/>
              </a:rPr>
              <a:t>Il </a:t>
            </a:r>
            <a:r>
              <a:rPr lang="fr-FR" sz="2400" dirty="0">
                <a:latin typeface="Andalus" panose="02020603050405020304" pitchFamily="18" charset="-78"/>
                <a:ea typeface="Calibri" panose="020F0502020204030204" pitchFamily="34" charset="0"/>
                <a:cs typeface="Andalus" panose="02020603050405020304" pitchFamily="18" charset="-78"/>
              </a:rPr>
              <a:t>existe d’autres atomes isotopes de ces derniers dont les noyaux renferment un déséquilibre énergétique et qui sont sujets à des transformations radioactives, ces atomes s’appellent « atomes radioactifs ». </a:t>
            </a:r>
            <a:endParaRPr lang="fr-FR" sz="2400" dirty="0" smtClean="0">
              <a:latin typeface="Andalus" panose="02020603050405020304" pitchFamily="18" charset="-78"/>
              <a:ea typeface="Calibri" panose="020F0502020204030204" pitchFamily="34" charset="0"/>
              <a:cs typeface="Andalus" panose="02020603050405020304" pitchFamily="18" charset="-78"/>
            </a:endParaRPr>
          </a:p>
          <a:p>
            <a:pPr>
              <a:lnSpc>
                <a:spcPct val="107000"/>
              </a:lnSpc>
              <a:spcAft>
                <a:spcPts val="0"/>
              </a:spcAft>
            </a:pPr>
            <a:endParaRPr lang="fr-FR" sz="2400" dirty="0">
              <a:effectLst/>
              <a:latin typeface="Andalus" panose="02020603050405020304" pitchFamily="18" charset="-78"/>
              <a:ea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285370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p:cNvPicPr>
            <a:picLocks noChangeArrowheads="1"/>
          </p:cNvPicPr>
          <p:nvPr/>
        </p:nvPicPr>
        <p:blipFill>
          <a:blip r:embed="rId2"/>
          <a:srcRect/>
          <a:stretch>
            <a:fillRect/>
          </a:stretch>
        </p:blipFill>
        <p:spPr bwMode="auto">
          <a:xfrm>
            <a:off x="2773007" y="545580"/>
            <a:ext cx="7556697" cy="5403044"/>
          </a:xfrm>
          <a:prstGeom prst="rect">
            <a:avLst/>
          </a:prstGeom>
          <a:noFill/>
          <a:ln w="9525">
            <a:noFill/>
            <a:miter lim="800000"/>
            <a:headEnd/>
            <a:tailEnd/>
          </a:ln>
          <a:effectLst/>
        </p:spPr>
      </p:pic>
    </p:spTree>
    <p:extLst>
      <p:ext uri="{BB962C8B-B14F-4D97-AF65-F5344CB8AC3E}">
        <p14:creationId xmlns:p14="http://schemas.microsoft.com/office/powerpoint/2010/main" val="405264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05282" y="385822"/>
                <a:ext cx="11301047" cy="2914516"/>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Exemple :</a:t>
                </a:r>
              </a:p>
              <a:p>
                <a:endParaRPr lang="fr-FR" sz="2400" b="1"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Si </a:t>
                </a:r>
                <a:r>
                  <a:rPr lang="fr-FR" sz="2400" dirty="0">
                    <a:latin typeface="Andalus" panose="02020603050405020304" pitchFamily="18" charset="-78"/>
                    <a:cs typeface="Andalus" panose="02020603050405020304" pitchFamily="18" charset="-78"/>
                  </a:rPr>
                  <a:t>a l’instant t</a:t>
                </a:r>
                <a:r>
                  <a:rPr lang="fr-FR" sz="2400" dirty="0" smtClean="0">
                    <a:latin typeface="Andalus" panose="02020603050405020304" pitchFamily="18" charset="-78"/>
                    <a:cs typeface="Andalus" panose="02020603050405020304" pitchFamily="18" charset="-78"/>
                  </a:rPr>
                  <a:t>= 0,  </a:t>
                </a:r>
                <a:r>
                  <a:rPr lang="fr-FR" sz="2400" dirty="0">
                    <a:latin typeface="Andalus" panose="02020603050405020304" pitchFamily="18" charset="-78"/>
                    <a:cs typeface="Andalus" panose="02020603050405020304" pitchFamily="18" charset="-78"/>
                  </a:rPr>
                  <a:t>on a un </a:t>
                </a:r>
                <a:r>
                  <a:rPr lang="fr-FR" sz="2400" dirty="0" smtClean="0">
                    <a:latin typeface="Andalus" panose="02020603050405020304" pitchFamily="18" charset="-78"/>
                    <a:cs typeface="Andalus" panose="02020603050405020304" pitchFamily="18" charset="-78"/>
                  </a:rPr>
                  <a:t>échantillon </a:t>
                </a:r>
                <a:r>
                  <a:rPr lang="fr-FR" sz="2400" dirty="0">
                    <a:latin typeface="Andalus" panose="02020603050405020304" pitchFamily="18" charset="-78"/>
                    <a:cs typeface="Andalus" panose="02020603050405020304" pitchFamily="18" charset="-78"/>
                  </a:rPr>
                  <a:t>ne contenant que des noyaux de </a:t>
                </a:r>
                <a14:m>
                  <m:oMath xmlns:m="http://schemas.openxmlformats.org/officeDocument/2006/math">
                    <m:sPre>
                      <m:sPrePr>
                        <m:ctrlPr>
                          <a:rPr lang="fr-FR" sz="2400" i="1" smtClean="0">
                            <a:latin typeface="Cambria Math" panose="02040503050406030204" pitchFamily="18" charset="0"/>
                            <a:cs typeface="Andalus" panose="02020603050405020304" pitchFamily="18" charset="-78"/>
                          </a:rPr>
                        </m:ctrlPr>
                      </m:sPrePr>
                      <m:sub>
                        <m:r>
                          <a:rPr lang="fr-FR" sz="2400" b="0" i="1" smtClean="0">
                            <a:latin typeface="Cambria Math" panose="02040503050406030204" pitchFamily="18" charset="0"/>
                            <a:cs typeface="Andalus" panose="02020603050405020304" pitchFamily="18" charset="-78"/>
                          </a:rPr>
                          <m:t>6</m:t>
                        </m:r>
                      </m:sub>
                      <m:sup>
                        <m:r>
                          <a:rPr lang="fr-FR" sz="2400" b="0" i="1" smtClean="0">
                            <a:latin typeface="Cambria Math" panose="02040503050406030204" pitchFamily="18" charset="0"/>
                          </a:rPr>
                          <m:t>11</m:t>
                        </m:r>
                      </m:sup>
                      <m:e>
                        <m:r>
                          <a:rPr lang="fr-FR" sz="2400" b="0" i="1" smtClean="0">
                            <a:latin typeface="Cambria Math" panose="02040503050406030204" pitchFamily="18" charset="0"/>
                          </a:rPr>
                          <m:t>𝐶</m:t>
                        </m:r>
                      </m:e>
                    </m:sPre>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alors </a:t>
                </a:r>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N: représente le nombre de noyaux de carbone restants( qui ne se sont pas désintégrés)</a:t>
                </a:r>
              </a:p>
              <a:p>
                <a14:m>
                  <m:oMath xmlns:m="http://schemas.openxmlformats.org/officeDocument/2006/math">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𝑁</m:t>
                        </m:r>
                      </m:e>
                      <m:sub>
                        <m:r>
                          <a:rPr lang="fr-FR" sz="2400" i="1">
                            <a:latin typeface="Cambria Math" panose="02040503050406030204" pitchFamily="18" charset="0"/>
                            <a:cs typeface="Andalus" panose="02020603050405020304" pitchFamily="18" charset="-78"/>
                          </a:rPr>
                          <m:t>0</m:t>
                        </m:r>
                      </m:sub>
                    </m:sSub>
                  </m:oMath>
                </a14:m>
                <a:r>
                  <a:rPr lang="fr-FR" sz="2400" dirty="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N : représente le nombre de noyaux de </a:t>
                </a:r>
                <a14:m>
                  <m:oMath xmlns:m="http://schemas.openxmlformats.org/officeDocument/2006/math">
                    <m:sPre>
                      <m:sPrePr>
                        <m:ctrlPr>
                          <a:rPr lang="fr-FR" sz="3200" i="1">
                            <a:latin typeface="Cambria Math" panose="02040503050406030204" pitchFamily="18" charset="0"/>
                            <a:cs typeface="Andalus" panose="02020603050405020304" pitchFamily="18" charset="-78"/>
                          </a:rPr>
                        </m:ctrlPr>
                      </m:sPrePr>
                      <m:sub>
                        <m:r>
                          <a:rPr lang="fr-FR" sz="3200" i="1">
                            <a:latin typeface="Cambria Math" panose="02040503050406030204" pitchFamily="18" charset="0"/>
                            <a:cs typeface="Andalus" panose="02020603050405020304" pitchFamily="18" charset="-78"/>
                          </a:rPr>
                          <m:t>6</m:t>
                        </m:r>
                      </m:sub>
                      <m:sup>
                        <m:r>
                          <a:rPr lang="fr-FR" sz="2400" i="1">
                            <a:latin typeface="Cambria Math" panose="02040503050406030204" pitchFamily="18" charset="0"/>
                          </a:rPr>
                          <m:t>11</m:t>
                        </m:r>
                      </m:sup>
                      <m:e>
                        <m:r>
                          <a:rPr lang="fr-FR" sz="2400" i="1">
                            <a:latin typeface="Cambria Math" panose="02040503050406030204" pitchFamily="18" charset="0"/>
                          </a:rPr>
                          <m:t>𝐶</m:t>
                        </m:r>
                      </m:e>
                    </m:sPre>
                  </m:oMath>
                </a14:m>
                <a:r>
                  <a:rPr lang="fr-FR" sz="2400" dirty="0" smtClean="0">
                    <a:latin typeface="Andalus" panose="02020603050405020304" pitchFamily="18" charset="-78"/>
                    <a:cs typeface="Andalus" panose="02020603050405020304" pitchFamily="18" charset="-78"/>
                  </a:rPr>
                  <a:t> désintégrés qui est égale au nombre de noyaux de bore</a:t>
                </a:r>
                <a14:m>
                  <m:oMath xmlns:m="http://schemas.openxmlformats.org/officeDocument/2006/math">
                    <m:sPre>
                      <m:sPrePr>
                        <m:ctrlPr>
                          <a:rPr lang="fr-FR" sz="3200" i="1">
                            <a:latin typeface="Cambria Math" panose="02040503050406030204" pitchFamily="18" charset="0"/>
                            <a:cs typeface="Andalus" panose="02020603050405020304" pitchFamily="18" charset="-78"/>
                          </a:rPr>
                        </m:ctrlPr>
                      </m:sPrePr>
                      <m:sub>
                        <m:r>
                          <a:rPr lang="fr-FR" sz="3200" b="0" i="1" smtClean="0">
                            <a:latin typeface="Cambria Math" panose="02040503050406030204" pitchFamily="18" charset="0"/>
                            <a:cs typeface="Andalus" panose="02020603050405020304" pitchFamily="18" charset="-78"/>
                          </a:rPr>
                          <m:t>5</m:t>
                        </m:r>
                      </m:sub>
                      <m:sup>
                        <m:r>
                          <a:rPr lang="fr-FR" sz="2400" i="1">
                            <a:latin typeface="Cambria Math" panose="02040503050406030204" pitchFamily="18" charset="0"/>
                          </a:rPr>
                          <m:t>11</m:t>
                        </m:r>
                      </m:sup>
                      <m:e>
                        <m:r>
                          <a:rPr lang="fr-FR" sz="2400" b="0" i="1" smtClean="0">
                            <a:latin typeface="Cambria Math" panose="02040503050406030204" pitchFamily="18" charset="0"/>
                          </a:rPr>
                          <m:t>𝐵</m:t>
                        </m:r>
                      </m:e>
                    </m:sPre>
                  </m:oMath>
                </a14:m>
                <a:r>
                  <a:rPr lang="fr-FR" sz="2400" dirty="0" smtClean="0">
                    <a:latin typeface="Andalus" panose="02020603050405020304" pitchFamily="18" charset="-78"/>
                    <a:cs typeface="Andalus" panose="02020603050405020304" pitchFamily="18" charset="-78"/>
                  </a:rPr>
                  <a:t> qui se sont formés.</a:t>
                </a:r>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405282" y="385822"/>
                <a:ext cx="11301047" cy="2914516"/>
              </a:xfrm>
              <a:prstGeom prst="rect">
                <a:avLst/>
              </a:prstGeom>
              <a:blipFill>
                <a:blip r:embed="rId5"/>
                <a:stretch>
                  <a:fillRect l="-809" t="-1674"/>
                </a:stretch>
              </a:blipFill>
            </p:spPr>
            <p:txBody>
              <a:bodyPr/>
              <a:lstStyle/>
              <a:p>
                <a:r>
                  <a:rPr lang="fr-FR">
                    <a:noFill/>
                  </a:rPr>
                  <a:t> </a:t>
                </a:r>
              </a:p>
            </p:txBody>
          </p:sp>
        </mc:Fallback>
      </mc:AlternateContent>
      <p:pic>
        <p:nvPicPr>
          <p:cNvPr id="3" name="Picture 2"/>
          <p:cNvPicPr>
            <a:picLocks noChangeAspect="1"/>
          </p:cNvPicPr>
          <p:nvPr/>
        </p:nvPicPr>
        <p:blipFill>
          <a:blip r:embed="rId6"/>
          <a:stretch>
            <a:fillRect/>
          </a:stretch>
        </p:blipFill>
        <p:spPr>
          <a:xfrm>
            <a:off x="4072151" y="562708"/>
            <a:ext cx="2560542" cy="574865"/>
          </a:xfrm>
          <a:prstGeom prst="rect">
            <a:avLst/>
          </a:prstGeom>
        </p:spPr>
      </p:pic>
      <p:pic>
        <p:nvPicPr>
          <p:cNvPr id="5" name="Picture 4"/>
          <p:cNvPicPr>
            <a:picLocks noChangeAspect="1"/>
          </p:cNvPicPr>
          <p:nvPr/>
        </p:nvPicPr>
        <p:blipFill>
          <a:blip r:embed="rId7"/>
          <a:stretch>
            <a:fillRect/>
          </a:stretch>
        </p:blipFill>
        <p:spPr>
          <a:xfrm>
            <a:off x="2954687" y="3036087"/>
            <a:ext cx="5948153" cy="2691473"/>
          </a:xfrm>
          <a:prstGeom prst="rect">
            <a:avLst/>
          </a:prstGeom>
        </p:spPr>
      </p:pic>
    </p:spTree>
    <p:extLst>
      <p:ext uri="{BB962C8B-B14F-4D97-AF65-F5344CB8AC3E}">
        <p14:creationId xmlns:p14="http://schemas.microsoft.com/office/powerpoint/2010/main" val="2422885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35428" y="534649"/>
                <a:ext cx="11381433" cy="5036956"/>
              </a:xfrm>
              <a:prstGeom prst="rect">
                <a:avLst/>
              </a:prstGeom>
            </p:spPr>
            <p:txBody>
              <a:bodyPr wrap="square">
                <a:spAutoFit/>
              </a:bodyPr>
              <a:lstStyle/>
              <a:p>
                <a:endParaRPr lang="fr-FR" sz="2000" dirty="0" smtClean="0">
                  <a:solidFill>
                    <a:srgbClr val="000000"/>
                  </a:solidFill>
                  <a:latin typeface="Garamond" panose="02020404030301010803" pitchFamily="18" charset="0"/>
                </a:endParaRPr>
              </a:p>
              <a:p>
                <a:r>
                  <a:rPr lang="fr-FR" sz="2400" b="1" dirty="0">
                    <a:latin typeface="Andalus" panose="02020603050405020304" pitchFamily="18" charset="-78"/>
                    <a:cs typeface="Andalus" panose="02020603050405020304" pitchFamily="18" charset="-78"/>
                  </a:rPr>
                  <a:t>L'activité et le becquerel </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Une substance radioactive est caractérisée par son « activité ». Cette grandeur traduit le nombre de désintégrations qui se produit par unité de temps. </a:t>
                </a:r>
                <a:endParaRPr lang="fr-FR" sz="2400" dirty="0" smtClean="0">
                  <a:latin typeface="Andalus" panose="02020603050405020304" pitchFamily="18" charset="-78"/>
                  <a:cs typeface="Andalus" panose="02020603050405020304" pitchFamily="18" charset="-78"/>
                </a:endParaRPr>
              </a:p>
              <a:p>
                <a:pPr algn="ctr"/>
                <a:r>
                  <a:rPr lang="fr-FR" sz="3200" dirty="0" smtClean="0">
                    <a:solidFill>
                      <a:srgbClr val="FF0000"/>
                    </a:solidFill>
                    <a:latin typeface="Cambria Math" panose="02040503050406030204" pitchFamily="18" charset="0"/>
                  </a:rPr>
                  <a:t>𝐴</a:t>
                </a:r>
                <a:r>
                  <a:rPr lang="fr-FR" sz="3200" dirty="0">
                    <a:solidFill>
                      <a:srgbClr val="FF0000"/>
                    </a:solidFill>
                    <a:latin typeface="Cambria Math" panose="02040503050406030204" pitchFamily="18" charset="0"/>
                  </a:rPr>
                  <a:t>=𝜆×𝑁 </a:t>
                </a:r>
              </a:p>
              <a:p>
                <a:r>
                  <a:rPr lang="fr-FR" sz="2400" dirty="0">
                    <a:latin typeface="Andalus" panose="02020603050405020304" pitchFamily="18" charset="-78"/>
                    <a:cs typeface="Andalus" panose="02020603050405020304" pitchFamily="18" charset="-78"/>
                  </a:rPr>
                  <a:t>𝜆 : constante radioactive </a:t>
                </a:r>
              </a:p>
              <a:p>
                <a:r>
                  <a:rPr lang="fr-FR" sz="2400" dirty="0" smtClean="0">
                    <a:latin typeface="Andalus" panose="02020603050405020304" pitchFamily="18" charset="-78"/>
                    <a:cs typeface="Andalus" panose="02020603050405020304" pitchFamily="18" charset="-78"/>
                  </a:rPr>
                  <a:t>L’unité </a:t>
                </a:r>
                <a:r>
                  <a:rPr lang="fr-FR" sz="2400" dirty="0">
                    <a:latin typeface="Andalus" panose="02020603050405020304" pitchFamily="18" charset="-78"/>
                    <a:cs typeface="Andalus" panose="02020603050405020304" pitchFamily="18" charset="-78"/>
                  </a:rPr>
                  <a:t>de l’activité est le Becquerel </a:t>
                </a:r>
              </a:p>
              <a:p>
                <a:r>
                  <a:rPr lang="fr-FR" sz="2400" dirty="0" smtClean="0">
                    <a:latin typeface="Andalus" panose="02020603050405020304" pitchFamily="18" charset="-78"/>
                    <a:cs typeface="Andalus" panose="02020603050405020304" pitchFamily="18" charset="-78"/>
                  </a:rPr>
                  <a:t>1 </a:t>
                </a:r>
                <a:r>
                  <a:rPr lang="fr-FR" sz="2400" dirty="0">
                    <a:latin typeface="Andalus" panose="02020603050405020304" pitchFamily="18" charset="-78"/>
                    <a:cs typeface="Andalus" panose="02020603050405020304" pitchFamily="18" charset="-78"/>
                  </a:rPr>
                  <a:t>Bq = 1 dps (désintégration par seconde</a:t>
                </a:r>
                <a:r>
                  <a:rPr lang="fr-FR" sz="2400" dirty="0" smtClean="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L'activité était </a:t>
                </a:r>
                <a:r>
                  <a:rPr lang="fr-FR" sz="2400" dirty="0" smtClean="0">
                    <a:latin typeface="Andalus" panose="02020603050405020304" pitchFamily="18" charset="-78"/>
                    <a:cs typeface="Andalus" panose="02020603050405020304" pitchFamily="18" charset="-78"/>
                  </a:rPr>
                  <a:t>exprimée avant le SI  </a:t>
                </a:r>
                <a:r>
                  <a:rPr lang="fr-FR" sz="2400" dirty="0">
                    <a:latin typeface="Andalus" panose="02020603050405020304" pitchFamily="18" charset="-78"/>
                    <a:cs typeface="Andalus" panose="02020603050405020304" pitchFamily="18" charset="-78"/>
                  </a:rPr>
                  <a:t>en curie (Ci). </a:t>
                </a:r>
                <a:endParaRPr lang="fr-FR" sz="2400" dirty="0" smtClean="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 1 Ci = 3,7 </a:t>
                </a:r>
                <a:r>
                  <a:rPr lang="fr-FR" sz="2400" dirty="0" smtClean="0">
                    <a:latin typeface="Andalus" panose="02020603050405020304" pitchFamily="18" charset="-78"/>
                    <a:cs typeface="Andalus" panose="02020603050405020304" pitchFamily="18" charset="-78"/>
                  </a:rPr>
                  <a:t>.</a:t>
                </a:r>
                <a14:m>
                  <m:oMath xmlns:m="http://schemas.openxmlformats.org/officeDocument/2006/math">
                    <m:sSup>
                      <m:sSupPr>
                        <m:ctrlPr>
                          <a:rPr lang="fr-FR" sz="240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10</m:t>
                        </m:r>
                      </m:e>
                      <m:sup>
                        <m:r>
                          <a:rPr lang="fr-FR" sz="2400" b="0" i="1" smtClean="0">
                            <a:latin typeface="Cambria Math" panose="02040503050406030204" pitchFamily="18" charset="0"/>
                            <a:cs typeface="Andalus" panose="02020603050405020304" pitchFamily="18" charset="-78"/>
                          </a:rPr>
                          <m:t>10</m:t>
                        </m:r>
                      </m:sup>
                    </m:sSup>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Bq = 37 GBq. </a:t>
                </a:r>
                <a:endParaRPr lang="fr-FR" sz="2400" dirty="0" smtClean="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L’activité diminue au cours du temps au même niveau que le nombre d’atome : </a:t>
                </a:r>
                <a:endParaRPr lang="fr-FR" sz="2400" dirty="0" smtClean="0">
                  <a:latin typeface="Andalus" panose="02020603050405020304" pitchFamily="18" charset="-78"/>
                  <a:cs typeface="Andalus" panose="02020603050405020304" pitchFamily="18" charset="-78"/>
                </a:endParaRPr>
              </a:p>
              <a:p>
                <a:pPr algn="ctr"/>
                <a:r>
                  <a:rPr lang="fr-FR" sz="2800" dirty="0" smtClean="0">
                    <a:solidFill>
                      <a:srgbClr val="FF0000"/>
                    </a:solidFill>
                    <a:latin typeface="Andalus" panose="02020603050405020304" pitchFamily="18" charset="-78"/>
                    <a:cs typeface="Andalus" panose="02020603050405020304" pitchFamily="18" charset="-78"/>
                  </a:rPr>
                  <a:t>𝐴=</a:t>
                </a:r>
                <a14:m>
                  <m:oMath xmlns:m="http://schemas.openxmlformats.org/officeDocument/2006/math">
                    <m:sSub>
                      <m:sSubPr>
                        <m:ctrlPr>
                          <a:rPr lang="fr-FR" sz="2800" i="1" smtClean="0">
                            <a:solidFill>
                              <a:srgbClr val="FF0000"/>
                            </a:solidFill>
                            <a:latin typeface="Cambria Math" panose="02040503050406030204" pitchFamily="18" charset="0"/>
                            <a:cs typeface="Andalus" panose="02020603050405020304" pitchFamily="18" charset="-78"/>
                          </a:rPr>
                        </m:ctrlPr>
                      </m:sSubPr>
                      <m:e>
                        <m:r>
                          <a:rPr lang="fr-FR" sz="2800" b="0" i="1" smtClean="0">
                            <a:solidFill>
                              <a:srgbClr val="FF0000"/>
                            </a:solidFill>
                            <a:latin typeface="Cambria Math" panose="02040503050406030204" pitchFamily="18" charset="0"/>
                            <a:cs typeface="Andalus" panose="02020603050405020304" pitchFamily="18" charset="-78"/>
                          </a:rPr>
                          <m:t>𝐴</m:t>
                        </m:r>
                      </m:e>
                      <m:sub>
                        <m:r>
                          <a:rPr lang="fr-FR" sz="2800" b="0" i="1" smtClean="0">
                            <a:solidFill>
                              <a:srgbClr val="FF0000"/>
                            </a:solidFill>
                            <a:latin typeface="Cambria Math" panose="02040503050406030204" pitchFamily="18" charset="0"/>
                            <a:cs typeface="Andalus" panose="02020603050405020304" pitchFamily="18" charset="-78"/>
                          </a:rPr>
                          <m:t>0</m:t>
                        </m:r>
                      </m:sub>
                    </m:sSub>
                    <m:sSup>
                      <m:sSupPr>
                        <m:ctrlPr>
                          <a:rPr lang="fr-FR" sz="2800" i="1" smtClean="0">
                            <a:solidFill>
                              <a:srgbClr val="FF0000"/>
                            </a:solidFill>
                            <a:latin typeface="Cambria Math" panose="02040503050406030204" pitchFamily="18" charset="0"/>
                            <a:cs typeface="Andalus" panose="02020603050405020304" pitchFamily="18" charset="-78"/>
                          </a:rPr>
                        </m:ctrlPr>
                      </m:sSupPr>
                      <m:e>
                        <m:r>
                          <a:rPr lang="fr-FR" sz="2800" b="0" i="1" smtClean="0">
                            <a:solidFill>
                              <a:srgbClr val="FF0000"/>
                            </a:solidFill>
                            <a:latin typeface="Cambria Math" panose="02040503050406030204" pitchFamily="18" charset="0"/>
                            <a:cs typeface="Andalus" panose="02020603050405020304" pitchFamily="18" charset="-78"/>
                          </a:rPr>
                          <m:t>𝑒</m:t>
                        </m:r>
                      </m:e>
                      <m:sup>
                        <m:r>
                          <a:rPr lang="fr-FR" sz="2800" b="0" i="1" smtClean="0">
                            <a:solidFill>
                              <a:srgbClr val="FF0000"/>
                            </a:solidFill>
                            <a:latin typeface="Cambria Math" panose="02040503050406030204" pitchFamily="18" charset="0"/>
                            <a:cs typeface="Andalus" panose="02020603050405020304" pitchFamily="18" charset="-78"/>
                          </a:rPr>
                          <m:t>−</m:t>
                        </m:r>
                        <m:r>
                          <a:rPr lang="fr-FR" sz="2800" b="0" i="1" smtClean="0">
                            <a:solidFill>
                              <a:srgbClr val="FF0000"/>
                            </a:solidFill>
                            <a:latin typeface="Cambria Math" panose="02040503050406030204" pitchFamily="18" charset="0"/>
                            <a:ea typeface="Cambria Math" panose="02040503050406030204" pitchFamily="18" charset="0"/>
                            <a:cs typeface="Andalus" panose="02020603050405020304" pitchFamily="18" charset="-78"/>
                          </a:rPr>
                          <m:t>𝜆</m:t>
                        </m:r>
                        <m:r>
                          <a:rPr lang="fr-FR" sz="2800" b="0" i="1" smtClean="0">
                            <a:solidFill>
                              <a:srgbClr val="FF0000"/>
                            </a:solidFill>
                            <a:latin typeface="Cambria Math" panose="02040503050406030204" pitchFamily="18" charset="0"/>
                            <a:ea typeface="Cambria Math" panose="02040503050406030204" pitchFamily="18" charset="0"/>
                            <a:cs typeface="Andalus" panose="02020603050405020304" pitchFamily="18" charset="-78"/>
                          </a:rPr>
                          <m:t>𝑡</m:t>
                        </m:r>
                      </m:sup>
                    </m:sSup>
                  </m:oMath>
                </a14:m>
                <a:endParaRPr lang="fr-FR" sz="28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435428" y="534649"/>
                <a:ext cx="11381433" cy="5036956"/>
              </a:xfrm>
              <a:prstGeom prst="rect">
                <a:avLst/>
              </a:prstGeom>
              <a:blipFill>
                <a:blip r:embed="rId3"/>
                <a:stretch>
                  <a:fillRect l="-803"/>
                </a:stretch>
              </a:blipFill>
            </p:spPr>
            <p:txBody>
              <a:bodyPr/>
              <a:lstStyle/>
              <a:p>
                <a:r>
                  <a:rPr lang="fr-FR">
                    <a:noFill/>
                  </a:rPr>
                  <a:t> </a:t>
                </a:r>
              </a:p>
            </p:txBody>
          </p:sp>
        </mc:Fallback>
      </mc:AlternateContent>
    </p:spTree>
    <p:extLst>
      <p:ext uri="{BB962C8B-B14F-4D97-AF65-F5344CB8AC3E}">
        <p14:creationId xmlns:p14="http://schemas.microsoft.com/office/powerpoint/2010/main" val="1840051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0106" y="1205801"/>
            <a:ext cx="7395586" cy="3677696"/>
          </a:xfrm>
          <a:prstGeom prst="rect">
            <a:avLst/>
          </a:prstGeom>
        </p:spPr>
      </p:pic>
    </p:spTree>
    <p:extLst>
      <p:ext uri="{BB962C8B-B14F-4D97-AF65-F5344CB8AC3E}">
        <p14:creationId xmlns:p14="http://schemas.microsoft.com/office/powerpoint/2010/main" val="4219055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91402" y="490926"/>
                <a:ext cx="11756571" cy="5530745"/>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Applications :</a:t>
                </a:r>
              </a:p>
              <a:p>
                <a:r>
                  <a:rPr lang="fr-FR" sz="2400" dirty="0">
                    <a:latin typeface="Andalus" panose="02020603050405020304" pitchFamily="18" charset="-78"/>
                    <a:cs typeface="Andalus" panose="02020603050405020304" pitchFamily="18" charset="-78"/>
                  </a:rPr>
                  <a:t>- Datation en archéologie :</a:t>
                </a:r>
              </a:p>
              <a:p>
                <a:pPr marL="342900" indent="-342900">
                  <a:buFont typeface="Wingdings" panose="05000000000000000000" pitchFamily="2" charset="2"/>
                  <a:buChar char="ü"/>
                </a:pPr>
                <a:r>
                  <a:rPr lang="fr-FR" sz="2400" dirty="0" smtClean="0">
                    <a:latin typeface="Andalus" panose="02020603050405020304" pitchFamily="18" charset="-78"/>
                    <a:cs typeface="Andalus" panose="02020603050405020304" pitchFamily="18" charset="-78"/>
                  </a:rPr>
                  <a:t>L’isotope </a:t>
                </a:r>
                <a14:m>
                  <m:oMath xmlns:m="http://schemas.openxmlformats.org/officeDocument/2006/math">
                    <m:sPre>
                      <m:sPrePr>
                        <m:ctrlPr>
                          <a:rPr lang="fr-FR" sz="3200" i="1">
                            <a:latin typeface="Cambria Math" panose="02040503050406030204" pitchFamily="18" charset="0"/>
                            <a:cs typeface="Andalus" panose="02020603050405020304" pitchFamily="18" charset="-78"/>
                          </a:rPr>
                        </m:ctrlPr>
                      </m:sPrePr>
                      <m:sub/>
                      <m:sup>
                        <m:r>
                          <a:rPr lang="fr-FR" sz="2400" i="1">
                            <a:latin typeface="Cambria Math" panose="02040503050406030204" pitchFamily="18" charset="0"/>
                          </a:rPr>
                          <m:t>14</m:t>
                        </m:r>
                      </m:sup>
                      <m:e>
                        <m:r>
                          <a:rPr lang="fr-FR" sz="2400" i="1">
                            <a:latin typeface="Cambria Math" panose="02040503050406030204" pitchFamily="18" charset="0"/>
                          </a:rPr>
                          <m:t>𝐶</m:t>
                        </m:r>
                      </m:e>
                    </m:sPre>
                  </m:oMath>
                </a14:m>
                <a:r>
                  <a:rPr lang="fr-FR" sz="2400" dirty="0" smtClean="0">
                    <a:latin typeface="Andalus" panose="02020603050405020304" pitchFamily="18" charset="-78"/>
                    <a:cs typeface="Andalus" panose="02020603050405020304" pitchFamily="18" charset="-78"/>
                  </a:rPr>
                  <a:t>est </a:t>
                </a:r>
                <a:r>
                  <a:rPr lang="fr-FR" sz="2400" dirty="0">
                    <a:latin typeface="Andalus" panose="02020603050405020304" pitchFamily="18" charset="-78"/>
                    <a:cs typeface="Andalus" panose="02020603050405020304" pitchFamily="18" charset="-78"/>
                  </a:rPr>
                  <a:t>radioactif </a:t>
                </a:r>
                <a14:m>
                  <m:oMath xmlns:m="http://schemas.openxmlformats.org/officeDocument/2006/math">
                    <m:sSup>
                      <m:sSupPr>
                        <m:ctrlPr>
                          <a:rPr lang="fr-FR" sz="2400" i="1" dirty="0" smtClean="0">
                            <a:latin typeface="Cambria Math" panose="02040503050406030204" pitchFamily="18" charset="0"/>
                            <a:cs typeface="Andalus" panose="02020603050405020304" pitchFamily="18" charset="-78"/>
                          </a:rPr>
                        </m:ctrlPr>
                      </m:sSupPr>
                      <m:e>
                        <m:r>
                          <a:rPr lang="fr-FR" sz="2400" i="1" dirty="0" smtClean="0">
                            <a:latin typeface="Cambria Math" panose="02040503050406030204" pitchFamily="18" charset="0"/>
                            <a:ea typeface="Cambria Math" panose="02040503050406030204" pitchFamily="18" charset="0"/>
                            <a:cs typeface="Andalus" panose="02020603050405020304" pitchFamily="18" charset="-78"/>
                          </a:rPr>
                          <m:t>𝛽</m:t>
                        </m:r>
                      </m:e>
                      <m:sup>
                        <m:r>
                          <a:rPr lang="fr-FR" sz="2400" b="0" i="1" dirty="0" smtClean="0">
                            <a:latin typeface="Cambria Math" panose="02040503050406030204" pitchFamily="18" charset="0"/>
                            <a:cs typeface="Andalus" panose="02020603050405020304" pitchFamily="18" charset="-78"/>
                          </a:rPr>
                          <m:t>−</m:t>
                        </m:r>
                      </m:sup>
                    </m:sSup>
                  </m:oMath>
                </a14:m>
                <a:r>
                  <a:rPr lang="fr-FR" sz="2400" dirty="0" smtClean="0">
                    <a:latin typeface="Andalus" panose="02020603050405020304" pitchFamily="18" charset="-78"/>
                    <a:cs typeface="Andalus" panose="02020603050405020304" pitchFamily="18" charset="-78"/>
                  </a:rPr>
                  <a:t>avec </a:t>
                </a:r>
                <a:r>
                  <a:rPr lang="fr-FR" sz="2400" dirty="0">
                    <a:latin typeface="Andalus" panose="02020603050405020304" pitchFamily="18" charset="-78"/>
                    <a:cs typeface="Andalus" panose="02020603050405020304" pitchFamily="18" charset="-78"/>
                  </a:rPr>
                  <a:t>une demi-vie de 5730 années. </a:t>
                </a:r>
                <a14:m>
                  <m:oMath xmlns:m="http://schemas.openxmlformats.org/officeDocument/2006/math">
                    <m:sPre>
                      <m:sPrePr>
                        <m:ctrlPr>
                          <a:rPr lang="fr-FR" sz="3200" i="1">
                            <a:latin typeface="Cambria Math" panose="02040503050406030204" pitchFamily="18" charset="0"/>
                            <a:cs typeface="Andalus" panose="02020603050405020304" pitchFamily="18" charset="-78"/>
                          </a:rPr>
                        </m:ctrlPr>
                      </m:sPrePr>
                      <m:sub>
                        <m:r>
                          <a:rPr lang="fr-FR" sz="3200" b="0" i="1" smtClean="0">
                            <a:latin typeface="Cambria Math" panose="02040503050406030204" pitchFamily="18" charset="0"/>
                            <a:cs typeface="Andalus" panose="02020603050405020304" pitchFamily="18" charset="-78"/>
                          </a:rPr>
                          <m:t>6</m:t>
                        </m:r>
                      </m:sub>
                      <m:sup>
                        <m:r>
                          <a:rPr lang="fr-FR" sz="2400" i="1">
                            <a:latin typeface="Cambria Math" panose="02040503050406030204" pitchFamily="18" charset="0"/>
                          </a:rPr>
                          <m:t>14</m:t>
                        </m:r>
                      </m:sup>
                      <m:e>
                        <m:r>
                          <a:rPr lang="fr-FR" sz="2400" i="1">
                            <a:latin typeface="Cambria Math" panose="02040503050406030204" pitchFamily="18" charset="0"/>
                          </a:rPr>
                          <m:t>𝐶</m:t>
                        </m:r>
                      </m:e>
                    </m:sPre>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est créé dans </a:t>
                </a:r>
                <a:r>
                  <a:rPr lang="fr-FR" sz="2400" dirty="0" smtClean="0">
                    <a:latin typeface="Andalus" panose="02020603050405020304" pitchFamily="18" charset="-78"/>
                    <a:cs typeface="Andalus" panose="02020603050405020304" pitchFamily="18" charset="-78"/>
                  </a:rPr>
                  <a:t>l’atmosphère par </a:t>
                </a:r>
                <a:r>
                  <a:rPr lang="fr-FR" sz="2400" dirty="0">
                    <a:latin typeface="Andalus" panose="02020603050405020304" pitchFamily="18" charset="-78"/>
                    <a:cs typeface="Andalus" panose="02020603050405020304" pitchFamily="18" charset="-78"/>
                  </a:rPr>
                  <a:t>bombardement par rayons </a:t>
                </a:r>
                <a:r>
                  <a:rPr lang="fr-FR" sz="2400" dirty="0" smtClean="0">
                    <a:latin typeface="Andalus" panose="02020603050405020304" pitchFamily="18" charset="-78"/>
                    <a:cs typeface="Andalus" panose="02020603050405020304" pitchFamily="18" charset="-78"/>
                  </a:rPr>
                  <a:t>cosmiques.</a:t>
                </a:r>
              </a:p>
              <a:p>
                <a:pPr marL="342900" indent="-342900">
                  <a:buFont typeface="Wingdings" panose="05000000000000000000" pitchFamily="2" charset="2"/>
                  <a:buChar char="ü"/>
                </a:pPr>
                <a:r>
                  <a:rPr lang="fr-FR" sz="2400" dirty="0" smtClean="0">
                    <a:latin typeface="Andalus" panose="02020603050405020304" pitchFamily="18" charset="-78"/>
                    <a:cs typeface="Andalus" panose="02020603050405020304" pitchFamily="18" charset="-78"/>
                  </a:rPr>
                  <a:t>Il </a:t>
                </a:r>
                <a:r>
                  <a:rPr lang="fr-FR" sz="2400" dirty="0">
                    <a:latin typeface="Andalus" panose="02020603050405020304" pitchFamily="18" charset="-78"/>
                    <a:cs typeface="Andalus" panose="02020603050405020304" pitchFamily="18" charset="-78"/>
                  </a:rPr>
                  <a:t>est ensuite absorbé par les plantes sous forme de dioxyde de carbone. A la mort des</a:t>
                </a:r>
              </a:p>
              <a:p>
                <a:r>
                  <a:rPr lang="fr-FR" sz="2400" dirty="0">
                    <a:latin typeface="Andalus" panose="02020603050405020304" pitchFamily="18" charset="-78"/>
                    <a:cs typeface="Andalus" panose="02020603050405020304" pitchFamily="18" charset="-78"/>
                  </a:rPr>
                  <a:t>plantes, l’absorption cesse et le carbone </a:t>
                </a:r>
                <a14:m>
                  <m:oMath xmlns:m="http://schemas.openxmlformats.org/officeDocument/2006/math">
                    <m:sPre>
                      <m:sPrePr>
                        <m:ctrlPr>
                          <a:rPr lang="fr-FR" sz="3200" i="1">
                            <a:latin typeface="Cambria Math" panose="02040503050406030204" pitchFamily="18" charset="0"/>
                            <a:cs typeface="Andalus" panose="02020603050405020304" pitchFamily="18" charset="-78"/>
                          </a:rPr>
                        </m:ctrlPr>
                      </m:sPrePr>
                      <m:sub/>
                      <m:sup>
                        <m:r>
                          <a:rPr lang="fr-FR" sz="2400" i="1">
                            <a:latin typeface="Cambria Math" panose="02040503050406030204" pitchFamily="18" charset="0"/>
                          </a:rPr>
                          <m:t>14</m:t>
                        </m:r>
                      </m:sup>
                      <m:e>
                        <m:r>
                          <a:rPr lang="fr-FR" sz="2400" i="1">
                            <a:latin typeface="Cambria Math" panose="02040503050406030204" pitchFamily="18" charset="0"/>
                          </a:rPr>
                          <m:t>𝐶</m:t>
                        </m:r>
                      </m:e>
                    </m:sPre>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se désintègre au cours du </a:t>
                </a:r>
                <a:r>
                  <a:rPr lang="fr-FR" sz="2400" dirty="0" smtClean="0">
                    <a:latin typeface="Andalus" panose="02020603050405020304" pitchFamily="18" charset="-78"/>
                    <a:cs typeface="Andalus" panose="02020603050405020304" pitchFamily="18" charset="-78"/>
                  </a:rPr>
                  <a:t>temps.</a:t>
                </a:r>
              </a:p>
              <a:p>
                <a:pPr marL="342900" indent="-342900">
                  <a:buFont typeface="Wingdings" panose="05000000000000000000" pitchFamily="2" charset="2"/>
                  <a:buChar char="ü"/>
                </a:pPr>
                <a:r>
                  <a:rPr lang="fr-FR" sz="2400" dirty="0" smtClean="0">
                    <a:latin typeface="Andalus" panose="02020603050405020304" pitchFamily="18" charset="-78"/>
                    <a:cs typeface="Andalus" panose="02020603050405020304" pitchFamily="18" charset="-78"/>
                  </a:rPr>
                  <a:t>L’activité </a:t>
                </a:r>
                <a:r>
                  <a:rPr lang="fr-FR" sz="2400" dirty="0">
                    <a:latin typeface="Andalus" panose="02020603050405020304" pitchFamily="18" charset="-78"/>
                    <a:cs typeface="Andalus" panose="02020603050405020304" pitchFamily="18" charset="-78"/>
                  </a:rPr>
                  <a:t>renseigne sur la date de la mort de l’organisme.</a:t>
                </a:r>
              </a:p>
              <a:p>
                <a:r>
                  <a:rPr lang="fr-FR" sz="2400" dirty="0">
                    <a:latin typeface="Andalus" panose="02020603050405020304" pitchFamily="18" charset="-78"/>
                    <a:cs typeface="Andalus" panose="02020603050405020304" pitchFamily="18" charset="-78"/>
                  </a:rPr>
                  <a:t>-Datation en géologie :</a:t>
                </a:r>
              </a:p>
              <a:p>
                <a:pPr marL="342900" indent="-342900">
                  <a:buFont typeface="Wingdings" panose="05000000000000000000" pitchFamily="2" charset="2"/>
                  <a:buChar char="ü"/>
                </a:pPr>
                <a:r>
                  <a:rPr lang="fr-FR" sz="2400" dirty="0" smtClean="0">
                    <a:latin typeface="Andalus" panose="02020603050405020304" pitchFamily="18" charset="-78"/>
                    <a:cs typeface="Andalus" panose="02020603050405020304" pitchFamily="18" charset="-78"/>
                  </a:rPr>
                  <a:t>Plusieurs </a:t>
                </a:r>
                <a:r>
                  <a:rPr lang="fr-FR" sz="2400" dirty="0">
                    <a:latin typeface="Andalus" panose="02020603050405020304" pitchFamily="18" charset="-78"/>
                    <a:cs typeface="Andalus" panose="02020603050405020304" pitchFamily="18" charset="-78"/>
                  </a:rPr>
                  <a:t>éléments radioactifs peuvent être utilisés pour la datation des roches. Nous prenons le </a:t>
                </a:r>
                <a:r>
                  <a:rPr lang="fr-FR" sz="2400" dirty="0" smtClean="0">
                    <a:latin typeface="Andalus" panose="02020603050405020304" pitchFamily="18" charset="-78"/>
                    <a:cs typeface="Andalus" panose="02020603050405020304" pitchFamily="18" charset="-78"/>
                  </a:rPr>
                  <a:t>cas du plomb. </a:t>
                </a:r>
                <a:r>
                  <a:rPr lang="fr-FR" sz="2400" dirty="0">
                    <a:latin typeface="Andalus" panose="02020603050405020304" pitchFamily="18" charset="-78"/>
                    <a:cs typeface="Andalus" panose="02020603050405020304" pitchFamily="18" charset="-78"/>
                  </a:rPr>
                  <a:t>Les isotopes du plomb 206, 207 et 208 proviennent de la désintégration de </a:t>
                </a:r>
                <a:r>
                  <a:rPr lang="fr-FR" sz="2400" dirty="0" smtClean="0">
                    <a:latin typeface="Andalus" panose="02020603050405020304" pitchFamily="18" charset="-78"/>
                    <a:cs typeface="Andalus" panose="02020603050405020304" pitchFamily="18" charset="-78"/>
                  </a:rPr>
                  <a:t>l’uranium 238</a:t>
                </a:r>
                <a:r>
                  <a:rPr lang="fr-FR" sz="2400" dirty="0">
                    <a:latin typeface="Andalus" panose="02020603050405020304" pitchFamily="18" charset="-78"/>
                    <a:cs typeface="Andalus" panose="02020603050405020304" pitchFamily="18" charset="-78"/>
                  </a:rPr>
                  <a:t>, 235 et du thorium si on connaît le rapport du nombre d'atome de </a:t>
                </a:r>
                <a:r>
                  <a:rPr lang="fr-FR" sz="2400" dirty="0" smtClean="0">
                    <a:latin typeface="Andalus" panose="02020603050405020304" pitchFamily="18" charset="-78"/>
                    <a:cs typeface="Andalus" panose="02020603050405020304" pitchFamily="18" charset="-78"/>
                  </a:rPr>
                  <a:t>Plomb </a:t>
                </a:r>
                <a:r>
                  <a:rPr lang="fr-FR" sz="2400" dirty="0">
                    <a:latin typeface="Andalus" panose="02020603050405020304" pitchFamily="18" charset="-78"/>
                    <a:cs typeface="Andalus" panose="02020603050405020304" pitchFamily="18" charset="-78"/>
                  </a:rPr>
                  <a:t>N' par rapport </a:t>
                </a:r>
                <a:r>
                  <a:rPr lang="fr-FR" sz="2400" dirty="0" smtClean="0">
                    <a:latin typeface="Andalus" panose="02020603050405020304" pitchFamily="18" charset="-78"/>
                    <a:cs typeface="Andalus" panose="02020603050405020304" pitchFamily="18" charset="-78"/>
                  </a:rPr>
                  <a:t>au nombre </a:t>
                </a:r>
                <a:r>
                  <a:rPr lang="fr-FR" sz="2400" dirty="0">
                    <a:latin typeface="Andalus" panose="02020603050405020304" pitchFamily="18" charset="-78"/>
                    <a:cs typeface="Andalus" panose="02020603050405020304" pitchFamily="18" charset="-78"/>
                  </a:rPr>
                  <a:t>de noyaux d’uranium on peut calculer la date de début de la désintégration </a:t>
                </a:r>
                <a:r>
                  <a:rPr lang="fr-FR" sz="2400" dirty="0" smtClean="0">
                    <a:latin typeface="Andalus" panose="02020603050405020304" pitchFamily="18" charset="-78"/>
                    <a:cs typeface="Andalus" panose="02020603050405020304" pitchFamily="18" charset="-78"/>
                  </a:rPr>
                  <a:t>de l’échantillon</a:t>
                </a:r>
                <a:r>
                  <a:rPr lang="fr-FR" sz="2400" dirty="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Chaque </a:t>
                </a:r>
                <a:r>
                  <a:rPr lang="fr-FR" sz="2400" dirty="0">
                    <a:latin typeface="Andalus" panose="02020603050405020304" pitchFamily="18" charset="-78"/>
                    <a:cs typeface="Andalus" panose="02020603050405020304" pitchFamily="18" charset="-78"/>
                  </a:rPr>
                  <a:t>noyau de l'uranium disparu donne lieu après une série de désintégration </a:t>
                </a:r>
                <a:r>
                  <a:rPr lang="fr-FR" sz="2400" dirty="0" smtClean="0">
                    <a:latin typeface="Andalus" panose="02020603050405020304" pitchFamily="18" charset="-78"/>
                    <a:cs typeface="Andalus" panose="02020603050405020304" pitchFamily="18" charset="-78"/>
                  </a:rPr>
                  <a:t>un Plomb </a:t>
                </a:r>
                <a:r>
                  <a:rPr lang="fr-FR" sz="2400" dirty="0">
                    <a:latin typeface="Andalus" panose="02020603050405020304" pitchFamily="18" charset="-78"/>
                    <a:cs typeface="Andalus" panose="02020603050405020304" pitchFamily="18" charset="-78"/>
                  </a:rPr>
                  <a:t>.</a:t>
                </a:r>
              </a:p>
            </p:txBody>
          </p:sp>
        </mc:Choice>
        <mc:Fallback xmlns="">
          <p:sp>
            <p:nvSpPr>
              <p:cNvPr id="2" name="Rectangle 1"/>
              <p:cNvSpPr>
                <a:spLocks noRot="1" noChangeAspect="1" noMove="1" noResize="1" noEditPoints="1" noAdjustHandles="1" noChangeArrowheads="1" noChangeShapeType="1" noTextEdit="1"/>
              </p:cNvSpPr>
              <p:nvPr/>
            </p:nvSpPr>
            <p:spPr>
              <a:xfrm>
                <a:off x="291402" y="490926"/>
                <a:ext cx="11756571" cy="5530745"/>
              </a:xfrm>
              <a:prstGeom prst="rect">
                <a:avLst/>
              </a:prstGeom>
              <a:blipFill>
                <a:blip r:embed="rId2"/>
                <a:stretch>
                  <a:fillRect l="-830" t="-882" b="-1654"/>
                </a:stretch>
              </a:blipFill>
            </p:spPr>
            <p:txBody>
              <a:bodyPr/>
              <a:lstStyle/>
              <a:p>
                <a:r>
                  <a:rPr lang="fr-FR">
                    <a:noFill/>
                  </a:rPr>
                  <a:t> </a:t>
                </a:r>
              </a:p>
            </p:txBody>
          </p:sp>
        </mc:Fallback>
      </mc:AlternateContent>
    </p:spTree>
    <p:extLst>
      <p:ext uri="{BB962C8B-B14F-4D97-AF65-F5344CB8AC3E}">
        <p14:creationId xmlns:p14="http://schemas.microsoft.com/office/powerpoint/2010/main" val="225220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203" y="480891"/>
            <a:ext cx="11200562" cy="1938992"/>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La </a:t>
            </a:r>
            <a:r>
              <a:rPr lang="fr-FR" sz="2400" b="1" dirty="0" smtClean="0">
                <a:latin typeface="Andalus" panose="02020603050405020304" pitchFamily="18" charset="-78"/>
                <a:cs typeface="Andalus" panose="02020603050405020304" pitchFamily="18" charset="-78"/>
              </a:rPr>
              <a:t>période radioactive</a:t>
            </a:r>
            <a:r>
              <a:rPr lang="fr-FR" sz="2400" dirty="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ou </a:t>
            </a:r>
            <a:r>
              <a:rPr lang="fr-FR" sz="2400" dirty="0" smtClean="0">
                <a:latin typeface="Andalus" panose="02020603050405020304" pitchFamily="18" charset="-78"/>
                <a:cs typeface="Andalus" panose="02020603050405020304" pitchFamily="18" charset="-78"/>
              </a:rPr>
              <a:t>période </a:t>
            </a:r>
            <a:r>
              <a:rPr lang="fr-FR" sz="2400" dirty="0">
                <a:latin typeface="Andalus" panose="02020603050405020304" pitchFamily="18" charset="-78"/>
                <a:cs typeface="Andalus" panose="02020603050405020304" pitchFamily="18" charset="-78"/>
              </a:rPr>
              <a:t>d'un isotope radioactif, est le temps </a:t>
            </a:r>
            <a:r>
              <a:rPr lang="fr-FR" sz="2400" dirty="0" smtClean="0">
                <a:latin typeface="Andalus" panose="02020603050405020304" pitchFamily="18" charset="-78"/>
                <a:cs typeface="Andalus" panose="02020603050405020304" pitchFamily="18" charset="-78"/>
              </a:rPr>
              <a:t>nécessaire </a:t>
            </a:r>
            <a:r>
              <a:rPr lang="fr-FR" sz="2400" dirty="0">
                <a:latin typeface="Andalus" panose="02020603050405020304" pitchFamily="18" charset="-78"/>
                <a:cs typeface="Andalus" panose="02020603050405020304" pitchFamily="18" charset="-78"/>
              </a:rPr>
              <a:t>pour que </a:t>
            </a:r>
            <a:r>
              <a:rPr lang="fr-FR" sz="2400" dirty="0" smtClean="0">
                <a:latin typeface="Andalus" panose="02020603050405020304" pitchFamily="18" charset="-78"/>
                <a:cs typeface="Andalus" panose="02020603050405020304" pitchFamily="18" charset="-78"/>
              </a:rPr>
              <a:t>la moitie </a:t>
            </a:r>
            <a:r>
              <a:rPr lang="fr-FR" sz="2400" dirty="0">
                <a:latin typeface="Andalus" panose="02020603050405020304" pitchFamily="18" charset="-78"/>
                <a:cs typeface="Andalus" panose="02020603050405020304" pitchFamily="18" charset="-78"/>
              </a:rPr>
              <a:t>des noyaux de cet isotope initialement </a:t>
            </a:r>
            <a:r>
              <a:rPr lang="fr-FR" sz="2400" dirty="0" smtClean="0">
                <a:latin typeface="Andalus" panose="02020603050405020304" pitchFamily="18" charset="-78"/>
                <a:cs typeface="Andalus" panose="02020603050405020304" pitchFamily="18" charset="-78"/>
              </a:rPr>
              <a:t>présents </a:t>
            </a:r>
            <a:r>
              <a:rPr lang="fr-FR" sz="2400" dirty="0">
                <a:latin typeface="Andalus" panose="02020603050405020304" pitchFamily="18" charset="-78"/>
                <a:cs typeface="Andalus" panose="02020603050405020304" pitchFamily="18" charset="-78"/>
              </a:rPr>
              <a:t>se </a:t>
            </a:r>
            <a:r>
              <a:rPr lang="fr-FR" sz="2400" dirty="0" smtClean="0">
                <a:latin typeface="Andalus" panose="02020603050405020304" pitchFamily="18" charset="-78"/>
                <a:cs typeface="Andalus" panose="02020603050405020304" pitchFamily="18" charset="-78"/>
              </a:rPr>
              <a:t>désintègrent </a:t>
            </a:r>
            <a:r>
              <a:rPr lang="fr-FR" sz="2400" dirty="0">
                <a:latin typeface="Andalus" panose="02020603050405020304" pitchFamily="18" charset="-78"/>
                <a:cs typeface="Andalus" panose="02020603050405020304" pitchFamily="18" charset="-78"/>
              </a:rPr>
              <a:t>naturellement.</a:t>
            </a:r>
          </a:p>
          <a:p>
            <a:r>
              <a:rPr lang="fr-FR" sz="2400" dirty="0">
                <a:latin typeface="Andalus" panose="02020603050405020304" pitchFamily="18" charset="-78"/>
                <a:cs typeface="Andalus" panose="02020603050405020304" pitchFamily="18" charset="-78"/>
              </a:rPr>
              <a:t>Elle </a:t>
            </a:r>
            <a:r>
              <a:rPr lang="fr-FR" sz="2400" dirty="0" smtClean="0">
                <a:latin typeface="Andalus" panose="02020603050405020304" pitchFamily="18" charset="-78"/>
                <a:cs typeface="Andalus" panose="02020603050405020304" pitchFamily="18" charset="-78"/>
              </a:rPr>
              <a:t>représente </a:t>
            </a:r>
            <a:r>
              <a:rPr lang="fr-FR" sz="2400" dirty="0">
                <a:latin typeface="Andalus" panose="02020603050405020304" pitchFamily="18" charset="-78"/>
                <a:cs typeface="Andalus" panose="02020603050405020304" pitchFamily="18" charset="-78"/>
              </a:rPr>
              <a:t>aussi le temps </a:t>
            </a:r>
            <a:r>
              <a:rPr lang="fr-FR" sz="2400" dirty="0" smtClean="0">
                <a:latin typeface="Andalus" panose="02020603050405020304" pitchFamily="18" charset="-78"/>
                <a:cs typeface="Andalus" panose="02020603050405020304" pitchFamily="18" charset="-78"/>
              </a:rPr>
              <a:t>nécessaire </a:t>
            </a:r>
            <a:r>
              <a:rPr lang="fr-FR" sz="2400" dirty="0">
                <a:latin typeface="Andalus" panose="02020603050405020304" pitchFamily="18" charset="-78"/>
                <a:cs typeface="Andalus" panose="02020603050405020304" pitchFamily="18" charset="-78"/>
              </a:rPr>
              <a:t>pour que </a:t>
            </a:r>
            <a:r>
              <a:rPr lang="fr-FR" sz="2400" dirty="0" smtClean="0">
                <a:latin typeface="Andalus" panose="02020603050405020304" pitchFamily="18" charset="-78"/>
                <a:cs typeface="Andalus" panose="02020603050405020304" pitchFamily="18" charset="-78"/>
              </a:rPr>
              <a:t>l’activité </a:t>
            </a:r>
            <a:r>
              <a:rPr lang="fr-FR" sz="2400" dirty="0">
                <a:latin typeface="Andalus" panose="02020603050405020304" pitchFamily="18" charset="-78"/>
                <a:cs typeface="Andalus" panose="02020603050405020304" pitchFamily="18" charset="-78"/>
              </a:rPr>
              <a:t>de </a:t>
            </a:r>
            <a:r>
              <a:rPr lang="fr-FR" sz="2400" dirty="0" smtClean="0">
                <a:latin typeface="Andalus" panose="02020603050405020304" pitchFamily="18" charset="-78"/>
                <a:cs typeface="Andalus" panose="02020603050405020304" pitchFamily="18" charset="-78"/>
              </a:rPr>
              <a:t>l’échantillon </a:t>
            </a:r>
            <a:r>
              <a:rPr lang="fr-FR" sz="2400" dirty="0">
                <a:latin typeface="Andalus" panose="02020603050405020304" pitchFamily="18" charset="-78"/>
                <a:cs typeface="Andalus" panose="02020603050405020304" pitchFamily="18" charset="-78"/>
              </a:rPr>
              <a:t>diminue de</a:t>
            </a:r>
          </a:p>
          <a:p>
            <a:r>
              <a:rPr lang="fr-FR" sz="2400" dirty="0">
                <a:latin typeface="Andalus" panose="02020603050405020304" pitchFamily="18" charset="-78"/>
                <a:cs typeface="Andalus" panose="02020603050405020304" pitchFamily="18" charset="-78"/>
              </a:rPr>
              <a:t>moitie.</a:t>
            </a:r>
          </a:p>
        </p:txBody>
      </p:sp>
      <p:pic>
        <p:nvPicPr>
          <p:cNvPr id="4" name="Picture 3"/>
          <p:cNvPicPr>
            <a:picLocks noChangeAspect="1"/>
          </p:cNvPicPr>
          <p:nvPr/>
        </p:nvPicPr>
        <p:blipFill>
          <a:blip r:embed="rId2"/>
          <a:stretch>
            <a:fillRect/>
          </a:stretch>
        </p:blipFill>
        <p:spPr>
          <a:xfrm>
            <a:off x="2944167" y="2498111"/>
            <a:ext cx="7014079" cy="3571093"/>
          </a:xfrm>
          <a:prstGeom prst="rect">
            <a:avLst/>
          </a:prstGeom>
        </p:spPr>
      </p:pic>
      <p:sp>
        <p:nvSpPr>
          <p:cNvPr id="5" name="Rectangle 4"/>
          <p:cNvSpPr/>
          <p:nvPr/>
        </p:nvSpPr>
        <p:spPr>
          <a:xfrm>
            <a:off x="4468452" y="6188501"/>
            <a:ext cx="2970685" cy="461665"/>
          </a:xfrm>
          <a:prstGeom prst="rect">
            <a:avLst/>
          </a:prstGeom>
        </p:spPr>
        <p:txBody>
          <a:bodyPr wrap="none">
            <a:spAutoFit/>
          </a:bodyPr>
          <a:lstStyle/>
          <a:p>
            <a:r>
              <a:rPr lang="fr-FR" sz="2400" dirty="0">
                <a:latin typeface="Andalus" panose="02020603050405020304" pitchFamily="18" charset="-78"/>
                <a:cs typeface="Andalus" panose="02020603050405020304" pitchFamily="18" charset="-78"/>
              </a:rPr>
              <a:t>La période radioactive</a:t>
            </a:r>
          </a:p>
        </p:txBody>
      </p:sp>
    </p:spTree>
    <p:extLst>
      <p:ext uri="{BB962C8B-B14F-4D97-AF65-F5344CB8AC3E}">
        <p14:creationId xmlns:p14="http://schemas.microsoft.com/office/powerpoint/2010/main" val="3519525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64523" y="340360"/>
                <a:ext cx="11231757" cy="5689891"/>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Si au temps t=0, on a: N=</a:t>
                </a:r>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𝑁</m:t>
                        </m:r>
                      </m:e>
                      <m:sub>
                        <m:r>
                          <a:rPr lang="fr-FR" sz="2400" b="0" i="1" smtClean="0">
                            <a:latin typeface="Cambria Math" panose="02040503050406030204" pitchFamily="18" charset="0"/>
                            <a:cs typeface="Andalus" panose="02020603050405020304" pitchFamily="18" charset="-78"/>
                          </a:rPr>
                          <m:t>0</m:t>
                        </m:r>
                      </m:sub>
                    </m:sSub>
                  </m:oMath>
                </a14:m>
                <a:r>
                  <a:rPr lang="fr-FR" sz="2400" dirty="0" smtClean="0">
                    <a:latin typeface="Andalus" panose="02020603050405020304" pitchFamily="18" charset="-78"/>
                    <a:cs typeface="Andalus" panose="02020603050405020304" pitchFamily="18" charset="-78"/>
                  </a:rPr>
                  <a:t>, alors au temps t=T( Test la période) on aura: </a:t>
                </a:r>
                <a14:m>
                  <m:oMath xmlns:m="http://schemas.openxmlformats.org/officeDocument/2006/math">
                    <m:r>
                      <a:rPr lang="fr-FR" sz="2400" b="0" i="1" smtClean="0">
                        <a:latin typeface="Cambria Math" panose="02040503050406030204" pitchFamily="18" charset="0"/>
                        <a:cs typeface="Andalus" panose="02020603050405020304" pitchFamily="18" charset="-78"/>
                      </a:rPr>
                      <m:t>𝑁</m:t>
                    </m:r>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𝑁</m:t>
                            </m:r>
                          </m:e>
                          <m:sub>
                            <m:r>
                              <a:rPr lang="fr-FR" sz="2400" b="0" i="1" smtClean="0">
                                <a:latin typeface="Cambria Math" panose="02040503050406030204" pitchFamily="18" charset="0"/>
                                <a:cs typeface="Andalus" panose="02020603050405020304" pitchFamily="18" charset="-78"/>
                              </a:rPr>
                              <m:t>0</m:t>
                            </m:r>
                          </m:sub>
                        </m:sSub>
                      </m:num>
                      <m:den>
                        <m:r>
                          <a:rPr lang="fr-FR" sz="2400" b="0" i="1" smtClean="0">
                            <a:latin typeface="Cambria Math" panose="02040503050406030204" pitchFamily="18" charset="0"/>
                            <a:cs typeface="Andalus" panose="02020603050405020304" pitchFamily="18" charset="-78"/>
                          </a:rPr>
                          <m:t>2</m:t>
                        </m:r>
                      </m:den>
                    </m:f>
                  </m:oMath>
                </a14:m>
                <a:r>
                  <a:rPr lang="fr-FR" sz="2400" dirty="0" smtClean="0">
                    <a:latin typeface="Andalus" panose="02020603050405020304" pitchFamily="18" charset="-78"/>
                    <a:cs typeface="Andalus" panose="02020603050405020304" pitchFamily="18" charset="-78"/>
                  </a:rPr>
                  <a:t> donc:</a:t>
                </a:r>
              </a:p>
              <a:p>
                <a:r>
                  <a:rPr lang="fr-FR" sz="2400" dirty="0" smtClean="0">
                    <a:latin typeface="Andalus" panose="02020603050405020304" pitchFamily="18" charset="-78"/>
                    <a:cs typeface="Andalus" panose="02020603050405020304" pitchFamily="18" charset="-78"/>
                  </a:rPr>
                  <a:t> </a:t>
                </a:r>
                <a14:m>
                  <m:oMath xmlns:m="http://schemas.openxmlformats.org/officeDocument/2006/math">
                    <m:r>
                      <a:rPr lang="fr-FR" sz="2400" i="1">
                        <a:latin typeface="Cambria Math" panose="02040503050406030204" pitchFamily="18" charset="0"/>
                        <a:cs typeface="Andalus" panose="02020603050405020304" pitchFamily="18" charset="-78"/>
                      </a:rPr>
                      <m:t>𝑁</m:t>
                    </m:r>
                    <m:r>
                      <a:rPr lang="fr-FR" sz="2400" i="1">
                        <a:latin typeface="Cambria Math" panose="02040503050406030204" pitchFamily="18" charset="0"/>
                        <a:cs typeface="Andalus" panose="02020603050405020304" pitchFamily="18" charset="-78"/>
                      </a:rPr>
                      <m:t>=</m:t>
                    </m:r>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𝑁</m:t>
                        </m:r>
                      </m:e>
                      <m:sub>
                        <m:r>
                          <a:rPr lang="fr-FR" sz="2400" i="1">
                            <a:latin typeface="Cambria Math" panose="02040503050406030204" pitchFamily="18" charset="0"/>
                            <a:cs typeface="Andalus" panose="02020603050405020304" pitchFamily="18" charset="-78"/>
                          </a:rPr>
                          <m:t>0</m:t>
                        </m:r>
                      </m:sub>
                    </m:sSub>
                    <m:sSup>
                      <m:sSupPr>
                        <m:ctrlPr>
                          <a:rPr lang="fr-FR" sz="2400" i="1">
                            <a:latin typeface="Cambria Math" panose="02040503050406030204" pitchFamily="18" charset="0"/>
                            <a:cs typeface="Andalus" panose="02020603050405020304" pitchFamily="18" charset="-78"/>
                          </a:rPr>
                        </m:ctrlPr>
                      </m:sSupPr>
                      <m:e>
                        <m:r>
                          <a:rPr lang="fr-FR" sz="2400" i="1">
                            <a:latin typeface="Cambria Math" panose="02040503050406030204" pitchFamily="18" charset="0"/>
                            <a:cs typeface="Andalus" panose="02020603050405020304" pitchFamily="18" charset="-78"/>
                          </a:rPr>
                          <m:t>𝑒</m:t>
                        </m:r>
                      </m:e>
                      <m:sup>
                        <m:r>
                          <a:rPr lang="fr-FR" sz="2400" i="1">
                            <a:latin typeface="Cambria Math" panose="02040503050406030204" pitchFamily="18" charset="0"/>
                            <a:cs typeface="Andalus" panose="02020603050405020304" pitchFamily="18" charset="-78"/>
                          </a:rPr>
                          <m:t>−</m:t>
                        </m:r>
                        <m:r>
                          <a:rPr lang="fr-FR" sz="2400" i="1">
                            <a:latin typeface="Cambria Math" panose="02040503050406030204" pitchFamily="18" charset="0"/>
                            <a:ea typeface="Cambria Math" panose="02040503050406030204" pitchFamily="18" charset="0"/>
                            <a:cs typeface="Andalus" panose="02020603050405020304" pitchFamily="18" charset="-78"/>
                          </a:rPr>
                          <m:t>𝜆</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𝑇</m:t>
                        </m:r>
                      </m:sup>
                    </m:sSup>
                    <m:r>
                      <a:rPr lang="fr-FR" sz="2400" b="0" i="1" smtClean="0">
                        <a:latin typeface="Cambria Math" panose="02040503050406030204" pitchFamily="18" charset="0"/>
                        <a:ea typeface="Cambria Math" panose="02040503050406030204" pitchFamily="18" charset="0"/>
                        <a:cs typeface="Andalus" panose="02020603050405020304" pitchFamily="18" charset="-78"/>
                      </a:rPr>
                      <m:t>=</m:t>
                    </m:r>
                    <m:f>
                      <m:fPr>
                        <m:ctrlPr>
                          <a:rPr lang="fr-FR" sz="2400" i="1">
                            <a:latin typeface="Cambria Math" panose="02040503050406030204" pitchFamily="18" charset="0"/>
                            <a:cs typeface="Andalus" panose="02020603050405020304" pitchFamily="18" charset="-78"/>
                          </a:rPr>
                        </m:ctrlPr>
                      </m:fPr>
                      <m:num>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𝑁</m:t>
                            </m:r>
                          </m:e>
                          <m:sub>
                            <m:r>
                              <a:rPr lang="fr-FR" sz="2400" i="1">
                                <a:latin typeface="Cambria Math" panose="02040503050406030204" pitchFamily="18" charset="0"/>
                                <a:cs typeface="Andalus" panose="02020603050405020304" pitchFamily="18" charset="-78"/>
                              </a:rPr>
                              <m:t>0</m:t>
                            </m:r>
                          </m:sub>
                        </m:sSub>
                      </m:num>
                      <m:den>
                        <m:r>
                          <a:rPr lang="fr-FR" sz="2400" i="1">
                            <a:latin typeface="Cambria Math" panose="02040503050406030204" pitchFamily="18" charset="0"/>
                            <a:cs typeface="Andalus" panose="02020603050405020304" pitchFamily="18" charset="-78"/>
                          </a:rPr>
                          <m:t>2</m:t>
                        </m:r>
                      </m:den>
                    </m:f>
                  </m:oMath>
                </a14:m>
                <a:r>
                  <a:rPr lang="fr-FR" sz="2400" dirty="0" smtClean="0"/>
                  <a:t> </a:t>
                </a:r>
                <a14:m>
                  <m:oMath xmlns:m="http://schemas.openxmlformats.org/officeDocument/2006/math">
                    <m:r>
                      <a:rPr lang="fr-FR" sz="2400" i="1" dirty="0" smtClean="0">
                        <a:latin typeface="Cambria Math" panose="02040503050406030204" pitchFamily="18" charset="0"/>
                        <a:ea typeface="Cambria Math" panose="02040503050406030204" pitchFamily="18" charset="0"/>
                      </a:rPr>
                      <m:t>⟹</m:t>
                    </m:r>
                    <m:r>
                      <a:rPr lang="fr-FR" sz="2400" b="0" i="1" dirty="0" smtClean="0">
                        <a:latin typeface="Cambria Math" panose="02040503050406030204" pitchFamily="18" charset="0"/>
                        <a:ea typeface="Cambria Math" panose="02040503050406030204" pitchFamily="18" charset="0"/>
                      </a:rPr>
                      <m:t>𝑇</m:t>
                    </m:r>
                    <m:r>
                      <a:rPr lang="fr-FR" sz="2400" b="0" i="1" dirty="0" smtClean="0">
                        <a:latin typeface="Cambria Math" panose="02040503050406030204" pitchFamily="18" charset="0"/>
                        <a:ea typeface="Cambria Math" panose="02040503050406030204" pitchFamily="18" charset="0"/>
                      </a:rPr>
                      <m:t>=</m:t>
                    </m:r>
                    <m:f>
                      <m:fPr>
                        <m:ctrlPr>
                          <a:rPr lang="fr-FR" sz="2400" b="0" i="1" dirty="0" smtClean="0">
                            <a:latin typeface="Cambria Math" panose="02040503050406030204" pitchFamily="18" charset="0"/>
                            <a:ea typeface="Cambria Math" panose="02040503050406030204" pitchFamily="18" charset="0"/>
                          </a:rPr>
                        </m:ctrlPr>
                      </m:fPr>
                      <m:num>
                        <m:r>
                          <a:rPr lang="fr-FR" sz="2400" b="0" i="1" dirty="0" smtClean="0">
                            <a:latin typeface="Cambria Math" panose="02040503050406030204" pitchFamily="18" charset="0"/>
                            <a:ea typeface="Cambria Math" panose="02040503050406030204" pitchFamily="18" charset="0"/>
                          </a:rPr>
                          <m:t>𝑙𝑛</m:t>
                        </m:r>
                        <m:r>
                          <a:rPr lang="fr-FR" sz="2400" b="0" i="1" dirty="0" smtClean="0">
                            <a:latin typeface="Cambria Math" panose="02040503050406030204" pitchFamily="18" charset="0"/>
                            <a:ea typeface="Cambria Math" panose="02040503050406030204" pitchFamily="18" charset="0"/>
                          </a:rPr>
                          <m:t>2</m:t>
                        </m:r>
                      </m:num>
                      <m:den>
                        <m:r>
                          <a:rPr lang="fr-FR" sz="2400" b="0" i="1" dirty="0" smtClean="0">
                            <a:latin typeface="Cambria Math" panose="02040503050406030204" pitchFamily="18" charset="0"/>
                            <a:ea typeface="Cambria Math" panose="02040503050406030204" pitchFamily="18" charset="0"/>
                          </a:rPr>
                          <m:t>𝜆</m:t>
                        </m:r>
                      </m:den>
                    </m:f>
                    <m:r>
                      <a:rPr lang="fr-FR" sz="2400" b="0" i="0" dirty="0" smtClean="0">
                        <a:latin typeface="Cambria Math" panose="02040503050406030204" pitchFamily="18" charset="0"/>
                        <a:ea typeface="Cambria Math" panose="02040503050406030204" pitchFamily="18" charset="0"/>
                      </a:rPr>
                      <m:t>  </m:t>
                    </m:r>
                  </m:oMath>
                </a14:m>
                <a:r>
                  <a:rPr lang="fr-FR" sz="2400" dirty="0" smtClean="0">
                    <a:latin typeface="Andalus" panose="02020603050405020304" pitchFamily="18" charset="-78"/>
                    <a:cs typeface="Andalus" panose="02020603050405020304" pitchFamily="18" charset="-78"/>
                  </a:rPr>
                  <a:t>et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𝜆</m:t>
                    </m:r>
                    <m:r>
                      <a:rPr lang="fr-FR" sz="2400" b="0" i="1" smtClean="0">
                        <a:latin typeface="Cambria Math" panose="02040503050406030204" pitchFamily="18" charset="0"/>
                        <a:ea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ea typeface="Cambria Math" panose="02040503050406030204" pitchFamily="18" charset="0"/>
                            <a:cs typeface="Andalus" panose="02020603050405020304" pitchFamily="18" charset="-78"/>
                          </a:rPr>
                          <m:t>𝑙𝑛</m:t>
                        </m:r>
                        <m:r>
                          <a:rPr lang="fr-FR" sz="2400" b="0" i="1" smtClean="0">
                            <a:latin typeface="Cambria Math" panose="02040503050406030204" pitchFamily="18" charset="0"/>
                            <a:ea typeface="Cambria Math" panose="02040503050406030204" pitchFamily="18" charset="0"/>
                            <a:cs typeface="Andalus" panose="02020603050405020304" pitchFamily="18" charset="-78"/>
                          </a:rPr>
                          <m:t>2</m:t>
                        </m:r>
                      </m:num>
                      <m:den>
                        <m:r>
                          <a:rPr lang="fr-FR" sz="2400" b="0" i="1" smtClean="0">
                            <a:latin typeface="Cambria Math" panose="02040503050406030204" pitchFamily="18" charset="0"/>
                            <a:ea typeface="Cambria Math" panose="02040503050406030204" pitchFamily="18" charset="0"/>
                            <a:cs typeface="Andalus" panose="02020603050405020304" pitchFamily="18" charset="-78"/>
                          </a:rPr>
                          <m:t>𝑇</m:t>
                        </m:r>
                      </m:den>
                    </m:f>
                  </m:oMath>
                </a14:m>
                <a:endParaRPr lang="fr-FR" sz="2400" dirty="0" smtClean="0">
                  <a:latin typeface="Andalus" panose="02020603050405020304" pitchFamily="18" charset="-78"/>
                  <a:cs typeface="Andalus" panose="02020603050405020304" pitchFamily="18" charset="-78"/>
                </a:endParaRPr>
              </a:p>
              <a:p>
                <a:pPr/>
                <a14:m>
                  <m:oMathPara xmlns:m="http://schemas.openxmlformats.org/officeDocument/2006/math">
                    <m:oMathParaPr>
                      <m:jc m:val="centerGroup"/>
                    </m:oMathParaPr>
                    <m:oMath xmlns:m="http://schemas.openxmlformats.org/officeDocument/2006/math">
                      <m:r>
                        <a:rPr lang="fr-FR" sz="2400" i="1">
                          <a:latin typeface="Cambria Math" panose="02040503050406030204" pitchFamily="18" charset="0"/>
                          <a:cs typeface="Andalus" panose="02020603050405020304" pitchFamily="18" charset="-78"/>
                        </a:rPr>
                        <m:t>𝑁</m:t>
                      </m:r>
                      <m:r>
                        <a:rPr lang="fr-FR" sz="2400" i="1">
                          <a:latin typeface="Cambria Math" panose="02040503050406030204" pitchFamily="18" charset="0"/>
                          <a:cs typeface="Andalus" panose="02020603050405020304" pitchFamily="18" charset="-78"/>
                        </a:rPr>
                        <m:t>=</m:t>
                      </m:r>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𝑁</m:t>
                          </m:r>
                        </m:e>
                        <m:sub>
                          <m:r>
                            <a:rPr lang="fr-FR" sz="2400" i="1">
                              <a:latin typeface="Cambria Math" panose="02040503050406030204" pitchFamily="18" charset="0"/>
                              <a:cs typeface="Andalus" panose="02020603050405020304" pitchFamily="18" charset="-78"/>
                            </a:rPr>
                            <m:t>0</m:t>
                          </m:r>
                        </m:sub>
                      </m:sSub>
                      <m:sSup>
                        <m:sSupPr>
                          <m:ctrlPr>
                            <a:rPr lang="fr-FR" sz="2400" i="1">
                              <a:latin typeface="Cambria Math" panose="02040503050406030204" pitchFamily="18" charset="0"/>
                              <a:cs typeface="Andalus" panose="02020603050405020304" pitchFamily="18" charset="-78"/>
                            </a:rPr>
                          </m:ctrlPr>
                        </m:sSupPr>
                        <m:e>
                          <m:r>
                            <a:rPr lang="fr-FR" sz="2400" i="1">
                              <a:latin typeface="Cambria Math" panose="02040503050406030204" pitchFamily="18" charset="0"/>
                              <a:cs typeface="Andalus" panose="02020603050405020304" pitchFamily="18" charset="-78"/>
                            </a:rPr>
                            <m:t>𝑒</m:t>
                          </m:r>
                        </m:e>
                        <m:sup>
                          <m:r>
                            <a:rPr lang="fr-FR" sz="2400" i="1">
                              <a:latin typeface="Cambria Math" panose="02040503050406030204" pitchFamily="18" charset="0"/>
                              <a:cs typeface="Andalus" panose="02020603050405020304" pitchFamily="18" charset="-78"/>
                            </a:rPr>
                            <m:t>−</m:t>
                          </m:r>
                          <m:f>
                            <m:fPr>
                              <m:ctrlPr>
                                <a:rPr lang="fr-FR" sz="2400" i="1">
                                  <a:latin typeface="Cambria Math" panose="02040503050406030204" pitchFamily="18" charset="0"/>
                                  <a:ea typeface="Cambria Math" panose="02040503050406030204" pitchFamily="18" charset="0"/>
                                  <a:cs typeface="Andalus" panose="02020603050405020304" pitchFamily="18" charset="-78"/>
                                </a:rPr>
                              </m:ctrlPr>
                            </m:fPr>
                            <m:num>
                              <m:r>
                                <a:rPr lang="fr-FR" sz="2400" i="1">
                                  <a:latin typeface="Cambria Math" panose="02040503050406030204" pitchFamily="18" charset="0"/>
                                  <a:ea typeface="Cambria Math" panose="02040503050406030204" pitchFamily="18" charset="0"/>
                                  <a:cs typeface="Andalus" panose="02020603050405020304" pitchFamily="18" charset="-78"/>
                                </a:rPr>
                                <m:t>𝑙𝑛</m:t>
                              </m:r>
                              <m:r>
                                <a:rPr lang="fr-FR" sz="2400" i="1">
                                  <a:latin typeface="Cambria Math" panose="02040503050406030204" pitchFamily="18" charset="0"/>
                                  <a:ea typeface="Cambria Math" panose="02040503050406030204" pitchFamily="18" charset="0"/>
                                  <a:cs typeface="Andalus" panose="02020603050405020304" pitchFamily="18" charset="-78"/>
                                </a:rPr>
                                <m:t>2</m:t>
                              </m:r>
                            </m:num>
                            <m:den>
                              <m:r>
                                <a:rPr lang="fr-FR" sz="2400" i="1">
                                  <a:latin typeface="Cambria Math" panose="02040503050406030204" pitchFamily="18" charset="0"/>
                                  <a:ea typeface="Cambria Math" panose="02040503050406030204" pitchFamily="18" charset="0"/>
                                  <a:cs typeface="Andalus" panose="02020603050405020304" pitchFamily="18" charset="-78"/>
                                </a:rPr>
                                <m:t>𝑇</m:t>
                              </m:r>
                            </m:den>
                          </m:f>
                          <m:r>
                            <a:rPr lang="fr-FR" sz="2400" i="1">
                              <a:latin typeface="Cambria Math" panose="02040503050406030204" pitchFamily="18" charset="0"/>
                              <a:ea typeface="Cambria Math" panose="02040503050406030204" pitchFamily="18" charset="0"/>
                              <a:cs typeface="Andalus" panose="02020603050405020304" pitchFamily="18" charset="-78"/>
                            </a:rPr>
                            <m:t>𝑡</m:t>
                          </m:r>
                        </m:sup>
                      </m:sSup>
                    </m:oMath>
                  </m:oMathPara>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Posons n=</a:t>
                </a:r>
                <a14:m>
                  <m:oMath xmlns:m="http://schemas.openxmlformats.org/officeDocument/2006/math">
                    <m:f>
                      <m:fPr>
                        <m:ctrlPr>
                          <a:rPr lang="fr-FR" sz="2400" i="1">
                            <a:latin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cs typeface="Andalus" panose="02020603050405020304" pitchFamily="18" charset="-78"/>
                          </a:rPr>
                          <m:t>𝑡</m:t>
                        </m:r>
                      </m:num>
                      <m:den>
                        <m:r>
                          <a:rPr lang="fr-FR" sz="2400" b="0" i="1" smtClean="0">
                            <a:latin typeface="Cambria Math" panose="02040503050406030204" pitchFamily="18" charset="0"/>
                            <a:cs typeface="Andalus" panose="02020603050405020304" pitchFamily="18" charset="-78"/>
                          </a:rPr>
                          <m:t>𝑇</m:t>
                        </m:r>
                      </m:den>
                    </m:f>
                  </m:oMath>
                </a14:m>
                <a:r>
                  <a:rPr lang="fr-FR" sz="2400" dirty="0" smtClean="0">
                    <a:latin typeface="Andalus" panose="02020603050405020304" pitchFamily="18" charset="-78"/>
                    <a:cs typeface="Andalus" panose="02020603050405020304" pitchFamily="18" charset="-78"/>
                  </a:rPr>
                  <a:t> , on obtient donc: </a:t>
                </a:r>
                <a14:m>
                  <m:oMath xmlns:m="http://schemas.openxmlformats.org/officeDocument/2006/math">
                    <m:r>
                      <a:rPr lang="fr-FR" sz="2400" b="0" i="1" smtClean="0">
                        <a:latin typeface="Cambria Math" panose="02040503050406030204" pitchFamily="18" charset="0"/>
                        <a:cs typeface="Andalus" panose="02020603050405020304" pitchFamily="18" charset="-78"/>
                      </a:rPr>
                      <m:t>𝑁</m:t>
                    </m:r>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𝑁</m:t>
                            </m:r>
                          </m:e>
                          <m:sub>
                            <m:r>
                              <a:rPr lang="fr-FR" sz="2400" b="0" i="1" smtClean="0">
                                <a:latin typeface="Cambria Math" panose="02040503050406030204" pitchFamily="18" charset="0"/>
                                <a:cs typeface="Andalus" panose="02020603050405020304" pitchFamily="18" charset="-78"/>
                              </a:rPr>
                              <m:t>0</m:t>
                            </m:r>
                          </m:sub>
                        </m:sSub>
                      </m:num>
                      <m:den>
                        <m:sSup>
                          <m:sSupPr>
                            <m:ctrlPr>
                              <a:rPr lang="fr-FR" sz="2400" b="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2</m:t>
                            </m:r>
                          </m:e>
                          <m:sup>
                            <m:r>
                              <a:rPr lang="fr-FR" sz="2400" b="0" i="1" smtClean="0">
                                <a:latin typeface="Cambria Math" panose="02040503050406030204" pitchFamily="18" charset="0"/>
                                <a:cs typeface="Andalus" panose="02020603050405020304" pitchFamily="18" charset="-78"/>
                              </a:rPr>
                              <m:t>𝑛</m:t>
                            </m:r>
                          </m:sup>
                        </m:sSup>
                      </m:den>
                    </m:f>
                  </m:oMath>
                </a14:m>
                <a:endParaRPr lang="fr-FR" sz="2400" dirty="0" smtClean="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Exemples </a:t>
                </a:r>
                <a:r>
                  <a:rPr lang="fr-FR" sz="2400" dirty="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20 minutes pour le carbone 11,</a:t>
                </a:r>
              </a:p>
              <a:p>
                <a:r>
                  <a:rPr lang="fr-FR" sz="2400" dirty="0">
                    <a:latin typeface="Andalus" panose="02020603050405020304" pitchFamily="18" charset="-78"/>
                    <a:cs typeface="Andalus" panose="02020603050405020304" pitchFamily="18" charset="-78"/>
                  </a:rPr>
                  <a:t>8 jours pour l'iode 131,</a:t>
                </a:r>
              </a:p>
              <a:p>
                <a:r>
                  <a:rPr lang="fr-FR" sz="2400" dirty="0">
                    <a:latin typeface="Andalus" panose="02020603050405020304" pitchFamily="18" charset="-78"/>
                    <a:cs typeface="Andalus" panose="02020603050405020304" pitchFamily="18" charset="-78"/>
                  </a:rPr>
                  <a:t>5,3 ans pour le cobalt 60,</a:t>
                </a:r>
              </a:p>
              <a:p>
                <a:r>
                  <a:rPr lang="fr-FR" sz="2400" dirty="0">
                    <a:latin typeface="Andalus" panose="02020603050405020304" pitchFamily="18" charset="-78"/>
                    <a:cs typeface="Andalus" panose="02020603050405020304" pitchFamily="18" charset="-78"/>
                  </a:rPr>
                  <a:t>5730 ans pour le carbone 14,</a:t>
                </a:r>
              </a:p>
              <a:p>
                <a:r>
                  <a:rPr lang="fr-FR" sz="2400" dirty="0">
                    <a:latin typeface="Andalus" panose="02020603050405020304" pitchFamily="18" charset="-78"/>
                    <a:cs typeface="Andalus" panose="02020603050405020304" pitchFamily="18" charset="-78"/>
                  </a:rPr>
                  <a:t>4,5 milliards d'années pour l'uranium 238.</a:t>
                </a:r>
                <a:endParaRPr lang="fr-FR" sz="2400" dirty="0" smtClean="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Et de même pour l’activité, on peut l’écrire :</a:t>
                </a:r>
                <a:r>
                  <a:rPr lang="fr-FR" sz="2400" dirty="0" smtClean="0">
                    <a:latin typeface="Andalus" panose="02020603050405020304" pitchFamily="18" charset="-78"/>
                    <a:cs typeface="Andalus" panose="02020603050405020304" pitchFamily="18" charset="-78"/>
                  </a:rPr>
                  <a:t>A</a:t>
                </a:r>
                <a14:m>
                  <m:oMath xmlns:m="http://schemas.openxmlformats.org/officeDocument/2006/math">
                    <m:r>
                      <a:rPr lang="fr-FR" sz="2400" i="1">
                        <a:latin typeface="Cambria Math" panose="02040503050406030204" pitchFamily="18" charset="0"/>
                        <a:cs typeface="Andalus" panose="02020603050405020304" pitchFamily="18" charset="-78"/>
                      </a:rPr>
                      <m:t>=</m:t>
                    </m:r>
                    <m:f>
                      <m:fPr>
                        <m:ctrlPr>
                          <a:rPr lang="fr-FR" sz="2400" i="1">
                            <a:latin typeface="Cambria Math" panose="02040503050406030204" pitchFamily="18" charset="0"/>
                            <a:cs typeface="Andalus" panose="02020603050405020304" pitchFamily="18" charset="-78"/>
                          </a:rPr>
                        </m:ctrlPr>
                      </m:fPr>
                      <m:num>
                        <m:sSub>
                          <m:sSubPr>
                            <m:ctrlPr>
                              <a:rPr lang="fr-FR" sz="2400" i="1">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𝐴</m:t>
                            </m:r>
                          </m:e>
                          <m:sub>
                            <m:r>
                              <a:rPr lang="fr-FR" sz="2400" i="1">
                                <a:latin typeface="Cambria Math" panose="02040503050406030204" pitchFamily="18" charset="0"/>
                                <a:cs typeface="Andalus" panose="02020603050405020304" pitchFamily="18" charset="-78"/>
                              </a:rPr>
                              <m:t>0</m:t>
                            </m:r>
                          </m:sub>
                        </m:sSub>
                      </m:num>
                      <m:den>
                        <m:sSup>
                          <m:sSupPr>
                            <m:ctrlPr>
                              <a:rPr lang="fr-FR" sz="2400" i="1">
                                <a:latin typeface="Cambria Math" panose="02040503050406030204" pitchFamily="18" charset="0"/>
                                <a:cs typeface="Andalus" panose="02020603050405020304" pitchFamily="18" charset="-78"/>
                              </a:rPr>
                            </m:ctrlPr>
                          </m:sSupPr>
                          <m:e>
                            <m:r>
                              <a:rPr lang="fr-FR" sz="2400" i="1">
                                <a:latin typeface="Cambria Math" panose="02040503050406030204" pitchFamily="18" charset="0"/>
                                <a:cs typeface="Andalus" panose="02020603050405020304" pitchFamily="18" charset="-78"/>
                              </a:rPr>
                              <m:t>2</m:t>
                            </m:r>
                          </m:e>
                          <m:sup>
                            <m:r>
                              <a:rPr lang="fr-FR" sz="2400" i="1">
                                <a:latin typeface="Cambria Math" panose="02040503050406030204" pitchFamily="18" charset="0"/>
                                <a:cs typeface="Andalus" panose="02020603050405020304" pitchFamily="18" charset="-78"/>
                              </a:rPr>
                              <m:t>𝑛</m:t>
                            </m:r>
                          </m:sup>
                        </m:sSup>
                      </m:den>
                    </m:f>
                  </m:oMath>
                </a14:m>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464523" y="340360"/>
                <a:ext cx="11231757" cy="5689891"/>
              </a:xfrm>
              <a:prstGeom prst="rect">
                <a:avLst/>
              </a:prstGeom>
              <a:blipFill>
                <a:blip r:embed="rId2"/>
                <a:stretch>
                  <a:fillRect l="-814"/>
                </a:stretch>
              </a:blipFill>
            </p:spPr>
            <p:txBody>
              <a:bodyPr/>
              <a:lstStyle/>
              <a:p>
                <a:r>
                  <a:rPr lang="fr-FR">
                    <a:noFill/>
                  </a:rPr>
                  <a:t> </a:t>
                </a:r>
              </a:p>
            </p:txBody>
          </p:sp>
        </mc:Fallback>
      </mc:AlternateContent>
      <p:pic>
        <p:nvPicPr>
          <p:cNvPr id="4" name="Picture 3"/>
          <p:cNvPicPr>
            <a:picLocks noChangeAspect="1"/>
          </p:cNvPicPr>
          <p:nvPr/>
        </p:nvPicPr>
        <p:blipFill>
          <a:blip r:embed="rId3"/>
          <a:stretch>
            <a:fillRect/>
          </a:stretch>
        </p:blipFill>
        <p:spPr>
          <a:xfrm>
            <a:off x="5948624" y="2170443"/>
            <a:ext cx="5787851" cy="2733151"/>
          </a:xfrm>
          <a:prstGeom prst="rect">
            <a:avLst/>
          </a:prstGeom>
        </p:spPr>
      </p:pic>
    </p:spTree>
    <p:extLst>
      <p:ext uri="{BB962C8B-B14F-4D97-AF65-F5344CB8AC3E}">
        <p14:creationId xmlns:p14="http://schemas.microsoft.com/office/powerpoint/2010/main" val="1480427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42" y="361150"/>
            <a:ext cx="11652738" cy="4154984"/>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Filiation radioactive:</a:t>
            </a:r>
            <a:endParaRPr lang="fr-FR" sz="2400" b="1"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Jusqu’ici on a </a:t>
            </a:r>
            <a:r>
              <a:rPr lang="fr-FR" sz="2400" dirty="0" smtClean="0">
                <a:latin typeface="Andalus" panose="02020603050405020304" pitchFamily="18" charset="-78"/>
                <a:cs typeface="Andalus" panose="02020603050405020304" pitchFamily="18" charset="-78"/>
              </a:rPr>
              <a:t>considéré </a:t>
            </a:r>
            <a:r>
              <a:rPr lang="fr-FR" sz="2400" dirty="0">
                <a:latin typeface="Andalus" panose="02020603050405020304" pitchFamily="18" charset="-78"/>
                <a:cs typeface="Andalus" panose="02020603050405020304" pitchFamily="18" charset="-78"/>
              </a:rPr>
              <a:t>uniquement le cas ou un </a:t>
            </a:r>
            <a:r>
              <a:rPr lang="fr-FR" sz="2400" dirty="0" smtClean="0">
                <a:latin typeface="Andalus" panose="02020603050405020304" pitchFamily="18" charset="-78"/>
                <a:cs typeface="Andalus" panose="02020603050405020304" pitchFamily="18" charset="-78"/>
              </a:rPr>
              <a:t>radionucléide </a:t>
            </a:r>
            <a:r>
              <a:rPr lang="fr-FR" sz="2400" dirty="0">
                <a:latin typeface="Andalus" panose="02020603050405020304" pitchFamily="18" charset="-78"/>
                <a:cs typeface="Andalus" panose="02020603050405020304" pitchFamily="18" charset="-78"/>
              </a:rPr>
              <a:t>se </a:t>
            </a:r>
            <a:r>
              <a:rPr lang="fr-FR" sz="2400" dirty="0" smtClean="0">
                <a:latin typeface="Andalus" panose="02020603050405020304" pitchFamily="18" charset="-78"/>
                <a:cs typeface="Andalus" panose="02020603050405020304" pitchFamily="18" charset="-78"/>
              </a:rPr>
              <a:t>désintègre </a:t>
            </a:r>
            <a:r>
              <a:rPr lang="fr-FR" sz="2400" dirty="0">
                <a:latin typeface="Andalus" panose="02020603050405020304" pitchFamily="18" charset="-78"/>
                <a:cs typeface="Andalus" panose="02020603050405020304" pitchFamily="18" charset="-78"/>
              </a:rPr>
              <a:t>pour produire</a:t>
            </a:r>
          </a:p>
          <a:p>
            <a:r>
              <a:rPr lang="fr-FR" sz="2400" dirty="0">
                <a:latin typeface="Andalus" panose="02020603050405020304" pitchFamily="18" charset="-78"/>
                <a:cs typeface="Andalus" panose="02020603050405020304" pitchFamily="18" charset="-78"/>
              </a:rPr>
              <a:t>un </a:t>
            </a:r>
            <a:r>
              <a:rPr lang="fr-FR" sz="2400" dirty="0" smtClean="0">
                <a:latin typeface="Andalus" panose="02020603050405020304" pitchFamily="18" charset="-78"/>
                <a:cs typeface="Andalus" panose="02020603050405020304" pitchFamily="18" charset="-78"/>
              </a:rPr>
              <a:t>élément </a:t>
            </a:r>
            <a:r>
              <a:rPr lang="fr-FR" sz="2400" dirty="0">
                <a:latin typeface="Andalus" panose="02020603050405020304" pitchFamily="18" charset="-78"/>
                <a:cs typeface="Andalus" panose="02020603050405020304" pitchFamily="18" charset="-78"/>
              </a:rPr>
              <a:t>stable. Mais en </a:t>
            </a:r>
            <a:r>
              <a:rPr lang="fr-FR" sz="2400" dirty="0" smtClean="0">
                <a:latin typeface="Andalus" panose="02020603050405020304" pitchFamily="18" charset="-78"/>
                <a:cs typeface="Andalus" panose="02020603050405020304" pitchFamily="18" charset="-78"/>
              </a:rPr>
              <a:t>réalité </a:t>
            </a:r>
            <a:r>
              <a:rPr lang="fr-FR" sz="2400" dirty="0">
                <a:latin typeface="Andalus" panose="02020603050405020304" pitchFamily="18" charset="-78"/>
                <a:cs typeface="Andalus" panose="02020603050405020304" pitchFamily="18" charset="-78"/>
              </a:rPr>
              <a:t>et dans la </a:t>
            </a:r>
            <a:r>
              <a:rPr lang="fr-FR" sz="2400" dirty="0" smtClean="0">
                <a:latin typeface="Andalus" panose="02020603050405020304" pitchFamily="18" charset="-78"/>
                <a:cs typeface="Andalus" panose="02020603050405020304" pitchFamily="18" charset="-78"/>
              </a:rPr>
              <a:t>majorité </a:t>
            </a:r>
            <a:r>
              <a:rPr lang="fr-FR" sz="2400" dirty="0">
                <a:latin typeface="Andalus" panose="02020603050405020304" pitchFamily="18" charset="-78"/>
                <a:cs typeface="Andalus" panose="02020603050405020304" pitchFamily="18" charset="-78"/>
              </a:rPr>
              <a:t>des cas, le </a:t>
            </a:r>
            <a:r>
              <a:rPr lang="fr-FR" sz="2400" dirty="0" smtClean="0">
                <a:latin typeface="Andalus" panose="02020603050405020304" pitchFamily="18" charset="-78"/>
                <a:cs typeface="Andalus" panose="02020603050405020304" pitchFamily="18" charset="-78"/>
              </a:rPr>
              <a:t>nucléide </a:t>
            </a:r>
            <a:r>
              <a:rPr lang="fr-FR" sz="2400" dirty="0">
                <a:latin typeface="Andalus" panose="02020603050405020304" pitchFamily="18" charset="-78"/>
                <a:cs typeface="Andalus" panose="02020603050405020304" pitchFamily="18" charset="-78"/>
              </a:rPr>
              <a:t>produit lors de la</a:t>
            </a:r>
          </a:p>
          <a:p>
            <a:r>
              <a:rPr lang="fr-FR" sz="2400" dirty="0" smtClean="0">
                <a:latin typeface="Andalus" panose="02020603050405020304" pitchFamily="18" charset="-78"/>
                <a:cs typeface="Andalus" panose="02020603050405020304" pitchFamily="18" charset="-78"/>
              </a:rPr>
              <a:t>première désintégration </a:t>
            </a:r>
            <a:r>
              <a:rPr lang="fr-FR" sz="2400" dirty="0">
                <a:latin typeface="Andalus" panose="02020603050405020304" pitchFamily="18" charset="-78"/>
                <a:cs typeface="Andalus" panose="02020603050405020304" pitchFamily="18" charset="-78"/>
              </a:rPr>
              <a:t>n’est pas stable, et donc lui aussi est un </a:t>
            </a:r>
            <a:r>
              <a:rPr lang="fr-FR" sz="2400" dirty="0" smtClean="0">
                <a:latin typeface="Andalus" panose="02020603050405020304" pitchFamily="18" charset="-78"/>
                <a:cs typeface="Andalus" panose="02020603050405020304" pitchFamily="18" charset="-78"/>
              </a:rPr>
              <a:t>radionucléide </a:t>
            </a:r>
            <a:r>
              <a:rPr lang="fr-FR" sz="2400" dirty="0">
                <a:latin typeface="Andalus" panose="02020603050405020304" pitchFamily="18" charset="-78"/>
                <a:cs typeface="Andalus" panose="02020603050405020304" pitchFamily="18" charset="-78"/>
              </a:rPr>
              <a:t>(instable) qui</a:t>
            </a:r>
          </a:p>
          <a:p>
            <a:r>
              <a:rPr lang="fr-FR" sz="2400" dirty="0">
                <a:latin typeface="Andalus" panose="02020603050405020304" pitchFamily="18" charset="-78"/>
                <a:cs typeface="Andalus" panose="02020603050405020304" pitchFamily="18" charset="-78"/>
              </a:rPr>
              <a:t>va se </a:t>
            </a:r>
            <a:r>
              <a:rPr lang="fr-FR" sz="2400" dirty="0" smtClean="0">
                <a:latin typeface="Andalus" panose="02020603050405020304" pitchFamily="18" charset="-78"/>
                <a:cs typeface="Andalus" panose="02020603050405020304" pitchFamily="18" charset="-78"/>
              </a:rPr>
              <a:t>désintégrer </a:t>
            </a:r>
            <a:r>
              <a:rPr lang="fr-FR" sz="2400" dirty="0">
                <a:latin typeface="Andalus" panose="02020603050405020304" pitchFamily="18" charset="-78"/>
                <a:cs typeface="Andalus" panose="02020603050405020304" pitchFamily="18" charset="-78"/>
              </a:rPr>
              <a:t>et ainsi de suite. Cette succession de </a:t>
            </a:r>
            <a:r>
              <a:rPr lang="fr-FR" sz="2400" dirty="0" smtClean="0">
                <a:latin typeface="Andalus" panose="02020603050405020304" pitchFamily="18" charset="-78"/>
                <a:cs typeface="Andalus" panose="02020603050405020304" pitchFamily="18" charset="-78"/>
              </a:rPr>
              <a:t>désintégrations </a:t>
            </a:r>
            <a:r>
              <a:rPr lang="fr-FR" sz="2400" dirty="0">
                <a:latin typeface="Andalus" panose="02020603050405020304" pitchFamily="18" charset="-78"/>
                <a:cs typeface="Andalus" panose="02020603050405020304" pitchFamily="18" charset="-78"/>
              </a:rPr>
              <a:t>s’appelle filiation</a:t>
            </a:r>
          </a:p>
          <a:p>
            <a:r>
              <a:rPr lang="fr-FR" sz="2400" dirty="0">
                <a:latin typeface="Andalus" panose="02020603050405020304" pitchFamily="18" charset="-78"/>
                <a:cs typeface="Andalus" panose="02020603050405020304" pitchFamily="18" charset="-78"/>
              </a:rPr>
              <a:t>radioactive.</a:t>
            </a:r>
          </a:p>
          <a:p>
            <a:r>
              <a:rPr lang="fr-FR" sz="2400" dirty="0">
                <a:latin typeface="Andalus" panose="02020603050405020304" pitchFamily="18" charset="-78"/>
                <a:cs typeface="Andalus" panose="02020603050405020304" pitchFamily="18" charset="-78"/>
              </a:rPr>
              <a:t>Dans le cas de la </a:t>
            </a:r>
            <a:r>
              <a:rPr lang="fr-FR" sz="2400" dirty="0" smtClean="0">
                <a:latin typeface="Andalus" panose="02020603050405020304" pitchFamily="18" charset="-78"/>
                <a:cs typeface="Andalus" panose="02020603050405020304" pitchFamily="18" charset="-78"/>
              </a:rPr>
              <a:t>radioactivité </a:t>
            </a:r>
            <a:r>
              <a:rPr lang="fr-FR" sz="2400" dirty="0">
                <a:latin typeface="Andalus" panose="02020603050405020304" pitchFamily="18" charset="-78"/>
                <a:cs typeface="Andalus" panose="02020603050405020304" pitchFamily="18" charset="-78"/>
              </a:rPr>
              <a:t>naturelle, une filiation radioactive peut compter jusqu'a 15</a:t>
            </a:r>
          </a:p>
          <a:p>
            <a:r>
              <a:rPr lang="fr-FR" sz="2400" dirty="0" smtClean="0">
                <a:latin typeface="Andalus" panose="02020603050405020304" pitchFamily="18" charset="-78"/>
                <a:cs typeface="Andalus" panose="02020603050405020304" pitchFamily="18" charset="-78"/>
              </a:rPr>
              <a:t>désintégrations </a:t>
            </a:r>
            <a:r>
              <a:rPr lang="fr-FR" sz="2400" dirty="0">
                <a:latin typeface="Andalus" panose="02020603050405020304" pitchFamily="18" charset="-78"/>
                <a:cs typeface="Andalus" panose="02020603050405020304" pitchFamily="18" charset="-78"/>
              </a:rPr>
              <a:t>successives</a:t>
            </a:r>
            <a:r>
              <a:rPr lang="fr-FR" sz="2400" dirty="0" smtClean="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Dans ce qui suit on va se limiter au cas où l’on a uniquement deux désintégrations successives qui conduiront à un élément stable.</a:t>
            </a:r>
          </a:p>
          <a:p>
            <a:endParaRPr lang="fr-FR"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4193085" y="4139922"/>
            <a:ext cx="6096427" cy="2140298"/>
          </a:xfrm>
          <a:prstGeom prst="rect">
            <a:avLst/>
          </a:prstGeom>
        </p:spPr>
      </p:pic>
      <p:pic>
        <p:nvPicPr>
          <p:cNvPr id="4" name="Picture 3"/>
          <p:cNvPicPr>
            <a:picLocks noChangeAspect="1"/>
          </p:cNvPicPr>
          <p:nvPr/>
        </p:nvPicPr>
        <p:blipFill>
          <a:blip r:embed="rId3"/>
          <a:stretch>
            <a:fillRect/>
          </a:stretch>
        </p:blipFill>
        <p:spPr>
          <a:xfrm>
            <a:off x="550132" y="4497758"/>
            <a:ext cx="3254022" cy="1732219"/>
          </a:xfrm>
          <a:prstGeom prst="rect">
            <a:avLst/>
          </a:prstGeom>
        </p:spPr>
      </p:pic>
    </p:spTree>
    <p:extLst>
      <p:ext uri="{BB962C8B-B14F-4D97-AF65-F5344CB8AC3E}">
        <p14:creationId xmlns:p14="http://schemas.microsoft.com/office/powerpoint/2010/main" val="3626786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106" y="590230"/>
            <a:ext cx="11079982" cy="1569660"/>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C’est une étude des activités du radioélément père et radioélément fils (résultant). Selon la période du père et du fils on peut avoir :</a:t>
            </a:r>
          </a:p>
          <a:p>
            <a:r>
              <a:rPr lang="fr-FR" sz="2400" dirty="0">
                <a:latin typeface="Andalus" panose="02020603050405020304" pitchFamily="18" charset="-78"/>
                <a:cs typeface="Andalus" panose="02020603050405020304" pitchFamily="18" charset="-78"/>
              </a:rPr>
              <a:t>•EQUILIBRE DE REGIME</a:t>
            </a:r>
          </a:p>
          <a:p>
            <a:r>
              <a:rPr lang="fr-FR" sz="2400" dirty="0">
                <a:latin typeface="Andalus" panose="02020603050405020304" pitchFamily="18" charset="-78"/>
                <a:cs typeface="Andalus" panose="02020603050405020304" pitchFamily="18" charset="-78"/>
              </a:rPr>
              <a:t>•EQUILIBRE SECULAIRE</a:t>
            </a:r>
          </a:p>
        </p:txBody>
      </p:sp>
    </p:spTree>
    <p:extLst>
      <p:ext uri="{BB962C8B-B14F-4D97-AF65-F5344CB8AC3E}">
        <p14:creationId xmlns:p14="http://schemas.microsoft.com/office/powerpoint/2010/main" val="858986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622" y="659231"/>
            <a:ext cx="6096000" cy="3416320"/>
          </a:xfrm>
          <a:prstGeom prst="rect">
            <a:avLst/>
          </a:prstGeom>
        </p:spPr>
        <p:txBody>
          <a:bodyPr>
            <a:spAutoFit/>
          </a:bodyPr>
          <a:lstStyle/>
          <a:p>
            <a:r>
              <a:rPr lang="fr-FR" sz="2400" dirty="0">
                <a:latin typeface="Andalus" panose="02020603050405020304" pitchFamily="18" charset="-78"/>
                <a:cs typeface="Andalus" panose="02020603050405020304" pitchFamily="18" charset="-78"/>
              </a:rPr>
              <a:t>EQUILIBRE DE REGIME</a:t>
            </a:r>
          </a:p>
          <a:p>
            <a:r>
              <a:rPr lang="fr-FR" sz="2400" dirty="0">
                <a:latin typeface="Andalus" panose="02020603050405020304" pitchFamily="18" charset="-78"/>
                <a:cs typeface="Andalus" panose="02020603050405020304" pitchFamily="18" charset="-78"/>
              </a:rPr>
              <a:t>•Lorsque le nucléide père décroit assez rapidement en donnant naissance à la même occasion, un radioélément fils, chacun à sa propre période, il arrive à un certain moment que leurs activités deviennent égales,</a:t>
            </a:r>
          </a:p>
          <a:p>
            <a:r>
              <a:rPr lang="fr-FR" sz="2400" dirty="0">
                <a:latin typeface="Andalus" panose="02020603050405020304" pitchFamily="18" charset="-78"/>
                <a:cs typeface="Andalus" panose="02020603050405020304" pitchFamily="18" charset="-78"/>
              </a:rPr>
              <a:t>•À partir de là, l’activité du radioélément fils commence à décroitre au même niveau que celle du nucléide père.</a:t>
            </a:r>
          </a:p>
        </p:txBody>
      </p:sp>
      <p:pic>
        <p:nvPicPr>
          <p:cNvPr id="3" name="Picture 2"/>
          <p:cNvPicPr>
            <a:picLocks noChangeAspect="1"/>
          </p:cNvPicPr>
          <p:nvPr/>
        </p:nvPicPr>
        <p:blipFill>
          <a:blip r:embed="rId2"/>
          <a:stretch>
            <a:fillRect/>
          </a:stretch>
        </p:blipFill>
        <p:spPr>
          <a:xfrm>
            <a:off x="6387260" y="649816"/>
            <a:ext cx="5309021" cy="3309234"/>
          </a:xfrm>
          <a:prstGeom prst="rect">
            <a:avLst/>
          </a:prstGeom>
        </p:spPr>
      </p:pic>
      <p:pic>
        <p:nvPicPr>
          <p:cNvPr id="4" name="Picture 3"/>
          <p:cNvPicPr>
            <a:picLocks noChangeAspect="1"/>
          </p:cNvPicPr>
          <p:nvPr/>
        </p:nvPicPr>
        <p:blipFill>
          <a:blip r:embed="rId3"/>
          <a:stretch>
            <a:fillRect/>
          </a:stretch>
        </p:blipFill>
        <p:spPr>
          <a:xfrm>
            <a:off x="6748860" y="4233823"/>
            <a:ext cx="3477296" cy="760208"/>
          </a:xfrm>
          <a:prstGeom prst="rect">
            <a:avLst/>
          </a:prstGeom>
        </p:spPr>
      </p:pic>
    </p:spTree>
    <p:extLst>
      <p:ext uri="{BB962C8B-B14F-4D97-AF65-F5344CB8AC3E}">
        <p14:creationId xmlns:p14="http://schemas.microsoft.com/office/powerpoint/2010/main" val="203259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65573" y="479698"/>
                <a:ext cx="11210611" cy="5566204"/>
              </a:xfrm>
              <a:prstGeom prst="rect">
                <a:avLst/>
              </a:prstGeom>
            </p:spPr>
            <p:txBody>
              <a:bodyPr wrap="square">
                <a:spAutoFit/>
              </a:bodyPr>
              <a:lstStyle/>
              <a:p>
                <a:pPr algn="ctr"/>
                <a:r>
                  <a:rPr lang="fr-FR" sz="3200" b="1" dirty="0" smtClean="0">
                    <a:latin typeface="Andalus" panose="02020603050405020304" pitchFamily="18" charset="-78"/>
                    <a:ea typeface="Calibri" panose="020F0502020204030204" pitchFamily="34" charset="0"/>
                  </a:rPr>
                  <a:t>La radioactivité</a:t>
                </a:r>
              </a:p>
              <a:p>
                <a:pPr marL="342900" indent="-342900">
                  <a:spcAft>
                    <a:spcPts val="0"/>
                  </a:spcAft>
                  <a:buFont typeface="Wingdings" panose="05000000000000000000" pitchFamily="2" charset="2"/>
                  <a:buChar char="q"/>
                </a:pPr>
                <a:r>
                  <a:rPr lang="fr-FR" sz="2400" b="1" dirty="0" smtClean="0">
                    <a:latin typeface="Andalus" panose="02020603050405020304" pitchFamily="18" charset="-78"/>
                    <a:ea typeface="Calibri" panose="020F0502020204030204" pitchFamily="34" charset="0"/>
                  </a:rPr>
                  <a:t>La </a:t>
                </a:r>
                <a:r>
                  <a:rPr lang="fr-FR" sz="2400" b="1" dirty="0">
                    <a:latin typeface="Andalus" panose="02020603050405020304" pitchFamily="18" charset="-78"/>
                    <a:ea typeface="Calibri" panose="020F0502020204030204" pitchFamily="34" charset="0"/>
                  </a:rPr>
                  <a:t>radioactivité </a:t>
                </a:r>
                <a:r>
                  <a:rPr lang="fr-FR" sz="2400" dirty="0">
                    <a:latin typeface="Andalus" panose="02020603050405020304" pitchFamily="18" charset="-78"/>
                    <a:ea typeface="Calibri" panose="020F0502020204030204" pitchFamily="34" charset="0"/>
                  </a:rPr>
                  <a:t>est un phénomène physique aléatoire spontané naturel ou artificiel caractérisé par l’émission de particules ou de rayonnement électromagnétique à partir des noyaux atomiques </a:t>
                </a:r>
                <a:r>
                  <a:rPr lang="fr-FR" sz="2400" dirty="0" smtClean="0">
                    <a:latin typeface="Andalus" panose="02020603050405020304" pitchFamily="18" charset="-78"/>
                    <a:ea typeface="Calibri" panose="020F0502020204030204" pitchFamily="34" charset="0"/>
                  </a:rPr>
                  <a:t>instables , </a:t>
                </a:r>
                <a:r>
                  <a:rPr lang="fr-FR" sz="2400" dirty="0">
                    <a:latin typeface="Andalus" panose="02020603050405020304" pitchFamily="18" charset="-78"/>
                    <a:ea typeface="Calibri" panose="020F0502020204030204" pitchFamily="34" charset="0"/>
                  </a:rPr>
                  <a:t>ces noyaux subissent des transformations et ceci jusqu’à ce qu’ils se </a:t>
                </a:r>
                <a:r>
                  <a:rPr lang="fr-FR" sz="2400" dirty="0" smtClean="0">
                    <a:latin typeface="Andalus" panose="02020603050405020304" pitchFamily="18" charset="-78"/>
                    <a:ea typeface="Calibri" panose="020F0502020204030204" pitchFamily="34" charset="0"/>
                  </a:rPr>
                  <a:t>stabilisent.</a:t>
                </a:r>
                <a:r>
                  <a:rPr lang="fr-FR" sz="2400" dirty="0">
                    <a:latin typeface="Andalus" panose="02020603050405020304" pitchFamily="18" charset="-78"/>
                    <a:ea typeface="Calibri" panose="020F0502020204030204" pitchFamily="34" charset="0"/>
                    <a:cs typeface="Garamond" panose="02020404030301010803" pitchFamily="18" charset="0"/>
                  </a:rPr>
                  <a:t> . Lors de ces transformations sont émis des rayonnements </a:t>
                </a:r>
                <a:r>
                  <a:rPr lang="fr-FR" sz="2400" dirty="0">
                    <a:latin typeface="Cambria" panose="02040503050406030204" pitchFamily="18" charset="0"/>
                    <a:ea typeface="Calibri" panose="020F0502020204030204" pitchFamily="34" charset="0"/>
                    <a:cs typeface="Cambria" panose="02040503050406030204" pitchFamily="18" charset="0"/>
                  </a:rPr>
                  <a:t>α</a:t>
                </a:r>
                <a:r>
                  <a:rPr lang="fr-FR" sz="2400" dirty="0">
                    <a:latin typeface="Andalus" panose="02020603050405020304" pitchFamily="18" charset="-78"/>
                    <a:ea typeface="Calibri" panose="020F0502020204030204" pitchFamily="34" charset="0"/>
                    <a:cs typeface="Garamond" panose="02020404030301010803" pitchFamily="18" charset="0"/>
                  </a:rPr>
                  <a:t>, </a:t>
                </a:r>
                <a:r>
                  <a:rPr lang="fr-FR" sz="2400" dirty="0">
                    <a:latin typeface="Cambria" panose="02040503050406030204" pitchFamily="18" charset="0"/>
                    <a:ea typeface="Calibri" panose="020F0502020204030204" pitchFamily="34" charset="0"/>
                    <a:cs typeface="Cambria" panose="02040503050406030204" pitchFamily="18" charset="0"/>
                  </a:rPr>
                  <a:t>β</a:t>
                </a:r>
                <a:r>
                  <a:rPr lang="fr-FR" sz="2400" dirty="0">
                    <a:latin typeface="Andalus" panose="02020603050405020304" pitchFamily="18" charset="-78"/>
                    <a:ea typeface="Calibri" panose="020F0502020204030204" pitchFamily="34" charset="0"/>
                    <a:cs typeface="Garamond" panose="02020404030301010803" pitchFamily="18" charset="0"/>
                  </a:rPr>
                  <a:t> ou </a:t>
                </a:r>
                <a:r>
                  <a:rPr lang="fr-FR" sz="2400" dirty="0" smtClean="0">
                    <a:latin typeface="Cambria" panose="02040503050406030204" pitchFamily="18" charset="0"/>
                    <a:ea typeface="Calibri" panose="020F0502020204030204" pitchFamily="34" charset="0"/>
                    <a:cs typeface="Cambria" panose="02040503050406030204" pitchFamily="18" charset="0"/>
                  </a:rPr>
                  <a:t>γ.</a:t>
                </a:r>
                <a:r>
                  <a:rPr lang="fr-FR" sz="2400" dirty="0" smtClean="0">
                    <a:latin typeface="Andalus" panose="02020603050405020304" pitchFamily="18" charset="-78"/>
                    <a:ea typeface="Calibri" panose="020F0502020204030204" pitchFamily="34" charset="0"/>
                  </a:rPr>
                  <a:t> </a:t>
                </a:r>
              </a:p>
              <a:p>
                <a:pPr marL="342900" indent="-342900">
                  <a:spcAft>
                    <a:spcPts val="0"/>
                  </a:spcAft>
                  <a:buFont typeface="Wingdings" panose="05000000000000000000" pitchFamily="2" charset="2"/>
                  <a:buChar char="q"/>
                </a:pPr>
                <a:r>
                  <a:rPr lang="fr-FR" sz="2400" dirty="0" smtClean="0">
                    <a:latin typeface="Andalus" panose="02020603050405020304" pitchFamily="18" charset="-78"/>
                    <a:ea typeface="Calibri" panose="020F0502020204030204" pitchFamily="34" charset="0"/>
                    <a:cs typeface="Garamond" panose="02020404030301010803" pitchFamily="18" charset="0"/>
                  </a:rPr>
                  <a:t>La </a:t>
                </a:r>
                <a:r>
                  <a:rPr lang="fr-FR" sz="2400" dirty="0">
                    <a:latin typeface="Andalus" panose="02020603050405020304" pitchFamily="18" charset="-78"/>
                    <a:ea typeface="Calibri" panose="020F0502020204030204" pitchFamily="34" charset="0"/>
                    <a:cs typeface="Garamond" panose="02020404030301010803" pitchFamily="18" charset="0"/>
                  </a:rPr>
                  <a:t>radioactivité peut être d’origine naturelle (due aux rayonnements cosmiques et telluriques) ou artificielle obtenue par des réactions nucléaires. Bien entendu un isotope donné, qu’il soit d’origine naturelle ou artificielle, a exactement les mêmes propriétés radioactives. </a:t>
                </a:r>
                <a:endParaRPr lang="fr-FR" sz="2400" dirty="0">
                  <a:latin typeface="Garamond" panose="02020404030301010803" pitchFamily="18" charset="0"/>
                  <a:ea typeface="Calibri" panose="020F0502020204030204" pitchFamily="34" charset="0"/>
                  <a:cs typeface="Garamond" panose="02020404030301010803" pitchFamily="18" charset="0"/>
                </a:endParaRPr>
              </a:p>
              <a:p>
                <a:pPr>
                  <a:lnSpc>
                    <a:spcPct val="107000"/>
                  </a:lnSpc>
                  <a:spcAft>
                    <a:spcPts val="800"/>
                  </a:spcAft>
                </a:pPr>
                <a:r>
                  <a:rPr lang="fr-FR" sz="2400" dirty="0" smtClean="0">
                    <a:latin typeface="Andalus" panose="02020603050405020304" pitchFamily="18" charset="-78"/>
                    <a:ea typeface="Calibri" panose="020F0502020204030204" pitchFamily="34" charset="0"/>
                    <a:cs typeface="Arial" panose="020B0604020202020204" pitchFamily="34" charset="0"/>
                  </a:rPr>
                  <a:t>Parmi les radionucléides d’origine naturelle les plus connus, il faut citer le tritium (</a:t>
                </a:r>
                <a14:m>
                  <m:oMath xmlns:m="http://schemas.openxmlformats.org/officeDocument/2006/math">
                    <m:sPre>
                      <m:sPrePr>
                        <m:ctrlPr>
                          <a:rPr lang="fr-FR" sz="2400" i="1" dirty="0" smtClean="0">
                            <a:latin typeface="Cambria Math" panose="02040503050406030204" pitchFamily="18" charset="0"/>
                            <a:cs typeface="Arial" panose="020B0604020202020204" pitchFamily="34" charset="0"/>
                          </a:rPr>
                        </m:ctrlPr>
                      </m:sPrePr>
                      <m:sub/>
                      <m:sup>
                        <m:r>
                          <a:rPr lang="fr-FR" b="0" i="1" smtClean="0">
                            <a:latin typeface="Cambria Math" panose="02040503050406030204" pitchFamily="18" charset="0"/>
                          </a:rPr>
                          <m:t>3</m:t>
                        </m:r>
                      </m:sup>
                      <m:e>
                        <m:r>
                          <a:rPr lang="fr-FR" b="0" i="1" smtClean="0">
                            <a:latin typeface="Cambria Math" panose="02040503050406030204" pitchFamily="18" charset="0"/>
                          </a:rPr>
                          <m:t>𝐻</m:t>
                        </m:r>
                      </m:e>
                    </m:sPre>
                  </m:oMath>
                </a14:m>
                <a:r>
                  <a:rPr lang="fr-FR" sz="2400" dirty="0" smtClean="0">
                    <a:latin typeface="Andalus" panose="02020603050405020304" pitchFamily="18" charset="-78"/>
                    <a:ea typeface="Calibri" panose="020F0502020204030204" pitchFamily="34" charset="0"/>
                    <a:cs typeface="Arial" panose="020B0604020202020204" pitchFamily="34" charset="0"/>
                  </a:rPr>
                  <a:t>) </a:t>
                </a:r>
                <a:r>
                  <a:rPr lang="fr-FR" sz="2400" dirty="0">
                    <a:latin typeface="Andalus" panose="02020603050405020304" pitchFamily="18" charset="-78"/>
                    <a:ea typeface="Calibri" panose="020F0502020204030204" pitchFamily="34" charset="0"/>
                    <a:cs typeface="Arial" panose="020B0604020202020204" pitchFamily="34" charset="0"/>
                  </a:rPr>
                  <a:t>et le carbone 14 </a:t>
                </a:r>
                <a:r>
                  <a:rPr lang="fr-FR" sz="2400" dirty="0" smtClean="0">
                    <a:latin typeface="Andalus" panose="02020603050405020304" pitchFamily="18" charset="-78"/>
                    <a:ea typeface="Calibri" panose="020F0502020204030204" pitchFamily="34" charset="0"/>
                    <a:cs typeface="Arial" panose="020B0604020202020204" pitchFamily="34" charset="0"/>
                  </a:rPr>
                  <a:t>(</a:t>
                </a:r>
                <a14:m>
                  <m:oMath xmlns:m="http://schemas.openxmlformats.org/officeDocument/2006/math">
                    <m:sPre>
                      <m:sPrePr>
                        <m:ctrlPr>
                          <a:rPr lang="fr-FR" sz="2400" i="1" smtClean="0">
                            <a:latin typeface="Cambria Math" panose="02040503050406030204" pitchFamily="18" charset="0"/>
                            <a:cs typeface="Arial" panose="020B0604020202020204" pitchFamily="34" charset="0"/>
                          </a:rPr>
                        </m:ctrlPr>
                      </m:sPrePr>
                      <m:sub/>
                      <m:sup>
                        <m:r>
                          <a:rPr lang="fr-FR" b="0" i="1" smtClean="0">
                            <a:latin typeface="Cambria Math" panose="02040503050406030204" pitchFamily="18" charset="0"/>
                          </a:rPr>
                          <m:t>14</m:t>
                        </m:r>
                      </m:sup>
                      <m:e>
                        <m:r>
                          <a:rPr lang="fr-FR" b="0" i="1" smtClean="0">
                            <a:latin typeface="Cambria Math" panose="02040503050406030204" pitchFamily="18" charset="0"/>
                          </a:rPr>
                          <m:t>𝐶</m:t>
                        </m:r>
                      </m:e>
                    </m:sPre>
                  </m:oMath>
                </a14:m>
                <a:r>
                  <a:rPr lang="fr-FR" sz="2400" dirty="0" smtClean="0">
                    <a:latin typeface="Andalus" panose="02020603050405020304" pitchFamily="18" charset="-78"/>
                    <a:ea typeface="Calibri" panose="020F0502020204030204" pitchFamily="34" charset="0"/>
                    <a:cs typeface="Arial" panose="020B0604020202020204" pitchFamily="34" charset="0"/>
                  </a:rPr>
                  <a:t>) </a:t>
                </a:r>
                <a:r>
                  <a:rPr lang="fr-FR" sz="2400" dirty="0">
                    <a:latin typeface="Andalus" panose="02020603050405020304" pitchFamily="18" charset="-78"/>
                    <a:ea typeface="Calibri" panose="020F0502020204030204" pitchFamily="34" charset="0"/>
                    <a:cs typeface="Arial" panose="020B0604020202020204" pitchFamily="34" charset="0"/>
                  </a:rPr>
                  <a:t>qui sont d’origine cosmique et les familles radioactives du thorium et de l’uranium qui sont présents dans la couche terrestre (rayonnement tellurique).</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sz="2400" dirty="0"/>
              </a:p>
            </p:txBody>
          </p:sp>
        </mc:Choice>
        <mc:Fallback xmlns="">
          <p:sp>
            <p:nvSpPr>
              <p:cNvPr id="2" name="Rectangle 1"/>
              <p:cNvSpPr>
                <a:spLocks noRot="1" noChangeAspect="1" noMove="1" noResize="1" noEditPoints="1" noAdjustHandles="1" noChangeArrowheads="1" noChangeShapeType="1" noTextEdit="1"/>
              </p:cNvSpPr>
              <p:nvPr/>
            </p:nvSpPr>
            <p:spPr>
              <a:xfrm>
                <a:off x="465573" y="479698"/>
                <a:ext cx="11210611" cy="5566204"/>
              </a:xfrm>
              <a:prstGeom prst="rect">
                <a:avLst/>
              </a:prstGeom>
              <a:blipFill>
                <a:blip r:embed="rId2"/>
                <a:stretch>
                  <a:fillRect l="-816" t="-1424" r="-1033"/>
                </a:stretch>
              </a:blipFill>
            </p:spPr>
            <p:txBody>
              <a:bodyPr/>
              <a:lstStyle/>
              <a:p>
                <a:r>
                  <a:rPr lang="fr-FR">
                    <a:noFill/>
                  </a:rPr>
                  <a:t> </a:t>
                </a:r>
              </a:p>
            </p:txBody>
          </p:sp>
        </mc:Fallback>
      </mc:AlternateContent>
    </p:spTree>
    <p:extLst>
      <p:ext uri="{BB962C8B-B14F-4D97-AF65-F5344CB8AC3E}">
        <p14:creationId xmlns:p14="http://schemas.microsoft.com/office/powerpoint/2010/main" val="1820151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655" y="542167"/>
            <a:ext cx="6096000" cy="2677656"/>
          </a:xfrm>
          <a:prstGeom prst="rect">
            <a:avLst/>
          </a:prstGeom>
        </p:spPr>
        <p:txBody>
          <a:bodyPr>
            <a:spAutoFit/>
          </a:bodyPr>
          <a:lstStyle/>
          <a:p>
            <a:r>
              <a:rPr lang="fr-FR" sz="2400" dirty="0">
                <a:latin typeface="Andalus" panose="02020603050405020304" pitchFamily="18" charset="-78"/>
                <a:cs typeface="Andalus" panose="02020603050405020304" pitchFamily="18" charset="-78"/>
              </a:rPr>
              <a:t>EQUILIBRE SECULAIRE</a:t>
            </a:r>
          </a:p>
          <a:p>
            <a:r>
              <a:rPr lang="fr-FR" sz="2400" dirty="0">
                <a:latin typeface="Andalus" panose="02020603050405020304" pitchFamily="18" charset="-78"/>
                <a:cs typeface="Andalus" panose="02020603050405020304" pitchFamily="18" charset="-78"/>
              </a:rPr>
              <a:t>•Lorsque la période du père est très grande par rapport à celle du radioélément fils, et que l’activité du nucléide père semble constante, l’activité du fils va augmenter jusqu’à arriver au même niveau que celle du nucléide père </a:t>
            </a:r>
            <a:r>
              <a:rPr lang="fr-FR" sz="2400" dirty="0" smtClean="0">
                <a:latin typeface="Andalus" panose="02020603050405020304" pitchFamily="18" charset="-78"/>
                <a:cs typeface="Andalus" panose="02020603050405020304" pitchFamily="18" charset="-78"/>
              </a:rPr>
              <a:t>et rester </a:t>
            </a:r>
            <a:r>
              <a:rPr lang="fr-FR" sz="2400" dirty="0">
                <a:latin typeface="Andalus" panose="02020603050405020304" pitchFamily="18" charset="-78"/>
                <a:cs typeface="Andalus" panose="02020603050405020304" pitchFamily="18" charset="-78"/>
              </a:rPr>
              <a:t>constante</a:t>
            </a:r>
          </a:p>
        </p:txBody>
      </p:sp>
      <p:pic>
        <p:nvPicPr>
          <p:cNvPr id="3" name="Picture 2"/>
          <p:cNvPicPr>
            <a:picLocks noChangeAspect="1"/>
          </p:cNvPicPr>
          <p:nvPr/>
        </p:nvPicPr>
        <p:blipFill>
          <a:blip r:embed="rId2"/>
          <a:stretch>
            <a:fillRect/>
          </a:stretch>
        </p:blipFill>
        <p:spPr>
          <a:xfrm>
            <a:off x="6521380" y="520355"/>
            <a:ext cx="4943789" cy="3318115"/>
          </a:xfrm>
          <a:prstGeom prst="rect">
            <a:avLst/>
          </a:prstGeom>
        </p:spPr>
      </p:pic>
      <p:pic>
        <p:nvPicPr>
          <p:cNvPr id="4" name="Picture 3"/>
          <p:cNvPicPr>
            <a:picLocks noChangeAspect="1"/>
          </p:cNvPicPr>
          <p:nvPr/>
        </p:nvPicPr>
        <p:blipFill>
          <a:blip r:embed="rId3"/>
          <a:stretch>
            <a:fillRect/>
          </a:stretch>
        </p:blipFill>
        <p:spPr>
          <a:xfrm>
            <a:off x="6895764" y="4303773"/>
            <a:ext cx="3786389" cy="690258"/>
          </a:xfrm>
          <a:prstGeom prst="rect">
            <a:avLst/>
          </a:prstGeom>
        </p:spPr>
      </p:pic>
    </p:spTree>
    <p:extLst>
      <p:ext uri="{BB962C8B-B14F-4D97-AF65-F5344CB8AC3E}">
        <p14:creationId xmlns:p14="http://schemas.microsoft.com/office/powerpoint/2010/main" val="508924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302" y="772440"/>
            <a:ext cx="10887673" cy="5632311"/>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EQUATION DE LA FILIATION:</a:t>
            </a: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On </a:t>
            </a:r>
            <a:r>
              <a:rPr lang="fr-FR" sz="2400" dirty="0">
                <a:latin typeface="Andalus" panose="02020603050405020304" pitchFamily="18" charset="-78"/>
                <a:cs typeface="Andalus" panose="02020603050405020304" pitchFamily="18" charset="-78"/>
              </a:rPr>
              <a:t>arrive à calculer l’activité du radioélément fils à partir de l’activité du nucléide père. </a:t>
            </a:r>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Lorsqu’on </a:t>
            </a:r>
            <a:r>
              <a:rPr lang="fr-FR" sz="2400" dirty="0">
                <a:latin typeface="Andalus" panose="02020603050405020304" pitchFamily="18" charset="-78"/>
                <a:cs typeface="Andalus" panose="02020603050405020304" pitchFamily="18" charset="-78"/>
              </a:rPr>
              <a:t>est en équilibre de régime l’équation s’écrit : </a:t>
            </a:r>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endParaRPr lang="fr-FR" sz="2400" dirty="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endParaRPr lang="fr-FR" sz="2400" dirty="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endParaRPr lang="fr-FR" sz="2400" dirty="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Et les activités sont égales à TMAX</a:t>
            </a:r>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4444536" y="972476"/>
            <a:ext cx="4267570" cy="853514"/>
          </a:xfrm>
          <a:prstGeom prst="rect">
            <a:avLst/>
          </a:prstGeom>
        </p:spPr>
      </p:pic>
      <p:pic>
        <p:nvPicPr>
          <p:cNvPr id="10" name="Picture 9"/>
          <p:cNvPicPr>
            <a:picLocks noChangeAspect="1"/>
          </p:cNvPicPr>
          <p:nvPr/>
        </p:nvPicPr>
        <p:blipFill>
          <a:blip r:embed="rId3"/>
          <a:stretch>
            <a:fillRect/>
          </a:stretch>
        </p:blipFill>
        <p:spPr>
          <a:xfrm>
            <a:off x="3646697" y="3160043"/>
            <a:ext cx="5220152" cy="1844200"/>
          </a:xfrm>
          <a:prstGeom prst="rect">
            <a:avLst/>
          </a:prstGeom>
        </p:spPr>
      </p:pic>
      <p:pic>
        <p:nvPicPr>
          <p:cNvPr id="12" name="Picture 11"/>
          <p:cNvPicPr>
            <a:picLocks noChangeAspect="1"/>
          </p:cNvPicPr>
          <p:nvPr/>
        </p:nvPicPr>
        <p:blipFill>
          <a:blip r:embed="rId4"/>
          <a:stretch>
            <a:fillRect/>
          </a:stretch>
        </p:blipFill>
        <p:spPr>
          <a:xfrm>
            <a:off x="5188017" y="5314441"/>
            <a:ext cx="3604572" cy="1112616"/>
          </a:xfrm>
          <a:prstGeom prst="rect">
            <a:avLst/>
          </a:prstGeom>
        </p:spPr>
      </p:pic>
    </p:spTree>
    <p:extLst>
      <p:ext uri="{BB962C8B-B14F-4D97-AF65-F5344CB8AC3E}">
        <p14:creationId xmlns:p14="http://schemas.microsoft.com/office/powerpoint/2010/main" val="2128669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6431" y="466990"/>
            <a:ext cx="9646417" cy="5944115"/>
          </a:xfrm>
          <a:prstGeom prst="rect">
            <a:avLst/>
          </a:prstGeom>
        </p:spPr>
      </p:pic>
    </p:spTree>
    <p:extLst>
      <p:ext uri="{BB962C8B-B14F-4D97-AF65-F5344CB8AC3E}">
        <p14:creationId xmlns:p14="http://schemas.microsoft.com/office/powerpoint/2010/main" val="1701816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291403"/>
            <a:ext cx="11405716" cy="6099349"/>
          </a:xfrm>
          <a:prstGeom prst="rect">
            <a:avLst/>
          </a:prstGeom>
        </p:spPr>
      </p:pic>
    </p:spTree>
    <p:extLst>
      <p:ext uri="{BB962C8B-B14F-4D97-AF65-F5344CB8AC3E}">
        <p14:creationId xmlns:p14="http://schemas.microsoft.com/office/powerpoint/2010/main" val="2178954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6638" y="264668"/>
            <a:ext cx="11260852" cy="3785652"/>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Effets biologiques des rayonnements ionisants:</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Les effets biologiques des rayonnements ionisants dépendent des facteurs suivants :</a:t>
            </a:r>
          </a:p>
          <a:p>
            <a:r>
              <a:rPr lang="fr-FR" sz="2400" dirty="0">
                <a:latin typeface="Andalus" panose="02020603050405020304" pitchFamily="18" charset="-78"/>
                <a:cs typeface="Andalus" panose="02020603050405020304" pitchFamily="18" charset="-78"/>
              </a:rPr>
              <a:t>1- la dose d'irradiation, qui représente l’énergie absorbée par unité de masse.</a:t>
            </a:r>
          </a:p>
          <a:p>
            <a:r>
              <a:rPr lang="fr-FR" sz="2400" dirty="0">
                <a:latin typeface="Andalus" panose="02020603050405020304" pitchFamily="18" charset="-78"/>
                <a:cs typeface="Andalus" panose="02020603050405020304" pitchFamily="18" charset="-78"/>
              </a:rPr>
              <a:t>2- de la nature du rayonnement :</a:t>
            </a:r>
          </a:p>
          <a:p>
            <a:r>
              <a:rPr lang="fr-FR" sz="2400" dirty="0">
                <a:latin typeface="Andalus" panose="02020603050405020304" pitchFamily="18" charset="-78"/>
                <a:cs typeface="Andalus" panose="02020603050405020304" pitchFamily="18" charset="-78"/>
              </a:rPr>
              <a:t>à énergies égales :</a:t>
            </a:r>
          </a:p>
          <a:p>
            <a:pPr marL="342900" indent="-342900">
              <a:buFont typeface="Wingdings" panose="05000000000000000000" pitchFamily="2" charset="2"/>
              <a:buChar char="Ø"/>
            </a:pPr>
            <a:r>
              <a:rPr lang="fr-FR" sz="2400" dirty="0">
                <a:latin typeface="Andalus" panose="02020603050405020304" pitchFamily="18" charset="-78"/>
                <a:cs typeface="Andalus" panose="02020603050405020304" pitchFamily="18" charset="-78"/>
              </a:rPr>
              <a:t>le pouvoir de pénétration du rayonnement α est le plus faible tandis que celui des rayons γ est le </a:t>
            </a:r>
            <a:r>
              <a:rPr lang="fr-FR" sz="2400" dirty="0" smtClean="0">
                <a:latin typeface="Andalus" panose="02020603050405020304" pitchFamily="18" charset="-78"/>
                <a:cs typeface="Andalus" panose="02020603050405020304" pitchFamily="18" charset="-78"/>
              </a:rPr>
              <a:t>plus important.</a:t>
            </a:r>
          </a:p>
          <a:p>
            <a:pPr marL="342900" indent="-342900">
              <a:buFont typeface="Wingdings" panose="05000000000000000000" pitchFamily="2" charset="2"/>
              <a:buChar char="Ø"/>
            </a:pPr>
            <a:r>
              <a:rPr lang="fr-FR" sz="2400" dirty="0" smtClean="0">
                <a:latin typeface="Andalus" panose="02020603050405020304" pitchFamily="18" charset="-78"/>
                <a:cs typeface="Andalus" panose="02020603050405020304" pitchFamily="18" charset="-78"/>
              </a:rPr>
              <a:t>Les </a:t>
            </a:r>
            <a:r>
              <a:rPr lang="fr-FR" sz="2400" dirty="0">
                <a:latin typeface="Andalus" panose="02020603050405020304" pitchFamily="18" charset="-78"/>
                <a:cs typeface="Andalus" panose="02020603050405020304" pitchFamily="18" charset="-78"/>
              </a:rPr>
              <a:t>protons provoquent deux fois plus de cancers que les rayons γ.</a:t>
            </a:r>
          </a:p>
          <a:p>
            <a:r>
              <a:rPr lang="fr-FR" sz="2400" dirty="0">
                <a:latin typeface="Andalus" panose="02020603050405020304" pitchFamily="18" charset="-78"/>
                <a:cs typeface="Andalus" panose="02020603050405020304" pitchFamily="18" charset="-78"/>
              </a:rPr>
              <a:t>les expositions à des doses plus ou moins élevées de rayonnements ionisants peuvent avoir des </a:t>
            </a:r>
            <a:r>
              <a:rPr lang="fr-FR" sz="2400" dirty="0" smtClean="0">
                <a:latin typeface="Andalus" panose="02020603050405020304" pitchFamily="18" charset="-78"/>
                <a:cs typeface="Andalus" panose="02020603050405020304" pitchFamily="18" charset="-78"/>
              </a:rPr>
              <a:t>effets à </a:t>
            </a:r>
            <a:r>
              <a:rPr lang="fr-FR" sz="2400" dirty="0">
                <a:latin typeface="Andalus" panose="02020603050405020304" pitchFamily="18" charset="-78"/>
                <a:cs typeface="Andalus" panose="02020603050405020304" pitchFamily="18" charset="-78"/>
              </a:rPr>
              <a:t>long terme sous la forme de cancers et de leucémies.</a:t>
            </a:r>
          </a:p>
        </p:txBody>
      </p:sp>
    </p:spTree>
    <p:extLst>
      <p:ext uri="{BB962C8B-B14F-4D97-AF65-F5344CB8AC3E}">
        <p14:creationId xmlns:p14="http://schemas.microsoft.com/office/powerpoint/2010/main" val="2343649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5030" y="492371"/>
            <a:ext cx="5446205" cy="5707462"/>
          </a:xfrm>
          <a:prstGeom prst="rect">
            <a:avLst/>
          </a:prstGeom>
        </p:spPr>
      </p:pic>
      <p:pic>
        <p:nvPicPr>
          <p:cNvPr id="3" name="Picture 2"/>
          <p:cNvPicPr>
            <a:picLocks noChangeAspect="1"/>
          </p:cNvPicPr>
          <p:nvPr/>
        </p:nvPicPr>
        <p:blipFill>
          <a:blip r:embed="rId3"/>
          <a:stretch>
            <a:fillRect/>
          </a:stretch>
        </p:blipFill>
        <p:spPr>
          <a:xfrm>
            <a:off x="6748003" y="482321"/>
            <a:ext cx="4837745" cy="5717512"/>
          </a:xfrm>
          <a:prstGeom prst="rect">
            <a:avLst/>
          </a:prstGeom>
        </p:spPr>
      </p:pic>
    </p:spTree>
    <p:extLst>
      <p:ext uri="{BB962C8B-B14F-4D97-AF65-F5344CB8AC3E}">
        <p14:creationId xmlns:p14="http://schemas.microsoft.com/office/powerpoint/2010/main" val="1747702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187" y="387925"/>
            <a:ext cx="11250804" cy="4893647"/>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Période physique, période biologique et période effective:</a:t>
            </a:r>
            <a:endParaRPr lang="fr-FR" sz="2400" b="1"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La période physique est la période radioactive. </a:t>
            </a:r>
          </a:p>
          <a:p>
            <a:r>
              <a:rPr lang="fr-FR" sz="2400" dirty="0">
                <a:latin typeface="Andalus" panose="02020603050405020304" pitchFamily="18" charset="-78"/>
                <a:cs typeface="Andalus" panose="02020603050405020304" pitchFamily="18" charset="-78"/>
              </a:rPr>
              <a:t>La période physique, également appelée demi-vie radioactive, est le temps nécessaire pour que la moitié des noyaux d'un isotope radioactif donné se désintègrent en produits de désintégration.</a:t>
            </a:r>
          </a:p>
          <a:p>
            <a:r>
              <a:rPr lang="fr-FR" sz="2400" dirty="0">
                <a:latin typeface="Andalus" panose="02020603050405020304" pitchFamily="18" charset="-78"/>
                <a:cs typeface="Andalus" panose="02020603050405020304" pitchFamily="18" charset="-78"/>
              </a:rPr>
              <a:t>Cette période est importante car elle détermine la vitesse à laquelle la radioactivité d'une substance diminue avec le temps. Plus la demi-vie est courte, plus la substance est radioactive et plus elle se désintègre rapidement.</a:t>
            </a:r>
          </a:p>
          <a:p>
            <a:r>
              <a:rPr lang="fr-FR" sz="2400" dirty="0">
                <a:latin typeface="Andalus" panose="02020603050405020304" pitchFamily="18" charset="-78"/>
                <a:cs typeface="Andalus" panose="02020603050405020304" pitchFamily="18" charset="-78"/>
              </a:rPr>
              <a:t>Comprendre la période physique est crucial pour évaluer les risques d'exposition aux radiations et pour planifier des activités impliquant des matériaux radioactifs. Par exemple, les travailleurs de l'industrie nucléaire doivent tenir compte de la demi-vie des isotopes présents dans les matières radioactives avec lesquelles ils travaillent afin de minimiser leur exposition aux radiations.</a:t>
            </a:r>
          </a:p>
        </p:txBody>
      </p:sp>
    </p:spTree>
    <p:extLst>
      <p:ext uri="{BB962C8B-B14F-4D97-AF65-F5344CB8AC3E}">
        <p14:creationId xmlns:p14="http://schemas.microsoft.com/office/powerpoint/2010/main" val="3958077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655" y="749666"/>
            <a:ext cx="11220660" cy="4154984"/>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Période Biologique: </a:t>
            </a:r>
          </a:p>
          <a:p>
            <a:pPr marL="342900" indent="-342900">
              <a:buFont typeface="Arial" panose="020B0604020202020204" pitchFamily="34" charset="0"/>
              <a:buChar char="•"/>
            </a:pPr>
            <a:r>
              <a:rPr lang="fr-FR" sz="2400" dirty="0">
                <a:latin typeface="Andalus" panose="02020603050405020304" pitchFamily="18" charset="-78"/>
                <a:cs typeface="Andalus" panose="02020603050405020304" pitchFamily="18" charset="-78"/>
              </a:rPr>
              <a:t>La période biologique d'un élément chimique est le temps au bout duquel la moitié </a:t>
            </a:r>
            <a:r>
              <a:rPr lang="fr-FR" sz="2400" dirty="0" smtClean="0">
                <a:latin typeface="Andalus" panose="02020603050405020304" pitchFamily="18" charset="-78"/>
                <a:cs typeface="Andalus" panose="02020603050405020304" pitchFamily="18" charset="-78"/>
              </a:rPr>
              <a:t>d’une quantité </a:t>
            </a:r>
            <a:r>
              <a:rPr lang="fr-FR" sz="2400" dirty="0">
                <a:latin typeface="Andalus" panose="02020603050405020304" pitchFamily="18" charset="-78"/>
                <a:cs typeface="Andalus" panose="02020603050405020304" pitchFamily="18" charset="-78"/>
              </a:rPr>
              <a:t>ingérée ou inhalée (telle une drogue ou un </a:t>
            </a:r>
            <a:r>
              <a:rPr lang="fr-FR" sz="2400" dirty="0" smtClean="0">
                <a:latin typeface="Andalus" panose="02020603050405020304" pitchFamily="18" charset="-78"/>
                <a:cs typeface="Andalus" panose="02020603050405020304" pitchFamily="18" charset="-78"/>
              </a:rPr>
              <a:t>radio-isotope) </a:t>
            </a:r>
            <a:r>
              <a:rPr lang="fr-FR" sz="2400" dirty="0">
                <a:latin typeface="Andalus" panose="02020603050405020304" pitchFamily="18" charset="-78"/>
                <a:cs typeface="Andalus" panose="02020603050405020304" pitchFamily="18" charset="-78"/>
              </a:rPr>
              <a:t>est éliminée de </a:t>
            </a:r>
            <a:r>
              <a:rPr lang="fr-FR" sz="2400" dirty="0" smtClean="0">
                <a:latin typeface="Andalus" panose="02020603050405020304" pitchFamily="18" charset="-78"/>
                <a:cs typeface="Andalus" panose="02020603050405020304" pitchFamily="18" charset="-78"/>
              </a:rPr>
              <a:t>l’organisme uniquement </a:t>
            </a:r>
            <a:r>
              <a:rPr lang="fr-FR" sz="2400" dirty="0">
                <a:latin typeface="Andalus" panose="02020603050405020304" pitchFamily="18" charset="-78"/>
                <a:cs typeface="Andalus" panose="02020603050405020304" pitchFamily="18" charset="-78"/>
              </a:rPr>
              <a:t>par des voies naturelles ( </a:t>
            </a:r>
            <a:r>
              <a:rPr lang="fr-FR" sz="2400" dirty="0" smtClean="0">
                <a:latin typeface="Andalus" panose="02020603050405020304" pitchFamily="18" charset="-78"/>
                <a:cs typeface="Andalus" panose="02020603050405020304" pitchFamily="18" charset="-78"/>
              </a:rPr>
              <a:t>salive, sueurs</a:t>
            </a:r>
            <a:r>
              <a:rPr lang="fr-FR" sz="2400" dirty="0">
                <a:latin typeface="Andalus" panose="02020603050405020304" pitchFamily="18" charset="-78"/>
                <a:cs typeface="Andalus" panose="02020603050405020304" pitchFamily="18" charset="-78"/>
              </a:rPr>
              <a:t>, urines</a:t>
            </a:r>
            <a:r>
              <a:rPr lang="fr-FR" sz="2400" dirty="0" smtClean="0">
                <a:latin typeface="Andalus" panose="02020603050405020304" pitchFamily="18" charset="-78"/>
                <a:cs typeface="Andalus" panose="02020603050405020304" pitchFamily="18" charset="-78"/>
              </a:rPr>
              <a:t>…).</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TB </a:t>
            </a:r>
            <a:r>
              <a:rPr lang="fr-FR" sz="2400" dirty="0">
                <a:latin typeface="Andalus" panose="02020603050405020304" pitchFamily="18" charset="-78"/>
                <a:cs typeface="Andalus" panose="02020603050405020304" pitchFamily="18" charset="-78"/>
              </a:rPr>
              <a:t>dépend de l’élément radioactifs et de son métabolisme dans l’organisme et l’état fonctionnel de l’organe d’élimination</a:t>
            </a:r>
            <a:r>
              <a:rPr lang="fr-FR" sz="2400" dirty="0" smtClean="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Plus la période biologique est courte, moins un élément radioactif ingéré a de chances de se désintégrer durant son séjour dans l’organisme, et moins il est </a:t>
            </a:r>
            <a:r>
              <a:rPr lang="fr-FR" sz="2400" dirty="0" smtClean="0">
                <a:latin typeface="Andalus" panose="02020603050405020304" pitchFamily="18" charset="-78"/>
                <a:cs typeface="Andalus" panose="02020603050405020304" pitchFamily="18" charset="-78"/>
              </a:rPr>
              <a:t>dangereux.</a:t>
            </a:r>
          </a:p>
          <a:p>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•Exemple</a:t>
            </a:r>
            <a:r>
              <a:rPr lang="fr-FR" sz="2400" dirty="0">
                <a:latin typeface="Andalus" panose="02020603050405020304" pitchFamily="18" charset="-78"/>
                <a:cs typeface="Andalus" panose="02020603050405020304" pitchFamily="18" charset="-78"/>
              </a:rPr>
              <a:t>: Pour l’iode fixé sur la thyroïde TB = 30 jours</a:t>
            </a:r>
          </a:p>
          <a:p>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247947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643" y="442128"/>
            <a:ext cx="11294348" cy="3416320"/>
          </a:xfrm>
          <a:prstGeom prst="rect">
            <a:avLst/>
          </a:prstGeom>
        </p:spPr>
        <p:txBody>
          <a:bodyPr wrap="square">
            <a:spAutoFit/>
          </a:bodyPr>
          <a:lstStyle/>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Cette période est importante car elle détermine la durée pendant laquelle une substance radioactive reste dans le corps et peut causer des dommages biologiques.</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Certains isotopes radioactifs ont des périodes biologiques plus longues que d'autres, ce qui signifie qu'ils restent dans le corps pendant une période prolongée et peuvent entraîner une exposition continue aux radiations.</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La période biologique est essentielle pour évaluer les risques pour la santé des individus exposés aux radiations. </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Elle est utilisée pour estimer la dose absorbée par les tissus et les organes du corps et pour déterminer les mesures appropriées de protection radiologique.</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055199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007" y="239377"/>
            <a:ext cx="10949355" cy="6740307"/>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La période effective:</a:t>
            </a:r>
          </a:p>
          <a:p>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400" dirty="0">
                <a:latin typeface="Andalus" panose="02020603050405020304" pitchFamily="18" charset="-78"/>
                <a:cs typeface="Andalus" panose="02020603050405020304" pitchFamily="18" charset="-78"/>
              </a:rPr>
              <a:t>L</a:t>
            </a:r>
            <a:r>
              <a:rPr lang="fr-FR" sz="2400" dirty="0" smtClean="0">
                <a:latin typeface="Andalus" panose="02020603050405020304" pitchFamily="18" charset="-78"/>
                <a:cs typeface="Andalus" panose="02020603050405020304" pitchFamily="18" charset="-78"/>
              </a:rPr>
              <a:t>a </a:t>
            </a:r>
            <a:r>
              <a:rPr lang="fr-FR" sz="2400" dirty="0">
                <a:latin typeface="Andalus" panose="02020603050405020304" pitchFamily="18" charset="-78"/>
                <a:cs typeface="Andalus" panose="02020603050405020304" pitchFamily="18" charset="-78"/>
              </a:rPr>
              <a:t>période effective </a:t>
            </a:r>
            <a:r>
              <a:rPr lang="fr-FR" sz="2400" dirty="0" smtClean="0">
                <a:latin typeface="Andalus" panose="02020603050405020304" pitchFamily="18" charset="-78"/>
                <a:cs typeface="Andalus" panose="02020603050405020304" pitchFamily="18" charset="-78"/>
              </a:rPr>
              <a:t>est </a:t>
            </a:r>
            <a:r>
              <a:rPr lang="fr-FR" sz="2400" dirty="0">
                <a:latin typeface="Andalus" panose="02020603050405020304" pitchFamily="18" charset="-78"/>
                <a:cs typeface="Andalus" panose="02020603050405020304" pitchFamily="18" charset="-78"/>
              </a:rPr>
              <a:t>une mesure du temps pendant lequel une substance radioactive reste dans le corps et peut exercer son effet radiologique. </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Elle </a:t>
            </a:r>
            <a:r>
              <a:rPr lang="fr-FR" sz="2400" dirty="0">
                <a:latin typeface="Andalus" panose="02020603050405020304" pitchFamily="18" charset="-78"/>
                <a:cs typeface="Andalus" panose="02020603050405020304" pitchFamily="18" charset="-78"/>
              </a:rPr>
              <a:t>dépend de la période physique de l'isotope en question, ainsi que de la manière dont celui-ci interagit avec les tissus et les organes du corps humain</a:t>
            </a:r>
            <a:r>
              <a:rPr lang="fr-FR" sz="2400" dirty="0" smtClean="0">
                <a:latin typeface="Andalus" panose="02020603050405020304" pitchFamily="18" charset="-78"/>
                <a:cs typeface="Andalus" panose="02020603050405020304" pitchFamily="18" charset="-78"/>
              </a:rPr>
              <a:t>.</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Certains isotopes ont des périodes effectives relativement courtes, tandis que d'autres peuvent rester dans le corps pendant des périodes prolongées</a:t>
            </a:r>
            <a:r>
              <a:rPr lang="fr-FR" sz="2400" dirty="0" smtClean="0">
                <a:latin typeface="Andalus" panose="02020603050405020304" pitchFamily="18" charset="-78"/>
                <a:cs typeface="Andalus" panose="02020603050405020304" pitchFamily="18" charset="-78"/>
              </a:rPr>
              <a:t>.</a:t>
            </a:r>
          </a:p>
          <a:p>
            <a:pPr marL="342900" indent="-342900">
              <a:buFont typeface="Arial" panose="020B0604020202020204" pitchFamily="34" charset="0"/>
              <a:buChar char="•"/>
            </a:pPr>
            <a:r>
              <a:rPr lang="fr-FR" sz="2400" dirty="0">
                <a:latin typeface="Andalus" panose="02020603050405020304" pitchFamily="18" charset="-78"/>
                <a:cs typeface="Andalus" panose="02020603050405020304" pitchFamily="18" charset="-78"/>
              </a:rPr>
              <a:t>La période effective est un concept important en radioprotection et en évaluation des risques radiologiques, car elle permet d'estimer la durée pendant laquelle une exposition aux radiations est susceptible de se produire après l'absorption d'une substance radioactive. </a:t>
            </a:r>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Elle </a:t>
            </a:r>
            <a:r>
              <a:rPr lang="fr-FR" sz="2400" dirty="0">
                <a:latin typeface="Andalus" panose="02020603050405020304" pitchFamily="18" charset="-78"/>
                <a:cs typeface="Andalus" panose="02020603050405020304" pitchFamily="18" charset="-78"/>
              </a:rPr>
              <a:t>est utilisée pour calculer la dose absorbée par les tissus et les organes, ainsi que pour déterminer les mesures de protection radiologique appropriées pour minimiser les risques pour la santé.</a:t>
            </a:r>
          </a:p>
          <a:p>
            <a:endParaRPr lang="fr-FR" sz="2400" dirty="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endParaRPr lang="fr-FR" sz="2400" dirty="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64080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13915" y="2690336"/>
                <a:ext cx="10189029" cy="1431482"/>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Le technétium </a:t>
                </a:r>
                <a:r>
                  <a:rPr lang="fr-FR" sz="2400" dirty="0">
                    <a:latin typeface="Andalus" panose="02020603050405020304" pitchFamily="18" charset="-78"/>
                    <a:cs typeface="Andalus" panose="02020603050405020304" pitchFamily="18" charset="-78"/>
                  </a:rPr>
                  <a:t>99m </a:t>
                </a:r>
                <a:r>
                  <a:rPr lang="fr-FR" sz="2400" dirty="0" smtClean="0">
                    <a:latin typeface="Andalus" panose="02020603050405020304" pitchFamily="18" charset="-78"/>
                    <a:cs typeface="Andalus" panose="02020603050405020304" pitchFamily="18" charset="-78"/>
                  </a:rPr>
                  <a:t>(</a:t>
                </a:r>
                <a14:m>
                  <m:oMath xmlns:m="http://schemas.openxmlformats.org/officeDocument/2006/math">
                    <m:sPre>
                      <m:sPrePr>
                        <m:ctrlPr>
                          <a:rPr lang="fr-FR" sz="3200" i="1">
                            <a:latin typeface="Cambria Math" panose="02040503050406030204" pitchFamily="18" charset="0"/>
                            <a:cs typeface="Andalus" panose="02020603050405020304" pitchFamily="18" charset="-78"/>
                          </a:rPr>
                        </m:ctrlPr>
                      </m:sPrePr>
                      <m:sub>
                        <m:r>
                          <a:rPr lang="fr-FR" sz="3200" i="1">
                            <a:latin typeface="Cambria Math" panose="02040503050406030204" pitchFamily="18" charset="0"/>
                            <a:cs typeface="Andalus" panose="02020603050405020304" pitchFamily="18" charset="-78"/>
                          </a:rPr>
                          <m:t>43</m:t>
                        </m:r>
                      </m:sub>
                      <m:sup>
                        <m:r>
                          <a:rPr lang="fr-FR" sz="2400" i="1">
                            <a:latin typeface="Cambria Math" panose="02040503050406030204" pitchFamily="18" charset="0"/>
                          </a:rPr>
                          <m:t>99</m:t>
                        </m:r>
                        <m:r>
                          <a:rPr lang="fr-FR" sz="2400" i="1">
                            <a:latin typeface="Cambria Math" panose="02040503050406030204" pitchFamily="18" charset="0"/>
                          </a:rPr>
                          <m:t>𝑚</m:t>
                        </m:r>
                      </m:sup>
                      <m:e>
                        <m:r>
                          <a:rPr lang="fr-FR" sz="2400" i="1">
                            <a:latin typeface="Cambria Math" panose="02040503050406030204" pitchFamily="18" charset="0"/>
                          </a:rPr>
                          <m:t>𝑇𝑐</m:t>
                        </m:r>
                      </m:e>
                    </m:sPre>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est un </a:t>
                </a:r>
                <a:r>
                  <a:rPr lang="fr-FR" sz="2400" dirty="0" smtClean="0">
                    <a:latin typeface="Andalus" panose="02020603050405020304" pitchFamily="18" charset="-78"/>
                    <a:cs typeface="Andalus" panose="02020603050405020304" pitchFamily="18" charset="-78"/>
                  </a:rPr>
                  <a:t>isomère </a:t>
                </a:r>
                <a:r>
                  <a:rPr lang="fr-FR" sz="2400" dirty="0">
                    <a:latin typeface="Andalus" panose="02020603050405020304" pitchFamily="18" charset="-78"/>
                    <a:cs typeface="Andalus" panose="02020603050405020304" pitchFamily="18" charset="-78"/>
                  </a:rPr>
                  <a:t>du </a:t>
                </a:r>
                <a14:m>
                  <m:oMath xmlns:m="http://schemas.openxmlformats.org/officeDocument/2006/math">
                    <m:sPre>
                      <m:sPrePr>
                        <m:ctrlPr>
                          <a:rPr lang="fr-FR" sz="3200" i="1">
                            <a:latin typeface="Cambria Math" panose="02040503050406030204" pitchFamily="18" charset="0"/>
                            <a:cs typeface="Andalus" panose="02020603050405020304" pitchFamily="18" charset="-78"/>
                          </a:rPr>
                        </m:ctrlPr>
                      </m:sPrePr>
                      <m:sub>
                        <m:r>
                          <a:rPr lang="fr-FR" sz="3200" i="1">
                            <a:latin typeface="Cambria Math" panose="02040503050406030204" pitchFamily="18" charset="0"/>
                            <a:cs typeface="Andalus" panose="02020603050405020304" pitchFamily="18" charset="-78"/>
                          </a:rPr>
                          <m:t>43</m:t>
                        </m:r>
                      </m:sub>
                      <m:sup>
                        <m:r>
                          <a:rPr lang="fr-FR" sz="2400" i="1">
                            <a:latin typeface="Cambria Math" panose="02040503050406030204" pitchFamily="18" charset="0"/>
                          </a:rPr>
                          <m:t>99</m:t>
                        </m:r>
                      </m:sup>
                      <m:e>
                        <m:r>
                          <a:rPr lang="fr-FR" sz="2400" i="1">
                            <a:latin typeface="Cambria Math" panose="02040503050406030204" pitchFamily="18" charset="0"/>
                          </a:rPr>
                          <m:t>𝑇𝑐</m:t>
                        </m:r>
                      </m:e>
                    </m:sPre>
                  </m:oMath>
                </a14:m>
                <a:r>
                  <a:rPr lang="fr-FR" sz="2400" dirty="0">
                    <a:latin typeface="Andalus" panose="02020603050405020304" pitchFamily="18" charset="-78"/>
                    <a:cs typeface="Andalus" panose="02020603050405020304" pitchFamily="18" charset="-78"/>
                  </a:rPr>
                  <a:t>. On dit qu’il est </a:t>
                </a:r>
                <a:r>
                  <a:rPr lang="fr-FR" sz="2400" dirty="0" smtClean="0">
                    <a:latin typeface="Andalus" panose="02020603050405020304" pitchFamily="18" charset="-78"/>
                    <a:cs typeface="Andalus" panose="02020603050405020304" pitchFamily="18" charset="-78"/>
                  </a:rPr>
                  <a:t>métastable, </a:t>
                </a:r>
                <a:r>
                  <a:rPr lang="fr-FR" sz="2400" dirty="0">
                    <a:latin typeface="Andalus" panose="02020603050405020304" pitchFamily="18" charset="-78"/>
                    <a:cs typeface="Andalus" panose="02020603050405020304" pitchFamily="18" charset="-78"/>
                  </a:rPr>
                  <a:t>car </a:t>
                </a:r>
                <a:r>
                  <a:rPr lang="fr-FR" sz="2400" dirty="0" smtClean="0">
                    <a:latin typeface="Andalus" panose="02020603050405020304" pitchFamily="18" charset="-78"/>
                    <a:cs typeface="Andalus" panose="02020603050405020304" pitchFamily="18" charset="-78"/>
                  </a:rPr>
                  <a:t>il possède </a:t>
                </a:r>
                <a:r>
                  <a:rPr lang="fr-FR" sz="2400" dirty="0">
                    <a:latin typeface="Andalus" panose="02020603050405020304" pitchFamily="18" charset="-78"/>
                    <a:cs typeface="Andalus" panose="02020603050405020304" pitchFamily="18" charset="-78"/>
                  </a:rPr>
                  <a:t>une </a:t>
                </a:r>
                <a:r>
                  <a:rPr lang="fr-FR" sz="2400" dirty="0" smtClean="0">
                    <a:latin typeface="Andalus" panose="02020603050405020304" pitchFamily="18" charset="-78"/>
                    <a:cs typeface="Andalus" panose="02020603050405020304" pitchFamily="18" charset="-78"/>
                  </a:rPr>
                  <a:t>énergie </a:t>
                </a:r>
                <a:r>
                  <a:rPr lang="fr-FR" sz="2400" dirty="0">
                    <a:latin typeface="Andalus" panose="02020603050405020304" pitchFamily="18" charset="-78"/>
                    <a:cs typeface="Andalus" panose="02020603050405020304" pitchFamily="18" charset="-78"/>
                  </a:rPr>
                  <a:t>interne </a:t>
                </a:r>
                <a:r>
                  <a:rPr lang="fr-FR" sz="2400" dirty="0" smtClean="0">
                    <a:latin typeface="Andalus" panose="02020603050405020304" pitchFamily="18" charset="-78"/>
                    <a:cs typeface="Andalus" panose="02020603050405020304" pitchFamily="18" charset="-78"/>
                  </a:rPr>
                  <a:t>supérieure </a:t>
                </a:r>
                <a:r>
                  <a:rPr lang="fr-FR" sz="2400" dirty="0">
                    <a:latin typeface="Andalus" panose="02020603050405020304" pitchFamily="18" charset="-78"/>
                    <a:cs typeface="Andalus" panose="02020603050405020304" pitchFamily="18" charset="-78"/>
                  </a:rPr>
                  <a:t>a celle du</a:t>
                </a:r>
                <a14:m>
                  <m:oMath xmlns:m="http://schemas.openxmlformats.org/officeDocument/2006/math">
                    <m:sPre>
                      <m:sPrePr>
                        <m:ctrlPr>
                          <a:rPr lang="fr-FR" sz="3200" i="1">
                            <a:latin typeface="Cambria Math" panose="02040503050406030204" pitchFamily="18" charset="0"/>
                            <a:cs typeface="Andalus" panose="02020603050405020304" pitchFamily="18" charset="-78"/>
                          </a:rPr>
                        </m:ctrlPr>
                      </m:sPrePr>
                      <m:sub>
                        <m:r>
                          <a:rPr lang="fr-FR" sz="3200" i="1">
                            <a:latin typeface="Cambria Math" panose="02040503050406030204" pitchFamily="18" charset="0"/>
                            <a:cs typeface="Andalus" panose="02020603050405020304" pitchFamily="18" charset="-78"/>
                          </a:rPr>
                          <m:t>43</m:t>
                        </m:r>
                      </m:sub>
                      <m:sup>
                        <m:r>
                          <a:rPr lang="fr-FR" sz="2400" i="1">
                            <a:latin typeface="Cambria Math" panose="02040503050406030204" pitchFamily="18" charset="0"/>
                          </a:rPr>
                          <m:t>99</m:t>
                        </m:r>
                      </m:sup>
                      <m:e>
                        <m:r>
                          <a:rPr lang="fr-FR" sz="2400" i="1">
                            <a:latin typeface="Cambria Math" panose="02040503050406030204" pitchFamily="18" charset="0"/>
                          </a:rPr>
                          <m:t>𝑇𝑐</m:t>
                        </m:r>
                      </m:e>
                    </m:sPre>
                  </m:oMath>
                </a14:m>
                <a:r>
                  <a:rPr lang="fr-FR" sz="2400" dirty="0">
                    <a:latin typeface="Andalus" panose="02020603050405020304" pitchFamily="18" charset="-78"/>
                    <a:cs typeface="Andalus" panose="02020603050405020304" pitchFamily="18" charset="-78"/>
                  </a:rPr>
                  <a:t> . Il se </a:t>
                </a:r>
                <a:r>
                  <a:rPr lang="fr-FR" sz="2400" dirty="0" smtClean="0">
                    <a:latin typeface="Andalus" panose="02020603050405020304" pitchFamily="18" charset="-78"/>
                    <a:cs typeface="Andalus" panose="02020603050405020304" pitchFamily="18" charset="-78"/>
                  </a:rPr>
                  <a:t>désintègre </a:t>
                </a:r>
                <a:r>
                  <a:rPr lang="fr-FR" sz="2400" dirty="0">
                    <a:latin typeface="Andalus" panose="02020603050405020304" pitchFamily="18" charset="-78"/>
                    <a:cs typeface="Andalus" panose="02020603050405020304" pitchFamily="18" charset="-78"/>
                  </a:rPr>
                  <a:t>en </a:t>
                </a:r>
                <a:r>
                  <a:rPr lang="fr-FR" sz="2400" dirty="0" smtClean="0">
                    <a:latin typeface="Andalus" panose="02020603050405020304" pitchFamily="18" charset="-78"/>
                    <a:cs typeface="Andalus" panose="02020603050405020304" pitchFamily="18" charset="-78"/>
                  </a:rPr>
                  <a:t>émettant un rayonnement </a:t>
                </a:r>
                <a:r>
                  <a:rPr lang="fr-FR" sz="2400" dirty="0">
                    <a:latin typeface="Andalus" panose="02020603050405020304" pitchFamily="18" charset="-78"/>
                    <a:cs typeface="Andalus" panose="02020603050405020304" pitchFamily="18" charset="-78"/>
                  </a:rPr>
                  <a:t>γ de 140 </a:t>
                </a:r>
                <a:r>
                  <a:rPr lang="fr-FR" sz="2400" dirty="0" err="1">
                    <a:latin typeface="Andalus" panose="02020603050405020304" pitchFamily="18" charset="-78"/>
                    <a:cs typeface="Andalus" panose="02020603050405020304" pitchFamily="18" charset="-78"/>
                  </a:rPr>
                  <a:t>KeV</a:t>
                </a:r>
                <a:r>
                  <a:rPr lang="fr-FR" sz="2400" dirty="0">
                    <a:latin typeface="Andalus" panose="02020603050405020304" pitchFamily="18" charset="-78"/>
                    <a:cs typeface="Andalus" panose="02020603050405020304" pitchFamily="18" charset="-78"/>
                  </a:rPr>
                  <a:t>.</a:t>
                </a:r>
              </a:p>
            </p:txBody>
          </p:sp>
        </mc:Choice>
        <mc:Fallback xmlns="">
          <p:sp>
            <p:nvSpPr>
              <p:cNvPr id="2" name="Rectangle 1"/>
              <p:cNvSpPr>
                <a:spLocks noRot="1" noChangeAspect="1" noMove="1" noResize="1" noEditPoints="1" noAdjustHandles="1" noChangeArrowheads="1" noChangeShapeType="1" noTextEdit="1"/>
              </p:cNvSpPr>
              <p:nvPr/>
            </p:nvSpPr>
            <p:spPr>
              <a:xfrm>
                <a:off x="813915" y="2690336"/>
                <a:ext cx="10189029" cy="1431482"/>
              </a:xfrm>
              <a:prstGeom prst="rect">
                <a:avLst/>
              </a:prstGeom>
              <a:blipFill>
                <a:blip r:embed="rId3"/>
                <a:stretch>
                  <a:fillRect l="-958" r="-1496" b="-9362"/>
                </a:stretch>
              </a:blipFill>
            </p:spPr>
            <p:txBody>
              <a:bodyPr/>
              <a:lstStyle/>
              <a:p>
                <a:r>
                  <a:rPr lang="fr-FR">
                    <a:noFill/>
                  </a:rPr>
                  <a:t> </a:t>
                </a:r>
              </a:p>
            </p:txBody>
          </p:sp>
        </mc:Fallback>
      </mc:AlternateContent>
      <p:pic>
        <p:nvPicPr>
          <p:cNvPr id="3" name="Picture 2"/>
          <p:cNvPicPr>
            <a:picLocks noChangeAspect="1"/>
          </p:cNvPicPr>
          <p:nvPr/>
        </p:nvPicPr>
        <p:blipFill>
          <a:blip r:embed="rId4"/>
          <a:stretch>
            <a:fillRect/>
          </a:stretch>
        </p:blipFill>
        <p:spPr>
          <a:xfrm>
            <a:off x="1796696" y="1215851"/>
            <a:ext cx="8096190" cy="1050351"/>
          </a:xfrm>
          <a:prstGeom prst="rect">
            <a:avLst/>
          </a:prstGeom>
        </p:spPr>
      </p:pic>
    </p:spTree>
    <p:extLst>
      <p:ext uri="{BB962C8B-B14F-4D97-AF65-F5344CB8AC3E}">
        <p14:creationId xmlns:p14="http://schemas.microsoft.com/office/powerpoint/2010/main" val="383921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98973" y="1314282"/>
            <a:ext cx="2149026" cy="1958510"/>
          </a:xfrm>
          <a:prstGeom prst="rect">
            <a:avLst/>
          </a:prstGeom>
        </p:spPr>
      </p:pic>
      <p:pic>
        <p:nvPicPr>
          <p:cNvPr id="5" name="Picture 4"/>
          <p:cNvPicPr>
            <a:picLocks noChangeAspect="1"/>
          </p:cNvPicPr>
          <p:nvPr/>
        </p:nvPicPr>
        <p:blipFill>
          <a:blip r:embed="rId3"/>
          <a:stretch>
            <a:fillRect/>
          </a:stretch>
        </p:blipFill>
        <p:spPr>
          <a:xfrm>
            <a:off x="1055076" y="3557154"/>
            <a:ext cx="8695173" cy="2034716"/>
          </a:xfrm>
          <a:prstGeom prst="rect">
            <a:avLst/>
          </a:prstGeom>
        </p:spPr>
      </p:pic>
    </p:spTree>
    <p:extLst>
      <p:ext uri="{BB962C8B-B14F-4D97-AF65-F5344CB8AC3E}">
        <p14:creationId xmlns:p14="http://schemas.microsoft.com/office/powerpoint/2010/main" val="1334954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741" y="582804"/>
            <a:ext cx="11304395" cy="6278642"/>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Applications</a:t>
            </a:r>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La </a:t>
            </a:r>
            <a:r>
              <a:rPr lang="fr-FR" sz="2400" dirty="0">
                <a:latin typeface="Andalus" panose="02020603050405020304" pitchFamily="18" charset="-78"/>
                <a:cs typeface="Andalus" panose="02020603050405020304" pitchFamily="18" charset="-78"/>
              </a:rPr>
              <a:t>« médecine nucléaire » est le domaine médical qui utilise la radioactivité tant pour </a:t>
            </a:r>
            <a:r>
              <a:rPr lang="fr-FR" sz="2400" dirty="0" smtClean="0">
                <a:latin typeface="Andalus" panose="02020603050405020304" pitchFamily="18" charset="-78"/>
                <a:cs typeface="Andalus" panose="02020603050405020304" pitchFamily="18" charset="-78"/>
              </a:rPr>
              <a:t>explorer le </a:t>
            </a:r>
            <a:r>
              <a:rPr lang="fr-FR" sz="2400" dirty="0">
                <a:latin typeface="Andalus" panose="02020603050405020304" pitchFamily="18" charset="-78"/>
                <a:cs typeface="Andalus" panose="02020603050405020304" pitchFamily="18" charset="-78"/>
              </a:rPr>
              <a:t>corps humain que pour le soigner.</a:t>
            </a:r>
          </a:p>
          <a:p>
            <a:r>
              <a:rPr lang="fr-FR" sz="2400" dirty="0">
                <a:latin typeface="Andalus" panose="02020603050405020304" pitchFamily="18" charset="-78"/>
                <a:cs typeface="Andalus" panose="02020603050405020304" pitchFamily="18" charset="-78"/>
              </a:rPr>
              <a:t>Parmi les méthodes d’imagerie médicale en médecine nucléaire, on a la scintigraphie</a:t>
            </a:r>
          </a:p>
          <a:p>
            <a:r>
              <a:rPr lang="fr-FR" sz="2400" dirty="0">
                <a:latin typeface="Andalus" panose="02020603050405020304" pitchFamily="18" charset="-78"/>
                <a:cs typeface="Andalus" panose="02020603050405020304" pitchFamily="18" charset="-78"/>
              </a:rPr>
              <a:t>et la tomographie par émission de positons (TEP</a:t>
            </a:r>
            <a:r>
              <a:rPr lang="fr-FR" sz="2400" dirty="0" smtClean="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La scintigraphie </a:t>
            </a:r>
            <a:r>
              <a:rPr lang="fr-FR" sz="2400" dirty="0" smtClean="0">
                <a:latin typeface="Andalus" panose="02020603050405020304" pitchFamily="18" charset="-78"/>
                <a:cs typeface="Andalus" panose="02020603050405020304" pitchFamily="18" charset="-78"/>
              </a:rPr>
              <a:t>:est </a:t>
            </a:r>
            <a:r>
              <a:rPr lang="fr-FR" sz="2400" dirty="0">
                <a:latin typeface="Andalus" panose="02020603050405020304" pitchFamily="18" charset="-78"/>
                <a:cs typeface="Andalus" panose="02020603050405020304" pitchFamily="18" charset="-78"/>
              </a:rPr>
              <a:t>une technique d'imagerie médicale qui utilise des </a:t>
            </a:r>
            <a:r>
              <a:rPr lang="fr-FR" sz="2400" dirty="0" smtClean="0">
                <a:latin typeface="Andalus" panose="02020603050405020304" pitchFamily="18" charset="-78"/>
                <a:cs typeface="Andalus" panose="02020603050405020304" pitchFamily="18" charset="-78"/>
              </a:rPr>
              <a:t>radio-pharmaceutiques</a:t>
            </a:r>
            <a:r>
              <a:rPr lang="fr-FR" sz="2400" dirty="0">
                <a:latin typeface="Andalus" panose="02020603050405020304" pitchFamily="18" charset="-78"/>
                <a:cs typeface="Andalus" panose="02020603050405020304" pitchFamily="18" charset="-78"/>
              </a:rPr>
              <a:t>, des substances radioactives, </a:t>
            </a:r>
            <a:r>
              <a:rPr lang="fr-FR" sz="2400" dirty="0" smtClean="0">
                <a:latin typeface="Andalus" panose="02020603050405020304" pitchFamily="18" charset="-78"/>
                <a:cs typeface="Andalus" panose="02020603050405020304" pitchFamily="18" charset="-78"/>
              </a:rPr>
              <a:t>pour </a:t>
            </a:r>
            <a:r>
              <a:rPr lang="fr-FR" sz="2400" dirty="0">
                <a:latin typeface="Andalus" panose="02020603050405020304" pitchFamily="18" charset="-78"/>
                <a:cs typeface="Andalus" panose="02020603050405020304" pitchFamily="18" charset="-78"/>
              </a:rPr>
              <a:t>détecter et visualiser l'activité biologique dans différents organes et tissus du corps</a:t>
            </a:r>
            <a:r>
              <a:rPr lang="fr-FR" sz="2400" dirty="0" smtClean="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Une fois administré, le </a:t>
            </a:r>
            <a:r>
              <a:rPr lang="fr-FR" sz="2400" dirty="0" smtClean="0">
                <a:latin typeface="Andalus" panose="02020603050405020304" pitchFamily="18" charset="-78"/>
                <a:cs typeface="Andalus" panose="02020603050405020304" pitchFamily="18" charset="-78"/>
              </a:rPr>
              <a:t>radio-pharmaceutique </a:t>
            </a:r>
            <a:r>
              <a:rPr lang="fr-FR" sz="2400" dirty="0">
                <a:latin typeface="Andalus" panose="02020603050405020304" pitchFamily="18" charset="-78"/>
                <a:cs typeface="Andalus" panose="02020603050405020304" pitchFamily="18" charset="-78"/>
              </a:rPr>
              <a:t>se concentre dans l'organe ou le tissu cible et émet des rayonnements gamma</a:t>
            </a:r>
            <a:r>
              <a:rPr lang="fr-FR" sz="2400" dirty="0" smtClean="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Les rayonnements gamma émis par le </a:t>
            </a:r>
            <a:r>
              <a:rPr lang="fr-FR" sz="2400" dirty="0" smtClean="0">
                <a:latin typeface="Andalus" panose="02020603050405020304" pitchFamily="18" charset="-78"/>
                <a:cs typeface="Andalus" panose="02020603050405020304" pitchFamily="18" charset="-78"/>
              </a:rPr>
              <a:t>radio-pharmaceutique </a:t>
            </a:r>
            <a:r>
              <a:rPr lang="fr-FR" sz="2400" dirty="0">
                <a:latin typeface="Andalus" panose="02020603050405020304" pitchFamily="18" charset="-78"/>
                <a:cs typeface="Andalus" panose="02020603050405020304" pitchFamily="18" charset="-78"/>
              </a:rPr>
              <a:t>sont captés par la gamma-caméra et convertis en images numériques qui montrent la distribution et l'activité de la substance radioactive dans le corps. La scintigraphie est utilisée dans de nombreux domaines de la </a:t>
            </a:r>
            <a:r>
              <a:rPr lang="fr-FR" sz="2400" dirty="0" smtClean="0">
                <a:latin typeface="Andalus" panose="02020603050405020304" pitchFamily="18" charset="-78"/>
                <a:cs typeface="Andalus" panose="02020603050405020304" pitchFamily="18" charset="-78"/>
              </a:rPr>
              <a:t>médecine et  </a:t>
            </a:r>
            <a:r>
              <a:rPr lang="fr-FR" sz="2400" dirty="0">
                <a:latin typeface="Andalus" panose="02020603050405020304" pitchFamily="18" charset="-78"/>
                <a:cs typeface="Andalus" panose="02020603050405020304" pitchFamily="18" charset="-78"/>
              </a:rPr>
              <a:t>permet de diagnostiquer et de surveiller diverses conditions médicales, telles que les maladies cardiaques, les cancers, les troubles thyroïdiens, les maladies osseuses, les anomalies </a:t>
            </a:r>
            <a:r>
              <a:rPr lang="fr-FR" sz="2400" dirty="0" smtClean="0">
                <a:latin typeface="Andalus" panose="02020603050405020304" pitchFamily="18" charset="-78"/>
                <a:cs typeface="Andalus" panose="02020603050405020304" pitchFamily="18" charset="-78"/>
              </a:rPr>
              <a:t>rénales et autres</a:t>
            </a:r>
            <a:r>
              <a:rPr lang="fr-FR" sz="2400" dirty="0">
                <a:latin typeface="Andalus" panose="02020603050405020304" pitchFamily="18" charset="-78"/>
                <a:cs typeface="Andalus" panose="02020603050405020304" pitchFamily="18" charset="-78"/>
              </a:rPr>
              <a:t>.</a:t>
            </a:r>
            <a:endParaRPr lang="fr-FR" sz="2400" dirty="0" smtClean="0">
              <a:latin typeface="Andalus" panose="02020603050405020304" pitchFamily="18" charset="-78"/>
              <a:cs typeface="Andalus" panose="02020603050405020304" pitchFamily="18" charset="-78"/>
            </a:endParaRPr>
          </a:p>
          <a:p>
            <a:endParaRPr lang="fr-FR" dirty="0"/>
          </a:p>
        </p:txBody>
      </p:sp>
    </p:spTree>
    <p:extLst>
      <p:ext uri="{BB962C8B-B14F-4D97-AF65-F5344CB8AC3E}">
        <p14:creationId xmlns:p14="http://schemas.microsoft.com/office/powerpoint/2010/main" val="290619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1798" y="954594"/>
            <a:ext cx="7214716" cy="3530474"/>
          </a:xfrm>
          <a:prstGeom prst="rect">
            <a:avLst/>
          </a:prstGeom>
        </p:spPr>
      </p:pic>
      <p:sp>
        <p:nvSpPr>
          <p:cNvPr id="3" name="Rectangle 2"/>
          <p:cNvSpPr/>
          <p:nvPr/>
        </p:nvSpPr>
        <p:spPr>
          <a:xfrm>
            <a:off x="4926895" y="4711393"/>
            <a:ext cx="2177199" cy="461665"/>
          </a:xfrm>
          <a:prstGeom prst="rect">
            <a:avLst/>
          </a:prstGeom>
        </p:spPr>
        <p:txBody>
          <a:bodyPr wrap="none">
            <a:spAutoFit/>
          </a:bodyPr>
          <a:lstStyle/>
          <a:p>
            <a:r>
              <a:rPr lang="fr-FR" sz="2400" dirty="0">
                <a:latin typeface="Andalus" panose="02020603050405020304" pitchFamily="18" charset="-78"/>
                <a:cs typeface="Andalus" panose="02020603050405020304" pitchFamily="18" charset="-78"/>
              </a:rPr>
              <a:t>Gamma camera</a:t>
            </a:r>
          </a:p>
        </p:txBody>
      </p:sp>
    </p:spTree>
    <p:extLst>
      <p:ext uri="{BB962C8B-B14F-4D97-AF65-F5344CB8AC3E}">
        <p14:creationId xmlns:p14="http://schemas.microsoft.com/office/powerpoint/2010/main" val="1226005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916" y="844061"/>
            <a:ext cx="10681398" cy="4139921"/>
          </a:xfrm>
          <a:prstGeom prst="rect">
            <a:avLst/>
          </a:prstGeom>
        </p:spPr>
      </p:pic>
    </p:spTree>
    <p:extLst>
      <p:ext uri="{BB962C8B-B14F-4D97-AF65-F5344CB8AC3E}">
        <p14:creationId xmlns:p14="http://schemas.microsoft.com/office/powerpoint/2010/main" val="1340398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831" y="572756"/>
            <a:ext cx="8179358" cy="5245240"/>
          </a:xfrm>
          <a:prstGeom prst="rect">
            <a:avLst/>
          </a:prstGeom>
        </p:spPr>
      </p:pic>
    </p:spTree>
    <p:extLst>
      <p:ext uri="{BB962C8B-B14F-4D97-AF65-F5344CB8AC3E}">
        <p14:creationId xmlns:p14="http://schemas.microsoft.com/office/powerpoint/2010/main" val="1665953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6914" y="1816309"/>
            <a:ext cx="8621486" cy="4684973"/>
          </a:xfrm>
          <a:prstGeom prst="rect">
            <a:avLst/>
          </a:prstGeom>
        </p:spPr>
      </p:pic>
      <p:sp>
        <p:nvSpPr>
          <p:cNvPr id="3" name="Rectangle 2"/>
          <p:cNvSpPr/>
          <p:nvPr/>
        </p:nvSpPr>
        <p:spPr>
          <a:xfrm>
            <a:off x="942922" y="651859"/>
            <a:ext cx="6035627" cy="461665"/>
          </a:xfrm>
          <a:prstGeom prst="rect">
            <a:avLst/>
          </a:prstGeom>
        </p:spPr>
        <p:txBody>
          <a:bodyPr wrap="none">
            <a:spAutoFit/>
          </a:bodyPr>
          <a:lstStyle/>
          <a:p>
            <a:r>
              <a:rPr lang="fr-FR" sz="2400" dirty="0">
                <a:latin typeface="Andalus" panose="02020603050405020304" pitchFamily="18" charset="-78"/>
                <a:cs typeface="Andalus" panose="02020603050405020304" pitchFamily="18" charset="-78"/>
              </a:rPr>
              <a:t>La tomographie par émission de positons (TEP)</a:t>
            </a:r>
          </a:p>
        </p:txBody>
      </p:sp>
    </p:spTree>
    <p:extLst>
      <p:ext uri="{BB962C8B-B14F-4D97-AF65-F5344CB8AC3E}">
        <p14:creationId xmlns:p14="http://schemas.microsoft.com/office/powerpoint/2010/main" val="3879234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492" y="419409"/>
            <a:ext cx="11280950" cy="3785652"/>
          </a:xfrm>
          <a:prstGeom prst="rect">
            <a:avLst/>
          </a:prstGeom>
        </p:spPr>
        <p:txBody>
          <a:bodyPr wrap="square">
            <a:spAutoFit/>
          </a:bodyPr>
          <a:lstStyle/>
          <a:p>
            <a:r>
              <a:rPr lang="fr-FR" dirty="0"/>
              <a:t> </a:t>
            </a:r>
            <a:r>
              <a:rPr lang="fr-FR" sz="2400" dirty="0" smtClean="0">
                <a:latin typeface="Andalus" panose="02020603050405020304" pitchFamily="18" charset="-78"/>
                <a:cs typeface="Andalus" panose="02020603050405020304" pitchFamily="18" charset="-78"/>
              </a:rPr>
              <a:t>La </a:t>
            </a:r>
            <a:r>
              <a:rPr lang="fr-FR" sz="2400" dirty="0">
                <a:latin typeface="Andalus" panose="02020603050405020304" pitchFamily="18" charset="-78"/>
                <a:cs typeface="Andalus" panose="02020603050405020304" pitchFamily="18" charset="-78"/>
              </a:rPr>
              <a:t>tomographie est une technique d'imagerie médicale avancée qui permet aux médecins de visualiser et de diagnostiquer les problèmes de santé en produisant des images en coupe détaillées de l'intérieur du corps</a:t>
            </a:r>
            <a:r>
              <a:rPr lang="fr-FR" sz="2400" dirty="0" smtClean="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La TEP utilise des traceurs radioactifs spéciaux, </a:t>
            </a:r>
            <a:r>
              <a:rPr lang="fr-FR" sz="2400" dirty="0" smtClean="0">
                <a:latin typeface="Andalus" panose="02020603050405020304" pitchFamily="18" charset="-78"/>
                <a:cs typeface="Andalus" panose="02020603050405020304" pitchFamily="18" charset="-78"/>
              </a:rPr>
              <a:t>qui </a:t>
            </a:r>
            <a:r>
              <a:rPr lang="fr-FR" sz="2400" dirty="0">
                <a:latin typeface="Andalus" panose="02020603050405020304" pitchFamily="18" charset="-78"/>
                <a:cs typeface="Andalus" panose="02020603050405020304" pitchFamily="18" charset="-78"/>
              </a:rPr>
              <a:t>sont injectés dans le corps et se concentrent dans les tissus ou organes cibles.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Ces </a:t>
            </a:r>
            <a:r>
              <a:rPr lang="fr-FR" sz="2400" dirty="0">
                <a:latin typeface="Andalus" panose="02020603050405020304" pitchFamily="18" charset="-78"/>
                <a:cs typeface="Andalus" panose="02020603050405020304" pitchFamily="18" charset="-78"/>
              </a:rPr>
              <a:t>traceurs émettent des positons, des particules subatomiques, qui interagissent avec les électrons dans les tissus du corps, produisant des photons gamma</a:t>
            </a:r>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Ces photons gamma sont détectés par un scanner TEP, qui génère ensuite des images tridimensionnelles détaillées de la distribution spatiale des </a:t>
            </a:r>
            <a:r>
              <a:rPr lang="fr-FR" sz="2400" dirty="0" smtClean="0">
                <a:latin typeface="Andalus" panose="02020603050405020304" pitchFamily="18" charset="-78"/>
                <a:cs typeface="Andalus" panose="02020603050405020304" pitchFamily="18" charset="-78"/>
              </a:rPr>
              <a:t>radio-pharmaceutiques </a:t>
            </a:r>
            <a:r>
              <a:rPr lang="fr-FR" sz="2400" dirty="0">
                <a:latin typeface="Andalus" panose="02020603050405020304" pitchFamily="18" charset="-78"/>
                <a:cs typeface="Andalus" panose="02020603050405020304" pitchFamily="18" charset="-78"/>
              </a:rPr>
              <a:t>dans le corps.</a:t>
            </a:r>
            <a:endParaRPr lang="fr-FR" sz="2400" dirty="0" smtClean="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78889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557" y="1125415"/>
            <a:ext cx="8320036" cy="4050405"/>
          </a:xfrm>
          <a:prstGeom prst="rect">
            <a:avLst/>
          </a:prstGeom>
        </p:spPr>
      </p:pic>
    </p:spTree>
    <p:extLst>
      <p:ext uri="{BB962C8B-B14F-4D97-AF65-F5344CB8AC3E}">
        <p14:creationId xmlns:p14="http://schemas.microsoft.com/office/powerpoint/2010/main" val="3189628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465" y="442128"/>
            <a:ext cx="10842172" cy="3785652"/>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Radiothérapie :</a:t>
            </a:r>
          </a:p>
          <a:p>
            <a:r>
              <a:rPr lang="fr-FR" sz="2400" dirty="0">
                <a:latin typeface="Andalus" panose="02020603050405020304" pitchFamily="18" charset="-78"/>
                <a:cs typeface="Andalus" panose="02020603050405020304" pitchFamily="18" charset="-78"/>
              </a:rPr>
              <a:t>Plus de la moitié des patients souffrant d’un cancer reçoivent un traitement par radiothérapie.</a:t>
            </a:r>
          </a:p>
          <a:p>
            <a:r>
              <a:rPr lang="fr-FR" sz="2400" dirty="0">
                <a:latin typeface="Andalus" panose="02020603050405020304" pitchFamily="18" charset="-78"/>
                <a:cs typeface="Andalus" panose="02020603050405020304" pitchFamily="18" charset="-78"/>
              </a:rPr>
              <a:t>Ce seul traitement peut en certains cas suffire ; parfois l’équipe médicale qui soigne le </a:t>
            </a:r>
            <a:r>
              <a:rPr lang="fr-FR" sz="2400" dirty="0" smtClean="0">
                <a:latin typeface="Andalus" panose="02020603050405020304" pitchFamily="18" charset="-78"/>
                <a:cs typeface="Andalus" panose="02020603050405020304" pitchFamily="18" charset="-78"/>
              </a:rPr>
              <a:t>cancer peut </a:t>
            </a:r>
            <a:r>
              <a:rPr lang="fr-FR" sz="2400" dirty="0">
                <a:latin typeface="Andalus" panose="02020603050405020304" pitchFamily="18" charset="-78"/>
                <a:cs typeface="Andalus" panose="02020603050405020304" pitchFamily="18" charset="-78"/>
              </a:rPr>
              <a:t>estimer qu’une radiothérapie doit suivre une ablation chirurgicale de la tumeur.</a:t>
            </a:r>
          </a:p>
          <a:p>
            <a:r>
              <a:rPr lang="fr-FR" sz="2400" dirty="0">
                <a:latin typeface="Andalus" panose="02020603050405020304" pitchFamily="18" charset="-78"/>
                <a:cs typeface="Andalus" panose="02020603050405020304" pitchFamily="18" charset="-78"/>
              </a:rPr>
              <a:t>Depuis près d’un siècle, la radiothérapie fait partie de l’arsenal thérapeutique des </a:t>
            </a:r>
            <a:r>
              <a:rPr lang="fr-FR" sz="2400" dirty="0" smtClean="0">
                <a:latin typeface="Andalus" panose="02020603050405020304" pitchFamily="18" charset="-78"/>
                <a:cs typeface="Andalus" panose="02020603050405020304" pitchFamily="18" charset="-78"/>
              </a:rPr>
              <a:t>maladies cancéreuses</a:t>
            </a:r>
            <a:r>
              <a:rPr lang="fr-FR" sz="2400" dirty="0">
                <a:latin typeface="Andalus" panose="02020603050405020304" pitchFamily="18" charset="-78"/>
                <a:cs typeface="Andalus" panose="02020603050405020304" pitchFamily="18" charset="-78"/>
              </a:rPr>
              <a:t>. Après quelques balbutiements, la technique est aujourd’hui bien maîtrisée </a:t>
            </a:r>
            <a:r>
              <a:rPr lang="fr-FR" sz="2400" dirty="0" smtClean="0">
                <a:latin typeface="Andalus" panose="02020603050405020304" pitchFamily="18" charset="-78"/>
                <a:cs typeface="Andalus" panose="02020603050405020304" pitchFamily="18" charset="-78"/>
              </a:rPr>
              <a:t>et constitue </a:t>
            </a:r>
            <a:r>
              <a:rPr lang="fr-FR" sz="2400" dirty="0">
                <a:latin typeface="Andalus" panose="02020603050405020304" pitchFamily="18" charset="-78"/>
                <a:cs typeface="Andalus" panose="02020603050405020304" pitchFamily="18" charset="-78"/>
              </a:rPr>
              <a:t>avec la chirurgie le traitement le plus répandu des cancers, aboutissant à un </a:t>
            </a:r>
            <a:r>
              <a:rPr lang="fr-FR" sz="2400" dirty="0" smtClean="0">
                <a:latin typeface="Andalus" panose="02020603050405020304" pitchFamily="18" charset="-78"/>
                <a:cs typeface="Andalus" panose="02020603050405020304" pitchFamily="18" charset="-78"/>
              </a:rPr>
              <a:t>grand nombre </a:t>
            </a:r>
            <a:r>
              <a:rPr lang="fr-FR" sz="2400" dirty="0">
                <a:latin typeface="Andalus" panose="02020603050405020304" pitchFamily="18" charset="-78"/>
                <a:cs typeface="Andalus" panose="02020603050405020304" pitchFamily="18" charset="-78"/>
              </a:rPr>
              <a:t>de guérisons.</a:t>
            </a:r>
          </a:p>
        </p:txBody>
      </p:sp>
    </p:spTree>
    <p:extLst>
      <p:ext uri="{BB962C8B-B14F-4D97-AF65-F5344CB8AC3E}">
        <p14:creationId xmlns:p14="http://schemas.microsoft.com/office/powerpoint/2010/main" val="1169144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186" y="417232"/>
            <a:ext cx="11806814" cy="6370975"/>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Fission nucléaire</a:t>
            </a:r>
            <a:r>
              <a:rPr lang="fr-FR" sz="2400" dirty="0" smtClean="0">
                <a:latin typeface="Andalus" panose="02020603050405020304" pitchFamily="18" charset="-78"/>
                <a:cs typeface="Andalus" panose="02020603050405020304" pitchFamily="18" charset="-78"/>
              </a:rPr>
              <a:t>: Dû </a:t>
            </a:r>
            <a:r>
              <a:rPr lang="fr-FR" sz="2400" dirty="0">
                <a:latin typeface="Andalus" panose="02020603050405020304" pitchFamily="18" charset="-78"/>
                <a:cs typeface="Andalus" panose="02020603050405020304" pitchFamily="18" charset="-78"/>
              </a:rPr>
              <a:t>à un excès de nucléon, le noyau se scinde en donnant deux ou plusieurs atomes stables ou radioactifs avec libération d’une énergie importante.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a:t>
            </a:r>
            <a:r>
              <a:rPr lang="fr-FR" sz="2400" dirty="0">
                <a:latin typeface="Andalus" panose="02020603050405020304" pitchFamily="18" charset="-78"/>
                <a:cs typeface="Andalus" panose="02020603050405020304" pitchFamily="18" charset="-78"/>
              </a:rPr>
              <a:t>un neutron peut s’introduire dans un noyau d’uranium 235 et y rester. Le noyau excité se </a:t>
            </a:r>
            <a:r>
              <a:rPr lang="fr-FR" sz="2400" dirty="0" smtClean="0">
                <a:latin typeface="Andalus" panose="02020603050405020304" pitchFamily="18" charset="-78"/>
                <a:cs typeface="Andalus" panose="02020603050405020304" pitchFamily="18" charset="-78"/>
              </a:rPr>
              <a:t>scinde en </a:t>
            </a:r>
            <a:r>
              <a:rPr lang="fr-FR" sz="2400" dirty="0">
                <a:latin typeface="Andalus" panose="02020603050405020304" pitchFamily="18" charset="-78"/>
                <a:cs typeface="Andalus" panose="02020603050405020304" pitchFamily="18" charset="-78"/>
              </a:rPr>
              <a:t>deux fragments suivant dont l'une est </a:t>
            </a:r>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(Sr</a:t>
            </a:r>
            <a:r>
              <a:rPr lang="fr-FR" sz="2400" dirty="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Strontium</a:t>
            </a:r>
            <a:r>
              <a:rPr lang="fr-FR" sz="2400" dirty="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                                             ( Ba : Baryum)      </a:t>
            </a:r>
          </a:p>
          <a:p>
            <a:r>
              <a:rPr lang="fr-FR" sz="2400" dirty="0">
                <a:latin typeface="Andalus" panose="02020603050405020304" pitchFamily="18" charset="-78"/>
                <a:cs typeface="Andalus" panose="02020603050405020304" pitchFamily="18" charset="-78"/>
              </a:rPr>
              <a:t>(Xe: </a:t>
            </a:r>
            <a:r>
              <a:rPr lang="fr-FR" sz="2400" dirty="0" smtClean="0">
                <a:latin typeface="Andalus" panose="02020603050405020304" pitchFamily="18" charset="-78"/>
                <a:cs typeface="Andalus" panose="02020603050405020304" pitchFamily="18" charset="-78"/>
              </a:rPr>
              <a:t>Xénon</a:t>
            </a:r>
            <a:r>
              <a:rPr lang="fr-FR" sz="2400" dirty="0">
                <a:latin typeface="Andalus" panose="02020603050405020304" pitchFamily="18" charset="-78"/>
                <a:cs typeface="Andalus" panose="02020603050405020304" pitchFamily="18" charset="-78"/>
              </a:rPr>
              <a:t>)                                                    (Kr : K</a:t>
            </a:r>
            <a:r>
              <a:rPr lang="fr-FR" sz="2400" dirty="0" smtClean="0">
                <a:latin typeface="Andalus" panose="02020603050405020304" pitchFamily="18" charset="-78"/>
                <a:cs typeface="Andalus" panose="02020603050405020304" pitchFamily="18" charset="-78"/>
              </a:rPr>
              <a:t>rypton)</a:t>
            </a:r>
          </a:p>
          <a:p>
            <a:endParaRPr lang="fr-FR" sz="2400"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-Les neutrons sortant de cette réaction sont des neutrons rapides il peuvent donner lieu à une</a:t>
            </a:r>
          </a:p>
          <a:p>
            <a:r>
              <a:rPr lang="fr-FR" sz="2400" dirty="0" smtClean="0">
                <a:latin typeface="Andalus" panose="02020603050405020304" pitchFamily="18" charset="-78"/>
                <a:cs typeface="Andalus" panose="02020603050405020304" pitchFamily="18" charset="-78"/>
              </a:rPr>
              <a:t>fission nucléaire en chaine .</a:t>
            </a:r>
          </a:p>
          <a:p>
            <a:r>
              <a:rPr lang="fr-FR" sz="2400" dirty="0" smtClean="0">
                <a:latin typeface="Andalus" panose="02020603050405020304" pitchFamily="18" charset="-78"/>
                <a:cs typeface="Andalus" panose="02020603050405020304" pitchFamily="18" charset="-78"/>
              </a:rPr>
              <a:t>L’énergie libérée est :</a:t>
            </a: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-Lorsqu’on est en présence d’un nombre de noyaux U-235 assez important, les 2 ou 3 </a:t>
            </a:r>
            <a:r>
              <a:rPr lang="fr-FR" sz="2400" dirty="0" smtClean="0">
                <a:latin typeface="Andalus" panose="02020603050405020304" pitchFamily="18" charset="-78"/>
                <a:cs typeface="Andalus" panose="02020603050405020304" pitchFamily="18" charset="-78"/>
              </a:rPr>
              <a:t>neutrons libérés </a:t>
            </a:r>
            <a:r>
              <a:rPr lang="fr-FR" sz="2400" dirty="0">
                <a:latin typeface="Andalus" panose="02020603050405020304" pitchFamily="18" charset="-78"/>
                <a:cs typeface="Andalus" panose="02020603050405020304" pitchFamily="18" charset="-78"/>
              </a:rPr>
              <a:t>dans la réaction précédente peuvent donner lieu à 2 ou 3 nouvelles fission de U-235</a:t>
            </a:r>
          </a:p>
          <a:p>
            <a:r>
              <a:rPr lang="fr-FR" sz="2400" dirty="0">
                <a:latin typeface="Andalus" panose="02020603050405020304" pitchFamily="18" charset="-78"/>
                <a:cs typeface="Andalus" panose="02020603050405020304" pitchFamily="18" charset="-78"/>
              </a:rPr>
              <a:t>- Il s’ensuit une réaction en chaîne où le nombre de fissions augmente rapidement en fonction </a:t>
            </a:r>
            <a:r>
              <a:rPr lang="fr-FR" sz="2400" dirty="0" smtClean="0">
                <a:latin typeface="Andalus" panose="02020603050405020304" pitchFamily="18" charset="-78"/>
                <a:cs typeface="Andalus" panose="02020603050405020304" pitchFamily="18" charset="-78"/>
              </a:rPr>
              <a:t>du temps</a:t>
            </a:r>
            <a:r>
              <a:rPr lang="fr-FR" sz="2400" dirty="0">
                <a:latin typeface="Andalus" panose="02020603050405020304" pitchFamily="18" charset="-78"/>
                <a:cs typeface="Andalus" panose="02020603050405020304" pitchFamily="18" charset="-78"/>
              </a:rPr>
              <a:t>.</a:t>
            </a:r>
          </a:p>
        </p:txBody>
      </p:sp>
      <p:pic>
        <p:nvPicPr>
          <p:cNvPr id="4" name="Picture 3"/>
          <p:cNvPicPr>
            <a:picLocks noChangeAspect="1"/>
          </p:cNvPicPr>
          <p:nvPr/>
        </p:nvPicPr>
        <p:blipFill>
          <a:blip r:embed="rId2"/>
          <a:stretch>
            <a:fillRect/>
          </a:stretch>
        </p:blipFill>
        <p:spPr>
          <a:xfrm>
            <a:off x="2404897" y="2012922"/>
            <a:ext cx="3101609" cy="509214"/>
          </a:xfrm>
          <a:prstGeom prst="rect">
            <a:avLst/>
          </a:prstGeom>
        </p:spPr>
      </p:pic>
      <p:pic>
        <p:nvPicPr>
          <p:cNvPr id="5" name="Picture 4"/>
          <p:cNvPicPr>
            <a:picLocks noChangeAspect="1"/>
          </p:cNvPicPr>
          <p:nvPr/>
        </p:nvPicPr>
        <p:blipFill>
          <a:blip r:embed="rId3"/>
          <a:stretch>
            <a:fillRect/>
          </a:stretch>
        </p:blipFill>
        <p:spPr>
          <a:xfrm>
            <a:off x="4102827" y="3663649"/>
            <a:ext cx="3825572" cy="848061"/>
          </a:xfrm>
          <a:prstGeom prst="rect">
            <a:avLst/>
          </a:prstGeom>
        </p:spPr>
      </p:pic>
      <p:pic>
        <p:nvPicPr>
          <p:cNvPr id="6" name="Picture 5"/>
          <p:cNvPicPr>
            <a:picLocks noChangeAspect="1"/>
          </p:cNvPicPr>
          <p:nvPr/>
        </p:nvPicPr>
        <p:blipFill>
          <a:blip r:embed="rId4"/>
          <a:stretch>
            <a:fillRect/>
          </a:stretch>
        </p:blipFill>
        <p:spPr>
          <a:xfrm>
            <a:off x="7601745" y="1921844"/>
            <a:ext cx="3901778" cy="662997"/>
          </a:xfrm>
          <a:prstGeom prst="rect">
            <a:avLst/>
          </a:prstGeom>
        </p:spPr>
      </p:pic>
    </p:spTree>
    <p:extLst>
      <p:ext uri="{BB962C8B-B14F-4D97-AF65-F5344CB8AC3E}">
        <p14:creationId xmlns:p14="http://schemas.microsoft.com/office/powerpoint/2010/main" val="58663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3883" y="291403"/>
            <a:ext cx="11033172" cy="5064368"/>
          </a:xfrm>
          <a:prstGeom prst="rect">
            <a:avLst/>
          </a:prstGeom>
        </p:spPr>
      </p:pic>
      <p:sp>
        <p:nvSpPr>
          <p:cNvPr id="3" name="Rectangle 2"/>
          <p:cNvSpPr/>
          <p:nvPr/>
        </p:nvSpPr>
        <p:spPr>
          <a:xfrm>
            <a:off x="432078" y="5748552"/>
            <a:ext cx="11759921" cy="830997"/>
          </a:xfrm>
          <a:prstGeom prst="rect">
            <a:avLst/>
          </a:prstGeom>
        </p:spPr>
        <p:txBody>
          <a:bodyPr wrap="square">
            <a:spAutoFit/>
          </a:bodyPr>
          <a:lstStyle/>
          <a:p>
            <a:pPr algn="ctr">
              <a:spcAft>
                <a:spcPts val="0"/>
              </a:spcAft>
            </a:pPr>
            <a:r>
              <a:rPr lang="fr-FR" sz="2400" dirty="0">
                <a:latin typeface="Andalus" panose="02020603050405020304" pitchFamily="18" charset="-78"/>
                <a:ea typeface="Calibri" panose="020F0502020204030204" pitchFamily="34" charset="0"/>
                <a:cs typeface="Garamond" panose="02020404030301010803" pitchFamily="18" charset="0"/>
              </a:rPr>
              <a:t>Grands personnages ayant marqué l’histoire de la radioactivité et des rayonnements ionisants. </a:t>
            </a:r>
            <a:endParaRPr lang="fr-FR" sz="2400" dirty="0">
              <a:latin typeface="Garamond" panose="02020404030301010803" pitchFamily="18" charset="0"/>
              <a:ea typeface="Calibri" panose="020F0502020204030204" pitchFamily="34" charset="0"/>
              <a:cs typeface="Garamond" panose="02020404030301010803" pitchFamily="18" charset="0"/>
            </a:endParaRPr>
          </a:p>
        </p:txBody>
      </p:sp>
    </p:spTree>
    <p:extLst>
      <p:ext uri="{BB962C8B-B14F-4D97-AF65-F5344CB8AC3E}">
        <p14:creationId xmlns:p14="http://schemas.microsoft.com/office/powerpoint/2010/main" val="885718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797" y="534296"/>
            <a:ext cx="10688097" cy="1569660"/>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La fission nucléaire peut se produire de manière spontanée dans certains isotopes radioactifs, mais ces isotopes sont relativement rares et leurs demi-vies sont souvent très longues. Cependant, dans le contexte des réacteurs nucléaires et des armes nucléaires, la fission est généralement induite artificiellement et contrôlée.</a:t>
            </a:r>
          </a:p>
        </p:txBody>
      </p:sp>
    </p:spTree>
    <p:extLst>
      <p:ext uri="{BB962C8B-B14F-4D97-AF65-F5344CB8AC3E}">
        <p14:creationId xmlns:p14="http://schemas.microsoft.com/office/powerpoint/2010/main" val="735846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8123" y="874207"/>
            <a:ext cx="8058777" cy="3945563"/>
          </a:xfrm>
          <a:prstGeom prst="rect">
            <a:avLst/>
          </a:prstGeom>
        </p:spPr>
      </p:pic>
    </p:spTree>
    <p:extLst>
      <p:ext uri="{BB962C8B-B14F-4D97-AF65-F5344CB8AC3E}">
        <p14:creationId xmlns:p14="http://schemas.microsoft.com/office/powerpoint/2010/main" val="2916559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7866" y="872923"/>
            <a:ext cx="6316153" cy="461665"/>
          </a:xfrm>
          <a:prstGeom prst="rect">
            <a:avLst/>
          </a:prstGeom>
        </p:spPr>
        <p:txBody>
          <a:bodyPr wrap="none">
            <a:spAutoFit/>
          </a:bodyPr>
          <a:lstStyle/>
          <a:p>
            <a:r>
              <a:rPr lang="fr-FR" sz="2400" dirty="0">
                <a:latin typeface="Andalus" panose="02020603050405020304" pitchFamily="18" charset="-78"/>
                <a:cs typeface="Andalus" panose="02020603050405020304" pitchFamily="18" charset="-78"/>
              </a:rPr>
              <a:t>Cette fission est source de radioélément artificiel.</a:t>
            </a:r>
          </a:p>
        </p:txBody>
      </p:sp>
      <p:pic>
        <p:nvPicPr>
          <p:cNvPr id="3" name="Picture 2"/>
          <p:cNvPicPr>
            <a:picLocks noChangeAspect="1"/>
          </p:cNvPicPr>
          <p:nvPr/>
        </p:nvPicPr>
        <p:blipFill>
          <a:blip r:embed="rId2"/>
          <a:stretch>
            <a:fillRect/>
          </a:stretch>
        </p:blipFill>
        <p:spPr>
          <a:xfrm>
            <a:off x="3366528" y="1876140"/>
            <a:ext cx="4551574" cy="3379148"/>
          </a:xfrm>
          <a:prstGeom prst="rect">
            <a:avLst/>
          </a:prstGeom>
        </p:spPr>
      </p:pic>
    </p:spTree>
    <p:extLst>
      <p:ext uri="{BB962C8B-B14F-4D97-AF65-F5344CB8AC3E}">
        <p14:creationId xmlns:p14="http://schemas.microsoft.com/office/powerpoint/2010/main" val="872758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36395" y="517715"/>
                <a:ext cx="10778531" cy="1640321"/>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Fusion nucléaire:</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 C’est la réunion de deux noyaux légers </a:t>
                </a:r>
                <a:r>
                  <a:rPr lang="fr-FR" sz="2400" dirty="0" smtClean="0">
                    <a:latin typeface="Andalus" panose="02020603050405020304" pitchFamily="18" charset="-78"/>
                    <a:cs typeface="Andalus" panose="02020603050405020304" pitchFamily="18" charset="-78"/>
                  </a:rPr>
                  <a:t>pour donner </a:t>
                </a:r>
                <a:r>
                  <a:rPr lang="fr-FR" sz="2400" dirty="0">
                    <a:latin typeface="Andalus" panose="02020603050405020304" pitchFamily="18" charset="-78"/>
                    <a:cs typeface="Andalus" panose="02020603050405020304" pitchFamily="18" charset="-78"/>
                  </a:rPr>
                  <a:t>autre nouveau noyau avec </a:t>
                </a:r>
                <a:r>
                  <a:rPr lang="fr-FR" sz="2400" dirty="0" smtClean="0">
                    <a:latin typeface="Andalus" panose="02020603050405020304" pitchFamily="18" charset="-78"/>
                    <a:cs typeface="Andalus" panose="02020603050405020304" pitchFamily="18" charset="-78"/>
                  </a:rPr>
                  <a:t>libération d’énergie</a:t>
                </a:r>
              </a:p>
              <a:p>
                <a:pPr/>
                <a14:m>
                  <m:oMathPara xmlns:m="http://schemas.openxmlformats.org/officeDocument/2006/math">
                    <m:oMathParaPr>
                      <m:jc m:val="centerGroup"/>
                    </m:oMathParaPr>
                    <m:oMath xmlns:m="http://schemas.openxmlformats.org/officeDocument/2006/math">
                      <m:sPre>
                        <m:sPrePr>
                          <m:ctrlPr>
                            <a:rPr lang="fr-FR" sz="2800" i="1" smtClean="0">
                              <a:solidFill>
                                <a:srgbClr val="FF0000"/>
                              </a:solidFill>
                              <a:latin typeface="Cambria Math" panose="02040503050406030204" pitchFamily="18" charset="0"/>
                              <a:cs typeface="Andalus" panose="02020603050405020304" pitchFamily="18" charset="-78"/>
                            </a:rPr>
                          </m:ctrlPr>
                        </m:sPrePr>
                        <m:sub>
                          <m:r>
                            <a:rPr lang="fr-FR" sz="2800" b="0" i="1" smtClean="0">
                              <a:solidFill>
                                <a:srgbClr val="FF0000"/>
                              </a:solidFill>
                              <a:latin typeface="Cambria Math" panose="02040503050406030204" pitchFamily="18" charset="0"/>
                              <a:cs typeface="Andalus" panose="02020603050405020304" pitchFamily="18" charset="-78"/>
                            </a:rPr>
                            <m:t>1</m:t>
                          </m:r>
                        </m:sub>
                        <m:sup>
                          <m:r>
                            <a:rPr lang="fr-FR" sz="2800" b="0" i="1" smtClean="0">
                              <a:solidFill>
                                <a:srgbClr val="FF0000"/>
                              </a:solidFill>
                              <a:latin typeface="Cambria Math" panose="02040503050406030204" pitchFamily="18" charset="0"/>
                            </a:rPr>
                            <m:t>3</m:t>
                          </m:r>
                        </m:sup>
                        <m:e>
                          <m:r>
                            <a:rPr lang="fr-FR" sz="2800" b="0" i="1" smtClean="0">
                              <a:solidFill>
                                <a:srgbClr val="FF0000"/>
                              </a:solidFill>
                              <a:latin typeface="Cambria Math" panose="02040503050406030204" pitchFamily="18" charset="0"/>
                            </a:rPr>
                            <m:t>𝐻</m:t>
                          </m:r>
                        </m:e>
                      </m:sPre>
                      <m:r>
                        <a:rPr lang="fr-FR" sz="2800" b="0" i="1" smtClean="0">
                          <a:solidFill>
                            <a:srgbClr val="FF0000"/>
                          </a:solidFill>
                          <a:latin typeface="Cambria Math" panose="02040503050406030204" pitchFamily="18" charset="0"/>
                        </a:rPr>
                        <m:t>+</m:t>
                      </m:r>
                      <m:sPre>
                        <m:sPrePr>
                          <m:ctrlPr>
                            <a:rPr lang="fr-FR" sz="2800" b="0" i="1" smtClean="0">
                              <a:solidFill>
                                <a:srgbClr val="FF0000"/>
                              </a:solidFill>
                              <a:latin typeface="Cambria Math" panose="02040503050406030204" pitchFamily="18" charset="0"/>
                            </a:rPr>
                          </m:ctrlPr>
                        </m:sPrePr>
                        <m:sub>
                          <m:r>
                            <a:rPr lang="fr-FR" sz="2800" b="0" i="1" smtClean="0">
                              <a:solidFill>
                                <a:srgbClr val="FF0000"/>
                              </a:solidFill>
                              <a:latin typeface="Cambria Math" panose="02040503050406030204" pitchFamily="18" charset="0"/>
                            </a:rPr>
                            <m:t>1</m:t>
                          </m:r>
                        </m:sub>
                        <m:sup>
                          <m:r>
                            <a:rPr lang="fr-FR" sz="2800" b="0" i="1" smtClean="0">
                              <a:solidFill>
                                <a:srgbClr val="FF0000"/>
                              </a:solidFill>
                              <a:latin typeface="Cambria Math" panose="02040503050406030204" pitchFamily="18" charset="0"/>
                            </a:rPr>
                            <m:t>2</m:t>
                          </m:r>
                        </m:sup>
                        <m:e>
                          <m:r>
                            <a:rPr lang="fr-FR" sz="2800" b="0" i="1" smtClean="0">
                              <a:solidFill>
                                <a:srgbClr val="FF0000"/>
                              </a:solidFill>
                              <a:latin typeface="Cambria Math" panose="02040503050406030204" pitchFamily="18" charset="0"/>
                            </a:rPr>
                            <m:t>𝐻</m:t>
                          </m:r>
                        </m:e>
                      </m:sPre>
                      <m:r>
                        <a:rPr lang="fr-FR" sz="2800" i="1" smtClean="0">
                          <a:solidFill>
                            <a:srgbClr val="FF0000"/>
                          </a:solidFill>
                          <a:latin typeface="Cambria Math" panose="02040503050406030204" pitchFamily="18" charset="0"/>
                          <a:ea typeface="Cambria Math" panose="02040503050406030204" pitchFamily="18" charset="0"/>
                        </a:rPr>
                        <m:t>→</m:t>
                      </m:r>
                      <m:sPre>
                        <m:sPrePr>
                          <m:ctrlPr>
                            <a:rPr lang="fr-FR" sz="2800" i="1" smtClean="0">
                              <a:solidFill>
                                <a:srgbClr val="FF0000"/>
                              </a:solidFill>
                              <a:latin typeface="Cambria Math" panose="02040503050406030204" pitchFamily="18" charset="0"/>
                              <a:ea typeface="Cambria Math" panose="02040503050406030204" pitchFamily="18" charset="0"/>
                            </a:rPr>
                          </m:ctrlPr>
                        </m:sPrePr>
                        <m:sub>
                          <m:r>
                            <a:rPr lang="fr-FR" sz="2800" b="0" i="1" smtClean="0">
                              <a:solidFill>
                                <a:srgbClr val="FF0000"/>
                              </a:solidFill>
                              <a:latin typeface="Cambria Math" panose="02040503050406030204" pitchFamily="18" charset="0"/>
                              <a:ea typeface="Cambria Math" panose="02040503050406030204" pitchFamily="18" charset="0"/>
                            </a:rPr>
                            <m:t>2</m:t>
                          </m:r>
                        </m:sub>
                        <m:sup>
                          <m:r>
                            <a:rPr lang="fr-FR" sz="2800" b="0" i="1" smtClean="0">
                              <a:solidFill>
                                <a:srgbClr val="FF0000"/>
                              </a:solidFill>
                              <a:latin typeface="Cambria Math" panose="02040503050406030204" pitchFamily="18" charset="0"/>
                            </a:rPr>
                            <m:t>4</m:t>
                          </m:r>
                        </m:sup>
                        <m:e>
                          <m:r>
                            <a:rPr lang="fr-FR" sz="2800" b="0" i="1" smtClean="0">
                              <a:solidFill>
                                <a:srgbClr val="FF0000"/>
                              </a:solidFill>
                              <a:latin typeface="Cambria Math" panose="02040503050406030204" pitchFamily="18" charset="0"/>
                            </a:rPr>
                            <m:t>𝐻𝑒</m:t>
                          </m:r>
                        </m:e>
                      </m:sPre>
                      <m:r>
                        <a:rPr lang="fr-FR" sz="2800" b="0" i="1" smtClean="0">
                          <a:solidFill>
                            <a:srgbClr val="FF0000"/>
                          </a:solidFill>
                          <a:latin typeface="Cambria Math" panose="02040503050406030204" pitchFamily="18" charset="0"/>
                        </a:rPr>
                        <m:t>+</m:t>
                      </m:r>
                      <m:sPre>
                        <m:sPrePr>
                          <m:ctrlPr>
                            <a:rPr lang="fr-FR" sz="2800" b="0" i="1" smtClean="0">
                              <a:solidFill>
                                <a:srgbClr val="FF0000"/>
                              </a:solidFill>
                              <a:latin typeface="Cambria Math" panose="02040503050406030204" pitchFamily="18" charset="0"/>
                            </a:rPr>
                          </m:ctrlPr>
                        </m:sPrePr>
                        <m:sub>
                          <m:r>
                            <a:rPr lang="fr-FR" sz="2800" b="0" i="1" smtClean="0">
                              <a:solidFill>
                                <a:srgbClr val="FF0000"/>
                              </a:solidFill>
                              <a:latin typeface="Cambria Math" panose="02040503050406030204" pitchFamily="18" charset="0"/>
                            </a:rPr>
                            <m:t>0</m:t>
                          </m:r>
                        </m:sub>
                        <m:sup>
                          <m:r>
                            <a:rPr lang="fr-FR" sz="2800" b="0" i="1" smtClean="0">
                              <a:solidFill>
                                <a:srgbClr val="FF0000"/>
                              </a:solidFill>
                              <a:latin typeface="Cambria Math" panose="02040503050406030204" pitchFamily="18" charset="0"/>
                            </a:rPr>
                            <m:t>1</m:t>
                          </m:r>
                        </m:sup>
                        <m:e>
                          <m:r>
                            <a:rPr lang="fr-FR" sz="2800" b="0" i="1" smtClean="0">
                              <a:solidFill>
                                <a:srgbClr val="FF0000"/>
                              </a:solidFill>
                              <a:latin typeface="Cambria Math" panose="02040503050406030204" pitchFamily="18" charset="0"/>
                            </a:rPr>
                            <m:t>𝑛</m:t>
                          </m:r>
                        </m:e>
                      </m:sPre>
                    </m:oMath>
                  </m:oMathPara>
                </a14:m>
                <a:endParaRPr lang="fr-FR" sz="28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636395" y="517715"/>
                <a:ext cx="10778531" cy="1640321"/>
              </a:xfrm>
              <a:prstGeom prst="rect">
                <a:avLst/>
              </a:prstGeom>
              <a:blipFill>
                <a:blip r:embed="rId2"/>
                <a:stretch>
                  <a:fillRect l="-848" t="-2974"/>
                </a:stretch>
              </a:blipFill>
            </p:spPr>
            <p:txBody>
              <a:bodyPr/>
              <a:lstStyle/>
              <a:p>
                <a:r>
                  <a:rPr lang="fr-FR">
                    <a:noFill/>
                  </a:rPr>
                  <a:t> </a:t>
                </a:r>
              </a:p>
            </p:txBody>
          </p:sp>
        </mc:Fallback>
      </mc:AlternateContent>
      <p:pic>
        <p:nvPicPr>
          <p:cNvPr id="3" name="Picture 2"/>
          <p:cNvPicPr>
            <a:picLocks noChangeAspect="1"/>
          </p:cNvPicPr>
          <p:nvPr/>
        </p:nvPicPr>
        <p:blipFill>
          <a:blip r:embed="rId3"/>
          <a:stretch>
            <a:fillRect/>
          </a:stretch>
        </p:blipFill>
        <p:spPr>
          <a:xfrm>
            <a:off x="2512088" y="2612571"/>
            <a:ext cx="5737607" cy="1736136"/>
          </a:xfrm>
          <a:prstGeom prst="rect">
            <a:avLst/>
          </a:prstGeom>
        </p:spPr>
      </p:pic>
      <p:pic>
        <p:nvPicPr>
          <p:cNvPr id="5" name="Picture 4"/>
          <p:cNvPicPr>
            <a:picLocks noChangeAspect="1"/>
          </p:cNvPicPr>
          <p:nvPr/>
        </p:nvPicPr>
        <p:blipFill>
          <a:blip r:embed="rId4"/>
          <a:stretch>
            <a:fillRect/>
          </a:stretch>
        </p:blipFill>
        <p:spPr>
          <a:xfrm>
            <a:off x="7974013" y="1546582"/>
            <a:ext cx="2948545" cy="875071"/>
          </a:xfrm>
          <a:prstGeom prst="rect">
            <a:avLst/>
          </a:prstGeom>
        </p:spPr>
      </p:pic>
    </p:spTree>
    <p:extLst>
      <p:ext uri="{BB962C8B-B14F-4D97-AF65-F5344CB8AC3E}">
        <p14:creationId xmlns:p14="http://schemas.microsoft.com/office/powerpoint/2010/main" val="468886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718" y="640472"/>
            <a:ext cx="10587614" cy="6001643"/>
          </a:xfrm>
          <a:prstGeom prst="rect">
            <a:avLst/>
          </a:prstGeom>
        </p:spPr>
        <p:txBody>
          <a:bodyPr wrap="square">
            <a:spAutoFit/>
          </a:bodyPr>
          <a:lstStyle/>
          <a:p>
            <a:pPr marL="342900" indent="-342900">
              <a:buFont typeface="Wingdings" panose="05000000000000000000" pitchFamily="2" charset="2"/>
              <a:buChar char="Ø"/>
            </a:pPr>
            <a:r>
              <a:rPr lang="fr-FR" sz="2400" dirty="0">
                <a:latin typeface="Andalus" panose="02020603050405020304" pitchFamily="18" charset="-78"/>
                <a:cs typeface="Andalus" panose="02020603050405020304" pitchFamily="18" charset="-78"/>
              </a:rPr>
              <a:t>La fission nucléaire consiste en la division d'un noyau atomique en deux noyaux plus petits, tandis que la fusion nucléaire est le processus par lequel deux noyaux légers se combinent pour former un noyau plus lourd, libérant une grande quantité </a:t>
            </a:r>
            <a:r>
              <a:rPr lang="fr-FR" sz="2400" dirty="0" smtClean="0">
                <a:latin typeface="Andalus" panose="02020603050405020304" pitchFamily="18" charset="-78"/>
                <a:cs typeface="Andalus" panose="02020603050405020304" pitchFamily="18" charset="-78"/>
              </a:rPr>
              <a:t>d'énergie.</a:t>
            </a:r>
          </a:p>
          <a:p>
            <a:pPr marL="342900" indent="-342900">
              <a:buFont typeface="Wingdings" panose="05000000000000000000" pitchFamily="2" charset="2"/>
              <a:buChar char="Ø"/>
            </a:pPr>
            <a:r>
              <a:rPr lang="fr-FR" sz="2400" dirty="0" smtClean="0">
                <a:latin typeface="Andalus" panose="02020603050405020304" pitchFamily="18" charset="-78"/>
                <a:cs typeface="Andalus" panose="02020603050405020304" pitchFamily="18" charset="-78"/>
              </a:rPr>
              <a:t>Les </a:t>
            </a:r>
            <a:r>
              <a:rPr lang="fr-FR" sz="2400" dirty="0">
                <a:latin typeface="Andalus" panose="02020603050405020304" pitchFamily="18" charset="-78"/>
                <a:cs typeface="Andalus" panose="02020603050405020304" pitchFamily="18" charset="-78"/>
              </a:rPr>
              <a:t>produits de fission issus de la fission de </a:t>
            </a:r>
            <a:r>
              <a:rPr lang="fr-FR" sz="2400" dirty="0" smtClean="0">
                <a:latin typeface="Andalus" panose="02020603050405020304" pitchFamily="18" charset="-78"/>
                <a:cs typeface="Andalus" panose="02020603050405020304" pitchFamily="18" charset="-78"/>
              </a:rPr>
              <a:t>l'uranium-235 par exemple </a:t>
            </a:r>
            <a:r>
              <a:rPr lang="fr-FR" sz="2400" dirty="0">
                <a:latin typeface="Andalus" panose="02020603050405020304" pitchFamily="18" charset="-78"/>
                <a:cs typeface="Andalus" panose="02020603050405020304" pitchFamily="18" charset="-78"/>
              </a:rPr>
              <a:t>sont généralement des noyaux atomiques plus légers, tels que le baryum, le xénon, l'iode, le césium, etc. Ces produits de fission ne peuvent pas se combiner pour former de l'uranium-235 ou un autre isotope d'uranium par fusion </a:t>
            </a:r>
            <a:r>
              <a:rPr lang="fr-FR" sz="2400" dirty="0" smtClean="0">
                <a:latin typeface="Andalus" panose="02020603050405020304" pitchFamily="18" charset="-78"/>
                <a:cs typeface="Andalus" panose="02020603050405020304" pitchFamily="18" charset="-78"/>
              </a:rPr>
              <a:t>nucléaire.</a:t>
            </a:r>
          </a:p>
          <a:p>
            <a:pPr marL="342900" indent="-342900">
              <a:buFont typeface="Wingdings" panose="05000000000000000000" pitchFamily="2" charset="2"/>
              <a:buChar char="Ø"/>
            </a:pPr>
            <a:r>
              <a:rPr lang="fr-FR" sz="2400" dirty="0" smtClean="0">
                <a:latin typeface="Andalus" panose="02020603050405020304" pitchFamily="18" charset="-78"/>
                <a:cs typeface="Andalus" panose="02020603050405020304" pitchFamily="18" charset="-78"/>
              </a:rPr>
              <a:t>La </a:t>
            </a:r>
            <a:r>
              <a:rPr lang="fr-FR" sz="2400" dirty="0">
                <a:latin typeface="Andalus" panose="02020603050405020304" pitchFamily="18" charset="-78"/>
                <a:cs typeface="Andalus" panose="02020603050405020304" pitchFamily="18" charset="-78"/>
              </a:rPr>
              <a:t>fusion nucléaire nécessite des conditions extrêmement chaudes et denses, telles que celles présentes au cœur des étoiles ou dans les bombes à hydrogène, pour fusionner efficacement les noyaux atomiques légers en noyaux plus lourds.</a:t>
            </a:r>
          </a:p>
          <a:p>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018658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895" y="424603"/>
            <a:ext cx="11592449" cy="5632311"/>
          </a:xfrm>
          <a:prstGeom prst="rect">
            <a:avLst/>
          </a:prstGeom>
        </p:spPr>
        <p:txBody>
          <a:bodyPr wrap="square">
            <a:spAutoFit/>
          </a:bodyPr>
          <a:lstStyle/>
          <a:p>
            <a:r>
              <a:rPr lang="fr-FR" sz="3600" dirty="0" smtClean="0">
                <a:latin typeface="Andalus" panose="02020603050405020304" pitchFamily="18" charset="-78"/>
                <a:cs typeface="Andalus" panose="02020603050405020304" pitchFamily="18" charset="-78"/>
              </a:rPr>
              <a:t>Conclusion:</a:t>
            </a:r>
            <a:endParaRPr lang="fr-FR" sz="3600" dirty="0">
              <a:latin typeface="Andalus" panose="02020603050405020304" pitchFamily="18" charset="-78"/>
              <a:cs typeface="Andalus" panose="02020603050405020304" pitchFamily="18" charset="-78"/>
            </a:endParaRPr>
          </a:p>
          <a:p>
            <a:r>
              <a:rPr lang="fr-FR" sz="3600" dirty="0">
                <a:latin typeface="Andalus" panose="02020603050405020304" pitchFamily="18" charset="-78"/>
                <a:cs typeface="Andalus" panose="02020603050405020304" pitchFamily="18" charset="-78"/>
              </a:rPr>
              <a:t>•La radioactivité est un paramètre physique mesurable, il est utilisé dans </a:t>
            </a:r>
            <a:r>
              <a:rPr lang="fr-FR" sz="3600" dirty="0" smtClean="0">
                <a:latin typeface="Andalus" panose="02020603050405020304" pitchFamily="18" charset="-78"/>
                <a:cs typeface="Andalus" panose="02020603050405020304" pitchFamily="18" charset="-78"/>
              </a:rPr>
              <a:t>différents </a:t>
            </a:r>
            <a:r>
              <a:rPr lang="fr-FR" sz="3600" dirty="0">
                <a:latin typeface="Andalus" panose="02020603050405020304" pitchFamily="18" charset="-78"/>
                <a:cs typeface="Andalus" panose="02020603050405020304" pitchFamily="18" charset="-78"/>
              </a:rPr>
              <a:t>domaines </a:t>
            </a:r>
            <a:r>
              <a:rPr lang="fr-FR" sz="3600" dirty="0" smtClean="0">
                <a:latin typeface="Andalus" panose="02020603050405020304" pitchFamily="18" charset="-78"/>
                <a:cs typeface="Andalus" panose="02020603050405020304" pitchFamily="18" charset="-78"/>
              </a:rPr>
              <a:t> par exemples en industrie</a:t>
            </a:r>
            <a:r>
              <a:rPr lang="fr-FR" sz="3600" dirty="0">
                <a:latin typeface="Andalus" panose="02020603050405020304" pitchFamily="18" charset="-78"/>
                <a:cs typeface="Andalus" panose="02020603050405020304" pitchFamily="18" charset="-78"/>
              </a:rPr>
              <a:t>, </a:t>
            </a:r>
            <a:r>
              <a:rPr lang="fr-FR" sz="3600" dirty="0" smtClean="0">
                <a:latin typeface="Andalus" panose="02020603050405020304" pitchFamily="18" charset="-78"/>
                <a:cs typeface="Andalus" panose="02020603050405020304" pitchFamily="18" charset="-78"/>
              </a:rPr>
              <a:t>énergie, et plus particulièrement dans  le </a:t>
            </a:r>
            <a:r>
              <a:rPr lang="fr-FR" sz="3600" dirty="0">
                <a:latin typeface="Andalus" panose="02020603050405020304" pitchFamily="18" charset="-78"/>
                <a:cs typeface="Andalus" panose="02020603050405020304" pitchFamily="18" charset="-78"/>
              </a:rPr>
              <a:t>domaine médicale </a:t>
            </a:r>
            <a:r>
              <a:rPr lang="fr-FR" sz="3600" dirty="0" smtClean="0">
                <a:latin typeface="Andalus" panose="02020603050405020304" pitchFamily="18" charset="-78"/>
                <a:cs typeface="Andalus" panose="02020603050405020304" pitchFamily="18" charset="-78"/>
              </a:rPr>
              <a:t>telle que la </a:t>
            </a:r>
            <a:r>
              <a:rPr lang="fr-FR" sz="3600" dirty="0">
                <a:latin typeface="Andalus" panose="02020603050405020304" pitchFamily="18" charset="-78"/>
                <a:cs typeface="Andalus" panose="02020603050405020304" pitchFamily="18" charset="-78"/>
              </a:rPr>
              <a:t>radiothérapie, médecine nucléaire et </a:t>
            </a:r>
            <a:r>
              <a:rPr lang="fr-FR" sz="3600" dirty="0" smtClean="0">
                <a:latin typeface="Andalus" panose="02020603050405020304" pitchFamily="18" charset="-78"/>
                <a:cs typeface="Andalus" panose="02020603050405020304" pitchFamily="18" charset="-78"/>
              </a:rPr>
              <a:t>la radiologie</a:t>
            </a:r>
            <a:r>
              <a:rPr lang="fr-FR" sz="3600" dirty="0">
                <a:latin typeface="Andalus" panose="02020603050405020304" pitchFamily="18" charset="-78"/>
                <a:cs typeface="Andalus" panose="02020603050405020304" pitchFamily="18" charset="-78"/>
              </a:rPr>
              <a:t>.</a:t>
            </a:r>
          </a:p>
          <a:p>
            <a:r>
              <a:rPr lang="fr-FR" sz="3600" dirty="0">
                <a:latin typeface="Andalus" panose="02020603050405020304" pitchFamily="18" charset="-78"/>
                <a:cs typeface="Andalus" panose="02020603050405020304" pitchFamily="18" charset="-78"/>
              </a:rPr>
              <a:t>•De la diversité des radioéléments, la médecine choisit avec soin pour des raisons </a:t>
            </a:r>
            <a:r>
              <a:rPr lang="fr-FR" sz="3600" dirty="0" err="1">
                <a:latin typeface="Andalus" panose="02020603050405020304" pitchFamily="18" charset="-78"/>
                <a:cs typeface="Andalus" panose="02020603050405020304" pitchFamily="18" charset="-78"/>
              </a:rPr>
              <a:t>radiobiologiques</a:t>
            </a:r>
            <a:r>
              <a:rPr lang="fr-FR" sz="3600" dirty="0">
                <a:latin typeface="Andalus" panose="02020603050405020304" pitchFamily="18" charset="-78"/>
                <a:cs typeface="Andalus" panose="02020603050405020304" pitchFamily="18" charset="-78"/>
              </a:rPr>
              <a:t> et de radioprotections le type du radioélément, l’émission qui en décours et surtout l’activité nécessaire pour une utilisation optimale</a:t>
            </a:r>
            <a:r>
              <a:rPr lang="fr-FR" sz="2400" dirty="0" smtClean="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75474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491" y="2561046"/>
            <a:ext cx="8553945" cy="1015663"/>
          </a:xfrm>
          <a:prstGeom prst="rect">
            <a:avLst/>
          </a:prstGeom>
        </p:spPr>
        <p:txBody>
          <a:bodyPr wrap="none">
            <a:spAutoFit/>
          </a:bodyPr>
          <a:lstStyle/>
          <a:p>
            <a:r>
              <a:rPr lang="fr-FR" sz="6000" dirty="0">
                <a:latin typeface="Andalus" panose="02020603050405020304" pitchFamily="18" charset="-78"/>
                <a:cs typeface="Andalus" panose="02020603050405020304" pitchFamily="18" charset="-78"/>
              </a:rPr>
              <a:t>Merci pour votre attention</a:t>
            </a:r>
            <a:endParaRPr lang="fr-FR" sz="6000" dirty="0"/>
          </a:p>
        </p:txBody>
      </p:sp>
    </p:spTree>
    <p:extLst>
      <p:ext uri="{BB962C8B-B14F-4D97-AF65-F5344CB8AC3E}">
        <p14:creationId xmlns:p14="http://schemas.microsoft.com/office/powerpoint/2010/main" val="352008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321336" y="592851"/>
            <a:ext cx="7104017" cy="4549908"/>
          </a:xfrm>
          <a:prstGeom prst="rect">
            <a:avLst/>
          </a:prstGeom>
          <a:noFill/>
          <a:ln>
            <a:noFill/>
          </a:ln>
        </p:spPr>
      </p:pic>
      <p:sp>
        <p:nvSpPr>
          <p:cNvPr id="3" name="Rectangle 2"/>
          <p:cNvSpPr/>
          <p:nvPr/>
        </p:nvSpPr>
        <p:spPr>
          <a:xfrm>
            <a:off x="3058370" y="5606063"/>
            <a:ext cx="4594528" cy="481094"/>
          </a:xfrm>
          <a:prstGeom prst="rect">
            <a:avLst/>
          </a:prstGeom>
        </p:spPr>
        <p:txBody>
          <a:bodyPr wrap="none">
            <a:spAutoFit/>
          </a:bodyPr>
          <a:lstStyle/>
          <a:p>
            <a:pPr algn="ctr">
              <a:lnSpc>
                <a:spcPct val="107000"/>
              </a:lnSpc>
              <a:spcAft>
                <a:spcPts val="800"/>
              </a:spcAft>
            </a:pPr>
            <a:r>
              <a:rPr lang="fr-FR" sz="2400" dirty="0">
                <a:latin typeface="Andalus" panose="02020603050405020304" pitchFamily="18" charset="-78"/>
                <a:ea typeface="Calibri" panose="020F0502020204030204" pitchFamily="34" charset="0"/>
                <a:cs typeface="Arial" panose="020B0604020202020204" pitchFamily="34" charset="0"/>
              </a:rPr>
              <a:t>Désintégration d’un noyau instable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27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929" y="577858"/>
            <a:ext cx="11863754" cy="4893647"/>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Propriétés </a:t>
            </a:r>
            <a:r>
              <a:rPr lang="fr-FR" sz="2400" b="1" dirty="0">
                <a:latin typeface="Andalus" panose="02020603050405020304" pitchFamily="18" charset="-78"/>
                <a:cs typeface="Andalus" panose="02020603050405020304" pitchFamily="18" charset="-78"/>
              </a:rPr>
              <a:t>de la </a:t>
            </a:r>
            <a:r>
              <a:rPr lang="fr-FR" sz="2400" b="1" dirty="0" smtClean="0">
                <a:latin typeface="Andalus" panose="02020603050405020304" pitchFamily="18" charset="-78"/>
                <a:cs typeface="Andalus" panose="02020603050405020304" pitchFamily="18" charset="-78"/>
              </a:rPr>
              <a:t>désintégration </a:t>
            </a:r>
            <a:r>
              <a:rPr lang="fr-FR" sz="2400" b="1" dirty="0">
                <a:latin typeface="Andalus" panose="02020603050405020304" pitchFamily="18" charset="-78"/>
                <a:cs typeface="Andalus" panose="02020603050405020304" pitchFamily="18" charset="-78"/>
              </a:rPr>
              <a:t>radioactive :</a:t>
            </a:r>
          </a:p>
          <a:p>
            <a:r>
              <a:rPr lang="fr-FR" sz="2400" dirty="0">
                <a:latin typeface="Andalus" panose="02020603050405020304" pitchFamily="18" charset="-78"/>
                <a:cs typeface="Andalus" panose="02020603050405020304" pitchFamily="18" charset="-78"/>
              </a:rPr>
              <a:t>1- Respecte la conservation de la charge </a:t>
            </a:r>
            <a:r>
              <a:rPr lang="fr-FR" sz="2400" dirty="0" smtClean="0">
                <a:latin typeface="Andalus" panose="02020603050405020304" pitchFamily="18" charset="-78"/>
                <a:cs typeface="Andalus" panose="02020603050405020304" pitchFamily="18" charset="-78"/>
              </a:rPr>
              <a:t>électrique </a:t>
            </a:r>
            <a:r>
              <a:rPr lang="fr-FR" sz="2400" dirty="0">
                <a:latin typeface="Andalus" panose="02020603050405020304" pitchFamily="18" charset="-78"/>
                <a:cs typeface="Andalus" panose="02020603050405020304" pitchFamily="18" charset="-78"/>
              </a:rPr>
              <a:t>Z et du nombre de masse A. Z et A</a:t>
            </a:r>
          </a:p>
          <a:p>
            <a:r>
              <a:rPr lang="fr-FR" sz="2400" dirty="0">
                <a:latin typeface="Andalus" panose="02020603050405020304" pitchFamily="18" charset="-78"/>
                <a:cs typeface="Andalus" panose="02020603050405020304" pitchFamily="18" charset="-78"/>
              </a:rPr>
              <a:t>doivent </a:t>
            </a:r>
            <a:r>
              <a:rPr lang="fr-FR" sz="2400" dirty="0" smtClean="0">
                <a:latin typeface="Andalus" panose="02020603050405020304" pitchFamily="18" charset="-78"/>
                <a:cs typeface="Andalus" panose="02020603050405020304" pitchFamily="18" charset="-78"/>
              </a:rPr>
              <a:t>être conservés après </a:t>
            </a:r>
            <a:r>
              <a:rPr lang="fr-FR" sz="2400" dirty="0">
                <a:latin typeface="Andalus" panose="02020603050405020304" pitchFamily="18" charset="-78"/>
                <a:cs typeface="Andalus" panose="02020603050405020304" pitchFamily="18" charset="-78"/>
              </a:rPr>
              <a:t>la </a:t>
            </a:r>
            <a:r>
              <a:rPr lang="fr-FR" sz="2400" dirty="0" smtClean="0">
                <a:latin typeface="Andalus" panose="02020603050405020304" pitchFamily="18" charset="-78"/>
                <a:cs typeface="Andalus" panose="02020603050405020304" pitchFamily="18" charset="-78"/>
              </a:rPr>
              <a:t>désintégration.</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 </a:t>
            </a:r>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   </a:t>
            </a:r>
            <a:endParaRPr lang="fr-FR" sz="2400"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2- Spontanéité </a:t>
            </a:r>
            <a:r>
              <a:rPr lang="fr-FR" sz="2400" dirty="0">
                <a:latin typeface="Andalus" panose="02020603050405020304" pitchFamily="18" charset="-78"/>
                <a:cs typeface="Andalus" panose="02020603050405020304" pitchFamily="18" charset="-78"/>
              </a:rPr>
              <a:t>: la </a:t>
            </a:r>
            <a:r>
              <a:rPr lang="fr-FR" sz="2400" dirty="0" smtClean="0">
                <a:latin typeface="Andalus" panose="02020603050405020304" pitchFamily="18" charset="-78"/>
                <a:cs typeface="Andalus" panose="02020603050405020304" pitchFamily="18" charset="-78"/>
              </a:rPr>
              <a:t>désintégration </a:t>
            </a:r>
            <a:r>
              <a:rPr lang="fr-FR" sz="2400" dirty="0">
                <a:latin typeface="Andalus" panose="02020603050405020304" pitchFamily="18" charset="-78"/>
                <a:cs typeface="Andalus" panose="02020603050405020304" pitchFamily="18" charset="-78"/>
              </a:rPr>
              <a:t>se produit sans aucune intervention </a:t>
            </a:r>
            <a:r>
              <a:rPr lang="fr-FR" sz="2400" dirty="0" smtClean="0">
                <a:latin typeface="Andalus" panose="02020603050405020304" pitchFamily="18" charset="-78"/>
                <a:cs typeface="Andalus" panose="02020603050405020304" pitchFamily="18" charset="-78"/>
              </a:rPr>
              <a:t>extérieure. </a:t>
            </a:r>
            <a:r>
              <a:rPr lang="fr-FR" sz="2400" dirty="0">
                <a:latin typeface="Andalus" panose="02020603050405020304" pitchFamily="18" charset="-78"/>
                <a:cs typeface="Andalus" panose="02020603050405020304" pitchFamily="18" charset="-78"/>
              </a:rPr>
              <a:t>Elle n’a</a:t>
            </a:r>
          </a:p>
          <a:p>
            <a:r>
              <a:rPr lang="fr-FR" sz="2400" dirty="0">
                <a:latin typeface="Andalus" panose="02020603050405020304" pitchFamily="18" charset="-78"/>
                <a:cs typeface="Andalus" panose="02020603050405020304" pitchFamily="18" charset="-78"/>
              </a:rPr>
              <a:t>besoin d’aucune condition </a:t>
            </a:r>
            <a:r>
              <a:rPr lang="fr-FR" sz="2400" dirty="0" smtClean="0">
                <a:latin typeface="Andalus" panose="02020603050405020304" pitchFamily="18" charset="-78"/>
                <a:cs typeface="Andalus" panose="02020603050405020304" pitchFamily="18" charset="-78"/>
              </a:rPr>
              <a:t>particulière </a:t>
            </a:r>
            <a:r>
              <a:rPr lang="fr-FR" sz="2400" dirty="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température, </a:t>
            </a:r>
            <a:r>
              <a:rPr lang="fr-FR" sz="2400" dirty="0">
                <a:latin typeface="Andalus" panose="02020603050405020304" pitchFamily="18" charset="-78"/>
                <a:cs typeface="Andalus" panose="02020603050405020304" pitchFamily="18" charset="-78"/>
              </a:rPr>
              <a:t>pression</a:t>
            </a:r>
            <a:r>
              <a:rPr lang="fr-FR" sz="2400" dirty="0" smtClean="0">
                <a:latin typeface="Andalus" panose="02020603050405020304" pitchFamily="18" charset="-78"/>
                <a:cs typeface="Andalus" panose="02020603050405020304" pitchFamily="18" charset="-78"/>
              </a:rPr>
              <a:t>,….etc.)</a:t>
            </a:r>
          </a:p>
          <a:p>
            <a:r>
              <a:rPr lang="fr-FR" sz="2400" dirty="0">
                <a:latin typeface="Andalus" panose="02020603050405020304" pitchFamily="18" charset="-78"/>
                <a:cs typeface="Andalus" panose="02020603050405020304" pitchFamily="18" charset="-78"/>
              </a:rPr>
              <a:t>3- </a:t>
            </a:r>
            <a:r>
              <a:rPr lang="fr-FR" sz="2400" dirty="0" smtClean="0">
                <a:latin typeface="Andalus" panose="02020603050405020304" pitchFamily="18" charset="-78"/>
                <a:cs typeface="Andalus" panose="02020603050405020304" pitchFamily="18" charset="-78"/>
              </a:rPr>
              <a:t>Aléatoire </a:t>
            </a:r>
            <a:r>
              <a:rPr lang="fr-FR" sz="2400" dirty="0">
                <a:latin typeface="Andalus" panose="02020603050405020304" pitchFamily="18" charset="-78"/>
                <a:cs typeface="Andalus" panose="02020603050405020304" pitchFamily="18" charset="-78"/>
              </a:rPr>
              <a:t>: lorsque l’on </a:t>
            </a:r>
            <a:r>
              <a:rPr lang="fr-FR" sz="2400" dirty="0" smtClean="0">
                <a:latin typeface="Andalus" panose="02020603050405020304" pitchFamily="18" charset="-78"/>
                <a:cs typeface="Andalus" panose="02020603050405020304" pitchFamily="18" charset="-78"/>
              </a:rPr>
              <a:t>considère </a:t>
            </a:r>
            <a:r>
              <a:rPr lang="fr-FR" sz="2400" dirty="0">
                <a:latin typeface="Andalus" panose="02020603050405020304" pitchFamily="18" charset="-78"/>
                <a:cs typeface="Andalus" panose="02020603050405020304" pitchFamily="18" charset="-78"/>
              </a:rPr>
              <a:t>un noyau en particulier, on ne peut pas savoir quand</a:t>
            </a:r>
          </a:p>
          <a:p>
            <a:r>
              <a:rPr lang="fr-FR" sz="2400" dirty="0">
                <a:latin typeface="Andalus" panose="02020603050405020304" pitchFamily="18" charset="-78"/>
                <a:cs typeface="Andalus" panose="02020603050405020304" pitchFamily="18" charset="-78"/>
              </a:rPr>
              <a:t>il va se </a:t>
            </a:r>
            <a:r>
              <a:rPr lang="fr-FR" sz="2400" dirty="0" smtClean="0">
                <a:latin typeface="Andalus" panose="02020603050405020304" pitchFamily="18" charset="-78"/>
                <a:cs typeface="Andalus" panose="02020603050405020304" pitchFamily="18" charset="-78"/>
              </a:rPr>
              <a:t>désintégrer. </a:t>
            </a:r>
            <a:r>
              <a:rPr lang="fr-FR" sz="2400" dirty="0">
                <a:latin typeface="Andalus" panose="02020603050405020304" pitchFamily="18" charset="-78"/>
                <a:cs typeface="Andalus" panose="02020603050405020304" pitchFamily="18" charset="-78"/>
              </a:rPr>
              <a:t>Dans un </a:t>
            </a:r>
            <a:r>
              <a:rPr lang="fr-FR" sz="2400" dirty="0" smtClean="0">
                <a:latin typeface="Andalus" panose="02020603050405020304" pitchFamily="18" charset="-78"/>
                <a:cs typeface="Andalus" panose="02020603050405020304" pitchFamily="18" charset="-78"/>
              </a:rPr>
              <a:t>échantillon, </a:t>
            </a:r>
            <a:r>
              <a:rPr lang="fr-FR" sz="2400" dirty="0">
                <a:latin typeface="Andalus" panose="02020603050405020304" pitchFamily="18" charset="-78"/>
                <a:cs typeface="Andalus" panose="02020603050405020304" pitchFamily="18" charset="-78"/>
              </a:rPr>
              <a:t>on ne peut pas savoir quel noyau va se</a:t>
            </a:r>
          </a:p>
          <a:p>
            <a:r>
              <a:rPr lang="fr-FR" sz="2400" dirty="0" smtClean="0">
                <a:latin typeface="Andalus" panose="02020603050405020304" pitchFamily="18" charset="-78"/>
                <a:cs typeface="Andalus" panose="02020603050405020304" pitchFamily="18" charset="-78"/>
              </a:rPr>
              <a:t>désintégrer.</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4- </a:t>
            </a:r>
            <a:r>
              <a:rPr lang="fr-FR" sz="2400" dirty="0" smtClean="0">
                <a:latin typeface="Andalus" panose="02020603050405020304" pitchFamily="18" charset="-78"/>
                <a:cs typeface="Andalus" panose="02020603050405020304" pitchFamily="18" charset="-78"/>
              </a:rPr>
              <a:t>Inéluctable </a:t>
            </a:r>
            <a:r>
              <a:rPr lang="fr-FR" sz="2400" dirty="0">
                <a:latin typeface="Andalus" panose="02020603050405020304" pitchFamily="18" charset="-78"/>
                <a:cs typeface="Andalus" panose="02020603050405020304" pitchFamily="18" charset="-78"/>
              </a:rPr>
              <a:t>: rien ne peut </a:t>
            </a:r>
            <a:r>
              <a:rPr lang="fr-FR" sz="2400" dirty="0" smtClean="0">
                <a:latin typeface="Andalus" panose="02020603050405020304" pitchFamily="18" charset="-78"/>
                <a:cs typeface="Andalus" panose="02020603050405020304" pitchFamily="18" charset="-78"/>
              </a:rPr>
              <a:t>arrêter, </a:t>
            </a:r>
            <a:r>
              <a:rPr lang="fr-FR" sz="2400" dirty="0">
                <a:latin typeface="Andalus" panose="02020603050405020304" pitchFamily="18" charset="-78"/>
                <a:cs typeface="Andalus" panose="02020603050405020304" pitchFamily="18" charset="-78"/>
              </a:rPr>
              <a:t>ralentir ou </a:t>
            </a:r>
            <a:r>
              <a:rPr lang="fr-FR" sz="2400" dirty="0" smtClean="0">
                <a:latin typeface="Andalus" panose="02020603050405020304" pitchFamily="18" charset="-78"/>
                <a:cs typeface="Andalus" panose="02020603050405020304" pitchFamily="18" charset="-78"/>
              </a:rPr>
              <a:t>accélérer </a:t>
            </a:r>
            <a:r>
              <a:rPr lang="fr-FR" sz="2400" dirty="0">
                <a:latin typeface="Andalus" panose="02020603050405020304" pitchFamily="18" charset="-78"/>
                <a:cs typeface="Andalus" panose="02020603050405020304" pitchFamily="18" charset="-78"/>
              </a:rPr>
              <a:t>la cadence de </a:t>
            </a:r>
            <a:r>
              <a:rPr lang="fr-FR" sz="2400" dirty="0" smtClean="0">
                <a:latin typeface="Andalus" panose="02020603050405020304" pitchFamily="18" charset="-78"/>
                <a:cs typeface="Andalus" panose="02020603050405020304" pitchFamily="18" charset="-78"/>
              </a:rPr>
              <a:t>désintégration</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d’un </a:t>
            </a:r>
            <a:r>
              <a:rPr lang="fr-FR" sz="2400" dirty="0" smtClean="0">
                <a:latin typeface="Andalus" panose="02020603050405020304" pitchFamily="18" charset="-78"/>
                <a:cs typeface="Andalus" panose="02020603050405020304" pitchFamily="18" charset="-78"/>
              </a:rPr>
              <a:t>échantillon </a:t>
            </a:r>
            <a:r>
              <a:rPr lang="fr-FR" sz="2400" dirty="0">
                <a:latin typeface="Andalus" panose="02020603050405020304" pitchFamily="18" charset="-78"/>
                <a:cs typeface="Andalus" panose="02020603050405020304" pitchFamily="18" charset="-78"/>
              </a:rPr>
              <a:t>radioactif.</a:t>
            </a:r>
          </a:p>
        </p:txBody>
      </p:sp>
      <p:pic>
        <p:nvPicPr>
          <p:cNvPr id="4" name="Picture 3"/>
          <p:cNvPicPr>
            <a:picLocks noChangeAspect="1"/>
          </p:cNvPicPr>
          <p:nvPr/>
        </p:nvPicPr>
        <p:blipFill>
          <a:blip r:embed="rId2"/>
          <a:stretch>
            <a:fillRect/>
          </a:stretch>
        </p:blipFill>
        <p:spPr>
          <a:xfrm>
            <a:off x="2081549" y="1814044"/>
            <a:ext cx="6057616" cy="698043"/>
          </a:xfrm>
          <a:prstGeom prst="rect">
            <a:avLst/>
          </a:prstGeom>
        </p:spPr>
      </p:pic>
    </p:spTree>
    <p:extLst>
      <p:ext uri="{BB962C8B-B14F-4D97-AF65-F5344CB8AC3E}">
        <p14:creationId xmlns:p14="http://schemas.microsoft.com/office/powerpoint/2010/main" val="410125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94751" y="420953"/>
                <a:ext cx="11290997" cy="3419782"/>
              </a:xfrm>
              <a:prstGeom prst="rect">
                <a:avLst/>
              </a:prstGeom>
            </p:spPr>
            <p:txBody>
              <a:bodyPr wrap="square">
                <a:spAutoFit/>
              </a:bodyPr>
              <a:lstStyle/>
              <a:p>
                <a:r>
                  <a:rPr lang="sv-SE" sz="2400" b="1" dirty="0" smtClean="0">
                    <a:latin typeface="Andalus" panose="02020603050405020304" pitchFamily="18" charset="-78"/>
                    <a:cs typeface="Andalus" panose="02020603050405020304" pitchFamily="18" charset="-78"/>
                  </a:rPr>
                  <a:t>Desintégration alpha, béta, et gamma </a:t>
                </a:r>
                <a:r>
                  <a:rPr lang="sv-SE" sz="2400" b="1" dirty="0">
                    <a:latin typeface="Andalus" panose="02020603050405020304" pitchFamily="18" charset="-78"/>
                    <a:cs typeface="Andalus" panose="02020603050405020304" pitchFamily="18" charset="-78"/>
                  </a:rPr>
                  <a:t>:</a:t>
                </a:r>
              </a:p>
              <a:p>
                <a:r>
                  <a:rPr lang="fr-FR" sz="2400" dirty="0">
                    <a:latin typeface="Andalus" panose="02020603050405020304" pitchFamily="18" charset="-78"/>
                    <a:cs typeface="Andalus" panose="02020603050405020304" pitchFamily="18" charset="-78"/>
                  </a:rPr>
                  <a:t>Il existe trois grands types de </a:t>
                </a:r>
                <a:r>
                  <a:rPr lang="fr-FR" sz="2400" dirty="0" smtClean="0">
                    <a:latin typeface="Andalus" panose="02020603050405020304" pitchFamily="18" charset="-78"/>
                    <a:cs typeface="Andalus" panose="02020603050405020304" pitchFamily="18" charset="-78"/>
                  </a:rPr>
                  <a:t>désintégrations </a:t>
                </a:r>
                <a:r>
                  <a:rPr lang="fr-FR" sz="2400" dirty="0">
                    <a:latin typeface="Andalus" panose="02020603050405020304" pitchFamily="18" charset="-78"/>
                    <a:cs typeface="Andalus" panose="02020603050405020304" pitchFamily="18" charset="-78"/>
                  </a:rPr>
                  <a:t>:</a:t>
                </a:r>
              </a:p>
              <a:p>
                <a:pPr marL="342900" indent="-342900">
                  <a:buFont typeface="Wingdings" panose="05000000000000000000" pitchFamily="2" charset="2"/>
                  <a:buChar char="q"/>
                </a:pPr>
                <a:r>
                  <a:rPr lang="fr-FR" sz="2400" b="1" dirty="0" smtClean="0">
                    <a:latin typeface="Andalus" panose="02020603050405020304" pitchFamily="18" charset="-78"/>
                    <a:cs typeface="Andalus" panose="02020603050405020304" pitchFamily="18" charset="-78"/>
                  </a:rPr>
                  <a:t>La désintégration </a:t>
                </a:r>
                <a:r>
                  <a:rPr lang="fr-FR" sz="2400" b="1" dirty="0">
                    <a:latin typeface="Andalus" panose="02020603050405020304" pitchFamily="18" charset="-78"/>
                    <a:cs typeface="Andalus" panose="02020603050405020304" pitchFamily="18" charset="-78"/>
                  </a:rPr>
                  <a:t>alpha (α) </a:t>
                </a:r>
                <a:r>
                  <a:rPr lang="fr-FR" sz="2400" dirty="0">
                    <a:latin typeface="Andalus" panose="02020603050405020304" pitchFamily="18" charset="-78"/>
                    <a:cs typeface="Andalus" panose="02020603050405020304" pitchFamily="18" charset="-78"/>
                  </a:rPr>
                  <a:t>: entraine </a:t>
                </a:r>
                <a:r>
                  <a:rPr lang="fr-FR" sz="2400" dirty="0" smtClean="0">
                    <a:latin typeface="Andalus" panose="02020603050405020304" pitchFamily="18" charset="-78"/>
                    <a:cs typeface="Andalus" panose="02020603050405020304" pitchFamily="18" charset="-78"/>
                  </a:rPr>
                  <a:t>l‘émission </a:t>
                </a:r>
                <a:r>
                  <a:rPr lang="fr-FR" sz="2400" dirty="0">
                    <a:latin typeface="Andalus" panose="02020603050405020304" pitchFamily="18" charset="-78"/>
                    <a:cs typeface="Andalus" panose="02020603050405020304" pitchFamily="18" charset="-78"/>
                  </a:rPr>
                  <a:t>d’un rayonnement α (noyau </a:t>
                </a:r>
                <a:r>
                  <a:rPr lang="fr-FR" sz="2400" dirty="0" smtClean="0">
                    <a:latin typeface="Andalus" panose="02020603050405020304" pitchFamily="18" charset="-78"/>
                    <a:cs typeface="Andalus" panose="02020603050405020304" pitchFamily="18" charset="-78"/>
                  </a:rPr>
                  <a:t>d’hélium</a:t>
                </a:r>
                <a:endParaRPr lang="fr-FR" sz="2400"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a:t>
                </a:r>
                <a14:m>
                  <m:oMath xmlns:m="http://schemas.openxmlformats.org/officeDocument/2006/math">
                    <m:sPre>
                      <m:sPrePr>
                        <m:ctrlPr>
                          <a:rPr lang="fr-FR" sz="2400" i="1" smtClean="0">
                            <a:latin typeface="Cambria Math" panose="02040503050406030204" pitchFamily="18" charset="0"/>
                            <a:cs typeface="Andalus" panose="02020603050405020304" pitchFamily="18" charset="-78"/>
                          </a:rPr>
                        </m:ctrlPr>
                      </m:sPrePr>
                      <m:sub>
                        <m:r>
                          <a:rPr lang="fr-FR" sz="2400" b="0" i="1" smtClean="0">
                            <a:latin typeface="Cambria Math" panose="02040503050406030204" pitchFamily="18" charset="0"/>
                            <a:cs typeface="Andalus" panose="02020603050405020304" pitchFamily="18" charset="-78"/>
                          </a:rPr>
                          <m:t>2</m:t>
                        </m:r>
                      </m:sub>
                      <m:sup>
                        <m:r>
                          <a:rPr lang="fr-FR" sz="2400" b="0" i="1" smtClean="0">
                            <a:latin typeface="Cambria Math" panose="02040503050406030204" pitchFamily="18" charset="0"/>
                          </a:rPr>
                          <m:t>4</m:t>
                        </m:r>
                      </m:sup>
                      <m:e>
                        <m:r>
                          <a:rPr lang="fr-FR" sz="2400" b="0" i="1" smtClean="0">
                            <a:latin typeface="Cambria Math" panose="02040503050406030204" pitchFamily="18" charset="0"/>
                          </a:rPr>
                          <m:t>𝐻𝑒</m:t>
                        </m:r>
                      </m:e>
                    </m:sPre>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Les </a:t>
                </a:r>
                <a:r>
                  <a:rPr lang="fr-FR" sz="2400" dirty="0" smtClean="0">
                    <a:latin typeface="Andalus" panose="02020603050405020304" pitchFamily="18" charset="-78"/>
                    <a:cs typeface="Andalus" panose="02020603050405020304" pitchFamily="18" charset="-78"/>
                  </a:rPr>
                  <a:t>périodes </a:t>
                </a:r>
                <a:r>
                  <a:rPr lang="fr-FR" sz="2400" dirty="0">
                    <a:latin typeface="Andalus" panose="02020603050405020304" pitchFamily="18" charset="-78"/>
                    <a:cs typeface="Andalus" panose="02020603050405020304" pitchFamily="18" charset="-78"/>
                  </a:rPr>
                  <a:t>des </a:t>
                </a:r>
                <a:r>
                  <a:rPr lang="fr-FR" sz="2400" dirty="0" smtClean="0">
                    <a:latin typeface="Andalus" panose="02020603050405020304" pitchFamily="18" charset="-78"/>
                    <a:cs typeface="Andalus" panose="02020603050405020304" pitchFamily="18" charset="-78"/>
                  </a:rPr>
                  <a:t>désintégrations </a:t>
                </a:r>
                <a:r>
                  <a:rPr lang="fr-FR" sz="2400" dirty="0">
                    <a:latin typeface="Andalus" panose="02020603050405020304" pitchFamily="18" charset="-78"/>
                    <a:cs typeface="Andalus" panose="02020603050405020304" pitchFamily="18" charset="-78"/>
                  </a:rPr>
                  <a:t>α sont souvent </a:t>
                </a:r>
                <a:r>
                  <a:rPr lang="fr-FR" sz="2400" dirty="0" smtClean="0">
                    <a:latin typeface="Andalus" panose="02020603050405020304" pitchFamily="18" charset="-78"/>
                    <a:cs typeface="Andalus" panose="02020603050405020304" pitchFamily="18" charset="-78"/>
                  </a:rPr>
                  <a:t>longues, et en </a:t>
                </a:r>
                <a:r>
                  <a:rPr lang="fr-FR" sz="2400" dirty="0">
                    <a:latin typeface="Andalus" panose="02020603050405020304" pitchFamily="18" charset="-78"/>
                    <a:cs typeface="Andalus" panose="02020603050405020304" pitchFamily="18" charset="-78"/>
                  </a:rPr>
                  <a:t>général peu rapides (20 000 km/s ) et peu pénétrants.</a:t>
                </a:r>
              </a:p>
              <a:p>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                                                                   exemple</a:t>
                </a:r>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Ce type de désintégration se produit pour les noyaux lourds Z&gt;82</a:t>
                </a:r>
              </a:p>
            </p:txBody>
          </p:sp>
        </mc:Choice>
        <mc:Fallback xmlns="">
          <p:sp>
            <p:nvSpPr>
              <p:cNvPr id="2" name="Rectangle 1"/>
              <p:cNvSpPr>
                <a:spLocks noRot="1" noChangeAspect="1" noMove="1" noResize="1" noEditPoints="1" noAdjustHandles="1" noChangeArrowheads="1" noChangeShapeType="1" noTextEdit="1"/>
              </p:cNvSpPr>
              <p:nvPr/>
            </p:nvSpPr>
            <p:spPr>
              <a:xfrm>
                <a:off x="294751" y="420953"/>
                <a:ext cx="11290997" cy="3419782"/>
              </a:xfrm>
              <a:prstGeom prst="rect">
                <a:avLst/>
              </a:prstGeom>
              <a:blipFill>
                <a:blip r:embed="rId8"/>
                <a:stretch>
                  <a:fillRect l="-809" t="-1426" r="-1349" b="-3209"/>
                </a:stretch>
              </a:blipFill>
            </p:spPr>
            <p:txBody>
              <a:bodyPr/>
              <a:lstStyle/>
              <a:p>
                <a:r>
                  <a:rPr lang="fr-FR">
                    <a:noFill/>
                  </a:rPr>
                  <a:t> </a:t>
                </a:r>
              </a:p>
            </p:txBody>
          </p:sp>
        </mc:Fallback>
      </mc:AlternateContent>
      <p:pic>
        <p:nvPicPr>
          <p:cNvPr id="3" name="Picture 2"/>
          <p:cNvPicPr>
            <a:picLocks noChangeAspect="1"/>
          </p:cNvPicPr>
          <p:nvPr/>
        </p:nvPicPr>
        <p:blipFill>
          <a:blip r:embed="rId9"/>
          <a:stretch>
            <a:fillRect/>
          </a:stretch>
        </p:blipFill>
        <p:spPr>
          <a:xfrm>
            <a:off x="2636521" y="2622620"/>
            <a:ext cx="2216831" cy="635156"/>
          </a:xfrm>
          <a:prstGeom prst="rect">
            <a:avLst/>
          </a:prstGeom>
        </p:spPr>
      </p:pic>
      <p:pic>
        <p:nvPicPr>
          <p:cNvPr id="4" name="Picture 3"/>
          <p:cNvPicPr>
            <a:picLocks noChangeAspect="1"/>
          </p:cNvPicPr>
          <p:nvPr/>
        </p:nvPicPr>
        <p:blipFill>
          <a:blip r:embed="rId10"/>
          <a:stretch>
            <a:fillRect/>
          </a:stretch>
        </p:blipFill>
        <p:spPr>
          <a:xfrm>
            <a:off x="7003700" y="2602523"/>
            <a:ext cx="2436694" cy="653143"/>
          </a:xfrm>
          <a:prstGeom prst="rect">
            <a:avLst/>
          </a:prstGeom>
        </p:spPr>
      </p:pic>
      <p:pic>
        <p:nvPicPr>
          <p:cNvPr id="5" name="Picture 4"/>
          <p:cNvPicPr>
            <a:picLocks noChangeAspect="1"/>
          </p:cNvPicPr>
          <p:nvPr/>
        </p:nvPicPr>
        <p:blipFill>
          <a:blip r:embed="rId11"/>
          <a:stretch>
            <a:fillRect/>
          </a:stretch>
        </p:blipFill>
        <p:spPr>
          <a:xfrm>
            <a:off x="4451891" y="3949003"/>
            <a:ext cx="4872980" cy="2591484"/>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566786" y="2883876"/>
                <a:ext cx="33663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m:t>
                      </m:r>
                    </m:oMath>
                  </m:oMathPara>
                </a14:m>
                <a:endParaRPr lang="fr-FR" dirty="0"/>
              </a:p>
            </p:txBody>
          </p:sp>
        </mc:Choice>
        <mc:Fallback xmlns="">
          <p:sp>
            <p:nvSpPr>
              <p:cNvPr id="6" name="TextBox 5"/>
              <p:cNvSpPr txBox="1">
                <a:spLocks noRot="1" noChangeAspect="1" noMove="1" noResize="1" noEditPoints="1" noAdjustHandles="1" noChangeArrowheads="1" noChangeShapeType="1" noTextEdit="1"/>
              </p:cNvSpPr>
              <p:nvPr/>
            </p:nvSpPr>
            <p:spPr>
              <a:xfrm>
                <a:off x="5566786" y="2883876"/>
                <a:ext cx="336631" cy="276999"/>
              </a:xfrm>
              <a:prstGeom prst="rect">
                <a:avLst/>
              </a:prstGeom>
              <a:blipFill>
                <a:blip r:embed="rId12"/>
                <a:stretch>
                  <a:fillRect l="-9091" r="-10909" b="-4348"/>
                </a:stretch>
              </a:blipFill>
            </p:spPr>
            <p:txBody>
              <a:bodyPr/>
              <a:lstStyle/>
              <a:p>
                <a:r>
                  <a:rPr lang="fr-FR">
                    <a:noFill/>
                  </a:rPr>
                  <a:t> </a:t>
                </a:r>
              </a:p>
            </p:txBody>
          </p:sp>
        </mc:Fallback>
      </mc:AlternateContent>
    </p:spTree>
    <p:extLst>
      <p:ext uri="{BB962C8B-B14F-4D97-AF65-F5344CB8AC3E}">
        <p14:creationId xmlns:p14="http://schemas.microsoft.com/office/powerpoint/2010/main" val="14641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01936" y="411982"/>
                <a:ext cx="11505361" cy="4533933"/>
              </a:xfrm>
              <a:prstGeom prst="rect">
                <a:avLst/>
              </a:prstGeom>
            </p:spPr>
            <p:txBody>
              <a:bodyPr wrap="square">
                <a:spAutoFit/>
              </a:bodyPr>
              <a:lstStyle/>
              <a:p>
                <a:pPr marL="342900" indent="-342900">
                  <a:buFont typeface="Wingdings" panose="05000000000000000000" pitchFamily="2" charset="2"/>
                  <a:buChar char="q"/>
                </a:pPr>
                <a:r>
                  <a:rPr lang="fr-FR" sz="2400" b="1" dirty="0" smtClean="0">
                    <a:latin typeface="Andalus" panose="02020603050405020304" pitchFamily="18" charset="-78"/>
                    <a:cs typeface="Andalus" panose="02020603050405020304" pitchFamily="18" charset="-78"/>
                  </a:rPr>
                  <a:t>La désintégration bêta (β) :</a:t>
                </a:r>
                <a:r>
                  <a:rPr lang="fr-FR" sz="2400" dirty="0">
                    <a:latin typeface="Andalus" panose="02020603050405020304" pitchFamily="18" charset="-78"/>
                    <a:cs typeface="Andalus" panose="02020603050405020304" pitchFamily="18" charset="-78"/>
                  </a:rPr>
                  <a:t> entraîne l'émission d'un rayonnement β.</a:t>
                </a:r>
              </a:p>
              <a:p>
                <a:r>
                  <a:rPr lang="fr-FR" sz="2400" dirty="0">
                    <a:latin typeface="Andalus" panose="02020603050405020304" pitchFamily="18" charset="-78"/>
                    <a:cs typeface="Andalus" panose="02020603050405020304" pitchFamily="18" charset="-78"/>
                  </a:rPr>
                  <a:t>Un rayonnement β est soit un électron (e-) soit un positon (e+).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De </a:t>
                </a:r>
                <a:r>
                  <a:rPr lang="fr-FR" sz="2400" dirty="0">
                    <a:latin typeface="Andalus" panose="02020603050405020304" pitchFamily="18" charset="-78"/>
                    <a:cs typeface="Andalus" panose="02020603050405020304" pitchFamily="18" charset="-78"/>
                  </a:rPr>
                  <a:t>ce fait il y a deux types </a:t>
                </a:r>
                <a:r>
                  <a:rPr lang="fr-FR" sz="2400" dirty="0" smtClean="0">
                    <a:latin typeface="Andalus" panose="02020603050405020304" pitchFamily="18" charset="-78"/>
                    <a:cs typeface="Andalus" panose="02020603050405020304" pitchFamily="18" charset="-78"/>
                  </a:rPr>
                  <a:t>de désintégrations </a:t>
                </a:r>
                <a:r>
                  <a:rPr lang="fr-FR" sz="2400" dirty="0">
                    <a:latin typeface="Andalus" panose="02020603050405020304" pitchFamily="18" charset="-78"/>
                    <a:cs typeface="Andalus" panose="02020603050405020304" pitchFamily="18" charset="-78"/>
                  </a:rPr>
                  <a:t>β, la désintégration β- et la désintégration β+.</a:t>
                </a:r>
              </a:p>
              <a:p>
                <a:r>
                  <a:rPr lang="fr-FR" sz="2400" dirty="0">
                    <a:solidFill>
                      <a:srgbClr val="FF0000"/>
                    </a:solidFill>
                    <a:latin typeface="Andalus" panose="02020603050405020304" pitchFamily="18" charset="-78"/>
                    <a:cs typeface="Andalus" panose="02020603050405020304" pitchFamily="18" charset="-78"/>
                  </a:rPr>
                  <a:t>Les périodes radioactives des désintégrations β sont plus courtes, parfois même très courtes</a:t>
                </a:r>
                <a:r>
                  <a:rPr lang="fr-FR" sz="2400" dirty="0" smtClean="0">
                    <a:solidFill>
                      <a:srgbClr val="FF0000"/>
                    </a:solidFill>
                    <a:latin typeface="Andalus" panose="02020603050405020304" pitchFamily="18" charset="-78"/>
                    <a:cs typeface="Andalus" panose="02020603050405020304" pitchFamily="18" charset="-78"/>
                  </a:rPr>
                  <a:t>.</a:t>
                </a:r>
              </a:p>
              <a:p>
                <a:pPr marL="342900" indent="-342900">
                  <a:buFont typeface="Wingdings" panose="05000000000000000000" pitchFamily="2" charset="2"/>
                  <a:buChar char="Ø"/>
                </a:pPr>
                <a:r>
                  <a:rPr lang="fr-FR" sz="2400" b="1" u="sng" dirty="0" smtClean="0">
                    <a:latin typeface="Andalus" panose="02020603050405020304" pitchFamily="18" charset="-78"/>
                    <a:cs typeface="Andalus" panose="02020603050405020304" pitchFamily="18" charset="-78"/>
                  </a:rPr>
                  <a:t>La désintégration bêta (β-) :</a:t>
                </a:r>
              </a:p>
              <a:p>
                <a:r>
                  <a:rPr lang="fr-FR" sz="2400" dirty="0" smtClean="0">
                    <a:latin typeface="Andalus" panose="02020603050405020304" pitchFamily="18" charset="-78"/>
                    <a:cs typeface="Andalus" panose="02020603050405020304" pitchFamily="18" charset="-78"/>
                  </a:rPr>
                  <a:t>Lorsque </a:t>
                </a:r>
                <a:r>
                  <a:rPr lang="fr-FR" sz="2400" dirty="0">
                    <a:latin typeface="Andalus" panose="02020603050405020304" pitchFamily="18" charset="-78"/>
                    <a:cs typeface="Andalus" panose="02020603050405020304" pitchFamily="18" charset="-78"/>
                  </a:rPr>
                  <a:t>dans le noyau il y a un excès de neutrons, alors l’un d’eux se transforme en proton. </a:t>
                </a:r>
                <a:r>
                  <a:rPr lang="fr-FR" sz="2400" dirty="0" smtClean="0">
                    <a:latin typeface="Andalus" panose="02020603050405020304" pitchFamily="18" charset="-78"/>
                    <a:cs typeface="Andalus" panose="02020603050405020304" pitchFamily="18" charset="-78"/>
                  </a:rPr>
                  <a:t>Il y </a:t>
                </a:r>
                <a:r>
                  <a:rPr lang="fr-FR" sz="2400" dirty="0">
                    <a:latin typeface="Andalus" panose="02020603050405020304" pitchFamily="18" charset="-78"/>
                    <a:cs typeface="Andalus" panose="02020603050405020304" pitchFamily="18" charset="-78"/>
                  </a:rPr>
                  <a:t>a émission d'un électron et d'un antineutrino </a:t>
                </a:r>
                <a:r>
                  <a:rPr lang="fr-FR" sz="2400" dirty="0" smtClean="0">
                    <a:latin typeface="Andalus" panose="02020603050405020304" pitchFamily="18" charset="-78"/>
                    <a:cs typeface="Andalus" panose="02020603050405020304" pitchFamily="18" charset="-78"/>
                  </a:rPr>
                  <a:t>(</a:t>
                </a:r>
                <a14:m>
                  <m:oMath xmlns:m="http://schemas.openxmlformats.org/officeDocument/2006/math">
                    <m:sPre>
                      <m:sPrePr>
                        <m:ctrlPr>
                          <a:rPr lang="fr-FR" sz="2400" i="1" smtClean="0">
                            <a:latin typeface="Cambria Math" panose="02040503050406030204" pitchFamily="18" charset="0"/>
                            <a:cs typeface="Andalus" panose="02020603050405020304" pitchFamily="18" charset="-78"/>
                          </a:rPr>
                        </m:ctrlPr>
                      </m:sPrePr>
                      <m:sub>
                        <m:r>
                          <a:rPr lang="fr-FR" sz="2400" b="0" i="1" smtClean="0">
                            <a:latin typeface="Cambria Math" panose="02040503050406030204" pitchFamily="18" charset="0"/>
                            <a:cs typeface="Andalus" panose="02020603050405020304" pitchFamily="18" charset="-78"/>
                          </a:rPr>
                          <m:t>0</m:t>
                        </m:r>
                      </m:sub>
                      <m:sup>
                        <m:r>
                          <a:rPr lang="fr-FR" sz="2400" b="0" i="1" smtClean="0">
                            <a:latin typeface="Cambria Math" panose="02040503050406030204" pitchFamily="18" charset="0"/>
                          </a:rPr>
                          <m:t>0</m:t>
                        </m:r>
                      </m:sup>
                      <m:e>
                        <m:acc>
                          <m:accPr>
                            <m:chr m:val="̅"/>
                            <m:ctrlPr>
                              <a:rPr lang="fr-FR" sz="2400" i="1" smtClean="0">
                                <a:latin typeface="Cambria Math" panose="02040503050406030204" pitchFamily="18" charset="0"/>
                                <a:cs typeface="Andalus" panose="02020603050405020304" pitchFamily="18" charset="-78"/>
                              </a:rPr>
                            </m:ctrlPr>
                          </m:accPr>
                          <m:e>
                            <m:r>
                              <a:rPr lang="fr-FR" sz="2400" i="1" smtClean="0">
                                <a:latin typeface="Cambria Math" panose="02040503050406030204" pitchFamily="18" charset="0"/>
                                <a:ea typeface="Cambria Math" panose="02040503050406030204" pitchFamily="18" charset="0"/>
                                <a:cs typeface="Andalus" panose="02020603050405020304" pitchFamily="18" charset="-78"/>
                              </a:rPr>
                              <m:t>𝜈</m:t>
                            </m:r>
                          </m:e>
                        </m:acc>
                      </m:e>
                    </m:sPre>
                  </m:oMath>
                </a14:m>
                <a:r>
                  <a:rPr lang="fr-FR" sz="2400" dirty="0" smtClean="0">
                    <a:latin typeface="Andalus" panose="02020603050405020304" pitchFamily="18" charset="-78"/>
                    <a:cs typeface="Andalus" panose="02020603050405020304" pitchFamily="18" charset="-78"/>
                  </a:rPr>
                  <a:t>) )</a:t>
                </a:r>
                <a:r>
                  <a:rPr lang="fr-FR" sz="2400" dirty="0">
                    <a:latin typeface="Symbol" pitchFamily="18" charset="2"/>
                  </a:rPr>
                  <a:t> </a:t>
                </a:r>
                <a:r>
                  <a:rPr lang="fr-FR" sz="2400" dirty="0" smtClean="0">
                    <a:latin typeface="Andalus" panose="02020603050405020304" pitchFamily="18" charset="-78"/>
                    <a:cs typeface="Andalus" panose="02020603050405020304" pitchFamily="18" charset="-78"/>
                  </a:rPr>
                  <a:t>légers</a:t>
                </a:r>
                <a:r>
                  <a:rPr lang="fr-FR" sz="2400" dirty="0">
                    <a:latin typeface="Andalus" panose="02020603050405020304" pitchFamily="18" charset="-78"/>
                    <a:cs typeface="Andalus" panose="02020603050405020304" pitchFamily="18" charset="-78"/>
                  </a:rPr>
                  <a:t>, rapides   (200 000 km/s ) et </a:t>
                </a:r>
                <a:r>
                  <a:rPr lang="fr-FR" sz="2400" dirty="0" smtClean="0">
                    <a:latin typeface="Andalus" panose="02020603050405020304" pitchFamily="18" charset="-78"/>
                    <a:cs typeface="Andalus" panose="02020603050405020304" pitchFamily="18" charset="-78"/>
                  </a:rPr>
                  <a:t>pénétrants.</a:t>
                </a:r>
              </a:p>
              <a:p>
                <a:r>
                  <a:rPr lang="fr-FR" sz="2400" dirty="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                                                                 exemple</a:t>
                </a:r>
              </a:p>
              <a:p>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401936" y="411982"/>
                <a:ext cx="11505361" cy="4533933"/>
              </a:xfrm>
              <a:prstGeom prst="rect">
                <a:avLst/>
              </a:prstGeom>
              <a:blipFill>
                <a:blip r:embed="rId7"/>
                <a:stretch>
                  <a:fillRect l="-848" t="-1615"/>
                </a:stretch>
              </a:blipFill>
            </p:spPr>
            <p:txBody>
              <a:bodyPr/>
              <a:lstStyle/>
              <a:p>
                <a:r>
                  <a:rPr lang="fr-FR">
                    <a:noFill/>
                  </a:rPr>
                  <a:t> </a:t>
                </a:r>
              </a:p>
            </p:txBody>
          </p:sp>
        </mc:Fallback>
      </mc:AlternateContent>
      <p:pic>
        <p:nvPicPr>
          <p:cNvPr id="3" name="Picture 2"/>
          <p:cNvPicPr>
            <a:picLocks noChangeAspect="1"/>
          </p:cNvPicPr>
          <p:nvPr/>
        </p:nvPicPr>
        <p:blipFill>
          <a:blip r:embed="rId8"/>
          <a:stretch>
            <a:fillRect/>
          </a:stretch>
        </p:blipFill>
        <p:spPr>
          <a:xfrm>
            <a:off x="2753694" y="4065920"/>
            <a:ext cx="2263336" cy="797481"/>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5596931" y="4381081"/>
                <a:ext cx="33663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chemeClr val="tx1"/>
                          </a:solidFill>
                          <a:latin typeface="Cambria Math" panose="02040503050406030204" pitchFamily="18" charset="0"/>
                          <a:ea typeface="Cambria Math" panose="02040503050406030204" pitchFamily="18" charset="0"/>
                        </a:rPr>
                        <m:t>⟹</m:t>
                      </m:r>
                    </m:oMath>
                  </m:oMathPara>
                </a14:m>
                <a:endParaRPr lang="fr-FR" b="1" dirty="0">
                  <a:solidFill>
                    <a:schemeClr val="tx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596931" y="4381081"/>
                <a:ext cx="336631" cy="276999"/>
              </a:xfrm>
              <a:prstGeom prst="rect">
                <a:avLst/>
              </a:prstGeom>
              <a:blipFill>
                <a:blip r:embed="rId5"/>
                <a:stretch>
                  <a:fillRect l="-9091" r="-10909" b="-4444"/>
                </a:stretch>
              </a:blipFill>
            </p:spPr>
            <p:txBody>
              <a:bodyPr/>
              <a:lstStyle/>
              <a:p>
                <a:r>
                  <a:rPr lang="fr-FR">
                    <a:noFill/>
                  </a:rPr>
                  <a:t> </a:t>
                </a:r>
              </a:p>
            </p:txBody>
          </p:sp>
        </mc:Fallback>
      </mc:AlternateContent>
      <p:pic>
        <p:nvPicPr>
          <p:cNvPr id="5" name="Picture 4"/>
          <p:cNvPicPr>
            <a:picLocks noChangeAspect="1"/>
          </p:cNvPicPr>
          <p:nvPr/>
        </p:nvPicPr>
        <p:blipFill>
          <a:blip r:embed="rId9"/>
          <a:stretch>
            <a:fillRect/>
          </a:stretch>
        </p:blipFill>
        <p:spPr>
          <a:xfrm>
            <a:off x="6948004" y="4018814"/>
            <a:ext cx="2194750" cy="794346"/>
          </a:xfrm>
          <a:prstGeom prst="rect">
            <a:avLst/>
          </a:prstGeom>
        </p:spPr>
      </p:pic>
    </p:spTree>
    <p:extLst>
      <p:ext uri="{BB962C8B-B14F-4D97-AF65-F5344CB8AC3E}">
        <p14:creationId xmlns:p14="http://schemas.microsoft.com/office/powerpoint/2010/main" val="42914649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21017</TotalTime>
  <Words>3722</Words>
  <Application>Microsoft Office PowerPoint</Application>
  <PresentationFormat>Widescreen</PresentationFormat>
  <Paragraphs>246</Paragraphs>
  <Slides>56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Andalus</vt:lpstr>
      <vt:lpstr>Arial</vt:lpstr>
      <vt:lpstr>Calibri</vt:lpstr>
      <vt:lpstr>Cambria</vt:lpstr>
      <vt:lpstr>Cambria Math</vt:lpstr>
      <vt:lpstr>Century Gothic</vt:lpstr>
      <vt:lpstr>Garamond</vt:lpstr>
      <vt:lpstr>Symbol</vt:lpstr>
      <vt:lpstr>Wingdings</vt:lpstr>
      <vt:lpstr>Wingdings 3</vt:lpstr>
      <vt:lpstr>Ion</vt:lpstr>
      <vt:lpstr>University IBN KHALDOUN  of Tiaret ANNEXE DE MÉDECINE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73</cp:revision>
  <dcterms:created xsi:type="dcterms:W3CDTF">2024-02-22T00:23:50Z</dcterms:created>
  <dcterms:modified xsi:type="dcterms:W3CDTF">2024-03-22T00:23:58Z</dcterms:modified>
</cp:coreProperties>
</file>