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6" r:id="rId8"/>
    <p:sldId id="267" r:id="rId9"/>
    <p:sldId id="268" r:id="rId10"/>
    <p:sldId id="269" r:id="rId11"/>
    <p:sldId id="260" r:id="rId12"/>
    <p:sldId id="263" r:id="rId13"/>
    <p:sldId id="264" r:id="rId14"/>
    <p:sldId id="270" r:id="rId15"/>
    <p:sldId id="271" r:id="rId16"/>
    <p:sldId id="273" r:id="rId17"/>
    <p:sldId id="274"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86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425103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45C2BB-59B7-4C1E-BBB8-DC14CBA7D599}" type="datetimeFigureOut">
              <a:rPr lang="fr-FR" smtClean="0"/>
              <a:t>13/04/2024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31124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4018841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AB054A-A293-4557-ABCE-EEF423B76A83}" type="slidenum">
              <a:rPr lang="fr-FR" smtClean="0"/>
              <a:t>‹#›</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3620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202698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45C2BB-59B7-4C1E-BBB8-DC14CBA7D599}" type="datetimeFigureOut">
              <a:rPr lang="fr-FR" smtClean="0"/>
              <a:t>13/04/2024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2925181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45C2BB-59B7-4C1E-BBB8-DC14CBA7D599}" type="datetimeFigureOut">
              <a:rPr lang="fr-FR" smtClean="0"/>
              <a:t>13/04/2024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3846350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3378318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200019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149210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392451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45C2BB-59B7-4C1E-BBB8-DC14CBA7D599}" type="datetimeFigureOut">
              <a:rPr lang="fr-FR" smtClean="0"/>
              <a:t>13/04/2024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32961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45C2BB-59B7-4C1E-BBB8-DC14CBA7D599}" type="datetimeFigureOut">
              <a:rPr lang="fr-FR" smtClean="0"/>
              <a:t>13/04/2024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312261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407339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102239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A845C2BB-59B7-4C1E-BBB8-DC14CBA7D599}" type="datetimeFigureOut">
              <a:rPr lang="fr-FR" smtClean="0"/>
              <a:t>13/04/2024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30125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45C2BB-59B7-4C1E-BBB8-DC14CBA7D599}" type="datetimeFigureOut">
              <a:rPr lang="fr-FR" smtClean="0"/>
              <a:t>13/04/2024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AB054A-A293-4557-ABCE-EEF423B76A83}" type="slidenum">
              <a:rPr lang="fr-FR" smtClean="0"/>
              <a:t>‹#›</a:t>
            </a:fld>
            <a:endParaRPr lang="fr-FR"/>
          </a:p>
        </p:txBody>
      </p:sp>
    </p:spTree>
    <p:extLst>
      <p:ext uri="{BB962C8B-B14F-4D97-AF65-F5344CB8AC3E}">
        <p14:creationId xmlns:p14="http://schemas.microsoft.com/office/powerpoint/2010/main" val="178294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45C2BB-59B7-4C1E-BBB8-DC14CBA7D599}" type="datetimeFigureOut">
              <a:rPr lang="fr-FR" smtClean="0"/>
              <a:t>13/04/2024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DAB054A-A293-4557-ABCE-EEF423B76A83}" type="slidenum">
              <a:rPr lang="fr-FR" smtClean="0"/>
              <a:t>‹#›</a:t>
            </a:fld>
            <a:endParaRPr lang="fr-FR"/>
          </a:p>
        </p:txBody>
      </p:sp>
    </p:spTree>
    <p:extLst>
      <p:ext uri="{BB962C8B-B14F-4D97-AF65-F5344CB8AC3E}">
        <p14:creationId xmlns:p14="http://schemas.microsoft.com/office/powerpoint/2010/main" val="6699665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296" y="523353"/>
            <a:ext cx="8825658" cy="1405932"/>
          </a:xfrm>
        </p:spPr>
        <p:txBody>
          <a:bodyPr/>
          <a:lstStyle/>
          <a:p>
            <a:r>
              <a:rPr lang="fr-FR" sz="2800" dirty="0" err="1">
                <a:solidFill>
                  <a:srgbClr val="EBEBEB"/>
                </a:solidFill>
                <a:latin typeface="Andalus" panose="02020603050405020304" pitchFamily="18" charset="-78"/>
                <a:cs typeface="Andalus" panose="02020603050405020304" pitchFamily="18" charset="-78"/>
              </a:rPr>
              <a:t>University</a:t>
            </a:r>
            <a:r>
              <a:rPr lang="fr-FR" sz="2800" dirty="0">
                <a:solidFill>
                  <a:srgbClr val="EBEBEB"/>
                </a:solidFill>
                <a:latin typeface="Andalus" panose="02020603050405020304" pitchFamily="18" charset="-78"/>
                <a:cs typeface="Andalus" panose="02020603050405020304" pitchFamily="18" charset="-78"/>
              </a:rPr>
              <a:t> IBN KHALDOUN  of Tiaret</a:t>
            </a:r>
            <a:br>
              <a:rPr lang="fr-FR" sz="2800" dirty="0">
                <a:solidFill>
                  <a:srgbClr val="EBEBEB"/>
                </a:solidFill>
                <a:latin typeface="Andalus" panose="02020603050405020304" pitchFamily="18" charset="-78"/>
                <a:cs typeface="Andalus" panose="02020603050405020304" pitchFamily="18" charset="-78"/>
              </a:rPr>
            </a:br>
            <a:r>
              <a:rPr lang="fr-FR" sz="2800" dirty="0">
                <a:solidFill>
                  <a:srgbClr val="EBEBEB"/>
                </a:solidFill>
                <a:latin typeface="Andalus" panose="02020603050405020304" pitchFamily="18" charset="-78"/>
                <a:cs typeface="Andalus" panose="02020603050405020304" pitchFamily="18" charset="-78"/>
              </a:rPr>
              <a:t>ANNEXE DE </a:t>
            </a:r>
            <a:r>
              <a:rPr lang="fr-FR" sz="2800" dirty="0" smtClean="0">
                <a:solidFill>
                  <a:srgbClr val="EBEBEB"/>
                </a:solidFill>
                <a:latin typeface="Andalus" panose="02020603050405020304" pitchFamily="18" charset="-78"/>
                <a:cs typeface="Andalus" panose="02020603050405020304" pitchFamily="18" charset="-78"/>
              </a:rPr>
              <a:t>MÉDECINE</a:t>
            </a:r>
            <a:endParaRPr lang="fr-FR" dirty="0"/>
          </a:p>
        </p:txBody>
      </p:sp>
      <p:sp>
        <p:nvSpPr>
          <p:cNvPr id="3" name="Subtitle 2"/>
          <p:cNvSpPr>
            <a:spLocks noGrp="1"/>
          </p:cNvSpPr>
          <p:nvPr>
            <p:ph type="subTitle" idx="1"/>
          </p:nvPr>
        </p:nvSpPr>
        <p:spPr>
          <a:xfrm>
            <a:off x="1154955" y="3376245"/>
            <a:ext cx="8825658" cy="2311121"/>
          </a:xfrm>
        </p:spPr>
        <p:txBody>
          <a:bodyPr>
            <a:normAutofit/>
          </a:bodyPr>
          <a:lstStyle/>
          <a:p>
            <a:pPr algn="ctr"/>
            <a:r>
              <a:rPr lang="fr-FR" sz="4000" dirty="0" smtClean="0">
                <a:solidFill>
                  <a:schemeClr val="tx1"/>
                </a:solidFill>
                <a:latin typeface="Andalus" panose="02020603050405020304" pitchFamily="18" charset="-78"/>
                <a:cs typeface="Andalus" panose="02020603050405020304" pitchFamily="18" charset="-78"/>
              </a:rPr>
              <a:t>Rayon X</a:t>
            </a:r>
          </a:p>
          <a:p>
            <a:pPr algn="ctr"/>
            <a:r>
              <a:rPr lang="fr-FR" sz="2400" dirty="0" smtClean="0">
                <a:solidFill>
                  <a:schemeClr val="tx1"/>
                </a:solidFill>
                <a:latin typeface="Andalus" panose="02020603050405020304" pitchFamily="18" charset="-78"/>
                <a:cs typeface="Andalus" panose="02020603050405020304" pitchFamily="18" charset="-78"/>
              </a:rPr>
              <a:t>Mme </a:t>
            </a:r>
            <a:r>
              <a:rPr lang="fr-FR" sz="2400" dirty="0">
                <a:solidFill>
                  <a:schemeClr val="tx1"/>
                </a:solidFill>
                <a:latin typeface="Andalus" panose="02020603050405020304" pitchFamily="18" charset="-78"/>
                <a:cs typeface="Andalus" panose="02020603050405020304" pitchFamily="18" charset="-78"/>
              </a:rPr>
              <a:t>CHIBANI F</a:t>
            </a:r>
          </a:p>
          <a:p>
            <a:endParaRPr lang="fr-FR" sz="2800" dirty="0"/>
          </a:p>
        </p:txBody>
      </p:sp>
      <p:pic>
        <p:nvPicPr>
          <p:cNvPr id="4" name="Picture 3"/>
          <p:cNvPicPr>
            <a:picLocks noChangeAspect="1"/>
          </p:cNvPicPr>
          <p:nvPr/>
        </p:nvPicPr>
        <p:blipFill>
          <a:blip r:embed="rId2"/>
          <a:stretch>
            <a:fillRect/>
          </a:stretch>
        </p:blipFill>
        <p:spPr>
          <a:xfrm>
            <a:off x="7882392" y="1140150"/>
            <a:ext cx="2395936" cy="1603387"/>
          </a:xfrm>
          <a:prstGeom prst="rect">
            <a:avLst/>
          </a:prstGeom>
        </p:spPr>
      </p:pic>
    </p:spTree>
    <p:extLst>
      <p:ext uri="{BB962C8B-B14F-4D97-AF65-F5344CB8AC3E}">
        <p14:creationId xmlns:p14="http://schemas.microsoft.com/office/powerpoint/2010/main" val="204155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558" y="503312"/>
            <a:ext cx="6096000" cy="830997"/>
          </a:xfrm>
          <a:prstGeom prst="rect">
            <a:avLst/>
          </a:prstGeom>
        </p:spPr>
        <p:txBody>
          <a:bodyPr>
            <a:spAutoFit/>
          </a:bodyPr>
          <a:lstStyle/>
          <a:p>
            <a:pPr algn="ctr"/>
            <a:r>
              <a:rPr lang="fr-FR" sz="2400" b="1" dirty="0">
                <a:latin typeface="Andalus" panose="02020603050405020304" pitchFamily="18" charset="-78"/>
                <a:cs typeface="Andalus" panose="02020603050405020304" pitchFamily="18" charset="-78"/>
              </a:rPr>
              <a:t>L'absorption des rayons X est proportionnelle au nombre d'électron (Z). </a:t>
            </a:r>
            <a:endParaRPr lang="fr-FR" sz="2400" b="1" dirty="0">
              <a:latin typeface="Andalus" panose="02020603050405020304" pitchFamily="18" charset="-78"/>
              <a:cs typeface="Andalus" panose="02020603050405020304" pitchFamily="18" charset="-78"/>
            </a:endParaRPr>
          </a:p>
        </p:txBody>
      </p:sp>
      <p:pic>
        <p:nvPicPr>
          <p:cNvPr id="20" name="Picture 19"/>
          <p:cNvPicPr>
            <a:picLocks noChangeAspect="1"/>
          </p:cNvPicPr>
          <p:nvPr/>
        </p:nvPicPr>
        <p:blipFill>
          <a:blip r:embed="rId2"/>
          <a:stretch>
            <a:fillRect/>
          </a:stretch>
        </p:blipFill>
        <p:spPr>
          <a:xfrm>
            <a:off x="6285638" y="349418"/>
            <a:ext cx="4041998" cy="3767655"/>
          </a:xfrm>
          <a:prstGeom prst="rect">
            <a:avLst/>
          </a:prstGeom>
        </p:spPr>
      </p:pic>
      <p:sp>
        <p:nvSpPr>
          <p:cNvPr id="21" name="Rectangle 20"/>
          <p:cNvSpPr/>
          <p:nvPr/>
        </p:nvSpPr>
        <p:spPr>
          <a:xfrm>
            <a:off x="1229392" y="2309837"/>
            <a:ext cx="3717684" cy="461665"/>
          </a:xfrm>
          <a:prstGeom prst="rect">
            <a:avLst/>
          </a:prstGeom>
        </p:spPr>
        <p:txBody>
          <a:bodyPr wrap="none">
            <a:spAutoFit/>
          </a:bodyPr>
          <a:lstStyle/>
          <a:p>
            <a:r>
              <a:rPr lang="fr-FR" sz="2400" dirty="0">
                <a:latin typeface="Andalus" panose="02020603050405020304" pitchFamily="18" charset="-78"/>
                <a:cs typeface="Andalus" panose="02020603050405020304" pitchFamily="18" charset="-78"/>
              </a:rPr>
              <a:t>Application de radiographie</a:t>
            </a:r>
          </a:p>
        </p:txBody>
      </p:sp>
      <p:pic>
        <p:nvPicPr>
          <p:cNvPr id="22" name="Picture 21"/>
          <p:cNvPicPr>
            <a:picLocks noChangeAspect="1"/>
          </p:cNvPicPr>
          <p:nvPr/>
        </p:nvPicPr>
        <p:blipFill>
          <a:blip r:embed="rId3"/>
          <a:stretch>
            <a:fillRect/>
          </a:stretch>
        </p:blipFill>
        <p:spPr>
          <a:xfrm>
            <a:off x="776162" y="3260711"/>
            <a:ext cx="1676545" cy="2627604"/>
          </a:xfrm>
          <a:prstGeom prst="rect">
            <a:avLst/>
          </a:prstGeom>
        </p:spPr>
      </p:pic>
      <p:sp>
        <p:nvSpPr>
          <p:cNvPr id="23" name="Rectangle 22"/>
          <p:cNvSpPr/>
          <p:nvPr/>
        </p:nvSpPr>
        <p:spPr>
          <a:xfrm>
            <a:off x="3520272" y="4275799"/>
            <a:ext cx="6096000" cy="1477328"/>
          </a:xfrm>
          <a:prstGeom prst="rect">
            <a:avLst/>
          </a:prstGeom>
        </p:spPr>
        <p:txBody>
          <a:bodyPr>
            <a:spAutoFit/>
          </a:bodyPr>
          <a:lstStyle/>
          <a:p>
            <a:pPr>
              <a:buFont typeface="Wingdings" pitchFamily="2" charset="2"/>
              <a:buChar char="ü"/>
            </a:pPr>
            <a:r>
              <a:rPr lang="fr-FR" sz="2400" dirty="0">
                <a:latin typeface="Andalus" panose="02020603050405020304" pitchFamily="18" charset="-78"/>
                <a:cs typeface="Andalus" panose="02020603050405020304" pitchFamily="18" charset="-78"/>
              </a:rPr>
              <a:t>les éléments sont lourds (Z) sont plus absorbés  Ex Os (Ca, P), Pb</a:t>
            </a:r>
          </a:p>
          <a:p>
            <a:endParaRPr lang="fr-FR" b="1" dirty="0"/>
          </a:p>
          <a:p>
            <a:pPr>
              <a:buFont typeface="Wingdings" pitchFamily="2" charset="2"/>
              <a:buChar char="ü"/>
            </a:pPr>
            <a:r>
              <a:rPr lang="fr-FR" sz="2400" b="1" dirty="0">
                <a:latin typeface="Andalus" panose="02020603050405020304" pitchFamily="18" charset="-78"/>
                <a:cs typeface="Andalus" panose="02020603050405020304" pitchFamily="18" charset="-78"/>
              </a:rPr>
              <a:t>Les tissus (C,O,N) sont transparents</a:t>
            </a:r>
            <a:endParaRPr lang="fr-FR" sz="2400" b="1" dirty="0">
              <a:latin typeface="Andalus" panose="02020603050405020304" pitchFamily="18" charset="-78"/>
              <a:cs typeface="Andalus" panose="02020603050405020304" pitchFamily="18" charset="-78"/>
            </a:endParaRPr>
          </a:p>
        </p:txBody>
      </p:sp>
      <p:pic>
        <p:nvPicPr>
          <p:cNvPr id="24" name="Picture 23"/>
          <p:cNvPicPr>
            <a:picLocks noChangeAspect="1"/>
          </p:cNvPicPr>
          <p:nvPr/>
        </p:nvPicPr>
        <p:blipFill>
          <a:blip r:embed="rId4"/>
          <a:stretch>
            <a:fillRect/>
          </a:stretch>
        </p:blipFill>
        <p:spPr>
          <a:xfrm>
            <a:off x="2730487" y="1522305"/>
            <a:ext cx="420660" cy="457240"/>
          </a:xfrm>
          <a:prstGeom prst="rect">
            <a:avLst/>
          </a:prstGeom>
        </p:spPr>
      </p:pic>
      <p:sp>
        <p:nvSpPr>
          <p:cNvPr id="25" name="Flèche droite 25"/>
          <p:cNvSpPr/>
          <p:nvPr/>
        </p:nvSpPr>
        <p:spPr>
          <a:xfrm>
            <a:off x="2779453" y="4717083"/>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22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676" y="511184"/>
            <a:ext cx="11119881" cy="6001643"/>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Production des Rayons X:</a:t>
            </a:r>
          </a:p>
          <a:p>
            <a:r>
              <a:rPr lang="fr-FR" sz="2400" dirty="0" smtClean="0">
                <a:latin typeface="Andalus" panose="02020603050405020304" pitchFamily="18" charset="-78"/>
                <a:cs typeface="Andalus" panose="02020603050405020304" pitchFamily="18" charset="-78"/>
              </a:rPr>
              <a:t> Nous avons besoin : </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Une </a:t>
            </a:r>
            <a:r>
              <a:rPr lang="fr-FR" sz="2400" dirty="0">
                <a:latin typeface="Andalus" panose="02020603050405020304" pitchFamily="18" charset="-78"/>
                <a:cs typeface="Andalus" panose="02020603050405020304" pitchFamily="18" charset="-78"/>
              </a:rPr>
              <a:t>source </a:t>
            </a:r>
            <a:r>
              <a:rPr lang="fr-FR" sz="2400" dirty="0" smtClean="0">
                <a:latin typeface="Andalus" panose="02020603050405020304" pitchFamily="18" charset="-78"/>
                <a:cs typeface="Andalus" panose="02020603050405020304" pitchFamily="18" charset="-78"/>
              </a:rPr>
              <a:t>d’électrons</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Un </a:t>
            </a:r>
            <a:r>
              <a:rPr lang="fr-FR" sz="2400" dirty="0">
                <a:latin typeface="Andalus" panose="02020603050405020304" pitchFamily="18" charset="-78"/>
                <a:cs typeface="Andalus" panose="02020603050405020304" pitchFamily="18" charset="-78"/>
              </a:rPr>
              <a:t>haut voltage pour accélérer les </a:t>
            </a:r>
            <a:r>
              <a:rPr lang="fr-FR" sz="2400" dirty="0" smtClean="0">
                <a:latin typeface="Andalus" panose="02020603050405020304" pitchFamily="18" charset="-78"/>
                <a:cs typeface="Andalus" panose="02020603050405020304" pitchFamily="18" charset="-78"/>
              </a:rPr>
              <a:t>électrons</a:t>
            </a:r>
          </a:p>
          <a:p>
            <a:pPr marL="342900" indent="-342900">
              <a:buFont typeface="Wingdings" panose="05000000000000000000" pitchFamily="2" charset="2"/>
              <a:buChar char="q"/>
            </a:pPr>
            <a:r>
              <a:rPr lang="fr-FR" sz="2400" dirty="0" smtClean="0">
                <a:latin typeface="Andalus" panose="02020603050405020304" pitchFamily="18" charset="-78"/>
                <a:cs typeface="Andalus" panose="02020603050405020304" pitchFamily="18" charset="-78"/>
              </a:rPr>
              <a:t>Une </a:t>
            </a:r>
            <a:r>
              <a:rPr lang="fr-FR" sz="2400" dirty="0">
                <a:latin typeface="Andalus" panose="02020603050405020304" pitchFamily="18" charset="-78"/>
                <a:cs typeface="Andalus" panose="02020603050405020304" pitchFamily="18" charset="-78"/>
              </a:rPr>
              <a:t>cible pour absorber les électrons et produire les </a:t>
            </a:r>
            <a:r>
              <a:rPr lang="fr-FR" sz="2400" dirty="0" smtClean="0">
                <a:latin typeface="Andalus" panose="02020603050405020304" pitchFamily="18" charset="-78"/>
                <a:cs typeface="Andalus" panose="02020603050405020304" pitchFamily="18" charset="-78"/>
              </a:rPr>
              <a:t>RX</a:t>
            </a:r>
          </a:p>
          <a:p>
            <a:pPr marL="342900" indent="-342900">
              <a:buFont typeface="Wingdings" panose="05000000000000000000" pitchFamily="2" charset="2"/>
              <a:buChar char="q"/>
            </a:pPr>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endParaRPr lang="fr-FR" sz="2400" dirty="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q"/>
            </a:pPr>
            <a:r>
              <a:rPr lang="fr-FR" sz="2400" dirty="0">
                <a:latin typeface="Andalus" panose="02020603050405020304" pitchFamily="18" charset="-78"/>
                <a:cs typeface="Andalus" panose="02020603050405020304" pitchFamily="18" charset="-78"/>
              </a:rPr>
              <a:t>Les tubes à rayons X utilisent le bombardement électronique.</a:t>
            </a:r>
          </a:p>
          <a:p>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1225101" y="2611966"/>
            <a:ext cx="3712786" cy="2377646"/>
          </a:xfrm>
          <a:prstGeom prst="rect">
            <a:avLst/>
          </a:prstGeom>
        </p:spPr>
      </p:pic>
      <p:pic>
        <p:nvPicPr>
          <p:cNvPr id="4" name="Picture 3"/>
          <p:cNvPicPr>
            <a:picLocks noChangeAspect="1"/>
          </p:cNvPicPr>
          <p:nvPr/>
        </p:nvPicPr>
        <p:blipFill>
          <a:blip r:embed="rId3"/>
          <a:stretch>
            <a:fillRect/>
          </a:stretch>
        </p:blipFill>
        <p:spPr>
          <a:xfrm>
            <a:off x="5368180" y="2612571"/>
            <a:ext cx="4107416" cy="2431702"/>
          </a:xfrm>
          <a:prstGeom prst="rect">
            <a:avLst/>
          </a:prstGeom>
        </p:spPr>
      </p:pic>
    </p:spTree>
    <p:extLst>
      <p:ext uri="{BB962C8B-B14F-4D97-AF65-F5344CB8AC3E}">
        <p14:creationId xmlns:p14="http://schemas.microsoft.com/office/powerpoint/2010/main" val="285147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8451" y="854111"/>
            <a:ext cx="6207571" cy="4371032"/>
          </a:xfrm>
          <a:prstGeom prst="rect">
            <a:avLst/>
          </a:prstGeom>
        </p:spPr>
      </p:pic>
      <p:sp>
        <p:nvSpPr>
          <p:cNvPr id="3" name="Rectangle 2"/>
          <p:cNvSpPr/>
          <p:nvPr/>
        </p:nvSpPr>
        <p:spPr>
          <a:xfrm>
            <a:off x="1881206" y="5535358"/>
            <a:ext cx="5399235" cy="461665"/>
          </a:xfrm>
          <a:prstGeom prst="rect">
            <a:avLst/>
          </a:prstGeom>
        </p:spPr>
        <p:txBody>
          <a:bodyPr wrap="none">
            <a:spAutoFit/>
          </a:bodyPr>
          <a:lstStyle/>
          <a:p>
            <a:r>
              <a:rPr lang="fr-FR" sz="2400" dirty="0">
                <a:latin typeface="Andalus" panose="02020603050405020304" pitchFamily="18" charset="-78"/>
                <a:cs typeface="Andalus" panose="02020603050405020304" pitchFamily="18" charset="-78"/>
              </a:rPr>
              <a:t>Schéma de principe d’un tube à rayons X</a:t>
            </a:r>
            <a:r>
              <a:rPr lang="fr-FR" dirty="0"/>
              <a:t>,</a:t>
            </a:r>
          </a:p>
        </p:txBody>
      </p:sp>
    </p:spTree>
    <p:extLst>
      <p:ext uri="{BB962C8B-B14F-4D97-AF65-F5344CB8AC3E}">
        <p14:creationId xmlns:p14="http://schemas.microsoft.com/office/powerpoint/2010/main" val="257158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105" y="710811"/>
            <a:ext cx="10949354" cy="1200329"/>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En médecine, on utilise les faisceaux d’électrons pour soigner des tumeurs cancéreuses superficielles et des faisceaux de RX pour les tumeurs plus profondes, la tension d’accélération étant choisie en fonction de la profondeur de la tumeur à traiter.</a:t>
            </a:r>
          </a:p>
        </p:txBody>
      </p:sp>
    </p:spTree>
    <p:extLst>
      <p:ext uri="{BB962C8B-B14F-4D97-AF65-F5344CB8AC3E}">
        <p14:creationId xmlns:p14="http://schemas.microsoft.com/office/powerpoint/2010/main" val="4287636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5416" y="440844"/>
            <a:ext cx="10879270" cy="6370975"/>
          </a:xfrm>
          <a:prstGeom prst="rect">
            <a:avLst/>
          </a:prstGeom>
        </p:spPr>
        <p:txBody>
          <a:bodyPr wrap="square">
            <a:spAutoFit/>
          </a:bodyPr>
          <a:lstStyle/>
          <a:p>
            <a:r>
              <a:rPr lang="fr-FR" sz="2400" b="1" dirty="0">
                <a:latin typeface="Andalus" panose="02020603050405020304" pitchFamily="18" charset="-78"/>
                <a:cs typeface="Andalus" panose="02020603050405020304" pitchFamily="18" charset="-78"/>
              </a:rPr>
              <a:t>Application de </a:t>
            </a:r>
            <a:r>
              <a:rPr lang="fr-FR" sz="2400" b="1" dirty="0" smtClean="0">
                <a:latin typeface="Andalus" panose="02020603050405020304" pitchFamily="18" charset="-78"/>
                <a:cs typeface="Andalus" panose="02020603050405020304" pitchFamily="18" charset="-78"/>
              </a:rPr>
              <a:t>radiographie médicale:</a:t>
            </a:r>
          </a:p>
          <a:p>
            <a:r>
              <a:rPr lang="fr-FR" sz="2400" dirty="0" smtClean="0">
                <a:latin typeface="Andalus" panose="02020603050405020304" pitchFamily="18" charset="-78"/>
                <a:cs typeface="Andalus" panose="02020603050405020304" pitchFamily="18" charset="-78"/>
              </a:rPr>
              <a:t>Les rayons X utilisés en médecine ont une énergie généralement comprise entre 25 et  130 keV.( selon la cible et le besoin, car il faut utiliser la juste dose).</a:t>
            </a:r>
          </a:p>
          <a:p>
            <a:pPr marL="342900" indent="-342900">
              <a:buFont typeface="Wingdings" panose="05000000000000000000" pitchFamily="2" charset="2"/>
              <a:buChar char="ü"/>
            </a:pPr>
            <a:r>
              <a:rPr lang="fr-FR" sz="2400" dirty="0" smtClean="0">
                <a:latin typeface="Andalus" panose="02020603050405020304" pitchFamily="18" charset="-78"/>
                <a:cs typeface="Andalus" panose="02020603050405020304" pitchFamily="18" charset="-78"/>
              </a:rPr>
              <a:t>De 25 à 50keV: Rayons peu pénétrants « mous » ou l’effet photoélectrique prédomine; leurs utilisations  nécessite un temps de pose plus long, par conséquent le patient reçoit une dose élevée. Utilisée pour la radiographie des petits os(main) ou en mammographie.</a:t>
            </a:r>
          </a:p>
          <a:p>
            <a:pPr marL="342900" indent="-342900">
              <a:buFont typeface="Wingdings" panose="05000000000000000000" pitchFamily="2" charset="2"/>
              <a:buChar char="ü"/>
            </a:pPr>
            <a:r>
              <a:rPr lang="fr-FR" sz="2400" dirty="0" smtClean="0">
                <a:latin typeface="Andalus" panose="02020603050405020304" pitchFamily="18" charset="-78"/>
                <a:cs typeface="Andalus" panose="02020603050405020304" pitchFamily="18" charset="-78"/>
              </a:rPr>
              <a:t>De 50 </a:t>
            </a:r>
            <a:r>
              <a:rPr lang="fr-FR" sz="2400" dirty="0">
                <a:latin typeface="Andalus" panose="02020603050405020304" pitchFamily="18" charset="-78"/>
                <a:cs typeface="Andalus" panose="02020603050405020304" pitchFamily="18" charset="-78"/>
              </a:rPr>
              <a:t>à 60 kV </a:t>
            </a:r>
            <a:r>
              <a:rPr lang="fr-FR" sz="2400" dirty="0" smtClean="0">
                <a:latin typeface="Andalus" panose="02020603050405020304" pitchFamily="18" charset="-78"/>
                <a:cs typeface="Andalus" panose="02020603050405020304" pitchFamily="18" charset="-78"/>
              </a:rPr>
              <a:t>: en </a:t>
            </a:r>
            <a:r>
              <a:rPr lang="fr-FR" sz="2400" dirty="0">
                <a:latin typeface="Andalus" panose="02020603050405020304" pitchFamily="18" charset="-78"/>
                <a:cs typeface="Andalus" panose="02020603050405020304" pitchFamily="18" charset="-78"/>
              </a:rPr>
              <a:t>radiologie dentaire </a:t>
            </a:r>
            <a:endParaRPr lang="fr-FR" sz="2400" dirty="0" smtClean="0">
              <a:latin typeface="Andalus" panose="02020603050405020304" pitchFamily="18" charset="-78"/>
              <a:cs typeface="Andalus" panose="02020603050405020304" pitchFamily="18" charset="-78"/>
            </a:endParaRPr>
          </a:p>
          <a:p>
            <a:pPr marL="342900" indent="-342900">
              <a:buFont typeface="Wingdings" panose="05000000000000000000" pitchFamily="2" charset="2"/>
              <a:buChar char="ü"/>
            </a:pPr>
            <a:r>
              <a:rPr lang="fr-FR" sz="2400" dirty="0" smtClean="0">
                <a:latin typeface="Andalus" panose="02020603050405020304" pitchFamily="18" charset="-78"/>
                <a:cs typeface="Andalus" panose="02020603050405020304" pitchFamily="18" charset="-78"/>
              </a:rPr>
              <a:t>De 60 à 90keV: </a:t>
            </a:r>
            <a:r>
              <a:rPr lang="fr-FR" sz="2400" dirty="0">
                <a:latin typeface="Andalus" panose="02020603050405020304" pitchFamily="18" charset="-78"/>
                <a:cs typeface="Andalus" panose="02020603050405020304" pitchFamily="18" charset="-78"/>
              </a:rPr>
              <a:t>Rayons </a:t>
            </a:r>
            <a:r>
              <a:rPr lang="fr-FR" sz="2400" dirty="0" smtClean="0">
                <a:latin typeface="Andalus" panose="02020603050405020304" pitchFamily="18" charset="-78"/>
                <a:cs typeface="Andalus" panose="02020603050405020304" pitchFamily="18" charset="-78"/>
              </a:rPr>
              <a:t>plus </a:t>
            </a:r>
            <a:r>
              <a:rPr lang="fr-FR" sz="2400" dirty="0">
                <a:latin typeface="Andalus" panose="02020603050405020304" pitchFamily="18" charset="-78"/>
                <a:cs typeface="Andalus" panose="02020603050405020304" pitchFamily="18" charset="-78"/>
              </a:rPr>
              <a:t>pénétrants </a:t>
            </a:r>
            <a:r>
              <a:rPr lang="fr-FR" sz="2400" dirty="0" smtClean="0">
                <a:latin typeface="Andalus" panose="02020603050405020304" pitchFamily="18" charset="-78"/>
                <a:cs typeface="Andalus" panose="02020603050405020304" pitchFamily="18" charset="-78"/>
              </a:rPr>
              <a:t>ou </a:t>
            </a:r>
            <a:r>
              <a:rPr lang="fr-FR" sz="2400" dirty="0">
                <a:latin typeface="Andalus" panose="02020603050405020304" pitchFamily="18" charset="-78"/>
                <a:cs typeface="Andalus" panose="02020603050405020304" pitchFamily="18" charset="-78"/>
              </a:rPr>
              <a:t>l’effet </a:t>
            </a:r>
            <a:r>
              <a:rPr lang="fr-FR" sz="2400" dirty="0" smtClean="0">
                <a:latin typeface="Andalus" panose="02020603050405020304" pitchFamily="18" charset="-78"/>
                <a:cs typeface="Andalus" panose="02020603050405020304" pitchFamily="18" charset="-78"/>
              </a:rPr>
              <a:t>Compton contribue autant que l’effet photoélectrique. </a:t>
            </a:r>
            <a:r>
              <a:rPr lang="fr-FR" sz="2400" dirty="0">
                <a:latin typeface="Andalus" panose="02020603050405020304" pitchFamily="18" charset="-78"/>
                <a:cs typeface="Andalus" panose="02020603050405020304" pitchFamily="18" charset="-78"/>
              </a:rPr>
              <a:t>Utilisée pour la radiographie des </a:t>
            </a:r>
            <a:r>
              <a:rPr lang="fr-FR" sz="2400" dirty="0" smtClean="0">
                <a:latin typeface="Andalus" panose="02020603050405020304" pitchFamily="18" charset="-78"/>
                <a:cs typeface="Andalus" panose="02020603050405020304" pitchFamily="18" charset="-78"/>
              </a:rPr>
              <a:t>os plus gros (dos, épaule, bassin ).</a:t>
            </a:r>
          </a:p>
          <a:p>
            <a:pPr marL="342900" indent="-342900">
              <a:buFont typeface="Wingdings" panose="05000000000000000000" pitchFamily="2" charset="2"/>
              <a:buChar char="ü"/>
            </a:pPr>
            <a:r>
              <a:rPr lang="fr-FR" sz="2400" dirty="0" smtClean="0">
                <a:latin typeface="Andalus" panose="02020603050405020304" pitchFamily="18" charset="-78"/>
                <a:cs typeface="Andalus" panose="02020603050405020304" pitchFamily="18" charset="-78"/>
              </a:rPr>
              <a:t>De 100 à 130keV: gamme de rayons très pénétrants  « durs » où prédomine l’effet Compton permettant d’avoir accès à des organes plus profonds situé derrière les os par exemple la radiographie du thorax. </a:t>
            </a:r>
          </a:p>
          <a:p>
            <a:pPr marL="342900" indent="-342900">
              <a:buFont typeface="Wingdings" panose="05000000000000000000" pitchFamily="2" charset="2"/>
              <a:buChar char="ü"/>
            </a:pPr>
            <a:r>
              <a:rPr lang="fr-FR" sz="2400" dirty="0">
                <a:latin typeface="Andalus" panose="02020603050405020304" pitchFamily="18" charset="-78"/>
                <a:cs typeface="Andalus" panose="02020603050405020304" pitchFamily="18" charset="-78"/>
              </a:rPr>
              <a:t>De même dans le domaine industriel, on peut trouver des RX émis sous des tensions comprises entre 50 et 250 kV selon la nature des éléments à radiographier</a:t>
            </a:r>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96966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734" y="422146"/>
            <a:ext cx="11009644" cy="2308324"/>
          </a:xfrm>
          <a:prstGeom prst="rect">
            <a:avLst/>
          </a:prstGeom>
        </p:spPr>
        <p:txBody>
          <a:bodyPr wrap="square">
            <a:spAutoFit/>
          </a:bodyPr>
          <a:lstStyle/>
          <a:p>
            <a:pPr lvl="0"/>
            <a:r>
              <a:rPr lang="fr-FR" sz="2400" dirty="0">
                <a:solidFill>
                  <a:prstClr val="white"/>
                </a:solidFill>
                <a:latin typeface="Andalus" panose="02020603050405020304" pitchFamily="18" charset="-78"/>
                <a:cs typeface="Andalus" panose="02020603050405020304" pitchFamily="18" charset="-78"/>
              </a:rPr>
              <a:t>En pratique, le patient est placé entre la source X et le détecteur(le plus prés possible). L’irradiation est brève et uniforme et monoénergétique.</a:t>
            </a:r>
          </a:p>
          <a:p>
            <a:pPr marL="342900" lvl="0" indent="-342900">
              <a:buFont typeface="Wingdings" panose="05000000000000000000" pitchFamily="2" charset="2"/>
              <a:buChar char="ü"/>
            </a:pPr>
            <a:r>
              <a:rPr lang="fr-FR" sz="2400" dirty="0">
                <a:solidFill>
                  <a:prstClr val="white"/>
                </a:solidFill>
                <a:latin typeface="Andalus" panose="02020603050405020304" pitchFamily="18" charset="-78"/>
                <a:cs typeface="Andalus" panose="02020603050405020304" pitchFamily="18" charset="-78"/>
              </a:rPr>
              <a:t>Les régions où le faisceau a été le plus atténué sont appelées opacités (zones radioopaques</a:t>
            </a:r>
            <a:r>
              <a:rPr lang="fr-FR" sz="2400" dirty="0" smtClean="0">
                <a:solidFill>
                  <a:prstClr val="white"/>
                </a:solidFill>
                <a:latin typeface="Andalus" panose="02020603050405020304" pitchFamily="18" charset="-78"/>
                <a:cs typeface="Andalus" panose="02020603050405020304" pitchFamily="18" charset="-78"/>
              </a:rPr>
              <a:t>)</a:t>
            </a:r>
          </a:p>
          <a:p>
            <a:pPr marL="342900" indent="-342900">
              <a:buFont typeface="Wingdings" panose="05000000000000000000" pitchFamily="2" charset="2"/>
              <a:buChar char="ü"/>
            </a:pPr>
            <a:r>
              <a:rPr lang="fr-FR" sz="2400" dirty="0">
                <a:solidFill>
                  <a:prstClr val="white"/>
                </a:solidFill>
                <a:latin typeface="Andalus" panose="02020603050405020304" pitchFamily="18" charset="-78"/>
                <a:cs typeface="Andalus" panose="02020603050405020304" pitchFamily="18" charset="-78"/>
              </a:rPr>
              <a:t>Les régions où le faisceau a été le </a:t>
            </a:r>
            <a:r>
              <a:rPr lang="fr-FR" sz="2400" dirty="0" smtClean="0">
                <a:solidFill>
                  <a:prstClr val="white"/>
                </a:solidFill>
                <a:latin typeface="Andalus" panose="02020603050405020304" pitchFamily="18" charset="-78"/>
                <a:cs typeface="Andalus" panose="02020603050405020304" pitchFamily="18" charset="-78"/>
              </a:rPr>
              <a:t>moins </a:t>
            </a:r>
            <a:r>
              <a:rPr lang="fr-FR" sz="2400" dirty="0">
                <a:solidFill>
                  <a:prstClr val="white"/>
                </a:solidFill>
                <a:latin typeface="Andalus" panose="02020603050405020304" pitchFamily="18" charset="-78"/>
                <a:cs typeface="Andalus" panose="02020603050405020304" pitchFamily="18" charset="-78"/>
              </a:rPr>
              <a:t>atténué sont </a:t>
            </a:r>
            <a:r>
              <a:rPr lang="fr-FR" sz="2400" dirty="0" smtClean="0">
                <a:solidFill>
                  <a:prstClr val="white"/>
                </a:solidFill>
                <a:latin typeface="Andalus" panose="02020603050405020304" pitchFamily="18" charset="-78"/>
                <a:cs typeface="Andalus" panose="02020603050405020304" pitchFamily="18" charset="-78"/>
              </a:rPr>
              <a:t>appelées zones des clartés,</a:t>
            </a:r>
            <a:endParaRPr lang="fr-FR" sz="2400" dirty="0">
              <a:solidFill>
                <a:prstClr val="white"/>
              </a:solidFill>
              <a:latin typeface="Andalus" panose="02020603050405020304" pitchFamily="18" charset="-78"/>
              <a:cs typeface="Andalus" panose="02020603050405020304" pitchFamily="18" charset="-78"/>
            </a:endParaRPr>
          </a:p>
          <a:p>
            <a:pPr marL="342900" lvl="0" indent="-342900">
              <a:buFont typeface="Wingdings" panose="05000000000000000000" pitchFamily="2" charset="2"/>
              <a:buChar char="ü"/>
            </a:pPr>
            <a:endParaRPr lang="fr-FR" sz="2400" dirty="0">
              <a:solidFill>
                <a:prstClr val="white"/>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64205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482555"/>
            <a:ext cx="10902461" cy="5632311"/>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Les rayons X, </a:t>
            </a:r>
            <a:r>
              <a:rPr lang="fr-FR" sz="2400" dirty="0" smtClean="0">
                <a:latin typeface="Andalus" panose="02020603050405020304" pitchFamily="18" charset="-78"/>
                <a:cs typeface="Andalus" panose="02020603050405020304" pitchFamily="18" charset="-78"/>
              </a:rPr>
              <a:t>sont des </a:t>
            </a:r>
            <a:r>
              <a:rPr lang="fr-FR" sz="2400" dirty="0">
                <a:latin typeface="Andalus" panose="02020603050405020304" pitchFamily="18" charset="-78"/>
                <a:cs typeface="Andalus" panose="02020603050405020304" pitchFamily="18" charset="-78"/>
              </a:rPr>
              <a:t>rayonnement électromagnétique de haute énergie et de courte longueur d'onde. Leur capacité à traverser les tissus mous du corps humain tout en étant absorbés par les tissus denses comme les os en fait un outil précieux dans de nombreux domaines, notamment la médecine, la recherche scientifique, l'industrie et la sécurité.</a:t>
            </a:r>
          </a:p>
          <a:p>
            <a:r>
              <a:rPr lang="fr-FR" sz="2400" dirty="0">
                <a:latin typeface="Andalus" panose="02020603050405020304" pitchFamily="18" charset="-78"/>
                <a:cs typeface="Andalus" panose="02020603050405020304" pitchFamily="18" charset="-78"/>
              </a:rPr>
              <a:t>En médecine, les rayons X sont largement utilisés </a:t>
            </a:r>
            <a:r>
              <a:rPr lang="fr-FR" sz="2400" dirty="0" smtClean="0">
                <a:latin typeface="Andalus" panose="02020603050405020304" pitchFamily="18" charset="-78"/>
                <a:cs typeface="Andalus" panose="02020603050405020304" pitchFamily="18" charset="-78"/>
              </a:rPr>
              <a:t>en médecine pour observer </a:t>
            </a:r>
            <a:r>
              <a:rPr lang="fr-FR" sz="2400" dirty="0">
                <a:latin typeface="Andalus" panose="02020603050405020304" pitchFamily="18" charset="-78"/>
                <a:cs typeface="Andalus" panose="02020603050405020304" pitchFamily="18" charset="-78"/>
              </a:rPr>
              <a:t>l'intérieur du corps humain et de diagnostiquer diverses conditions médicales telles que les fractures osseuses, les infections, les tumeurs et les maladies pulmonaires.</a:t>
            </a:r>
          </a:p>
          <a:p>
            <a:r>
              <a:rPr lang="fr-FR" sz="2400" dirty="0">
                <a:latin typeface="Andalus" panose="02020603050405020304" pitchFamily="18" charset="-78"/>
                <a:cs typeface="Andalus" panose="02020603050405020304" pitchFamily="18" charset="-78"/>
              </a:rPr>
              <a:t>Dans l'industrie, les rayons X sont utilisés pour l'inspection non destructive des matériaux, notamment dans la détection de défauts de fabrication, </a:t>
            </a:r>
            <a:endParaRPr lang="fr-FR" sz="2400" dirty="0" smtClean="0">
              <a:latin typeface="Andalus" panose="02020603050405020304" pitchFamily="18" charset="-78"/>
              <a:cs typeface="Andalus" panose="02020603050405020304" pitchFamily="18" charset="-78"/>
            </a:endParaRPr>
          </a:p>
          <a:p>
            <a:r>
              <a:rPr lang="fr-FR" sz="2400" dirty="0" smtClean="0">
                <a:latin typeface="Andalus" panose="02020603050405020304" pitchFamily="18" charset="-78"/>
                <a:cs typeface="Andalus" panose="02020603050405020304" pitchFamily="18" charset="-78"/>
              </a:rPr>
              <a:t>Bien </a:t>
            </a:r>
            <a:r>
              <a:rPr lang="fr-FR" sz="2400" dirty="0">
                <a:latin typeface="Andalus" panose="02020603050405020304" pitchFamily="18" charset="-78"/>
                <a:cs typeface="Andalus" panose="02020603050405020304" pitchFamily="18" charset="-78"/>
              </a:rPr>
              <a:t>que les rayons X soient extrêmement utiles, il est important de noter qu'une exposition excessive peut être nocive pour la santé. Des mesures de sécurité telles que le port de protections appropriées et la limitation de l'exposition aux rayonnements sont mises en place pour assurer la sécurité des personnes travaillant avec des équipements émettant des rayons X</a:t>
            </a:r>
            <a:r>
              <a:rPr lang="fr-FR" sz="2400" dirty="0" smtClean="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9360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8474" y="1014439"/>
            <a:ext cx="10657952" cy="1938992"/>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En conclusion, les rayons X ont révolutionné de nombreux domaines de la science et de la médecine en permettant la visualisation de structures internes autrement invisibles. Leur utilisation judicieuse et leur compréhension des risques associés sont essentielles pour maximiser leurs avantages tout en minimisant les dangers potentiels pour la santé humaine.</a:t>
            </a:r>
            <a:endParaRPr lang="fr-FR" sz="2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8780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766" y="2751964"/>
            <a:ext cx="8553945" cy="1015663"/>
          </a:xfrm>
          <a:prstGeom prst="rect">
            <a:avLst/>
          </a:prstGeom>
        </p:spPr>
        <p:txBody>
          <a:bodyPr wrap="none">
            <a:spAutoFit/>
          </a:bodyPr>
          <a:lstStyle/>
          <a:p>
            <a:r>
              <a:rPr lang="fr-FR" sz="6000" dirty="0">
                <a:latin typeface="Andalus" panose="02020603050405020304" pitchFamily="18" charset="-78"/>
                <a:cs typeface="Andalus" panose="02020603050405020304" pitchFamily="18" charset="-78"/>
              </a:rPr>
              <a:t>Merci pour votre attention</a:t>
            </a:r>
            <a:endParaRPr lang="fr-FR" sz="6000" dirty="0"/>
          </a:p>
        </p:txBody>
      </p:sp>
    </p:spTree>
    <p:extLst>
      <p:ext uri="{BB962C8B-B14F-4D97-AF65-F5344CB8AC3E}">
        <p14:creationId xmlns:p14="http://schemas.microsoft.com/office/powerpoint/2010/main" val="37386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9802" y="1600041"/>
            <a:ext cx="6178260" cy="4348583"/>
          </a:xfrm>
          <a:prstGeom prst="rect">
            <a:avLst/>
          </a:prstGeom>
        </p:spPr>
      </p:pic>
    </p:spTree>
    <p:extLst>
      <p:ext uri="{BB962C8B-B14F-4D97-AF65-F5344CB8AC3E}">
        <p14:creationId xmlns:p14="http://schemas.microsoft.com/office/powerpoint/2010/main" val="188733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5494" y="651178"/>
            <a:ext cx="1359526" cy="2078916"/>
          </a:xfrm>
          <a:prstGeom prst="rect">
            <a:avLst/>
          </a:prstGeom>
        </p:spPr>
      </p:pic>
      <p:pic>
        <p:nvPicPr>
          <p:cNvPr id="3" name="Picture 2"/>
          <p:cNvPicPr>
            <a:picLocks noChangeAspect="1"/>
          </p:cNvPicPr>
          <p:nvPr/>
        </p:nvPicPr>
        <p:blipFill>
          <a:blip r:embed="rId3"/>
          <a:stretch>
            <a:fillRect/>
          </a:stretch>
        </p:blipFill>
        <p:spPr>
          <a:xfrm>
            <a:off x="2668390" y="1603706"/>
            <a:ext cx="384081" cy="274344"/>
          </a:xfrm>
          <a:prstGeom prst="rect">
            <a:avLst/>
          </a:prstGeom>
        </p:spPr>
      </p:pic>
      <p:sp>
        <p:nvSpPr>
          <p:cNvPr id="5" name="Rectangle 4"/>
          <p:cNvSpPr/>
          <p:nvPr/>
        </p:nvSpPr>
        <p:spPr>
          <a:xfrm>
            <a:off x="3088193" y="744472"/>
            <a:ext cx="2478593" cy="1569660"/>
          </a:xfrm>
          <a:prstGeom prst="rect">
            <a:avLst/>
          </a:prstGeom>
        </p:spPr>
        <p:txBody>
          <a:bodyPr wrap="square">
            <a:spAutoFit/>
          </a:bodyPr>
          <a:lstStyle/>
          <a:p>
            <a:r>
              <a:rPr lang="fr-FR" sz="2400" dirty="0">
                <a:solidFill>
                  <a:srgbClr val="FF0000"/>
                </a:solidFill>
                <a:latin typeface="Andalus" panose="02020603050405020304" pitchFamily="18" charset="-78"/>
                <a:cs typeface="Andalus" panose="02020603050405020304" pitchFamily="18" charset="-78"/>
              </a:rPr>
              <a:t>1895: </a:t>
            </a:r>
            <a:r>
              <a:rPr lang="fr-FR" sz="2400" dirty="0">
                <a:latin typeface="Andalus" panose="02020603050405020304" pitchFamily="18" charset="-78"/>
                <a:cs typeface="Andalus" panose="02020603050405020304" pitchFamily="18" charset="-78"/>
              </a:rPr>
              <a:t>Découverte des rayons X par Prof. Wilhelm C. Roentgen</a:t>
            </a:r>
          </a:p>
        </p:txBody>
      </p:sp>
      <p:pic>
        <p:nvPicPr>
          <p:cNvPr id="6" name="Picture 5"/>
          <p:cNvPicPr>
            <a:picLocks noChangeAspect="1"/>
          </p:cNvPicPr>
          <p:nvPr/>
        </p:nvPicPr>
        <p:blipFill>
          <a:blip r:embed="rId4"/>
          <a:stretch>
            <a:fillRect/>
          </a:stretch>
        </p:blipFill>
        <p:spPr>
          <a:xfrm>
            <a:off x="5950041" y="512466"/>
            <a:ext cx="1316850" cy="2411604"/>
          </a:xfrm>
          <a:prstGeom prst="rect">
            <a:avLst/>
          </a:prstGeom>
        </p:spPr>
      </p:pic>
      <p:sp>
        <p:nvSpPr>
          <p:cNvPr id="7" name="Rectangle 6"/>
          <p:cNvSpPr/>
          <p:nvPr/>
        </p:nvSpPr>
        <p:spPr>
          <a:xfrm>
            <a:off x="7469275" y="694231"/>
            <a:ext cx="2358013" cy="2308324"/>
          </a:xfrm>
          <a:prstGeom prst="rect">
            <a:avLst/>
          </a:prstGeom>
        </p:spPr>
        <p:txBody>
          <a:bodyPr wrap="square">
            <a:spAutoFit/>
          </a:bodyPr>
          <a:lstStyle/>
          <a:p>
            <a:r>
              <a:rPr lang="fr-FR" sz="2400" dirty="0">
                <a:solidFill>
                  <a:srgbClr val="FF0000"/>
                </a:solidFill>
                <a:latin typeface="Andalus" panose="02020603050405020304" pitchFamily="18" charset="-78"/>
                <a:cs typeface="Andalus" panose="02020603050405020304" pitchFamily="18" charset="-78"/>
              </a:rPr>
              <a:t>1901:</a:t>
            </a:r>
            <a:r>
              <a:rPr lang="fr-FR" sz="2400" dirty="0">
                <a:latin typeface="Andalus" panose="02020603050405020304" pitchFamily="18" charset="-78"/>
                <a:cs typeface="Andalus" panose="02020603050405020304" pitchFamily="18" charset="-78"/>
              </a:rPr>
              <a:t> Roentgen reçoit le Prix Nobel</a:t>
            </a:r>
          </a:p>
          <a:p>
            <a:r>
              <a:rPr lang="fr-FR" sz="2400" dirty="0">
                <a:latin typeface="Andalus" panose="02020603050405020304" pitchFamily="18" charset="-78"/>
                <a:cs typeface="Andalus" panose="02020603050405020304" pitchFamily="18" charset="-78"/>
              </a:rPr>
              <a:t>Pour la découverte des rayons X</a:t>
            </a:r>
          </a:p>
        </p:txBody>
      </p:sp>
      <p:sp>
        <p:nvSpPr>
          <p:cNvPr id="8" name="Rectangle 7"/>
          <p:cNvSpPr/>
          <p:nvPr/>
        </p:nvSpPr>
        <p:spPr>
          <a:xfrm>
            <a:off x="1088570" y="3628349"/>
            <a:ext cx="2237433" cy="2308324"/>
          </a:xfrm>
          <a:prstGeom prst="rect">
            <a:avLst/>
          </a:prstGeom>
        </p:spPr>
        <p:txBody>
          <a:bodyPr wrap="square">
            <a:spAutoFit/>
          </a:bodyPr>
          <a:lstStyle/>
          <a:p>
            <a:r>
              <a:rPr lang="fr-FR" sz="2400" dirty="0">
                <a:solidFill>
                  <a:srgbClr val="FF0000"/>
                </a:solidFill>
                <a:latin typeface="Andalus" panose="02020603050405020304" pitchFamily="18" charset="-78"/>
                <a:cs typeface="Andalus" panose="02020603050405020304" pitchFamily="18" charset="-78"/>
              </a:rPr>
              <a:t>1897 : </a:t>
            </a:r>
            <a:r>
              <a:rPr lang="fr-FR" sz="2400" dirty="0">
                <a:latin typeface="Andalus" panose="02020603050405020304" pitchFamily="18" charset="-78"/>
                <a:cs typeface="Andalus" panose="02020603050405020304" pitchFamily="18" charset="-78"/>
              </a:rPr>
              <a:t>Création du  premier Laboratoire hospitalier de radiologie , à Paris.</a:t>
            </a:r>
          </a:p>
        </p:txBody>
      </p:sp>
      <p:pic>
        <p:nvPicPr>
          <p:cNvPr id="9" name="Picture 8"/>
          <p:cNvPicPr>
            <a:picLocks noChangeAspect="1"/>
          </p:cNvPicPr>
          <p:nvPr/>
        </p:nvPicPr>
        <p:blipFill>
          <a:blip r:embed="rId5"/>
          <a:stretch>
            <a:fillRect/>
          </a:stretch>
        </p:blipFill>
        <p:spPr>
          <a:xfrm>
            <a:off x="3633826" y="4212890"/>
            <a:ext cx="603556" cy="341406"/>
          </a:xfrm>
          <a:prstGeom prst="rect">
            <a:avLst/>
          </a:prstGeom>
        </p:spPr>
      </p:pic>
      <p:pic>
        <p:nvPicPr>
          <p:cNvPr id="10" name="Picture 9"/>
          <p:cNvPicPr>
            <a:picLocks noChangeAspect="1"/>
          </p:cNvPicPr>
          <p:nvPr/>
        </p:nvPicPr>
        <p:blipFill>
          <a:blip r:embed="rId6"/>
          <a:stretch>
            <a:fillRect/>
          </a:stretch>
        </p:blipFill>
        <p:spPr>
          <a:xfrm>
            <a:off x="4459281" y="3275763"/>
            <a:ext cx="2695145" cy="3046883"/>
          </a:xfrm>
          <a:prstGeom prst="rect">
            <a:avLst/>
          </a:prstGeom>
        </p:spPr>
      </p:pic>
      <p:sp>
        <p:nvSpPr>
          <p:cNvPr id="11" name="Rectangle 10"/>
          <p:cNvSpPr/>
          <p:nvPr/>
        </p:nvSpPr>
        <p:spPr>
          <a:xfrm>
            <a:off x="1134207" y="6288984"/>
            <a:ext cx="3807453" cy="461665"/>
          </a:xfrm>
          <a:prstGeom prst="rect">
            <a:avLst/>
          </a:prstGeom>
        </p:spPr>
        <p:txBody>
          <a:bodyPr wrap="none">
            <a:spAutoFit/>
          </a:bodyPr>
          <a:lstStyle/>
          <a:p>
            <a:r>
              <a:rPr lang="fr-FR" sz="2400" dirty="0">
                <a:latin typeface="Andalus" panose="02020603050405020304" pitchFamily="18" charset="-78"/>
                <a:cs typeface="Andalus" panose="02020603050405020304" pitchFamily="18" charset="-78"/>
              </a:rPr>
              <a:t>Tube générateur de rayons X</a:t>
            </a:r>
          </a:p>
        </p:txBody>
      </p:sp>
      <p:pic>
        <p:nvPicPr>
          <p:cNvPr id="12" name="Picture 11"/>
          <p:cNvPicPr>
            <a:picLocks noChangeAspect="1"/>
          </p:cNvPicPr>
          <p:nvPr/>
        </p:nvPicPr>
        <p:blipFill>
          <a:blip r:embed="rId7"/>
          <a:stretch>
            <a:fillRect/>
          </a:stretch>
        </p:blipFill>
        <p:spPr>
          <a:xfrm>
            <a:off x="3732741" y="5255447"/>
            <a:ext cx="1249788" cy="969348"/>
          </a:xfrm>
          <a:prstGeom prst="rect">
            <a:avLst/>
          </a:prstGeom>
        </p:spPr>
      </p:pic>
    </p:spTree>
    <p:extLst>
      <p:ext uri="{BB962C8B-B14F-4D97-AF65-F5344CB8AC3E}">
        <p14:creationId xmlns:p14="http://schemas.microsoft.com/office/powerpoint/2010/main" val="329620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23" y="571472"/>
            <a:ext cx="11387448" cy="4893647"/>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Nature des rayonnements </a:t>
            </a:r>
            <a:r>
              <a:rPr lang="fr-FR" sz="2400" dirty="0" smtClean="0">
                <a:latin typeface="Andalus" panose="02020603050405020304" pitchFamily="18" charset="-78"/>
                <a:cs typeface="Andalus" panose="02020603050405020304" pitchFamily="18" charset="-78"/>
              </a:rPr>
              <a:t>X:</a:t>
            </a:r>
          </a:p>
          <a:p>
            <a:r>
              <a:rPr lang="fr-FR" sz="2400" dirty="0">
                <a:latin typeface="Andalus" panose="02020603050405020304" pitchFamily="18" charset="-78"/>
                <a:cs typeface="Andalus" panose="02020603050405020304" pitchFamily="18" charset="-78"/>
              </a:rPr>
              <a:t>Les rayons X sont des rayonnements électromagnétiques de très courte longueur d’onde (0,03 nm à 10 nm</a:t>
            </a:r>
            <a:r>
              <a:rPr lang="fr-FR" sz="2400" dirty="0" smtClean="0">
                <a:latin typeface="Andalus" panose="02020603050405020304" pitchFamily="18" charset="-78"/>
                <a:cs typeface="Andalus" panose="02020603050405020304" pitchFamily="18" charset="-78"/>
              </a:rPr>
              <a:t>)</a:t>
            </a: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Les rayons X sont des photons produits par l’interaction des électrons </a:t>
            </a:r>
            <a:r>
              <a:rPr lang="fr-FR" sz="2400" dirty="0" smtClean="0">
                <a:latin typeface="Andalus" panose="02020603050405020304" pitchFamily="18" charset="-78"/>
                <a:cs typeface="Andalus" panose="02020603050405020304" pitchFamily="18" charset="-78"/>
              </a:rPr>
              <a:t>avec </a:t>
            </a:r>
            <a:r>
              <a:rPr lang="fr-FR" sz="2400" dirty="0">
                <a:latin typeface="Andalus" panose="02020603050405020304" pitchFamily="18" charset="-78"/>
                <a:cs typeface="Andalus" panose="02020603050405020304" pitchFamily="18" charset="-78"/>
              </a:rPr>
              <a:t>la matière.</a:t>
            </a:r>
          </a:p>
          <a:p>
            <a:endParaRPr lang="fr-FR" sz="2400" dirty="0">
              <a:latin typeface="Andalus" panose="02020603050405020304" pitchFamily="18" charset="-78"/>
              <a:cs typeface="Andalus" panose="02020603050405020304" pitchFamily="18" charset="-78"/>
            </a:endParaRPr>
          </a:p>
          <a:p>
            <a:r>
              <a:rPr lang="fr-FR" sz="2400" dirty="0">
                <a:latin typeface="Andalus" panose="02020603050405020304" pitchFamily="18" charset="-78"/>
                <a:cs typeface="Andalus" panose="02020603050405020304" pitchFamily="18" charset="-78"/>
              </a:rPr>
              <a:t>Ils sont émis par le bombardement de la surface d'un solide par des rayons cathodiques qui sont des faisceaux d'électrons accélérés par des tensions variant entre 103 et 106 </a:t>
            </a:r>
            <a:r>
              <a:rPr lang="fr-FR" sz="2400" dirty="0" smtClean="0">
                <a:latin typeface="Andalus" panose="02020603050405020304" pitchFamily="18" charset="-78"/>
                <a:cs typeface="Andalus" panose="02020603050405020304" pitchFamily="18" charset="-78"/>
              </a:rPr>
              <a:t>V</a:t>
            </a:r>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2979542" y="1572458"/>
            <a:ext cx="6072142" cy="1743607"/>
          </a:xfrm>
          <a:prstGeom prst="rect">
            <a:avLst/>
          </a:prstGeom>
        </p:spPr>
      </p:pic>
    </p:spTree>
    <p:extLst>
      <p:ext uri="{BB962C8B-B14F-4D97-AF65-F5344CB8AC3E}">
        <p14:creationId xmlns:p14="http://schemas.microsoft.com/office/powerpoint/2010/main" val="3466276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34945" y="476183"/>
                <a:ext cx="11632642" cy="6370975"/>
              </a:xfrm>
              <a:prstGeom prst="rect">
                <a:avLst/>
              </a:prstGeom>
            </p:spPr>
            <p:txBody>
              <a:bodyPr wrap="square">
                <a:spAutoFit/>
              </a:bodyPr>
              <a:lstStyle/>
              <a:p>
                <a:r>
                  <a:rPr lang="fr-FR" sz="2400" dirty="0" smtClean="0">
                    <a:latin typeface="Andalus" panose="02020603050405020304" pitchFamily="18" charset="-78"/>
                    <a:cs typeface="Andalus" panose="02020603050405020304" pitchFamily="18" charset="-78"/>
                  </a:rPr>
                  <a:t>Comme tous les rayonnements, les RX peuvent être absorbés par </a:t>
                </a:r>
                <a:r>
                  <a:rPr lang="fr-FR" sz="2400" dirty="0">
                    <a:latin typeface="Andalus" panose="02020603050405020304" pitchFamily="18" charset="-78"/>
                    <a:cs typeface="Andalus" panose="02020603050405020304" pitchFamily="18" charset="-78"/>
                  </a:rPr>
                  <a:t>la matière </a:t>
                </a:r>
                <a:r>
                  <a:rPr lang="fr-FR" sz="2400" dirty="0" smtClean="0">
                    <a:latin typeface="Andalus" panose="02020603050405020304" pitchFamily="18" charset="-78"/>
                    <a:cs typeface="Andalus" panose="02020603050405020304" pitchFamily="18" charset="-78"/>
                  </a:rPr>
                  <a:t>qu’ils traversent</a:t>
                </a:r>
                <a:r>
                  <a:rPr lang="fr-FR" sz="2400" dirty="0">
                    <a:latin typeface="Andalus" panose="02020603050405020304" pitchFamily="18" charset="-78"/>
                    <a:cs typeface="Andalus" panose="02020603050405020304" pitchFamily="18" charset="-78"/>
                  </a:rPr>
                  <a:t>, on dit qu’ils sont atténués.</a:t>
                </a:r>
              </a:p>
              <a:p>
                <a:r>
                  <a:rPr lang="fr-FR" sz="2400" dirty="0">
                    <a:latin typeface="Andalus" panose="02020603050405020304" pitchFamily="18" charset="-78"/>
                    <a:cs typeface="Andalus" panose="02020603050405020304" pitchFamily="18" charset="-78"/>
                  </a:rPr>
                  <a:t>Cette propriété est très importante car elle est à la base </a:t>
                </a:r>
                <a:r>
                  <a:rPr lang="fr-FR" sz="2400" dirty="0" smtClean="0">
                    <a:latin typeface="Andalus" panose="02020603050405020304" pitchFamily="18" charset="-78"/>
                    <a:cs typeface="Andalus" panose="02020603050405020304" pitchFamily="18" charset="-78"/>
                  </a:rPr>
                  <a:t>de l’imagerie </a:t>
                </a:r>
                <a:r>
                  <a:rPr lang="fr-FR" sz="2400" dirty="0">
                    <a:latin typeface="Andalus" panose="02020603050405020304" pitchFamily="18" charset="-78"/>
                    <a:cs typeface="Andalus" panose="02020603050405020304" pitchFamily="18" charset="-78"/>
                  </a:rPr>
                  <a:t>médicale utilisant les RX</a:t>
                </a:r>
                <a:r>
                  <a:rPr lang="fr-FR" sz="2400" dirty="0" smtClean="0">
                    <a:latin typeface="Andalus" panose="02020603050405020304" pitchFamily="18" charset="-78"/>
                    <a:cs typeface="Andalus" panose="02020603050405020304" pitchFamily="18" charset="-78"/>
                  </a:rPr>
                  <a:t>.</a:t>
                </a: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14:m>
                  <m:oMath xmlns:m="http://schemas.openxmlformats.org/officeDocument/2006/math">
                    <m:sSub>
                      <m:sSubPr>
                        <m:ctrlPr>
                          <a:rPr lang="fr-FR" sz="2400" i="1" smtClean="0">
                            <a:latin typeface="Cambria Math" panose="02040503050406030204" pitchFamily="18" charset="0"/>
                            <a:cs typeface="Andalus" panose="02020603050405020304" pitchFamily="18" charset="-78"/>
                          </a:rPr>
                        </m:ctrlPr>
                      </m:sSubPr>
                      <m:e>
                        <m:r>
                          <a:rPr lang="fr-FR" sz="2400" b="0" i="1" smtClean="0">
                            <a:latin typeface="Cambria Math" panose="02040503050406030204" pitchFamily="18" charset="0"/>
                            <a:cs typeface="Andalus" panose="02020603050405020304" pitchFamily="18" charset="-78"/>
                          </a:rPr>
                          <m:t>𝐼</m:t>
                        </m:r>
                      </m:e>
                      <m:sub>
                        <m:r>
                          <a:rPr lang="fr-FR" sz="2400" b="0" i="1" smtClean="0">
                            <a:latin typeface="Cambria Math" panose="02040503050406030204" pitchFamily="18" charset="0"/>
                            <a:cs typeface="Andalus" panose="02020603050405020304" pitchFamily="18" charset="-78"/>
                          </a:rPr>
                          <m:t>0</m:t>
                        </m:r>
                      </m:sub>
                    </m:sSub>
                  </m:oMath>
                </a14:m>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et </a:t>
                </a:r>
                <a:r>
                  <a:rPr lang="fr-FR" sz="2400" i="1" dirty="0" smtClean="0">
                    <a:latin typeface="Andalus" panose="02020603050405020304" pitchFamily="18" charset="-78"/>
                    <a:cs typeface="Andalus" panose="02020603050405020304" pitchFamily="18" charset="-78"/>
                  </a:rPr>
                  <a:t>I</a:t>
                </a:r>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représentent respectivement l’intensité du faisceau incident </a:t>
                </a:r>
                <a:r>
                  <a:rPr lang="fr-FR" sz="2400" dirty="0" smtClean="0">
                    <a:latin typeface="Andalus" panose="02020603050405020304" pitchFamily="18" charset="-78"/>
                    <a:cs typeface="Andalus" panose="02020603050405020304" pitchFamily="18" charset="-78"/>
                  </a:rPr>
                  <a:t>et du </a:t>
                </a:r>
                <a:r>
                  <a:rPr lang="fr-FR" sz="2400" dirty="0">
                    <a:latin typeface="Andalus" panose="02020603050405020304" pitchFamily="18" charset="-78"/>
                    <a:cs typeface="Andalus" panose="02020603050405020304" pitchFamily="18" charset="-78"/>
                  </a:rPr>
                  <a:t>faisceau transmis.</a:t>
                </a:r>
              </a:p>
              <a:p>
                <a:r>
                  <a:rPr lang="fr-FR" sz="2400" dirty="0">
                    <a:latin typeface="Andalus" panose="02020603050405020304" pitchFamily="18" charset="-78"/>
                    <a:cs typeface="Andalus" panose="02020603050405020304" pitchFamily="18" charset="-78"/>
                  </a:rPr>
                  <a:t>x est l’épaisseur du milieu </a:t>
                </a:r>
                <a:r>
                  <a:rPr lang="fr-FR" sz="2400" dirty="0" smtClean="0">
                    <a:latin typeface="Andalus" panose="02020603050405020304" pitchFamily="18" charset="-78"/>
                    <a:cs typeface="Andalus" panose="02020603050405020304" pitchFamily="18" charset="-78"/>
                  </a:rPr>
                  <a:t>traversé μ </a:t>
                </a:r>
                <a:r>
                  <a:rPr lang="fr-FR" sz="2400" dirty="0">
                    <a:latin typeface="Andalus" panose="02020603050405020304" pitchFamily="18" charset="-78"/>
                    <a:cs typeface="Andalus" panose="02020603050405020304" pitchFamily="18" charset="-78"/>
                  </a:rPr>
                  <a:t>est le coefficient d’atténuation linéaire du milieu.</a:t>
                </a:r>
              </a:p>
              <a:p>
                <a:endParaRPr lang="fr-FR" sz="2400" dirty="0">
                  <a:latin typeface="Andalus" panose="02020603050405020304" pitchFamily="18" charset="-78"/>
                  <a:cs typeface="Andalus" panose="02020603050405020304" pitchFamily="18"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334945" y="476183"/>
                <a:ext cx="11632642" cy="6370975"/>
              </a:xfrm>
              <a:prstGeom prst="rect">
                <a:avLst/>
              </a:prstGeom>
              <a:blipFill>
                <a:blip r:embed="rId2"/>
                <a:stretch>
                  <a:fillRect l="-839" t="-766" r="-1258"/>
                </a:stretch>
              </a:blipFill>
            </p:spPr>
            <p:txBody>
              <a:bodyPr/>
              <a:lstStyle/>
              <a:p>
                <a:r>
                  <a:rPr lang="fr-FR">
                    <a:noFill/>
                  </a:rPr>
                  <a:t> </a:t>
                </a:r>
              </a:p>
            </p:txBody>
          </p:sp>
        </mc:Fallback>
      </mc:AlternateContent>
      <p:pic>
        <p:nvPicPr>
          <p:cNvPr id="3" name="Picture 2"/>
          <p:cNvPicPr>
            <a:picLocks noChangeAspect="1"/>
          </p:cNvPicPr>
          <p:nvPr/>
        </p:nvPicPr>
        <p:blipFill>
          <a:blip r:embed="rId3"/>
          <a:stretch>
            <a:fillRect/>
          </a:stretch>
        </p:blipFill>
        <p:spPr>
          <a:xfrm>
            <a:off x="1124755" y="2160395"/>
            <a:ext cx="9942490" cy="3155359"/>
          </a:xfrm>
          <a:prstGeom prst="rect">
            <a:avLst/>
          </a:prstGeom>
        </p:spPr>
      </p:pic>
    </p:spTree>
    <p:extLst>
      <p:ext uri="{BB962C8B-B14F-4D97-AF65-F5344CB8AC3E}">
        <p14:creationId xmlns:p14="http://schemas.microsoft.com/office/powerpoint/2010/main" val="243294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934" y="597602"/>
            <a:ext cx="11414927" cy="2308324"/>
          </a:xfrm>
          <a:prstGeom prst="rect">
            <a:avLst/>
          </a:prstGeom>
        </p:spPr>
        <p:txBody>
          <a:bodyPr wrap="square">
            <a:spAutoFit/>
          </a:bodyPr>
          <a:lstStyle/>
          <a:p>
            <a:r>
              <a:rPr lang="fr-FR" sz="2400" dirty="0">
                <a:latin typeface="Andalus" panose="02020603050405020304" pitchFamily="18" charset="-78"/>
                <a:cs typeface="Andalus" panose="02020603050405020304" pitchFamily="18" charset="-78"/>
              </a:rPr>
              <a:t>Le coefficient d’atténuation μ dépend de la composition </a:t>
            </a:r>
            <a:r>
              <a:rPr lang="fr-FR" sz="2400" dirty="0" smtClean="0">
                <a:latin typeface="Andalus" panose="02020603050405020304" pitchFamily="18" charset="-78"/>
                <a:cs typeface="Andalus" panose="02020603050405020304" pitchFamily="18" charset="-78"/>
              </a:rPr>
              <a:t>chimique des </a:t>
            </a:r>
            <a:r>
              <a:rPr lang="fr-FR" sz="2400" dirty="0">
                <a:latin typeface="Andalus" panose="02020603050405020304" pitchFamily="18" charset="-78"/>
                <a:cs typeface="Andalus" panose="02020603050405020304" pitchFamily="18" charset="-78"/>
              </a:rPr>
              <a:t>tissus traversés. Il est élevé pour l’os, moyen pour les tissus </a:t>
            </a:r>
            <a:r>
              <a:rPr lang="fr-FR" sz="2400" dirty="0" smtClean="0">
                <a:latin typeface="Andalus" panose="02020603050405020304" pitchFamily="18" charset="-78"/>
                <a:cs typeface="Andalus" panose="02020603050405020304" pitchFamily="18" charset="-78"/>
              </a:rPr>
              <a:t>mous et </a:t>
            </a:r>
            <a:r>
              <a:rPr lang="fr-FR" sz="2400" dirty="0">
                <a:latin typeface="Andalus" panose="02020603050405020304" pitchFamily="18" charset="-78"/>
                <a:cs typeface="Andalus" panose="02020603050405020304" pitchFamily="18" charset="-78"/>
              </a:rPr>
              <a:t>faible pour la graisse. Les os contiennent en effet des </a:t>
            </a:r>
            <a:r>
              <a:rPr lang="fr-FR" sz="2400" dirty="0" smtClean="0">
                <a:latin typeface="Andalus" panose="02020603050405020304" pitchFamily="18" charset="-78"/>
                <a:cs typeface="Andalus" panose="02020603050405020304" pitchFamily="18" charset="-78"/>
              </a:rPr>
              <a:t>sels minéraux </a:t>
            </a:r>
            <a:r>
              <a:rPr lang="fr-FR" sz="2400" dirty="0">
                <a:latin typeface="Andalus" panose="02020603050405020304" pitchFamily="18" charset="-78"/>
                <a:cs typeface="Andalus" panose="02020603050405020304" pitchFamily="18" charset="-78"/>
              </a:rPr>
              <a:t>(phosphore, calcium, magnésium) qui sont des éléments de</a:t>
            </a:r>
          </a:p>
          <a:p>
            <a:r>
              <a:rPr lang="fr-FR" sz="2400" dirty="0">
                <a:latin typeface="Andalus" panose="02020603050405020304" pitchFamily="18" charset="-78"/>
                <a:cs typeface="Andalus" panose="02020603050405020304" pitchFamily="18" charset="-78"/>
              </a:rPr>
              <a:t>numéro atomique plus élevés que les constituants principaux </a:t>
            </a:r>
            <a:r>
              <a:rPr lang="fr-FR" sz="2400" dirty="0" smtClean="0">
                <a:latin typeface="Andalus" panose="02020603050405020304" pitchFamily="18" charset="-78"/>
                <a:cs typeface="Andalus" panose="02020603050405020304" pitchFamily="18" charset="-78"/>
              </a:rPr>
              <a:t>des tissus </a:t>
            </a:r>
            <a:r>
              <a:rPr lang="fr-FR" sz="2400" dirty="0">
                <a:latin typeface="Andalus" panose="02020603050405020304" pitchFamily="18" charset="-78"/>
                <a:cs typeface="Andalus" panose="02020603050405020304" pitchFamily="18" charset="-78"/>
              </a:rPr>
              <a:t>mous (oxygène, carbone, hydrogène, azote…). Leur densité </a:t>
            </a:r>
            <a:r>
              <a:rPr lang="fr-FR" sz="2400" dirty="0" smtClean="0">
                <a:latin typeface="Andalus" panose="02020603050405020304" pitchFamily="18" charset="-78"/>
                <a:cs typeface="Andalus" panose="02020603050405020304" pitchFamily="18" charset="-78"/>
              </a:rPr>
              <a:t>est plus </a:t>
            </a:r>
            <a:r>
              <a:rPr lang="fr-FR" sz="2400" dirty="0">
                <a:latin typeface="Andalus" panose="02020603050405020304" pitchFamily="18" charset="-78"/>
                <a:cs typeface="Andalus" panose="02020603050405020304" pitchFamily="18" charset="-78"/>
              </a:rPr>
              <a:t>élevée, donc ils absorbent plus les rayons X.</a:t>
            </a:r>
          </a:p>
        </p:txBody>
      </p:sp>
      <p:pic>
        <p:nvPicPr>
          <p:cNvPr id="3" name="Picture 2"/>
          <p:cNvPicPr>
            <a:picLocks noChangeAspect="1"/>
          </p:cNvPicPr>
          <p:nvPr/>
        </p:nvPicPr>
        <p:blipFill>
          <a:blip r:embed="rId2"/>
          <a:stretch>
            <a:fillRect/>
          </a:stretch>
        </p:blipFill>
        <p:spPr>
          <a:xfrm>
            <a:off x="3764078" y="2983191"/>
            <a:ext cx="6646014" cy="2081178"/>
          </a:xfrm>
          <a:prstGeom prst="rect">
            <a:avLst/>
          </a:prstGeom>
        </p:spPr>
      </p:pic>
    </p:spTree>
    <p:extLst>
      <p:ext uri="{BB962C8B-B14F-4D97-AF65-F5344CB8AC3E}">
        <p14:creationId xmlns:p14="http://schemas.microsoft.com/office/powerpoint/2010/main" val="92384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042" y="551376"/>
            <a:ext cx="3985386" cy="461665"/>
          </a:xfrm>
          <a:prstGeom prst="rect">
            <a:avLst/>
          </a:prstGeom>
        </p:spPr>
        <p:txBody>
          <a:bodyPr wrap="none">
            <a:spAutoFit/>
          </a:bodyPr>
          <a:lstStyle/>
          <a:p>
            <a:r>
              <a:rPr lang="fr-BE" sz="2400" b="1" dirty="0">
                <a:latin typeface="Andalus" panose="02020603050405020304" pitchFamily="18" charset="-78"/>
                <a:cs typeface="Andalus" panose="02020603050405020304" pitchFamily="18" charset="-78"/>
              </a:rPr>
              <a:t>Mécanismes à l’origine des </a:t>
            </a:r>
            <a:r>
              <a:rPr lang="fr-BE" sz="2400" b="1" dirty="0" smtClean="0">
                <a:latin typeface="Andalus" panose="02020603050405020304" pitchFamily="18" charset="-78"/>
                <a:cs typeface="Andalus" panose="02020603050405020304" pitchFamily="18" charset="-78"/>
              </a:rPr>
              <a:t>RX:</a:t>
            </a:r>
          </a:p>
        </p:txBody>
      </p:sp>
      <p:sp>
        <p:nvSpPr>
          <p:cNvPr id="3" name="Rectangle 2"/>
          <p:cNvSpPr/>
          <p:nvPr/>
        </p:nvSpPr>
        <p:spPr>
          <a:xfrm>
            <a:off x="2997758" y="1216745"/>
            <a:ext cx="6096000" cy="830997"/>
          </a:xfrm>
          <a:prstGeom prst="rect">
            <a:avLst/>
          </a:prstGeom>
        </p:spPr>
        <p:txBody>
          <a:bodyPr>
            <a:spAutoFit/>
          </a:bodyPr>
          <a:lstStyle/>
          <a:p>
            <a:pPr algn="ctr"/>
            <a:r>
              <a:rPr lang="fr-FR" sz="2400" b="1" dirty="0">
                <a:latin typeface="Andalus" panose="02020603050405020304" pitchFamily="18" charset="-78"/>
                <a:cs typeface="Andalus" panose="02020603050405020304" pitchFamily="18" charset="-78"/>
              </a:rPr>
              <a:t>Lors de la production ou l’</a:t>
            </a:r>
            <a:r>
              <a:rPr lang="fr-FR" sz="2400" b="1" dirty="0">
                <a:solidFill>
                  <a:srgbClr val="FF0000"/>
                </a:solidFill>
                <a:latin typeface="Andalus" panose="02020603050405020304" pitchFamily="18" charset="-78"/>
                <a:cs typeface="Andalus" panose="02020603050405020304" pitchFamily="18" charset="-78"/>
              </a:rPr>
              <a:t>émission des RX</a:t>
            </a:r>
            <a:r>
              <a:rPr lang="fr-FR" sz="2400" b="1" dirty="0">
                <a:latin typeface="Andalus" panose="02020603050405020304" pitchFamily="18" charset="-78"/>
                <a:cs typeface="Andalus" panose="02020603050405020304" pitchFamily="18" charset="-78"/>
              </a:rPr>
              <a:t> </a:t>
            </a:r>
            <a:r>
              <a:rPr lang="fr-FR" sz="2400" b="1" dirty="0" smtClean="0">
                <a:latin typeface="Andalus" panose="02020603050405020304" pitchFamily="18" charset="-78"/>
                <a:cs typeface="Andalus" panose="02020603050405020304" pitchFamily="18" charset="-78"/>
              </a:rPr>
              <a:t>deux </a:t>
            </a:r>
            <a:r>
              <a:rPr lang="fr-FR" sz="2400" b="1" dirty="0">
                <a:latin typeface="Andalus" panose="02020603050405020304" pitchFamily="18" charset="-78"/>
                <a:cs typeface="Andalus" panose="02020603050405020304" pitchFamily="18" charset="-78"/>
              </a:rPr>
              <a:t>mécanismes </a:t>
            </a:r>
            <a:r>
              <a:rPr lang="fr-FR" sz="2400" b="1" dirty="0">
                <a:solidFill>
                  <a:srgbClr val="FF0000"/>
                </a:solidFill>
                <a:latin typeface="Andalus" panose="02020603050405020304" pitchFamily="18" charset="-78"/>
                <a:cs typeface="Andalus" panose="02020603050405020304" pitchFamily="18" charset="-78"/>
              </a:rPr>
              <a:t>simultanés </a:t>
            </a:r>
            <a:r>
              <a:rPr lang="fr-FR" sz="2400" b="1" dirty="0">
                <a:latin typeface="Andalus" panose="02020603050405020304" pitchFamily="18" charset="-78"/>
                <a:cs typeface="Andalus" panose="02020603050405020304" pitchFamily="18" charset="-78"/>
              </a:rPr>
              <a:t>vont se produire  </a:t>
            </a:r>
            <a:endParaRPr lang="fr-FR" sz="2400" b="1" dirty="0">
              <a:latin typeface="Andalus" panose="02020603050405020304" pitchFamily="18" charset="-78"/>
              <a:cs typeface="Andalus" panose="02020603050405020304" pitchFamily="18" charset="-78"/>
            </a:endParaRPr>
          </a:p>
        </p:txBody>
      </p:sp>
      <p:cxnSp>
        <p:nvCxnSpPr>
          <p:cNvPr id="5" name="Straight Arrow Connector 4"/>
          <p:cNvCxnSpPr>
            <a:stCxn id="3" idx="2"/>
          </p:cNvCxnSpPr>
          <p:nvPr/>
        </p:nvCxnSpPr>
        <p:spPr>
          <a:xfrm>
            <a:off x="6045758" y="2047742"/>
            <a:ext cx="2425002" cy="695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p:cNvCxnSpPr>
          <p:nvPr/>
        </p:nvCxnSpPr>
        <p:spPr>
          <a:xfrm flipH="1">
            <a:off x="3657600" y="2047742"/>
            <a:ext cx="2388158" cy="665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 idx="2"/>
          </p:cNvCxnSpPr>
          <p:nvPr/>
        </p:nvCxnSpPr>
        <p:spPr>
          <a:xfrm>
            <a:off x="6045758" y="2047742"/>
            <a:ext cx="13398" cy="435305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17225" y="2731868"/>
            <a:ext cx="5546711" cy="461665"/>
          </a:xfrm>
          <a:prstGeom prst="rect">
            <a:avLst/>
          </a:prstGeom>
        </p:spPr>
        <p:txBody>
          <a:bodyPr wrap="none">
            <a:spAutoFit/>
          </a:bodyPr>
          <a:lstStyle/>
          <a:p>
            <a:r>
              <a:rPr lang="fr-BE" sz="2400" b="1" dirty="0">
                <a:latin typeface="Andalus" panose="02020603050405020304" pitchFamily="18" charset="-78"/>
                <a:cs typeface="Andalus" panose="02020603050405020304" pitchFamily="18" charset="-78"/>
              </a:rPr>
              <a:t>Collision   (électrons des atomes de l’anode)</a:t>
            </a:r>
          </a:p>
        </p:txBody>
      </p:sp>
      <p:sp>
        <p:nvSpPr>
          <p:cNvPr id="15" name="Rectangle 14"/>
          <p:cNvSpPr/>
          <p:nvPr/>
        </p:nvSpPr>
        <p:spPr>
          <a:xfrm>
            <a:off x="6563291" y="2711772"/>
            <a:ext cx="5174815" cy="461665"/>
          </a:xfrm>
          <a:prstGeom prst="rect">
            <a:avLst/>
          </a:prstGeom>
        </p:spPr>
        <p:txBody>
          <a:bodyPr wrap="none">
            <a:spAutoFit/>
          </a:bodyPr>
          <a:lstStyle/>
          <a:p>
            <a:pPr algn="ctr"/>
            <a:r>
              <a:rPr lang="fr-BE" sz="2400" b="1" dirty="0">
                <a:latin typeface="Andalus" panose="02020603050405020304" pitchFamily="18" charset="-78"/>
                <a:cs typeface="Andalus" panose="02020603050405020304" pitchFamily="18" charset="-78"/>
              </a:rPr>
              <a:t>Freinage (noyaux des atomes de l’anode)</a:t>
            </a:r>
            <a:endParaRPr lang="fr-FR" sz="2400" b="1" dirty="0">
              <a:latin typeface="Andalus" panose="02020603050405020304" pitchFamily="18" charset="-78"/>
              <a:cs typeface="Andalus" panose="02020603050405020304" pitchFamily="18" charset="-78"/>
            </a:endParaRPr>
          </a:p>
        </p:txBody>
      </p:sp>
      <p:sp>
        <p:nvSpPr>
          <p:cNvPr id="16" name="Rectangle 15"/>
          <p:cNvSpPr/>
          <p:nvPr/>
        </p:nvSpPr>
        <p:spPr>
          <a:xfrm>
            <a:off x="293296" y="3445301"/>
            <a:ext cx="2371162" cy="461665"/>
          </a:xfrm>
          <a:prstGeom prst="rect">
            <a:avLst/>
          </a:prstGeom>
        </p:spPr>
        <p:txBody>
          <a:bodyPr wrap="none">
            <a:spAutoFit/>
          </a:bodyPr>
          <a:lstStyle/>
          <a:p>
            <a:r>
              <a:rPr lang="fr-BE" sz="2400" dirty="0">
                <a:latin typeface="Andalus" panose="02020603050405020304" pitchFamily="18" charset="-78"/>
                <a:cs typeface="Andalus" panose="02020603050405020304" pitchFamily="18" charset="-78"/>
              </a:rPr>
              <a:t>Interaction e</a:t>
            </a:r>
            <a:r>
              <a:rPr lang="fr-BE" sz="2400" baseline="30000" dirty="0">
                <a:latin typeface="Andalus" panose="02020603050405020304" pitchFamily="18" charset="-78"/>
                <a:cs typeface="Andalus" panose="02020603050405020304" pitchFamily="18" charset="-78"/>
              </a:rPr>
              <a:t>- </a:t>
            </a:r>
            <a:r>
              <a:rPr lang="fr-BE" sz="2400" dirty="0">
                <a:latin typeface="Andalus" panose="02020603050405020304" pitchFamily="18" charset="-78"/>
                <a:cs typeface="Andalus" panose="02020603050405020304" pitchFamily="18" charset="-78"/>
              </a:rPr>
              <a:t>- e</a:t>
            </a:r>
            <a:r>
              <a:rPr lang="fr-BE" sz="2400" baseline="30000" dirty="0">
                <a:latin typeface="Andalus" panose="02020603050405020304" pitchFamily="18" charset="-78"/>
                <a:cs typeface="Andalus" panose="02020603050405020304" pitchFamily="18" charset="-78"/>
              </a:rPr>
              <a:t>-</a:t>
            </a:r>
            <a:endParaRPr lang="fr-FR" sz="2400" dirty="0">
              <a:latin typeface="Andalus" panose="02020603050405020304" pitchFamily="18" charset="-78"/>
              <a:cs typeface="Andalus" panose="02020603050405020304" pitchFamily="18" charset="-78"/>
            </a:endParaRPr>
          </a:p>
        </p:txBody>
      </p:sp>
      <p:sp>
        <p:nvSpPr>
          <p:cNvPr id="17" name="Rectangle 16"/>
          <p:cNvSpPr/>
          <p:nvPr/>
        </p:nvSpPr>
        <p:spPr>
          <a:xfrm>
            <a:off x="6255506" y="3445302"/>
            <a:ext cx="2920992" cy="461665"/>
          </a:xfrm>
          <a:prstGeom prst="rect">
            <a:avLst/>
          </a:prstGeom>
        </p:spPr>
        <p:txBody>
          <a:bodyPr wrap="none">
            <a:spAutoFit/>
          </a:bodyPr>
          <a:lstStyle/>
          <a:p>
            <a:r>
              <a:rPr lang="fr-BE" sz="2400" dirty="0">
                <a:latin typeface="Andalus" panose="02020603050405020304" pitchFamily="18" charset="-78"/>
                <a:cs typeface="Andalus" panose="02020603050405020304" pitchFamily="18" charset="-78"/>
              </a:rPr>
              <a:t>Interaction e</a:t>
            </a:r>
            <a:r>
              <a:rPr lang="fr-BE" sz="2400" baseline="30000" dirty="0">
                <a:latin typeface="Andalus" panose="02020603050405020304" pitchFamily="18" charset="-78"/>
                <a:cs typeface="Andalus" panose="02020603050405020304" pitchFamily="18" charset="-78"/>
              </a:rPr>
              <a:t>- </a:t>
            </a:r>
            <a:r>
              <a:rPr lang="fr-BE" sz="2400" dirty="0">
                <a:latin typeface="Andalus" panose="02020603050405020304" pitchFamily="18" charset="-78"/>
                <a:cs typeface="Andalus" panose="02020603050405020304" pitchFamily="18" charset="-78"/>
              </a:rPr>
              <a:t>- noyau</a:t>
            </a:r>
            <a:endParaRPr lang="fr-FR" sz="2400" dirty="0">
              <a:latin typeface="Andalus" panose="02020603050405020304" pitchFamily="18" charset="-78"/>
              <a:cs typeface="Andalus" panose="02020603050405020304" pitchFamily="18" charset="-78"/>
            </a:endParaRPr>
          </a:p>
        </p:txBody>
      </p:sp>
      <p:pic>
        <p:nvPicPr>
          <p:cNvPr id="18" name="Picture 17"/>
          <p:cNvPicPr>
            <a:picLocks noChangeAspect="1"/>
          </p:cNvPicPr>
          <p:nvPr/>
        </p:nvPicPr>
        <p:blipFill>
          <a:blip r:embed="rId2"/>
          <a:stretch>
            <a:fillRect/>
          </a:stretch>
        </p:blipFill>
        <p:spPr>
          <a:xfrm>
            <a:off x="2809106" y="3269170"/>
            <a:ext cx="2554445" cy="2188654"/>
          </a:xfrm>
          <a:prstGeom prst="rect">
            <a:avLst/>
          </a:prstGeom>
        </p:spPr>
      </p:pic>
      <p:pic>
        <p:nvPicPr>
          <p:cNvPr id="19" name="Picture 18"/>
          <p:cNvPicPr>
            <a:picLocks noChangeAspect="1"/>
          </p:cNvPicPr>
          <p:nvPr/>
        </p:nvPicPr>
        <p:blipFill>
          <a:blip r:embed="rId3"/>
          <a:stretch>
            <a:fillRect/>
          </a:stretch>
        </p:blipFill>
        <p:spPr>
          <a:xfrm>
            <a:off x="9140107" y="3250457"/>
            <a:ext cx="2613660" cy="2195749"/>
          </a:xfrm>
          <a:prstGeom prst="rect">
            <a:avLst/>
          </a:prstGeom>
        </p:spPr>
      </p:pic>
      <p:sp>
        <p:nvSpPr>
          <p:cNvPr id="20" name="Rectangle 19"/>
          <p:cNvSpPr/>
          <p:nvPr/>
        </p:nvSpPr>
        <p:spPr>
          <a:xfrm>
            <a:off x="365090" y="5844327"/>
            <a:ext cx="6096000" cy="830997"/>
          </a:xfrm>
          <a:prstGeom prst="rect">
            <a:avLst/>
          </a:prstGeom>
        </p:spPr>
        <p:txBody>
          <a:bodyPr>
            <a:spAutoFit/>
          </a:bodyPr>
          <a:lstStyle/>
          <a:p>
            <a:pPr algn="ctr"/>
            <a:r>
              <a:rPr lang="fr-FR" sz="2400" b="1" dirty="0">
                <a:latin typeface="Andalus" panose="02020603050405020304" pitchFamily="18" charset="-78"/>
                <a:cs typeface="Andalus" panose="02020603050405020304" pitchFamily="18" charset="-78"/>
              </a:rPr>
              <a:t>Spectre  caractéristiques de RAIES </a:t>
            </a:r>
          </a:p>
          <a:p>
            <a:pPr algn="ctr"/>
            <a:r>
              <a:rPr lang="fr-FR" sz="2400" b="1" dirty="0">
                <a:latin typeface="Andalus" panose="02020603050405020304" pitchFamily="18" charset="-78"/>
                <a:cs typeface="Andalus" panose="02020603050405020304" pitchFamily="18" charset="-78"/>
              </a:rPr>
              <a:t>(sauts quantiques)</a:t>
            </a:r>
            <a:endParaRPr lang="fr-FR" sz="2400" b="1" dirty="0">
              <a:latin typeface="Andalus" panose="02020603050405020304" pitchFamily="18" charset="-78"/>
              <a:cs typeface="Andalus" panose="02020603050405020304" pitchFamily="18" charset="-78"/>
            </a:endParaRPr>
          </a:p>
        </p:txBody>
      </p:sp>
      <p:sp>
        <p:nvSpPr>
          <p:cNvPr id="21" name="Rectangle 20"/>
          <p:cNvSpPr/>
          <p:nvPr/>
        </p:nvSpPr>
        <p:spPr>
          <a:xfrm>
            <a:off x="6487656" y="5887050"/>
            <a:ext cx="2432076" cy="461665"/>
          </a:xfrm>
          <a:prstGeom prst="rect">
            <a:avLst/>
          </a:prstGeom>
        </p:spPr>
        <p:txBody>
          <a:bodyPr wrap="none">
            <a:spAutoFit/>
          </a:bodyPr>
          <a:lstStyle/>
          <a:p>
            <a:r>
              <a:rPr lang="fr-FR" sz="2400" b="1" dirty="0">
                <a:latin typeface="Andalus" panose="02020603050405020304" pitchFamily="18" charset="-78"/>
                <a:cs typeface="Andalus" panose="02020603050405020304" pitchFamily="18" charset="-78"/>
              </a:rPr>
              <a:t>Spectre CONTINU</a:t>
            </a:r>
            <a:endParaRPr lang="fr-FR" sz="24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90568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856" y="501134"/>
            <a:ext cx="10411690" cy="1569660"/>
          </a:xfrm>
          <a:prstGeom prst="rect">
            <a:avLst/>
          </a:prstGeom>
        </p:spPr>
        <p:txBody>
          <a:bodyPr wrap="square">
            <a:spAutoFit/>
          </a:bodyPr>
          <a:lstStyle/>
          <a:p>
            <a:r>
              <a:rPr lang="fr-BE" sz="2400" b="1" dirty="0">
                <a:latin typeface="Andalus" panose="02020603050405020304" pitchFamily="18" charset="-78"/>
                <a:cs typeface="Andalus" panose="02020603050405020304" pitchFamily="18" charset="-78"/>
              </a:rPr>
              <a:t>Spectre des Rayons </a:t>
            </a:r>
            <a:r>
              <a:rPr lang="fr-BE" sz="2400" b="1" dirty="0" smtClean="0">
                <a:latin typeface="Andalus" panose="02020603050405020304" pitchFamily="18" charset="-78"/>
                <a:cs typeface="Andalus" panose="02020603050405020304" pitchFamily="18" charset="-78"/>
              </a:rPr>
              <a:t>X:</a:t>
            </a:r>
          </a:p>
          <a:p>
            <a:r>
              <a:rPr lang="fr-BE"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L’émission des RX est la conséquence des interactions qui se produisent entre les électrons rapides et les particules du métal dans lequel ils  pénètrent</a:t>
            </a:r>
          </a:p>
          <a:p>
            <a:r>
              <a:rPr lang="fr-BE" sz="2400" dirty="0" smtClean="0">
                <a:latin typeface="Andalus" panose="02020603050405020304" pitchFamily="18" charset="-78"/>
                <a:cs typeface="Andalus" panose="02020603050405020304" pitchFamily="18" charset="-78"/>
              </a:rPr>
              <a:t> </a:t>
            </a:r>
            <a:endParaRPr lang="fr-BE" sz="2400" dirty="0">
              <a:latin typeface="Andalus" panose="02020603050405020304" pitchFamily="18" charset="-78"/>
              <a:cs typeface="Andalus" panose="02020603050405020304" pitchFamily="18" charset="-78"/>
            </a:endParaRPr>
          </a:p>
        </p:txBody>
      </p:sp>
      <p:pic>
        <p:nvPicPr>
          <p:cNvPr id="3" name="Picture 2"/>
          <p:cNvPicPr>
            <a:picLocks noChangeAspect="1"/>
          </p:cNvPicPr>
          <p:nvPr/>
        </p:nvPicPr>
        <p:blipFill>
          <a:blip r:embed="rId2"/>
          <a:stretch>
            <a:fillRect/>
          </a:stretch>
        </p:blipFill>
        <p:spPr>
          <a:xfrm>
            <a:off x="3840284" y="2008509"/>
            <a:ext cx="4511431" cy="3779342"/>
          </a:xfrm>
          <a:prstGeom prst="rect">
            <a:avLst/>
          </a:prstGeom>
        </p:spPr>
      </p:pic>
      <p:cxnSp>
        <p:nvCxnSpPr>
          <p:cNvPr id="5" name="Straight Arrow Connector 4"/>
          <p:cNvCxnSpPr/>
          <p:nvPr/>
        </p:nvCxnSpPr>
        <p:spPr>
          <a:xfrm flipH="1">
            <a:off x="2723103" y="4491613"/>
            <a:ext cx="19694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300316" y="4069582"/>
            <a:ext cx="2502040" cy="20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4359" y="4269267"/>
            <a:ext cx="2114681" cy="461665"/>
          </a:xfrm>
          <a:prstGeom prst="rect">
            <a:avLst/>
          </a:prstGeom>
        </p:spPr>
        <p:txBody>
          <a:bodyPr wrap="none">
            <a:spAutoFit/>
          </a:bodyPr>
          <a:lstStyle/>
          <a:p>
            <a:r>
              <a:rPr lang="fr-FR" sz="2400" b="1" dirty="0">
                <a:latin typeface="Andalus" panose="02020603050405020304" pitchFamily="18" charset="-78"/>
                <a:cs typeface="Andalus" panose="02020603050405020304" pitchFamily="18" charset="-78"/>
              </a:rPr>
              <a:t>Spectre continu</a:t>
            </a:r>
            <a:endParaRPr lang="fr-FR" sz="2400" b="1" dirty="0">
              <a:latin typeface="Andalus" panose="02020603050405020304" pitchFamily="18" charset="-78"/>
              <a:cs typeface="Andalus" panose="02020603050405020304" pitchFamily="18" charset="-78"/>
            </a:endParaRPr>
          </a:p>
        </p:txBody>
      </p:sp>
      <p:sp>
        <p:nvSpPr>
          <p:cNvPr id="9" name="Rectangle 8"/>
          <p:cNvSpPr/>
          <p:nvPr/>
        </p:nvSpPr>
        <p:spPr>
          <a:xfrm>
            <a:off x="8611438" y="3849413"/>
            <a:ext cx="3295858" cy="1200329"/>
          </a:xfrm>
          <a:prstGeom prst="rect">
            <a:avLst/>
          </a:prstGeom>
        </p:spPr>
        <p:txBody>
          <a:bodyPr wrap="square">
            <a:spAutoFit/>
          </a:bodyPr>
          <a:lstStyle/>
          <a:p>
            <a:pPr algn="ctr"/>
            <a:r>
              <a:rPr lang="fr-FR" sz="2400" b="1" dirty="0">
                <a:latin typeface="Andalus" panose="02020603050405020304" pitchFamily="18" charset="-78"/>
                <a:cs typeface="Andalus" panose="02020603050405020304" pitchFamily="18" charset="-78"/>
              </a:rPr>
              <a:t>Spectre caractéristique</a:t>
            </a:r>
          </a:p>
          <a:p>
            <a:pPr algn="ctr"/>
            <a:r>
              <a:rPr lang="fr-FR" sz="2400" b="1" dirty="0">
                <a:latin typeface="Andalus" panose="02020603050405020304" pitchFamily="18" charset="-78"/>
                <a:cs typeface="Andalus" panose="02020603050405020304" pitchFamily="18" charset="-78"/>
              </a:rPr>
              <a:t>(</a:t>
            </a:r>
            <a:r>
              <a:rPr lang="fr-FR" sz="2400" b="1" dirty="0">
                <a:solidFill>
                  <a:srgbClr val="FF0000"/>
                </a:solidFill>
                <a:latin typeface="Andalus" panose="02020603050405020304" pitchFamily="18" charset="-78"/>
                <a:cs typeface="Andalus" panose="02020603050405020304" pitchFamily="18" charset="-78"/>
              </a:rPr>
              <a:t>moins d’ intérêt en imagerie</a:t>
            </a:r>
            <a:r>
              <a:rPr lang="fr-FR" b="1" dirty="0"/>
              <a:t>) </a:t>
            </a:r>
          </a:p>
        </p:txBody>
      </p:sp>
    </p:spTree>
    <p:extLst>
      <p:ext uri="{BB962C8B-B14F-4D97-AF65-F5344CB8AC3E}">
        <p14:creationId xmlns:p14="http://schemas.microsoft.com/office/powerpoint/2010/main" val="1241191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531247" y="440843"/>
                <a:ext cx="11185131" cy="6370975"/>
              </a:xfrm>
              <a:prstGeom prst="rect">
                <a:avLst/>
              </a:prstGeom>
            </p:spPr>
            <p:txBody>
              <a:bodyPr wrap="square">
                <a:spAutoFit/>
              </a:bodyPr>
              <a:lstStyle/>
              <a:p>
                <a:r>
                  <a:rPr lang="fr-FR" sz="2400" b="1" dirty="0" smtClean="0">
                    <a:latin typeface="Andalus" panose="02020603050405020304" pitchFamily="18" charset="-78"/>
                    <a:cs typeface="Andalus" panose="02020603050405020304" pitchFamily="18" charset="-78"/>
                  </a:rPr>
                  <a:t>Rayonnement X de freinage</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L'électron </a:t>
                </a:r>
                <a:r>
                  <a:rPr lang="fr-FR" sz="2400" dirty="0">
                    <a:latin typeface="Andalus" panose="02020603050405020304" pitchFamily="18" charset="-78"/>
                    <a:cs typeface="Andalus" panose="02020603050405020304" pitchFamily="18" charset="-78"/>
                  </a:rPr>
                  <a:t>incident arrive sur la cible, avec une énergie cinétique </a:t>
                </a:r>
                <a:r>
                  <a:rPr lang="fr-FR" sz="2400" dirty="0" smtClean="0">
                    <a:latin typeface="Andalus" panose="02020603050405020304" pitchFamily="18" charset="-78"/>
                    <a:cs typeface="Andalus" panose="02020603050405020304" pitchFamily="18" charset="-78"/>
                  </a:rPr>
                  <a:t>E</a:t>
                </a:r>
                <a:r>
                  <a:rPr lang="fr-FR" sz="2400" baseline="-25000" dirty="0" smtClean="0">
                    <a:latin typeface="Andalus" panose="02020603050405020304" pitchFamily="18" charset="-78"/>
                    <a:cs typeface="Andalus" panose="02020603050405020304" pitchFamily="18" charset="-78"/>
                  </a:rPr>
                  <a:t>0</a:t>
                </a:r>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Il </a:t>
                </a:r>
                <a:r>
                  <a:rPr lang="fr-FR" sz="2400" dirty="0">
                    <a:latin typeface="Andalus" panose="02020603050405020304" pitchFamily="18" charset="-78"/>
                    <a:cs typeface="Andalus" panose="02020603050405020304" pitchFamily="18" charset="-78"/>
                  </a:rPr>
                  <a:t>s'approche du noyau d'un atome, qui le dévie du fait de </a:t>
                </a:r>
                <a:r>
                  <a:rPr lang="fr-FR" sz="2400" dirty="0" smtClean="0">
                    <a:latin typeface="Andalus" panose="02020603050405020304" pitchFamily="18" charset="-78"/>
                    <a:cs typeface="Andalus" panose="02020603050405020304" pitchFamily="18" charset="-78"/>
                  </a:rPr>
                  <a:t>sa </a:t>
                </a:r>
                <a:r>
                  <a:rPr lang="fr-FR" sz="2400" dirty="0">
                    <a:latin typeface="Andalus" panose="02020603050405020304" pitchFamily="18" charset="-78"/>
                    <a:cs typeface="Andalus" panose="02020603050405020304" pitchFamily="18" charset="-78"/>
                  </a:rPr>
                  <a:t>charge positive qui </a:t>
                </a:r>
                <a:r>
                  <a:rPr lang="fr-FR" sz="2400" dirty="0" smtClean="0">
                    <a:latin typeface="Andalus" panose="02020603050405020304" pitchFamily="18" charset="-78"/>
                    <a:cs typeface="Andalus" panose="02020603050405020304" pitchFamily="18" charset="-78"/>
                  </a:rPr>
                  <a:t>l'attire.</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L’électron est donc ralenti en perdant de l’énergie qui</a:t>
                </a:r>
              </a:p>
              <a:p>
                <a:r>
                  <a:rPr lang="fr-FR" sz="2400" dirty="0" smtClean="0">
                    <a:latin typeface="Andalus" panose="02020603050405020304" pitchFamily="18" charset="-78"/>
                    <a:cs typeface="Andalus" panose="02020603050405020304" pitchFamily="18" charset="-78"/>
                  </a:rPr>
                  <a:t> devient E</a:t>
                </a:r>
                <a:r>
                  <a:rPr lang="fr-FR" sz="2400" baseline="-25000" dirty="0" smtClean="0">
                    <a:latin typeface="Andalus" panose="02020603050405020304" pitchFamily="18" charset="-78"/>
                    <a:cs typeface="Andalus" panose="02020603050405020304" pitchFamily="18" charset="-78"/>
                  </a:rPr>
                  <a:t>c</a:t>
                </a:r>
                <a:r>
                  <a:rPr lang="fr-FR" sz="2400" dirty="0" smtClean="0">
                    <a:latin typeface="Andalus" panose="02020603050405020304" pitchFamily="18" charset="-78"/>
                    <a:cs typeface="Andalus" panose="02020603050405020304" pitchFamily="18" charset="-78"/>
                  </a:rPr>
                  <a:t> :Energie finale</a:t>
                </a:r>
                <a:endParaRPr lang="fr-FR" sz="2400" baseline="-250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L’énergie des photons X émis étant: E</a:t>
                </a:r>
                <a:r>
                  <a:rPr lang="fr-FR" sz="2400" baseline="-25000" dirty="0" smtClean="0">
                    <a:latin typeface="Andalus" panose="02020603050405020304" pitchFamily="18" charset="-78"/>
                    <a:cs typeface="Andalus" panose="02020603050405020304" pitchFamily="18" charset="-78"/>
                  </a:rPr>
                  <a:t>x</a:t>
                </a:r>
                <a:r>
                  <a:rPr lang="fr-FR" sz="2400" dirty="0" smtClean="0">
                    <a:latin typeface="Andalus" panose="02020603050405020304" pitchFamily="18" charset="-78"/>
                    <a:cs typeface="Andalus" panose="02020603050405020304" pitchFamily="18" charset="-78"/>
                  </a:rPr>
                  <a:t> =E</a:t>
                </a:r>
                <a:r>
                  <a:rPr lang="fr-FR" sz="2400" baseline="-25000" dirty="0" smtClean="0">
                    <a:latin typeface="Andalus" panose="02020603050405020304" pitchFamily="18" charset="-78"/>
                    <a:cs typeface="Andalus" panose="02020603050405020304" pitchFamily="18" charset="-78"/>
                  </a:rPr>
                  <a:t>0</a:t>
                </a:r>
                <a:r>
                  <a:rPr lang="fr-FR" sz="2400" dirty="0" smtClean="0">
                    <a:latin typeface="Andalus" panose="02020603050405020304" pitchFamily="18" charset="-78"/>
                    <a:cs typeface="Andalus" panose="02020603050405020304" pitchFamily="18" charset="-78"/>
                  </a:rPr>
                  <a:t>-E</a:t>
                </a:r>
                <a:r>
                  <a:rPr lang="fr-FR" sz="2400" baseline="-25000" dirty="0" smtClean="0">
                    <a:latin typeface="Andalus" panose="02020603050405020304" pitchFamily="18" charset="-78"/>
                    <a:cs typeface="Andalus" panose="02020603050405020304" pitchFamily="18" charset="-78"/>
                  </a:rPr>
                  <a:t>c</a:t>
                </a:r>
                <a:r>
                  <a:rPr lang="fr-FR" sz="2400" dirty="0" smtClean="0">
                    <a:latin typeface="Andalus" panose="02020603050405020304" pitchFamily="18" charset="-78"/>
                    <a:cs typeface="Andalus" panose="02020603050405020304" pitchFamily="18" charset="-78"/>
                  </a:rPr>
                  <a:t> =h</a:t>
                </a:r>
                <a14:m>
                  <m:oMath xmlns:m="http://schemas.openxmlformats.org/officeDocument/2006/math">
                    <m:r>
                      <a:rPr lang="fr-FR" sz="2400" b="0" i="1" smtClean="0">
                        <a:latin typeface="Cambria Math" panose="02040503050406030204" pitchFamily="18" charset="0"/>
                        <a:ea typeface="Cambria Math" panose="02040503050406030204" pitchFamily="18" charset="0"/>
                        <a:cs typeface="Andalus" panose="02020603050405020304" pitchFamily="18" charset="-78"/>
                      </a:rPr>
                      <m:t>𝜈</m:t>
                    </m:r>
                  </m:oMath>
                </a14:m>
                <a:r>
                  <a:rPr lang="fr-FR" sz="2400" dirty="0" smtClean="0">
                    <a:latin typeface="Andalus" panose="02020603050405020304" pitchFamily="18" charset="-78"/>
                    <a:cs typeface="Andalus" panose="02020603050405020304" pitchFamily="18" charset="-78"/>
                  </a:rPr>
                  <a:t>                                                                                                                                           </a:t>
                </a:r>
              </a:p>
              <a:p>
                <a:r>
                  <a:rPr lang="fr-FR" sz="2400" dirty="0" smtClean="0">
                    <a:latin typeface="Andalus" panose="02020603050405020304" pitchFamily="18" charset="-78"/>
                    <a:cs typeface="Andalus" panose="02020603050405020304" pitchFamily="18" charset="-78"/>
                  </a:rPr>
                  <a:t>                                                                                                          </a:t>
                </a:r>
                <a:endParaRPr lang="fr-FR" sz="2400" dirty="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endParaRPr lang="fr-FR" sz="2400" dirty="0">
                  <a:latin typeface="Andalus" panose="02020603050405020304" pitchFamily="18" charset="-78"/>
                  <a:cs typeface="Andalus" panose="02020603050405020304" pitchFamily="18" charset="-78"/>
                </a:endParaRPr>
              </a:p>
              <a:p>
                <a:endParaRPr lang="fr-FR" sz="24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400" dirty="0">
                    <a:latin typeface="Andalus" panose="02020603050405020304" pitchFamily="18" charset="-78"/>
                    <a:cs typeface="Andalus" panose="02020603050405020304" pitchFamily="18" charset="-78"/>
                  </a:rPr>
                  <a:t>L'énergie de freinage est dégagée sous forme d'un photon X </a:t>
                </a:r>
                <a:r>
                  <a:rPr lang="fr-FR" sz="2400" dirty="0" smtClean="0">
                    <a:latin typeface="Andalus" panose="02020603050405020304" pitchFamily="18" charset="-78"/>
                    <a:cs typeface="Andalus" panose="02020603050405020304" pitchFamily="18" charset="-78"/>
                  </a:rPr>
                  <a:t> </a:t>
                </a:r>
                <a:r>
                  <a:rPr lang="fr-FR" sz="2400" dirty="0">
                    <a:latin typeface="Andalus" panose="02020603050405020304" pitchFamily="18" charset="-78"/>
                    <a:cs typeface="Andalus" panose="02020603050405020304" pitchFamily="18" charset="-78"/>
                  </a:rPr>
                  <a:t>ou de chaleur si l'énergie est </a:t>
                </a:r>
                <a:r>
                  <a:rPr lang="fr-FR" sz="2400" dirty="0" smtClean="0">
                    <a:latin typeface="Andalus" panose="02020603050405020304" pitchFamily="18" charset="-78"/>
                    <a:cs typeface="Andalus" panose="02020603050405020304" pitchFamily="18" charset="-78"/>
                  </a:rPr>
                  <a:t>faible.</a:t>
                </a:r>
              </a:p>
              <a:p>
                <a:pPr marL="342900" indent="-342900">
                  <a:buFont typeface="Arial" panose="020B0604020202020204" pitchFamily="34" charset="0"/>
                  <a:buChar char="•"/>
                </a:pPr>
                <a:r>
                  <a:rPr lang="fr-FR" sz="2400" dirty="0" smtClean="0">
                    <a:latin typeface="Andalus" panose="02020603050405020304" pitchFamily="18" charset="-78"/>
                    <a:cs typeface="Andalus" panose="02020603050405020304" pitchFamily="18" charset="-78"/>
                  </a:rPr>
                  <a:t>L'électron </a:t>
                </a:r>
                <a:r>
                  <a:rPr lang="fr-FR" sz="2400" dirty="0">
                    <a:latin typeface="Andalus" panose="02020603050405020304" pitchFamily="18" charset="-78"/>
                    <a:cs typeface="Andalus" panose="02020603050405020304" pitchFamily="18" charset="-78"/>
                  </a:rPr>
                  <a:t>continue sa course sur une autre trajectoire ayant été dévié</a:t>
                </a:r>
              </a:p>
              <a:p>
                <a:r>
                  <a:rPr lang="fr-FR" sz="2400" dirty="0">
                    <a:latin typeface="Andalus" panose="02020603050405020304" pitchFamily="18" charset="-78"/>
                    <a:cs typeface="Andalus" panose="02020603050405020304" pitchFamily="18" charset="-78"/>
                  </a:rPr>
                  <a:t>par le freinage, jusqu'à l'atome suivant où il produira un autre photon X</a:t>
                </a:r>
              </a:p>
              <a:p>
                <a:endParaRPr lang="fr-FR" sz="2400" b="1" dirty="0">
                  <a:latin typeface="Andalus" panose="02020603050405020304" pitchFamily="18" charset="-78"/>
                  <a:cs typeface="Andalus" panose="02020603050405020304" pitchFamily="18" charset="-78"/>
                </a:endParaRPr>
              </a:p>
            </p:txBody>
          </p:sp>
        </mc:Choice>
        <mc:Fallback>
          <p:sp>
            <p:nvSpPr>
              <p:cNvPr id="2" name="Rectangle 1"/>
              <p:cNvSpPr>
                <a:spLocks noRot="1" noChangeAspect="1" noMove="1" noResize="1" noEditPoints="1" noAdjustHandles="1" noChangeArrowheads="1" noChangeShapeType="1" noTextEdit="1"/>
              </p:cNvSpPr>
              <p:nvPr/>
            </p:nvSpPr>
            <p:spPr>
              <a:xfrm>
                <a:off x="531247" y="440843"/>
                <a:ext cx="11185131" cy="6370975"/>
              </a:xfrm>
              <a:prstGeom prst="rect">
                <a:avLst/>
              </a:prstGeom>
              <a:blipFill>
                <a:blip r:embed="rId2"/>
                <a:stretch>
                  <a:fillRect l="-817" t="-766" r="-981"/>
                </a:stretch>
              </a:blipFill>
            </p:spPr>
            <p:txBody>
              <a:bodyPr/>
              <a:lstStyle/>
              <a:p>
                <a:r>
                  <a:rPr lang="fr-FR">
                    <a:noFill/>
                  </a:rPr>
                  <a:t> </a:t>
                </a:r>
              </a:p>
            </p:txBody>
          </p:sp>
        </mc:Fallback>
      </mc:AlternateContent>
      <p:pic>
        <p:nvPicPr>
          <p:cNvPr id="5" name="Picture 4"/>
          <p:cNvPicPr>
            <a:picLocks noChangeAspect="1"/>
          </p:cNvPicPr>
          <p:nvPr/>
        </p:nvPicPr>
        <p:blipFill>
          <a:blip r:embed="rId3"/>
          <a:stretch>
            <a:fillRect/>
          </a:stretch>
        </p:blipFill>
        <p:spPr>
          <a:xfrm>
            <a:off x="7941901" y="1532035"/>
            <a:ext cx="3616559" cy="2835688"/>
          </a:xfrm>
          <a:prstGeom prst="rect">
            <a:avLst/>
          </a:prstGeom>
        </p:spPr>
      </p:pic>
    </p:spTree>
    <p:extLst>
      <p:ext uri="{BB962C8B-B14F-4D97-AF65-F5344CB8AC3E}">
        <p14:creationId xmlns:p14="http://schemas.microsoft.com/office/powerpoint/2010/main" val="3194718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53068</TotalTime>
  <Words>1118</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Andalus</vt:lpstr>
      <vt:lpstr>Arial</vt:lpstr>
      <vt:lpstr>Cambria Math</vt:lpstr>
      <vt:lpstr>Century Gothic</vt:lpstr>
      <vt:lpstr>Wingdings</vt:lpstr>
      <vt:lpstr>Wingdings 3</vt:lpstr>
      <vt:lpstr>Ion</vt:lpstr>
      <vt:lpstr>University IBN KHALDOUN  of Tiaret ANNEXE DE MÉDECINE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IBN KHALDOUN  of Tiaret ANNEXE DE MÉDECINE</dc:title>
  <dc:creator>dell</dc:creator>
  <cp:lastModifiedBy>dell</cp:lastModifiedBy>
  <cp:revision>25</cp:revision>
  <dcterms:created xsi:type="dcterms:W3CDTF">2024-03-18T03:25:53Z</dcterms:created>
  <dcterms:modified xsi:type="dcterms:W3CDTF">2024-04-24T02:29:39Z</dcterms:modified>
</cp:coreProperties>
</file>