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3" r:id="rId4"/>
    <p:sldId id="272" r:id="rId5"/>
    <p:sldId id="257" r:id="rId6"/>
    <p:sldId id="258" r:id="rId7"/>
    <p:sldId id="259" r:id="rId8"/>
    <p:sldId id="274" r:id="rId9"/>
    <p:sldId id="278" r:id="rId10"/>
    <p:sldId id="275" r:id="rId11"/>
    <p:sldId id="280" r:id="rId12"/>
    <p:sldId id="281" r:id="rId13"/>
    <p:sldId id="279" r:id="rId14"/>
    <p:sldId id="261" r:id="rId15"/>
    <p:sldId id="282" r:id="rId16"/>
    <p:sldId id="283" r:id="rId17"/>
    <p:sldId id="263" r:id="rId18"/>
    <p:sldId id="284" r:id="rId19"/>
    <p:sldId id="291" r:id="rId20"/>
    <p:sldId id="285" r:id="rId21"/>
    <p:sldId id="292" r:id="rId22"/>
    <p:sldId id="264" r:id="rId23"/>
    <p:sldId id="265" r:id="rId24"/>
    <p:sldId id="287" r:id="rId25"/>
    <p:sldId id="266" r:id="rId26"/>
    <p:sldId id="286" r:id="rId27"/>
    <p:sldId id="293" r:id="rId28"/>
    <p:sldId id="294" r:id="rId29"/>
    <p:sldId id="267" r:id="rId30"/>
    <p:sldId id="295" r:id="rId31"/>
    <p:sldId id="268" r:id="rId32"/>
    <p:sldId id="296" r:id="rId33"/>
    <p:sldId id="297" r:id="rId34"/>
    <p:sldId id="298" r:id="rId35"/>
    <p:sldId id="299" r:id="rId36"/>
    <p:sldId id="300" r:id="rId37"/>
    <p:sldId id="301" r:id="rId38"/>
    <p:sldId id="323" r:id="rId39"/>
    <p:sldId id="302" r:id="rId40"/>
    <p:sldId id="303" r:id="rId41"/>
    <p:sldId id="304" r:id="rId42"/>
    <p:sldId id="305" r:id="rId43"/>
    <p:sldId id="315" r:id="rId44"/>
    <p:sldId id="306" r:id="rId45"/>
    <p:sldId id="307" r:id="rId46"/>
    <p:sldId id="324" r:id="rId47"/>
    <p:sldId id="308" r:id="rId48"/>
    <p:sldId id="309" r:id="rId49"/>
    <p:sldId id="310" r:id="rId50"/>
    <p:sldId id="311" r:id="rId51"/>
    <p:sldId id="312" r:id="rId52"/>
    <p:sldId id="313" r:id="rId53"/>
    <p:sldId id="314" r:id="rId54"/>
    <p:sldId id="269" r:id="rId55"/>
    <p:sldId id="316" r:id="rId56"/>
    <p:sldId id="317" r:id="rId57"/>
    <p:sldId id="318" r:id="rId58"/>
    <p:sldId id="319" r:id="rId59"/>
    <p:sldId id="320" r:id="rId60"/>
    <p:sldId id="321" r:id="rId61"/>
    <p:sldId id="322" r:id="rId62"/>
    <p:sldId id="32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45"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310660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C67461-0F47-4F8A-A5BB-DC53AFA4FA0D}"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28381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00740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300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60149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363913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297898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300376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5751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52567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254250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C67461-0F47-4F8A-A5BB-DC53AFA4FA0D}"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39601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C67461-0F47-4F8A-A5BB-DC53AFA4FA0D}" type="datetimeFigureOut">
              <a:rPr lang="fr-FR" smtClean="0"/>
              <a:t>13/04/2024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123726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243146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6204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BC67461-0F47-4F8A-A5BB-DC53AFA4FA0D}" type="datetimeFigureOut">
              <a:rPr lang="fr-FR" smtClean="0"/>
              <a:t>13/04/2024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418255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C67461-0F47-4F8A-A5BB-DC53AFA4FA0D}"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12248-07C4-45AC-8583-CA6F1CF9F365}" type="slidenum">
              <a:rPr lang="fr-FR" smtClean="0"/>
              <a:t>‹#›</a:t>
            </a:fld>
            <a:endParaRPr lang="fr-FR"/>
          </a:p>
        </p:txBody>
      </p:sp>
    </p:spTree>
    <p:extLst>
      <p:ext uri="{BB962C8B-B14F-4D97-AF65-F5344CB8AC3E}">
        <p14:creationId xmlns:p14="http://schemas.microsoft.com/office/powerpoint/2010/main" val="426073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C67461-0F47-4F8A-A5BB-DC53AFA4FA0D}" type="datetimeFigureOut">
              <a:rPr lang="fr-FR" smtClean="0"/>
              <a:t>13/04/2024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EE12248-07C4-45AC-8583-CA6F1CF9F365}" type="slidenum">
              <a:rPr lang="fr-FR" smtClean="0"/>
              <a:t>‹#›</a:t>
            </a:fld>
            <a:endParaRPr lang="fr-FR"/>
          </a:p>
        </p:txBody>
      </p:sp>
    </p:spTree>
    <p:extLst>
      <p:ext uri="{BB962C8B-B14F-4D97-AF65-F5344CB8AC3E}">
        <p14:creationId xmlns:p14="http://schemas.microsoft.com/office/powerpoint/2010/main" val="1754250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746" y="2914860"/>
            <a:ext cx="8825658" cy="2561492"/>
          </a:xfrm>
        </p:spPr>
        <p:txBody>
          <a:bodyPr/>
          <a:lstStyle/>
          <a:p>
            <a:pPr algn="ctr"/>
            <a:r>
              <a:rPr lang="fr-FR" altLang="fr-FR" sz="4000" b="1" dirty="0">
                <a:latin typeface="Andalus" panose="02020603050405020304" pitchFamily="18" charset="-78"/>
                <a:ea typeface="Calibri" panose="020F0502020204030204" pitchFamily="34" charset="0"/>
                <a:cs typeface="Andalus" panose="02020603050405020304" pitchFamily="18" charset="-78"/>
              </a:rPr>
              <a:t>Biophysique </a:t>
            </a:r>
            <a:r>
              <a:rPr lang="fr-FR" altLang="fr-FR" sz="4000" b="1" dirty="0" smtClean="0">
                <a:latin typeface="Andalus" panose="02020603050405020304" pitchFamily="18" charset="-78"/>
                <a:ea typeface="Calibri" panose="020F0502020204030204" pitchFamily="34" charset="0"/>
                <a:cs typeface="Andalus" panose="02020603050405020304" pitchFamily="18" charset="-78"/>
              </a:rPr>
              <a:t>des </a:t>
            </a:r>
            <a:r>
              <a:rPr lang="fr-FR" altLang="fr-FR" sz="4000" b="1" dirty="0">
                <a:latin typeface="Andalus" panose="02020603050405020304" pitchFamily="18" charset="-78"/>
                <a:ea typeface="Calibri" panose="020F0502020204030204" pitchFamily="34" charset="0"/>
                <a:cs typeface="Andalus" panose="02020603050405020304" pitchFamily="18" charset="-78"/>
              </a:rPr>
              <a:t>rayonnements</a:t>
            </a:r>
            <a:r>
              <a:rPr lang="fr-FR" altLang="fr-FR" sz="2800" b="1" dirty="0">
                <a:latin typeface="Andalus" panose="02020603050405020304" pitchFamily="18" charset="-78"/>
                <a:ea typeface="Calibri" panose="020F0502020204030204" pitchFamily="34" charset="0"/>
                <a:cs typeface="Andalus" panose="02020603050405020304" pitchFamily="18" charset="-78"/>
              </a:rPr>
              <a:t/>
            </a:r>
            <a:br>
              <a:rPr lang="fr-FR" altLang="fr-FR" sz="2800" b="1" dirty="0">
                <a:latin typeface="Andalus" panose="02020603050405020304" pitchFamily="18" charset="-78"/>
                <a:ea typeface="Calibri" panose="020F0502020204030204" pitchFamily="34" charset="0"/>
                <a:cs typeface="Andalus" panose="02020603050405020304" pitchFamily="18" charset="-78"/>
              </a:rPr>
            </a:br>
            <a:r>
              <a:rPr lang="fr-FR" sz="2000" b="1" dirty="0">
                <a:latin typeface="Andalus" panose="02020603050405020304" pitchFamily="18" charset="-78"/>
                <a:cs typeface="Andalus" panose="02020603050405020304" pitchFamily="18" charset="-78"/>
              </a:rPr>
              <a:t>Mme CHIBANI F</a:t>
            </a:r>
            <a:r>
              <a:rPr lang="fr-FR" sz="1400" dirty="0"/>
              <a:t/>
            </a:r>
            <a:br>
              <a:rPr lang="fr-FR" sz="1400" dirty="0"/>
            </a:br>
            <a:r>
              <a:rPr lang="fr-FR" sz="1400" dirty="0" smtClean="0"/>
              <a:t/>
            </a:r>
            <a:br>
              <a:rPr lang="fr-FR" sz="1400" dirty="0" smtClean="0"/>
            </a:br>
            <a:r>
              <a:rPr lang="fr-FR" sz="1400" dirty="0"/>
              <a:t/>
            </a:r>
            <a:br>
              <a:rPr lang="fr-FR" sz="1400" dirty="0"/>
            </a:br>
            <a:r>
              <a:rPr lang="fr-FR" sz="1400" dirty="0" smtClean="0"/>
              <a:t/>
            </a:r>
            <a:br>
              <a:rPr lang="fr-FR" sz="1400" dirty="0" smtClean="0"/>
            </a:br>
            <a:endParaRPr lang="fr-FR" sz="2800" dirty="0"/>
          </a:p>
        </p:txBody>
      </p:sp>
      <p:sp>
        <p:nvSpPr>
          <p:cNvPr id="3" name="Subtitle 2"/>
          <p:cNvSpPr>
            <a:spLocks noGrp="1"/>
          </p:cNvSpPr>
          <p:nvPr>
            <p:ph type="subTitle" idx="1"/>
          </p:nvPr>
        </p:nvSpPr>
        <p:spPr>
          <a:xfrm>
            <a:off x="361135" y="557072"/>
            <a:ext cx="8825658" cy="861420"/>
          </a:xfrm>
        </p:spPr>
        <p:txBody>
          <a:bodyPr>
            <a:noAutofit/>
          </a:bodyPr>
          <a:lstStyle/>
          <a:p>
            <a:r>
              <a:rPr lang="fr-FR" sz="2800" dirty="0" err="1">
                <a:latin typeface="Andalus" panose="02020603050405020304" pitchFamily="18" charset="-78"/>
                <a:cs typeface="Andalus" panose="02020603050405020304" pitchFamily="18" charset="-78"/>
              </a:rPr>
              <a:t>University</a:t>
            </a:r>
            <a:r>
              <a:rPr lang="fr-FR" sz="2800" dirty="0">
                <a:latin typeface="Andalus" panose="02020603050405020304" pitchFamily="18" charset="-78"/>
                <a:cs typeface="Andalus" panose="02020603050405020304" pitchFamily="18" charset="-78"/>
              </a:rPr>
              <a:t> IBN KHALDOUN  of Tiaret</a:t>
            </a:r>
            <a:br>
              <a:rPr lang="fr-FR" sz="2800" dirty="0">
                <a:latin typeface="Andalus" panose="02020603050405020304" pitchFamily="18" charset="-78"/>
                <a:cs typeface="Andalus" panose="02020603050405020304" pitchFamily="18" charset="-78"/>
              </a:rPr>
            </a:br>
            <a:r>
              <a:rPr lang="fr-FR" sz="2800" spc="-50" dirty="0">
                <a:solidFill>
                  <a:schemeClr val="tx1"/>
                </a:solidFill>
                <a:latin typeface="Andalus" panose="02020603050405020304" pitchFamily="18" charset="-78"/>
                <a:cs typeface="Andalus" panose="02020603050405020304" pitchFamily="18" charset="-78"/>
              </a:rPr>
              <a:t>ANNEXE </a:t>
            </a:r>
            <a:r>
              <a:rPr lang="fr-FR" sz="2800" dirty="0">
                <a:solidFill>
                  <a:schemeClr val="tx1"/>
                </a:solidFill>
                <a:latin typeface="Andalus" panose="02020603050405020304" pitchFamily="18" charset="-78"/>
                <a:cs typeface="Andalus" panose="02020603050405020304" pitchFamily="18" charset="-78"/>
              </a:rPr>
              <a:t>DE</a:t>
            </a:r>
            <a:r>
              <a:rPr lang="fr-FR" sz="2800" spc="-35" dirty="0">
                <a:solidFill>
                  <a:schemeClr val="tx1"/>
                </a:solidFill>
                <a:latin typeface="Andalus" panose="02020603050405020304" pitchFamily="18" charset="-78"/>
                <a:cs typeface="Andalus" panose="02020603050405020304" pitchFamily="18" charset="-78"/>
              </a:rPr>
              <a:t> </a:t>
            </a:r>
            <a:r>
              <a:rPr lang="fr-FR" sz="2800" spc="5" dirty="0">
                <a:solidFill>
                  <a:schemeClr val="tx1"/>
                </a:solidFill>
                <a:latin typeface="Andalus" panose="02020603050405020304" pitchFamily="18" charset="-78"/>
                <a:cs typeface="Andalus" panose="02020603050405020304" pitchFamily="18" charset="-78"/>
              </a:rPr>
              <a:t>MÉDECINE</a:t>
            </a:r>
            <a:endParaRPr lang="fr-FR" sz="28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8588861" y="643095"/>
            <a:ext cx="2397102" cy="1501841"/>
          </a:xfrm>
          <a:prstGeom prst="rect">
            <a:avLst/>
          </a:prstGeom>
        </p:spPr>
      </p:pic>
    </p:spTree>
    <p:extLst>
      <p:ext uri="{BB962C8B-B14F-4D97-AF65-F5344CB8AC3E}">
        <p14:creationId xmlns:p14="http://schemas.microsoft.com/office/powerpoint/2010/main" val="1835375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35" y="534296"/>
            <a:ext cx="11361336" cy="1569660"/>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 rayonnement corpusculaire(particulaire)RP</a:t>
            </a:r>
            <a:r>
              <a:rPr lang="fr-FR" sz="2400" dirty="0" smtClean="0">
                <a:latin typeface="Andalus" panose="02020603050405020304" pitchFamily="18" charset="-78"/>
                <a:cs typeface="Andalus" panose="02020603050405020304" pitchFamily="18" charset="-78"/>
              </a:rPr>
              <a:t>: est </a:t>
            </a:r>
            <a:r>
              <a:rPr lang="fr-FR" sz="2400" dirty="0">
                <a:latin typeface="Andalus" panose="02020603050405020304" pitchFamily="18" charset="-78"/>
                <a:cs typeface="Andalus" panose="02020603050405020304" pitchFamily="18" charset="-78"/>
              </a:rPr>
              <a:t>constitué de particules subatomiques se déplaçant à des vitesses très importantes. Ces </a:t>
            </a:r>
            <a:r>
              <a:rPr lang="fr-FR" sz="2400" dirty="0" smtClean="0">
                <a:latin typeface="Andalus" panose="02020603050405020304" pitchFamily="18" charset="-78"/>
                <a:cs typeface="Andalus" panose="02020603050405020304" pitchFamily="18" charset="-78"/>
              </a:rPr>
              <a:t>particules possèdent </a:t>
            </a:r>
            <a:r>
              <a:rPr lang="fr-FR" sz="2400" dirty="0">
                <a:latin typeface="Andalus" panose="02020603050405020304" pitchFamily="18" charset="-78"/>
                <a:cs typeface="Andalus" panose="02020603050405020304" pitchFamily="18" charset="-78"/>
              </a:rPr>
              <a:t>une masse et éventuellement une charge </a:t>
            </a:r>
            <a:r>
              <a:rPr lang="fr-FR" sz="2400" dirty="0" smtClean="0">
                <a:latin typeface="Andalus" panose="02020603050405020304" pitchFamily="18" charset="-78"/>
                <a:cs typeface="Andalus" panose="02020603050405020304" pitchFamily="18" charset="-78"/>
              </a:rPr>
              <a:t>électrique</a:t>
            </a:r>
            <a:r>
              <a:rPr lang="fr-FR" sz="2400" dirty="0">
                <a:latin typeface="Andalus" panose="02020603050405020304" pitchFamily="18" charset="-78"/>
                <a:cs typeface="Andalus" panose="02020603050405020304" pitchFamily="18" charset="-78"/>
              </a:rPr>
              <a:t> comme </a:t>
            </a:r>
            <a:r>
              <a:rPr lang="fr-FR" sz="2400" dirty="0" smtClean="0">
                <a:latin typeface="Andalus" panose="02020603050405020304" pitchFamily="18" charset="-78"/>
                <a:cs typeface="Andalus" panose="02020603050405020304" pitchFamily="18" charset="-78"/>
              </a:rPr>
              <a:t>l’électron</a:t>
            </a:r>
            <a:r>
              <a:rPr lang="fr-FR" sz="2400" dirty="0">
                <a:latin typeface="Andalus" panose="02020603050405020304" pitchFamily="18" charset="-78"/>
                <a:cs typeface="Andalus" panose="02020603050405020304" pitchFamily="18" charset="-78"/>
              </a:rPr>
              <a:t>, proton, neutron, particule </a:t>
            </a:r>
            <a:r>
              <a:rPr lang="el-GR" sz="2400" dirty="0">
                <a:latin typeface="Andalus" panose="02020603050405020304" pitchFamily="18" charset="-78"/>
                <a:cs typeface="Andalus" panose="02020603050405020304" pitchFamily="18" charset="-78"/>
              </a:rPr>
              <a:t>α (</a:t>
            </a:r>
            <a:r>
              <a:rPr lang="fr-FR" sz="2400" dirty="0">
                <a:latin typeface="Andalus" panose="02020603050405020304" pitchFamily="18" charset="-78"/>
                <a:cs typeface="Andalus" panose="02020603050405020304" pitchFamily="18" charset="-78"/>
              </a:rPr>
              <a:t>He++), positon (e+),</a:t>
            </a:r>
          </a:p>
        </p:txBody>
      </p:sp>
    </p:spTree>
    <p:extLst>
      <p:ext uri="{BB962C8B-B14F-4D97-AF65-F5344CB8AC3E}">
        <p14:creationId xmlns:p14="http://schemas.microsoft.com/office/powerpoint/2010/main" val="294336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008" y="324959"/>
            <a:ext cx="11401530" cy="4893647"/>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Dualité onde-corpuscule - </a:t>
            </a:r>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particules et la lumière se comportent à la fois comme des ondes et comme des </a:t>
            </a:r>
            <a:r>
              <a:rPr lang="fr-FR" sz="2400" dirty="0" smtClean="0">
                <a:latin typeface="Andalus" panose="02020603050405020304" pitchFamily="18" charset="-78"/>
                <a:cs typeface="Andalus" panose="02020603050405020304" pitchFamily="18" charset="-78"/>
              </a:rPr>
              <a:t>particules.</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On </a:t>
            </a:r>
            <a:r>
              <a:rPr lang="fr-FR" sz="2400" dirty="0">
                <a:latin typeface="Andalus" panose="02020603050405020304" pitchFamily="18" charset="-78"/>
                <a:cs typeface="Andalus" panose="02020603050405020304" pitchFamily="18" charset="-78"/>
              </a:rPr>
              <a:t>peut associer une longueur d'onde aux particules appelée longueur d'onde de de </a:t>
            </a:r>
            <a:r>
              <a:rPr lang="fr-FR" sz="2400" dirty="0" smtClean="0">
                <a:latin typeface="Andalus" panose="02020603050405020304" pitchFamily="18" charset="-78"/>
                <a:cs typeface="Andalus" panose="02020603050405020304" pitchFamily="18" charset="-78"/>
              </a:rPr>
              <a:t>Broglie.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Une </a:t>
            </a:r>
            <a:r>
              <a:rPr lang="fr-FR" sz="2400" dirty="0">
                <a:latin typeface="Andalus" panose="02020603050405020304" pitchFamily="18" charset="-78"/>
                <a:cs typeface="Andalus" panose="02020603050405020304" pitchFamily="18" charset="-78"/>
              </a:rPr>
              <a:t>expérience importante qui confirma la nature ondulatoire de la lumière est l'expérience des fentes </a:t>
            </a:r>
            <a:r>
              <a:rPr lang="fr-FR" sz="2400" dirty="0" smtClean="0">
                <a:latin typeface="Andalus" panose="02020603050405020304" pitchFamily="18" charset="-78"/>
                <a:cs typeface="Andalus" panose="02020603050405020304" pitchFamily="18" charset="-78"/>
              </a:rPr>
              <a:t>d'Young.</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Einstein en 1905 introduisit </a:t>
            </a:r>
            <a:r>
              <a:rPr lang="fr-FR" sz="2400" dirty="0">
                <a:latin typeface="Andalus" panose="02020603050405020304" pitchFamily="18" charset="-78"/>
                <a:cs typeface="Andalus" panose="02020603050405020304" pitchFamily="18" charset="-78"/>
              </a:rPr>
              <a:t>l'idée que la lumière est composée de petits paquets d'énergie assimilables à des </a:t>
            </a:r>
            <a:r>
              <a:rPr lang="fr-FR" sz="2400" dirty="0" smtClean="0">
                <a:latin typeface="Andalus" panose="02020603050405020304" pitchFamily="18" charset="-78"/>
                <a:cs typeface="Andalus" panose="02020603050405020304" pitchFamily="18" charset="-78"/>
              </a:rPr>
              <a:t>particules.</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dualité onde-corpuscule fut découverte expérimentalement par plusieurs scientifiques, mais c'est de </a:t>
            </a:r>
            <a:r>
              <a:rPr lang="fr-FR" sz="2400" dirty="0" smtClean="0">
                <a:latin typeface="Andalus" panose="02020603050405020304" pitchFamily="18" charset="-78"/>
                <a:cs typeface="Andalus" panose="02020603050405020304" pitchFamily="18" charset="-78"/>
              </a:rPr>
              <a:t>Broglie en 1924 </a:t>
            </a:r>
            <a:r>
              <a:rPr lang="fr-FR" sz="2400" dirty="0">
                <a:latin typeface="Andalus" panose="02020603050405020304" pitchFamily="18" charset="-78"/>
                <a:cs typeface="Andalus" panose="02020603050405020304" pitchFamily="18" charset="-78"/>
              </a:rPr>
              <a:t>qui introduisit le concept de longueur d'onde des </a:t>
            </a:r>
            <a:r>
              <a:rPr lang="fr-FR" sz="2400" dirty="0" smtClean="0">
                <a:latin typeface="Andalus" panose="02020603050405020304" pitchFamily="18" charset="-78"/>
                <a:cs typeface="Andalus" panose="02020603050405020304" pitchFamily="18" charset="-78"/>
              </a:rPr>
              <a:t>particules.</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longueur d'onde d'une particule est inversement proportionnelle à sa quantité de mouvement.</a:t>
            </a:r>
          </a:p>
        </p:txBody>
      </p:sp>
    </p:spTree>
    <p:extLst>
      <p:ext uri="{BB962C8B-B14F-4D97-AF65-F5344CB8AC3E}">
        <p14:creationId xmlns:p14="http://schemas.microsoft.com/office/powerpoint/2010/main" val="267323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803424"/>
            <a:ext cx="10477081" cy="2677656"/>
          </a:xfrm>
          <a:prstGeom prst="rect">
            <a:avLst/>
          </a:prstGeom>
        </p:spPr>
        <p:txBody>
          <a:bodyPr wrap="square">
            <a:spAutoFit/>
          </a:bodyPr>
          <a:lstStyle/>
          <a:p>
            <a:r>
              <a:rPr lang="fr-FR" sz="2800" dirty="0">
                <a:latin typeface="Andalus" panose="02020603050405020304" pitchFamily="18" charset="-78"/>
                <a:cs typeface="Andalus" panose="02020603050405020304" pitchFamily="18" charset="-78"/>
              </a:rPr>
              <a:t>La lumière est une onde et une particule </a:t>
            </a:r>
            <a:r>
              <a:rPr lang="fr-FR" sz="2800" dirty="0" smtClean="0">
                <a:latin typeface="Andalus" panose="02020603050405020304" pitchFamily="18" charset="-78"/>
                <a:cs typeface="Andalus" panose="02020603050405020304" pitchFamily="18" charset="-78"/>
              </a:rPr>
              <a:t>a la fois parce </a:t>
            </a:r>
            <a:r>
              <a:rPr lang="fr-FR" sz="2800" dirty="0">
                <a:latin typeface="Andalus" panose="02020603050405020304" pitchFamily="18" charset="-78"/>
                <a:cs typeface="Andalus" panose="02020603050405020304" pitchFamily="18" charset="-78"/>
              </a:rPr>
              <a:t>que : </a:t>
            </a:r>
          </a:p>
          <a:p>
            <a:endParaRPr lang="fr-FR" sz="2800" dirty="0">
              <a:latin typeface="Andalus" panose="02020603050405020304" pitchFamily="18" charset="-78"/>
              <a:cs typeface="Andalus" panose="02020603050405020304" pitchFamily="18" charset="-78"/>
            </a:endParaRPr>
          </a:p>
          <a:p>
            <a:pPr marL="457200" indent="-457200">
              <a:buFont typeface="Arial" panose="020B0604020202020204" pitchFamily="34" charset="0"/>
              <a:buChar char="•"/>
            </a:pPr>
            <a:r>
              <a:rPr lang="fr-FR" sz="2800" dirty="0">
                <a:latin typeface="Andalus" panose="02020603050405020304" pitchFamily="18" charset="-78"/>
                <a:cs typeface="Andalus" panose="02020603050405020304" pitchFamily="18" charset="-78"/>
              </a:rPr>
              <a:t>Elle est composée de paquets d'énergie qui sont des particules appelées </a:t>
            </a:r>
            <a:r>
              <a:rPr lang="fr-FR" sz="2800" dirty="0" smtClean="0">
                <a:latin typeface="Andalus" panose="02020603050405020304" pitchFamily="18" charset="-78"/>
                <a:cs typeface="Andalus" panose="02020603050405020304" pitchFamily="18" charset="-78"/>
              </a:rPr>
              <a:t>photons.</a:t>
            </a:r>
          </a:p>
          <a:p>
            <a:pPr marL="457200" indent="-457200">
              <a:buFont typeface="Arial" panose="020B0604020202020204" pitchFamily="34" charset="0"/>
              <a:buChar char="•"/>
            </a:pPr>
            <a:r>
              <a:rPr lang="fr-FR" sz="2800" dirty="0" smtClean="0">
                <a:latin typeface="Andalus" panose="02020603050405020304" pitchFamily="18" charset="-78"/>
                <a:cs typeface="Andalus" panose="02020603050405020304" pitchFamily="18" charset="-78"/>
              </a:rPr>
              <a:t>Mais </a:t>
            </a:r>
            <a:r>
              <a:rPr lang="fr-FR" sz="2800" dirty="0">
                <a:latin typeface="Andalus" panose="02020603050405020304" pitchFamily="18" charset="-78"/>
                <a:cs typeface="Andalus" panose="02020603050405020304" pitchFamily="18" charset="-78"/>
              </a:rPr>
              <a:t>en même temps, la lumière est une onde, car elle interfère avec elle-même et elle se diffracte.</a:t>
            </a:r>
          </a:p>
        </p:txBody>
      </p:sp>
      <p:pic>
        <p:nvPicPr>
          <p:cNvPr id="3" name="Picture 2"/>
          <p:cNvPicPr>
            <a:picLocks noChangeAspect="1"/>
          </p:cNvPicPr>
          <p:nvPr/>
        </p:nvPicPr>
        <p:blipFill>
          <a:blip r:embed="rId2"/>
          <a:stretch>
            <a:fillRect/>
          </a:stretch>
        </p:blipFill>
        <p:spPr>
          <a:xfrm>
            <a:off x="4606498" y="3414210"/>
            <a:ext cx="5331322" cy="3124471"/>
          </a:xfrm>
          <a:prstGeom prst="rect">
            <a:avLst/>
          </a:prstGeom>
        </p:spPr>
      </p:pic>
    </p:spTree>
    <p:extLst>
      <p:ext uri="{BB962C8B-B14F-4D97-AF65-F5344CB8AC3E}">
        <p14:creationId xmlns:p14="http://schemas.microsoft.com/office/powerpoint/2010/main" val="1231104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761" y="351692"/>
            <a:ext cx="5056831" cy="3516923"/>
          </a:xfrm>
          <a:prstGeom prst="rect">
            <a:avLst/>
          </a:prstGeom>
        </p:spPr>
      </p:pic>
      <p:pic>
        <p:nvPicPr>
          <p:cNvPr id="4" name="Picture 3"/>
          <p:cNvPicPr>
            <a:picLocks noChangeAspect="1"/>
          </p:cNvPicPr>
          <p:nvPr/>
        </p:nvPicPr>
        <p:blipFill>
          <a:blip r:embed="rId3"/>
          <a:stretch>
            <a:fillRect/>
          </a:stretch>
        </p:blipFill>
        <p:spPr>
          <a:xfrm>
            <a:off x="5584372" y="361741"/>
            <a:ext cx="5147267" cy="3547068"/>
          </a:xfrm>
          <a:prstGeom prst="rect">
            <a:avLst/>
          </a:prstGeom>
        </p:spPr>
      </p:pic>
    </p:spTree>
    <p:extLst>
      <p:ext uri="{BB962C8B-B14F-4D97-AF65-F5344CB8AC3E}">
        <p14:creationId xmlns:p14="http://schemas.microsoft.com/office/powerpoint/2010/main" val="3535822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64122" y="443860"/>
                <a:ext cx="10477081" cy="718645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Quelle est la relation entre les ondes et les particules ?</a:t>
                </a:r>
              </a:p>
              <a:p>
                <a:r>
                  <a:rPr lang="fr-FR" sz="2400" dirty="0">
                    <a:latin typeface="Andalus" panose="02020603050405020304" pitchFamily="18" charset="-78"/>
                    <a:cs typeface="Andalus" panose="02020603050405020304" pitchFamily="18" charset="-78"/>
                  </a:rPr>
                  <a:t>De Broglie a trouvé que si les électrons se comportent comme des ondes, alors les particules doivent avoir une longueur d'onde. Il relia cette longueur d'onde à l'impulsion ou quantité de mouvement des particules</a:t>
                </a:r>
                <a:r>
                  <a:rPr lang="fr-FR" sz="2400" dirty="0" smtClean="0">
                    <a:latin typeface="Andalus" panose="02020603050405020304" pitchFamily="18" charset="-78"/>
                    <a:cs typeface="Andalus" panose="02020603050405020304" pitchFamily="18" charset="-78"/>
                  </a:rPr>
                  <a:t>.</a:t>
                </a:r>
              </a:p>
              <a:p>
                <a:endParaRPr lang="fr-FR" sz="2400" dirty="0" smtClean="0">
                  <a:latin typeface="Andalus" panose="02020603050405020304" pitchFamily="18" charset="-78"/>
                  <a:cs typeface="Andalus" panose="02020603050405020304" pitchFamily="18" charset="-78"/>
                </a:endParaRPr>
              </a:p>
              <a:p>
                <a:r>
                  <a:rPr lang="fr-FR" sz="2400" b="1" dirty="0">
                    <a:latin typeface="Andalus" panose="02020603050405020304" pitchFamily="18" charset="-78"/>
                    <a:cs typeface="Andalus" panose="02020603050405020304" pitchFamily="18" charset="-78"/>
                  </a:rPr>
                  <a:t>Énergie d'une onde et du photon</a:t>
                </a:r>
              </a:p>
              <a:p>
                <a:r>
                  <a:rPr lang="fr-FR" sz="2400" dirty="0">
                    <a:latin typeface="Andalus" panose="02020603050405020304" pitchFamily="18" charset="-78"/>
                    <a:cs typeface="Andalus" panose="02020603050405020304" pitchFamily="18" charset="-78"/>
                  </a:rPr>
                  <a:t>Dans le cas de la lumière, qui est une onde électromagnétique, le quantum d'énergie est inversement proportionnel à la longueur d'onde.</a:t>
                </a:r>
              </a:p>
              <a:p>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𝑝</m:t>
                        </m:r>
                        <m:r>
                          <a:rPr lang="fr-FR" sz="2400" b="0" i="1" smtClean="0">
                            <a:latin typeface="Cambria Math" panose="02040503050406030204" pitchFamily="18" charset="0"/>
                            <a:cs typeface="Andalus" panose="02020603050405020304" pitchFamily="18" charset="-78"/>
                          </a:rPr>
                          <m:t>h</m:t>
                        </m:r>
                        <m:r>
                          <a:rPr lang="fr-FR" sz="2400" b="0" i="1" smtClean="0">
                            <a:latin typeface="Cambria Math" panose="02040503050406030204" pitchFamily="18" charset="0"/>
                            <a:cs typeface="Andalus" panose="02020603050405020304" pitchFamily="18" charset="-78"/>
                          </a:rPr>
                          <m:t>𝑜𝑡𝑜𝑛</m:t>
                        </m:r>
                      </m:sub>
                    </m:sSub>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h</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𝜈</m:t>
                    </m:r>
                  </m:oMath>
                </a14:m>
                <a:r>
                  <a:rPr lang="fr-FR" sz="2400" dirty="0" smtClean="0">
                    <a:latin typeface="Andalus" panose="02020603050405020304" pitchFamily="18" charset="-78"/>
                    <a:cs typeface="Andalus" panose="02020603050405020304" pitchFamily="18" charset="-78"/>
                  </a:rPr>
                  <a:t> avec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𝜈</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𝐶</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𝜆</m:t>
                        </m:r>
                      </m:den>
                    </m:f>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E: Energie en Joule </a:t>
                </a:r>
              </a:p>
              <a:p>
                <a:r>
                  <a:rPr lang="fr-FR" sz="2400" dirty="0" smtClean="0">
                    <a:latin typeface="Andalus" panose="02020603050405020304" pitchFamily="18" charset="-78"/>
                    <a:cs typeface="Andalus" panose="02020603050405020304" pitchFamily="18" charset="-78"/>
                  </a:rPr>
                  <a:t>h: constante de </a:t>
                </a:r>
                <a:r>
                  <a:rPr lang="fr-FR" sz="2400" dirty="0" err="1" smtClean="0">
                    <a:latin typeface="Andalus" panose="02020603050405020304" pitchFamily="18" charset="-78"/>
                    <a:cs typeface="Andalus" panose="02020603050405020304" pitchFamily="18" charset="-78"/>
                  </a:rPr>
                  <a:t>planck</a:t>
                </a:r>
                <a:r>
                  <a:rPr lang="fr-FR" sz="2400" dirty="0" smtClean="0">
                    <a:latin typeface="Andalus" panose="02020603050405020304" pitchFamily="18" charset="-78"/>
                    <a:cs typeface="Andalus" panose="02020603050405020304" pitchFamily="18" charset="-78"/>
                  </a:rPr>
                  <a:t> </a:t>
                </a:r>
                <a14:m>
                  <m:oMath xmlns:m="http://schemas.openxmlformats.org/officeDocument/2006/math">
                    <m:r>
                      <a:rPr lang="fr-FR" sz="2400" i="1" dirty="0" smtClean="0">
                        <a:latin typeface="Cambria Math" panose="02040503050406030204" pitchFamily="18" charset="0"/>
                        <a:cs typeface="Andalus" panose="02020603050405020304" pitchFamily="18" charset="-78"/>
                      </a:rPr>
                      <m:t>h</m:t>
                    </m:r>
                    <m:r>
                      <a:rPr lang="fr-FR" sz="2400" i="1" dirty="0" smtClean="0">
                        <a:latin typeface="Cambria Math" panose="02040503050406030204" pitchFamily="18" charset="0"/>
                        <a:cs typeface="Andalus" panose="02020603050405020304" pitchFamily="18" charset="-78"/>
                      </a:rPr>
                      <m:t>=</m:t>
                    </m:r>
                    <m:r>
                      <a:rPr lang="fr-FR" sz="2400" i="1" dirty="0" smtClean="0">
                        <a:latin typeface="Cambria Math" panose="02040503050406030204" pitchFamily="18" charset="0"/>
                        <a:cs typeface="Andalus" panose="02020603050405020304" pitchFamily="18" charset="-78"/>
                      </a:rPr>
                      <m:t>6</m:t>
                    </m:r>
                    <m:r>
                      <a:rPr lang="fr-FR" sz="2400" i="1" dirty="0" smtClean="0">
                        <a:latin typeface="Cambria Math" panose="02040503050406030204" pitchFamily="18" charset="0"/>
                        <a:cs typeface="Andalus" panose="02020603050405020304" pitchFamily="18" charset="-78"/>
                      </a:rPr>
                      <m:t>,</m:t>
                    </m:r>
                    <m:r>
                      <a:rPr lang="fr-FR" sz="2400" i="1" dirty="0" smtClean="0">
                        <a:latin typeface="Cambria Math" panose="02040503050406030204" pitchFamily="18" charset="0"/>
                        <a:cs typeface="Andalus" panose="02020603050405020304" pitchFamily="18" charset="-78"/>
                      </a:rPr>
                      <m:t>63</m:t>
                    </m:r>
                    <m:r>
                      <a:rPr lang="fr-FR" sz="2400" i="1" dirty="0" smtClean="0">
                        <a:latin typeface="Cambria Math" panose="02040503050406030204" pitchFamily="18" charset="0"/>
                        <a:cs typeface="Andalus" panose="02020603050405020304" pitchFamily="18" charset="-78"/>
                      </a:rPr>
                      <m:t>.</m:t>
                    </m:r>
                    <m:sSup>
                      <m:sSupPr>
                        <m:ctrlPr>
                          <a:rPr lang="fr-FR" sz="2400" b="0" i="1" dirty="0" smtClean="0">
                            <a:latin typeface="Cambria Math" panose="02040503050406030204" pitchFamily="18" charset="0"/>
                            <a:cs typeface="Andalus" panose="02020603050405020304" pitchFamily="18" charset="-78"/>
                          </a:rPr>
                        </m:ctrlPr>
                      </m:sSupPr>
                      <m:e>
                        <m:r>
                          <a:rPr lang="fr-FR" sz="2400" b="0" i="1" dirty="0" smtClean="0">
                            <a:latin typeface="Cambria Math" panose="02040503050406030204" pitchFamily="18" charset="0"/>
                            <a:cs typeface="Andalus" panose="02020603050405020304" pitchFamily="18" charset="-78"/>
                          </a:rPr>
                          <m:t>10</m:t>
                        </m:r>
                      </m:e>
                      <m:sup>
                        <m:r>
                          <a:rPr lang="fr-FR" sz="2400" b="0" i="1" dirty="0" smtClean="0">
                            <a:latin typeface="Cambria Math" panose="02040503050406030204" pitchFamily="18" charset="0"/>
                            <a:cs typeface="Andalus" panose="02020603050405020304" pitchFamily="18" charset="-78"/>
                          </a:rPr>
                          <m:t>−</m:t>
                        </m:r>
                        <m:r>
                          <a:rPr lang="fr-FR" sz="2400" b="0" i="1" dirty="0" smtClean="0">
                            <a:latin typeface="Cambria Math" panose="02040503050406030204" pitchFamily="18" charset="0"/>
                            <a:cs typeface="Andalus" panose="02020603050405020304" pitchFamily="18" charset="-78"/>
                          </a:rPr>
                          <m:t>34</m:t>
                        </m:r>
                      </m:sup>
                    </m:sSup>
                    <m:sSup>
                      <m:sSupPr>
                        <m:ctrlPr>
                          <a:rPr lang="fr-FR" sz="2400" b="0" i="1" dirty="0" smtClean="0">
                            <a:latin typeface="Cambria Math" panose="02040503050406030204" pitchFamily="18" charset="0"/>
                            <a:cs typeface="Andalus" panose="02020603050405020304" pitchFamily="18" charset="-78"/>
                          </a:rPr>
                        </m:ctrlPr>
                      </m:sSupPr>
                      <m:e>
                        <m:r>
                          <a:rPr lang="fr-FR" sz="2400" b="0" i="1" dirty="0" smtClean="0">
                            <a:latin typeface="Cambria Math" panose="02040503050406030204" pitchFamily="18" charset="0"/>
                            <a:cs typeface="Andalus" panose="02020603050405020304" pitchFamily="18" charset="-78"/>
                          </a:rPr>
                          <m:t>𝑚</m:t>
                        </m:r>
                      </m:e>
                      <m:sup>
                        <m:r>
                          <a:rPr lang="fr-FR" sz="2400" b="0" i="1" dirty="0" smtClean="0">
                            <a:latin typeface="Cambria Math" panose="02040503050406030204" pitchFamily="18" charset="0"/>
                            <a:cs typeface="Andalus" panose="02020603050405020304" pitchFamily="18" charset="-78"/>
                          </a:rPr>
                          <m:t>2</m:t>
                        </m:r>
                      </m:sup>
                    </m:sSup>
                    <m:r>
                      <a:rPr lang="fr-FR" sz="2400" b="0" i="1" dirty="0" smtClean="0">
                        <a:latin typeface="Cambria Math" panose="02040503050406030204" pitchFamily="18" charset="0"/>
                        <a:cs typeface="Andalus" panose="02020603050405020304" pitchFamily="18" charset="-78"/>
                      </a:rPr>
                      <m:t>.</m:t>
                    </m:r>
                    <m:f>
                      <m:fPr>
                        <m:ctrlPr>
                          <a:rPr lang="fr-FR" sz="2400" b="0" i="1" dirty="0" smtClean="0">
                            <a:latin typeface="Cambria Math" panose="02040503050406030204" pitchFamily="18" charset="0"/>
                            <a:cs typeface="Andalus" panose="02020603050405020304" pitchFamily="18" charset="-78"/>
                          </a:rPr>
                        </m:ctrlPr>
                      </m:fPr>
                      <m:num>
                        <m:r>
                          <a:rPr lang="fr-FR" sz="2400" b="0" i="1" dirty="0" smtClean="0">
                            <a:latin typeface="Cambria Math" panose="02040503050406030204" pitchFamily="18" charset="0"/>
                            <a:cs typeface="Andalus" panose="02020603050405020304" pitchFamily="18" charset="-78"/>
                          </a:rPr>
                          <m:t>𝑘𝑔</m:t>
                        </m:r>
                      </m:num>
                      <m:den>
                        <m:r>
                          <a:rPr lang="fr-FR" sz="2400" b="0" i="1" dirty="0" smtClean="0">
                            <a:latin typeface="Cambria Math" panose="02040503050406030204" pitchFamily="18" charset="0"/>
                            <a:cs typeface="Andalus" panose="02020603050405020304" pitchFamily="18" charset="-78"/>
                          </a:rPr>
                          <m:t>𝑠</m:t>
                        </m:r>
                      </m:den>
                    </m:f>
                  </m:oMath>
                </a14:m>
                <a:endParaRPr lang="fr-FR" sz="2400" b="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C : vitesse de la lumière </a:t>
                </a:r>
                <a14:m>
                  <m:oMath xmlns:m="http://schemas.openxmlformats.org/officeDocument/2006/math">
                    <m:r>
                      <a:rPr lang="fr-FR" sz="2400" b="0" i="1" smtClean="0">
                        <a:latin typeface="Cambria Math" panose="02040503050406030204" pitchFamily="18" charset="0"/>
                        <a:cs typeface="Andalus" panose="02020603050405020304" pitchFamily="18" charset="-78"/>
                      </a:rPr>
                      <m:t>𝐶</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3</m:t>
                    </m:r>
                    <m:r>
                      <a:rPr lang="fr-FR" sz="2400" b="0" i="1" smtClean="0">
                        <a:latin typeface="Cambria Math" panose="02040503050406030204" pitchFamily="18" charset="0"/>
                        <a:cs typeface="Andalus" panose="02020603050405020304" pitchFamily="18" charset="-78"/>
                      </a:rPr>
                      <m:t>.</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8</m:t>
                        </m:r>
                      </m:sup>
                    </m:sSup>
                    <m:r>
                      <a:rPr lang="fr-FR" sz="2400" b="0" i="1" smtClean="0">
                        <a:latin typeface="Cambria Math" panose="02040503050406030204" pitchFamily="18" charset="0"/>
                        <a:cs typeface="Andalus" panose="02020603050405020304" pitchFamily="18" charset="-78"/>
                      </a:rPr>
                      <m:t>𝑚</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𝑠</m:t>
                    </m:r>
                  </m:oMath>
                </a14:m>
                <a:endParaRPr lang="fr-FR" sz="2400" dirty="0" smtClean="0">
                  <a:latin typeface="Andalus" panose="02020603050405020304" pitchFamily="18" charset="-78"/>
                  <a:cs typeface="Andalus" panose="02020603050405020304" pitchFamily="18" charset="-78"/>
                </a:endParaRPr>
              </a:p>
              <a:p>
                <a:r>
                  <a:rPr lang="fr-FR" sz="2400" b="1" dirty="0">
                    <a:latin typeface="Andalus" panose="02020603050405020304" pitchFamily="18" charset="-78"/>
                    <a:cs typeface="Andalus" panose="02020603050405020304" pitchFamily="18" charset="-78"/>
                  </a:rPr>
                  <a:t>Énergie d'une </a:t>
                </a:r>
                <a:r>
                  <a:rPr lang="fr-FR" sz="2400" b="1" dirty="0" smtClean="0">
                    <a:latin typeface="Andalus" panose="02020603050405020304" pitchFamily="18" charset="-78"/>
                    <a:cs typeface="Andalus" panose="02020603050405020304" pitchFamily="18" charset="-78"/>
                  </a:rPr>
                  <a:t>particule:</a:t>
                </a:r>
              </a:p>
              <a:p>
                <a:r>
                  <a:rPr lang="fr-FR" sz="2400" dirty="0" smtClean="0">
                    <a:latin typeface="Andalus" panose="02020603050405020304" pitchFamily="18" charset="-78"/>
                    <a:cs typeface="Andalus" panose="02020603050405020304" pitchFamily="18" charset="-78"/>
                  </a:rPr>
                  <a:t>D’après Einstein l’énergie d’une particule de masse m étant:</a:t>
                </a:r>
              </a:p>
              <a:p>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𝑝𝑎𝑟𝑡𝑖𝑐𝑢𝑙𝑒</m:t>
                          </m:r>
                        </m:sub>
                      </m:sSub>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𝑚</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𝐶</m:t>
                          </m:r>
                        </m:e>
                        <m:sup>
                          <m:r>
                            <a:rPr lang="fr-FR" sz="2400" b="0" i="1" smtClean="0">
                              <a:latin typeface="Cambria Math" panose="02040503050406030204" pitchFamily="18" charset="0"/>
                              <a:cs typeface="Andalus" panose="02020603050405020304" pitchFamily="18" charset="-78"/>
                            </a:rPr>
                            <m:t>2</m:t>
                          </m:r>
                        </m:sup>
                      </m:sSup>
                    </m:oMath>
                  </m:oMathPara>
                </a14:m>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164122" y="443860"/>
                <a:ext cx="10477081" cy="7186454"/>
              </a:xfrm>
              <a:prstGeom prst="rect">
                <a:avLst/>
              </a:prstGeom>
              <a:blipFill>
                <a:blip r:embed="rId2"/>
                <a:stretch>
                  <a:fillRect l="-931" t="-679"/>
                </a:stretch>
              </a:blipFill>
            </p:spPr>
            <p:txBody>
              <a:bodyPr/>
              <a:lstStyle/>
              <a:p>
                <a:r>
                  <a:rPr lang="fr-FR">
                    <a:noFill/>
                  </a:rPr>
                  <a:t> </a:t>
                </a:r>
              </a:p>
            </p:txBody>
          </p:sp>
        </mc:Fallback>
      </mc:AlternateContent>
    </p:spTree>
    <p:extLst>
      <p:ext uri="{BB962C8B-B14F-4D97-AF65-F5344CB8AC3E}">
        <p14:creationId xmlns:p14="http://schemas.microsoft.com/office/powerpoint/2010/main" val="3438376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9213" y="481037"/>
                <a:ext cx="10996923" cy="2927981"/>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quantité de mouvement:</a:t>
                </a:r>
              </a:p>
              <a:p>
                <a:pPr/>
                <a14:m>
                  <m:oMathPara xmlns:m="http://schemas.openxmlformats.org/officeDocument/2006/math">
                    <m:oMathParaPr>
                      <m:jc m:val="left"/>
                    </m:oMathParaPr>
                    <m:oMath xmlns:m="http://schemas.openxmlformats.org/officeDocument/2006/math">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𝐸</m:t>
                          </m:r>
                        </m:e>
                        <m:sub>
                          <m:r>
                            <a:rPr lang="fr-FR" sz="2400" b="0" i="1" dirty="0" smtClean="0">
                              <a:latin typeface="Cambria Math" panose="02040503050406030204" pitchFamily="18" charset="0"/>
                              <a:cs typeface="Andalus" panose="02020603050405020304" pitchFamily="18" charset="-78"/>
                            </a:rPr>
                            <m:t>𝑝h𝑜𝑡𝑜𝑛</m:t>
                          </m:r>
                        </m:sub>
                      </m:sSub>
                      <m:r>
                        <a:rPr lang="fr-FR" sz="2400" b="0" i="0" dirty="0" smtClean="0">
                          <a:latin typeface="Cambria Math" panose="02040503050406030204" pitchFamily="18" charset="0"/>
                          <a:cs typeface="Andalus" panose="02020603050405020304" pitchFamily="18" charset="-78"/>
                        </a:rPr>
                        <m:t>=</m:t>
                      </m:r>
                      <m:r>
                        <m:rPr>
                          <m:sty m:val="p"/>
                        </m:rPr>
                        <a:rPr lang="fr-FR" sz="2400" b="0" i="0" dirty="0" smtClean="0">
                          <a:latin typeface="Cambria Math" panose="02040503050406030204" pitchFamily="18" charset="0"/>
                          <a:cs typeface="Andalus" panose="02020603050405020304" pitchFamily="18" charset="-78"/>
                        </a:rPr>
                        <m:t>h</m:t>
                      </m:r>
                      <m:r>
                        <m:rPr>
                          <m:sty m:val="p"/>
                        </m:rPr>
                        <a:rPr lang="el-GR" sz="2400" b="0" i="1" dirty="0" smtClean="0">
                          <a:latin typeface="Cambria Math" panose="02040503050406030204" pitchFamily="18" charset="0"/>
                          <a:ea typeface="Cambria Math" panose="02040503050406030204" pitchFamily="18" charset="0"/>
                          <a:cs typeface="Andalus" panose="02020603050405020304" pitchFamily="18" charset="-78"/>
                        </a:rPr>
                        <m:t>ν</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dirty="0" smtClean="0">
                              <a:latin typeface="Cambria Math" panose="02040503050406030204" pitchFamily="18" charset="0"/>
                              <a:ea typeface="Cambria Math" panose="02040503050406030204" pitchFamily="18" charset="0"/>
                              <a:cs typeface="Andalus" panose="02020603050405020304" pitchFamily="18" charset="-78"/>
                            </a:rPr>
                          </m:ctrlPr>
                        </m:fPr>
                        <m:num>
                          <m:r>
                            <a:rPr lang="fr-FR" sz="2400" b="0" i="1" dirty="0" smtClean="0">
                              <a:latin typeface="Cambria Math" panose="02040503050406030204" pitchFamily="18" charset="0"/>
                              <a:ea typeface="Cambria Math" panose="02040503050406030204" pitchFamily="18" charset="0"/>
                              <a:cs typeface="Andalus" panose="02020603050405020304" pitchFamily="18" charset="-78"/>
                            </a:rPr>
                            <m:t>h𝐶</m:t>
                          </m:r>
                        </m:num>
                        <m:den>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𝜆</m:t>
                          </m:r>
                        </m:den>
                      </m:f>
                    </m:oMath>
                  </m:oMathPara>
                </a14:m>
                <a:endParaRPr lang="fr-FR" sz="2400" dirty="0" smtClean="0">
                  <a:latin typeface="Andalus" panose="02020603050405020304" pitchFamily="18" charset="-78"/>
                  <a:cs typeface="Andalus" panose="02020603050405020304" pitchFamily="18" charset="-78"/>
                </a:endParaRPr>
              </a:p>
              <a:p>
                <a:pPr/>
                <a14:m>
                  <m:oMathPara xmlns:m="http://schemas.openxmlformats.org/officeDocument/2006/math">
                    <m:oMathParaPr>
                      <m:jc m:val="left"/>
                    </m:oMathParaPr>
                    <m:oMath xmlns:m="http://schemas.openxmlformats.org/officeDocument/2006/math">
                      <m:sSub>
                        <m:sSubPr>
                          <m:ctrlPr>
                            <a:rPr lang="fr-FR" sz="2400" i="1" dirty="0">
                              <a:latin typeface="Cambria Math" panose="02040503050406030204" pitchFamily="18" charset="0"/>
                              <a:cs typeface="Andalus" panose="02020603050405020304" pitchFamily="18" charset="-78"/>
                            </a:rPr>
                          </m:ctrlPr>
                        </m:sSubPr>
                        <m:e>
                          <m:r>
                            <a:rPr lang="fr-FR" sz="2400" i="1" dirty="0">
                              <a:latin typeface="Cambria Math" panose="02040503050406030204" pitchFamily="18" charset="0"/>
                              <a:cs typeface="Andalus" panose="02020603050405020304" pitchFamily="18" charset="-78"/>
                            </a:rPr>
                            <m:t>𝐸</m:t>
                          </m:r>
                        </m:e>
                        <m:sub>
                          <m:r>
                            <a:rPr lang="fr-FR" sz="2400" i="1" dirty="0">
                              <a:latin typeface="Cambria Math" panose="02040503050406030204" pitchFamily="18" charset="0"/>
                              <a:cs typeface="Andalus" panose="02020603050405020304" pitchFamily="18" charset="-78"/>
                            </a:rPr>
                            <m:t>𝑝</m:t>
                          </m:r>
                          <m:r>
                            <a:rPr lang="fr-FR" sz="2400" b="0" i="1" dirty="0" smtClean="0">
                              <a:latin typeface="Cambria Math" panose="02040503050406030204" pitchFamily="18" charset="0"/>
                              <a:cs typeface="Andalus" panose="02020603050405020304" pitchFamily="18" charset="-78"/>
                            </a:rPr>
                            <m:t>𝑎𝑟𝑡𝑖𝑐𝑢𝑙𝑒</m:t>
                          </m:r>
                        </m:sub>
                      </m:sSub>
                      <m:r>
                        <a:rPr lang="fr-FR" sz="2400" b="0" i="1" dirty="0" smtClean="0">
                          <a:latin typeface="Cambria Math" panose="02040503050406030204" pitchFamily="18" charset="0"/>
                          <a:cs typeface="Andalus" panose="02020603050405020304" pitchFamily="18" charset="-78"/>
                        </a:rPr>
                        <m:t>=</m:t>
                      </m:r>
                      <m:r>
                        <a:rPr lang="fr-FR" sz="2400" b="0" i="1" dirty="0" smtClean="0">
                          <a:latin typeface="Cambria Math" panose="02040503050406030204" pitchFamily="18" charset="0"/>
                          <a:cs typeface="Andalus" panose="02020603050405020304" pitchFamily="18" charset="-78"/>
                        </a:rPr>
                        <m:t>𝑚</m:t>
                      </m:r>
                      <m:sSup>
                        <m:sSupPr>
                          <m:ctrlPr>
                            <a:rPr lang="fr-FR" sz="2400" b="0" i="1" dirty="0" smtClean="0">
                              <a:latin typeface="Cambria Math" panose="02040503050406030204" pitchFamily="18" charset="0"/>
                              <a:cs typeface="Andalus" panose="02020603050405020304" pitchFamily="18" charset="-78"/>
                            </a:rPr>
                          </m:ctrlPr>
                        </m:sSupPr>
                        <m:e>
                          <m:r>
                            <a:rPr lang="fr-FR" sz="2400" b="0" i="1" dirty="0" smtClean="0">
                              <a:latin typeface="Cambria Math" panose="02040503050406030204" pitchFamily="18" charset="0"/>
                              <a:cs typeface="Andalus" panose="02020603050405020304" pitchFamily="18" charset="-78"/>
                            </a:rPr>
                            <m:t>𝐶</m:t>
                          </m:r>
                        </m:e>
                        <m:sup>
                          <m:r>
                            <a:rPr lang="fr-FR" sz="2400" b="0" i="1" dirty="0" smtClean="0">
                              <a:latin typeface="Cambria Math" panose="02040503050406030204" pitchFamily="18" charset="0"/>
                              <a:cs typeface="Andalus" panose="02020603050405020304" pitchFamily="18" charset="-78"/>
                            </a:rPr>
                            <m:t>2</m:t>
                          </m:r>
                        </m:sup>
                      </m:sSup>
                    </m:oMath>
                  </m:oMathPara>
                </a14:m>
                <a:endParaRPr lang="fr-FR" sz="2400" dirty="0" smtClean="0">
                  <a:latin typeface="Andalus" panose="02020603050405020304" pitchFamily="18" charset="-78"/>
                  <a:cs typeface="Andalus" panose="02020603050405020304" pitchFamily="18" charset="-78"/>
                </a:endParaRPr>
              </a:p>
              <a:p>
                <a14:m>
                  <m:oMath xmlns:m="http://schemas.openxmlformats.org/officeDocument/2006/math">
                    <m:f>
                      <m:fPr>
                        <m:ctrlPr>
                          <a:rPr lang="fr-FR" sz="240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h</m:t>
                        </m:r>
                      </m:num>
                      <m:den>
                        <m:r>
                          <a:rPr lang="fr-FR" sz="2400" i="1" smtClean="0">
                            <a:latin typeface="Cambria Math" panose="02040503050406030204" pitchFamily="18" charset="0"/>
                            <a:ea typeface="Cambria Math" panose="02040503050406030204" pitchFamily="18" charset="0"/>
                            <a:cs typeface="Andalus" panose="02020603050405020304" pitchFamily="18" charset="-78"/>
                          </a:rPr>
                          <m:t>𝜆</m:t>
                        </m:r>
                      </m:den>
                    </m:f>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𝑚𝐶</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𝐸</m:t>
                        </m:r>
                      </m:num>
                      <m:den>
                        <m:r>
                          <a:rPr lang="fr-FR" sz="2400" b="0" i="1" smtClean="0">
                            <a:latin typeface="Cambria Math" panose="02040503050406030204" pitchFamily="18" charset="0"/>
                            <a:cs typeface="Andalus" panose="02020603050405020304" pitchFamily="18" charset="-78"/>
                          </a:rPr>
                          <m:t>𝐶</m:t>
                        </m:r>
                      </m:den>
                    </m:f>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𝑃</m:t>
                    </m:r>
                  </m:oMath>
                </a14:m>
                <a:r>
                  <a:rPr lang="fr-FR" sz="2400" dirty="0" smtClean="0">
                    <a:latin typeface="Andalus" panose="02020603050405020304" pitchFamily="18" charset="-78"/>
                    <a:cs typeface="Andalus" panose="02020603050405020304" pitchFamily="18" charset="-78"/>
                  </a:rPr>
                  <a:t>: c’est la quantité de mouvement </a:t>
                </a: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Autre unité de mesure de l’énergie est: </a:t>
                </a:r>
                <a14:m>
                  <m:oMath xmlns:m="http://schemas.openxmlformats.org/officeDocument/2006/math">
                    <m:r>
                      <a:rPr lang="fr-FR" sz="2400" b="0" i="1" smtClean="0">
                        <a:latin typeface="Cambria Math" panose="02040503050406030204" pitchFamily="18" charset="0"/>
                        <a:cs typeface="Andalus" panose="02020603050405020304" pitchFamily="18" charset="-78"/>
                      </a:rPr>
                      <m:t>1</m:t>
                    </m:r>
                    <m:r>
                      <a:rPr lang="fr-FR" sz="2400" b="0" i="1" smtClean="0">
                        <a:latin typeface="Cambria Math" panose="02040503050406030204" pitchFamily="18" charset="0"/>
                        <a:cs typeface="Andalus" panose="02020603050405020304" pitchFamily="18" charset="-78"/>
                      </a:rPr>
                      <m:t>𝑒𝑉</m:t>
                    </m:r>
                    <m:r>
                      <a:rPr lang="fr-FR" sz="2400" b="0" i="1" smtClean="0">
                        <a:latin typeface="Cambria Math" panose="02040503050406030204" pitchFamily="18" charset="0"/>
                        <a:cs typeface="Andalus" panose="02020603050405020304" pitchFamily="18" charset="-78"/>
                      </a:rPr>
                      <m:t>=1,6.</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−19</m:t>
                        </m:r>
                      </m:sup>
                    </m:sSup>
                    <m:r>
                      <a:rPr lang="fr-FR" sz="2400" b="0" i="1" smtClean="0">
                        <a:latin typeface="Cambria Math" panose="02040503050406030204" pitchFamily="18" charset="0"/>
                        <a:cs typeface="Andalus" panose="02020603050405020304" pitchFamily="18" charset="-78"/>
                      </a:rPr>
                      <m:t>𝐽</m:t>
                    </m:r>
                  </m:oMath>
                </a14:m>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669213" y="481037"/>
                <a:ext cx="10996923" cy="2927981"/>
              </a:xfrm>
              <a:prstGeom prst="rect">
                <a:avLst/>
              </a:prstGeom>
              <a:blipFill>
                <a:blip r:embed="rId2"/>
                <a:stretch>
                  <a:fillRect l="-887" t="-1667" b="-1250"/>
                </a:stretch>
              </a:blipFill>
            </p:spPr>
            <p:txBody>
              <a:bodyPr/>
              <a:lstStyle/>
              <a:p>
                <a:r>
                  <a:rPr lang="fr-FR">
                    <a:noFill/>
                  </a:rPr>
                  <a:t> </a:t>
                </a:r>
              </a:p>
            </p:txBody>
          </p:sp>
        </mc:Fallback>
      </mc:AlternateContent>
    </p:spTree>
    <p:extLst>
      <p:ext uri="{BB962C8B-B14F-4D97-AF65-F5344CB8AC3E}">
        <p14:creationId xmlns:p14="http://schemas.microsoft.com/office/powerpoint/2010/main" val="2193113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525" y="803424"/>
            <a:ext cx="11391482" cy="1938992"/>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Rayonnements Ionisants et Non-Ionisants : </a:t>
            </a:r>
            <a:endParaRPr lang="fr-FR" sz="2400" b="1"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rayonnements ionisants, tels que les rayons X et les rayons gamma, ont suffisamment d'énergie pour arracher des électrons des atomes, créant ainsi des ions. En revanche, les rayonnements non-ionisants, comme les micro-ondes et les ondes radio, n'ont pas assez d'énergie pour ioniser la matière</a:t>
            </a:r>
          </a:p>
        </p:txBody>
      </p:sp>
      <p:pic>
        <p:nvPicPr>
          <p:cNvPr id="4" name="Picture 3"/>
          <p:cNvPicPr>
            <a:picLocks noChangeAspect="1"/>
          </p:cNvPicPr>
          <p:nvPr/>
        </p:nvPicPr>
        <p:blipFill>
          <a:blip r:embed="rId2"/>
          <a:stretch>
            <a:fillRect/>
          </a:stretch>
        </p:blipFill>
        <p:spPr>
          <a:xfrm>
            <a:off x="2167706" y="2746165"/>
            <a:ext cx="7217453" cy="3795312"/>
          </a:xfrm>
          <a:prstGeom prst="rect">
            <a:avLst/>
          </a:prstGeom>
        </p:spPr>
      </p:pic>
    </p:spTree>
    <p:extLst>
      <p:ext uri="{BB962C8B-B14F-4D97-AF65-F5344CB8AC3E}">
        <p14:creationId xmlns:p14="http://schemas.microsoft.com/office/powerpoint/2010/main" val="1350685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3" y="550877"/>
            <a:ext cx="11260854" cy="5632311"/>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-Rayonnements ionisants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Un </a:t>
            </a:r>
            <a:r>
              <a:rPr lang="fr-FR" sz="2400" dirty="0">
                <a:latin typeface="Andalus" panose="02020603050405020304" pitchFamily="18" charset="-78"/>
                <a:cs typeface="Andalus" panose="02020603050405020304" pitchFamily="18" charset="-78"/>
              </a:rPr>
              <a:t>rayonnement particulaire </a:t>
            </a:r>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Particules α, β, électron et neutron) ou électromagnétique (les Rayons X, </a:t>
            </a:r>
            <a:r>
              <a:rPr lang="fr-FR" sz="2400" dirty="0" smtClean="0">
                <a:latin typeface="Andalus" panose="02020603050405020304" pitchFamily="18" charset="-78"/>
                <a:cs typeface="Andalus" panose="02020603050405020304" pitchFamily="18" charset="-78"/>
              </a:rPr>
              <a:t>les Rayons ɣ) est </a:t>
            </a:r>
            <a:r>
              <a:rPr lang="fr-FR" sz="2400" dirty="0">
                <a:latin typeface="Andalus" panose="02020603050405020304" pitchFamily="18" charset="-78"/>
                <a:cs typeface="Andalus" panose="02020603050405020304" pitchFamily="18" charset="-78"/>
              </a:rPr>
              <a:t>ionisant lorsqu'il est susceptible d'arracher des électrons de la matière. </a:t>
            </a:r>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rayonnements électromagnétiques X et γ (photons) interagissent de trois manières avec </a:t>
            </a:r>
            <a:r>
              <a:rPr lang="fr-FR" sz="2400" dirty="0" smtClean="0">
                <a:latin typeface="Andalus" panose="02020603050405020304" pitchFamily="18" charset="-78"/>
                <a:cs typeface="Andalus" panose="02020603050405020304" pitchFamily="18" charset="-78"/>
              </a:rPr>
              <a:t>la matière</a:t>
            </a:r>
            <a:r>
              <a:rPr lang="fr-FR" sz="2400" dirty="0">
                <a:latin typeface="Andalus" panose="02020603050405020304" pitchFamily="18" charset="-78"/>
                <a:cs typeface="Andalus" panose="02020603050405020304" pitchFamily="18" charset="-78"/>
              </a:rPr>
              <a:t>.</a:t>
            </a:r>
          </a:p>
        </p:txBody>
      </p:sp>
      <p:pic>
        <p:nvPicPr>
          <p:cNvPr id="5" name="Picture 4"/>
          <p:cNvPicPr>
            <a:picLocks noChangeAspect="1"/>
          </p:cNvPicPr>
          <p:nvPr/>
        </p:nvPicPr>
        <p:blipFill>
          <a:blip r:embed="rId2"/>
          <a:stretch>
            <a:fillRect/>
          </a:stretch>
        </p:blipFill>
        <p:spPr>
          <a:xfrm>
            <a:off x="3045002" y="2009670"/>
            <a:ext cx="6363251" cy="3255123"/>
          </a:xfrm>
          <a:prstGeom prst="rect">
            <a:avLst/>
          </a:prstGeom>
        </p:spPr>
      </p:pic>
    </p:spTree>
    <p:extLst>
      <p:ext uri="{BB962C8B-B14F-4D97-AF65-F5344CB8AC3E}">
        <p14:creationId xmlns:p14="http://schemas.microsoft.com/office/powerpoint/2010/main" val="1000862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12" y="481037"/>
            <a:ext cx="11482631" cy="2677656"/>
          </a:xfrm>
          <a:prstGeom prst="rect">
            <a:avLst/>
          </a:prstGeom>
        </p:spPr>
        <p:txBody>
          <a:bodyPr wrap="none">
            <a:spAutoFit/>
          </a:bodyPr>
          <a:lstStyle/>
          <a:p>
            <a:r>
              <a:rPr lang="fr-FR" sz="2400" b="1" dirty="0">
                <a:latin typeface="Andalus" panose="02020603050405020304" pitchFamily="18" charset="-78"/>
                <a:cs typeface="Andalus" panose="02020603050405020304" pitchFamily="18" charset="-78"/>
              </a:rPr>
              <a:t>Mécanisme d’interaction des ondes électromagnétique </a:t>
            </a:r>
            <a:r>
              <a:rPr lang="fr-FR" sz="2400" b="1" dirty="0" smtClean="0">
                <a:latin typeface="Andalus" panose="02020603050405020304" pitchFamily="18" charset="-78"/>
                <a:cs typeface="Andalus" panose="02020603050405020304" pitchFamily="18" charset="-78"/>
              </a:rPr>
              <a:t>(Photon)avec </a:t>
            </a:r>
            <a:r>
              <a:rPr lang="fr-FR" sz="2400" b="1" dirty="0">
                <a:latin typeface="Andalus" panose="02020603050405020304" pitchFamily="18" charset="-78"/>
                <a:cs typeface="Andalus" panose="02020603050405020304" pitchFamily="18" charset="-78"/>
              </a:rPr>
              <a:t>la matière</a:t>
            </a:r>
            <a:r>
              <a:rPr lang="fr-FR" sz="2400" b="1" dirty="0" smtClean="0">
                <a:latin typeface="Andalus" panose="02020603050405020304" pitchFamily="18" charset="-78"/>
                <a:cs typeface="Andalus" panose="02020603050405020304" pitchFamily="18" charset="-78"/>
              </a:rPr>
              <a:t>:</a:t>
            </a:r>
          </a:p>
          <a:p>
            <a:r>
              <a:rPr lang="fr-FR" sz="2400" b="1" dirty="0" smtClean="0">
                <a:latin typeface="Andalus" panose="02020603050405020304" pitchFamily="18" charset="-78"/>
                <a:cs typeface="Andalus" panose="02020603050405020304" pitchFamily="18" charset="-78"/>
              </a:rPr>
              <a:t>Excitation de l’atome:</a:t>
            </a:r>
          </a:p>
          <a:p>
            <a:r>
              <a:rPr lang="fr-FR" sz="2400" dirty="0" smtClean="0">
                <a:latin typeface="Andalus" panose="02020603050405020304" pitchFamily="18" charset="-78"/>
                <a:cs typeface="Andalus" panose="02020603050405020304" pitchFamily="18" charset="-78"/>
              </a:rPr>
              <a:t>Le REM fournit de l’énergie à l’atome</a:t>
            </a:r>
            <a:r>
              <a:rPr lang="fr-FR" sz="2400"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Les électrons sont alors portés sur des orbites plus éloignées que leurs niveau fondamental</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L’atome se trouve donc dans un état excité</a:t>
            </a:r>
            <a:r>
              <a:rPr lang="fr-FR" sz="2400"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Le retour à la normale se fera par émission de fluorescence</a:t>
            </a:r>
            <a:endParaRPr lang="fr-FR" sz="2400" dirty="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1647930" y="2934117"/>
            <a:ext cx="6270171" cy="1887565"/>
          </a:xfrm>
          <a:prstGeom prst="rect">
            <a:avLst/>
          </a:prstGeom>
        </p:spPr>
      </p:pic>
      <p:pic>
        <p:nvPicPr>
          <p:cNvPr id="4" name="Picture 3"/>
          <p:cNvPicPr>
            <a:picLocks noChangeAspect="1"/>
          </p:cNvPicPr>
          <p:nvPr/>
        </p:nvPicPr>
        <p:blipFill>
          <a:blip r:embed="rId3"/>
          <a:stretch>
            <a:fillRect/>
          </a:stretch>
        </p:blipFill>
        <p:spPr>
          <a:xfrm>
            <a:off x="1624713" y="4808986"/>
            <a:ext cx="6309907" cy="1661304"/>
          </a:xfrm>
          <a:prstGeom prst="rect">
            <a:avLst/>
          </a:prstGeom>
        </p:spPr>
      </p:pic>
    </p:spTree>
    <p:extLst>
      <p:ext uri="{BB962C8B-B14F-4D97-AF65-F5344CB8AC3E}">
        <p14:creationId xmlns:p14="http://schemas.microsoft.com/office/powerpoint/2010/main" val="308426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9615" y="707109"/>
            <a:ext cx="3840813" cy="4499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6105" y="568796"/>
                <a:ext cx="6096000" cy="4154984"/>
              </a:xfrm>
              <a:prstGeom prst="rect">
                <a:avLst/>
              </a:prstGeom>
            </p:spPr>
            <p:txBody>
              <a:bodyPr>
                <a:spAutoFit/>
              </a:bodyPr>
              <a:lstStyle/>
              <a:p>
                <a:r>
                  <a:rPr lang="fr-FR" sz="2400" dirty="0" smtClean="0">
                    <a:latin typeface="Andalus" panose="02020603050405020304" pitchFamily="18" charset="-78"/>
                    <a:cs typeface="Andalus" panose="02020603050405020304" pitchFamily="18" charset="-78"/>
                  </a:rPr>
                  <a:t>Se produit lorsque</a:t>
                </a:r>
              </a:p>
              <a:p>
                <a:pPr/>
                <a14:m>
                  <m:oMathPara xmlns:m="http://schemas.openxmlformats.org/officeDocument/2006/math">
                    <m:oMathParaPr>
                      <m:jc m:val="centerGroup"/>
                    </m:oMathParaPr>
                    <m:oMath xmlns:m="http://schemas.openxmlformats.org/officeDocument/2006/math">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𝐸</m:t>
                          </m:r>
                        </m:e>
                        <m:sub>
                          <m:r>
                            <a:rPr lang="fr-FR" sz="2400" b="0" i="1" dirty="0" smtClean="0">
                              <a:latin typeface="Cambria Math" panose="02040503050406030204" pitchFamily="18" charset="0"/>
                              <a:cs typeface="Andalus" panose="02020603050405020304" pitchFamily="18" charset="-78"/>
                            </a:rPr>
                            <m:t>h</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𝜈</m:t>
                          </m:r>
                        </m:sub>
                      </m:sSub>
                      <m:r>
                        <a:rPr lang="fr-FR" sz="2400" b="0" i="1" dirty="0" smtClean="0">
                          <a:latin typeface="Cambria Math" panose="02040503050406030204" pitchFamily="18" charset="0"/>
                          <a:cs typeface="Andalus" panose="02020603050405020304" pitchFamily="18" charset="-78"/>
                        </a:rPr>
                        <m:t>&lt;</m:t>
                      </m:r>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𝐸</m:t>
                          </m:r>
                        </m:e>
                        <m:sub>
                          <m:r>
                            <a:rPr lang="fr-FR" sz="2400" b="0" i="1" dirty="0" smtClean="0">
                              <a:latin typeface="Cambria Math" panose="02040503050406030204" pitchFamily="18" charset="0"/>
                              <a:cs typeface="Andalus" panose="02020603050405020304" pitchFamily="18" charset="-78"/>
                            </a:rPr>
                            <m:t>𝐿</m:t>
                          </m:r>
                        </m:sub>
                      </m:sSub>
                      <m:r>
                        <a:rPr lang="el-GR" sz="2400" i="1" dirty="0" smtClean="0">
                          <a:latin typeface="Cambria Math" panose="02040503050406030204" pitchFamily="18" charset="0"/>
                          <a:cs typeface="Andalus" panose="02020603050405020304" pitchFamily="18" charset="-78"/>
                        </a:rPr>
                        <m:t> </m:t>
                      </m:r>
                    </m:oMath>
                  </m:oMathPara>
                </a14:m>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absorbe le photon et il est élevé à un niveau énergétique supérieur</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L’énergie absorbée par l’électron ne permet pas de l’éloigner de l’atome.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retournant à son niveau d’énergie inférieur restitue la même énergie du photon absorbé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h</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𝜈</m:t>
                        </m:r>
                      </m:sub>
                    </m:sSub>
                  </m:oMath>
                </a14:m>
                <a:r>
                  <a:rPr lang="el-GR" sz="2400" dirty="0" smtClean="0">
                    <a:cs typeface="Andalus" panose="02020603050405020304" pitchFamily="18" charset="-78"/>
                  </a:rPr>
                  <a:t>.</a:t>
                </a:r>
                <a:endParaRPr lang="el-GR" sz="2400" dirty="0">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576105" y="568796"/>
                <a:ext cx="6096000" cy="4154984"/>
              </a:xfrm>
              <a:prstGeom prst="rect">
                <a:avLst/>
              </a:prstGeom>
              <a:blipFill>
                <a:blip r:embed="rId3"/>
                <a:stretch>
                  <a:fillRect l="-1600" t="-1173" r="-1900"/>
                </a:stretch>
              </a:blipFill>
            </p:spPr>
            <p:txBody>
              <a:bodyPr/>
              <a:lstStyle/>
              <a:p>
                <a:r>
                  <a:rPr lang="fr-FR">
                    <a:noFill/>
                  </a:rPr>
                  <a:t> </a:t>
                </a:r>
              </a:p>
            </p:txBody>
          </p:sp>
        </mc:Fallback>
      </mc:AlternateContent>
    </p:spTree>
    <p:extLst>
      <p:ext uri="{BB962C8B-B14F-4D97-AF65-F5344CB8AC3E}">
        <p14:creationId xmlns:p14="http://schemas.microsoft.com/office/powerpoint/2010/main" val="692546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451" y="306040"/>
            <a:ext cx="11666135" cy="6001643"/>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Introduction </a:t>
            </a:r>
            <a:r>
              <a:rPr lang="fr-FR" sz="2400" dirty="0" smtClean="0">
                <a:latin typeface="Andalus" panose="02020603050405020304" pitchFamily="18" charset="-78"/>
                <a:cs typeface="Andalus" panose="02020603050405020304" pitchFamily="18" charset="-78"/>
              </a:rPr>
              <a:t>:</a:t>
            </a:r>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1895</a:t>
            </a:r>
            <a:endParaRPr lang="fr-FR" sz="2000" dirty="0">
              <a:latin typeface="Andalus" panose="02020603050405020304" pitchFamily="18" charset="-78"/>
              <a:cs typeface="Andalus" panose="02020603050405020304" pitchFamily="18" charset="-78"/>
            </a:endParaRPr>
          </a:p>
          <a:p>
            <a:r>
              <a:rPr lang="fr-FR" sz="2000" dirty="0">
                <a:latin typeface="Andalus" panose="02020603050405020304" pitchFamily="18" charset="-78"/>
                <a:cs typeface="Andalus" panose="02020603050405020304" pitchFamily="18" charset="-78"/>
              </a:rPr>
              <a:t>Le 28 décembre, Wilhelm Conrad Röntgen </a:t>
            </a:r>
            <a:r>
              <a:rPr lang="fr-FR" sz="2000" dirty="0" smtClean="0">
                <a:latin typeface="Andalus" panose="02020603050405020304" pitchFamily="18" charset="-78"/>
                <a:cs typeface="Andalus" panose="02020603050405020304" pitchFamily="18" charset="-78"/>
              </a:rPr>
              <a:t>publie </a:t>
            </a:r>
            <a:r>
              <a:rPr lang="fr-FR" sz="2000" dirty="0">
                <a:latin typeface="Andalus" panose="02020603050405020304" pitchFamily="18" charset="-78"/>
                <a:cs typeface="Andalus" panose="02020603050405020304" pitchFamily="18" charset="-78"/>
              </a:rPr>
              <a:t>l'article </a:t>
            </a:r>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 </a:t>
            </a:r>
            <a:r>
              <a:rPr lang="fr-FR" sz="2000" dirty="0">
                <a:latin typeface="Andalus" panose="02020603050405020304" pitchFamily="18" charset="-78"/>
                <a:cs typeface="Andalus" panose="02020603050405020304" pitchFamily="18" charset="-78"/>
              </a:rPr>
              <a:t>Sur une nouvelle sorte de rayons </a:t>
            </a:r>
            <a:r>
              <a:rPr lang="fr-FR" sz="2000" dirty="0" smtClean="0">
                <a:latin typeface="Andalus" panose="02020603050405020304" pitchFamily="18" charset="-78"/>
                <a:cs typeface="Andalus" panose="02020603050405020304" pitchFamily="18" charset="-78"/>
              </a:rPr>
              <a:t>» annonçant </a:t>
            </a:r>
          </a:p>
          <a:p>
            <a:r>
              <a:rPr lang="fr-FR" sz="2000" dirty="0" smtClean="0">
                <a:latin typeface="Andalus" panose="02020603050405020304" pitchFamily="18" charset="-78"/>
                <a:cs typeface="Andalus" panose="02020603050405020304" pitchFamily="18" charset="-78"/>
              </a:rPr>
              <a:t>la </a:t>
            </a:r>
            <a:r>
              <a:rPr lang="fr-FR" sz="2000" dirty="0">
                <a:latin typeface="Andalus" panose="02020603050405020304" pitchFamily="18" charset="-78"/>
                <a:cs typeface="Andalus" panose="02020603050405020304" pitchFamily="18" charset="-78"/>
              </a:rPr>
              <a:t>découverte </a:t>
            </a:r>
            <a:r>
              <a:rPr lang="fr-FR" sz="2000" b="1" dirty="0">
                <a:latin typeface="Andalus" panose="02020603050405020304" pitchFamily="18" charset="-78"/>
                <a:cs typeface="Andalus" panose="02020603050405020304" pitchFamily="18" charset="-78"/>
              </a:rPr>
              <a:t>des rayons </a:t>
            </a:r>
            <a:r>
              <a:rPr lang="fr-FR" sz="2000" b="1" dirty="0" smtClean="0">
                <a:latin typeface="Andalus" panose="02020603050405020304" pitchFamily="18" charset="-78"/>
                <a:cs typeface="Andalus" panose="02020603050405020304" pitchFamily="18" charset="-78"/>
              </a:rPr>
              <a:t>X </a:t>
            </a:r>
            <a:r>
              <a:rPr lang="fr-FR" sz="2000" dirty="0" smtClean="0">
                <a:latin typeface="Andalus" panose="02020603050405020304" pitchFamily="18" charset="-78"/>
                <a:cs typeface="Andalus" panose="02020603050405020304" pitchFamily="18" charset="-78"/>
              </a:rPr>
              <a:t>(X symbolise l’inconnu).</a:t>
            </a:r>
            <a:endParaRPr lang="fr-FR" sz="2000" dirty="0">
              <a:latin typeface="Andalus" panose="02020603050405020304" pitchFamily="18" charset="-78"/>
              <a:cs typeface="Andalus" panose="02020603050405020304" pitchFamily="18" charset="-78"/>
            </a:endParaRPr>
          </a:p>
          <a:p>
            <a:endParaRPr lang="fr-FR" sz="2000" dirty="0" smtClean="0">
              <a:latin typeface="Andalus" panose="02020603050405020304" pitchFamily="18" charset="-78"/>
              <a:cs typeface="Andalus" panose="02020603050405020304" pitchFamily="18" charset="-78"/>
            </a:endParaRPr>
          </a:p>
          <a:p>
            <a:endParaRPr lang="fr-FR" sz="2000" dirty="0">
              <a:latin typeface="Andalus" panose="02020603050405020304" pitchFamily="18" charset="-78"/>
              <a:cs typeface="Andalus" panose="02020603050405020304" pitchFamily="18" charset="-78"/>
            </a:endParaRPr>
          </a:p>
          <a:p>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1896</a:t>
            </a:r>
            <a:endParaRPr lang="fr-FR" sz="2000" dirty="0">
              <a:latin typeface="Andalus" panose="02020603050405020304" pitchFamily="18" charset="-78"/>
              <a:cs typeface="Andalus" panose="02020603050405020304" pitchFamily="18" charset="-78"/>
            </a:endParaRPr>
          </a:p>
          <a:p>
            <a:r>
              <a:rPr lang="fr-FR" sz="2000" dirty="0">
                <a:latin typeface="Andalus" panose="02020603050405020304" pitchFamily="18" charset="-78"/>
                <a:cs typeface="Andalus" panose="02020603050405020304" pitchFamily="18" charset="-78"/>
              </a:rPr>
              <a:t>Henri Becquerel découvre </a:t>
            </a:r>
            <a:r>
              <a:rPr lang="fr-FR" sz="2000" dirty="0" smtClean="0">
                <a:latin typeface="Andalus" panose="02020603050405020304" pitchFamily="18" charset="-78"/>
                <a:cs typeface="Andalus" panose="02020603050405020304" pitchFamily="18" charset="-78"/>
              </a:rPr>
              <a:t>l'émission </a:t>
            </a:r>
            <a:r>
              <a:rPr lang="fr-FR" sz="2000" dirty="0">
                <a:latin typeface="Andalus" panose="02020603050405020304" pitchFamily="18" charset="-78"/>
                <a:cs typeface="Andalus" panose="02020603050405020304" pitchFamily="18" charset="-78"/>
              </a:rPr>
              <a:t>spontanée, par l'élément </a:t>
            </a:r>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uranium</a:t>
            </a:r>
            <a:r>
              <a:rPr lang="fr-FR" sz="2000" dirty="0">
                <a:latin typeface="Andalus" panose="02020603050405020304" pitchFamily="18" charset="-78"/>
                <a:cs typeface="Andalus" panose="02020603050405020304" pitchFamily="18" charset="-78"/>
              </a:rPr>
              <a:t>, d'un nouveau type de rayonnement </a:t>
            </a:r>
            <a:r>
              <a:rPr lang="fr-FR" sz="2000" dirty="0" smtClean="0">
                <a:latin typeface="Andalus" panose="02020603050405020304" pitchFamily="18" charset="-78"/>
                <a:cs typeface="Andalus" panose="02020603050405020304" pitchFamily="18" charset="-78"/>
              </a:rPr>
              <a:t> ionisant</a:t>
            </a:r>
            <a:r>
              <a:rPr lang="fr-FR" sz="2000" dirty="0">
                <a:latin typeface="Andalus" panose="02020603050405020304" pitchFamily="18" charset="-78"/>
                <a:cs typeface="Andalus" panose="02020603050405020304" pitchFamily="18" charset="-78"/>
              </a:rPr>
              <a:t>, </a:t>
            </a:r>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c'est </a:t>
            </a:r>
            <a:r>
              <a:rPr lang="fr-FR" sz="2000" dirty="0">
                <a:latin typeface="Andalus" panose="02020603050405020304" pitchFamily="18" charset="-78"/>
                <a:cs typeface="Andalus" panose="02020603050405020304" pitchFamily="18" charset="-78"/>
              </a:rPr>
              <a:t>à dire qu'il produit </a:t>
            </a:r>
            <a:r>
              <a:rPr lang="fr-FR" sz="2000" b="1" dirty="0">
                <a:latin typeface="Andalus" panose="02020603050405020304" pitchFamily="18" charset="-78"/>
                <a:cs typeface="Andalus" panose="02020603050405020304" pitchFamily="18" charset="-78"/>
              </a:rPr>
              <a:t>des charges électriques </a:t>
            </a:r>
            <a:r>
              <a:rPr lang="fr-FR" sz="2000" dirty="0">
                <a:latin typeface="Andalus" panose="02020603050405020304" pitchFamily="18" charset="-78"/>
                <a:cs typeface="Andalus" panose="02020603050405020304" pitchFamily="18" charset="-78"/>
              </a:rPr>
              <a:t>en traversant l'air.</a:t>
            </a:r>
          </a:p>
          <a:p>
            <a:endParaRPr lang="fr-FR" sz="2000" dirty="0" smtClean="0">
              <a:latin typeface="Andalus" panose="02020603050405020304" pitchFamily="18" charset="-78"/>
              <a:cs typeface="Andalus" panose="02020603050405020304" pitchFamily="18" charset="-78"/>
            </a:endParaRPr>
          </a:p>
          <a:p>
            <a:endParaRPr lang="fr-FR" sz="2000" dirty="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1897</a:t>
            </a:r>
            <a:endParaRPr lang="fr-FR" sz="2000" dirty="0">
              <a:latin typeface="Andalus" panose="02020603050405020304" pitchFamily="18" charset="-78"/>
              <a:cs typeface="Andalus" panose="02020603050405020304" pitchFamily="18" charset="-78"/>
            </a:endParaRPr>
          </a:p>
          <a:p>
            <a:r>
              <a:rPr lang="fr-FR" sz="2000" dirty="0">
                <a:latin typeface="Andalus" panose="02020603050405020304" pitchFamily="18" charset="-78"/>
                <a:cs typeface="Andalus" panose="02020603050405020304" pitchFamily="18" charset="-78"/>
              </a:rPr>
              <a:t>J.J. Thomson caractérise </a:t>
            </a:r>
            <a:r>
              <a:rPr lang="fr-FR" sz="2000" b="1" dirty="0">
                <a:latin typeface="Andalus" panose="02020603050405020304" pitchFamily="18" charset="-78"/>
                <a:cs typeface="Andalus" panose="02020603050405020304" pitchFamily="18" charset="-78"/>
              </a:rPr>
              <a:t>les rayons </a:t>
            </a:r>
            <a:r>
              <a:rPr lang="fr-FR" sz="2000" b="1" dirty="0" smtClean="0">
                <a:latin typeface="Andalus" panose="02020603050405020304" pitchFamily="18" charset="-78"/>
                <a:cs typeface="Andalus" panose="02020603050405020304" pitchFamily="18" charset="-78"/>
              </a:rPr>
              <a:t>cathodiques </a:t>
            </a:r>
            <a:r>
              <a:rPr lang="fr-FR" sz="2000" dirty="0" smtClean="0">
                <a:latin typeface="Andalus" panose="02020603050405020304" pitchFamily="18" charset="-78"/>
                <a:cs typeface="Andalus" panose="02020603050405020304" pitchFamily="18" charset="-78"/>
              </a:rPr>
              <a:t>et  </a:t>
            </a:r>
          </a:p>
          <a:p>
            <a:r>
              <a:rPr lang="fr-FR" sz="2000" dirty="0" smtClean="0">
                <a:latin typeface="Andalus" panose="02020603050405020304" pitchFamily="18" charset="-78"/>
                <a:cs typeface="Andalus" panose="02020603050405020304" pitchFamily="18" charset="-78"/>
              </a:rPr>
              <a:t>que </a:t>
            </a:r>
            <a:r>
              <a:rPr lang="fr-FR" sz="2000" b="1" dirty="0">
                <a:latin typeface="Andalus" panose="02020603050405020304" pitchFamily="18" charset="-78"/>
                <a:cs typeface="Andalus" panose="02020603050405020304" pitchFamily="18" charset="-78"/>
              </a:rPr>
              <a:t>les électrons </a:t>
            </a:r>
            <a:r>
              <a:rPr lang="fr-FR" sz="2000" dirty="0">
                <a:latin typeface="Andalus" panose="02020603050405020304" pitchFamily="18" charset="-78"/>
                <a:cs typeface="Andalus" panose="02020603050405020304" pitchFamily="18" charset="-78"/>
              </a:rPr>
              <a:t>sont </a:t>
            </a:r>
            <a:r>
              <a:rPr lang="fr-FR" sz="2000" b="1" dirty="0">
                <a:latin typeface="Andalus" panose="02020603050405020304" pitchFamily="18" charset="-78"/>
                <a:cs typeface="Andalus" panose="02020603050405020304" pitchFamily="18" charset="-78"/>
              </a:rPr>
              <a:t>des constituants élémentaires des atomes</a:t>
            </a:r>
            <a:r>
              <a:rPr lang="fr-FR" sz="2000" dirty="0">
                <a:latin typeface="Andalus" panose="02020603050405020304" pitchFamily="18" charset="-78"/>
                <a:cs typeface="Andalus" panose="02020603050405020304" pitchFamily="18" charset="-78"/>
              </a:rPr>
              <a:t>, </a:t>
            </a:r>
            <a:endParaRPr lang="fr-FR" sz="2000" dirty="0" smtClean="0">
              <a:latin typeface="Andalus" panose="02020603050405020304" pitchFamily="18" charset="-78"/>
              <a:cs typeface="Andalus" panose="02020603050405020304" pitchFamily="18" charset="-78"/>
            </a:endParaRPr>
          </a:p>
          <a:p>
            <a:r>
              <a:rPr lang="fr-FR" sz="2000" dirty="0" smtClean="0">
                <a:latin typeface="Andalus" panose="02020603050405020304" pitchFamily="18" charset="-78"/>
                <a:cs typeface="Andalus" panose="02020603050405020304" pitchFamily="18" charset="-78"/>
              </a:rPr>
              <a:t>dont </a:t>
            </a:r>
            <a:r>
              <a:rPr lang="fr-FR" sz="2000" dirty="0">
                <a:latin typeface="Andalus" panose="02020603050405020304" pitchFamily="18" charset="-78"/>
                <a:cs typeface="Andalus" panose="02020603050405020304" pitchFamily="18" charset="-78"/>
              </a:rPr>
              <a:t>il imagine le modèle du "pain aux raisins" .</a:t>
            </a:r>
          </a:p>
          <a:p>
            <a:endParaRPr lang="fr-FR" sz="20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7594194" y="2403574"/>
            <a:ext cx="1545465" cy="1970468"/>
          </a:xfrm>
          <a:prstGeom prst="rect">
            <a:avLst/>
          </a:prstGeom>
        </p:spPr>
      </p:pic>
      <p:pic>
        <p:nvPicPr>
          <p:cNvPr id="4" name="Picture 3"/>
          <p:cNvPicPr>
            <a:picLocks noChangeAspect="1"/>
          </p:cNvPicPr>
          <p:nvPr/>
        </p:nvPicPr>
        <p:blipFill>
          <a:blip r:embed="rId3"/>
          <a:stretch>
            <a:fillRect/>
          </a:stretch>
        </p:blipFill>
        <p:spPr>
          <a:xfrm>
            <a:off x="7170041" y="385906"/>
            <a:ext cx="2936383" cy="1906073"/>
          </a:xfrm>
          <a:prstGeom prst="rect">
            <a:avLst/>
          </a:prstGeom>
        </p:spPr>
      </p:pic>
      <p:pic>
        <p:nvPicPr>
          <p:cNvPr id="6" name="Picture 5"/>
          <p:cNvPicPr>
            <a:picLocks noChangeAspect="1"/>
          </p:cNvPicPr>
          <p:nvPr/>
        </p:nvPicPr>
        <p:blipFill>
          <a:blip r:embed="rId4"/>
          <a:stretch>
            <a:fillRect/>
          </a:stretch>
        </p:blipFill>
        <p:spPr>
          <a:xfrm>
            <a:off x="7658946" y="4522840"/>
            <a:ext cx="1737511" cy="2072820"/>
          </a:xfrm>
          <a:prstGeom prst="rect">
            <a:avLst/>
          </a:prstGeom>
        </p:spPr>
      </p:pic>
    </p:spTree>
    <p:extLst>
      <p:ext uri="{BB962C8B-B14F-4D97-AF65-F5344CB8AC3E}">
        <p14:creationId xmlns:p14="http://schemas.microsoft.com/office/powerpoint/2010/main" val="1356523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904" y="914401"/>
            <a:ext cx="8908024" cy="4376838"/>
          </a:xfrm>
          <a:prstGeom prst="rect">
            <a:avLst/>
          </a:prstGeom>
        </p:spPr>
      </p:pic>
    </p:spTree>
    <p:extLst>
      <p:ext uri="{BB962C8B-B14F-4D97-AF65-F5344CB8AC3E}">
        <p14:creationId xmlns:p14="http://schemas.microsoft.com/office/powerpoint/2010/main" val="1171102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67376" y="933682"/>
            <a:ext cx="3908809" cy="315599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56492" y="591070"/>
                <a:ext cx="6096000" cy="5632311"/>
              </a:xfrm>
              <a:prstGeom prst="rect">
                <a:avLst/>
              </a:prstGeom>
            </p:spPr>
            <p:txBody>
              <a:bodyPr>
                <a:spAutoFit/>
              </a:bodyPr>
              <a:lstStyle/>
              <a:p>
                <a:r>
                  <a:rPr lang="fr-FR" sz="2400" b="1" dirty="0" smtClean="0">
                    <a:latin typeface="Andalus" panose="02020603050405020304" pitchFamily="18" charset="-78"/>
                    <a:cs typeface="Andalus" panose="02020603050405020304" pitchFamily="18" charset="-78"/>
                  </a:rPr>
                  <a:t>L’effet photoélectrique:</a:t>
                </a:r>
              </a:p>
              <a:p>
                <a:endParaRPr lang="fr-FR" sz="2400" b="1"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 photon interagit avec l’électron lié à l’atome avec</a:t>
                </a:r>
                <a14:m>
                  <m:oMath xmlns:m="http://schemas.openxmlformats.org/officeDocument/2006/math">
                    <m:sSub>
                      <m:sSubPr>
                        <m:ctrlPr>
                          <a:rPr lang="fr-FR" sz="2400" i="1" dirty="0">
                            <a:latin typeface="Cambria Math" panose="02040503050406030204" pitchFamily="18" charset="0"/>
                            <a:cs typeface="Andalus" panose="02020603050405020304" pitchFamily="18" charset="-78"/>
                          </a:rPr>
                        </m:ctrlPr>
                      </m:sSubPr>
                      <m:e>
                        <m:r>
                          <a:rPr lang="fr-FR" sz="2400" i="1" dirty="0">
                            <a:latin typeface="Cambria Math" panose="02040503050406030204" pitchFamily="18" charset="0"/>
                            <a:cs typeface="Andalus" panose="02020603050405020304" pitchFamily="18" charset="-78"/>
                          </a:rPr>
                          <m:t>𝐸</m:t>
                        </m:r>
                      </m:e>
                      <m:sub>
                        <m:r>
                          <a:rPr lang="fr-FR" sz="2400" i="1" dirty="0">
                            <a:latin typeface="Cambria Math" panose="02040503050406030204" pitchFamily="18" charset="0"/>
                            <a:cs typeface="Andalus" panose="02020603050405020304" pitchFamily="18" charset="-78"/>
                          </a:rPr>
                          <m:t>h</m:t>
                        </m:r>
                        <m:r>
                          <a:rPr lang="fr-FR" sz="2400" i="1" dirty="0">
                            <a:latin typeface="Cambria Math" panose="02040503050406030204" pitchFamily="18" charset="0"/>
                            <a:ea typeface="Cambria Math" panose="02040503050406030204" pitchFamily="18" charset="0"/>
                            <a:cs typeface="Andalus" panose="02020603050405020304" pitchFamily="18" charset="-78"/>
                          </a:rPr>
                          <m:t>𝜈</m:t>
                        </m:r>
                      </m:sub>
                    </m:sSub>
                    <m:sSub>
                      <m:sSubPr>
                        <m:ctrlPr>
                          <a:rPr lang="fr-FR" sz="2400" i="1" dirty="0" smtClean="0">
                            <a:latin typeface="Cambria Math" panose="02040503050406030204" pitchFamily="18" charset="0"/>
                            <a:cs typeface="Andalus" panose="02020603050405020304" pitchFamily="18" charset="-78"/>
                          </a:rPr>
                        </m:ctrlPr>
                      </m:sSubPr>
                      <m:e>
                        <m:r>
                          <a:rPr lang="fr-FR" sz="2400" i="1" dirty="0" smtClean="0">
                            <a:latin typeface="Cambria Math" panose="02040503050406030204" pitchFamily="18" charset="0"/>
                            <a:ea typeface="Cambria Math" panose="02040503050406030204" pitchFamily="18" charset="0"/>
                            <a:cs typeface="Andalus" panose="02020603050405020304" pitchFamily="18" charset="-78"/>
                          </a:rPr>
                          <m:t>≥</m:t>
                        </m:r>
                        <m:r>
                          <a:rPr lang="fr-FR" sz="2400" i="1" dirty="0">
                            <a:latin typeface="Cambria Math" panose="02040503050406030204" pitchFamily="18" charset="0"/>
                            <a:cs typeface="Andalus" panose="02020603050405020304" pitchFamily="18" charset="-78"/>
                          </a:rPr>
                          <m:t>𝐸</m:t>
                        </m:r>
                      </m:e>
                      <m:sub>
                        <m:r>
                          <a:rPr lang="fr-FR" sz="2400" i="1" dirty="0">
                            <a:latin typeface="Cambria Math" panose="02040503050406030204" pitchFamily="18" charset="0"/>
                            <a:cs typeface="Andalus" panose="02020603050405020304" pitchFamily="18" charset="-78"/>
                          </a:rPr>
                          <m:t>𝐿</m:t>
                        </m:r>
                      </m:sub>
                    </m:sSub>
                    <m:r>
                      <a:rPr lang="el-GR" sz="2400" i="1" dirty="0">
                        <a:latin typeface="Cambria Math" panose="02040503050406030204" pitchFamily="18" charset="0"/>
                        <a:cs typeface="Andalus" panose="02020603050405020304" pitchFamily="18" charset="-78"/>
                      </a:rPr>
                      <m:t> </m:t>
                    </m:r>
                  </m:oMath>
                </a14:m>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Le photon incident disparait après avoir donné toute son énergie à l’électron.</a:t>
                </a:r>
              </a:p>
              <a:p>
                <a:pPr marL="342900" indent="-342900">
                  <a:buFont typeface="Arial" panose="020B0604020202020204" pitchFamily="34" charset="0"/>
                  <a:buChar char="•"/>
                </a:pP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éjecté emporte une énergie cinétique</a:t>
                </a:r>
                <a14:m>
                  <m:oMath xmlns:m="http://schemas.openxmlformats.org/officeDocument/2006/math">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𝐸</m:t>
                        </m:r>
                      </m:e>
                      <m:sub>
                        <m:r>
                          <a:rPr lang="fr-FR" sz="2400" b="0" i="1" dirty="0" smtClean="0">
                            <a:latin typeface="Cambria Math" panose="02040503050406030204" pitchFamily="18" charset="0"/>
                            <a:cs typeface="Andalus" panose="02020603050405020304" pitchFamily="18" charset="-78"/>
                          </a:rPr>
                          <m:t>𝐶</m:t>
                        </m:r>
                      </m:sub>
                    </m:sSub>
                    <m:r>
                      <a:rPr lang="fr-FR" sz="2400" b="0" i="1" dirty="0" smtClean="0">
                        <a:latin typeface="Cambria Math" panose="02040503050406030204" pitchFamily="18" charset="0"/>
                        <a:cs typeface="Andalus" panose="02020603050405020304" pitchFamily="18" charset="-78"/>
                      </a:rPr>
                      <m:t>=</m:t>
                    </m:r>
                    <m:sSub>
                      <m:sSubPr>
                        <m:ctrlPr>
                          <a:rPr lang="fr-FR" sz="2400" i="1" dirty="0" smtClean="0">
                            <a:latin typeface="Cambria Math" panose="02040503050406030204" pitchFamily="18" charset="0"/>
                            <a:cs typeface="Andalus" panose="02020603050405020304" pitchFamily="18" charset="-78"/>
                          </a:rPr>
                        </m:ctrlPr>
                      </m:sSubPr>
                      <m:e>
                        <m:r>
                          <a:rPr lang="fr-FR" sz="2400" i="1" dirty="0">
                            <a:latin typeface="Cambria Math" panose="02040503050406030204" pitchFamily="18" charset="0"/>
                            <a:cs typeface="Andalus" panose="02020603050405020304" pitchFamily="18" charset="-78"/>
                          </a:rPr>
                          <m:t>𝐸</m:t>
                        </m:r>
                      </m:e>
                      <m:sub>
                        <m:r>
                          <a:rPr lang="fr-FR" sz="2400" i="1" dirty="0">
                            <a:latin typeface="Cambria Math" panose="02040503050406030204" pitchFamily="18" charset="0"/>
                            <a:cs typeface="Andalus" panose="02020603050405020304" pitchFamily="18" charset="-78"/>
                          </a:rPr>
                          <m:t>h</m:t>
                        </m:r>
                        <m:r>
                          <a:rPr lang="fr-FR" sz="2400" i="1" dirty="0">
                            <a:latin typeface="Cambria Math" panose="02040503050406030204" pitchFamily="18" charset="0"/>
                            <a:ea typeface="Cambria Math" panose="02040503050406030204" pitchFamily="18" charset="0"/>
                            <a:cs typeface="Andalus" panose="02020603050405020304" pitchFamily="18" charset="-78"/>
                          </a:rPr>
                          <m:t>𝜈</m:t>
                        </m:r>
                      </m:sub>
                    </m:sSub>
                    <m:sSub>
                      <m:sSubPr>
                        <m:ctrlPr>
                          <a:rPr lang="fr-FR" sz="2400" i="1" dirty="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m:t>
                        </m:r>
                        <m:r>
                          <a:rPr lang="fr-FR" sz="2400" i="1" dirty="0">
                            <a:latin typeface="Cambria Math" panose="02040503050406030204" pitchFamily="18" charset="0"/>
                            <a:cs typeface="Andalus" panose="02020603050405020304" pitchFamily="18" charset="-78"/>
                          </a:rPr>
                          <m:t>𝐸</m:t>
                        </m:r>
                      </m:e>
                      <m:sub>
                        <m:r>
                          <a:rPr lang="fr-FR" sz="2400" i="1" dirty="0">
                            <a:latin typeface="Cambria Math" panose="02040503050406030204" pitchFamily="18" charset="0"/>
                            <a:cs typeface="Andalus" panose="02020603050405020304" pitchFamily="18" charset="-78"/>
                          </a:rPr>
                          <m:t>𝐿</m:t>
                        </m:r>
                      </m:sub>
                    </m:sSub>
                  </m:oMath>
                </a14:m>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Ce mécanisme est prépondérant pour des photons d’énergies relativement faibles lorsqu’ils interagissent avec les électrons des couches profondes.</a:t>
                </a:r>
                <a:endParaRPr lang="fr-FR" sz="2400" dirty="0">
                  <a:latin typeface="Andalus" panose="02020603050405020304" pitchFamily="18" charset="-78"/>
                  <a:cs typeface="Andalus" panose="02020603050405020304" pitchFamily="18"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656492" y="591070"/>
                <a:ext cx="6096000" cy="5632311"/>
              </a:xfrm>
              <a:prstGeom prst="rect">
                <a:avLst/>
              </a:prstGeom>
              <a:blipFill>
                <a:blip r:embed="rId3"/>
                <a:stretch>
                  <a:fillRect l="-1600" t="-866" r="-1700" b="-1515"/>
                </a:stretch>
              </a:blipFill>
            </p:spPr>
            <p:txBody>
              <a:bodyPr/>
              <a:lstStyle/>
              <a:p>
                <a:r>
                  <a:rPr lang="fr-FR">
                    <a:noFill/>
                  </a:rPr>
                  <a:t> </a:t>
                </a:r>
              </a:p>
            </p:txBody>
          </p:sp>
        </mc:Fallback>
      </mc:AlternateContent>
    </p:spTree>
    <p:extLst>
      <p:ext uri="{BB962C8B-B14F-4D97-AF65-F5344CB8AC3E}">
        <p14:creationId xmlns:p14="http://schemas.microsoft.com/office/powerpoint/2010/main" val="413598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7874" y="1545509"/>
            <a:ext cx="3970364" cy="4084674"/>
          </a:xfrm>
          <a:prstGeom prst="rect">
            <a:avLst/>
          </a:prstGeom>
        </p:spPr>
      </p:pic>
      <p:sp>
        <p:nvSpPr>
          <p:cNvPr id="6" name="Rectangle 5"/>
          <p:cNvSpPr/>
          <p:nvPr/>
        </p:nvSpPr>
        <p:spPr>
          <a:xfrm>
            <a:off x="5352422" y="2750626"/>
            <a:ext cx="6096000" cy="1938992"/>
          </a:xfrm>
          <a:prstGeom prst="rect">
            <a:avLst/>
          </a:prstGeom>
        </p:spPr>
        <p:txBody>
          <a:bodyPr>
            <a:spAutoFit/>
          </a:bodyPr>
          <a:lstStyle/>
          <a:p>
            <a:r>
              <a:rPr lang="fr-FR" sz="2400" dirty="0" smtClean="0">
                <a:latin typeface="Andalus" panose="02020603050405020304" pitchFamily="18" charset="-78"/>
                <a:cs typeface="Andalus" panose="02020603050405020304" pitchFamily="18" charset="-78"/>
              </a:rPr>
              <a:t>Le  </a:t>
            </a:r>
            <a:r>
              <a:rPr lang="fr-FR" sz="2400" dirty="0">
                <a:latin typeface="Andalus" panose="02020603050405020304" pitchFamily="18" charset="-78"/>
                <a:cs typeface="Andalus" panose="02020603050405020304" pitchFamily="18" charset="-78"/>
              </a:rPr>
              <a:t>schéma </a:t>
            </a:r>
            <a:r>
              <a:rPr lang="fr-FR" sz="2400" dirty="0" smtClean="0">
                <a:latin typeface="Andalus" panose="02020603050405020304" pitchFamily="18" charset="-78"/>
                <a:cs typeface="Andalus" panose="02020603050405020304" pitchFamily="18" charset="-78"/>
              </a:rPr>
              <a:t>montre </a:t>
            </a:r>
            <a:r>
              <a:rPr lang="fr-FR" sz="2400" dirty="0">
                <a:latin typeface="Andalus" panose="02020603050405020304" pitchFamily="18" charset="-78"/>
                <a:cs typeface="Andalus" panose="02020603050405020304" pitchFamily="18" charset="-78"/>
              </a:rPr>
              <a:t>l'émission d'électrons depuis une plaque métallique. L'émission de chaque électron (particules rouges) requiert une quantité minimale d'énergie, laquelle est apportée par un photon (ondulations bleues).</a:t>
            </a:r>
          </a:p>
        </p:txBody>
      </p:sp>
    </p:spTree>
    <p:extLst>
      <p:ext uri="{BB962C8B-B14F-4D97-AF65-F5344CB8AC3E}">
        <p14:creationId xmlns:p14="http://schemas.microsoft.com/office/powerpoint/2010/main" val="573978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2943" y="777460"/>
            <a:ext cx="4200969" cy="3635055"/>
          </a:xfrm>
          <a:prstGeom prst="rect">
            <a:avLst/>
          </a:prstGeom>
        </p:spPr>
      </p:pic>
      <p:sp>
        <p:nvSpPr>
          <p:cNvPr id="4" name="Rectangle 3"/>
          <p:cNvSpPr/>
          <p:nvPr/>
        </p:nvSpPr>
        <p:spPr>
          <a:xfrm>
            <a:off x="385186" y="713828"/>
            <a:ext cx="6427595" cy="5262979"/>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Absorption d’un gamma par un </a:t>
            </a:r>
            <a:r>
              <a:rPr lang="fr-FR" sz="2400" b="1" dirty="0" smtClean="0">
                <a:latin typeface="Andalus" panose="02020603050405020304" pitchFamily="18" charset="-78"/>
                <a:cs typeface="Andalus" panose="02020603050405020304" pitchFamily="18" charset="-78"/>
              </a:rPr>
              <a:t>atome</a:t>
            </a:r>
          </a:p>
          <a:p>
            <a:r>
              <a:rPr lang="fr-FR" sz="2400" dirty="0">
                <a:latin typeface="Andalus" panose="02020603050405020304" pitchFamily="18" charset="-78"/>
                <a:cs typeface="Andalus" panose="02020603050405020304" pitchFamily="18" charset="-78"/>
              </a:rPr>
              <a:t/>
            </a:r>
            <a:br>
              <a:rPr lang="fr-FR" sz="2400" dirty="0">
                <a:latin typeface="Andalus" panose="02020603050405020304" pitchFamily="18" charset="-78"/>
                <a:cs typeface="Andalus" panose="02020603050405020304" pitchFamily="18" charset="-78"/>
              </a:rPr>
            </a:br>
            <a:r>
              <a:rPr lang="fr-FR" sz="2400" dirty="0">
                <a:latin typeface="Andalus" panose="02020603050405020304" pitchFamily="18" charset="-78"/>
                <a:cs typeface="Andalus" panose="02020603050405020304" pitchFamily="18" charset="-78"/>
              </a:rPr>
              <a:t>L’effet photoélectrique se produit en deux temps. Tout d’abord, le photon arrache (a) un électron lié d’un atome. Dans le cas d’un gamma, il s’agit généralement d’un électron appartenant aux couches les plus internes L ou K (comme sur la figure). Ensuite l’atome qui a perdu un de ses électrons internes se trouve dans un état excité. Un électron d’une couche plus externe (b) vient occuper la lacune laissée par l’électron éjecté. Si l’électron éjecté appartenait à la couche K comme sur la figure, un rayon X est émis lors de cette transition.</a:t>
            </a:r>
          </a:p>
        </p:txBody>
      </p:sp>
    </p:spTree>
    <p:extLst>
      <p:ext uri="{BB962C8B-B14F-4D97-AF65-F5344CB8AC3E}">
        <p14:creationId xmlns:p14="http://schemas.microsoft.com/office/powerpoint/2010/main" val="2925009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750" y="1065126"/>
            <a:ext cx="6635052" cy="3978362"/>
          </a:xfrm>
          <a:prstGeom prst="rect">
            <a:avLst/>
          </a:prstGeom>
        </p:spPr>
      </p:pic>
    </p:spTree>
    <p:extLst>
      <p:ext uri="{BB962C8B-B14F-4D97-AF65-F5344CB8AC3E}">
        <p14:creationId xmlns:p14="http://schemas.microsoft.com/office/powerpoint/2010/main" val="2225137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14048" y="453157"/>
            <a:ext cx="4441631" cy="2991084"/>
          </a:xfrm>
          <a:prstGeom prst="rect">
            <a:avLst/>
          </a:prstGeom>
        </p:spPr>
      </p:pic>
      <p:sp>
        <p:nvSpPr>
          <p:cNvPr id="4" name="Rectangle 3"/>
          <p:cNvSpPr/>
          <p:nvPr/>
        </p:nvSpPr>
        <p:spPr>
          <a:xfrm>
            <a:off x="214364" y="321942"/>
            <a:ext cx="6096000" cy="6001643"/>
          </a:xfrm>
          <a:prstGeom prst="rect">
            <a:avLst/>
          </a:prstGeom>
        </p:spPr>
        <p:txBody>
          <a:bodyPr>
            <a:spAutoFit/>
          </a:bodyPr>
          <a:lstStyle/>
          <a:p>
            <a:r>
              <a:rPr lang="fr-FR" sz="2400" b="1" dirty="0">
                <a:latin typeface="Andalus" panose="02020603050405020304" pitchFamily="18" charset="-78"/>
                <a:cs typeface="Andalus" panose="02020603050405020304" pitchFamily="18" charset="-78"/>
              </a:rPr>
              <a:t>L'effet </a:t>
            </a:r>
            <a:r>
              <a:rPr lang="fr-FR" sz="2400" b="1" dirty="0" smtClean="0">
                <a:latin typeface="Andalus" panose="02020603050405020304" pitchFamily="18" charset="-78"/>
                <a:cs typeface="Andalus" panose="02020603050405020304" pitchFamily="18" charset="-78"/>
              </a:rPr>
              <a:t>Compton:</a:t>
            </a:r>
          </a:p>
          <a:p>
            <a:endParaRPr lang="fr-FR" sz="2400" b="1" dirty="0" smtClean="0">
              <a:latin typeface="Andalus" panose="02020603050405020304" pitchFamily="18" charset="-78"/>
              <a:cs typeface="Andalus" panose="02020603050405020304" pitchFamily="18" charset="-78"/>
            </a:endParaRPr>
          </a:p>
          <a:p>
            <a:r>
              <a:rPr lang="fr-FR" sz="2400" b="1" dirty="0" smtClean="0">
                <a:latin typeface="Andalus" panose="02020603050405020304" pitchFamily="18" charset="-78"/>
                <a:cs typeface="Andalus" panose="02020603050405020304" pitchFamily="18" charset="-78"/>
              </a:rPr>
              <a:t>C’</a:t>
            </a:r>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un phénomène où les photons, les particules de lumière, interagissent avec des électrons libres. Lors de cette interaction, les photons cèdent une partie de leur énergie et changent de direction. Ce transfert d'énergie résulte en un changement de la longueur d'onde des photons diffusés. Cette variation de longueur d'onde est proportionnelle à l'angle de diffusion et à la quantité d'énergie transférée lors de la collision. Cette découverte, réalisée par Arthur Compton en 1923, a été une preuve cruciale de la nature particulaire de la lumière, confirmant ainsi la théorie quantique.</a:t>
            </a:r>
          </a:p>
        </p:txBody>
      </p:sp>
      <p:pic>
        <p:nvPicPr>
          <p:cNvPr id="5" name="Picture 4"/>
          <p:cNvPicPr>
            <a:picLocks noChangeAspect="1"/>
          </p:cNvPicPr>
          <p:nvPr/>
        </p:nvPicPr>
        <p:blipFill>
          <a:blip r:embed="rId3"/>
          <a:stretch>
            <a:fillRect/>
          </a:stretch>
        </p:blipFill>
        <p:spPr>
          <a:xfrm>
            <a:off x="6694229" y="3434080"/>
            <a:ext cx="4493141" cy="3067467"/>
          </a:xfrm>
          <a:prstGeom prst="rect">
            <a:avLst/>
          </a:prstGeom>
        </p:spPr>
      </p:pic>
    </p:spTree>
    <p:extLst>
      <p:ext uri="{BB962C8B-B14F-4D97-AF65-F5344CB8AC3E}">
        <p14:creationId xmlns:p14="http://schemas.microsoft.com/office/powerpoint/2010/main" val="77130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603" y="1234695"/>
            <a:ext cx="4663844" cy="2781541"/>
          </a:xfrm>
          <a:prstGeom prst="rect">
            <a:avLst/>
          </a:prstGeom>
        </p:spPr>
      </p:pic>
      <p:pic>
        <p:nvPicPr>
          <p:cNvPr id="5" name="Picture 4"/>
          <p:cNvPicPr>
            <a:picLocks noChangeAspect="1"/>
          </p:cNvPicPr>
          <p:nvPr/>
        </p:nvPicPr>
        <p:blipFill>
          <a:blip r:embed="rId3"/>
          <a:stretch>
            <a:fillRect/>
          </a:stretch>
        </p:blipFill>
        <p:spPr>
          <a:xfrm>
            <a:off x="5947945" y="1181081"/>
            <a:ext cx="4054191" cy="3330229"/>
          </a:xfrm>
          <a:prstGeom prst="rect">
            <a:avLst/>
          </a:prstGeom>
        </p:spPr>
      </p:pic>
      <p:sp>
        <p:nvSpPr>
          <p:cNvPr id="6" name="Rectangle 5"/>
          <p:cNvSpPr/>
          <p:nvPr/>
        </p:nvSpPr>
        <p:spPr>
          <a:xfrm>
            <a:off x="833120" y="4938375"/>
            <a:ext cx="10424160" cy="83099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Plus l’énergie du photon incident est élevée, plus les photons diffusés et les électrons éjectés sont émis vers l’avant, on dit </a:t>
            </a:r>
            <a:r>
              <a:rPr lang="fr-FR" sz="2400" dirty="0" err="1" smtClean="0">
                <a:latin typeface="Andalus" panose="02020603050405020304" pitchFamily="18" charset="-78"/>
                <a:cs typeface="Andalus" panose="02020603050405020304" pitchFamily="18" charset="-78"/>
              </a:rPr>
              <a:t>antédiffusés</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18402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42557" y="975361"/>
            <a:ext cx="3245763" cy="3240324"/>
          </a:xfrm>
          <a:prstGeom prst="rect">
            <a:avLst/>
          </a:prstGeom>
        </p:spPr>
      </p:pic>
      <p:sp>
        <p:nvSpPr>
          <p:cNvPr id="3" name="Rectangle 2"/>
          <p:cNvSpPr/>
          <p:nvPr/>
        </p:nvSpPr>
        <p:spPr>
          <a:xfrm>
            <a:off x="619760" y="663139"/>
            <a:ext cx="6096000" cy="4893647"/>
          </a:xfrm>
          <a:prstGeom prst="rect">
            <a:avLst/>
          </a:prstGeom>
        </p:spPr>
        <p:txBody>
          <a:bodyPr>
            <a:spAutoFit/>
          </a:bodyPr>
          <a:lstStyle/>
          <a:p>
            <a:r>
              <a:rPr lang="fr-FR" sz="2400" dirty="0" smtClean="0">
                <a:latin typeface="Andalus" panose="02020603050405020304" pitchFamily="18" charset="-78"/>
                <a:cs typeface="Andalus" panose="02020603050405020304" pitchFamily="18" charset="-78"/>
              </a:rPr>
              <a:t>Cascade   de saut d’électrons des couches externes vers les couches profondes suivi d’une émission de rayonnement c’est «le rayonnement caractéristique»</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L’atome subit un «réarrangement électronique»</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La règle est que les électrons occupent les niveaux d’énergie les plus bas.</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Ce phénomène est le principe de base de formation des rayons X.</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93940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02630" y="775081"/>
            <a:ext cx="7033158" cy="441991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94269" y="513286"/>
                <a:ext cx="4568650" cy="5262979"/>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Effet Auger:</a:t>
                </a:r>
              </a:p>
              <a:p>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C’est     l’interaction      d’un photon de fluorescence issu d’un réarrangement électronique avec un électron du même atome, lorsque ce photon à une énergie supérieure à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𝐸</m:t>
                        </m:r>
                      </m:e>
                      <m:sub>
                        <m:r>
                          <a:rPr lang="fr-FR" sz="2400" b="0" i="1" smtClean="0">
                            <a:latin typeface="Cambria Math" panose="02040503050406030204" pitchFamily="18" charset="0"/>
                            <a:cs typeface="Andalus" panose="02020603050405020304" pitchFamily="18" charset="-78"/>
                          </a:rPr>
                          <m:t>𝐿</m:t>
                        </m:r>
                      </m:sub>
                    </m:sSub>
                  </m:oMath>
                </a14:m>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Il s’ensuit l’éjection d’un électron Auger </a:t>
                </a:r>
                <a:endParaRPr lang="fr-FR" sz="2400" dirty="0">
                  <a:latin typeface="Andalus" panose="02020603050405020304" pitchFamily="18" charset="-78"/>
                  <a:cs typeface="Andalus" panose="02020603050405020304"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194269" y="513286"/>
                <a:ext cx="4568650" cy="5262979"/>
              </a:xfrm>
              <a:prstGeom prst="rect">
                <a:avLst/>
              </a:prstGeom>
              <a:blipFill>
                <a:blip r:embed="rId3"/>
                <a:stretch>
                  <a:fillRect l="-2136" t="-926" b="-1620"/>
                </a:stretch>
              </a:blipFill>
            </p:spPr>
            <p:txBody>
              <a:bodyPr/>
              <a:lstStyle/>
              <a:p>
                <a:r>
                  <a:rPr lang="fr-FR">
                    <a:noFill/>
                  </a:rPr>
                  <a:t> </a:t>
                </a:r>
              </a:p>
            </p:txBody>
          </p:sp>
        </mc:Fallback>
      </mc:AlternateContent>
    </p:spTree>
    <p:extLst>
      <p:ext uri="{BB962C8B-B14F-4D97-AF65-F5344CB8AC3E}">
        <p14:creationId xmlns:p14="http://schemas.microsoft.com/office/powerpoint/2010/main" val="331673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75139" y="699424"/>
                <a:ext cx="7432430" cy="3793987"/>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L'effet </a:t>
                </a:r>
                <a:r>
                  <a:rPr lang="fr-FR" sz="2400" b="1" dirty="0">
                    <a:latin typeface="Andalus" panose="02020603050405020304" pitchFamily="18" charset="-78"/>
                    <a:cs typeface="Andalus" panose="02020603050405020304" pitchFamily="18" charset="-78"/>
                  </a:rPr>
                  <a:t>de production de paire ou matérialisation </a:t>
                </a:r>
                <a:r>
                  <a:rPr lang="fr-FR" sz="2400" b="1" dirty="0" smtClean="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 </a:t>
                </a:r>
              </a:p>
              <a:p>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orsqu'un un </a:t>
                </a:r>
                <a:r>
                  <a:rPr lang="fr-FR" sz="2400" dirty="0">
                    <a:latin typeface="Andalus" panose="02020603050405020304" pitchFamily="18" charset="-78"/>
                    <a:cs typeface="Andalus" panose="02020603050405020304" pitchFamily="18" charset="-78"/>
                  </a:rPr>
                  <a:t>photon de haute énergie interagit avec un noyau atomique, créant ainsi une paire électron-positron. </a:t>
                </a:r>
              </a:p>
              <a:p>
                <a:r>
                  <a:rPr lang="fr-FR" sz="2400" dirty="0" smtClean="0">
                    <a:latin typeface="Andalus" panose="02020603050405020304" pitchFamily="18" charset="-78"/>
                    <a:cs typeface="Andalus" panose="02020603050405020304" pitchFamily="18" charset="-78"/>
                  </a:rPr>
                  <a:t>L'énergie </a:t>
                </a:r>
                <a:r>
                  <a:rPr lang="fr-FR" sz="2400" dirty="0">
                    <a:latin typeface="Andalus" panose="02020603050405020304" pitchFamily="18" charset="-78"/>
                    <a:cs typeface="Andalus" panose="02020603050405020304" pitchFamily="18" charset="-78"/>
                  </a:rPr>
                  <a:t>nécessaire pour obtenir la matérialisation de cette paire est égale a 1,022 MeV. Au-dessous de cette valeur, la réalisation de cet effet est énergétiquement impossible.</a:t>
                </a:r>
              </a:p>
              <a:p>
                <a:r>
                  <a:rPr lang="fr-FR" sz="2400" b="1" dirty="0" smtClean="0">
                    <a:latin typeface="Andalus" panose="02020603050405020304" pitchFamily="18" charset="-78"/>
                    <a:cs typeface="Andalus" panose="02020603050405020304" pitchFamily="18" charset="-78"/>
                  </a:rPr>
                  <a:t>L’énergie  </a:t>
                </a:r>
                <a:r>
                  <a:rPr lang="fr-FR" sz="2400" b="1" dirty="0">
                    <a:latin typeface="Andalus" panose="02020603050405020304" pitchFamily="18" charset="-78"/>
                    <a:cs typeface="Andalus" panose="02020603050405020304" pitchFamily="18" charset="-78"/>
                  </a:rPr>
                  <a:t>peut être convertie en masse selon cette </a:t>
                </a:r>
                <a:r>
                  <a:rPr lang="fr-FR" sz="2400" b="1" dirty="0" smtClean="0">
                    <a:latin typeface="Andalus" panose="02020603050405020304" pitchFamily="18" charset="-78"/>
                    <a:cs typeface="Andalus" panose="02020603050405020304" pitchFamily="18" charset="-78"/>
                  </a:rPr>
                  <a:t>équation </a:t>
                </a:r>
                <a14:m>
                  <m:oMath xmlns:m="http://schemas.openxmlformats.org/officeDocument/2006/math">
                    <m:r>
                      <a:rPr lang="fr-FR" sz="2400" b="1" i="1" smtClean="0">
                        <a:latin typeface="Cambria Math" panose="02040503050406030204" pitchFamily="18" charset="0"/>
                        <a:cs typeface="Andalus" panose="02020603050405020304" pitchFamily="18" charset="-78"/>
                      </a:rPr>
                      <m:t>𝑬</m:t>
                    </m:r>
                    <m:r>
                      <a:rPr lang="fr-FR" sz="2400" b="1" i="1" smtClean="0">
                        <a:latin typeface="Cambria Math" panose="02040503050406030204" pitchFamily="18" charset="0"/>
                        <a:cs typeface="Andalus" panose="02020603050405020304" pitchFamily="18" charset="-78"/>
                      </a:rPr>
                      <m:t>=</m:t>
                    </m:r>
                    <m:r>
                      <a:rPr lang="fr-FR" sz="2400" b="1" i="1" smtClean="0">
                        <a:latin typeface="Cambria Math" panose="02040503050406030204" pitchFamily="18" charset="0"/>
                        <a:cs typeface="Andalus" panose="02020603050405020304" pitchFamily="18" charset="-78"/>
                      </a:rPr>
                      <m:t>𝒎</m:t>
                    </m:r>
                    <m:sSup>
                      <m:sSupPr>
                        <m:ctrlPr>
                          <a:rPr lang="fr-FR" sz="2400" b="1" i="1" smtClean="0">
                            <a:latin typeface="Cambria Math" panose="02040503050406030204" pitchFamily="18" charset="0"/>
                            <a:cs typeface="Andalus" panose="02020603050405020304" pitchFamily="18" charset="-78"/>
                          </a:rPr>
                        </m:ctrlPr>
                      </m:sSupPr>
                      <m:e>
                        <m:r>
                          <a:rPr lang="fr-FR" sz="2400" b="1" i="1" smtClean="0">
                            <a:latin typeface="Cambria Math" panose="02040503050406030204" pitchFamily="18" charset="0"/>
                            <a:cs typeface="Andalus" panose="02020603050405020304" pitchFamily="18" charset="-78"/>
                          </a:rPr>
                          <m:t>𝑪</m:t>
                        </m:r>
                      </m:e>
                      <m:sup>
                        <m:r>
                          <a:rPr lang="fr-FR" sz="2400" b="1" i="1" smtClean="0">
                            <a:latin typeface="Cambria Math" panose="02040503050406030204" pitchFamily="18" charset="0"/>
                            <a:cs typeface="Andalus" panose="02020603050405020304" pitchFamily="18" charset="-78"/>
                          </a:rPr>
                          <m:t>𝟐</m:t>
                        </m:r>
                      </m:sup>
                    </m:sSup>
                  </m:oMath>
                </a14:m>
                <a:endParaRPr lang="fr-FR" sz="2400" b="1"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75139" y="699424"/>
                <a:ext cx="7432430" cy="3793987"/>
              </a:xfrm>
              <a:prstGeom prst="rect">
                <a:avLst/>
              </a:prstGeom>
              <a:blipFill>
                <a:blip r:embed="rId2"/>
                <a:stretch>
                  <a:fillRect l="-1313" t="-1286" r="-1969"/>
                </a:stretch>
              </a:blipFill>
            </p:spPr>
            <p:txBody>
              <a:bodyPr/>
              <a:lstStyle/>
              <a:p>
                <a:r>
                  <a:rPr lang="fr-FR">
                    <a:noFill/>
                  </a:rPr>
                  <a:t> </a:t>
                </a:r>
              </a:p>
            </p:txBody>
          </p:sp>
        </mc:Fallback>
      </mc:AlternateContent>
      <p:pic>
        <p:nvPicPr>
          <p:cNvPr id="6" name="Picture 5"/>
          <p:cNvPicPr>
            <a:picLocks noChangeAspect="1"/>
          </p:cNvPicPr>
          <p:nvPr/>
        </p:nvPicPr>
        <p:blipFill>
          <a:blip r:embed="rId3"/>
          <a:stretch>
            <a:fillRect/>
          </a:stretch>
        </p:blipFill>
        <p:spPr>
          <a:xfrm>
            <a:off x="7928149" y="905817"/>
            <a:ext cx="3734847" cy="3927440"/>
          </a:xfrm>
          <a:prstGeom prst="rect">
            <a:avLst/>
          </a:prstGeom>
        </p:spPr>
      </p:pic>
    </p:spTree>
    <p:extLst>
      <p:ext uri="{BB962C8B-B14F-4D97-AF65-F5344CB8AC3E}">
        <p14:creationId xmlns:p14="http://schemas.microsoft.com/office/powerpoint/2010/main" val="152844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332" y="477022"/>
            <a:ext cx="11612545" cy="5632311"/>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1898</a:t>
            </a:r>
          </a:p>
          <a:p>
            <a:r>
              <a:rPr lang="fr-FR" sz="2400" dirty="0">
                <a:latin typeface="Andalus" panose="02020603050405020304" pitchFamily="18" charset="-78"/>
                <a:cs typeface="Andalus" panose="02020603050405020304" pitchFamily="18" charset="-78"/>
              </a:rPr>
              <a:t>Marie et Pierre Curie découvrent le polonium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et </a:t>
            </a:r>
            <a:r>
              <a:rPr lang="fr-FR" sz="2400" dirty="0">
                <a:latin typeface="Andalus" panose="02020603050405020304" pitchFamily="18" charset="-78"/>
                <a:cs typeface="Andalus" panose="02020603050405020304" pitchFamily="18" charset="-78"/>
              </a:rPr>
              <a:t>le </a:t>
            </a:r>
            <a:r>
              <a:rPr lang="fr-FR" sz="2400" dirty="0" smtClean="0">
                <a:latin typeface="Andalus" panose="02020603050405020304" pitchFamily="18" charset="-78"/>
                <a:cs typeface="Andalus" panose="02020603050405020304" pitchFamily="18" charset="-78"/>
              </a:rPr>
              <a:t>radium. Marie </a:t>
            </a:r>
            <a:r>
              <a:rPr lang="fr-FR" sz="2400" dirty="0">
                <a:latin typeface="Andalus" panose="02020603050405020304" pitchFamily="18" charset="-78"/>
                <a:cs typeface="Andalus" panose="02020603050405020304" pitchFamily="18" charset="-78"/>
              </a:rPr>
              <a:t>Curie introduit le terme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radioactivité </a:t>
            </a:r>
            <a:r>
              <a:rPr lang="fr-FR" sz="2400" dirty="0">
                <a:latin typeface="Andalus" panose="02020603050405020304" pitchFamily="18" charset="-78"/>
                <a:cs typeface="Andalus" panose="02020603050405020304" pitchFamily="18" charset="-78"/>
              </a:rPr>
              <a:t>pour décrire les rayons émis </a:t>
            </a:r>
            <a:r>
              <a:rPr lang="fr-FR" sz="2400" dirty="0" smtClean="0">
                <a:latin typeface="Andalus" panose="02020603050405020304" pitchFamily="18" charset="-78"/>
                <a:cs typeface="Andalus" panose="02020603050405020304" pitchFamily="18" charset="-78"/>
              </a:rPr>
              <a:t>par</a:t>
            </a:r>
          </a:p>
          <a:p>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l'uranium, le thorium, le polonium, le radium, ..</a:t>
            </a: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1899</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Plusieurs scientifiques montrent l’existence de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deux </a:t>
            </a:r>
            <a:r>
              <a:rPr lang="fr-FR" sz="2400" dirty="0">
                <a:latin typeface="Andalus" panose="02020603050405020304" pitchFamily="18" charset="-78"/>
                <a:cs typeface="Andalus" panose="02020603050405020304" pitchFamily="18" charset="-78"/>
              </a:rPr>
              <a:t>types de rayonnements émis par l’uranium.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Rutherford </a:t>
            </a:r>
            <a:r>
              <a:rPr lang="fr-FR" sz="2400" dirty="0">
                <a:latin typeface="Andalus" panose="02020603050405020304" pitchFamily="18" charset="-78"/>
                <a:cs typeface="Andalus" panose="02020603050405020304" pitchFamily="18" charset="-78"/>
              </a:rPr>
              <a:t>les nommera rayons alpha et béta.</a:t>
            </a: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1900</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Paul Villard identifie un troisième type de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radioactivité </a:t>
            </a:r>
            <a:r>
              <a:rPr lang="fr-FR" sz="2400" dirty="0">
                <a:latin typeface="Andalus" panose="02020603050405020304" pitchFamily="18" charset="-78"/>
                <a:cs typeface="Andalus" panose="02020603050405020304" pitchFamily="18" charset="-78"/>
              </a:rPr>
              <a:t>: le rayonnement gamma</a:t>
            </a:r>
            <a:r>
              <a:rPr lang="fr-FR" dirty="0"/>
              <a:t>.</a:t>
            </a:r>
          </a:p>
        </p:txBody>
      </p:sp>
      <p:pic>
        <p:nvPicPr>
          <p:cNvPr id="3" name="Picture 2"/>
          <p:cNvPicPr>
            <a:picLocks noChangeAspect="1"/>
          </p:cNvPicPr>
          <p:nvPr/>
        </p:nvPicPr>
        <p:blipFill>
          <a:blip r:embed="rId2"/>
          <a:stretch>
            <a:fillRect/>
          </a:stretch>
        </p:blipFill>
        <p:spPr>
          <a:xfrm>
            <a:off x="7145006" y="247649"/>
            <a:ext cx="2119574" cy="2184051"/>
          </a:xfrm>
          <a:prstGeom prst="rect">
            <a:avLst/>
          </a:prstGeom>
        </p:spPr>
      </p:pic>
      <p:pic>
        <p:nvPicPr>
          <p:cNvPr id="4" name="Picture 3"/>
          <p:cNvPicPr>
            <a:picLocks noChangeAspect="1"/>
          </p:cNvPicPr>
          <p:nvPr/>
        </p:nvPicPr>
        <p:blipFill>
          <a:blip r:embed="rId3"/>
          <a:stretch>
            <a:fillRect/>
          </a:stretch>
        </p:blipFill>
        <p:spPr>
          <a:xfrm>
            <a:off x="9221731" y="2429200"/>
            <a:ext cx="2092714" cy="2484444"/>
          </a:xfrm>
          <a:prstGeom prst="rect">
            <a:avLst/>
          </a:prstGeom>
        </p:spPr>
      </p:pic>
      <p:pic>
        <p:nvPicPr>
          <p:cNvPr id="6" name="Picture 5"/>
          <p:cNvPicPr>
            <a:picLocks noChangeAspect="1"/>
          </p:cNvPicPr>
          <p:nvPr/>
        </p:nvPicPr>
        <p:blipFill>
          <a:blip r:embed="rId4"/>
          <a:stretch>
            <a:fillRect/>
          </a:stretch>
        </p:blipFill>
        <p:spPr>
          <a:xfrm>
            <a:off x="6591666" y="4491613"/>
            <a:ext cx="1989626" cy="2110573"/>
          </a:xfrm>
          <a:prstGeom prst="rect">
            <a:avLst/>
          </a:prstGeom>
        </p:spPr>
      </p:pic>
    </p:spTree>
    <p:extLst>
      <p:ext uri="{BB962C8B-B14F-4D97-AF65-F5344CB8AC3E}">
        <p14:creationId xmlns:p14="http://schemas.microsoft.com/office/powerpoint/2010/main" val="3276550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920488"/>
            <a:ext cx="6096000" cy="3785652"/>
          </a:xfrm>
          <a:prstGeom prst="rect">
            <a:avLst/>
          </a:prstGeom>
        </p:spPr>
        <p:txBody>
          <a:bodyPr>
            <a:spAutoFit/>
          </a:bodyPr>
          <a:lstStyle/>
          <a:p>
            <a:r>
              <a:rPr lang="fr-FR" sz="2400" dirty="0">
                <a:latin typeface="Andalus" panose="02020603050405020304" pitchFamily="18" charset="-78"/>
                <a:cs typeface="Andalus" panose="02020603050405020304" pitchFamily="18" charset="-78"/>
              </a:rPr>
              <a:t>Devenir de la paire :</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Le négaton, le plus stable, peut rester à l’état libre soit s’accoler à un atome pour former un ion. </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e </a:t>
            </a:r>
            <a:r>
              <a:rPr lang="fr-FR" sz="2400" dirty="0">
                <a:latin typeface="Andalus" panose="02020603050405020304" pitchFamily="18" charset="-78"/>
                <a:cs typeface="Andalus" panose="02020603050405020304" pitchFamily="18" charset="-78"/>
              </a:rPr>
              <a:t>positron </a:t>
            </a:r>
            <a:r>
              <a:rPr lang="fr-FR" sz="2400" dirty="0" smtClean="0">
                <a:latin typeface="Andalus" panose="02020603050405020304" pitchFamily="18" charset="-78"/>
                <a:cs typeface="Andalus" panose="02020603050405020304" pitchFamily="18" charset="-78"/>
              </a:rPr>
              <a:t>le </a:t>
            </a:r>
            <a:r>
              <a:rPr lang="fr-FR" sz="2400" dirty="0">
                <a:latin typeface="Andalus" panose="02020603050405020304" pitchFamily="18" charset="-78"/>
                <a:cs typeface="Andalus" panose="02020603050405020304" pitchFamily="18" charset="-78"/>
              </a:rPr>
              <a:t>moins stable, une fois ralenti, il rencontre un électron négatif de la matière et cette rencontre provoque </a:t>
            </a:r>
            <a:r>
              <a:rPr lang="fr-FR" sz="2400" dirty="0" smtClean="0">
                <a:latin typeface="Andalus" panose="02020603050405020304" pitchFamily="18" charset="-78"/>
                <a:cs typeface="Andalus" panose="02020603050405020304" pitchFamily="18" charset="-78"/>
              </a:rPr>
              <a:t>un phénomène </a:t>
            </a:r>
            <a:r>
              <a:rPr lang="fr-FR" sz="2400" dirty="0">
                <a:latin typeface="Andalus" panose="02020603050405020304" pitchFamily="18" charset="-78"/>
                <a:cs typeface="Andalus" panose="02020603050405020304" pitchFamily="18" charset="-78"/>
              </a:rPr>
              <a:t>de dématérialisation avec émission de deux photons de 0.511 MeV à 180°. </a:t>
            </a:r>
          </a:p>
        </p:txBody>
      </p:sp>
      <p:pic>
        <p:nvPicPr>
          <p:cNvPr id="4" name="Picture 3"/>
          <p:cNvPicPr>
            <a:picLocks noChangeAspect="1"/>
          </p:cNvPicPr>
          <p:nvPr/>
        </p:nvPicPr>
        <p:blipFill>
          <a:blip r:embed="rId2"/>
          <a:stretch>
            <a:fillRect/>
          </a:stretch>
        </p:blipFill>
        <p:spPr>
          <a:xfrm>
            <a:off x="7588399" y="1567543"/>
            <a:ext cx="3354256" cy="3426488"/>
          </a:xfrm>
          <a:prstGeom prst="rect">
            <a:avLst/>
          </a:prstGeom>
        </p:spPr>
      </p:pic>
    </p:spTree>
    <p:extLst>
      <p:ext uri="{BB962C8B-B14F-4D97-AF65-F5344CB8AC3E}">
        <p14:creationId xmlns:p14="http://schemas.microsoft.com/office/powerpoint/2010/main" val="1279199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3723" y="723482"/>
            <a:ext cx="10611060" cy="3785652"/>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Rayonnement particulaire –matière:</a:t>
            </a:r>
          </a:p>
          <a:p>
            <a:endParaRPr lang="fr-FR" sz="2400" b="1"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Il existe trois particules élémentaires ,deux lourdes (Neutron et Proton) et une légère (électron), auquel on peut ajouter le Positon (</a:t>
            </a:r>
            <a:r>
              <a:rPr lang="el-GR" sz="2400" dirty="0">
                <a:latin typeface="Andalus" panose="02020603050405020304" pitchFamily="18" charset="-78"/>
                <a:cs typeface="Andalus" panose="02020603050405020304" pitchFamily="18" charset="-78"/>
              </a:rPr>
              <a:t>β</a:t>
            </a:r>
            <a:r>
              <a:rPr lang="el-GR" sz="2400" dirty="0" smtClean="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 et le Négaton (</a:t>
            </a:r>
            <a:r>
              <a:rPr lang="el-GR" sz="2400" dirty="0">
                <a:latin typeface="Andalus" panose="02020603050405020304" pitchFamily="18" charset="-78"/>
                <a:cs typeface="Andalus" panose="02020603050405020304" pitchFamily="18" charset="-78"/>
              </a:rPr>
              <a:t>β-).</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L’interaction d’une particule matérielle ionisante avec la matière est caractérisée par un transfert d’énergie dû à des chocs directs ou à distance (collision) entrainant le ralentissement de la particule d’un côté et  des effets physiques (ionisation) de l’autre et ceci jusqu’à l’arrêt.</a:t>
            </a:r>
          </a:p>
          <a:p>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Ø"/>
            </a:pPr>
            <a:r>
              <a:rPr lang="fr-FR" sz="2400" dirty="0" smtClean="0">
                <a:latin typeface="Andalus" panose="02020603050405020304" pitchFamily="18" charset="-78"/>
                <a:cs typeface="Andalus" panose="02020603050405020304" pitchFamily="18" charset="-78"/>
              </a:rPr>
              <a:t>Leurs effets radiobiologiques sont plus importants par rapport aux REM</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90968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411" y="639838"/>
            <a:ext cx="7811177" cy="5578323"/>
          </a:xfrm>
          <a:prstGeom prst="rect">
            <a:avLst/>
          </a:prstGeom>
        </p:spPr>
      </p:pic>
    </p:spTree>
    <p:extLst>
      <p:ext uri="{BB962C8B-B14F-4D97-AF65-F5344CB8AC3E}">
        <p14:creationId xmlns:p14="http://schemas.microsoft.com/office/powerpoint/2010/main" val="225473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7549" y="643648"/>
            <a:ext cx="7856901" cy="5570703"/>
          </a:xfrm>
          <a:prstGeom prst="rect">
            <a:avLst/>
          </a:prstGeom>
        </p:spPr>
      </p:pic>
    </p:spTree>
    <p:extLst>
      <p:ext uri="{BB962C8B-B14F-4D97-AF65-F5344CB8AC3E}">
        <p14:creationId xmlns:p14="http://schemas.microsoft.com/office/powerpoint/2010/main" val="2783630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666" y="341643"/>
            <a:ext cx="7757832" cy="46603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41645" y="5226784"/>
                <a:ext cx="11746522" cy="1631216"/>
              </a:xfrm>
              <a:prstGeom prst="rect">
                <a:avLst/>
              </a:prstGeom>
            </p:spPr>
            <p:txBody>
              <a:bodyPr wrap="square">
                <a:spAutoFit/>
              </a:bodyPr>
              <a:lstStyle/>
              <a:p>
                <a:r>
                  <a:rPr lang="fr-FR" sz="2000" dirty="0">
                    <a:latin typeface="Andalus" panose="02020603050405020304" pitchFamily="18" charset="-78"/>
                    <a:cs typeface="Andalus" panose="02020603050405020304" pitchFamily="18" charset="-78"/>
                  </a:rPr>
                  <a:t>Chaîne (principale) de désintégration :</a:t>
                </a:r>
              </a:p>
              <a:p>
                <a:r>
                  <a:rPr lang="fr-FR" sz="2000" dirty="0">
                    <a:latin typeface="Andalus" panose="02020603050405020304" pitchFamily="18" charset="-78"/>
                    <a:cs typeface="Andalus" panose="02020603050405020304" pitchFamily="18" charset="-78"/>
                  </a:rPr>
                  <a:t>238U </a:t>
                </a:r>
                <a14:m>
                  <m:oMath xmlns:m="http://schemas.openxmlformats.org/officeDocument/2006/math">
                    <m:r>
                      <a:rPr lang="el-GR" sz="2000" i="1" dirty="0" smtClean="0">
                        <a:latin typeface="Cambria Math" panose="02040503050406030204" pitchFamily="18" charset="0"/>
                        <a:ea typeface="Cambria Math" panose="02040503050406030204" pitchFamily="18" charset="0"/>
                        <a:cs typeface="Andalus" panose="02020603050405020304" pitchFamily="18" charset="-78"/>
                      </a:rPr>
                      <m:t>𝛼</m:t>
                    </m:r>
                  </m:oMath>
                </a14:m>
                <a:r>
                  <a:rPr lang="el-GR" sz="2000" dirty="0">
                    <a:cs typeface="Andalus" panose="02020603050405020304" pitchFamily="18" charset="-78"/>
                  </a:rPr>
                  <a:t>→ 234</a:t>
                </a:r>
                <a:r>
                  <a:rPr lang="fr-FR" sz="2000" dirty="0">
                    <a:latin typeface="Andalus" panose="02020603050405020304" pitchFamily="18" charset="-78"/>
                    <a:cs typeface="Andalus" panose="02020603050405020304" pitchFamily="18" charset="-78"/>
                  </a:rPr>
                  <a:t>Th </a:t>
                </a:r>
                <a:r>
                  <a:rPr lang="el-GR" sz="2000" dirty="0">
                    <a:cs typeface="Andalus" panose="02020603050405020304" pitchFamily="18" charset="-78"/>
                  </a:rPr>
                  <a:t>β→ 234</a:t>
                </a:r>
                <a:r>
                  <a:rPr lang="fr-FR" sz="2000" dirty="0">
                    <a:latin typeface="Andalus" panose="02020603050405020304" pitchFamily="18" charset="-78"/>
                    <a:cs typeface="Andalus" panose="02020603050405020304" pitchFamily="18" charset="-78"/>
                  </a:rPr>
                  <a:t>Pa </a:t>
                </a:r>
                <a:r>
                  <a:rPr lang="el-GR" sz="2000" dirty="0">
                    <a:cs typeface="Andalus" panose="02020603050405020304" pitchFamily="18" charset="-78"/>
                  </a:rPr>
                  <a:t>β→ 234</a:t>
                </a:r>
                <a:r>
                  <a:rPr lang="fr-FR" sz="2000" dirty="0">
                    <a:latin typeface="Andalus" panose="02020603050405020304" pitchFamily="18" charset="-78"/>
                    <a:cs typeface="Andalus" panose="02020603050405020304" pitchFamily="18" charset="-78"/>
                  </a:rPr>
                  <a:t>U </a:t>
                </a:r>
                <a:r>
                  <a:rPr lang="fr-FR" sz="2000" dirty="0" smtClean="0">
                    <a:latin typeface="Andalus" panose="02020603050405020304" pitchFamily="18" charset="-78"/>
                    <a:cs typeface="Andalus" panose="02020603050405020304" pitchFamily="18" charset="-78"/>
                  </a:rPr>
                  <a:t>𝛼</a:t>
                </a:r>
                <a:r>
                  <a:rPr lang="el-GR" sz="2000" dirty="0" smtClean="0">
                    <a:cs typeface="Andalus" panose="02020603050405020304" pitchFamily="18" charset="-78"/>
                  </a:rPr>
                  <a:t>→ </a:t>
                </a:r>
                <a:r>
                  <a:rPr lang="el-GR" sz="2000" dirty="0">
                    <a:cs typeface="Andalus" panose="02020603050405020304" pitchFamily="18" charset="-78"/>
                  </a:rPr>
                  <a:t>230</a:t>
                </a:r>
                <a:r>
                  <a:rPr lang="fr-FR" sz="2000" dirty="0">
                    <a:latin typeface="Andalus" panose="02020603050405020304" pitchFamily="18" charset="-78"/>
                    <a:cs typeface="Andalus" panose="02020603050405020304" pitchFamily="18" charset="-78"/>
                  </a:rPr>
                  <a:t>Th </a:t>
                </a:r>
                <a:r>
                  <a:rPr lang="el-GR" sz="2000" dirty="0" smtClean="0">
                    <a:cs typeface="Andalus" panose="02020603050405020304" pitchFamily="18" charset="-78"/>
                  </a:rPr>
                  <a:t>→ </a:t>
                </a:r>
                <a:r>
                  <a:rPr lang="el-GR" sz="2000" dirty="0">
                    <a:cs typeface="Andalus" panose="02020603050405020304" pitchFamily="18" charset="-78"/>
                  </a:rPr>
                  <a:t>226</a:t>
                </a:r>
                <a:r>
                  <a:rPr lang="fr-FR" sz="2000" dirty="0">
                    <a:latin typeface="Andalus" panose="02020603050405020304" pitchFamily="18" charset="-78"/>
                    <a:cs typeface="Andalus" panose="02020603050405020304" pitchFamily="18" charset="-78"/>
                  </a:rPr>
                  <a:t>Ra </a:t>
                </a:r>
                <a:r>
                  <a:rPr lang="fr-FR" sz="2000" dirty="0" smtClean="0">
                    <a:latin typeface="Andalus" panose="02020603050405020304" pitchFamily="18" charset="-78"/>
                    <a:cs typeface="Andalus" panose="02020603050405020304" pitchFamily="18" charset="-78"/>
                  </a:rPr>
                  <a:t>𝛼</a:t>
                </a:r>
                <a:r>
                  <a:rPr lang="el-GR" sz="2000" dirty="0" smtClean="0">
                    <a:cs typeface="Andalus" panose="02020603050405020304" pitchFamily="18" charset="-78"/>
                  </a:rPr>
                  <a:t>→ </a:t>
                </a:r>
                <a:r>
                  <a:rPr lang="el-GR" sz="2000" dirty="0">
                    <a:cs typeface="Andalus" panose="02020603050405020304" pitchFamily="18" charset="-78"/>
                  </a:rPr>
                  <a:t>222</a:t>
                </a:r>
                <a:r>
                  <a:rPr lang="fr-FR" sz="2000" dirty="0">
                    <a:latin typeface="Andalus" panose="02020603050405020304" pitchFamily="18" charset="-78"/>
                    <a:cs typeface="Andalus" panose="02020603050405020304" pitchFamily="18" charset="-78"/>
                  </a:rPr>
                  <a:t>Rn </a:t>
                </a:r>
                <a:r>
                  <a:rPr lang="fr-FR" sz="2000" dirty="0" smtClean="0">
                    <a:latin typeface="Andalus" panose="02020603050405020304" pitchFamily="18" charset="-78"/>
                    <a:cs typeface="Andalus" panose="02020603050405020304" pitchFamily="18" charset="-78"/>
                  </a:rPr>
                  <a:t>𝛼</a:t>
                </a:r>
                <a:r>
                  <a:rPr lang="el-GR" sz="2000" dirty="0" smtClean="0">
                    <a:cs typeface="Andalus" panose="02020603050405020304" pitchFamily="18" charset="-78"/>
                  </a:rPr>
                  <a:t>→ </a:t>
                </a:r>
                <a:r>
                  <a:rPr lang="el-GR" sz="2000" dirty="0">
                    <a:cs typeface="Andalus" panose="02020603050405020304" pitchFamily="18" charset="-78"/>
                  </a:rPr>
                  <a:t>218</a:t>
                </a:r>
                <a:r>
                  <a:rPr lang="fr-FR" sz="2000" dirty="0">
                    <a:latin typeface="Andalus" panose="02020603050405020304" pitchFamily="18" charset="-78"/>
                    <a:cs typeface="Andalus" panose="02020603050405020304" pitchFamily="18" charset="-78"/>
                  </a:rPr>
                  <a:t>Po </a:t>
                </a:r>
                <a:r>
                  <a:rPr lang="el-GR" sz="2000" dirty="0" smtClean="0">
                    <a:cs typeface="Andalus" panose="02020603050405020304" pitchFamily="18" charset="-78"/>
                  </a:rPr>
                  <a:t>→ </a:t>
                </a:r>
                <a:r>
                  <a:rPr lang="el-GR" sz="2000" dirty="0">
                    <a:cs typeface="Andalus" panose="02020603050405020304" pitchFamily="18" charset="-78"/>
                  </a:rPr>
                  <a:t>214</a:t>
                </a:r>
                <a:r>
                  <a:rPr lang="fr-FR" sz="2000" dirty="0">
                    <a:latin typeface="Andalus" panose="02020603050405020304" pitchFamily="18" charset="-78"/>
                    <a:cs typeface="Andalus" panose="02020603050405020304" pitchFamily="18" charset="-78"/>
                  </a:rPr>
                  <a:t>Pb </a:t>
                </a:r>
                <a:r>
                  <a:rPr lang="el-GR" sz="2000" dirty="0">
                    <a:cs typeface="Andalus" panose="02020603050405020304" pitchFamily="18" charset="-78"/>
                  </a:rPr>
                  <a:t>β→ 214</a:t>
                </a:r>
                <a:r>
                  <a:rPr lang="fr-FR" sz="2000" dirty="0">
                    <a:latin typeface="Andalus" panose="02020603050405020304" pitchFamily="18" charset="-78"/>
                    <a:cs typeface="Andalus" panose="02020603050405020304" pitchFamily="18" charset="-78"/>
                  </a:rPr>
                  <a:t>Bi </a:t>
                </a:r>
                <a:r>
                  <a:rPr lang="el-GR" sz="2000" dirty="0">
                    <a:cs typeface="Andalus" panose="02020603050405020304" pitchFamily="18" charset="-78"/>
                  </a:rPr>
                  <a:t>β→ 214</a:t>
                </a:r>
                <a:r>
                  <a:rPr lang="fr-FR" sz="2000" dirty="0">
                    <a:latin typeface="Andalus" panose="02020603050405020304" pitchFamily="18" charset="-78"/>
                    <a:cs typeface="Andalus" panose="02020603050405020304" pitchFamily="18" charset="-78"/>
                  </a:rPr>
                  <a:t>Po </a:t>
                </a:r>
                <a:r>
                  <a:rPr lang="fr-FR" sz="2000" dirty="0" smtClean="0">
                    <a:latin typeface="Andalus" panose="02020603050405020304" pitchFamily="18" charset="-78"/>
                    <a:cs typeface="Andalus" panose="02020603050405020304" pitchFamily="18" charset="-78"/>
                  </a:rPr>
                  <a:t>𝛼</a:t>
                </a:r>
                <a:r>
                  <a:rPr lang="el-GR" sz="2000" dirty="0" smtClean="0">
                    <a:cs typeface="Andalus" panose="02020603050405020304" pitchFamily="18" charset="-78"/>
                  </a:rPr>
                  <a:t>→ </a:t>
                </a:r>
                <a:r>
                  <a:rPr lang="el-GR" sz="2000" dirty="0">
                    <a:cs typeface="Andalus" panose="02020603050405020304" pitchFamily="18" charset="-78"/>
                  </a:rPr>
                  <a:t>210</a:t>
                </a:r>
                <a:r>
                  <a:rPr lang="fr-FR" sz="2000" dirty="0">
                    <a:latin typeface="Andalus" panose="02020603050405020304" pitchFamily="18" charset="-78"/>
                    <a:cs typeface="Andalus" panose="02020603050405020304" pitchFamily="18" charset="-78"/>
                  </a:rPr>
                  <a:t>Pb </a:t>
                </a:r>
                <a:r>
                  <a:rPr lang="el-GR" sz="2000" dirty="0">
                    <a:cs typeface="Andalus" panose="02020603050405020304" pitchFamily="18" charset="-78"/>
                  </a:rPr>
                  <a:t>β→ 210</a:t>
                </a:r>
                <a:r>
                  <a:rPr lang="fr-FR" sz="2000" dirty="0">
                    <a:latin typeface="Andalus" panose="02020603050405020304" pitchFamily="18" charset="-78"/>
                    <a:cs typeface="Andalus" panose="02020603050405020304" pitchFamily="18" charset="-78"/>
                  </a:rPr>
                  <a:t>Bi </a:t>
                </a:r>
                <a:r>
                  <a:rPr lang="el-GR" sz="2000" dirty="0">
                    <a:cs typeface="Andalus" panose="02020603050405020304" pitchFamily="18" charset="-78"/>
                  </a:rPr>
                  <a:t>β→ 210</a:t>
                </a:r>
                <a:r>
                  <a:rPr lang="fr-FR" sz="2000" dirty="0">
                    <a:latin typeface="Andalus" panose="02020603050405020304" pitchFamily="18" charset="-78"/>
                    <a:cs typeface="Andalus" panose="02020603050405020304" pitchFamily="18" charset="-78"/>
                  </a:rPr>
                  <a:t>Po </a:t>
                </a:r>
                <a:r>
                  <a:rPr lang="fr-FR" sz="2000" dirty="0" smtClean="0">
                    <a:latin typeface="Andalus" panose="02020603050405020304" pitchFamily="18" charset="-78"/>
                    <a:cs typeface="Andalus" panose="02020603050405020304" pitchFamily="18" charset="-78"/>
                  </a:rPr>
                  <a:t>𝛼</a:t>
                </a:r>
                <a:r>
                  <a:rPr lang="el-GR" sz="2000" dirty="0" smtClean="0">
                    <a:cs typeface="Andalus" panose="02020603050405020304" pitchFamily="18" charset="-78"/>
                  </a:rPr>
                  <a:t>→ </a:t>
                </a:r>
                <a:r>
                  <a:rPr lang="el-GR" sz="2000" dirty="0">
                    <a:cs typeface="Andalus" panose="02020603050405020304" pitchFamily="18" charset="-78"/>
                  </a:rPr>
                  <a:t>206</a:t>
                </a:r>
                <a:r>
                  <a:rPr lang="fr-FR" sz="2000" dirty="0">
                    <a:latin typeface="Andalus" panose="02020603050405020304" pitchFamily="18" charset="-78"/>
                    <a:cs typeface="Andalus" panose="02020603050405020304" pitchFamily="18" charset="-78"/>
                  </a:rPr>
                  <a:t>Pb (stable)</a:t>
                </a:r>
              </a:p>
              <a:p>
                <a:endParaRPr lang="fr-FR" sz="2000" dirty="0">
                  <a:latin typeface="Andalus" panose="02020603050405020304" pitchFamily="18" charset="-78"/>
                  <a:cs typeface="Andalus" panose="02020603050405020304" pitchFamily="18" charset="-78"/>
                </a:endParaRPr>
              </a:p>
              <a:p>
                <a:r>
                  <a:rPr lang="fr-FR" sz="2000" dirty="0">
                    <a:latin typeface="Andalus" panose="02020603050405020304" pitchFamily="18" charset="-78"/>
                    <a:cs typeface="Andalus" panose="02020603050405020304" pitchFamily="18" charset="-78"/>
                  </a:rPr>
                  <a:t>Il se désintègre en émettant des particules alpha dont l’énergie typique est de 5,3 MeV.</a:t>
                </a:r>
              </a:p>
            </p:txBody>
          </p:sp>
        </mc:Choice>
        <mc:Fallback xmlns="">
          <p:sp>
            <p:nvSpPr>
              <p:cNvPr id="3" name="Rectangle 2"/>
              <p:cNvSpPr>
                <a:spLocks noRot="1" noChangeAspect="1" noMove="1" noResize="1" noEditPoints="1" noAdjustHandles="1" noChangeArrowheads="1" noChangeShapeType="1" noTextEdit="1"/>
              </p:cNvSpPr>
              <p:nvPr/>
            </p:nvSpPr>
            <p:spPr>
              <a:xfrm>
                <a:off x="341645" y="5226784"/>
                <a:ext cx="11746522" cy="1631216"/>
              </a:xfrm>
              <a:prstGeom prst="rect">
                <a:avLst/>
              </a:prstGeom>
              <a:blipFill>
                <a:blip r:embed="rId3"/>
                <a:stretch>
                  <a:fillRect l="-519" t="-1866" b="-5597"/>
                </a:stretch>
              </a:blipFill>
            </p:spPr>
            <p:txBody>
              <a:bodyPr/>
              <a:lstStyle/>
              <a:p>
                <a:r>
                  <a:rPr lang="fr-FR">
                    <a:noFill/>
                  </a:rPr>
                  <a:t> </a:t>
                </a:r>
              </a:p>
            </p:txBody>
          </p:sp>
        </mc:Fallback>
      </mc:AlternateContent>
    </p:spTree>
    <p:extLst>
      <p:ext uri="{BB962C8B-B14F-4D97-AF65-F5344CB8AC3E}">
        <p14:creationId xmlns:p14="http://schemas.microsoft.com/office/powerpoint/2010/main" val="3401961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41160" y="535134"/>
                <a:ext cx="11635991" cy="415498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Les rayonnements alpha et beta:</a:t>
                </a:r>
              </a:p>
              <a:p>
                <a:endParaRPr lang="fr-FR" sz="2400" b="1" dirty="0">
                  <a:latin typeface="Andalus" panose="02020603050405020304" pitchFamily="18" charset="-78"/>
                  <a:cs typeface="Andalus" panose="02020603050405020304" pitchFamily="18" charset="-78"/>
                </a:endParaRPr>
              </a:p>
              <a:p>
                <a:endParaRPr lang="fr-FR" sz="2400" b="1"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Les rayonnements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𝛼</m:t>
                    </m:r>
                  </m:oMath>
                </a14:m>
                <a:r>
                  <a:rPr lang="fr-FR" sz="2400" dirty="0" smtClean="0">
                    <a:latin typeface="Andalus" panose="02020603050405020304" pitchFamily="18" charset="-78"/>
                    <a:cs typeface="Andalus" panose="02020603050405020304" pitchFamily="18" charset="-78"/>
                  </a:rPr>
                  <a:t> et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𝛽</m:t>
                    </m:r>
                  </m:oMath>
                </a14:m>
                <a:r>
                  <a:rPr lang="fr-FR" sz="2400" dirty="0" smtClean="0">
                    <a:latin typeface="Andalus" panose="02020603050405020304" pitchFamily="18" charset="-78"/>
                    <a:cs typeface="Andalus" panose="02020603050405020304" pitchFamily="18" charset="-78"/>
                  </a:rPr>
                  <a:t> sont issus des désintégrations nucléaires de noyaux instables.</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Ces désintégrations sont presque toujours suivies, après un temps très variable, d’une désexcitation.</a:t>
                </a:r>
              </a:p>
              <a:p>
                <a:pPr marL="342900" indent="-342900">
                  <a:buFont typeface="Wingdings" panose="05000000000000000000" pitchFamily="2" charset="2"/>
                  <a:buChar char="Ø"/>
                </a:pPr>
                <a:r>
                  <a:rPr lang="fr-FR" sz="2400" dirty="0" smtClean="0">
                    <a:latin typeface="Andalus" panose="02020603050405020304" pitchFamily="18" charset="-78"/>
                    <a:cs typeface="Andalus" panose="02020603050405020304" pitchFamily="18" charset="-78"/>
                  </a:rPr>
                  <a:t>Le noyau fils Y se désexcite en émettant un photon, appelé photon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𝛾</m:t>
                    </m:r>
                  </m:oMath>
                </a14:m>
                <a:r>
                  <a:rPr lang="fr-FR" sz="2400" dirty="0" smtClean="0">
                    <a:latin typeface="Andalus" panose="02020603050405020304" pitchFamily="18" charset="-78"/>
                    <a:cs typeface="Andalus" panose="02020603050405020304" pitchFamily="18" charset="-78"/>
                  </a:rPr>
                  <a:t>.</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 noyau fils Y peut être lui-même instable et se désintégrer à son tour(filiation radioactive).</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241160" y="535134"/>
                <a:ext cx="11635991" cy="4154984"/>
              </a:xfrm>
              <a:prstGeom prst="rect">
                <a:avLst/>
              </a:prstGeom>
              <a:blipFill>
                <a:blip r:embed="rId2"/>
                <a:stretch>
                  <a:fillRect l="-839" t="-1175" b="-2496"/>
                </a:stretch>
              </a:blipFill>
            </p:spPr>
            <p:txBody>
              <a:bodyPr/>
              <a:lstStyle/>
              <a:p>
                <a:r>
                  <a:rPr lang="fr-FR">
                    <a:noFill/>
                  </a:rPr>
                  <a:t> </a:t>
                </a:r>
              </a:p>
            </p:txBody>
          </p:sp>
        </mc:Fallback>
      </mc:AlternateContent>
    </p:spTree>
    <p:extLst>
      <p:ext uri="{BB962C8B-B14F-4D97-AF65-F5344CB8AC3E}">
        <p14:creationId xmlns:p14="http://schemas.microsoft.com/office/powerpoint/2010/main" val="3551309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3739" y="677941"/>
            <a:ext cx="7864522" cy="5502117"/>
          </a:xfrm>
          <a:prstGeom prst="rect">
            <a:avLst/>
          </a:prstGeom>
        </p:spPr>
      </p:pic>
    </p:spTree>
    <p:extLst>
      <p:ext uri="{BB962C8B-B14F-4D97-AF65-F5344CB8AC3E}">
        <p14:creationId xmlns:p14="http://schemas.microsoft.com/office/powerpoint/2010/main" val="2783623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21547" y="452176"/>
                <a:ext cx="10912510" cy="6001643"/>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Interaction de l’alpha avec la </a:t>
                </a:r>
                <a:r>
                  <a:rPr lang="fr-FR" sz="2400" b="1" dirty="0" smtClean="0">
                    <a:latin typeface="Andalus" panose="02020603050405020304" pitchFamily="18" charset="-78"/>
                    <a:cs typeface="Andalus" panose="02020603050405020304" pitchFamily="18" charset="-78"/>
                  </a:rPr>
                  <a:t>matière:</a:t>
                </a:r>
              </a:p>
              <a:p>
                <a:endParaRPr lang="fr-FR" sz="2400" b="1"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Les rayonnements </a:t>
                </a:r>
                <a:r>
                  <a:rPr lang="el-GR" sz="2400" dirty="0" smtClean="0">
                    <a:latin typeface="Andalus" panose="02020603050405020304" pitchFamily="18" charset="-78"/>
                    <a:cs typeface="Andalus" panose="02020603050405020304" pitchFamily="18" charset="-78"/>
                  </a:rPr>
                  <a:t>α</a:t>
                </a:r>
                <a:r>
                  <a:rPr lang="fr-FR" sz="2400" dirty="0" smtClean="0">
                    <a:latin typeface="Andalus" panose="02020603050405020304" pitchFamily="18" charset="-78"/>
                    <a:cs typeface="Andalus" panose="02020603050405020304" pitchFamily="18" charset="-78"/>
                  </a:rPr>
                  <a:t> sont très ionisants et peu ou pas pénétrant</a:t>
                </a:r>
                <a:r>
                  <a:rPr lang="fr-FR" sz="2400" dirty="0">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La particule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𝛼</m:t>
                    </m:r>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massive et fortement chargée (2+), elle </a:t>
                </a:r>
                <a:r>
                  <a:rPr lang="fr-FR" sz="2400" dirty="0" smtClean="0">
                    <a:latin typeface="Andalus" panose="02020603050405020304" pitchFamily="18" charset="-78"/>
                    <a:cs typeface="Andalus" panose="02020603050405020304" pitchFamily="18" charset="-78"/>
                  </a:rPr>
                  <a:t>va très </a:t>
                </a:r>
                <a:r>
                  <a:rPr lang="fr-FR" sz="2400" dirty="0">
                    <a:latin typeface="Andalus" panose="02020603050405020304" pitchFamily="18" charset="-78"/>
                    <a:cs typeface="Andalus" panose="02020603050405020304" pitchFamily="18" charset="-78"/>
                  </a:rPr>
                  <a:t>fortement interagir avec les couches électroniques de </a:t>
                </a:r>
                <a:r>
                  <a:rPr lang="fr-FR" sz="2400" dirty="0" smtClean="0">
                    <a:latin typeface="Andalus" panose="02020603050405020304" pitchFamily="18" charset="-78"/>
                    <a:cs typeface="Andalus" panose="02020603050405020304" pitchFamily="18" charset="-78"/>
                  </a:rPr>
                  <a:t>la matière </a:t>
                </a:r>
                <a:r>
                  <a:rPr lang="fr-FR" sz="2400" dirty="0">
                    <a:latin typeface="Andalus" panose="02020603050405020304" pitchFamily="18" charset="-78"/>
                    <a:cs typeface="Andalus" panose="02020603050405020304" pitchFamily="18" charset="-78"/>
                  </a:rPr>
                  <a:t>qu’elle </a:t>
                </a:r>
                <a:r>
                  <a:rPr lang="fr-FR" sz="2400" dirty="0" smtClean="0">
                    <a:latin typeface="Andalus" panose="02020603050405020304" pitchFamily="18" charset="-78"/>
                    <a:cs typeface="Andalus" panose="02020603050405020304" pitchFamily="18" charset="-78"/>
                  </a:rPr>
                  <a:t>traverse.</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En </a:t>
                </a:r>
                <a:r>
                  <a:rPr lang="fr-FR" sz="2400" dirty="0">
                    <a:latin typeface="Andalus" panose="02020603050405020304" pitchFamily="18" charset="-78"/>
                    <a:cs typeface="Andalus" panose="02020603050405020304" pitchFamily="18" charset="-78"/>
                  </a:rPr>
                  <a:t>cédant peu à peu son énergie cinétique, elle est </a:t>
                </a:r>
                <a:r>
                  <a:rPr lang="fr-FR" sz="2400" dirty="0" smtClean="0">
                    <a:latin typeface="Andalus" panose="02020603050405020304" pitchFamily="18" charset="-78"/>
                    <a:cs typeface="Andalus" panose="02020603050405020304" pitchFamily="18" charset="-78"/>
                  </a:rPr>
                  <a:t>ralentie.</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A </a:t>
                </a:r>
                <a:r>
                  <a:rPr lang="fr-FR" sz="2400" dirty="0">
                    <a:latin typeface="Andalus" panose="02020603050405020304" pitchFamily="18" charset="-78"/>
                    <a:cs typeface="Andalus" panose="02020603050405020304" pitchFamily="18" charset="-78"/>
                  </a:rPr>
                  <a:t>chaque fois, l’énergie cédée va permettre une </a:t>
                </a:r>
                <a:r>
                  <a:rPr lang="fr-FR" sz="2400" dirty="0" smtClean="0">
                    <a:latin typeface="Andalus" panose="02020603050405020304" pitchFamily="18" charset="-78"/>
                    <a:cs typeface="Andalus" panose="02020603050405020304" pitchFamily="18" charset="-78"/>
                  </a:rPr>
                  <a:t>ionisation.</a:t>
                </a:r>
              </a:p>
              <a:p>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probabilité d’interaction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𝛼</m:t>
                    </m:r>
                  </m:oMath>
                </a14:m>
                <a:r>
                  <a:rPr lang="fr-FR" sz="2400" dirty="0" smtClean="0">
                    <a:latin typeface="Andalus" panose="02020603050405020304" pitchFamily="18" charset="-78"/>
                    <a:cs typeface="Andalus" panose="02020603050405020304" pitchFamily="18" charset="-78"/>
                  </a:rPr>
                  <a:t>-noyau </a:t>
                </a:r>
                <a:r>
                  <a:rPr lang="fr-FR" sz="2400" dirty="0">
                    <a:latin typeface="Andalus" panose="02020603050405020304" pitchFamily="18" charset="-78"/>
                    <a:cs typeface="Andalus" panose="02020603050405020304" pitchFamily="18" charset="-78"/>
                  </a:rPr>
                  <a:t>est très faible</a:t>
                </a:r>
                <a:r>
                  <a:rPr lang="fr-FR" sz="2400" dirty="0" smtClean="0">
                    <a:latin typeface="Andalus" panose="02020603050405020304" pitchFamily="18" charset="-78"/>
                    <a:cs typeface="Andalus" panose="02020603050405020304" pitchFamily="18" charset="-78"/>
                  </a:rPr>
                  <a:t>.</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Ils sont arrêtées par une  </a:t>
                </a:r>
                <a:r>
                  <a:rPr lang="fr-FR" sz="2400" dirty="0">
                    <a:latin typeface="Andalus" panose="02020603050405020304" pitchFamily="18" charset="-78"/>
                    <a:cs typeface="Andalus" panose="02020603050405020304" pitchFamily="18" charset="-78"/>
                  </a:rPr>
                  <a:t>feuille de papier </a:t>
                </a:r>
                <a:r>
                  <a:rPr lang="fr-FR" sz="2400" dirty="0" smtClean="0">
                    <a:latin typeface="Andalus" panose="02020603050405020304" pitchFamily="18" charset="-78"/>
                    <a:cs typeface="Andalus" panose="02020603050405020304" pitchFamily="18" charset="-78"/>
                  </a:rPr>
                  <a:t>mais elles sont redoutées lorsqu’elle pénètre à l’intérieur de l’organisme (plaie cutanée</a:t>
                </a:r>
                <a:r>
                  <a:rPr lang="fr-FR" sz="2400" dirty="0">
                    <a:latin typeface="Andalus" panose="02020603050405020304" pitchFamily="18" charset="-78"/>
                    <a:cs typeface="Andalus" panose="02020603050405020304" pitchFamily="18" charset="-78"/>
                  </a:rPr>
                  <a:t>).</a:t>
                </a:r>
              </a:p>
            </p:txBody>
          </p:sp>
        </mc:Choice>
        <mc:Fallback xmlns="">
          <p:sp>
            <p:nvSpPr>
              <p:cNvPr id="2" name="Rectangle 1"/>
              <p:cNvSpPr>
                <a:spLocks noRot="1" noChangeAspect="1" noMove="1" noResize="1" noEditPoints="1" noAdjustHandles="1" noChangeArrowheads="1" noChangeShapeType="1" noTextEdit="1"/>
              </p:cNvSpPr>
              <p:nvPr/>
            </p:nvSpPr>
            <p:spPr>
              <a:xfrm>
                <a:off x="321547" y="452176"/>
                <a:ext cx="10912510" cy="6001643"/>
              </a:xfrm>
              <a:prstGeom prst="rect">
                <a:avLst/>
              </a:prstGeom>
              <a:blipFill>
                <a:blip r:embed="rId2"/>
                <a:stretch>
                  <a:fillRect l="-894" t="-812" r="-1229" b="-1320"/>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3423316" y="4311229"/>
            <a:ext cx="3596952" cy="365792"/>
          </a:xfrm>
          <a:prstGeom prst="rect">
            <a:avLst/>
          </a:prstGeom>
        </p:spPr>
      </p:pic>
    </p:spTree>
    <p:extLst>
      <p:ext uri="{BB962C8B-B14F-4D97-AF65-F5344CB8AC3E}">
        <p14:creationId xmlns:p14="http://schemas.microsoft.com/office/powerpoint/2010/main" val="2023468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744" y="562709"/>
            <a:ext cx="8128514" cy="5596931"/>
          </a:xfrm>
          <a:prstGeom prst="rect">
            <a:avLst/>
          </a:prstGeom>
        </p:spPr>
      </p:pic>
    </p:spTree>
    <p:extLst>
      <p:ext uri="{BB962C8B-B14F-4D97-AF65-F5344CB8AC3E}">
        <p14:creationId xmlns:p14="http://schemas.microsoft.com/office/powerpoint/2010/main" val="1046036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540" y="284337"/>
            <a:ext cx="7719729" cy="5585944"/>
          </a:xfrm>
          <a:prstGeom prst="rect">
            <a:avLst/>
          </a:prstGeom>
        </p:spPr>
      </p:pic>
      <p:sp>
        <p:nvSpPr>
          <p:cNvPr id="3" name="Rectangle 2"/>
          <p:cNvSpPr/>
          <p:nvPr/>
        </p:nvSpPr>
        <p:spPr>
          <a:xfrm>
            <a:off x="1148861" y="5934670"/>
            <a:ext cx="9793793" cy="830997"/>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Perte de l’énergie cinétique de l’électron incident </a:t>
            </a:r>
            <a:r>
              <a:rPr lang="fr-FR" sz="2400" dirty="0" smtClean="0">
                <a:latin typeface="Andalus" panose="02020603050405020304" pitchFamily="18" charset="-78"/>
                <a:cs typeface="Andalus" panose="02020603050405020304" pitchFamily="18" charset="-78"/>
              </a:rPr>
              <a:t>sans interaction </a:t>
            </a:r>
            <a:r>
              <a:rPr lang="fr-FR" sz="2400" dirty="0">
                <a:latin typeface="Andalus" panose="02020603050405020304" pitchFamily="18" charset="-78"/>
                <a:cs typeface="Andalus" panose="02020603050405020304" pitchFamily="18" charset="-78"/>
              </a:rPr>
              <a:t>notable (chaleur),</a:t>
            </a:r>
          </a:p>
        </p:txBody>
      </p:sp>
    </p:spTree>
    <p:extLst>
      <p:ext uri="{BB962C8B-B14F-4D97-AF65-F5344CB8AC3E}">
        <p14:creationId xmlns:p14="http://schemas.microsoft.com/office/powerpoint/2010/main" val="358218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1086956"/>
            <a:ext cx="11311095" cy="2431435"/>
          </a:xfrm>
          <a:prstGeom prst="rect">
            <a:avLst/>
          </a:prstGeom>
        </p:spPr>
        <p:txBody>
          <a:bodyPr wrap="square">
            <a:spAutoFit/>
          </a:bodyPr>
          <a:lstStyle/>
          <a:p>
            <a:r>
              <a:rPr lang="fr-FR" sz="2800" b="1" dirty="0" smtClean="0">
                <a:latin typeface="Andalus" panose="02020603050405020304" pitchFamily="18" charset="-78"/>
                <a:cs typeface="Andalus" panose="02020603050405020304" pitchFamily="18" charset="-78"/>
              </a:rPr>
              <a:t>Quel est donc la différence entre rayonnement et radioactivité?</a:t>
            </a:r>
          </a:p>
          <a:p>
            <a:endParaRPr lang="fr-FR" sz="2800" b="1"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Un rayonnement </a:t>
            </a:r>
            <a:r>
              <a:rPr lang="fr-FR" sz="2400" dirty="0">
                <a:latin typeface="Andalus" panose="02020603050405020304" pitchFamily="18" charset="-78"/>
                <a:cs typeface="Andalus" panose="02020603050405020304" pitchFamily="18" charset="-78"/>
              </a:rPr>
              <a:t>est le processus de transmission d'énergie sous forme d'ondes </a:t>
            </a:r>
            <a:r>
              <a:rPr lang="fr-FR" sz="2400" dirty="0" smtClean="0">
                <a:latin typeface="Andalus" panose="02020603050405020304" pitchFamily="18" charset="-78"/>
                <a:cs typeface="Andalus" panose="02020603050405020304" pitchFamily="18" charset="-78"/>
              </a:rPr>
              <a:t>(électromagnétique ou acoustique) ou </a:t>
            </a:r>
            <a:r>
              <a:rPr lang="fr-FR" sz="2400" dirty="0">
                <a:latin typeface="Andalus" panose="02020603050405020304" pitchFamily="18" charset="-78"/>
                <a:cs typeface="Andalus" panose="02020603050405020304" pitchFamily="18" charset="-78"/>
              </a:rPr>
              <a:t>de particules à travers </a:t>
            </a:r>
            <a:r>
              <a:rPr lang="fr-FR" sz="2400" dirty="0" smtClean="0">
                <a:latin typeface="Andalus" panose="02020603050405020304" pitchFamily="18" charset="-78"/>
                <a:cs typeface="Andalus" panose="02020603050405020304" pitchFamily="18" charset="-78"/>
              </a:rPr>
              <a:t>l'espace.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Une </a:t>
            </a:r>
            <a:r>
              <a:rPr lang="fr-FR" sz="2400" dirty="0">
                <a:latin typeface="Andalus" panose="02020603050405020304" pitchFamily="18" charset="-78"/>
                <a:cs typeface="Andalus" panose="02020603050405020304" pitchFamily="18" charset="-78"/>
              </a:rPr>
              <a:t>radioactivité est le processus de désintégration spontanée des noyaux atomiques instables, généralement accompagnée de l'émission de rayonnements ionisants.</a:t>
            </a:r>
          </a:p>
        </p:txBody>
      </p:sp>
    </p:spTree>
    <p:extLst>
      <p:ext uri="{BB962C8B-B14F-4D97-AF65-F5344CB8AC3E}">
        <p14:creationId xmlns:p14="http://schemas.microsoft.com/office/powerpoint/2010/main" val="302527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2791" y="674131"/>
            <a:ext cx="7826418" cy="5509737"/>
          </a:xfrm>
          <a:prstGeom prst="rect">
            <a:avLst/>
          </a:prstGeom>
        </p:spPr>
      </p:pic>
      <p:sp>
        <p:nvSpPr>
          <p:cNvPr id="3" name="Rectangle 2"/>
          <p:cNvSpPr/>
          <p:nvPr/>
        </p:nvSpPr>
        <p:spPr>
          <a:xfrm>
            <a:off x="998135" y="6281114"/>
            <a:ext cx="9261231" cy="461665"/>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Interaction avec le noyau et rayonnement X </a:t>
            </a:r>
            <a:r>
              <a:rPr lang="fr-FR" sz="2400" dirty="0" smtClean="0">
                <a:latin typeface="Andalus" panose="02020603050405020304" pitchFamily="18" charset="-78"/>
                <a:cs typeface="Andalus" panose="02020603050405020304" pitchFamily="18" charset="-78"/>
              </a:rPr>
              <a:t>de freinage</a:t>
            </a:r>
            <a:r>
              <a:rPr lang="fr-FR" sz="2400"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419947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7084" y="681752"/>
            <a:ext cx="7757832" cy="5494496"/>
          </a:xfrm>
          <a:prstGeom prst="rect">
            <a:avLst/>
          </a:prstGeom>
        </p:spPr>
      </p:pic>
      <p:sp>
        <p:nvSpPr>
          <p:cNvPr id="3" name="Rectangle 2"/>
          <p:cNvSpPr/>
          <p:nvPr/>
        </p:nvSpPr>
        <p:spPr>
          <a:xfrm>
            <a:off x="492370" y="6082325"/>
            <a:ext cx="10349802" cy="461665"/>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Interaction avec les électrons des atomes (Compton </a:t>
            </a:r>
            <a:r>
              <a:rPr lang="fr-FR" sz="2400" dirty="0" smtClean="0">
                <a:latin typeface="Andalus" panose="02020603050405020304" pitchFamily="18" charset="-78"/>
                <a:cs typeface="Andalus" panose="02020603050405020304" pitchFamily="18" charset="-78"/>
              </a:rPr>
              <a:t>et ionisation</a:t>
            </a:r>
            <a:r>
              <a:rPr lang="fr-FR" sz="2400"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346104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342039"/>
                <a:ext cx="11813512" cy="6370975"/>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Interaction du rayonnement beta </a:t>
                </a:r>
                <a:r>
                  <a:rPr lang="fr-FR" sz="2400" b="1" dirty="0" smtClean="0">
                    <a:latin typeface="Andalus" panose="02020603050405020304" pitchFamily="18" charset="-78"/>
                    <a:cs typeface="Andalus" panose="02020603050405020304" pitchFamily="18" charset="-78"/>
                  </a:rPr>
                  <a:t>avec la matière:</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Les rayonnements ß sont faiblement ionisants, </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eurs trajet dans la matière est donc en ligne brisée, </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es segments diminuant de longueur à chaque interaction, leurs parcours peut atteindre 1,5cm.</a:t>
                </a:r>
                <a:endParaRPr lang="fr-FR" sz="2400" b="1" dirty="0" smtClean="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3 cas </a:t>
                </a:r>
                <a:r>
                  <a:rPr lang="fr-FR" sz="2400" dirty="0" smtClean="0">
                    <a:latin typeface="Andalus" panose="02020603050405020304" pitchFamily="18" charset="-78"/>
                    <a:cs typeface="Andalus" panose="02020603050405020304" pitchFamily="18" charset="-78"/>
                  </a:rPr>
                  <a:t>d’interaction possibles avec les rayonnements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𝛽</m:t>
                    </m:r>
                  </m:oMath>
                </a14:m>
                <a:r>
                  <a:rPr lang="fr-FR" sz="2400" dirty="0" smtClean="0">
                    <a:latin typeface="Andalus" panose="02020603050405020304" pitchFamily="18" charset="-78"/>
                    <a:cs typeface="Andalus" panose="02020603050405020304" pitchFamily="18" charset="-78"/>
                  </a:rPr>
                  <a:t> :</a:t>
                </a:r>
              </a:p>
              <a:p>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Perte de l’énergie cinétique de l’électron incident </a:t>
                </a:r>
                <a:r>
                  <a:rPr lang="fr-FR" sz="2400" dirty="0" smtClean="0">
                    <a:latin typeface="Andalus" panose="02020603050405020304" pitchFamily="18" charset="-78"/>
                    <a:cs typeface="Andalus" panose="02020603050405020304" pitchFamily="18" charset="-78"/>
                  </a:rPr>
                  <a:t>sans interaction </a:t>
                </a:r>
                <a:r>
                  <a:rPr lang="fr-FR" sz="2400" dirty="0">
                    <a:latin typeface="Andalus" panose="02020603050405020304" pitchFamily="18" charset="-78"/>
                    <a:cs typeface="Andalus" panose="02020603050405020304" pitchFamily="18" charset="-78"/>
                  </a:rPr>
                  <a:t>notable (chaleur</a:t>
                </a:r>
                <a:r>
                  <a:rPr lang="fr-FR" sz="2400" dirty="0" smtClean="0">
                    <a:latin typeface="Andalus" panose="02020603050405020304" pitchFamily="18" charset="-78"/>
                    <a:cs typeface="Andalus" panose="02020603050405020304" pitchFamily="18" charset="-78"/>
                  </a:rPr>
                  <a:t>),</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 freinage à proximité du noyau.</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Interaction </a:t>
                </a:r>
                <a:r>
                  <a:rPr lang="fr-FR" sz="2400" dirty="0">
                    <a:latin typeface="Andalus" panose="02020603050405020304" pitchFamily="18" charset="-78"/>
                    <a:cs typeface="Andalus" panose="02020603050405020304" pitchFamily="18" charset="-78"/>
                  </a:rPr>
                  <a:t>avec les électrons des atomes (Compton </a:t>
                </a:r>
                <a:r>
                  <a:rPr lang="fr-FR" sz="2400" dirty="0" smtClean="0">
                    <a:latin typeface="Andalus" panose="02020603050405020304" pitchFamily="18" charset="-78"/>
                    <a:cs typeface="Andalus" panose="02020603050405020304" pitchFamily="18" charset="-78"/>
                  </a:rPr>
                  <a:t>et ionisation).</a:t>
                </a:r>
              </a:p>
              <a:p>
                <a:r>
                  <a:rPr lang="fr-FR" sz="2400" b="1" dirty="0" smtClean="0">
                    <a:latin typeface="Andalus" panose="02020603050405020304" pitchFamily="18" charset="-78"/>
                    <a:cs typeface="Andalus" panose="02020603050405020304" pitchFamily="18" charset="-78"/>
                  </a:rPr>
                  <a:t>Les deux phénomènes aboutissent à la formation de rayons X</a:t>
                </a:r>
                <a:endParaRPr lang="fr-FR" sz="2400" b="1"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342039"/>
                <a:ext cx="11813512" cy="6370975"/>
              </a:xfrm>
              <a:prstGeom prst="rect">
                <a:avLst/>
              </a:prstGeom>
              <a:blipFill>
                <a:blip r:embed="rId2"/>
                <a:stretch>
                  <a:fillRect l="-774" t="-766"/>
                </a:stretch>
              </a:blipFill>
            </p:spPr>
            <p:txBody>
              <a:bodyPr/>
              <a:lstStyle/>
              <a:p>
                <a:r>
                  <a:rPr lang="fr-FR">
                    <a:noFill/>
                  </a:rPr>
                  <a:t> </a:t>
                </a:r>
              </a:p>
            </p:txBody>
          </p:sp>
        </mc:Fallback>
      </mc:AlternateContent>
    </p:spTree>
    <p:extLst>
      <p:ext uri="{BB962C8B-B14F-4D97-AF65-F5344CB8AC3E}">
        <p14:creationId xmlns:p14="http://schemas.microsoft.com/office/powerpoint/2010/main" val="1028868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0521" y="1158250"/>
            <a:ext cx="7917347" cy="3966410"/>
          </a:xfrm>
          <a:prstGeom prst="rect">
            <a:avLst/>
          </a:prstGeom>
        </p:spPr>
      </p:pic>
    </p:spTree>
    <p:extLst>
      <p:ext uri="{BB962C8B-B14F-4D97-AF65-F5344CB8AC3E}">
        <p14:creationId xmlns:p14="http://schemas.microsoft.com/office/powerpoint/2010/main" val="1773686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0108" y="467633"/>
            <a:ext cx="7552074" cy="5601185"/>
          </a:xfrm>
          <a:prstGeom prst="rect">
            <a:avLst/>
          </a:prstGeom>
        </p:spPr>
      </p:pic>
    </p:spTree>
    <p:extLst>
      <p:ext uri="{BB962C8B-B14F-4D97-AF65-F5344CB8AC3E}">
        <p14:creationId xmlns:p14="http://schemas.microsoft.com/office/powerpoint/2010/main" val="3955535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880" y="619038"/>
            <a:ext cx="11079982" cy="2677656"/>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Annihilation:</a:t>
            </a:r>
          </a:p>
          <a:p>
            <a:r>
              <a:rPr lang="fr-FR" sz="2400" b="1" dirty="0" smtClean="0">
                <a:latin typeface="Andalus" panose="02020603050405020304" pitchFamily="18" charset="-78"/>
                <a:cs typeface="Andalus" panose="02020603050405020304" pitchFamily="18" charset="-78"/>
              </a:rPr>
              <a:t> </a:t>
            </a:r>
          </a:p>
          <a:p>
            <a:r>
              <a:rPr lang="fr-FR" sz="2400" dirty="0" smtClean="0">
                <a:latin typeface="Andalus" panose="02020603050405020304" pitchFamily="18" charset="-78"/>
                <a:cs typeface="Andalus" panose="02020603050405020304" pitchFamily="18" charset="-78"/>
              </a:rPr>
              <a:t>Lorsqu'un </a:t>
            </a:r>
            <a:r>
              <a:rPr lang="fr-FR" sz="2400" dirty="0">
                <a:latin typeface="Andalus" panose="02020603050405020304" pitchFamily="18" charset="-78"/>
                <a:cs typeface="Andalus" panose="02020603050405020304" pitchFamily="18" charset="-78"/>
              </a:rPr>
              <a:t>positon rencontre un électron dans la matière, ils peuvent s'annihiler </a:t>
            </a:r>
            <a:r>
              <a:rPr lang="fr-FR" sz="2400" dirty="0" smtClean="0">
                <a:latin typeface="Andalus" panose="02020603050405020304" pitchFamily="18" charset="-78"/>
                <a:cs typeface="Andalus" panose="02020603050405020304" pitchFamily="18" charset="-78"/>
              </a:rPr>
              <a:t>mutuellement produisant ainsi une </a:t>
            </a:r>
            <a:r>
              <a:rPr lang="fr-FR" sz="2400" dirty="0">
                <a:latin typeface="Andalus" panose="02020603050405020304" pitchFamily="18" charset="-78"/>
                <a:cs typeface="Andalus" panose="02020603050405020304" pitchFamily="18" charset="-78"/>
              </a:rPr>
              <a:t>libération d'énergie sous forme de photons gamma</a:t>
            </a:r>
            <a:r>
              <a:rPr lang="fr-FR" sz="2400" dirty="0" smtClean="0">
                <a:latin typeface="Andalus" panose="02020603050405020304" pitchFamily="18" charset="-78"/>
                <a:cs typeface="Andalus" panose="02020603050405020304" pitchFamily="18" charset="-78"/>
              </a:rPr>
              <a:t>.</a:t>
            </a: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photons gamma sont des particules électromagnétiques hautement énergétiques qui peuvent ioniser davantage la matière ou provoquer des réactions nucléaires.</a:t>
            </a:r>
          </a:p>
        </p:txBody>
      </p:sp>
      <p:pic>
        <p:nvPicPr>
          <p:cNvPr id="3" name="Picture 2"/>
          <p:cNvPicPr>
            <a:picLocks noChangeAspect="1"/>
          </p:cNvPicPr>
          <p:nvPr/>
        </p:nvPicPr>
        <p:blipFill>
          <a:blip r:embed="rId2"/>
          <a:stretch>
            <a:fillRect/>
          </a:stretch>
        </p:blipFill>
        <p:spPr>
          <a:xfrm>
            <a:off x="2865950" y="3402925"/>
            <a:ext cx="7091965" cy="3455075"/>
          </a:xfrm>
          <a:prstGeom prst="rect">
            <a:avLst/>
          </a:prstGeom>
        </p:spPr>
      </p:pic>
    </p:spTree>
    <p:extLst>
      <p:ext uri="{BB962C8B-B14F-4D97-AF65-F5344CB8AC3E}">
        <p14:creationId xmlns:p14="http://schemas.microsoft.com/office/powerpoint/2010/main" val="1433931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1519" y="1231932"/>
            <a:ext cx="9719637" cy="3963065"/>
          </a:xfrm>
          <a:prstGeom prst="rect">
            <a:avLst/>
          </a:prstGeom>
        </p:spPr>
      </p:pic>
    </p:spTree>
    <p:extLst>
      <p:ext uri="{BB962C8B-B14F-4D97-AF65-F5344CB8AC3E}">
        <p14:creationId xmlns:p14="http://schemas.microsoft.com/office/powerpoint/2010/main" val="1726992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4772" y="597924"/>
            <a:ext cx="7102455" cy="5662151"/>
          </a:xfrm>
          <a:prstGeom prst="rect">
            <a:avLst/>
          </a:prstGeom>
        </p:spPr>
      </p:pic>
    </p:spTree>
    <p:extLst>
      <p:ext uri="{BB962C8B-B14F-4D97-AF65-F5344CB8AC3E}">
        <p14:creationId xmlns:p14="http://schemas.microsoft.com/office/powerpoint/2010/main" val="107377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7634" y="586493"/>
            <a:ext cx="7056732" cy="5685013"/>
          </a:xfrm>
          <a:prstGeom prst="rect">
            <a:avLst/>
          </a:prstGeom>
        </p:spPr>
      </p:pic>
    </p:spTree>
    <p:extLst>
      <p:ext uri="{BB962C8B-B14F-4D97-AF65-F5344CB8AC3E}">
        <p14:creationId xmlns:p14="http://schemas.microsoft.com/office/powerpoint/2010/main" val="683974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0013" y="544580"/>
            <a:ext cx="7071973" cy="5768840"/>
          </a:xfrm>
          <a:prstGeom prst="rect">
            <a:avLst/>
          </a:prstGeom>
        </p:spPr>
      </p:pic>
    </p:spTree>
    <p:extLst>
      <p:ext uri="{BB962C8B-B14F-4D97-AF65-F5344CB8AC3E}">
        <p14:creationId xmlns:p14="http://schemas.microsoft.com/office/powerpoint/2010/main" val="184003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510" y="575827"/>
            <a:ext cx="11391482" cy="415498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Définition </a:t>
            </a:r>
            <a:r>
              <a:rPr lang="fr-FR" sz="2400" b="1" dirty="0">
                <a:latin typeface="Andalus" panose="02020603050405020304" pitchFamily="18" charset="-78"/>
                <a:cs typeface="Andalus" panose="02020603050405020304" pitchFamily="18" charset="-78"/>
              </a:rPr>
              <a:t>du rayonnement (radiation) :</a:t>
            </a:r>
          </a:p>
          <a:p>
            <a:r>
              <a:rPr lang="fr-FR" sz="2400" dirty="0">
                <a:latin typeface="Andalus" panose="02020603050405020304" pitchFamily="18" charset="-78"/>
                <a:cs typeface="Andalus" panose="02020603050405020304" pitchFamily="18" charset="-78"/>
              </a:rPr>
              <a:t>C’est le processus d'émission ou de transmission d'énergie sous forme </a:t>
            </a:r>
            <a:r>
              <a:rPr lang="fr-FR" sz="2400" dirty="0" smtClean="0">
                <a:latin typeface="Andalus" panose="02020603050405020304" pitchFamily="18" charset="-78"/>
                <a:cs typeface="Andalus" panose="02020603050405020304" pitchFamily="18" charset="-78"/>
              </a:rPr>
              <a:t>:</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D</a:t>
            </a:r>
            <a:r>
              <a:rPr lang="fr-FR" sz="2400" dirty="0" smtClean="0">
                <a:latin typeface="Andalus" panose="02020603050405020304" pitchFamily="18" charset="-78"/>
                <a:cs typeface="Andalus" panose="02020603050405020304" pitchFamily="18" charset="-78"/>
              </a:rPr>
              <a:t>'ondes </a:t>
            </a:r>
            <a:r>
              <a:rPr lang="fr-FR" sz="2400" dirty="0">
                <a:latin typeface="Andalus" panose="02020603050405020304" pitchFamily="18" charset="-78"/>
                <a:cs typeface="Andalus" panose="02020603050405020304" pitchFamily="18" charset="-78"/>
              </a:rPr>
              <a:t>électromagnétiques (ondes radio, infrarouge, lumière, rayons X, rayons gamma) </a:t>
            </a: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 De </a:t>
            </a:r>
            <a:r>
              <a:rPr lang="fr-FR" sz="2400" dirty="0">
                <a:latin typeface="Andalus" panose="02020603050405020304" pitchFamily="18" charset="-78"/>
                <a:cs typeface="Andalus" panose="02020603050405020304" pitchFamily="18" charset="-78"/>
              </a:rPr>
              <a:t>particules (particules alpha, bêta, </a:t>
            </a:r>
            <a:r>
              <a:rPr lang="fr-FR" sz="2400" dirty="0" smtClean="0">
                <a:latin typeface="Andalus" panose="02020603050405020304" pitchFamily="18" charset="-78"/>
                <a:cs typeface="Andalus" panose="02020603050405020304" pitchFamily="18" charset="-78"/>
              </a:rPr>
              <a:t>neutrons) </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 D’ondes acoustiques. </a:t>
            </a:r>
          </a:p>
          <a:p>
            <a:r>
              <a:rPr lang="fr-FR" sz="2400" dirty="0" smtClean="0">
                <a:latin typeface="Andalus" panose="02020603050405020304" pitchFamily="18" charset="-78"/>
                <a:cs typeface="Andalus" panose="02020603050405020304" pitchFamily="18" charset="-78"/>
              </a:rPr>
              <a:t>Certains </a:t>
            </a:r>
            <a:r>
              <a:rPr lang="fr-FR" sz="2400" dirty="0">
                <a:latin typeface="Andalus" panose="02020603050405020304" pitchFamily="18" charset="-78"/>
                <a:cs typeface="Andalus" panose="02020603050405020304" pitchFamily="18" charset="-78"/>
              </a:rPr>
              <a:t>rayons </a:t>
            </a:r>
            <a:r>
              <a:rPr lang="fr-FR" sz="2400" dirty="0" smtClean="0">
                <a:latin typeface="Andalus" panose="02020603050405020304" pitchFamily="18" charset="-78"/>
                <a:cs typeface="Andalus" panose="02020603050405020304" pitchFamily="18" charset="-78"/>
              </a:rPr>
              <a:t>peuvent: </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T</a:t>
            </a:r>
            <a:r>
              <a:rPr lang="fr-FR" sz="2400" dirty="0" smtClean="0">
                <a:latin typeface="Andalus" panose="02020603050405020304" pitchFamily="18" charset="-78"/>
                <a:cs typeface="Andalus" panose="02020603050405020304" pitchFamily="18" charset="-78"/>
              </a:rPr>
              <a:t>raverser </a:t>
            </a:r>
            <a:r>
              <a:rPr lang="fr-FR" sz="2400" dirty="0">
                <a:latin typeface="Andalus" panose="02020603050405020304" pitchFamily="18" charset="-78"/>
                <a:cs typeface="Andalus" panose="02020603050405020304" pitchFamily="18" charset="-78"/>
              </a:rPr>
              <a:t>la matière, y compris les tissus biologiques, ce qui les rend utiles pour l'imagerie diagnostique (radiographie des os, </a:t>
            </a:r>
            <a:r>
              <a:rPr lang="fr-FR" sz="2400" dirty="0" smtClean="0">
                <a:latin typeface="Andalus" panose="02020603050405020304" pitchFamily="18" charset="-78"/>
                <a:cs typeface="Andalus" panose="02020603050405020304" pitchFamily="18" charset="-78"/>
              </a:rPr>
              <a:t>mammographie, scintigraphie</a:t>
            </a:r>
            <a:r>
              <a:rPr lang="fr-FR" sz="2400" dirty="0">
                <a:latin typeface="Andalus" panose="02020603050405020304" pitchFamily="18" charset="-78"/>
                <a:cs typeface="Andalus" panose="02020603050405020304" pitchFamily="18" charset="-78"/>
              </a:rPr>
              <a:t>, etc</a:t>
            </a:r>
            <a:r>
              <a:rPr lang="fr-FR" sz="2400" dirty="0" smtClean="0">
                <a:latin typeface="Andalus" panose="02020603050405020304" pitchFamily="18" charset="-78"/>
                <a:cs typeface="Andalus" panose="02020603050405020304" pitchFamily="18" charset="-78"/>
              </a:rPr>
              <a:t>.).</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a </a:t>
            </a:r>
            <a:r>
              <a:rPr lang="fr-FR" sz="2400" dirty="0">
                <a:latin typeface="Andalus" panose="02020603050405020304" pitchFamily="18" charset="-78"/>
                <a:cs typeface="Andalus" panose="02020603050405020304" pitchFamily="18" charset="-78"/>
              </a:rPr>
              <a:t>capacité de détruire les cellules ou d'entraver leur multiplication, ce qui justifie leur utilisation dans certains traitements (radiothérapie, laser, etc</a:t>
            </a:r>
            <a:r>
              <a:rPr lang="fr-FR" sz="2400" dirty="0" smtClean="0">
                <a:latin typeface="Andalus" panose="02020603050405020304" pitchFamily="18" charset="-78"/>
                <a:cs typeface="Andalus" panose="02020603050405020304" pitchFamily="18" charset="-78"/>
              </a:rPr>
              <a:t>.).</a:t>
            </a:r>
          </a:p>
        </p:txBody>
      </p:sp>
      <p:sp>
        <p:nvSpPr>
          <p:cNvPr id="3" name="Rectangle 2"/>
          <p:cNvSpPr/>
          <p:nvPr/>
        </p:nvSpPr>
        <p:spPr>
          <a:xfrm>
            <a:off x="592852" y="2713053"/>
            <a:ext cx="10832124" cy="369332"/>
          </a:xfrm>
          <a:prstGeom prst="rect">
            <a:avLst/>
          </a:prstGeom>
        </p:spPr>
        <p:txBody>
          <a:bodyPr wrap="square">
            <a:spAutoFit/>
          </a:bodyPr>
          <a:lstStyle/>
          <a:p>
            <a:endParaRPr lang="fr-FR"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51482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5622" y="785505"/>
                <a:ext cx="11190514" cy="3046988"/>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Transfert linéaire d’énergie (TEL):</a:t>
                </a:r>
              </a:p>
              <a:p>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C’est  la quantité d’énergie transférée au milieu par la particule ,le long de sa portée. Elle est mesurée par la densité linéaire d’ionisation (DLI).</a:t>
                </a:r>
              </a:p>
              <a:p>
                <a:endParaRPr lang="fr-FR" sz="2400" dirty="0">
                  <a:latin typeface="Andalus" panose="02020603050405020304" pitchFamily="18" charset="-78"/>
                  <a:cs typeface="Andalus" panose="02020603050405020304" pitchFamily="18" charset="-78"/>
                </a:endParaRPr>
              </a:p>
              <a:p>
                <a:pPr algn="ctr"/>
                <a:r>
                  <a:rPr lang="fr-FR" sz="2400" dirty="0">
                    <a:latin typeface="Andalus" panose="02020603050405020304" pitchFamily="18" charset="-78"/>
                    <a:cs typeface="Andalus" panose="02020603050405020304" pitchFamily="18" charset="-78"/>
                  </a:rPr>
                  <a:t>𝑇𝐸𝐿=𝐷𝐿𝐼×</a:t>
                </a:r>
                <a:r>
                  <a:rPr lang="fr-FR" sz="2400" dirty="0" smtClean="0">
                    <a:latin typeface="Andalus" panose="02020603050405020304" pitchFamily="18" charset="-78"/>
                    <a:cs typeface="Andalus" panose="02020603050405020304" pitchFamily="18" charset="-78"/>
                  </a:rPr>
                  <a:t>𝜔</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•Avec</a:t>
                </a:r>
                <a:r>
                  <a:rPr lang="el-GR" sz="2400" dirty="0" smtClean="0">
                    <a:cs typeface="Andalus" panose="02020603050405020304" pitchFamily="18" charset="-78"/>
                  </a:rPr>
                  <a:t>ω</a:t>
                </a:r>
                <a:r>
                  <a:rPr lang="fr-FR" sz="2400" dirty="0" smtClean="0">
                    <a:cs typeface="Andalus" panose="02020603050405020304" pitchFamily="18" charset="-78"/>
                  </a:rPr>
                  <a:t> </a:t>
                </a:r>
                <a:r>
                  <a:rPr lang="fr-FR" sz="2400" dirty="0" smtClean="0">
                    <a:latin typeface="Andalus" panose="02020603050405020304" pitchFamily="18" charset="-78"/>
                    <a:cs typeface="Andalus" panose="02020603050405020304" pitchFamily="18" charset="-78"/>
                  </a:rPr>
                  <a:t>étant l’énergie moyenne d’ionisation (</a:t>
                </a:r>
                <a14:m>
                  <m:oMath xmlns:m="http://schemas.openxmlformats.org/officeDocument/2006/math">
                    <m:r>
                      <a:rPr lang="el-GR" sz="2400" i="1" dirty="0" smtClean="0">
                        <a:latin typeface="Cambria Math" panose="02040503050406030204" pitchFamily="18" charset="0"/>
                        <a:cs typeface="Andalus" panose="02020603050405020304" pitchFamily="18" charset="-78"/>
                      </a:rPr>
                      <m:t>𝜔</m:t>
                    </m:r>
                    <m:r>
                      <a:rPr lang="el-GR" sz="2400" i="1" dirty="0" smtClean="0">
                        <a:latin typeface="Cambria Math" panose="02040503050406030204" pitchFamily="18" charset="0"/>
                        <a:cs typeface="Andalus" panose="02020603050405020304" pitchFamily="18" charset="-78"/>
                      </a:rPr>
                      <m:t>=34</m:t>
                    </m:r>
                  </m:oMath>
                </a14:m>
                <a:r>
                  <a:rPr lang="fr-FR" sz="2400" dirty="0" err="1">
                    <a:latin typeface="Andalus" panose="02020603050405020304" pitchFamily="18" charset="-78"/>
                    <a:cs typeface="Andalus" panose="02020603050405020304" pitchFamily="18" charset="-78"/>
                  </a:rPr>
                  <a:t>eVdansl’air</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475622" y="785505"/>
                <a:ext cx="11190514" cy="3046988"/>
              </a:xfrm>
              <a:prstGeom prst="rect">
                <a:avLst/>
              </a:prstGeom>
              <a:blipFill>
                <a:blip r:embed="rId2"/>
                <a:stretch>
                  <a:fillRect l="-817" t="-1600" b="-4000"/>
                </a:stretch>
              </a:blipFill>
            </p:spPr>
            <p:txBody>
              <a:bodyPr/>
              <a:lstStyle/>
              <a:p>
                <a:r>
                  <a:rPr lang="fr-FR">
                    <a:noFill/>
                  </a:rPr>
                  <a:t> </a:t>
                </a:r>
              </a:p>
            </p:txBody>
          </p:sp>
        </mc:Fallback>
      </mc:AlternateContent>
    </p:spTree>
    <p:extLst>
      <p:ext uri="{BB962C8B-B14F-4D97-AF65-F5344CB8AC3E}">
        <p14:creationId xmlns:p14="http://schemas.microsoft.com/office/powerpoint/2010/main" val="831028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6584" y="754148"/>
            <a:ext cx="7978831" cy="5349704"/>
          </a:xfrm>
          <a:prstGeom prst="rect">
            <a:avLst/>
          </a:prstGeom>
        </p:spPr>
      </p:pic>
    </p:spTree>
    <p:extLst>
      <p:ext uri="{BB962C8B-B14F-4D97-AF65-F5344CB8AC3E}">
        <p14:creationId xmlns:p14="http://schemas.microsoft.com/office/powerpoint/2010/main" val="2330355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44" y="542167"/>
            <a:ext cx="11220659" cy="3046988"/>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Densité linéaire d’ionisation (DLI):</a:t>
            </a:r>
          </a:p>
          <a:p>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Nombre de paire d’ions crées par unité de longueur (en paires d’ions/</a:t>
            </a:r>
            <a:r>
              <a:rPr lang="fr-FR" sz="2400" dirty="0" err="1" smtClean="0">
                <a:latin typeface="Andalus" panose="02020603050405020304" pitchFamily="18" charset="-78"/>
                <a:cs typeface="Andalus" panose="02020603050405020304" pitchFamily="18" charset="-78"/>
              </a:rPr>
              <a:t>μm</a:t>
            </a:r>
            <a:r>
              <a:rPr lang="fr-FR" sz="2400" dirty="0" smtClean="0">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Et </a:t>
            </a:r>
            <a:r>
              <a:rPr lang="fr-FR" sz="2400" dirty="0">
                <a:latin typeface="Andalus" panose="02020603050405020304" pitchFamily="18" charset="-78"/>
                <a:cs typeface="Andalus" panose="02020603050405020304" pitchFamily="18" charset="-78"/>
              </a:rPr>
              <a:t>la DLI augmente en fin de parcours ainsi le maximum d’ionisation </a:t>
            </a:r>
            <a:r>
              <a:rPr lang="fr-FR" sz="2400" dirty="0" smtClean="0">
                <a:latin typeface="Andalus" panose="02020603050405020304" pitchFamily="18" charset="-78"/>
                <a:cs typeface="Andalus" panose="02020603050405020304" pitchFamily="18" charset="-78"/>
              </a:rPr>
              <a:t>se </a:t>
            </a:r>
            <a:r>
              <a:rPr lang="fr-FR" sz="2400" dirty="0">
                <a:latin typeface="Andalus" panose="02020603050405020304" pitchFamily="18" charset="-78"/>
                <a:cs typeface="Andalus" panose="02020603050405020304" pitchFamily="18" charset="-78"/>
              </a:rPr>
              <a:t>fait en fin de portée. Comme de montre la courbe de BRAGG.</a:t>
            </a:r>
          </a:p>
        </p:txBody>
      </p:sp>
    </p:spTree>
    <p:extLst>
      <p:ext uri="{BB962C8B-B14F-4D97-AF65-F5344CB8AC3E}">
        <p14:creationId xmlns:p14="http://schemas.microsoft.com/office/powerpoint/2010/main" val="2057913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467" y="450396"/>
            <a:ext cx="7886700" cy="5695950"/>
          </a:xfrm>
          <a:prstGeom prst="rect">
            <a:avLst/>
          </a:prstGeom>
        </p:spPr>
      </p:pic>
      <p:pic>
        <p:nvPicPr>
          <p:cNvPr id="3" name="Picture 2"/>
          <p:cNvPicPr>
            <a:picLocks noChangeAspect="1"/>
          </p:cNvPicPr>
          <p:nvPr/>
        </p:nvPicPr>
        <p:blipFill>
          <a:blip r:embed="rId3"/>
          <a:stretch>
            <a:fillRect/>
          </a:stretch>
        </p:blipFill>
        <p:spPr>
          <a:xfrm>
            <a:off x="334760" y="2331218"/>
            <a:ext cx="3011340" cy="3137439"/>
          </a:xfrm>
          <a:prstGeom prst="rect">
            <a:avLst/>
          </a:prstGeom>
        </p:spPr>
      </p:pic>
    </p:spTree>
    <p:extLst>
      <p:ext uri="{BB962C8B-B14F-4D97-AF65-F5344CB8AC3E}">
        <p14:creationId xmlns:p14="http://schemas.microsoft.com/office/powerpoint/2010/main" val="11860497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232" y="511182"/>
            <a:ext cx="11073261" cy="2677656"/>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Lois d’atténuation d’un faisceau de photon:</a:t>
            </a: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Ces </a:t>
            </a:r>
            <a:r>
              <a:rPr lang="fr-FR" sz="2400" dirty="0">
                <a:latin typeface="Andalus" panose="02020603050405020304" pitchFamily="18" charset="-78"/>
                <a:cs typeface="Andalus" panose="02020603050405020304" pitchFamily="18" charset="-78"/>
              </a:rPr>
              <a:t>lois décrivent comment l'intensité de la lumière diminue à mesure qu'elle traverse un matériau, en tenant compte de facteurs tels que la concentration du matériau, son épaisseur, ses propriétés d'absorption et les interactions spécifiques entre les photons et les électrons du matériau.</a:t>
            </a:r>
          </a:p>
          <a:p>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44063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201" y="656214"/>
            <a:ext cx="10989547" cy="83099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Lorsqu’une source émet un rayonnement, cette émission se fait souvent dans toutes les directions de l’espace qu’on va considérer comme isotrope et homogène</a:t>
            </a: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4408867" y="1527349"/>
            <a:ext cx="3374265" cy="2574573"/>
          </a:xfrm>
          <a:prstGeom prst="rect">
            <a:avLst/>
          </a:prstGeom>
        </p:spPr>
      </p:pic>
    </p:spTree>
    <p:extLst>
      <p:ext uri="{BB962C8B-B14F-4D97-AF65-F5344CB8AC3E}">
        <p14:creationId xmlns:p14="http://schemas.microsoft.com/office/powerpoint/2010/main" val="2799271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2" y="913956"/>
            <a:ext cx="10748387" cy="2308324"/>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Dans le vide, les photons se propagent sans interaction, donc en ligne droite à partir de la source.</a:t>
            </a:r>
          </a:p>
          <a:p>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C’est une loi purement géométrique, qui n’est pas seulement applicable aux REM.</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Elle porte le nom de loi de l’inverse du carré de la distance. Elle répond à la loi</a:t>
            </a: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5741335" y="3647552"/>
            <a:ext cx="1272414" cy="1281519"/>
          </a:xfrm>
          <a:prstGeom prst="rect">
            <a:avLst/>
          </a:prstGeom>
        </p:spPr>
      </p:pic>
    </p:spTree>
    <p:extLst>
      <p:ext uri="{BB962C8B-B14F-4D97-AF65-F5344CB8AC3E}">
        <p14:creationId xmlns:p14="http://schemas.microsoft.com/office/powerpoint/2010/main" val="2398052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395" y="644828"/>
            <a:ext cx="11280949" cy="3046988"/>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Quand un faisceau mince unidirectionnel de photons mono énergétiques traverse un milieu matériel:</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U</a:t>
            </a:r>
            <a:r>
              <a:rPr lang="fr-FR" sz="2400" dirty="0" smtClean="0">
                <a:latin typeface="Andalus" panose="02020603050405020304" pitchFamily="18" charset="-78"/>
                <a:cs typeface="Andalus" panose="02020603050405020304" pitchFamily="18" charset="-78"/>
              </a:rPr>
              <a:t>ne partie des photons est arrêtée, </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Une autre déviée(diffusée)  </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Une autre transmise restant dans la même direction de propagation du faisceau sans être déviée.</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L’énergie totale du faisceau sera diminuée ou atténuée</a:t>
            </a: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4264086" y="3719906"/>
            <a:ext cx="5060784" cy="3032585"/>
          </a:xfrm>
          <a:prstGeom prst="rect">
            <a:avLst/>
          </a:prstGeom>
        </p:spPr>
      </p:pic>
    </p:spTree>
    <p:extLst>
      <p:ext uri="{BB962C8B-B14F-4D97-AF65-F5344CB8AC3E}">
        <p14:creationId xmlns:p14="http://schemas.microsoft.com/office/powerpoint/2010/main" val="7428856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1352" y="592853"/>
                <a:ext cx="11435025" cy="3785652"/>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Loi d’atténuation :</a:t>
                </a:r>
              </a:p>
              <a:p>
                <a:endParaRPr lang="fr-FR" sz="2400" dirty="0">
                  <a:latin typeface="Andalus" panose="02020603050405020304" pitchFamily="18" charset="-78"/>
                  <a:cs typeface="Andalus" panose="02020603050405020304" pitchFamily="18" charset="-78"/>
                </a:endParaRPr>
              </a:p>
              <a:p>
                <a:pPr marL="457200" indent="-4572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Le caractère aléatoire des interactions des photons avec la matière conduit à une loi d’atténuation exponentielle.</a:t>
                </a:r>
              </a:p>
              <a:p>
                <a:pPr marL="457200" indent="-4572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457200" indent="-4572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Si on considère un écran d’épaisseur x caractérisé par un coefficient d’atténuation linéique </a:t>
                </a:r>
                <a14:m>
                  <m:oMath xmlns:m="http://schemas.openxmlformats.org/officeDocument/2006/math">
                    <m:r>
                      <a:rPr lang="el-GR" sz="2400" i="1" dirty="0" smtClean="0">
                        <a:latin typeface="Cambria Math" panose="02040503050406030204" pitchFamily="18" charset="0"/>
                        <a:cs typeface="Andalus" panose="02020603050405020304" pitchFamily="18" charset="-78"/>
                      </a:rPr>
                      <m:t>𝜇</m:t>
                    </m:r>
                  </m:oMath>
                </a14:m>
                <a:r>
                  <a:rPr lang="fr-FR" sz="2400" dirty="0" smtClean="0">
                    <a:cs typeface="Andalus" panose="02020603050405020304" pitchFamily="18" charset="-78"/>
                  </a:rPr>
                  <a:t> </a:t>
                </a:r>
                <a:r>
                  <a:rPr lang="fr-FR" sz="2400" dirty="0" smtClean="0">
                    <a:latin typeface="Andalus" panose="02020603050405020304" pitchFamily="18" charset="-78"/>
                    <a:cs typeface="Andalus" panose="02020603050405020304" pitchFamily="18" charset="-78"/>
                  </a:rPr>
                  <a:t>et recevant </a:t>
                </a:r>
                <a14:m>
                  <m:oMath xmlns:m="http://schemas.openxmlformats.org/officeDocument/2006/math">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𝑁</m:t>
                        </m:r>
                      </m:e>
                      <m:sub>
                        <m:r>
                          <a:rPr lang="fr-FR" sz="2400" b="0" i="1" dirty="0" smtClean="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 photons, il n’en laissera passer un nombre </a:t>
                </a:r>
                <a14:m>
                  <m:oMath xmlns:m="http://schemas.openxmlformats.org/officeDocument/2006/math">
                    <m:r>
                      <a:rPr lang="fr-FR" sz="2400" i="1" dirty="0" smtClean="0">
                        <a:latin typeface="Cambria Math" panose="02040503050406030204" pitchFamily="18" charset="0"/>
                        <a:cs typeface="Andalus" panose="02020603050405020304" pitchFamily="18" charset="-78"/>
                      </a:rPr>
                      <m:t>𝑁</m:t>
                    </m:r>
                  </m:oMath>
                </a14:m>
                <a:r>
                  <a:rPr lang="fr-FR" sz="2400" dirty="0" smtClean="0">
                    <a:latin typeface="Andalus" panose="02020603050405020304" pitchFamily="18" charset="-78"/>
                    <a:cs typeface="Andalus" panose="02020603050405020304" pitchFamily="18" charset="-78"/>
                  </a:rPr>
                  <a:t> tel que:</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𝑁</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𝑒</m:t>
                          </m:r>
                        </m:e>
                        <m:sup>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𝜇</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𝑥</m:t>
                          </m:r>
                        </m:sup>
                      </m:sSup>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N et </a:t>
                </a:r>
                <a14:m>
                  <m:oMath xmlns:m="http://schemas.openxmlformats.org/officeDocument/2006/math">
                    <m:sSub>
                      <m:sSubPr>
                        <m:ctrlPr>
                          <a:rPr lang="fr-FR" sz="2400" i="1" dirty="0">
                            <a:latin typeface="Cambria Math" panose="02040503050406030204" pitchFamily="18" charset="0"/>
                            <a:cs typeface="Andalus" panose="02020603050405020304" pitchFamily="18" charset="-78"/>
                          </a:rPr>
                        </m:ctrlPr>
                      </m:sSubPr>
                      <m:e>
                        <m:r>
                          <a:rPr lang="fr-FR" sz="2400" i="1" dirty="0">
                            <a:latin typeface="Cambria Math" panose="02040503050406030204" pitchFamily="18" charset="0"/>
                            <a:cs typeface="Andalus" panose="02020603050405020304" pitchFamily="18" charset="-78"/>
                          </a:rPr>
                          <m:t>𝑁</m:t>
                        </m:r>
                      </m:e>
                      <m:sub>
                        <m:r>
                          <a:rPr lang="fr-FR" sz="2400" i="1" dirty="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 peuvent facilement être remplacer par  l’intensité du faisceau I ou bien par l’énergie du faisceau E</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281352" y="592853"/>
                <a:ext cx="11435025" cy="3785652"/>
              </a:xfrm>
              <a:prstGeom prst="rect">
                <a:avLst/>
              </a:prstGeom>
              <a:blipFill>
                <a:blip r:embed="rId2"/>
                <a:stretch>
                  <a:fillRect l="-800" t="-1288" b="-2738"/>
                </a:stretch>
              </a:blipFill>
            </p:spPr>
            <p:txBody>
              <a:bodyPr/>
              <a:lstStyle/>
              <a:p>
                <a:r>
                  <a:rPr lang="fr-FR">
                    <a:noFill/>
                  </a:rPr>
                  <a:t> </a:t>
                </a:r>
              </a:p>
            </p:txBody>
          </p:sp>
        </mc:Fallback>
      </mc:AlternateContent>
    </p:spTree>
    <p:extLst>
      <p:ext uri="{BB962C8B-B14F-4D97-AF65-F5344CB8AC3E}">
        <p14:creationId xmlns:p14="http://schemas.microsoft.com/office/powerpoint/2010/main" val="35346236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105" y="682843"/>
            <a:ext cx="7583157" cy="452431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Couche Demi-Atténuation (CDA):</a:t>
            </a: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C’est l’épaisseur que doit avoir l’écran pour ne laisser passer que la moitié des photons incidents, autrement dit c’est l’épaisseur qui réduit le nombre de photon du faisceau de moitié.</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La CDA dépend du milieu absorbant et de l’énergie des photons</a:t>
            </a: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Fait important il est impossible d’arrêter totalement un faisceau photon</a:t>
            </a:r>
            <a:r>
              <a:rPr lang="fr-FR" sz="2400" dirty="0">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On peut cependant par un écran convenable, limiter son énergie à des valeurs qui ne présente pas de dangers biologique</a:t>
            </a: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8222711" y="741172"/>
            <a:ext cx="2318197" cy="2582214"/>
          </a:xfrm>
          <a:prstGeom prst="rect">
            <a:avLst/>
          </a:prstGeom>
        </p:spPr>
      </p:pic>
    </p:spTree>
    <p:extLst>
      <p:ext uri="{BB962C8B-B14F-4D97-AF65-F5344CB8AC3E}">
        <p14:creationId xmlns:p14="http://schemas.microsoft.com/office/powerpoint/2010/main" val="4083584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008" y="529941"/>
            <a:ext cx="10065099" cy="1200329"/>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Classification des rayonnements </a:t>
            </a:r>
            <a:r>
              <a:rPr lang="fr-FR" sz="2400" b="1" dirty="0" smtClean="0">
                <a:latin typeface="Andalus" panose="02020603050405020304" pitchFamily="18" charset="-78"/>
                <a:cs typeface="Andalus" panose="02020603050405020304" pitchFamily="18" charset="-78"/>
              </a:rPr>
              <a:t>:</a:t>
            </a:r>
          </a:p>
          <a:p>
            <a:pPr marL="457200" indent="-457200">
              <a:buFont typeface="+mj-lt"/>
              <a:buAutoNum type="arabicPeriod"/>
            </a:pPr>
            <a:r>
              <a:rPr lang="fr-FR" sz="2400" dirty="0" smtClean="0">
                <a:latin typeface="Andalus" panose="02020603050405020304" pitchFamily="18" charset="-78"/>
                <a:cs typeface="Andalus" panose="02020603050405020304" pitchFamily="18" charset="-78"/>
              </a:rPr>
              <a:t>Selon </a:t>
            </a:r>
            <a:r>
              <a:rPr lang="fr-FR" sz="2400" dirty="0">
                <a:latin typeface="Andalus" panose="02020603050405020304" pitchFamily="18" charset="-78"/>
                <a:cs typeface="Andalus" panose="02020603050405020304" pitchFamily="18" charset="-78"/>
              </a:rPr>
              <a:t>leur effet sur la matière : ionisants, non ionisants. </a:t>
            </a:r>
            <a:endParaRPr lang="fr-FR" sz="2400" dirty="0" smtClean="0">
              <a:latin typeface="Andalus" panose="02020603050405020304" pitchFamily="18" charset="-78"/>
              <a:cs typeface="Andalus" panose="02020603050405020304" pitchFamily="18" charset="-78"/>
            </a:endParaRPr>
          </a:p>
          <a:p>
            <a:pPr marL="457200" indent="-457200">
              <a:buFont typeface="+mj-lt"/>
              <a:buAutoNum type="arabicPeriod"/>
            </a:pPr>
            <a:r>
              <a:rPr lang="fr-FR" sz="2400" dirty="0" smtClean="0">
                <a:latin typeface="Andalus" panose="02020603050405020304" pitchFamily="18" charset="-78"/>
                <a:cs typeface="Andalus" panose="02020603050405020304" pitchFamily="18" charset="-78"/>
              </a:rPr>
              <a:t>Selon </a:t>
            </a:r>
            <a:r>
              <a:rPr lang="fr-FR" sz="2400" dirty="0">
                <a:latin typeface="Andalus" panose="02020603050405020304" pitchFamily="18" charset="-78"/>
                <a:cs typeface="Andalus" panose="02020603050405020304" pitchFamily="18" charset="-78"/>
              </a:rPr>
              <a:t>leur nature : électromagnétique et corpusculaire.</a:t>
            </a:r>
            <a:endParaRPr lang="fr-FR" sz="2400" dirty="0" smtClean="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1761403" y="1899138"/>
            <a:ext cx="8678833" cy="4062205"/>
          </a:xfrm>
          <a:prstGeom prst="rect">
            <a:avLst/>
          </a:prstGeom>
        </p:spPr>
      </p:pic>
    </p:spTree>
    <p:extLst>
      <p:ext uri="{BB962C8B-B14F-4D97-AF65-F5344CB8AC3E}">
        <p14:creationId xmlns:p14="http://schemas.microsoft.com/office/powerpoint/2010/main" val="853557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6530" y="1376626"/>
            <a:ext cx="7920177" cy="3580680"/>
          </a:xfrm>
          <a:prstGeom prst="rect">
            <a:avLst/>
          </a:prstGeom>
        </p:spPr>
      </p:pic>
    </p:spTree>
    <p:extLst>
      <p:ext uri="{BB962C8B-B14F-4D97-AF65-F5344CB8AC3E}">
        <p14:creationId xmlns:p14="http://schemas.microsoft.com/office/powerpoint/2010/main" val="2307934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525" y="868908"/>
            <a:ext cx="11240756" cy="415498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Conclusion:</a:t>
            </a:r>
            <a:endParaRPr lang="fr-FR" sz="2400" b="1"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L’étude des phénomènes liés à l’interaction rayonnement matière a permis de faire évoluer plusieurs disciplines en médecine.</a:t>
            </a: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Dans le diagnostic radiologique, l’effet photoélectrique est à la base de formation de rayons X et la dématérialisation est le principe pour la TEP (Tomographie par émission de positons ; examen d’imagerie en médecine nucléaire).</a:t>
            </a: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Aussi, le pouvoir ionisant et destructeur des électrons est à la base de la radiothérapie et la radiobiologie.</a:t>
            </a:r>
          </a:p>
          <a:p>
            <a:pPr marL="342900" indent="-342900">
              <a:buFont typeface="Wingdings" panose="05000000000000000000" pitchFamily="2" charset="2"/>
              <a:buChar char="v"/>
            </a:pPr>
            <a:r>
              <a:rPr lang="fr-FR" sz="2400" dirty="0" smtClean="0">
                <a:latin typeface="Andalus" panose="02020603050405020304" pitchFamily="18" charset="-78"/>
                <a:cs typeface="Andalus" panose="02020603050405020304" pitchFamily="18" charset="-78"/>
              </a:rPr>
              <a:t>Les autres phénomènes tels l’effet Compton pour la formation de rayonnements diffusés et l’atténuation du faisceau de photon ont permis de développer la radioprotection</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39675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9" y="2620278"/>
            <a:ext cx="8628185" cy="1015663"/>
          </a:xfrm>
          <a:prstGeom prst="rect">
            <a:avLst/>
          </a:prstGeom>
        </p:spPr>
        <p:txBody>
          <a:bodyPr wrap="square">
            <a:spAutoFit/>
          </a:bodyPr>
          <a:lstStyle/>
          <a:p>
            <a:r>
              <a:rPr lang="fr-FR" sz="6000" dirty="0">
                <a:solidFill>
                  <a:srgbClr val="EBEBEB"/>
                </a:solidFill>
                <a:latin typeface="Andalus" panose="02020603050405020304" pitchFamily="18" charset="-78"/>
                <a:ea typeface="+mj-ea"/>
                <a:cs typeface="Andalus" panose="02020603050405020304" pitchFamily="18" charset="-78"/>
              </a:rPr>
              <a:t>Merci pour votre attention</a:t>
            </a:r>
            <a:endParaRPr lang="fr-FR" dirty="0"/>
          </a:p>
        </p:txBody>
      </p:sp>
    </p:spTree>
    <p:extLst>
      <p:ext uri="{BB962C8B-B14F-4D97-AF65-F5344CB8AC3E}">
        <p14:creationId xmlns:p14="http://schemas.microsoft.com/office/powerpoint/2010/main" val="2548335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51692" y="677152"/>
                <a:ext cx="11210611" cy="4707635"/>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 rayonnement électromagnétique (REM): </a:t>
                </a:r>
                <a:r>
                  <a:rPr lang="fr-FR" sz="2400" dirty="0" smtClean="0">
                    <a:latin typeface="Andalus" panose="02020603050405020304" pitchFamily="18" charset="-78"/>
                    <a:cs typeface="Andalus" panose="02020603050405020304" pitchFamily="18" charset="-78"/>
                  </a:rPr>
                  <a:t>correspond à la propagation d’un champ électrique </a:t>
                </a:r>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𝐸</m:t>
                        </m:r>
                      </m:e>
                    </m:acc>
                  </m:oMath>
                </a14:m>
                <a:r>
                  <a:rPr lang="fr-FR" sz="2400" dirty="0" smtClean="0">
                    <a:latin typeface="Andalus" panose="02020603050405020304" pitchFamily="18" charset="-78"/>
                    <a:cs typeface="Andalus" panose="02020603050405020304" pitchFamily="18" charset="-78"/>
                  </a:rPr>
                  <a:t>et d’un champ magnétique </a:t>
                </a:r>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𝐵</m:t>
                        </m:r>
                      </m:e>
                    </m:acc>
                  </m:oMath>
                </a14:m>
                <a:r>
                  <a:rPr lang="fr-FR" sz="2400" dirty="0" smtClean="0">
                    <a:latin typeface="Andalus" panose="02020603050405020304" pitchFamily="18" charset="-78"/>
                    <a:cs typeface="Andalus" panose="02020603050405020304" pitchFamily="18" charset="-78"/>
                  </a:rPr>
                  <a:t> perpendiculaire entre eux. Cette propagation se fait à une vitesse constante </a:t>
                </a:r>
                <a:r>
                  <a:rPr lang="fr-FR" sz="2400" b="1" dirty="0">
                    <a:latin typeface="Andalus" panose="02020603050405020304" pitchFamily="18" charset="-78"/>
                    <a:cs typeface="Andalus" panose="02020603050405020304" pitchFamily="18" charset="-78"/>
                  </a:rPr>
                  <a:t>C</a:t>
                </a:r>
                <a:r>
                  <a:rPr lang="fr-FR" sz="2400" b="1" dirty="0" smtClean="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(vitesse de la lumière); la masse étant nulle. </a:t>
                </a:r>
              </a:p>
              <a:p>
                <a:r>
                  <a:rPr lang="fr-FR" sz="2400" dirty="0" smtClean="0">
                    <a:latin typeface="Andalus" panose="02020603050405020304" pitchFamily="18" charset="-78"/>
                    <a:cs typeface="Andalus" panose="02020603050405020304" pitchFamily="18" charset="-78"/>
                  </a:rPr>
                  <a:t>(</a:t>
                </a:r>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𝐸</m:t>
                        </m:r>
                        <m:r>
                          <a:rPr lang="fr-FR" sz="2400" b="0" i="1" smtClean="0">
                            <a:latin typeface="Cambria Math" panose="02040503050406030204" pitchFamily="18" charset="0"/>
                            <a:cs typeface="Andalus" panose="02020603050405020304" pitchFamily="18" charset="-78"/>
                          </a:rPr>
                          <m:t>;</m:t>
                        </m:r>
                      </m:e>
                    </m:acc>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𝐵</m:t>
                        </m:r>
                        <m:r>
                          <a:rPr lang="fr-FR" sz="2400" b="0" i="1" smtClean="0">
                            <a:latin typeface="Cambria Math" panose="02040503050406030204" pitchFamily="18" charset="0"/>
                            <a:cs typeface="Andalus" panose="02020603050405020304" pitchFamily="18" charset="-78"/>
                          </a:rPr>
                          <m:t>;</m:t>
                        </m:r>
                      </m:e>
                    </m:acc>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𝑘</m:t>
                        </m:r>
                      </m:e>
                    </m:acc>
                    <m:r>
                      <a:rPr lang="fr-FR" sz="2400" b="0" i="1" smtClean="0">
                        <a:latin typeface="Cambria Math" panose="02040503050406030204" pitchFamily="18" charset="0"/>
                        <a:cs typeface="Andalus" panose="02020603050405020304" pitchFamily="18" charset="-78"/>
                      </a:rPr>
                      <m:t>) </m:t>
                    </m:r>
                  </m:oMath>
                </a14:m>
                <a:r>
                  <a:rPr lang="fr-FR" sz="2400" dirty="0" smtClean="0">
                    <a:latin typeface="Andalus" panose="02020603050405020304" pitchFamily="18" charset="-78"/>
                    <a:cs typeface="Andalus" panose="02020603050405020304" pitchFamily="18" charset="-78"/>
                  </a:rPr>
                  <a:t>forment un trièdre </a:t>
                </a:r>
              </a:p>
              <a:p>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𝐸</m:t>
                        </m:r>
                      </m:e>
                    </m:acc>
                  </m:oMath>
                </a14:m>
                <a:r>
                  <a:rPr lang="fr-FR" sz="2400" dirty="0" smtClean="0">
                    <a:latin typeface="Andalus" panose="02020603050405020304" pitchFamily="18" charset="-78"/>
                    <a:cs typeface="Andalus" panose="02020603050405020304" pitchFamily="18" charset="-78"/>
                  </a:rPr>
                  <a:t>: Champ électrique;</a:t>
                </a:r>
              </a:p>
              <a:p>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𝐵</m:t>
                        </m:r>
                      </m:e>
                    </m:acc>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Champ </a:t>
                </a:r>
                <a:r>
                  <a:rPr lang="fr-FR" sz="2400" dirty="0" smtClean="0">
                    <a:latin typeface="Andalus" panose="02020603050405020304" pitchFamily="18" charset="-78"/>
                    <a:cs typeface="Andalus" panose="02020603050405020304" pitchFamily="18" charset="-78"/>
                  </a:rPr>
                  <a:t>magnétique</a:t>
                </a:r>
                <a:r>
                  <a:rPr lang="fr-FR" sz="2400" dirty="0">
                    <a:latin typeface="Andalus" panose="02020603050405020304" pitchFamily="18" charset="-78"/>
                    <a:cs typeface="Andalus" panose="02020603050405020304" pitchFamily="18" charset="-78"/>
                  </a:rPr>
                  <a:t>;</a:t>
                </a:r>
              </a:p>
              <a:p>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𝑘</m:t>
                        </m:r>
                      </m:e>
                    </m:acc>
                  </m:oMath>
                </a14:m>
                <a:r>
                  <a:rPr lang="fr-FR" sz="2400" dirty="0" smtClean="0">
                    <a:latin typeface="Andalus" panose="02020603050405020304" pitchFamily="18" charset="-78"/>
                    <a:cs typeface="Andalus" panose="02020603050405020304" pitchFamily="18" charset="-78"/>
                  </a:rPr>
                  <a:t>:Vecteur d’onde;</a:t>
                </a:r>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La longueur d’onde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𝐶</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𝜈</m:t>
                        </m:r>
                      </m:den>
                    </m:f>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𝐶𝑇</m:t>
                    </m:r>
                  </m:oMath>
                </a14:m>
                <a:endParaRPr lang="fr-FR" sz="2400" b="0" dirty="0" smtClean="0">
                  <a:latin typeface="Andalus" panose="02020603050405020304" pitchFamily="18" charset="-78"/>
                  <a:ea typeface="Cambria Math" panose="02040503050406030204" pitchFamily="18" charset="0"/>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Où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𝜈</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1</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𝑇</m:t>
                        </m:r>
                      </m:den>
                    </m:f>
                  </m:oMath>
                </a14:m>
                <a:r>
                  <a:rPr lang="fr-FR" sz="2400" dirty="0" smtClean="0">
                    <a:latin typeface="Andalus" panose="02020603050405020304" pitchFamily="18" charset="-78"/>
                    <a:cs typeface="Andalus" panose="02020603050405020304" pitchFamily="18" charset="-78"/>
                  </a:rPr>
                  <a:t>  avec </a:t>
                </a:r>
                <a14:m>
                  <m:oMath xmlns:m="http://schemas.openxmlformats.org/officeDocument/2006/math">
                    <m:r>
                      <a:rPr lang="fr-FR" sz="2400" b="0" i="1" smtClean="0">
                        <a:latin typeface="Cambria Math" panose="02040503050406030204" pitchFamily="18" charset="0"/>
                        <a:cs typeface="Andalus" panose="02020603050405020304" pitchFamily="18" charset="-78"/>
                      </a:rPr>
                      <m:t>𝐶</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3</m:t>
                    </m:r>
                    <m:r>
                      <a:rPr lang="fr-FR" sz="2400" b="0" i="1" smtClean="0">
                        <a:latin typeface="Cambria Math" panose="02040503050406030204" pitchFamily="18" charset="0"/>
                        <a:cs typeface="Andalus" panose="02020603050405020304" pitchFamily="18" charset="-78"/>
                      </a:rPr>
                      <m:t>. </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8</m:t>
                        </m:r>
                      </m:sup>
                    </m:sSup>
                    <m:r>
                      <a:rPr lang="fr-FR" sz="2400" b="0" i="1" smtClean="0">
                        <a:latin typeface="Cambria Math" panose="02040503050406030204" pitchFamily="18" charset="0"/>
                        <a:cs typeface="Andalus" panose="02020603050405020304" pitchFamily="18" charset="-78"/>
                      </a:rPr>
                      <m:t>𝑚</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𝑠</m:t>
                        </m:r>
                      </m:e>
                      <m:sup>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1</m:t>
                        </m:r>
                      </m:sup>
                    </m:sSup>
                  </m:oMath>
                </a14:m>
                <a:endParaRPr lang="fr-FR" sz="2400" dirty="0" smtClean="0">
                  <a:latin typeface="Andalus" panose="02020603050405020304" pitchFamily="18" charset="-78"/>
                  <a:cs typeface="Andalus" panose="02020603050405020304" pitchFamily="18" charset="-78"/>
                </a:endParaRPr>
              </a:p>
              <a:p>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𝜈</m:t>
                    </m:r>
                  </m:oMath>
                </a14:m>
                <a:r>
                  <a:rPr lang="fr-FR" sz="2400" dirty="0" smtClean="0">
                    <a:latin typeface="Andalus" panose="02020603050405020304" pitchFamily="18" charset="-78"/>
                    <a:cs typeface="Andalus" panose="02020603050405020304" pitchFamily="18" charset="-78"/>
                  </a:rPr>
                  <a:t>: fréquence de l’onde électromagnétique</a:t>
                </a:r>
              </a:p>
              <a:p>
                <a:r>
                  <a:rPr lang="fr-FR" sz="2400" dirty="0" smtClean="0">
                    <a:latin typeface="Andalus" panose="02020603050405020304" pitchFamily="18" charset="-78"/>
                    <a:cs typeface="Andalus" panose="02020603050405020304" pitchFamily="18" charset="-78"/>
                  </a:rPr>
                  <a:t>T: la période</a:t>
                </a:r>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51692" y="677152"/>
                <a:ext cx="11210611" cy="4707635"/>
              </a:xfrm>
              <a:prstGeom prst="rect">
                <a:avLst/>
              </a:prstGeom>
              <a:blipFill>
                <a:blip r:embed="rId2"/>
                <a:stretch>
                  <a:fillRect l="-870" t="-1036" b="-2073"/>
                </a:stretch>
              </a:blipFill>
            </p:spPr>
            <p:txBody>
              <a:bodyPr/>
              <a:lstStyle/>
              <a:p>
                <a:r>
                  <a:rPr lang="fr-FR">
                    <a:noFill/>
                  </a:rPr>
                  <a:t> </a:t>
                </a:r>
              </a:p>
            </p:txBody>
          </p:sp>
        </mc:Fallback>
      </mc:AlternateContent>
      <p:pic>
        <p:nvPicPr>
          <p:cNvPr id="5" name="Picture 4"/>
          <p:cNvPicPr>
            <a:picLocks noChangeAspect="1"/>
          </p:cNvPicPr>
          <p:nvPr/>
        </p:nvPicPr>
        <p:blipFill>
          <a:blip r:embed="rId3"/>
          <a:stretch>
            <a:fillRect/>
          </a:stretch>
        </p:blipFill>
        <p:spPr>
          <a:xfrm>
            <a:off x="5637127" y="1956386"/>
            <a:ext cx="6109397" cy="4336924"/>
          </a:xfrm>
          <a:prstGeom prst="rect">
            <a:avLst/>
          </a:prstGeom>
        </p:spPr>
      </p:pic>
    </p:spTree>
    <p:extLst>
      <p:ext uri="{BB962C8B-B14F-4D97-AF65-F5344CB8AC3E}">
        <p14:creationId xmlns:p14="http://schemas.microsoft.com/office/powerpoint/2010/main" val="1989196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37" y="477522"/>
            <a:ext cx="10748387" cy="1569660"/>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Le spectre électromagnétique (REM) </a:t>
            </a:r>
            <a:r>
              <a:rPr lang="fr-FR" sz="2400" dirty="0">
                <a:latin typeface="Andalus" panose="02020603050405020304" pitchFamily="18" charset="-78"/>
                <a:cs typeface="Andalus" panose="02020603050405020304" pitchFamily="18" charset="-78"/>
              </a:rPr>
              <a:t>englobe toute une gamme d’énergies, depuis l’énergie très faible, comme les ondes radio, jusqu’à l’énergie très haute, comme les rayons gamma. L’énergie du rayonnement varie selon la fréquence. </a:t>
            </a: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1149888" y="1767585"/>
            <a:ext cx="8766808" cy="3523793"/>
          </a:xfrm>
          <a:prstGeom prst="rect">
            <a:avLst/>
          </a:prstGeom>
        </p:spPr>
      </p:pic>
      <p:sp>
        <p:nvSpPr>
          <p:cNvPr id="4" name="Rectangle 3"/>
          <p:cNvSpPr/>
          <p:nvPr/>
        </p:nvSpPr>
        <p:spPr>
          <a:xfrm>
            <a:off x="254558" y="5471552"/>
            <a:ext cx="11461820" cy="830997"/>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 spectre électromagnétique se décompose en rayonnements non-ionisants et rayonnements ionisants selon la fréquence des ondes électromagnétiques</a:t>
            </a:r>
            <a:r>
              <a:rPr lang="fr-FR" dirty="0"/>
              <a:t>.</a:t>
            </a:r>
          </a:p>
        </p:txBody>
      </p:sp>
    </p:spTree>
    <p:extLst>
      <p:ext uri="{BB962C8B-B14F-4D97-AF65-F5344CB8AC3E}">
        <p14:creationId xmlns:p14="http://schemas.microsoft.com/office/powerpoint/2010/main" val="152966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782" y="885989"/>
            <a:ext cx="11160370" cy="2246769"/>
          </a:xfrm>
          <a:prstGeom prst="rect">
            <a:avLst/>
          </a:prstGeom>
        </p:spPr>
        <p:txBody>
          <a:bodyPr wrap="square">
            <a:spAutoFit/>
          </a:bodyPr>
          <a:lstStyle/>
          <a:p>
            <a:r>
              <a:rPr lang="fr-FR" sz="2800" dirty="0" smtClean="0">
                <a:latin typeface="Andalus" panose="02020603050405020304" pitchFamily="18" charset="-78"/>
                <a:cs typeface="Andalus" panose="02020603050405020304" pitchFamily="18" charset="-78"/>
              </a:rPr>
              <a:t>La </a:t>
            </a:r>
            <a:r>
              <a:rPr lang="fr-FR" sz="2800" dirty="0">
                <a:latin typeface="Andalus" panose="02020603050405020304" pitchFamily="18" charset="-78"/>
                <a:cs typeface="Andalus" panose="02020603050405020304" pitchFamily="18" charset="-78"/>
              </a:rPr>
              <a:t>plupart des ondes auxquelles nous sommes exposés dans notre quotidien font partie des fréquences basses et extrêmement basses. Le courant électrique fourni par le secteur ainsi que tous les appareils électriques qu’il alimente est limité à 50 Hz dans la majeure partie de pays en Europe (60 Hz aux Etats-Unis et au Japon).</a:t>
            </a:r>
          </a:p>
        </p:txBody>
      </p:sp>
    </p:spTree>
    <p:extLst>
      <p:ext uri="{BB962C8B-B14F-4D97-AF65-F5344CB8AC3E}">
        <p14:creationId xmlns:p14="http://schemas.microsoft.com/office/powerpoint/2010/main" val="2098628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58411</TotalTime>
  <Words>2973</Words>
  <Application>Microsoft Office PowerPoint</Application>
  <PresentationFormat>Widescreen</PresentationFormat>
  <Paragraphs>259</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Andalus</vt:lpstr>
      <vt:lpstr>Arial</vt:lpstr>
      <vt:lpstr>Calibri</vt:lpstr>
      <vt:lpstr>Cambria Math</vt:lpstr>
      <vt:lpstr>Century Gothic</vt:lpstr>
      <vt:lpstr>Wingdings</vt:lpstr>
      <vt:lpstr>Wingdings 3</vt:lpstr>
      <vt:lpstr>Ion</vt:lpstr>
      <vt:lpstr>Biophysique des rayonnements Mme CHIBANI 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89</cp:revision>
  <dcterms:created xsi:type="dcterms:W3CDTF">2024-02-12T21:27:29Z</dcterms:created>
  <dcterms:modified xsi:type="dcterms:W3CDTF">2024-04-23T23:07:06Z</dcterms:modified>
</cp:coreProperties>
</file>