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docProps/custom.xml" ContentType="application/vnd.openxmlformats-officedocument.custom-properti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78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</p:sldIdLst>
  <p:sldSz cx="12192000" cy="6858000"/>
  <p:notesSz cx="12192000" cy="6858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02" y="-96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125980"/>
            <a:ext cx="103632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888888"/>
                </a:solidFill>
                <a:latin typeface="Calibri"/>
                <a:cs typeface="Calibri"/>
              </a:defRPr>
            </a:lvl1pPr>
          </a:lstStyle>
          <a:p>
            <a:pPr marL="12700">
              <a:lnSpc>
                <a:spcPts val="1240"/>
              </a:lnSpc>
            </a:pPr>
            <a:r>
              <a:rPr dirty="0"/>
              <a:t>Pr</a:t>
            </a:r>
            <a:r>
              <a:rPr spc="-70" dirty="0"/>
              <a:t> </a:t>
            </a:r>
            <a:r>
              <a:rPr spc="-25" dirty="0"/>
              <a:t>Yabka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888888"/>
                </a:solidFill>
                <a:latin typeface="Calibri"/>
                <a:cs typeface="Calibri"/>
              </a:defRPr>
            </a:lvl1pPr>
          </a:lstStyle>
          <a:p>
            <a:pPr marL="12700">
              <a:lnSpc>
                <a:spcPts val="1240"/>
              </a:lnSpc>
            </a:pPr>
            <a:r>
              <a:rPr dirty="0"/>
              <a:t>3</a:t>
            </a:r>
            <a:r>
              <a:rPr spc="5" dirty="0"/>
              <a:t>1</a:t>
            </a:r>
            <a:r>
              <a:rPr dirty="0"/>
              <a:t>/0</a:t>
            </a:r>
            <a:r>
              <a:rPr spc="5" dirty="0"/>
              <a:t>3</a:t>
            </a:r>
            <a:r>
              <a:rPr dirty="0"/>
              <a:t>/2</a:t>
            </a:r>
            <a:r>
              <a:rPr spc="5" dirty="0"/>
              <a:t>0</a:t>
            </a:r>
            <a:r>
              <a:rPr dirty="0"/>
              <a:t>20</a:t>
            </a: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888888"/>
                </a:solidFill>
                <a:latin typeface="Calibri"/>
                <a:cs typeface="Calibri"/>
              </a:defRPr>
            </a:lvl1pPr>
          </a:lstStyle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pPr marL="38100">
                <a:lnSpc>
                  <a:spcPts val="1240"/>
                </a:lnSpc>
              </a:pPr>
              <a:t>‹N°›</a:t>
            </a:fld>
            <a:endParaRPr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888888"/>
                </a:solidFill>
                <a:latin typeface="Calibri"/>
                <a:cs typeface="Calibri"/>
              </a:defRPr>
            </a:lvl1pPr>
          </a:lstStyle>
          <a:p>
            <a:pPr marL="12700">
              <a:lnSpc>
                <a:spcPts val="1240"/>
              </a:lnSpc>
            </a:pPr>
            <a:r>
              <a:rPr dirty="0"/>
              <a:t>Pr</a:t>
            </a:r>
            <a:r>
              <a:rPr spc="-70" dirty="0"/>
              <a:t> </a:t>
            </a:r>
            <a:r>
              <a:rPr spc="-25" dirty="0"/>
              <a:t>Yabka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888888"/>
                </a:solidFill>
                <a:latin typeface="Calibri"/>
                <a:cs typeface="Calibri"/>
              </a:defRPr>
            </a:lvl1pPr>
          </a:lstStyle>
          <a:p>
            <a:pPr marL="12700">
              <a:lnSpc>
                <a:spcPts val="1240"/>
              </a:lnSpc>
            </a:pPr>
            <a:r>
              <a:rPr dirty="0"/>
              <a:t>3</a:t>
            </a:r>
            <a:r>
              <a:rPr spc="5" dirty="0"/>
              <a:t>1</a:t>
            </a:r>
            <a:r>
              <a:rPr dirty="0"/>
              <a:t>/0</a:t>
            </a:r>
            <a:r>
              <a:rPr spc="5" dirty="0"/>
              <a:t>3</a:t>
            </a:r>
            <a:r>
              <a:rPr dirty="0"/>
              <a:t>/2</a:t>
            </a:r>
            <a:r>
              <a:rPr spc="5" dirty="0"/>
              <a:t>0</a:t>
            </a:r>
            <a:r>
              <a:rPr dirty="0"/>
              <a:t>20</a:t>
            </a: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888888"/>
                </a:solidFill>
                <a:latin typeface="Calibri"/>
                <a:cs typeface="Calibri"/>
              </a:defRPr>
            </a:lvl1pPr>
          </a:lstStyle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pPr marL="38100">
                <a:lnSpc>
                  <a:spcPts val="1240"/>
                </a:lnSpc>
              </a:pPr>
              <a:t>‹N°›</a:t>
            </a:fld>
            <a:endParaRPr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888888"/>
                </a:solidFill>
                <a:latin typeface="Calibri"/>
                <a:cs typeface="Calibri"/>
              </a:defRPr>
            </a:lvl1pPr>
          </a:lstStyle>
          <a:p>
            <a:pPr marL="12700">
              <a:lnSpc>
                <a:spcPts val="1240"/>
              </a:lnSpc>
            </a:pPr>
            <a:r>
              <a:rPr dirty="0"/>
              <a:t>Pr</a:t>
            </a:r>
            <a:r>
              <a:rPr spc="-70" dirty="0"/>
              <a:t> </a:t>
            </a:r>
            <a:r>
              <a:rPr spc="-25" dirty="0"/>
              <a:t>Yabka</a:t>
            </a:r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888888"/>
                </a:solidFill>
                <a:latin typeface="Calibri"/>
                <a:cs typeface="Calibri"/>
              </a:defRPr>
            </a:lvl1pPr>
          </a:lstStyle>
          <a:p>
            <a:pPr marL="12700">
              <a:lnSpc>
                <a:spcPts val="1240"/>
              </a:lnSpc>
            </a:pPr>
            <a:r>
              <a:rPr dirty="0"/>
              <a:t>3</a:t>
            </a:r>
            <a:r>
              <a:rPr spc="5" dirty="0"/>
              <a:t>1</a:t>
            </a:r>
            <a:r>
              <a:rPr dirty="0"/>
              <a:t>/0</a:t>
            </a:r>
            <a:r>
              <a:rPr spc="5" dirty="0"/>
              <a:t>3</a:t>
            </a:r>
            <a:r>
              <a:rPr dirty="0"/>
              <a:t>/2</a:t>
            </a:r>
            <a:r>
              <a:rPr spc="5" dirty="0"/>
              <a:t>0</a:t>
            </a:r>
            <a:r>
              <a:rPr dirty="0"/>
              <a:t>20</a:t>
            </a:r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888888"/>
                </a:solidFill>
                <a:latin typeface="Calibri"/>
                <a:cs typeface="Calibri"/>
              </a:defRPr>
            </a:lvl1pPr>
          </a:lstStyle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pPr marL="38100">
                <a:lnSpc>
                  <a:spcPts val="1240"/>
                </a:lnSpc>
              </a:pPr>
              <a:t>‹N°›</a:t>
            </a:fld>
            <a:endParaRPr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59510" y="395604"/>
            <a:ext cx="6684873" cy="416940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888888"/>
                </a:solidFill>
                <a:latin typeface="Calibri"/>
                <a:cs typeface="Calibri"/>
              </a:defRPr>
            </a:lvl1pPr>
          </a:lstStyle>
          <a:p>
            <a:pPr marL="12700">
              <a:lnSpc>
                <a:spcPts val="1240"/>
              </a:lnSpc>
            </a:pPr>
            <a:r>
              <a:rPr dirty="0"/>
              <a:t>Pr</a:t>
            </a:r>
            <a:r>
              <a:rPr spc="-70" dirty="0"/>
              <a:t> </a:t>
            </a:r>
            <a:r>
              <a:rPr spc="-25" dirty="0"/>
              <a:t>Yabka</a:t>
            </a:r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888888"/>
                </a:solidFill>
                <a:latin typeface="Calibri"/>
                <a:cs typeface="Calibri"/>
              </a:defRPr>
            </a:lvl1pPr>
          </a:lstStyle>
          <a:p>
            <a:pPr marL="12700">
              <a:lnSpc>
                <a:spcPts val="1240"/>
              </a:lnSpc>
            </a:pPr>
            <a:r>
              <a:rPr dirty="0"/>
              <a:t>3</a:t>
            </a:r>
            <a:r>
              <a:rPr spc="5" dirty="0"/>
              <a:t>1</a:t>
            </a:r>
            <a:r>
              <a:rPr dirty="0"/>
              <a:t>/0</a:t>
            </a:r>
            <a:r>
              <a:rPr spc="5" dirty="0"/>
              <a:t>3</a:t>
            </a:r>
            <a:r>
              <a:rPr dirty="0"/>
              <a:t>/2</a:t>
            </a:r>
            <a:r>
              <a:rPr spc="5" dirty="0"/>
              <a:t>0</a:t>
            </a:r>
            <a:r>
              <a:rPr dirty="0"/>
              <a:t>20</a:t>
            </a:r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888888"/>
                </a:solidFill>
                <a:latin typeface="Calibri"/>
                <a:cs typeface="Calibri"/>
              </a:defRPr>
            </a:lvl1pPr>
          </a:lstStyle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pPr marL="38100">
                <a:lnSpc>
                  <a:spcPts val="1240"/>
                </a:lnSpc>
              </a:pPr>
              <a:t>‹N°›</a:t>
            </a:fld>
            <a:endParaRPr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888888"/>
                </a:solidFill>
                <a:latin typeface="Calibri"/>
                <a:cs typeface="Calibri"/>
              </a:defRPr>
            </a:lvl1pPr>
          </a:lstStyle>
          <a:p>
            <a:pPr marL="12700">
              <a:lnSpc>
                <a:spcPts val="1240"/>
              </a:lnSpc>
            </a:pPr>
            <a:r>
              <a:rPr dirty="0"/>
              <a:t>Pr</a:t>
            </a:r>
            <a:r>
              <a:rPr spc="-70" dirty="0"/>
              <a:t> </a:t>
            </a:r>
            <a:r>
              <a:rPr spc="-25" dirty="0"/>
              <a:t>Yabka</a:t>
            </a:r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888888"/>
                </a:solidFill>
                <a:latin typeface="Calibri"/>
                <a:cs typeface="Calibri"/>
              </a:defRPr>
            </a:lvl1pPr>
          </a:lstStyle>
          <a:p>
            <a:pPr marL="12700">
              <a:lnSpc>
                <a:spcPts val="1240"/>
              </a:lnSpc>
            </a:pPr>
            <a:r>
              <a:rPr dirty="0"/>
              <a:t>3</a:t>
            </a:r>
            <a:r>
              <a:rPr spc="5" dirty="0"/>
              <a:t>1</a:t>
            </a:r>
            <a:r>
              <a:rPr dirty="0"/>
              <a:t>/0</a:t>
            </a:r>
            <a:r>
              <a:rPr spc="5" dirty="0"/>
              <a:t>3</a:t>
            </a:r>
            <a:r>
              <a:rPr dirty="0"/>
              <a:t>/2</a:t>
            </a:r>
            <a:r>
              <a:rPr spc="5" dirty="0"/>
              <a:t>0</a:t>
            </a:r>
            <a:r>
              <a:rPr dirty="0"/>
              <a:t>20</a:t>
            </a:r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888888"/>
                </a:solidFill>
                <a:latin typeface="Calibri"/>
                <a:cs typeface="Calibri"/>
              </a:defRPr>
            </a:lvl1pPr>
          </a:lstStyle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pPr marL="38100">
                <a:lnSpc>
                  <a:spcPts val="1240"/>
                </a:lnSpc>
              </a:pPr>
              <a:t>‹N°›</a:t>
            </a:fld>
            <a:endParaRPr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916939" y="1912747"/>
            <a:ext cx="10358120" cy="83566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8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453339" y="2002282"/>
            <a:ext cx="11285321" cy="36080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5822696" y="6465214"/>
            <a:ext cx="548004" cy="1778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200" b="0" i="0">
                <a:solidFill>
                  <a:srgbClr val="888888"/>
                </a:solidFill>
                <a:latin typeface="Calibri"/>
                <a:cs typeface="Calibri"/>
              </a:defRPr>
            </a:lvl1pPr>
          </a:lstStyle>
          <a:p>
            <a:pPr marL="12700">
              <a:lnSpc>
                <a:spcPts val="1240"/>
              </a:lnSpc>
            </a:pPr>
            <a:r>
              <a:rPr dirty="0"/>
              <a:t>Pr</a:t>
            </a:r>
            <a:r>
              <a:rPr spc="-70" dirty="0"/>
              <a:t> </a:t>
            </a:r>
            <a:r>
              <a:rPr spc="-25" dirty="0"/>
              <a:t>Yabka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916939" y="6465214"/>
            <a:ext cx="764539" cy="1778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200" b="0" i="0">
                <a:solidFill>
                  <a:srgbClr val="888888"/>
                </a:solidFill>
                <a:latin typeface="Calibri"/>
                <a:cs typeface="Calibri"/>
              </a:defRPr>
            </a:lvl1pPr>
          </a:lstStyle>
          <a:p>
            <a:pPr marL="12700">
              <a:lnSpc>
                <a:spcPts val="1240"/>
              </a:lnSpc>
            </a:pPr>
            <a:r>
              <a:rPr dirty="0"/>
              <a:t>3</a:t>
            </a:r>
            <a:r>
              <a:rPr spc="5" dirty="0"/>
              <a:t>1</a:t>
            </a:r>
            <a:r>
              <a:rPr dirty="0"/>
              <a:t>/0</a:t>
            </a:r>
            <a:r>
              <a:rPr spc="5" dirty="0"/>
              <a:t>3</a:t>
            </a:r>
            <a:r>
              <a:rPr dirty="0"/>
              <a:t>/2</a:t>
            </a:r>
            <a:r>
              <a:rPr spc="5" dirty="0"/>
              <a:t>0</a:t>
            </a:r>
            <a:r>
              <a:rPr dirty="0"/>
              <a:t>20</a:t>
            </a: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1068811" y="6465214"/>
            <a:ext cx="231775" cy="1778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200" b="0" i="0">
                <a:solidFill>
                  <a:srgbClr val="888888"/>
                </a:solidFill>
                <a:latin typeface="Calibri"/>
                <a:cs typeface="Calibri"/>
              </a:defRPr>
            </a:lvl1pPr>
          </a:lstStyle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pPr marL="38100">
                <a:lnSpc>
                  <a:spcPts val="1240"/>
                </a:lnSpc>
              </a:pPr>
              <a:t>‹N°›</a:t>
            </a:fld>
            <a:endParaRPr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jpeg"/><Relationship Id="rId3" Type="http://schemas.openxmlformats.org/officeDocument/2006/relationships/image" Target="../media/image34.png"/><Relationship Id="rId7" Type="http://schemas.openxmlformats.org/officeDocument/2006/relationships/image" Target="../media/image38.png"/><Relationship Id="rId12" Type="http://schemas.openxmlformats.org/officeDocument/2006/relationships/image" Target="../media/image43.pn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jpeg"/><Relationship Id="rId11" Type="http://schemas.openxmlformats.org/officeDocument/2006/relationships/image" Target="../media/image42.png"/><Relationship Id="rId5" Type="http://schemas.openxmlformats.org/officeDocument/2006/relationships/image" Target="../media/image36.png"/><Relationship Id="rId10" Type="http://schemas.openxmlformats.org/officeDocument/2006/relationships/image" Target="../media/image41.png"/><Relationship Id="rId4" Type="http://schemas.openxmlformats.org/officeDocument/2006/relationships/image" Target="../media/image35.jpeg"/><Relationship Id="rId9" Type="http://schemas.openxmlformats.org/officeDocument/2006/relationships/image" Target="../media/image40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85801" y="1143001"/>
            <a:ext cx="10589258" cy="553998"/>
          </a:xfrm>
        </p:spPr>
        <p:txBody>
          <a:bodyPr/>
          <a:lstStyle/>
          <a:p>
            <a:r>
              <a:rPr lang="fr-FR" sz="3600" b="1" dirty="0" smtClean="0"/>
              <a:t>Veines et lymphatiques du membre pelvien </a:t>
            </a:r>
            <a:endParaRPr lang="fr-FR" sz="3600" b="1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3339" y="2743200"/>
            <a:ext cx="11357661" cy="1687641"/>
          </a:xfrm>
        </p:spPr>
        <p:txBody>
          <a:bodyPr/>
          <a:lstStyle/>
          <a:p>
            <a:r>
              <a:rPr lang="fr-FR" dirty="0" smtClean="0">
                <a:latin typeface="Times New Roman"/>
                <a:cs typeface="Times New Roman"/>
              </a:rPr>
              <a:t>UNIVERSITE </a:t>
            </a:r>
            <a:r>
              <a:rPr lang="fr-FR" spc="-10" dirty="0" smtClean="0">
                <a:latin typeface="Times New Roman"/>
                <a:cs typeface="Times New Roman"/>
              </a:rPr>
              <a:t>IBN KHALDOUN TIARET </a:t>
            </a:r>
          </a:p>
          <a:p>
            <a:r>
              <a:rPr lang="fr-FR" dirty="0" smtClean="0">
                <a:latin typeface="Times New Roman"/>
                <a:cs typeface="Times New Roman"/>
              </a:rPr>
              <a:t> </a:t>
            </a:r>
            <a:r>
              <a:rPr lang="fr-FR" spc="-5" dirty="0" smtClean="0">
                <a:latin typeface="Times New Roman"/>
                <a:cs typeface="Times New Roman"/>
              </a:rPr>
              <a:t>ANNEXE DE</a:t>
            </a:r>
            <a:r>
              <a:rPr lang="fr-FR" spc="10" dirty="0" smtClean="0">
                <a:latin typeface="Times New Roman"/>
                <a:cs typeface="Times New Roman"/>
              </a:rPr>
              <a:t> </a:t>
            </a:r>
            <a:r>
              <a:rPr lang="fr-FR" spc="-5" dirty="0" smtClean="0">
                <a:latin typeface="Times New Roman"/>
                <a:cs typeface="Times New Roman"/>
              </a:rPr>
              <a:t>MEDECINE</a:t>
            </a:r>
            <a:endParaRPr lang="fr-FR" dirty="0" smtClean="0">
              <a:latin typeface="Times New Roman"/>
              <a:cs typeface="Times New Roman"/>
            </a:endParaRPr>
          </a:p>
          <a:p>
            <a:r>
              <a:rPr lang="fr-FR" spc="-10" dirty="0" smtClean="0">
                <a:latin typeface="Times New Roman"/>
                <a:cs typeface="Times New Roman"/>
              </a:rPr>
              <a:t>ANNEE </a:t>
            </a:r>
            <a:r>
              <a:rPr lang="fr-FR" spc="-5" dirty="0" smtClean="0">
                <a:latin typeface="Times New Roman"/>
                <a:cs typeface="Times New Roman"/>
              </a:rPr>
              <a:t>UNIVERSITAIRE  </a:t>
            </a:r>
            <a:r>
              <a:rPr lang="fr-FR" dirty="0" smtClean="0">
                <a:latin typeface="Times New Roman"/>
                <a:cs typeface="Times New Roman"/>
              </a:rPr>
              <a:t>2023</a:t>
            </a:r>
            <a:r>
              <a:rPr lang="fr-FR" spc="55" dirty="0" smtClean="0">
                <a:latin typeface="Times New Roman"/>
                <a:cs typeface="Times New Roman"/>
              </a:rPr>
              <a:t> </a:t>
            </a:r>
            <a:r>
              <a:rPr lang="fr-FR" spc="-5" dirty="0" smtClean="0">
                <a:latin typeface="Times New Roman"/>
                <a:cs typeface="Times New Roman"/>
              </a:rPr>
              <a:t>-2024</a:t>
            </a:r>
          </a:p>
          <a:p>
            <a:pPr marL="12700">
              <a:spcBef>
                <a:spcPts val="95"/>
              </a:spcBef>
            </a:pPr>
            <a:r>
              <a:rPr lang="fr-FR" dirty="0" smtClean="0">
                <a:latin typeface="Arial"/>
                <a:cs typeface="Arial"/>
              </a:rPr>
              <a:t>Dr</a:t>
            </a:r>
            <a:r>
              <a:rPr lang="fr-FR" spc="-20" dirty="0" smtClean="0">
                <a:latin typeface="Arial"/>
                <a:cs typeface="Arial"/>
              </a:rPr>
              <a:t> </a:t>
            </a:r>
            <a:r>
              <a:rPr lang="fr-FR" spc="-10" dirty="0" smtClean="0">
                <a:latin typeface="Arial"/>
                <a:cs typeface="Arial"/>
              </a:rPr>
              <a:t>BENYAHIA.S </a:t>
            </a:r>
          </a:p>
          <a:p>
            <a:pPr marL="12700">
              <a:spcBef>
                <a:spcPts val="95"/>
              </a:spcBef>
            </a:pPr>
            <a:r>
              <a:rPr lang="fr-FR" spc="-10" dirty="0" smtClean="0">
                <a:latin typeface="Arial"/>
                <a:cs typeface="Arial"/>
              </a:rPr>
              <a:t>SPECIALISTE  EN ANATOMIE GENERALE </a:t>
            </a:r>
            <a:endParaRPr lang="fr-FR" dirty="0" smtClean="0">
              <a:latin typeface="Arial"/>
              <a:cs typeface="Arial"/>
            </a:endParaRPr>
          </a:p>
          <a:p>
            <a:endParaRPr lang="fr-FR" dirty="0"/>
          </a:p>
        </p:txBody>
      </p:sp>
      <p:sp>
        <p:nvSpPr>
          <p:cNvPr id="4" name="Ellipse 3"/>
          <p:cNvSpPr/>
          <p:nvPr/>
        </p:nvSpPr>
        <p:spPr>
          <a:xfrm>
            <a:off x="8382000" y="2590800"/>
            <a:ext cx="2971800" cy="1524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5" name="Picture 2" descr="C:\Users\pcstar\Downloads\LOGO Ibn khaldoun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48600" y="2133600"/>
            <a:ext cx="3981158" cy="349816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16939" y="1707159"/>
            <a:ext cx="4668520" cy="335216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1083310">
              <a:lnSpc>
                <a:spcPct val="120100"/>
              </a:lnSpc>
              <a:spcBef>
                <a:spcPts val="100"/>
              </a:spcBef>
            </a:pPr>
            <a:r>
              <a:rPr sz="2800" spc="-5" dirty="0">
                <a:solidFill>
                  <a:srgbClr val="FF0000"/>
                </a:solidFill>
                <a:latin typeface="Calibri"/>
                <a:cs typeface="Calibri"/>
              </a:rPr>
              <a:t>La </a:t>
            </a:r>
            <a:r>
              <a:rPr sz="2800" spc="-10" dirty="0">
                <a:solidFill>
                  <a:srgbClr val="FF0000"/>
                </a:solidFill>
                <a:latin typeface="Calibri"/>
                <a:cs typeface="Calibri"/>
              </a:rPr>
              <a:t>veine </a:t>
            </a:r>
            <a:r>
              <a:rPr sz="2800" spc="-15" dirty="0">
                <a:solidFill>
                  <a:srgbClr val="FF0000"/>
                </a:solidFill>
                <a:latin typeface="Calibri"/>
                <a:cs typeface="Calibri"/>
              </a:rPr>
              <a:t>grande </a:t>
            </a:r>
            <a:r>
              <a:rPr sz="2800" spc="-10" dirty="0">
                <a:solidFill>
                  <a:srgbClr val="FF0000"/>
                </a:solidFill>
                <a:latin typeface="Calibri"/>
                <a:cs typeface="Calibri"/>
              </a:rPr>
              <a:t>saphène </a:t>
            </a:r>
            <a:r>
              <a:rPr sz="2800" spc="-62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800" spc="-30" dirty="0">
                <a:latin typeface="Calibri"/>
                <a:cs typeface="Calibri"/>
              </a:rPr>
              <a:t>Terminaison</a:t>
            </a:r>
            <a:r>
              <a:rPr sz="2800" spc="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:</a:t>
            </a:r>
            <a:endParaRPr sz="2800">
              <a:latin typeface="Calibri"/>
              <a:cs typeface="Calibri"/>
            </a:endParaRPr>
          </a:p>
          <a:p>
            <a:pPr marL="241300" indent="-229235">
              <a:lnSpc>
                <a:spcPct val="100000"/>
              </a:lnSpc>
              <a:spcBef>
                <a:spcPts val="660"/>
              </a:spcBef>
              <a:buFont typeface="Wingdings"/>
              <a:buChar char=""/>
              <a:tabLst>
                <a:tab pos="241935" algn="l"/>
              </a:tabLst>
            </a:pPr>
            <a:r>
              <a:rPr sz="2800" spc="-10" dirty="0">
                <a:latin typeface="Calibri"/>
                <a:cs typeface="Calibri"/>
              </a:rPr>
              <a:t>Sous</a:t>
            </a:r>
            <a:r>
              <a:rPr sz="2800" spc="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le </a:t>
            </a:r>
            <a:r>
              <a:rPr sz="2800" spc="-15" dirty="0">
                <a:latin typeface="Calibri"/>
                <a:cs typeface="Calibri"/>
              </a:rPr>
              <a:t>ligament </a:t>
            </a:r>
            <a:r>
              <a:rPr sz="2800" spc="-10" dirty="0">
                <a:latin typeface="Calibri"/>
                <a:cs typeface="Calibri"/>
              </a:rPr>
              <a:t>inguinal</a:t>
            </a:r>
            <a:endParaRPr sz="2800">
              <a:latin typeface="Calibri"/>
              <a:cs typeface="Calibri"/>
            </a:endParaRPr>
          </a:p>
          <a:p>
            <a:pPr marL="241300" marR="510540" indent="-229235">
              <a:lnSpc>
                <a:spcPct val="90000"/>
              </a:lnSpc>
              <a:spcBef>
                <a:spcPts val="994"/>
              </a:spcBef>
              <a:buFont typeface="Wingdings"/>
              <a:buChar char=""/>
              <a:tabLst>
                <a:tab pos="241935" algn="l"/>
              </a:tabLst>
            </a:pPr>
            <a:r>
              <a:rPr sz="2800" spc="-10" dirty="0">
                <a:latin typeface="Calibri"/>
                <a:cs typeface="Calibri"/>
              </a:rPr>
              <a:t>Elle</a:t>
            </a:r>
            <a:r>
              <a:rPr sz="2800" spc="-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décrit</a:t>
            </a:r>
            <a:r>
              <a:rPr sz="2800" spc="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une</a:t>
            </a:r>
            <a:r>
              <a:rPr sz="2800" spc="5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crosse</a:t>
            </a:r>
            <a:r>
              <a:rPr sz="2800" spc="1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qui </a:t>
            </a:r>
            <a:r>
              <a:rPr sz="2800" spc="-5" dirty="0">
                <a:latin typeface="Calibri"/>
                <a:cs typeface="Calibri"/>
              </a:rPr>
              <a:t> </a:t>
            </a:r>
            <a:r>
              <a:rPr sz="2800" spc="-30" dirty="0">
                <a:latin typeface="Calibri"/>
                <a:cs typeface="Calibri"/>
              </a:rPr>
              <a:t>traverse</a:t>
            </a:r>
            <a:r>
              <a:rPr sz="2800" spc="-1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le </a:t>
            </a:r>
            <a:r>
              <a:rPr sz="2800" spc="-15" dirty="0">
                <a:latin typeface="Calibri"/>
                <a:cs typeface="Calibri"/>
              </a:rPr>
              <a:t>fascia</a:t>
            </a:r>
            <a:r>
              <a:rPr sz="2800" spc="-1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criblée</a:t>
            </a:r>
            <a:r>
              <a:rPr sz="2800" spc="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du </a:t>
            </a:r>
            <a:r>
              <a:rPr sz="2800" spc="-62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trigone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spc="-20" dirty="0">
                <a:latin typeface="Calibri"/>
                <a:cs typeface="Calibri"/>
              </a:rPr>
              <a:t>fémorale.</a:t>
            </a:r>
            <a:endParaRPr sz="2800">
              <a:latin typeface="Calibri"/>
              <a:cs typeface="Calibri"/>
            </a:endParaRPr>
          </a:p>
          <a:p>
            <a:pPr marL="241300" indent="-229235">
              <a:lnSpc>
                <a:spcPct val="100000"/>
              </a:lnSpc>
              <a:spcBef>
                <a:spcPts val="670"/>
              </a:spcBef>
              <a:buFont typeface="Wingdings"/>
              <a:buChar char=""/>
              <a:tabLst>
                <a:tab pos="241935" algn="l"/>
              </a:tabLst>
            </a:pPr>
            <a:r>
              <a:rPr sz="2800" spc="-5" dirty="0">
                <a:latin typeface="Calibri"/>
                <a:cs typeface="Calibri"/>
              </a:rPr>
              <a:t>Se</a:t>
            </a:r>
            <a:r>
              <a:rPr sz="2800" spc="-20" dirty="0">
                <a:latin typeface="Calibri"/>
                <a:cs typeface="Calibri"/>
              </a:rPr>
              <a:t> jette</a:t>
            </a:r>
            <a:r>
              <a:rPr sz="2800" spc="-10" dirty="0">
                <a:latin typeface="Calibri"/>
                <a:cs typeface="Calibri"/>
              </a:rPr>
              <a:t> dans</a:t>
            </a:r>
            <a:r>
              <a:rPr sz="2800" spc="1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la</a:t>
            </a:r>
            <a:r>
              <a:rPr sz="2800" spc="-10" dirty="0">
                <a:latin typeface="Calibri"/>
                <a:cs typeface="Calibri"/>
              </a:rPr>
              <a:t> veine </a:t>
            </a:r>
            <a:r>
              <a:rPr sz="2800" spc="-20" dirty="0">
                <a:latin typeface="Calibri"/>
                <a:cs typeface="Calibri"/>
              </a:rPr>
              <a:t>fémorale</a:t>
            </a:r>
            <a:endParaRPr sz="2800">
              <a:latin typeface="Calibri"/>
              <a:cs typeface="Calibri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03174" y="364870"/>
            <a:ext cx="5215483" cy="416813"/>
          </a:xfrm>
          <a:prstGeom prst="rect">
            <a:avLst/>
          </a:prstGeom>
        </p:spPr>
      </p:pic>
      <p:grpSp>
        <p:nvGrpSpPr>
          <p:cNvPr id="4" name="object 4"/>
          <p:cNvGrpSpPr/>
          <p:nvPr/>
        </p:nvGrpSpPr>
        <p:grpSpPr>
          <a:xfrm>
            <a:off x="4827904" y="312420"/>
            <a:ext cx="6736715" cy="6178550"/>
            <a:chOff x="4827904" y="312420"/>
            <a:chExt cx="6736715" cy="6178550"/>
          </a:xfrm>
        </p:grpSpPr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237475" y="312420"/>
              <a:ext cx="4327051" cy="6178295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4827904" y="2663952"/>
              <a:ext cx="5269865" cy="944244"/>
            </a:xfrm>
            <a:custGeom>
              <a:avLst/>
              <a:gdLst/>
              <a:ahLst/>
              <a:cxnLst/>
              <a:rect l="l" t="t" r="r" b="b"/>
              <a:pathLst>
                <a:path w="5269865" h="944245">
                  <a:moveTo>
                    <a:pt x="5181823" y="28601"/>
                  </a:moveTo>
                  <a:lnTo>
                    <a:pt x="0" y="915415"/>
                  </a:lnTo>
                  <a:lnTo>
                    <a:pt x="4825" y="943991"/>
                  </a:lnTo>
                  <a:lnTo>
                    <a:pt x="5186721" y="57059"/>
                  </a:lnTo>
                  <a:lnTo>
                    <a:pt x="5181823" y="28601"/>
                  </a:lnTo>
                  <a:close/>
                </a:path>
                <a:path w="5269865" h="944245">
                  <a:moveTo>
                    <a:pt x="5263164" y="26162"/>
                  </a:moveTo>
                  <a:lnTo>
                    <a:pt x="5196078" y="26162"/>
                  </a:lnTo>
                  <a:lnTo>
                    <a:pt x="5201031" y="54610"/>
                  </a:lnTo>
                  <a:lnTo>
                    <a:pt x="5186721" y="57059"/>
                  </a:lnTo>
                  <a:lnTo>
                    <a:pt x="5191633" y="85598"/>
                  </a:lnTo>
                  <a:lnTo>
                    <a:pt x="5269865" y="28194"/>
                  </a:lnTo>
                  <a:lnTo>
                    <a:pt x="5263164" y="26162"/>
                  </a:lnTo>
                  <a:close/>
                </a:path>
                <a:path w="5269865" h="944245">
                  <a:moveTo>
                    <a:pt x="5196078" y="26162"/>
                  </a:moveTo>
                  <a:lnTo>
                    <a:pt x="5181823" y="28601"/>
                  </a:lnTo>
                  <a:lnTo>
                    <a:pt x="5186721" y="57059"/>
                  </a:lnTo>
                  <a:lnTo>
                    <a:pt x="5201031" y="54610"/>
                  </a:lnTo>
                  <a:lnTo>
                    <a:pt x="5196078" y="26162"/>
                  </a:lnTo>
                  <a:close/>
                </a:path>
                <a:path w="5269865" h="944245">
                  <a:moveTo>
                    <a:pt x="5176901" y="0"/>
                  </a:moveTo>
                  <a:lnTo>
                    <a:pt x="5181823" y="28601"/>
                  </a:lnTo>
                  <a:lnTo>
                    <a:pt x="5196078" y="26162"/>
                  </a:lnTo>
                  <a:lnTo>
                    <a:pt x="5263164" y="26162"/>
                  </a:lnTo>
                  <a:lnTo>
                    <a:pt x="5176901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 txBox="1">
            <a:spLocks noGrp="1"/>
          </p:cNvSpPr>
          <p:nvPr>
            <p:ph type="sldNum" sz="quarter" idx="7"/>
          </p:nvPr>
        </p:nvSpPr>
        <p:spPr>
          <a:xfrm>
            <a:off x="11068811" y="6465214"/>
            <a:ext cx="231775" cy="15606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endParaRPr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16939" y="1233271"/>
            <a:ext cx="4697730" cy="4719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1362075">
              <a:lnSpc>
                <a:spcPct val="111900"/>
              </a:lnSpc>
              <a:spcBef>
                <a:spcPts val="100"/>
              </a:spcBef>
            </a:pPr>
            <a:r>
              <a:rPr sz="2600" spc="-5" dirty="0">
                <a:solidFill>
                  <a:srgbClr val="FF0000"/>
                </a:solidFill>
                <a:latin typeface="Calibri"/>
                <a:cs typeface="Calibri"/>
              </a:rPr>
              <a:t>La</a:t>
            </a:r>
            <a:r>
              <a:rPr sz="2600" spc="-2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600" spc="-5" dirty="0">
                <a:solidFill>
                  <a:srgbClr val="FF0000"/>
                </a:solidFill>
                <a:latin typeface="Calibri"/>
                <a:cs typeface="Calibri"/>
              </a:rPr>
              <a:t>veine</a:t>
            </a:r>
            <a:r>
              <a:rPr sz="2600" spc="-4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600" spc="-10" dirty="0">
                <a:solidFill>
                  <a:srgbClr val="FF0000"/>
                </a:solidFill>
                <a:latin typeface="Calibri"/>
                <a:cs typeface="Calibri"/>
              </a:rPr>
              <a:t>grande</a:t>
            </a:r>
            <a:r>
              <a:rPr sz="2600" spc="-4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600" spc="-5" dirty="0">
                <a:solidFill>
                  <a:srgbClr val="FF0000"/>
                </a:solidFill>
                <a:latin typeface="Calibri"/>
                <a:cs typeface="Calibri"/>
              </a:rPr>
              <a:t>saphène </a:t>
            </a:r>
            <a:r>
              <a:rPr sz="2600" spc="-57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600" spc="-5" dirty="0">
                <a:latin typeface="Calibri"/>
                <a:cs typeface="Calibri"/>
              </a:rPr>
              <a:t>Les</a:t>
            </a:r>
            <a:r>
              <a:rPr sz="2600" spc="-30" dirty="0">
                <a:latin typeface="Calibri"/>
                <a:cs typeface="Calibri"/>
              </a:rPr>
              <a:t> </a:t>
            </a:r>
            <a:r>
              <a:rPr sz="2600" spc="-5" dirty="0">
                <a:latin typeface="Calibri"/>
                <a:cs typeface="Calibri"/>
              </a:rPr>
              <a:t>veines</a:t>
            </a:r>
            <a:r>
              <a:rPr sz="2600" spc="-45" dirty="0">
                <a:latin typeface="Calibri"/>
                <a:cs typeface="Calibri"/>
              </a:rPr>
              <a:t> </a:t>
            </a:r>
            <a:r>
              <a:rPr sz="2600" spc="-10" dirty="0">
                <a:latin typeface="Calibri"/>
                <a:cs typeface="Calibri"/>
              </a:rPr>
              <a:t>affluentes</a:t>
            </a:r>
            <a:endParaRPr sz="2600">
              <a:latin typeface="Calibri"/>
              <a:cs typeface="Calibri"/>
            </a:endParaRPr>
          </a:p>
          <a:p>
            <a:pPr marL="241300" indent="-229235">
              <a:lnSpc>
                <a:spcPct val="100000"/>
              </a:lnSpc>
              <a:spcBef>
                <a:spcPts val="380"/>
              </a:spcBef>
              <a:buFont typeface="Wingdings"/>
              <a:buChar char=""/>
              <a:tabLst>
                <a:tab pos="241935" algn="l"/>
              </a:tabLst>
            </a:pPr>
            <a:r>
              <a:rPr sz="2600" spc="-5" dirty="0">
                <a:latin typeface="Calibri"/>
                <a:cs typeface="Calibri"/>
              </a:rPr>
              <a:t>Le</a:t>
            </a:r>
            <a:r>
              <a:rPr sz="2600" spc="-25" dirty="0">
                <a:latin typeface="Calibri"/>
                <a:cs typeface="Calibri"/>
              </a:rPr>
              <a:t> </a:t>
            </a:r>
            <a:r>
              <a:rPr sz="2600" spc="-5" dirty="0">
                <a:latin typeface="Calibri"/>
                <a:cs typeface="Calibri"/>
              </a:rPr>
              <a:t>réseau</a:t>
            </a:r>
            <a:r>
              <a:rPr sz="2600" spc="-30" dirty="0">
                <a:latin typeface="Calibri"/>
                <a:cs typeface="Calibri"/>
              </a:rPr>
              <a:t> </a:t>
            </a:r>
            <a:r>
              <a:rPr sz="2600" spc="-5" dirty="0">
                <a:latin typeface="Calibri"/>
                <a:cs typeface="Calibri"/>
              </a:rPr>
              <a:t>veineux</a:t>
            </a:r>
            <a:r>
              <a:rPr sz="2600" spc="-40" dirty="0">
                <a:latin typeface="Calibri"/>
                <a:cs typeface="Calibri"/>
              </a:rPr>
              <a:t> </a:t>
            </a:r>
            <a:r>
              <a:rPr sz="2600" spc="-5" dirty="0">
                <a:latin typeface="Calibri"/>
                <a:cs typeface="Calibri"/>
              </a:rPr>
              <a:t>du</a:t>
            </a:r>
            <a:r>
              <a:rPr sz="2600" spc="-20" dirty="0">
                <a:latin typeface="Calibri"/>
                <a:cs typeface="Calibri"/>
              </a:rPr>
              <a:t> </a:t>
            </a:r>
            <a:r>
              <a:rPr sz="2600" spc="-5" dirty="0">
                <a:latin typeface="Calibri"/>
                <a:cs typeface="Calibri"/>
              </a:rPr>
              <a:t>dos</a:t>
            </a:r>
            <a:r>
              <a:rPr sz="2600" spc="-20" dirty="0">
                <a:latin typeface="Calibri"/>
                <a:cs typeface="Calibri"/>
              </a:rPr>
              <a:t> </a:t>
            </a:r>
            <a:r>
              <a:rPr sz="2600" spc="-5" dirty="0">
                <a:latin typeface="Calibri"/>
                <a:cs typeface="Calibri"/>
              </a:rPr>
              <a:t>du</a:t>
            </a:r>
            <a:r>
              <a:rPr sz="2600" spc="-20" dirty="0">
                <a:latin typeface="Calibri"/>
                <a:cs typeface="Calibri"/>
              </a:rPr>
              <a:t> </a:t>
            </a:r>
            <a:r>
              <a:rPr sz="2600" spc="-5" dirty="0">
                <a:latin typeface="Calibri"/>
                <a:cs typeface="Calibri"/>
              </a:rPr>
              <a:t>pied</a:t>
            </a:r>
            <a:endParaRPr sz="2600">
              <a:latin typeface="Calibri"/>
              <a:cs typeface="Calibri"/>
            </a:endParaRPr>
          </a:p>
          <a:p>
            <a:pPr marL="241300" marR="163195" indent="-229235">
              <a:lnSpc>
                <a:spcPct val="80000"/>
              </a:lnSpc>
              <a:spcBef>
                <a:spcPts val="1000"/>
              </a:spcBef>
              <a:buFont typeface="Wingdings"/>
              <a:buChar char=""/>
              <a:tabLst>
                <a:tab pos="241935" algn="l"/>
              </a:tabLst>
            </a:pPr>
            <a:r>
              <a:rPr sz="2600" spc="-5" dirty="0">
                <a:latin typeface="Calibri"/>
                <a:cs typeface="Calibri"/>
              </a:rPr>
              <a:t>Les</a:t>
            </a:r>
            <a:r>
              <a:rPr sz="2600" spc="-40" dirty="0">
                <a:latin typeface="Calibri"/>
                <a:cs typeface="Calibri"/>
              </a:rPr>
              <a:t> </a:t>
            </a:r>
            <a:r>
              <a:rPr sz="2600" spc="-5" dirty="0">
                <a:latin typeface="Calibri"/>
                <a:cs typeface="Calibri"/>
              </a:rPr>
              <a:t>veines</a:t>
            </a:r>
            <a:r>
              <a:rPr sz="2600" spc="-45" dirty="0">
                <a:latin typeface="Calibri"/>
                <a:cs typeface="Calibri"/>
              </a:rPr>
              <a:t> </a:t>
            </a:r>
            <a:r>
              <a:rPr sz="2600" spc="-5" dirty="0">
                <a:latin typeface="Calibri"/>
                <a:cs typeface="Calibri"/>
              </a:rPr>
              <a:t>saphènes</a:t>
            </a:r>
            <a:r>
              <a:rPr sz="2600" spc="-45" dirty="0">
                <a:latin typeface="Calibri"/>
                <a:cs typeface="Calibri"/>
              </a:rPr>
              <a:t> </a:t>
            </a:r>
            <a:r>
              <a:rPr sz="2600" spc="-5" dirty="0">
                <a:latin typeface="Calibri"/>
                <a:cs typeface="Calibri"/>
              </a:rPr>
              <a:t>accessoires </a:t>
            </a:r>
            <a:r>
              <a:rPr sz="2600" spc="-575" dirty="0">
                <a:latin typeface="Calibri"/>
                <a:cs typeface="Calibri"/>
              </a:rPr>
              <a:t> </a:t>
            </a:r>
            <a:r>
              <a:rPr sz="2600" spc="-15" dirty="0">
                <a:latin typeface="Calibri"/>
                <a:cs typeface="Calibri"/>
              </a:rPr>
              <a:t>latérale</a:t>
            </a:r>
            <a:r>
              <a:rPr sz="2600" spc="-30" dirty="0">
                <a:latin typeface="Calibri"/>
                <a:cs typeface="Calibri"/>
              </a:rPr>
              <a:t> </a:t>
            </a:r>
            <a:r>
              <a:rPr sz="2600" spc="-10" dirty="0">
                <a:latin typeface="Calibri"/>
                <a:cs typeface="Calibri"/>
              </a:rPr>
              <a:t>et</a:t>
            </a:r>
            <a:r>
              <a:rPr sz="2600" spc="-15" dirty="0">
                <a:latin typeface="Calibri"/>
                <a:cs typeface="Calibri"/>
              </a:rPr>
              <a:t> </a:t>
            </a:r>
            <a:r>
              <a:rPr sz="2600" spc="5" dirty="0">
                <a:latin typeface="Calibri"/>
                <a:cs typeface="Calibri"/>
              </a:rPr>
              <a:t>médiale(jambe)</a:t>
            </a:r>
            <a:endParaRPr sz="2600">
              <a:latin typeface="Calibri"/>
              <a:cs typeface="Calibri"/>
            </a:endParaRPr>
          </a:p>
          <a:p>
            <a:pPr marL="241300" marR="361315" indent="-229235">
              <a:lnSpc>
                <a:spcPts val="2500"/>
              </a:lnSpc>
              <a:spcBef>
                <a:spcPts val="975"/>
              </a:spcBef>
              <a:buFont typeface="Wingdings"/>
              <a:buChar char=""/>
              <a:tabLst>
                <a:tab pos="241935" algn="l"/>
              </a:tabLst>
            </a:pPr>
            <a:r>
              <a:rPr sz="2600" spc="-5" dirty="0">
                <a:latin typeface="Calibri"/>
                <a:cs typeface="Calibri"/>
              </a:rPr>
              <a:t>La veine </a:t>
            </a:r>
            <a:r>
              <a:rPr sz="2600" spc="-10" dirty="0">
                <a:latin typeface="Calibri"/>
                <a:cs typeface="Calibri"/>
              </a:rPr>
              <a:t>épigastrique </a:t>
            </a:r>
            <a:r>
              <a:rPr sz="2600" spc="-5" dirty="0">
                <a:latin typeface="Calibri"/>
                <a:cs typeface="Calibri"/>
              </a:rPr>
              <a:t> superficielle(paroi</a:t>
            </a:r>
            <a:r>
              <a:rPr sz="2600" spc="-10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abdominale </a:t>
            </a:r>
            <a:r>
              <a:rPr sz="2600" spc="-575" dirty="0">
                <a:latin typeface="Calibri"/>
                <a:cs typeface="Calibri"/>
              </a:rPr>
              <a:t> </a:t>
            </a:r>
            <a:r>
              <a:rPr sz="2600" spc="-10" dirty="0">
                <a:latin typeface="Calibri"/>
                <a:cs typeface="Calibri"/>
              </a:rPr>
              <a:t>antérieure)</a:t>
            </a:r>
            <a:endParaRPr sz="2600">
              <a:latin typeface="Calibri"/>
              <a:cs typeface="Calibri"/>
            </a:endParaRPr>
          </a:p>
          <a:p>
            <a:pPr marL="241300" marR="361950" indent="-229235">
              <a:lnSpc>
                <a:spcPts val="2500"/>
              </a:lnSpc>
              <a:spcBef>
                <a:spcPts val="994"/>
              </a:spcBef>
              <a:buFont typeface="Wingdings"/>
              <a:buChar char=""/>
              <a:tabLst>
                <a:tab pos="241935" algn="l"/>
              </a:tabLst>
            </a:pPr>
            <a:r>
              <a:rPr sz="2600" spc="-5" dirty="0">
                <a:latin typeface="Calibri"/>
                <a:cs typeface="Calibri"/>
              </a:rPr>
              <a:t>La veine </a:t>
            </a:r>
            <a:r>
              <a:rPr sz="2600" spc="-20" dirty="0">
                <a:latin typeface="Calibri"/>
                <a:cs typeface="Calibri"/>
              </a:rPr>
              <a:t>circonflexe </a:t>
            </a:r>
            <a:r>
              <a:rPr sz="2600" dirty="0">
                <a:latin typeface="Calibri"/>
                <a:cs typeface="Calibri"/>
              </a:rPr>
              <a:t>iliaque </a:t>
            </a:r>
            <a:r>
              <a:rPr sz="2600" spc="5" dirty="0">
                <a:latin typeface="Calibri"/>
                <a:cs typeface="Calibri"/>
              </a:rPr>
              <a:t> </a:t>
            </a:r>
            <a:r>
              <a:rPr sz="2600" spc="-5" dirty="0">
                <a:latin typeface="Calibri"/>
                <a:cs typeface="Calibri"/>
              </a:rPr>
              <a:t>superficielle(paroi</a:t>
            </a:r>
            <a:r>
              <a:rPr sz="2600" spc="-9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abdominale </a:t>
            </a:r>
            <a:r>
              <a:rPr sz="2600" spc="-575" dirty="0">
                <a:latin typeface="Calibri"/>
                <a:cs typeface="Calibri"/>
              </a:rPr>
              <a:t> </a:t>
            </a:r>
            <a:r>
              <a:rPr sz="2600" spc="-10" dirty="0">
                <a:latin typeface="Calibri"/>
                <a:cs typeface="Calibri"/>
              </a:rPr>
              <a:t>latérale)</a:t>
            </a:r>
            <a:endParaRPr sz="2600">
              <a:latin typeface="Calibri"/>
              <a:cs typeface="Calibri"/>
            </a:endParaRPr>
          </a:p>
          <a:p>
            <a:pPr marL="241300" indent="-229235">
              <a:lnSpc>
                <a:spcPct val="100000"/>
              </a:lnSpc>
              <a:spcBef>
                <a:spcPts val="390"/>
              </a:spcBef>
              <a:buFont typeface="Wingdings"/>
              <a:buChar char=""/>
              <a:tabLst>
                <a:tab pos="241935" algn="l"/>
              </a:tabLst>
            </a:pPr>
            <a:r>
              <a:rPr sz="2600" spc="-5" dirty="0">
                <a:latin typeface="Calibri"/>
                <a:cs typeface="Calibri"/>
              </a:rPr>
              <a:t>Les</a:t>
            </a:r>
            <a:r>
              <a:rPr sz="2600" spc="-35" dirty="0">
                <a:latin typeface="Calibri"/>
                <a:cs typeface="Calibri"/>
              </a:rPr>
              <a:t> </a:t>
            </a:r>
            <a:r>
              <a:rPr sz="2600" spc="-5" dirty="0">
                <a:latin typeface="Calibri"/>
                <a:cs typeface="Calibri"/>
              </a:rPr>
              <a:t>veines</a:t>
            </a:r>
            <a:r>
              <a:rPr sz="2600" spc="-40" dirty="0">
                <a:latin typeface="Calibri"/>
                <a:cs typeface="Calibri"/>
              </a:rPr>
              <a:t> </a:t>
            </a:r>
            <a:r>
              <a:rPr sz="2600" spc="-10" dirty="0">
                <a:latin typeface="Calibri"/>
                <a:cs typeface="Calibri"/>
              </a:rPr>
              <a:t>pudentales</a:t>
            </a:r>
            <a:r>
              <a:rPr sz="2600" spc="-35" dirty="0">
                <a:latin typeface="Calibri"/>
                <a:cs typeface="Calibri"/>
              </a:rPr>
              <a:t> </a:t>
            </a:r>
            <a:r>
              <a:rPr sz="2600" spc="-10" dirty="0">
                <a:latin typeface="Calibri"/>
                <a:cs typeface="Calibri"/>
              </a:rPr>
              <a:t>externes</a:t>
            </a:r>
            <a:endParaRPr sz="2600">
              <a:latin typeface="Calibri"/>
              <a:cs typeface="Calibri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800088" y="566927"/>
            <a:ext cx="5138928" cy="6129528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26974" y="474852"/>
            <a:ext cx="5215483" cy="416940"/>
          </a:xfrm>
          <a:prstGeom prst="rect">
            <a:avLst/>
          </a:prstGeom>
        </p:spPr>
      </p:pic>
      <p:sp>
        <p:nvSpPr>
          <p:cNvPr id="5" name="object 5"/>
          <p:cNvSpPr txBox="1">
            <a:spLocks noGrp="1"/>
          </p:cNvSpPr>
          <p:nvPr>
            <p:ph type="dt" sz="half" idx="6"/>
          </p:nvPr>
        </p:nvSpPr>
        <p:spPr>
          <a:xfrm>
            <a:off x="916939" y="6465214"/>
            <a:ext cx="764539" cy="15606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endParaRPr dirty="0"/>
          </a:p>
        </p:txBody>
      </p:sp>
      <p:sp>
        <p:nvSpPr>
          <p:cNvPr id="6" name="object 6"/>
          <p:cNvSpPr txBox="1">
            <a:spLocks noGrp="1"/>
          </p:cNvSpPr>
          <p:nvPr>
            <p:ph type="ftr" sz="quarter" idx="5"/>
          </p:nvPr>
        </p:nvSpPr>
        <p:spPr>
          <a:xfrm>
            <a:off x="5822696" y="6465214"/>
            <a:ext cx="548004" cy="15606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endParaRPr spc="-25" dirty="0"/>
          </a:p>
        </p:txBody>
      </p:sp>
      <p:sp>
        <p:nvSpPr>
          <p:cNvPr id="7" name="object 7"/>
          <p:cNvSpPr txBox="1">
            <a:spLocks noGrp="1"/>
          </p:cNvSpPr>
          <p:nvPr>
            <p:ph type="sldNum" sz="quarter" idx="7"/>
          </p:nvPr>
        </p:nvSpPr>
        <p:spPr>
          <a:xfrm>
            <a:off x="11068811" y="6465214"/>
            <a:ext cx="231775" cy="15606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endParaRPr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14629" y="1325118"/>
            <a:ext cx="4959985" cy="39814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600" spc="-5" dirty="0">
                <a:solidFill>
                  <a:srgbClr val="FF0000"/>
                </a:solidFill>
                <a:latin typeface="Calibri"/>
                <a:cs typeface="Calibri"/>
              </a:rPr>
              <a:t>La</a:t>
            </a:r>
            <a:r>
              <a:rPr sz="2600" spc="-1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600" spc="-5" dirty="0">
                <a:solidFill>
                  <a:srgbClr val="FF0000"/>
                </a:solidFill>
                <a:latin typeface="Calibri"/>
                <a:cs typeface="Calibri"/>
              </a:rPr>
              <a:t>veine</a:t>
            </a:r>
            <a:r>
              <a:rPr sz="2600" spc="-3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600" spc="-10" dirty="0">
                <a:solidFill>
                  <a:srgbClr val="FF0000"/>
                </a:solidFill>
                <a:latin typeface="Calibri"/>
                <a:cs typeface="Calibri"/>
              </a:rPr>
              <a:t>petite</a:t>
            </a:r>
            <a:r>
              <a:rPr sz="2600" spc="-4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600" spc="-5" dirty="0">
                <a:solidFill>
                  <a:srgbClr val="FF0000"/>
                </a:solidFill>
                <a:latin typeface="Calibri"/>
                <a:cs typeface="Calibri"/>
              </a:rPr>
              <a:t>saphène</a:t>
            </a:r>
            <a:endParaRPr sz="2600">
              <a:latin typeface="Calibri"/>
              <a:cs typeface="Calibri"/>
            </a:endParaRPr>
          </a:p>
          <a:p>
            <a:pPr marL="241300" marR="742950" indent="-228600">
              <a:lnSpc>
                <a:spcPct val="70000"/>
              </a:lnSpc>
              <a:spcBef>
                <a:spcPts val="995"/>
              </a:spcBef>
              <a:buFont typeface="Wingdings"/>
              <a:buChar char=""/>
              <a:tabLst>
                <a:tab pos="241300" algn="l"/>
              </a:tabLst>
            </a:pPr>
            <a:r>
              <a:rPr sz="2600" spc="-20" dirty="0">
                <a:latin typeface="Calibri"/>
                <a:cs typeface="Calibri"/>
              </a:rPr>
              <a:t>Fait </a:t>
            </a:r>
            <a:r>
              <a:rPr sz="2600" spc="-10" dirty="0">
                <a:latin typeface="Calibri"/>
                <a:cs typeface="Calibri"/>
              </a:rPr>
              <a:t>suite </a:t>
            </a:r>
            <a:r>
              <a:rPr sz="2600" dirty="0">
                <a:latin typeface="Calibri"/>
                <a:cs typeface="Calibri"/>
              </a:rPr>
              <a:t>à la </a:t>
            </a:r>
            <a:r>
              <a:rPr sz="2600" spc="-5" dirty="0">
                <a:latin typeface="Calibri"/>
                <a:cs typeface="Calibri"/>
              </a:rPr>
              <a:t>veine marginale </a:t>
            </a:r>
            <a:r>
              <a:rPr sz="2600" spc="-575" dirty="0">
                <a:latin typeface="Calibri"/>
                <a:cs typeface="Calibri"/>
              </a:rPr>
              <a:t> </a:t>
            </a:r>
            <a:r>
              <a:rPr sz="2600" spc="-15" dirty="0">
                <a:latin typeface="Calibri"/>
                <a:cs typeface="Calibri"/>
              </a:rPr>
              <a:t>latérale</a:t>
            </a:r>
            <a:endParaRPr sz="2600">
              <a:latin typeface="Calibri"/>
              <a:cs typeface="Calibri"/>
            </a:endParaRPr>
          </a:p>
          <a:p>
            <a:pPr marL="241300" marR="180975" indent="-228600">
              <a:lnSpc>
                <a:spcPct val="70100"/>
              </a:lnSpc>
              <a:spcBef>
                <a:spcPts val="990"/>
              </a:spcBef>
              <a:buFont typeface="Wingdings"/>
              <a:buChar char=""/>
              <a:tabLst>
                <a:tab pos="241300" algn="l"/>
              </a:tabLst>
            </a:pPr>
            <a:r>
              <a:rPr sz="2600" spc="-5" dirty="0">
                <a:latin typeface="Calibri"/>
                <a:cs typeface="Calibri"/>
              </a:rPr>
              <a:t>Chemine</a:t>
            </a:r>
            <a:r>
              <a:rPr sz="2600" spc="-5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en</a:t>
            </a:r>
            <a:r>
              <a:rPr sz="2600" spc="-20" dirty="0">
                <a:latin typeface="Calibri"/>
                <a:cs typeface="Calibri"/>
              </a:rPr>
              <a:t> </a:t>
            </a:r>
            <a:r>
              <a:rPr sz="2600" spc="-5" dirty="0">
                <a:latin typeface="Calibri"/>
                <a:cs typeface="Calibri"/>
              </a:rPr>
              <a:t>arrière</a:t>
            </a:r>
            <a:r>
              <a:rPr sz="2600" spc="-2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de</a:t>
            </a:r>
            <a:r>
              <a:rPr sz="2600" spc="-3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la</a:t>
            </a:r>
            <a:r>
              <a:rPr sz="2600" spc="-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malléole </a:t>
            </a:r>
            <a:r>
              <a:rPr sz="2600" spc="-575" dirty="0">
                <a:latin typeface="Calibri"/>
                <a:cs typeface="Calibri"/>
              </a:rPr>
              <a:t> </a:t>
            </a:r>
            <a:r>
              <a:rPr sz="2600" spc="-10" dirty="0">
                <a:latin typeface="Calibri"/>
                <a:cs typeface="Calibri"/>
              </a:rPr>
              <a:t>latérale(fibulaire)</a:t>
            </a:r>
            <a:endParaRPr sz="2600">
              <a:latin typeface="Calibri"/>
              <a:cs typeface="Calibri"/>
            </a:endParaRPr>
          </a:p>
          <a:p>
            <a:pPr marL="241300" marR="433070" indent="-228600">
              <a:lnSpc>
                <a:spcPct val="70000"/>
              </a:lnSpc>
              <a:spcBef>
                <a:spcPts val="1010"/>
              </a:spcBef>
              <a:buFont typeface="Wingdings"/>
              <a:buChar char=""/>
              <a:tabLst>
                <a:tab pos="241300" algn="l"/>
              </a:tabLst>
            </a:pPr>
            <a:r>
              <a:rPr sz="2600" spc="-10" dirty="0">
                <a:latin typeface="Calibri"/>
                <a:cs typeface="Calibri"/>
              </a:rPr>
              <a:t>Monte </a:t>
            </a:r>
            <a:r>
              <a:rPr sz="2600" spc="-5" dirty="0">
                <a:latin typeface="Calibri"/>
                <a:cs typeface="Calibri"/>
              </a:rPr>
              <a:t>verticalement sur </a:t>
            </a:r>
            <a:r>
              <a:rPr sz="2600" dirty="0">
                <a:latin typeface="Calibri"/>
                <a:cs typeface="Calibri"/>
              </a:rPr>
              <a:t>la </a:t>
            </a:r>
            <a:r>
              <a:rPr sz="2600" spc="-15" dirty="0">
                <a:latin typeface="Calibri"/>
                <a:cs typeface="Calibri"/>
              </a:rPr>
              <a:t>face </a:t>
            </a:r>
            <a:r>
              <a:rPr sz="2600" spc="-575" dirty="0">
                <a:latin typeface="Calibri"/>
                <a:cs typeface="Calibri"/>
              </a:rPr>
              <a:t> </a:t>
            </a:r>
            <a:r>
              <a:rPr sz="2600" spc="-10" dirty="0">
                <a:latin typeface="Calibri"/>
                <a:cs typeface="Calibri"/>
              </a:rPr>
              <a:t>postérieure</a:t>
            </a:r>
            <a:r>
              <a:rPr sz="2600" spc="-60" dirty="0">
                <a:latin typeface="Calibri"/>
                <a:cs typeface="Calibri"/>
              </a:rPr>
              <a:t> </a:t>
            </a:r>
            <a:r>
              <a:rPr sz="2600" spc="-5" dirty="0">
                <a:latin typeface="Calibri"/>
                <a:cs typeface="Calibri"/>
              </a:rPr>
              <a:t>de</a:t>
            </a:r>
            <a:r>
              <a:rPr sz="2600" spc="-2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la</a:t>
            </a:r>
            <a:r>
              <a:rPr sz="2600" spc="-5" dirty="0">
                <a:latin typeface="Calibri"/>
                <a:cs typeface="Calibri"/>
              </a:rPr>
              <a:t> jambe</a:t>
            </a:r>
            <a:r>
              <a:rPr sz="2600" spc="-25" dirty="0">
                <a:latin typeface="Calibri"/>
                <a:cs typeface="Calibri"/>
              </a:rPr>
              <a:t> </a:t>
            </a:r>
            <a:r>
              <a:rPr sz="2600" spc="-35" dirty="0">
                <a:latin typeface="Calibri"/>
                <a:cs typeface="Calibri"/>
              </a:rPr>
              <a:t>d’abord </a:t>
            </a:r>
            <a:r>
              <a:rPr sz="2600" spc="-570" dirty="0">
                <a:latin typeface="Calibri"/>
                <a:cs typeface="Calibri"/>
              </a:rPr>
              <a:t> </a:t>
            </a:r>
            <a:r>
              <a:rPr sz="2600" spc="-5" dirty="0">
                <a:latin typeface="Calibri"/>
                <a:cs typeface="Calibri"/>
              </a:rPr>
              <a:t>sous cutané </a:t>
            </a:r>
            <a:r>
              <a:rPr sz="2600" dirty="0">
                <a:latin typeface="Calibri"/>
                <a:cs typeface="Calibri"/>
              </a:rPr>
              <a:t>, </a:t>
            </a:r>
            <a:r>
              <a:rPr sz="2600" spc="-5" dirty="0">
                <a:latin typeface="Calibri"/>
                <a:cs typeface="Calibri"/>
              </a:rPr>
              <a:t>puis dans un </a:t>
            </a:r>
            <a:r>
              <a:rPr sz="2600" dirty="0">
                <a:latin typeface="Calibri"/>
                <a:cs typeface="Calibri"/>
              </a:rPr>
              <a:t> </a:t>
            </a:r>
            <a:r>
              <a:rPr sz="2600" spc="-10" dirty="0">
                <a:latin typeface="Calibri"/>
                <a:cs typeface="Calibri"/>
              </a:rPr>
              <a:t>dédoublement</a:t>
            </a:r>
            <a:r>
              <a:rPr sz="2600" spc="-40" dirty="0">
                <a:latin typeface="Calibri"/>
                <a:cs typeface="Calibri"/>
              </a:rPr>
              <a:t> </a:t>
            </a:r>
            <a:r>
              <a:rPr sz="2600" spc="-5" dirty="0">
                <a:latin typeface="Calibri"/>
                <a:cs typeface="Calibri"/>
              </a:rPr>
              <a:t>du</a:t>
            </a:r>
            <a:r>
              <a:rPr sz="2600" spc="-20" dirty="0">
                <a:latin typeface="Calibri"/>
                <a:cs typeface="Calibri"/>
              </a:rPr>
              <a:t> </a:t>
            </a:r>
            <a:r>
              <a:rPr sz="2600" spc="-10" dirty="0">
                <a:latin typeface="Calibri"/>
                <a:cs typeface="Calibri"/>
              </a:rPr>
              <a:t>fascia</a:t>
            </a:r>
            <a:r>
              <a:rPr sz="2600" spc="-5" dirty="0">
                <a:latin typeface="Calibri"/>
                <a:cs typeface="Calibri"/>
              </a:rPr>
              <a:t> crural.</a:t>
            </a:r>
            <a:endParaRPr sz="2600">
              <a:latin typeface="Calibri"/>
              <a:cs typeface="Calibri"/>
            </a:endParaRPr>
          </a:p>
          <a:p>
            <a:pPr marL="241300" marR="5080" indent="-228600">
              <a:lnSpc>
                <a:spcPct val="70000"/>
              </a:lnSpc>
              <a:spcBef>
                <a:spcPts val="994"/>
              </a:spcBef>
              <a:buFont typeface="Wingdings"/>
              <a:buChar char=""/>
              <a:tabLst>
                <a:tab pos="241300" algn="l"/>
              </a:tabLst>
            </a:pPr>
            <a:r>
              <a:rPr sz="2600" spc="-5" dirty="0">
                <a:latin typeface="Calibri"/>
                <a:cs typeface="Calibri"/>
              </a:rPr>
              <a:t>Se termine par une </a:t>
            </a:r>
            <a:r>
              <a:rPr sz="2600" spc="-10" dirty="0">
                <a:latin typeface="Calibri"/>
                <a:cs typeface="Calibri"/>
              </a:rPr>
              <a:t>crosse </a:t>
            </a:r>
            <a:r>
              <a:rPr sz="2600" spc="-5" dirty="0">
                <a:latin typeface="Calibri"/>
                <a:cs typeface="Calibri"/>
              </a:rPr>
              <a:t>dans </a:t>
            </a:r>
            <a:r>
              <a:rPr sz="2600" dirty="0">
                <a:latin typeface="Calibri"/>
                <a:cs typeface="Calibri"/>
              </a:rPr>
              <a:t>la </a:t>
            </a:r>
            <a:r>
              <a:rPr sz="2600" spc="5" dirty="0">
                <a:latin typeface="Calibri"/>
                <a:cs typeface="Calibri"/>
              </a:rPr>
              <a:t> </a:t>
            </a:r>
            <a:r>
              <a:rPr sz="2600" spc="-5" dirty="0">
                <a:latin typeface="Calibri"/>
                <a:cs typeface="Calibri"/>
              </a:rPr>
              <a:t>veine</a:t>
            </a:r>
            <a:r>
              <a:rPr sz="2600" spc="-35" dirty="0">
                <a:latin typeface="Calibri"/>
                <a:cs typeface="Calibri"/>
              </a:rPr>
              <a:t> </a:t>
            </a:r>
            <a:r>
              <a:rPr sz="2600" spc="-5" dirty="0">
                <a:latin typeface="Calibri"/>
                <a:cs typeface="Calibri"/>
              </a:rPr>
              <a:t>poplitée</a:t>
            </a:r>
            <a:r>
              <a:rPr sz="2600" spc="-3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à</a:t>
            </a:r>
            <a:r>
              <a:rPr sz="2600" spc="-1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la</a:t>
            </a:r>
            <a:r>
              <a:rPr sz="2600" spc="-5" dirty="0">
                <a:latin typeface="Calibri"/>
                <a:cs typeface="Calibri"/>
              </a:rPr>
              <a:t> </a:t>
            </a:r>
            <a:r>
              <a:rPr sz="2600" spc="-15" dirty="0">
                <a:latin typeface="Calibri"/>
                <a:cs typeface="Calibri"/>
              </a:rPr>
              <a:t>face</a:t>
            </a:r>
            <a:r>
              <a:rPr sz="2600" spc="-35" dirty="0">
                <a:latin typeface="Calibri"/>
                <a:cs typeface="Calibri"/>
              </a:rPr>
              <a:t> </a:t>
            </a:r>
            <a:r>
              <a:rPr sz="2600" spc="-10" dirty="0">
                <a:latin typeface="Calibri"/>
                <a:cs typeface="Calibri"/>
              </a:rPr>
              <a:t>postérieure </a:t>
            </a:r>
            <a:r>
              <a:rPr sz="2600" spc="-570" dirty="0">
                <a:latin typeface="Calibri"/>
                <a:cs typeface="Calibri"/>
              </a:rPr>
              <a:t> </a:t>
            </a:r>
            <a:r>
              <a:rPr sz="2600" spc="-5" dirty="0">
                <a:latin typeface="Calibri"/>
                <a:cs typeface="Calibri"/>
              </a:rPr>
              <a:t>du</a:t>
            </a:r>
            <a:r>
              <a:rPr sz="2600" spc="-20" dirty="0">
                <a:latin typeface="Calibri"/>
                <a:cs typeface="Calibri"/>
              </a:rPr>
              <a:t> </a:t>
            </a:r>
            <a:r>
              <a:rPr sz="2600" spc="-10" dirty="0">
                <a:latin typeface="Calibri"/>
                <a:cs typeface="Calibri"/>
              </a:rPr>
              <a:t>genou(fosse</a:t>
            </a:r>
            <a:r>
              <a:rPr sz="2600" spc="-35" dirty="0">
                <a:latin typeface="Calibri"/>
                <a:cs typeface="Calibri"/>
              </a:rPr>
              <a:t> </a:t>
            </a:r>
            <a:r>
              <a:rPr sz="2600" spc="-5" dirty="0">
                <a:latin typeface="Calibri"/>
                <a:cs typeface="Calibri"/>
              </a:rPr>
              <a:t>poplitée).</a:t>
            </a:r>
            <a:endParaRPr sz="2600">
              <a:latin typeface="Calibri"/>
              <a:cs typeface="Calibri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77825" y="410083"/>
            <a:ext cx="5215432" cy="416940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815435" y="772668"/>
            <a:ext cx="4710575" cy="5177028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16939" y="1707159"/>
            <a:ext cx="4735830" cy="32238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1300480">
              <a:lnSpc>
                <a:spcPct val="120100"/>
              </a:lnSpc>
              <a:spcBef>
                <a:spcPts val="100"/>
              </a:spcBef>
            </a:pPr>
            <a:r>
              <a:rPr sz="2800" spc="-5" dirty="0">
                <a:solidFill>
                  <a:srgbClr val="FF0000"/>
                </a:solidFill>
                <a:latin typeface="Calibri"/>
                <a:cs typeface="Calibri"/>
              </a:rPr>
              <a:t>La </a:t>
            </a:r>
            <a:r>
              <a:rPr sz="2800" spc="-10" dirty="0">
                <a:solidFill>
                  <a:srgbClr val="FF0000"/>
                </a:solidFill>
                <a:latin typeface="Calibri"/>
                <a:cs typeface="Calibri"/>
              </a:rPr>
              <a:t>veine </a:t>
            </a:r>
            <a:r>
              <a:rPr sz="2800" spc="-15" dirty="0">
                <a:solidFill>
                  <a:srgbClr val="FF0000"/>
                </a:solidFill>
                <a:latin typeface="Calibri"/>
                <a:cs typeface="Calibri"/>
              </a:rPr>
              <a:t>petite </a:t>
            </a:r>
            <a:r>
              <a:rPr sz="2800" spc="-10" dirty="0">
                <a:solidFill>
                  <a:srgbClr val="FF0000"/>
                </a:solidFill>
                <a:latin typeface="Calibri"/>
                <a:cs typeface="Calibri"/>
              </a:rPr>
              <a:t>saphène </a:t>
            </a:r>
            <a:r>
              <a:rPr sz="2800" spc="-62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Les</a:t>
            </a:r>
            <a:r>
              <a:rPr sz="2800" spc="-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veines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affluentes</a:t>
            </a:r>
            <a:endParaRPr sz="2800">
              <a:latin typeface="Calibri"/>
              <a:cs typeface="Calibri"/>
            </a:endParaRPr>
          </a:p>
          <a:p>
            <a:pPr marL="241300" marR="5080" indent="-229235">
              <a:lnSpc>
                <a:spcPts val="3020"/>
              </a:lnSpc>
              <a:spcBef>
                <a:spcPts val="1045"/>
              </a:spcBef>
              <a:buFont typeface="Wingdings"/>
              <a:buChar char=""/>
              <a:tabLst>
                <a:tab pos="241935" algn="l"/>
              </a:tabLst>
            </a:pPr>
            <a:r>
              <a:rPr sz="2800" spc="-10" dirty="0">
                <a:latin typeface="Calibri"/>
                <a:cs typeface="Calibri"/>
              </a:rPr>
              <a:t>Les</a:t>
            </a:r>
            <a:r>
              <a:rPr sz="2800" spc="-2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veines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superficielles</a:t>
            </a:r>
            <a:r>
              <a:rPr sz="2800" spc="1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du </a:t>
            </a:r>
            <a:r>
              <a:rPr sz="2800" spc="-10" dirty="0">
                <a:latin typeface="Calibri"/>
                <a:cs typeface="Calibri"/>
              </a:rPr>
              <a:t>dos </a:t>
            </a:r>
            <a:r>
              <a:rPr sz="2800" spc="-61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du</a:t>
            </a:r>
            <a:r>
              <a:rPr sz="2800" spc="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pied</a:t>
            </a:r>
            <a:r>
              <a:rPr sz="2800" spc="1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, du</a:t>
            </a:r>
            <a:r>
              <a:rPr sz="2800" spc="1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talon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et </a:t>
            </a:r>
            <a:r>
              <a:rPr sz="2800" spc="-5" dirty="0">
                <a:latin typeface="Calibri"/>
                <a:cs typeface="Calibri"/>
              </a:rPr>
              <a:t>de</a:t>
            </a:r>
            <a:r>
              <a:rPr sz="2800" spc="-1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la </a:t>
            </a:r>
            <a:r>
              <a:rPr sz="2800" spc="-20" dirty="0">
                <a:latin typeface="Calibri"/>
                <a:cs typeface="Calibri"/>
              </a:rPr>
              <a:t>face </a:t>
            </a:r>
            <a:r>
              <a:rPr sz="2800" spc="-15" dirty="0">
                <a:latin typeface="Calibri"/>
                <a:cs typeface="Calibri"/>
              </a:rPr>
              <a:t> </a:t>
            </a:r>
            <a:r>
              <a:rPr sz="2800" spc="-20" dirty="0">
                <a:latin typeface="Calibri"/>
                <a:cs typeface="Calibri"/>
              </a:rPr>
              <a:t>postéro-latérale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de la</a:t>
            </a:r>
            <a:r>
              <a:rPr sz="2800" spc="-1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jambe.</a:t>
            </a:r>
            <a:endParaRPr sz="2800">
              <a:latin typeface="Calibri"/>
              <a:cs typeface="Calibri"/>
            </a:endParaRPr>
          </a:p>
          <a:p>
            <a:pPr marL="241300" marR="278130" indent="-229235">
              <a:lnSpc>
                <a:spcPts val="3020"/>
              </a:lnSpc>
              <a:spcBef>
                <a:spcPts val="1010"/>
              </a:spcBef>
              <a:buFont typeface="Wingdings"/>
              <a:buChar char=""/>
              <a:tabLst>
                <a:tab pos="241935" algn="l"/>
              </a:tabLst>
            </a:pPr>
            <a:r>
              <a:rPr sz="2800" spc="-5" dirty="0">
                <a:latin typeface="Calibri"/>
                <a:cs typeface="Calibri"/>
              </a:rPr>
              <a:t>La </a:t>
            </a:r>
            <a:r>
              <a:rPr sz="2800" spc="-10" dirty="0">
                <a:latin typeface="Calibri"/>
                <a:cs typeface="Calibri"/>
              </a:rPr>
              <a:t>veine anastomotique </a:t>
            </a:r>
            <a:r>
              <a:rPr sz="2800" spc="-15" dirty="0">
                <a:latin typeface="Calibri"/>
                <a:cs typeface="Calibri"/>
              </a:rPr>
              <a:t>inter </a:t>
            </a:r>
            <a:r>
              <a:rPr sz="2800" spc="-62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saphène</a:t>
            </a:r>
            <a:endParaRPr sz="2800">
              <a:latin typeface="Calibri"/>
              <a:cs typeface="Calibri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354823" y="894588"/>
            <a:ext cx="3656076" cy="5145024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39191" y="571119"/>
            <a:ext cx="5215458" cy="416813"/>
          </a:xfrm>
          <a:prstGeom prst="rect">
            <a:avLst/>
          </a:prstGeom>
        </p:spPr>
      </p:pic>
      <p:sp>
        <p:nvSpPr>
          <p:cNvPr id="5" name="object 5"/>
          <p:cNvSpPr txBox="1">
            <a:spLocks noGrp="1"/>
          </p:cNvSpPr>
          <p:nvPr>
            <p:ph type="dt" sz="half" idx="6"/>
          </p:nvPr>
        </p:nvSpPr>
        <p:spPr>
          <a:xfrm>
            <a:off x="916939" y="6465214"/>
            <a:ext cx="764539" cy="15606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endParaRPr dirty="0"/>
          </a:p>
        </p:txBody>
      </p:sp>
      <p:sp>
        <p:nvSpPr>
          <p:cNvPr id="7" name="object 7"/>
          <p:cNvSpPr txBox="1">
            <a:spLocks noGrp="1"/>
          </p:cNvSpPr>
          <p:nvPr>
            <p:ph type="sldNum" sz="quarter" idx="7"/>
          </p:nvPr>
        </p:nvSpPr>
        <p:spPr>
          <a:xfrm>
            <a:off x="11068811" y="6465214"/>
            <a:ext cx="231775" cy="15606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endParaRPr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29958" y="257429"/>
            <a:ext cx="5225326" cy="461645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530758" y="1360068"/>
            <a:ext cx="4994275" cy="4435475"/>
          </a:xfrm>
          <a:prstGeom prst="rect">
            <a:avLst/>
          </a:prstGeom>
        </p:spPr>
        <p:txBody>
          <a:bodyPr vert="horz" wrap="square" lIns="0" tIns="38735" rIns="0" bIns="0" rtlCol="0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305"/>
              </a:spcBef>
              <a:buFont typeface="Arial MT"/>
              <a:buChar char="•"/>
              <a:tabLst>
                <a:tab pos="240665" algn="l"/>
                <a:tab pos="241300" algn="l"/>
              </a:tabLst>
            </a:pPr>
            <a:r>
              <a:rPr sz="2200" spc="-15" dirty="0">
                <a:latin typeface="Calibri"/>
                <a:cs typeface="Calibri"/>
              </a:rPr>
              <a:t>Satellites</a:t>
            </a:r>
            <a:r>
              <a:rPr sz="2200" spc="10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des</a:t>
            </a:r>
            <a:r>
              <a:rPr sz="2200" spc="-5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artères</a:t>
            </a:r>
            <a:r>
              <a:rPr sz="2200" dirty="0">
                <a:latin typeface="Calibri"/>
                <a:cs typeface="Calibri"/>
              </a:rPr>
              <a:t> </a:t>
            </a:r>
            <a:r>
              <a:rPr sz="2200" spc="-15" dirty="0">
                <a:latin typeface="Calibri"/>
                <a:cs typeface="Calibri"/>
              </a:rPr>
              <a:t>profondes</a:t>
            </a:r>
            <a:endParaRPr sz="220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200"/>
              </a:spcBef>
              <a:buFont typeface="Arial MT"/>
              <a:buChar char="•"/>
              <a:tabLst>
                <a:tab pos="240665" algn="l"/>
                <a:tab pos="241300" algn="l"/>
                <a:tab pos="3780790" algn="l"/>
              </a:tabLst>
            </a:pPr>
            <a:r>
              <a:rPr sz="2200" spc="-20" dirty="0">
                <a:latin typeface="Calibri"/>
                <a:cs typeface="Calibri"/>
              </a:rPr>
              <a:t>Portent</a:t>
            </a:r>
            <a:r>
              <a:rPr sz="2200" spc="20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le</a:t>
            </a:r>
            <a:r>
              <a:rPr sz="2200" spc="10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même</a:t>
            </a:r>
            <a:r>
              <a:rPr sz="2200" spc="45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nom</a:t>
            </a:r>
            <a:r>
              <a:rPr sz="2200" spc="15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que</a:t>
            </a:r>
            <a:r>
              <a:rPr sz="2200" spc="5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ces	</a:t>
            </a:r>
            <a:r>
              <a:rPr sz="2200" spc="-10" dirty="0">
                <a:latin typeface="Calibri"/>
                <a:cs typeface="Calibri"/>
              </a:rPr>
              <a:t>artères</a:t>
            </a:r>
            <a:endParaRPr sz="220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204"/>
              </a:spcBef>
              <a:buFont typeface="Arial MT"/>
              <a:buChar char="•"/>
              <a:tabLst>
                <a:tab pos="240665" algn="l"/>
                <a:tab pos="241300" algn="l"/>
              </a:tabLst>
            </a:pPr>
            <a:r>
              <a:rPr sz="2200" spc="-5" dirty="0">
                <a:latin typeface="Calibri"/>
                <a:cs typeface="Calibri"/>
              </a:rPr>
              <a:t>Se </a:t>
            </a:r>
            <a:r>
              <a:rPr sz="2200" spc="-10" dirty="0">
                <a:latin typeface="Calibri"/>
                <a:cs typeface="Calibri"/>
              </a:rPr>
              <a:t>sont</a:t>
            </a:r>
            <a:r>
              <a:rPr sz="2200" spc="-15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des</a:t>
            </a:r>
            <a:r>
              <a:rPr sz="2200" spc="-10" dirty="0">
                <a:latin typeface="Calibri"/>
                <a:cs typeface="Calibri"/>
              </a:rPr>
              <a:t> veines</a:t>
            </a:r>
            <a:r>
              <a:rPr sz="2200" spc="-5" dirty="0">
                <a:latin typeface="Calibri"/>
                <a:cs typeface="Calibri"/>
              </a:rPr>
              <a:t> valvulées.</a:t>
            </a:r>
            <a:endParaRPr sz="2200">
              <a:latin typeface="Calibri"/>
              <a:cs typeface="Calibri"/>
            </a:endParaRPr>
          </a:p>
          <a:p>
            <a:pPr marL="241300" marR="71120" indent="-228600">
              <a:lnSpc>
                <a:spcPct val="70000"/>
              </a:lnSpc>
              <a:spcBef>
                <a:spcPts val="1010"/>
              </a:spcBef>
              <a:buFont typeface="Arial MT"/>
              <a:buChar char="•"/>
              <a:tabLst>
                <a:tab pos="240665" algn="l"/>
                <a:tab pos="241300" algn="l"/>
              </a:tabLst>
            </a:pPr>
            <a:r>
              <a:rPr sz="2200" spc="-5" dirty="0">
                <a:latin typeface="Calibri"/>
                <a:cs typeface="Calibri"/>
              </a:rPr>
              <a:t>Au </a:t>
            </a:r>
            <a:r>
              <a:rPr sz="2200" spc="-10" dirty="0">
                <a:latin typeface="Calibri"/>
                <a:cs typeface="Calibri"/>
              </a:rPr>
              <a:t>nombre </a:t>
            </a:r>
            <a:r>
              <a:rPr sz="2200" spc="-5" dirty="0">
                <a:latin typeface="Calibri"/>
                <a:cs typeface="Calibri"/>
              </a:rPr>
              <a:t>de 02 </a:t>
            </a:r>
            <a:r>
              <a:rPr sz="2200" spc="-10" dirty="0">
                <a:latin typeface="Calibri"/>
                <a:cs typeface="Calibri"/>
              </a:rPr>
              <a:t>par artère </a:t>
            </a:r>
            <a:r>
              <a:rPr sz="2200" dirty="0">
                <a:latin typeface="Calibri"/>
                <a:cs typeface="Calibri"/>
              </a:rPr>
              <a:t>au </a:t>
            </a:r>
            <a:r>
              <a:rPr sz="2200" spc="-10" dirty="0">
                <a:latin typeface="Calibri"/>
                <a:cs typeface="Calibri"/>
              </a:rPr>
              <a:t>niveau du </a:t>
            </a:r>
            <a:r>
              <a:rPr sz="2200" spc="-484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pied et</a:t>
            </a:r>
            <a:r>
              <a:rPr sz="2200" spc="-5" dirty="0">
                <a:latin typeface="Calibri"/>
                <a:cs typeface="Calibri"/>
              </a:rPr>
              <a:t> de</a:t>
            </a:r>
            <a:r>
              <a:rPr sz="2200" spc="15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la</a:t>
            </a:r>
            <a:r>
              <a:rPr sz="2200" spc="-20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jambe</a:t>
            </a:r>
            <a:endParaRPr sz="2200">
              <a:latin typeface="Calibri"/>
              <a:cs typeface="Calibri"/>
            </a:endParaRPr>
          </a:p>
          <a:p>
            <a:pPr marL="241300" marR="5080" indent="-228600">
              <a:lnSpc>
                <a:spcPct val="70000"/>
              </a:lnSpc>
              <a:spcBef>
                <a:spcPts val="1000"/>
              </a:spcBef>
              <a:buFont typeface="Arial MT"/>
              <a:buChar char="•"/>
              <a:tabLst>
                <a:tab pos="240665" algn="l"/>
                <a:tab pos="241300" algn="l"/>
              </a:tabLst>
            </a:pPr>
            <a:r>
              <a:rPr sz="2200" spc="-10" dirty="0">
                <a:latin typeface="Calibri"/>
                <a:cs typeface="Calibri"/>
              </a:rPr>
              <a:t>Une</a:t>
            </a:r>
            <a:r>
              <a:rPr sz="2200" spc="10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seule</a:t>
            </a:r>
            <a:r>
              <a:rPr sz="2200" spc="5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veine</a:t>
            </a:r>
            <a:r>
              <a:rPr sz="2200" spc="-5" dirty="0">
                <a:latin typeface="Calibri"/>
                <a:cs typeface="Calibri"/>
              </a:rPr>
              <a:t> </a:t>
            </a:r>
            <a:r>
              <a:rPr sz="2200" spc="-15" dirty="0">
                <a:latin typeface="Calibri"/>
                <a:cs typeface="Calibri"/>
              </a:rPr>
              <a:t>profonde</a:t>
            </a:r>
            <a:r>
              <a:rPr sz="2200" spc="-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au</a:t>
            </a:r>
            <a:r>
              <a:rPr sz="2200" spc="490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niveau</a:t>
            </a:r>
            <a:r>
              <a:rPr sz="2200" spc="-20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de la </a:t>
            </a:r>
            <a:r>
              <a:rPr sz="2200" spc="-484" dirty="0">
                <a:latin typeface="Calibri"/>
                <a:cs typeface="Calibri"/>
              </a:rPr>
              <a:t> </a:t>
            </a:r>
            <a:r>
              <a:rPr sz="2200" spc="-15" dirty="0">
                <a:latin typeface="Calibri"/>
                <a:cs typeface="Calibri"/>
              </a:rPr>
              <a:t>fosse</a:t>
            </a:r>
            <a:r>
              <a:rPr sz="2200" spc="-5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poplitée</a:t>
            </a:r>
            <a:r>
              <a:rPr sz="2200" spc="10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et</a:t>
            </a:r>
            <a:r>
              <a:rPr sz="2200" spc="5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de</a:t>
            </a:r>
            <a:r>
              <a:rPr sz="2200" spc="-10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la</a:t>
            </a:r>
            <a:r>
              <a:rPr sz="2200" spc="5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cuisse: </a:t>
            </a:r>
            <a:r>
              <a:rPr sz="2200" spc="-10" dirty="0">
                <a:latin typeface="Calibri"/>
                <a:cs typeface="Calibri"/>
              </a:rPr>
              <a:t>une </a:t>
            </a:r>
            <a:r>
              <a:rPr sz="2200" spc="-5" dirty="0">
                <a:latin typeface="Calibri"/>
                <a:cs typeface="Calibri"/>
              </a:rPr>
              <a:t>veine </a:t>
            </a:r>
            <a:r>
              <a:rPr sz="2200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poplitée</a:t>
            </a:r>
            <a:r>
              <a:rPr sz="2200" spc="-5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et</a:t>
            </a:r>
            <a:r>
              <a:rPr sz="2200" spc="5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une </a:t>
            </a:r>
            <a:r>
              <a:rPr sz="2200" spc="-10" dirty="0">
                <a:latin typeface="Calibri"/>
                <a:cs typeface="Calibri"/>
              </a:rPr>
              <a:t>veine</a:t>
            </a:r>
            <a:r>
              <a:rPr sz="2200" spc="-5" dirty="0">
                <a:latin typeface="Calibri"/>
                <a:cs typeface="Calibri"/>
              </a:rPr>
              <a:t> </a:t>
            </a:r>
            <a:r>
              <a:rPr sz="2200" spc="-15" dirty="0">
                <a:latin typeface="Calibri"/>
                <a:cs typeface="Calibri"/>
              </a:rPr>
              <a:t>fémorale.</a:t>
            </a:r>
            <a:endParaRPr sz="2200">
              <a:latin typeface="Calibri"/>
              <a:cs typeface="Calibri"/>
            </a:endParaRPr>
          </a:p>
          <a:p>
            <a:pPr marL="241300" marR="275590" indent="-228600">
              <a:lnSpc>
                <a:spcPct val="70000"/>
              </a:lnSpc>
              <a:spcBef>
                <a:spcPts val="994"/>
              </a:spcBef>
              <a:buFont typeface="Arial MT"/>
              <a:buChar char="•"/>
              <a:tabLst>
                <a:tab pos="240665" algn="l"/>
                <a:tab pos="241300" algn="l"/>
                <a:tab pos="2416810" algn="l"/>
              </a:tabLst>
            </a:pPr>
            <a:r>
              <a:rPr sz="2200" spc="-5" dirty="0">
                <a:latin typeface="Calibri"/>
                <a:cs typeface="Calibri"/>
              </a:rPr>
              <a:t>Le</a:t>
            </a:r>
            <a:r>
              <a:rPr sz="2200" spc="5" dirty="0">
                <a:latin typeface="Calibri"/>
                <a:cs typeface="Calibri"/>
              </a:rPr>
              <a:t> </a:t>
            </a:r>
            <a:r>
              <a:rPr sz="2200" spc="-15" dirty="0">
                <a:latin typeface="Calibri"/>
                <a:cs typeface="Calibri"/>
              </a:rPr>
              <a:t>drainage</a:t>
            </a:r>
            <a:r>
              <a:rPr sz="2200" spc="1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se</a:t>
            </a:r>
            <a:r>
              <a:rPr sz="2200" spc="10" dirty="0">
                <a:latin typeface="Calibri"/>
                <a:cs typeface="Calibri"/>
              </a:rPr>
              <a:t> </a:t>
            </a:r>
            <a:r>
              <a:rPr sz="2200" spc="-15" dirty="0">
                <a:latin typeface="Calibri"/>
                <a:cs typeface="Calibri"/>
              </a:rPr>
              <a:t>fait	</a:t>
            </a:r>
            <a:r>
              <a:rPr sz="2200" spc="-10" dirty="0">
                <a:latin typeface="Calibri"/>
                <a:cs typeface="Calibri"/>
              </a:rPr>
              <a:t>dans </a:t>
            </a:r>
            <a:r>
              <a:rPr sz="2200" spc="-5" dirty="0">
                <a:latin typeface="Calibri"/>
                <a:cs typeface="Calibri"/>
              </a:rPr>
              <a:t>la </a:t>
            </a:r>
            <a:r>
              <a:rPr sz="2200" spc="-10" dirty="0">
                <a:latin typeface="Calibri"/>
                <a:cs typeface="Calibri"/>
              </a:rPr>
              <a:t>veine </a:t>
            </a:r>
            <a:r>
              <a:rPr sz="2200" spc="-5" dirty="0">
                <a:latin typeface="Calibri"/>
                <a:cs typeface="Calibri"/>
              </a:rPr>
              <a:t>iliaque </a:t>
            </a:r>
            <a:r>
              <a:rPr sz="2200" spc="-480" dirty="0">
                <a:latin typeface="Calibri"/>
                <a:cs typeface="Calibri"/>
              </a:rPr>
              <a:t> </a:t>
            </a:r>
            <a:r>
              <a:rPr sz="2200" spc="-15" dirty="0">
                <a:latin typeface="Calibri"/>
                <a:cs typeface="Calibri"/>
              </a:rPr>
              <a:t>externe</a:t>
            </a:r>
            <a:r>
              <a:rPr sz="2200" spc="15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puis</a:t>
            </a:r>
            <a:r>
              <a:rPr sz="2200" spc="-5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dans</a:t>
            </a:r>
            <a:r>
              <a:rPr sz="2200" spc="-5" dirty="0">
                <a:latin typeface="Calibri"/>
                <a:cs typeface="Calibri"/>
              </a:rPr>
              <a:t> la</a:t>
            </a:r>
            <a:r>
              <a:rPr sz="2200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veine</a:t>
            </a:r>
            <a:r>
              <a:rPr sz="2200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iliaque </a:t>
            </a:r>
            <a:r>
              <a:rPr sz="2200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commune</a:t>
            </a:r>
            <a:r>
              <a:rPr sz="2200" spc="20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puis</a:t>
            </a:r>
            <a:r>
              <a:rPr sz="2200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dans</a:t>
            </a:r>
            <a:r>
              <a:rPr sz="2200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la </a:t>
            </a:r>
            <a:r>
              <a:rPr sz="2200" spc="-10" dirty="0">
                <a:latin typeface="Calibri"/>
                <a:cs typeface="Calibri"/>
              </a:rPr>
              <a:t>veine</a:t>
            </a:r>
            <a:r>
              <a:rPr sz="2200" spc="5" dirty="0">
                <a:latin typeface="Calibri"/>
                <a:cs typeface="Calibri"/>
              </a:rPr>
              <a:t> </a:t>
            </a:r>
            <a:r>
              <a:rPr sz="2200" spc="-25" dirty="0">
                <a:latin typeface="Calibri"/>
                <a:cs typeface="Calibri"/>
              </a:rPr>
              <a:t>cave </a:t>
            </a:r>
            <a:r>
              <a:rPr sz="2200" spc="-20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inférieure(1).</a:t>
            </a:r>
            <a:endParaRPr sz="2200">
              <a:latin typeface="Calibri"/>
              <a:cs typeface="Calibri"/>
            </a:endParaRPr>
          </a:p>
          <a:p>
            <a:pPr marL="241300" marR="10795" indent="-228600">
              <a:lnSpc>
                <a:spcPct val="70000"/>
              </a:lnSpc>
              <a:spcBef>
                <a:spcPts val="1010"/>
              </a:spcBef>
              <a:buFont typeface="Arial MT"/>
              <a:buChar char="•"/>
              <a:tabLst>
                <a:tab pos="240665" algn="l"/>
                <a:tab pos="241300" algn="l"/>
              </a:tabLst>
            </a:pPr>
            <a:r>
              <a:rPr sz="2200" spc="-5" dirty="0">
                <a:latin typeface="Calibri"/>
                <a:cs typeface="Calibri"/>
              </a:rPr>
              <a:t>Les </a:t>
            </a:r>
            <a:r>
              <a:rPr sz="2200" spc="-10" dirty="0">
                <a:latin typeface="Calibri"/>
                <a:cs typeface="Calibri"/>
              </a:rPr>
              <a:t>veines</a:t>
            </a:r>
            <a:r>
              <a:rPr sz="2200" spc="5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glutéales</a:t>
            </a:r>
            <a:r>
              <a:rPr sz="2200" spc="15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supérieure et </a:t>
            </a:r>
            <a:r>
              <a:rPr sz="2200" spc="-5" dirty="0">
                <a:latin typeface="Calibri"/>
                <a:cs typeface="Calibri"/>
              </a:rPr>
              <a:t> </a:t>
            </a:r>
            <a:r>
              <a:rPr sz="2200" spc="-15" dirty="0">
                <a:latin typeface="Calibri"/>
                <a:cs typeface="Calibri"/>
              </a:rPr>
              <a:t>inférieure</a:t>
            </a:r>
            <a:r>
              <a:rPr sz="2200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,</a:t>
            </a:r>
            <a:r>
              <a:rPr sz="2200" spc="5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se</a:t>
            </a:r>
            <a:r>
              <a:rPr sz="2200" spc="15" dirty="0">
                <a:latin typeface="Calibri"/>
                <a:cs typeface="Calibri"/>
              </a:rPr>
              <a:t> </a:t>
            </a:r>
            <a:r>
              <a:rPr sz="2200" spc="-20" dirty="0">
                <a:latin typeface="Calibri"/>
                <a:cs typeface="Calibri"/>
              </a:rPr>
              <a:t>jettent</a:t>
            </a:r>
            <a:r>
              <a:rPr sz="2200" spc="25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dans</a:t>
            </a:r>
            <a:r>
              <a:rPr sz="2200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la</a:t>
            </a:r>
            <a:r>
              <a:rPr sz="2200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veine</a:t>
            </a:r>
            <a:r>
              <a:rPr sz="2200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iliaque </a:t>
            </a:r>
            <a:r>
              <a:rPr sz="2200" spc="-480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interne.</a:t>
            </a:r>
            <a:endParaRPr sz="2200">
              <a:latin typeface="Calibri"/>
              <a:cs typeface="Calibri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4297171" y="544068"/>
            <a:ext cx="7733665" cy="5981700"/>
            <a:chOff x="4297171" y="544068"/>
            <a:chExt cx="7733665" cy="5981700"/>
          </a:xfrm>
        </p:grpSpPr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172199" y="553212"/>
              <a:ext cx="5849111" cy="5794749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6167627" y="548640"/>
              <a:ext cx="5858510" cy="5972810"/>
            </a:xfrm>
            <a:custGeom>
              <a:avLst/>
              <a:gdLst/>
              <a:ahLst/>
              <a:cxnLst/>
              <a:rect l="l" t="t" r="r" b="b"/>
              <a:pathLst>
                <a:path w="5858509" h="5972809">
                  <a:moveTo>
                    <a:pt x="0" y="5972556"/>
                  </a:moveTo>
                  <a:lnTo>
                    <a:pt x="5858256" y="5972556"/>
                  </a:lnTo>
                  <a:lnTo>
                    <a:pt x="5858256" y="0"/>
                  </a:lnTo>
                  <a:lnTo>
                    <a:pt x="0" y="0"/>
                  </a:lnTo>
                  <a:lnTo>
                    <a:pt x="0" y="5972556"/>
                  </a:lnTo>
                  <a:close/>
                </a:path>
              </a:pathLst>
            </a:custGeom>
            <a:ln w="914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4297171" y="798576"/>
              <a:ext cx="2903220" cy="3777615"/>
            </a:xfrm>
            <a:custGeom>
              <a:avLst/>
              <a:gdLst/>
              <a:ahLst/>
              <a:cxnLst/>
              <a:rect l="l" t="t" r="r" b="b"/>
              <a:pathLst>
                <a:path w="2903220" h="3777615">
                  <a:moveTo>
                    <a:pt x="2851395" y="56580"/>
                  </a:moveTo>
                  <a:lnTo>
                    <a:pt x="0" y="3769614"/>
                  </a:lnTo>
                  <a:lnTo>
                    <a:pt x="10160" y="3777361"/>
                  </a:lnTo>
                  <a:lnTo>
                    <a:pt x="2861437" y="64317"/>
                  </a:lnTo>
                  <a:lnTo>
                    <a:pt x="2851395" y="56580"/>
                  </a:lnTo>
                  <a:close/>
                </a:path>
                <a:path w="2903220" h="3777615">
                  <a:moveTo>
                    <a:pt x="2893810" y="46482"/>
                  </a:moveTo>
                  <a:lnTo>
                    <a:pt x="2859151" y="46482"/>
                  </a:lnTo>
                  <a:lnTo>
                    <a:pt x="2869183" y="54228"/>
                  </a:lnTo>
                  <a:lnTo>
                    <a:pt x="2861437" y="64317"/>
                  </a:lnTo>
                  <a:lnTo>
                    <a:pt x="2886582" y="83693"/>
                  </a:lnTo>
                  <a:lnTo>
                    <a:pt x="2893810" y="46482"/>
                  </a:lnTo>
                  <a:close/>
                </a:path>
                <a:path w="2903220" h="3777615">
                  <a:moveTo>
                    <a:pt x="2859151" y="46482"/>
                  </a:moveTo>
                  <a:lnTo>
                    <a:pt x="2851395" y="56580"/>
                  </a:lnTo>
                  <a:lnTo>
                    <a:pt x="2861437" y="64317"/>
                  </a:lnTo>
                  <a:lnTo>
                    <a:pt x="2869183" y="54228"/>
                  </a:lnTo>
                  <a:lnTo>
                    <a:pt x="2859151" y="46482"/>
                  </a:lnTo>
                  <a:close/>
                </a:path>
                <a:path w="2903220" h="3777615">
                  <a:moveTo>
                    <a:pt x="2902838" y="0"/>
                  </a:moveTo>
                  <a:lnTo>
                    <a:pt x="2826257" y="37211"/>
                  </a:lnTo>
                  <a:lnTo>
                    <a:pt x="2851395" y="56580"/>
                  </a:lnTo>
                  <a:lnTo>
                    <a:pt x="2859151" y="46482"/>
                  </a:lnTo>
                  <a:lnTo>
                    <a:pt x="2893810" y="46482"/>
                  </a:lnTo>
                  <a:lnTo>
                    <a:pt x="2902838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/>
          <p:nvPr/>
        </p:nvSpPr>
        <p:spPr>
          <a:xfrm>
            <a:off x="7144893" y="509396"/>
            <a:ext cx="14160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latin typeface="Calibri"/>
                <a:cs typeface="Calibri"/>
              </a:rPr>
              <a:t>1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9" name="object 9"/>
          <p:cNvSpPr txBox="1">
            <a:spLocks noGrp="1"/>
          </p:cNvSpPr>
          <p:nvPr>
            <p:ph type="dt" sz="half" idx="6"/>
          </p:nvPr>
        </p:nvSpPr>
        <p:spPr>
          <a:xfrm>
            <a:off x="916939" y="6465214"/>
            <a:ext cx="764539" cy="15606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endParaRPr dirty="0"/>
          </a:p>
        </p:txBody>
      </p:sp>
      <p:sp>
        <p:nvSpPr>
          <p:cNvPr id="10" name="object 10"/>
          <p:cNvSpPr txBox="1">
            <a:spLocks noGrp="1"/>
          </p:cNvSpPr>
          <p:nvPr>
            <p:ph type="ftr" sz="quarter" idx="5"/>
          </p:nvPr>
        </p:nvSpPr>
        <p:spPr>
          <a:xfrm>
            <a:off x="5822696" y="6465214"/>
            <a:ext cx="548004" cy="15606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endParaRPr spc="-25" dirty="0"/>
          </a:p>
        </p:txBody>
      </p:sp>
      <p:sp>
        <p:nvSpPr>
          <p:cNvPr id="11" name="object 11"/>
          <p:cNvSpPr txBox="1">
            <a:spLocks noGrp="1"/>
          </p:cNvSpPr>
          <p:nvPr>
            <p:ph type="sldNum" sz="quarter" idx="7"/>
          </p:nvPr>
        </p:nvSpPr>
        <p:spPr>
          <a:xfrm>
            <a:off x="11068811" y="6465214"/>
            <a:ext cx="231775" cy="15606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endParaRPr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60960" rIns="0" bIns="0" rtlCol="0">
            <a:spAutoFit/>
          </a:bodyPr>
          <a:lstStyle/>
          <a:p>
            <a:pPr marL="12700" marR="5080">
              <a:lnSpc>
                <a:spcPts val="3020"/>
              </a:lnSpc>
              <a:spcBef>
                <a:spcPts val="480"/>
              </a:spcBef>
            </a:pPr>
            <a:r>
              <a:rPr spc="-5" dirty="0"/>
              <a:t>Le </a:t>
            </a:r>
            <a:r>
              <a:rPr spc="-15" dirty="0"/>
              <a:t>drainage</a:t>
            </a:r>
            <a:r>
              <a:rPr spc="5" dirty="0"/>
              <a:t> </a:t>
            </a:r>
            <a:r>
              <a:rPr spc="-10" dirty="0"/>
              <a:t>lymphatique</a:t>
            </a:r>
            <a:r>
              <a:rPr spc="40" dirty="0"/>
              <a:t> </a:t>
            </a:r>
            <a:r>
              <a:rPr spc="-5" dirty="0"/>
              <a:t>se</a:t>
            </a:r>
            <a:r>
              <a:rPr dirty="0"/>
              <a:t> </a:t>
            </a:r>
            <a:r>
              <a:rPr spc="-20" dirty="0"/>
              <a:t>fait</a:t>
            </a:r>
            <a:r>
              <a:rPr spc="10" dirty="0"/>
              <a:t> </a:t>
            </a:r>
            <a:r>
              <a:rPr spc="-10" dirty="0"/>
              <a:t>par</a:t>
            </a:r>
            <a:r>
              <a:rPr dirty="0"/>
              <a:t> </a:t>
            </a:r>
            <a:r>
              <a:rPr spc="-5" dirty="0"/>
              <a:t>02</a:t>
            </a:r>
            <a:r>
              <a:rPr spc="20" dirty="0"/>
              <a:t> </a:t>
            </a:r>
            <a:r>
              <a:rPr spc="-10" dirty="0"/>
              <a:t>réseaux</a:t>
            </a:r>
            <a:r>
              <a:rPr spc="20" dirty="0"/>
              <a:t> </a:t>
            </a:r>
            <a:r>
              <a:rPr spc="-5" dirty="0"/>
              <a:t>;</a:t>
            </a:r>
            <a:r>
              <a:rPr spc="5" dirty="0"/>
              <a:t> </a:t>
            </a:r>
            <a:r>
              <a:rPr spc="-5" dirty="0"/>
              <a:t>superficiel</a:t>
            </a:r>
            <a:r>
              <a:rPr spc="15" dirty="0"/>
              <a:t> </a:t>
            </a:r>
            <a:r>
              <a:rPr spc="-10" dirty="0"/>
              <a:t>et</a:t>
            </a:r>
            <a:r>
              <a:rPr dirty="0"/>
              <a:t> </a:t>
            </a:r>
            <a:r>
              <a:rPr spc="-25" dirty="0"/>
              <a:t>profond </a:t>
            </a:r>
            <a:r>
              <a:rPr spc="-620" dirty="0"/>
              <a:t> </a:t>
            </a:r>
            <a:r>
              <a:rPr spc="-5" dirty="0"/>
              <a:t>qui</a:t>
            </a:r>
            <a:r>
              <a:rPr spc="5" dirty="0"/>
              <a:t> </a:t>
            </a:r>
            <a:r>
              <a:rPr spc="-5" dirty="0"/>
              <a:t>se </a:t>
            </a:r>
            <a:r>
              <a:rPr spc="-20" dirty="0"/>
              <a:t>jettent</a:t>
            </a:r>
            <a:r>
              <a:rPr dirty="0"/>
              <a:t> </a:t>
            </a:r>
            <a:r>
              <a:rPr spc="-10" dirty="0"/>
              <a:t>dans</a:t>
            </a:r>
            <a:r>
              <a:rPr spc="20" dirty="0"/>
              <a:t> </a:t>
            </a:r>
            <a:r>
              <a:rPr spc="-10" dirty="0"/>
              <a:t>des</a:t>
            </a:r>
            <a:r>
              <a:rPr spc="20" dirty="0"/>
              <a:t> </a:t>
            </a:r>
            <a:r>
              <a:rPr spc="-10" dirty="0"/>
              <a:t>lymphonoeuds</a:t>
            </a:r>
            <a:r>
              <a:rPr spc="50" dirty="0"/>
              <a:t> </a:t>
            </a:r>
            <a:r>
              <a:rPr spc="-10" dirty="0"/>
              <a:t>soit</a:t>
            </a:r>
            <a:r>
              <a:rPr dirty="0"/>
              <a:t> </a:t>
            </a:r>
            <a:r>
              <a:rPr spc="-5" dirty="0"/>
              <a:t>superficiels</a:t>
            </a:r>
            <a:r>
              <a:rPr spc="35" dirty="0"/>
              <a:t> </a:t>
            </a:r>
            <a:r>
              <a:rPr spc="-5" dirty="0"/>
              <a:t>ou</a:t>
            </a:r>
            <a:r>
              <a:rPr spc="5" dirty="0"/>
              <a:t> </a:t>
            </a:r>
            <a:r>
              <a:rPr spc="-20" dirty="0"/>
              <a:t>profonds.</a:t>
            </a:r>
          </a:p>
        </p:txBody>
      </p:sp>
      <p:sp>
        <p:nvSpPr>
          <p:cNvPr id="3" name="object 3"/>
          <p:cNvSpPr txBox="1">
            <a:spLocks noGrp="1"/>
          </p:cNvSpPr>
          <p:nvPr>
            <p:ph type="dt" sz="half" idx="6"/>
          </p:nvPr>
        </p:nvSpPr>
        <p:spPr>
          <a:xfrm>
            <a:off x="916939" y="6465214"/>
            <a:ext cx="764539" cy="15606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dirty="0" smtClean="0"/>
              <a:t>0</a:t>
            </a:r>
            <a:endParaRPr dirty="0"/>
          </a:p>
        </p:txBody>
      </p:sp>
      <p:sp>
        <p:nvSpPr>
          <p:cNvPr id="4" name="object 4"/>
          <p:cNvSpPr txBox="1">
            <a:spLocks noGrp="1"/>
          </p:cNvSpPr>
          <p:nvPr>
            <p:ph type="ftr" sz="quarter" idx="5"/>
          </p:nvPr>
        </p:nvSpPr>
        <p:spPr>
          <a:xfrm>
            <a:off x="5822696" y="6465214"/>
            <a:ext cx="548004" cy="15606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endParaRPr spc="-25" dirty="0"/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xfrm>
            <a:off x="11068811" y="6465214"/>
            <a:ext cx="231775" cy="15606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endParaRPr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96062" y="1335785"/>
            <a:ext cx="5420360" cy="20891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solidFill>
                  <a:srgbClr val="FF0000"/>
                </a:solidFill>
                <a:latin typeface="Calibri"/>
                <a:cs typeface="Calibri"/>
              </a:rPr>
              <a:t>A-</a:t>
            </a:r>
            <a:r>
              <a:rPr sz="2400" spc="-2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0000"/>
                </a:solidFill>
                <a:latin typeface="Calibri"/>
                <a:cs typeface="Calibri"/>
              </a:rPr>
              <a:t>les</a:t>
            </a:r>
            <a:r>
              <a:rPr sz="2400" spc="-1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400" spc="-5" dirty="0">
                <a:solidFill>
                  <a:srgbClr val="FF0000"/>
                </a:solidFill>
                <a:latin typeface="Calibri"/>
                <a:cs typeface="Calibri"/>
              </a:rPr>
              <a:t>lymphonoeuds superficiels:</a:t>
            </a:r>
            <a:endParaRPr sz="24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35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2400" spc="-5" dirty="0">
                <a:solidFill>
                  <a:srgbClr val="00AF50"/>
                </a:solidFill>
                <a:latin typeface="Calibri"/>
                <a:cs typeface="Calibri"/>
              </a:rPr>
              <a:t>1-les</a:t>
            </a:r>
            <a:r>
              <a:rPr sz="2400" dirty="0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sz="2400" spc="-5" dirty="0">
                <a:solidFill>
                  <a:srgbClr val="00AF50"/>
                </a:solidFill>
                <a:latin typeface="Calibri"/>
                <a:cs typeface="Calibri"/>
              </a:rPr>
              <a:t>lymphonoeuds</a:t>
            </a:r>
            <a:r>
              <a:rPr sz="2400" dirty="0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sz="2400" spc="-5" dirty="0">
                <a:solidFill>
                  <a:srgbClr val="00AF50"/>
                </a:solidFill>
                <a:latin typeface="Calibri"/>
                <a:cs typeface="Calibri"/>
              </a:rPr>
              <a:t>superficiels</a:t>
            </a:r>
            <a:r>
              <a:rPr sz="2400" spc="5" dirty="0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00AF50"/>
                </a:solidFill>
                <a:latin typeface="Calibri"/>
                <a:cs typeface="Calibri"/>
              </a:rPr>
              <a:t>poplités:</a:t>
            </a:r>
            <a:endParaRPr sz="2400">
              <a:latin typeface="Calibri"/>
              <a:cs typeface="Calibri"/>
            </a:endParaRPr>
          </a:p>
          <a:p>
            <a:pPr marL="240665" marR="5080" indent="-228600">
              <a:lnSpc>
                <a:spcPts val="2590"/>
              </a:lnSpc>
              <a:spcBef>
                <a:spcPts val="1045"/>
              </a:spcBef>
              <a:buSzPct val="95833"/>
              <a:buFont typeface="Wingdings"/>
              <a:buChar char=""/>
              <a:tabLst>
                <a:tab pos="253365" algn="l"/>
              </a:tabLst>
            </a:pPr>
            <a:r>
              <a:rPr sz="2400" spc="-5" dirty="0">
                <a:latin typeface="Calibri"/>
                <a:cs typeface="Calibri"/>
              </a:rPr>
              <a:t>petits </a:t>
            </a:r>
            <a:r>
              <a:rPr sz="2400" dirty="0">
                <a:latin typeface="Calibri"/>
                <a:cs typeface="Calibri"/>
              </a:rPr>
              <a:t>, </a:t>
            </a:r>
            <a:r>
              <a:rPr sz="2400" spc="-5" dirty="0">
                <a:latin typeface="Calibri"/>
                <a:cs typeface="Calibri"/>
              </a:rPr>
              <a:t>situés </a:t>
            </a:r>
            <a:r>
              <a:rPr sz="2400" spc="-15" dirty="0">
                <a:latin typeface="Calibri"/>
                <a:cs typeface="Calibri"/>
              </a:rPr>
              <a:t>prés </a:t>
            </a:r>
            <a:r>
              <a:rPr sz="2400" spc="-5" dirty="0">
                <a:latin typeface="Calibri"/>
                <a:cs typeface="Calibri"/>
              </a:rPr>
              <a:t>de </a:t>
            </a:r>
            <a:r>
              <a:rPr sz="2400" dirty="0">
                <a:latin typeface="Calibri"/>
                <a:cs typeface="Calibri"/>
              </a:rPr>
              <a:t>la </a:t>
            </a:r>
            <a:r>
              <a:rPr sz="2400" spc="-10" dirty="0">
                <a:latin typeface="Calibri"/>
                <a:cs typeface="Calibri"/>
              </a:rPr>
              <a:t>crosse </a:t>
            </a:r>
            <a:r>
              <a:rPr sz="2400" spc="-5" dirty="0">
                <a:latin typeface="Calibri"/>
                <a:cs typeface="Calibri"/>
              </a:rPr>
              <a:t>de </a:t>
            </a:r>
            <a:r>
              <a:rPr sz="2400" dirty="0">
                <a:latin typeface="Calibri"/>
                <a:cs typeface="Calibri"/>
              </a:rPr>
              <a:t>la </a:t>
            </a:r>
            <a:r>
              <a:rPr sz="2400" spc="-10" dirty="0">
                <a:latin typeface="Calibri"/>
                <a:cs typeface="Calibri"/>
              </a:rPr>
              <a:t>veine </a:t>
            </a:r>
            <a:r>
              <a:rPr sz="2400" spc="-53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petite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saphène</a:t>
            </a:r>
            <a:r>
              <a:rPr sz="2400" spc="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dans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la </a:t>
            </a:r>
            <a:r>
              <a:rPr sz="2400" spc="-15" dirty="0">
                <a:latin typeface="Calibri"/>
                <a:cs typeface="Calibri"/>
              </a:rPr>
              <a:t>fosse</a:t>
            </a:r>
            <a:r>
              <a:rPr sz="2400" spc="-10" dirty="0">
                <a:latin typeface="Calibri"/>
                <a:cs typeface="Calibri"/>
              </a:rPr>
              <a:t> poplitée.</a:t>
            </a:r>
            <a:endParaRPr sz="2400">
              <a:latin typeface="Calibri"/>
              <a:cs typeface="Calibri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225412" y="363474"/>
            <a:ext cx="11502390" cy="6282690"/>
            <a:chOff x="225412" y="363474"/>
            <a:chExt cx="11502390" cy="6282690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25412" y="363474"/>
              <a:ext cx="6684911" cy="416813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400800" y="772668"/>
              <a:ext cx="5326380" cy="5873496"/>
            </a:xfrm>
            <a:prstGeom prst="rect">
              <a:avLst/>
            </a:prstGeom>
          </p:spPr>
        </p:pic>
      </p:grpSp>
      <p:sp>
        <p:nvSpPr>
          <p:cNvPr id="6" name="object 6"/>
          <p:cNvSpPr txBox="1">
            <a:spLocks noGrp="1"/>
          </p:cNvSpPr>
          <p:nvPr>
            <p:ph type="dt" sz="half" idx="6"/>
          </p:nvPr>
        </p:nvSpPr>
        <p:spPr>
          <a:xfrm>
            <a:off x="916939" y="6465214"/>
            <a:ext cx="764539" cy="15606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endParaRPr dirty="0"/>
          </a:p>
        </p:txBody>
      </p:sp>
      <p:sp>
        <p:nvSpPr>
          <p:cNvPr id="7" name="object 7"/>
          <p:cNvSpPr txBox="1">
            <a:spLocks noGrp="1"/>
          </p:cNvSpPr>
          <p:nvPr>
            <p:ph type="ftr" sz="quarter" idx="5"/>
          </p:nvPr>
        </p:nvSpPr>
        <p:spPr>
          <a:xfrm>
            <a:off x="5822696" y="6465214"/>
            <a:ext cx="548004" cy="15606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endParaRPr spc="-25" dirty="0"/>
          </a:p>
        </p:txBody>
      </p:sp>
      <p:sp>
        <p:nvSpPr>
          <p:cNvPr id="8" name="object 8"/>
          <p:cNvSpPr txBox="1">
            <a:spLocks noGrp="1"/>
          </p:cNvSpPr>
          <p:nvPr>
            <p:ph type="sldNum" sz="quarter" idx="7"/>
          </p:nvPr>
        </p:nvSpPr>
        <p:spPr>
          <a:xfrm>
            <a:off x="11068811" y="6465214"/>
            <a:ext cx="231775" cy="15606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endParaRPr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39318" y="862964"/>
            <a:ext cx="10715625" cy="2967355"/>
          </a:xfrm>
          <a:prstGeom prst="rect">
            <a:avLst/>
          </a:prstGeom>
        </p:spPr>
        <p:txBody>
          <a:bodyPr vert="horz" wrap="square" lIns="0" tIns="1041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820"/>
              </a:spcBef>
            </a:pPr>
            <a:r>
              <a:rPr sz="2400" spc="-5" dirty="0">
                <a:solidFill>
                  <a:srgbClr val="00AF50"/>
                </a:solidFill>
                <a:latin typeface="Calibri"/>
                <a:cs typeface="Calibri"/>
              </a:rPr>
              <a:t>2-les</a:t>
            </a:r>
            <a:r>
              <a:rPr sz="2400" spc="-10" dirty="0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sz="2400" spc="-5" dirty="0">
                <a:solidFill>
                  <a:srgbClr val="00AF50"/>
                </a:solidFill>
                <a:latin typeface="Calibri"/>
                <a:cs typeface="Calibri"/>
              </a:rPr>
              <a:t>lymphonoeuds superficiels </a:t>
            </a:r>
            <a:r>
              <a:rPr sz="2400" dirty="0">
                <a:solidFill>
                  <a:srgbClr val="00AF50"/>
                </a:solidFill>
                <a:latin typeface="Calibri"/>
                <a:cs typeface="Calibri"/>
              </a:rPr>
              <a:t>inguinaux:</a:t>
            </a:r>
            <a:endParaRPr sz="2400">
              <a:latin typeface="Calibri"/>
              <a:cs typeface="Calibri"/>
            </a:endParaRPr>
          </a:p>
          <a:p>
            <a:pPr marL="241300" marR="5080" indent="-228600">
              <a:lnSpc>
                <a:spcPts val="2590"/>
              </a:lnSpc>
              <a:spcBef>
                <a:spcPts val="1045"/>
              </a:spcBef>
              <a:buSzPct val="95833"/>
              <a:buFont typeface="Wingdings"/>
              <a:buChar char=""/>
              <a:tabLst>
                <a:tab pos="253365" algn="l"/>
              </a:tabLst>
            </a:pPr>
            <a:r>
              <a:rPr sz="2400" spc="-5" dirty="0">
                <a:latin typeface="Calibri"/>
                <a:cs typeface="Calibri"/>
              </a:rPr>
              <a:t>12à </a:t>
            </a:r>
            <a:r>
              <a:rPr sz="2400" dirty="0">
                <a:latin typeface="Calibri"/>
                <a:cs typeface="Calibri"/>
              </a:rPr>
              <a:t>30 </a:t>
            </a:r>
            <a:r>
              <a:rPr sz="2400" spc="-5" dirty="0">
                <a:latin typeface="Calibri"/>
                <a:cs typeface="Calibri"/>
              </a:rPr>
              <a:t>nœuds, situés dans </a:t>
            </a:r>
            <a:r>
              <a:rPr sz="2400" dirty="0">
                <a:latin typeface="Calibri"/>
                <a:cs typeface="Calibri"/>
              </a:rPr>
              <a:t>le </a:t>
            </a:r>
            <a:r>
              <a:rPr sz="2400" spc="-5" dirty="0">
                <a:latin typeface="Calibri"/>
                <a:cs typeface="Calibri"/>
              </a:rPr>
              <a:t>trigone </a:t>
            </a:r>
            <a:r>
              <a:rPr sz="2400" spc="-15" dirty="0">
                <a:latin typeface="Calibri"/>
                <a:cs typeface="Calibri"/>
              </a:rPr>
              <a:t>fémorale </a:t>
            </a:r>
            <a:r>
              <a:rPr sz="2400" spc="-10" dirty="0">
                <a:latin typeface="Calibri"/>
                <a:cs typeface="Calibri"/>
              </a:rPr>
              <a:t>autour </a:t>
            </a:r>
            <a:r>
              <a:rPr sz="2400" spc="-5" dirty="0">
                <a:latin typeface="Calibri"/>
                <a:cs typeface="Calibri"/>
              </a:rPr>
              <a:t>de </a:t>
            </a:r>
            <a:r>
              <a:rPr sz="2400" dirty="0">
                <a:latin typeface="Calibri"/>
                <a:cs typeface="Calibri"/>
              </a:rPr>
              <a:t>la </a:t>
            </a:r>
            <a:r>
              <a:rPr sz="2400" spc="-10" dirty="0">
                <a:latin typeface="Calibri"/>
                <a:cs typeface="Calibri"/>
              </a:rPr>
              <a:t>crosse </a:t>
            </a:r>
            <a:r>
              <a:rPr sz="2400" spc="-5" dirty="0">
                <a:latin typeface="Calibri"/>
                <a:cs typeface="Calibri"/>
              </a:rPr>
              <a:t>de </a:t>
            </a:r>
            <a:r>
              <a:rPr sz="2400" dirty="0">
                <a:latin typeface="Calibri"/>
                <a:cs typeface="Calibri"/>
              </a:rPr>
              <a:t>la </a:t>
            </a:r>
            <a:r>
              <a:rPr sz="2400" spc="-10" dirty="0">
                <a:latin typeface="Calibri"/>
                <a:cs typeface="Calibri"/>
              </a:rPr>
              <a:t>veine grande </a:t>
            </a:r>
            <a:r>
              <a:rPr sz="2400" spc="-53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saphène.</a:t>
            </a:r>
            <a:endParaRPr sz="2400">
              <a:latin typeface="Calibri"/>
              <a:cs typeface="Calibri"/>
            </a:endParaRPr>
          </a:p>
          <a:p>
            <a:pPr marL="12700" marR="26034">
              <a:lnSpc>
                <a:spcPts val="2590"/>
              </a:lnSpc>
              <a:spcBef>
                <a:spcPts val="1005"/>
              </a:spcBef>
            </a:pPr>
            <a:r>
              <a:rPr sz="2400" spc="-5" dirty="0">
                <a:latin typeface="Calibri"/>
                <a:cs typeface="Calibri"/>
              </a:rPr>
              <a:t>On distingue </a:t>
            </a:r>
            <a:r>
              <a:rPr sz="2400" dirty="0">
                <a:latin typeface="Calibri"/>
                <a:cs typeface="Calibri"/>
              </a:rPr>
              <a:t>04 </a:t>
            </a:r>
            <a:r>
              <a:rPr sz="2400" spc="-10" dirty="0">
                <a:latin typeface="Calibri"/>
                <a:cs typeface="Calibri"/>
              </a:rPr>
              <a:t>groupes </a:t>
            </a:r>
            <a:r>
              <a:rPr sz="2400" spc="-5" dirty="0">
                <a:latin typeface="Calibri"/>
                <a:cs typeface="Calibri"/>
              </a:rPr>
              <a:t>qui se </a:t>
            </a:r>
            <a:r>
              <a:rPr sz="2400" spc="-10" dirty="0">
                <a:latin typeface="Calibri"/>
                <a:cs typeface="Calibri"/>
              </a:rPr>
              <a:t>drainent </a:t>
            </a:r>
            <a:r>
              <a:rPr sz="2400" spc="-5" dirty="0">
                <a:latin typeface="Calibri"/>
                <a:cs typeface="Calibri"/>
              </a:rPr>
              <a:t>dans </a:t>
            </a:r>
            <a:r>
              <a:rPr sz="2400" dirty="0">
                <a:latin typeface="Calibri"/>
                <a:cs typeface="Calibri"/>
              </a:rPr>
              <a:t>les </a:t>
            </a:r>
            <a:r>
              <a:rPr sz="2400" spc="-5" dirty="0">
                <a:latin typeface="Calibri"/>
                <a:cs typeface="Calibri"/>
              </a:rPr>
              <a:t>lymphonoeuds </a:t>
            </a:r>
            <a:r>
              <a:rPr sz="2400" dirty="0">
                <a:latin typeface="Calibri"/>
                <a:cs typeface="Calibri"/>
              </a:rPr>
              <a:t>inguinaux </a:t>
            </a:r>
            <a:r>
              <a:rPr sz="2400" spc="-15" dirty="0">
                <a:latin typeface="Calibri"/>
                <a:cs typeface="Calibri"/>
              </a:rPr>
              <a:t>profonds </a:t>
            </a:r>
            <a:r>
              <a:rPr sz="2400" dirty="0">
                <a:latin typeface="Calibri"/>
                <a:cs typeface="Calibri"/>
              </a:rPr>
              <a:t>et </a:t>
            </a:r>
            <a:r>
              <a:rPr sz="2400" spc="-53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iliaques</a:t>
            </a:r>
            <a:r>
              <a:rPr sz="2400" spc="-10" dirty="0">
                <a:latin typeface="Calibri"/>
                <a:cs typeface="Calibri"/>
              </a:rPr>
              <a:t> externes.</a:t>
            </a:r>
            <a:r>
              <a:rPr sz="2400" spc="-3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:</a:t>
            </a:r>
            <a:endParaRPr sz="24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670"/>
              </a:spcBef>
            </a:pPr>
            <a:r>
              <a:rPr sz="2400" dirty="0">
                <a:latin typeface="Calibri"/>
                <a:cs typeface="Calibri"/>
              </a:rPr>
              <a:t>02</a:t>
            </a:r>
            <a:r>
              <a:rPr sz="2400" spc="-2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supérieurs:</a:t>
            </a:r>
            <a:r>
              <a:rPr sz="2400" spc="-20" dirty="0">
                <a:latin typeface="Calibri"/>
                <a:cs typeface="Calibri"/>
              </a:rPr>
              <a:t> </a:t>
            </a:r>
            <a:r>
              <a:rPr sz="2400" spc="-15" dirty="0">
                <a:latin typeface="Calibri"/>
                <a:cs typeface="Calibri"/>
              </a:rPr>
              <a:t>latéral</a:t>
            </a:r>
            <a:r>
              <a:rPr sz="2400" spc="-3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et </a:t>
            </a:r>
            <a:r>
              <a:rPr sz="2400" dirty="0">
                <a:latin typeface="Calibri"/>
                <a:cs typeface="Calibri"/>
              </a:rPr>
              <a:t>médial</a:t>
            </a:r>
            <a:endParaRPr sz="24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725"/>
              </a:spcBef>
            </a:pPr>
            <a:r>
              <a:rPr sz="2400" dirty="0">
                <a:latin typeface="Calibri"/>
                <a:cs typeface="Calibri"/>
              </a:rPr>
              <a:t>02</a:t>
            </a:r>
            <a:r>
              <a:rPr sz="2400" spc="-2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inférieurs:</a:t>
            </a:r>
            <a:r>
              <a:rPr sz="2400" spc="-40" dirty="0">
                <a:latin typeface="Calibri"/>
                <a:cs typeface="Calibri"/>
              </a:rPr>
              <a:t> </a:t>
            </a:r>
            <a:r>
              <a:rPr sz="2400" spc="-15" dirty="0">
                <a:latin typeface="Calibri"/>
                <a:cs typeface="Calibri"/>
              </a:rPr>
              <a:t>latéral</a:t>
            </a:r>
            <a:r>
              <a:rPr sz="2400" spc="-3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et</a:t>
            </a:r>
            <a:r>
              <a:rPr sz="2400" spc="-3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médial</a:t>
            </a:r>
            <a:endParaRPr sz="2400">
              <a:latin typeface="Calibri"/>
              <a:cs typeface="Calibri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820411" y="2563367"/>
            <a:ext cx="5992368" cy="3973067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21310" y="387858"/>
            <a:ext cx="6684873" cy="416940"/>
          </a:xfrm>
          <a:prstGeom prst="rect">
            <a:avLst/>
          </a:prstGeom>
        </p:spPr>
      </p:pic>
      <p:sp>
        <p:nvSpPr>
          <p:cNvPr id="5" name="object 5"/>
          <p:cNvSpPr txBox="1">
            <a:spLocks noGrp="1"/>
          </p:cNvSpPr>
          <p:nvPr>
            <p:ph type="dt" sz="half" idx="6"/>
          </p:nvPr>
        </p:nvSpPr>
        <p:spPr>
          <a:xfrm>
            <a:off x="916939" y="6465214"/>
            <a:ext cx="764539" cy="15606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endParaRPr dirty="0"/>
          </a:p>
        </p:txBody>
      </p:sp>
      <p:sp>
        <p:nvSpPr>
          <p:cNvPr id="6" name="object 6"/>
          <p:cNvSpPr txBox="1">
            <a:spLocks noGrp="1"/>
          </p:cNvSpPr>
          <p:nvPr>
            <p:ph type="ftr" sz="quarter" idx="5"/>
          </p:nvPr>
        </p:nvSpPr>
        <p:spPr>
          <a:xfrm>
            <a:off x="5822696" y="6465214"/>
            <a:ext cx="548004" cy="15606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endParaRPr spc="-25" dirty="0"/>
          </a:p>
        </p:txBody>
      </p:sp>
      <p:sp>
        <p:nvSpPr>
          <p:cNvPr id="7" name="object 7"/>
          <p:cNvSpPr txBox="1">
            <a:spLocks noGrp="1"/>
          </p:cNvSpPr>
          <p:nvPr>
            <p:ph type="sldNum" sz="quarter" idx="7"/>
          </p:nvPr>
        </p:nvSpPr>
        <p:spPr>
          <a:xfrm>
            <a:off x="11068811" y="6465214"/>
            <a:ext cx="231775" cy="15606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endParaRPr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43559" y="1295552"/>
            <a:ext cx="4885055" cy="3607435"/>
          </a:xfrm>
          <a:prstGeom prst="rect">
            <a:avLst/>
          </a:prstGeom>
        </p:spPr>
        <p:txBody>
          <a:bodyPr vert="horz" wrap="square" lIns="0" tIns="9779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70"/>
              </a:spcBef>
            </a:pPr>
            <a:r>
              <a:rPr sz="2800" spc="-5" dirty="0">
                <a:solidFill>
                  <a:srgbClr val="FF0000"/>
                </a:solidFill>
                <a:latin typeface="Calibri"/>
                <a:cs typeface="Calibri"/>
              </a:rPr>
              <a:t>A-</a:t>
            </a:r>
            <a:r>
              <a:rPr sz="280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800" spc="-5" dirty="0">
                <a:solidFill>
                  <a:srgbClr val="FF0000"/>
                </a:solidFill>
                <a:latin typeface="Calibri"/>
                <a:cs typeface="Calibri"/>
              </a:rPr>
              <a:t>les </a:t>
            </a:r>
            <a:r>
              <a:rPr sz="2800" spc="-10" dirty="0">
                <a:solidFill>
                  <a:srgbClr val="FF0000"/>
                </a:solidFill>
                <a:latin typeface="Calibri"/>
                <a:cs typeface="Calibri"/>
              </a:rPr>
              <a:t>lymphonoeuds</a:t>
            </a:r>
            <a:r>
              <a:rPr sz="2800" spc="5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800" spc="-20" dirty="0">
                <a:solidFill>
                  <a:srgbClr val="FF0000"/>
                </a:solidFill>
                <a:latin typeface="Calibri"/>
                <a:cs typeface="Calibri"/>
              </a:rPr>
              <a:t>profonds:</a:t>
            </a:r>
            <a:endParaRPr sz="2800">
              <a:latin typeface="Calibri"/>
              <a:cs typeface="Calibri"/>
            </a:endParaRPr>
          </a:p>
          <a:p>
            <a:pPr marL="301625" indent="-289560">
              <a:lnSpc>
                <a:spcPct val="100000"/>
              </a:lnSpc>
              <a:spcBef>
                <a:spcPts val="675"/>
              </a:spcBef>
              <a:buSzPct val="96428"/>
              <a:buAutoNum type="arabicPlain"/>
              <a:tabLst>
                <a:tab pos="302260" algn="l"/>
              </a:tabLst>
            </a:pPr>
            <a:r>
              <a:rPr sz="2800" spc="-5" dirty="0">
                <a:latin typeface="Calibri"/>
                <a:cs typeface="Calibri"/>
              </a:rPr>
              <a:t>le</a:t>
            </a:r>
            <a:r>
              <a:rPr sz="2800" spc="-10" dirty="0">
                <a:latin typeface="Calibri"/>
                <a:cs typeface="Calibri"/>
              </a:rPr>
              <a:t> lymphonoeud</a:t>
            </a:r>
            <a:r>
              <a:rPr sz="2800" spc="3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tibial</a:t>
            </a:r>
            <a:r>
              <a:rPr sz="2800" spc="-10" dirty="0">
                <a:latin typeface="Calibri"/>
                <a:cs typeface="Calibri"/>
              </a:rPr>
              <a:t> antérieur</a:t>
            </a:r>
            <a:endParaRPr sz="2800">
              <a:latin typeface="Calibri"/>
              <a:cs typeface="Calibri"/>
            </a:endParaRPr>
          </a:p>
          <a:p>
            <a:pPr marL="12700" marR="709930">
              <a:lnSpc>
                <a:spcPts val="3030"/>
              </a:lnSpc>
              <a:spcBef>
                <a:spcPts val="1035"/>
              </a:spcBef>
              <a:buSzPct val="96428"/>
              <a:buAutoNum type="arabicPlain"/>
              <a:tabLst>
                <a:tab pos="302260" algn="l"/>
              </a:tabLst>
            </a:pPr>
            <a:r>
              <a:rPr sz="2800" spc="-5" dirty="0">
                <a:latin typeface="Calibri"/>
                <a:cs typeface="Calibri"/>
              </a:rPr>
              <a:t>les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lymphonoeuds</a:t>
            </a:r>
            <a:r>
              <a:rPr sz="2800" spc="3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poplités </a:t>
            </a:r>
            <a:r>
              <a:rPr sz="2800" spc="-620" dirty="0">
                <a:latin typeface="Calibri"/>
                <a:cs typeface="Calibri"/>
              </a:rPr>
              <a:t> </a:t>
            </a:r>
            <a:r>
              <a:rPr sz="2800" spc="-25" dirty="0">
                <a:latin typeface="Calibri"/>
                <a:cs typeface="Calibri"/>
              </a:rPr>
              <a:t>profonds</a:t>
            </a:r>
            <a:endParaRPr sz="2800">
              <a:latin typeface="Calibri"/>
              <a:cs typeface="Calibri"/>
            </a:endParaRPr>
          </a:p>
          <a:p>
            <a:pPr marL="12700" marR="119380">
              <a:lnSpc>
                <a:spcPct val="90000"/>
              </a:lnSpc>
              <a:spcBef>
                <a:spcPts val="944"/>
              </a:spcBef>
              <a:buSzPct val="96428"/>
              <a:buAutoNum type="arabicPlain"/>
              <a:tabLst>
                <a:tab pos="384810" algn="l"/>
              </a:tabLst>
            </a:pPr>
            <a:r>
              <a:rPr sz="2800" spc="-5" dirty="0">
                <a:latin typeface="Calibri"/>
                <a:cs typeface="Calibri"/>
              </a:rPr>
              <a:t>les</a:t>
            </a:r>
            <a:r>
              <a:rPr sz="2800" spc="-2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lymphonoeuds</a:t>
            </a:r>
            <a:r>
              <a:rPr sz="2800" spc="5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inguinaux 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spc="-20" dirty="0">
                <a:latin typeface="Calibri"/>
                <a:cs typeface="Calibri"/>
              </a:rPr>
              <a:t>profonds:</a:t>
            </a:r>
            <a:r>
              <a:rPr sz="2800" spc="3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le</a:t>
            </a:r>
            <a:r>
              <a:rPr sz="2800" spc="-1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plus</a:t>
            </a:r>
            <a:r>
              <a:rPr sz="2800" spc="2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connu</a:t>
            </a:r>
            <a:r>
              <a:rPr sz="2800" spc="25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est</a:t>
            </a:r>
            <a:r>
              <a:rPr sz="2800" spc="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le 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lymphonoeud</a:t>
            </a:r>
            <a:r>
              <a:rPr sz="2800" spc="2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lacunaire(ganglion </a:t>
            </a:r>
            <a:r>
              <a:rPr sz="2800" spc="-61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de</a:t>
            </a:r>
            <a:r>
              <a:rPr sz="2800" spc="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cloquet)</a:t>
            </a:r>
            <a:endParaRPr sz="2800">
              <a:latin typeface="Calibri"/>
              <a:cs typeface="Calibri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12534" y="440690"/>
            <a:ext cx="6684835" cy="416940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949183" y="1103375"/>
            <a:ext cx="3982826" cy="4076398"/>
          </a:xfrm>
          <a:prstGeom prst="rect">
            <a:avLst/>
          </a:prstGeom>
        </p:spPr>
      </p:pic>
      <p:sp>
        <p:nvSpPr>
          <p:cNvPr id="5" name="object 5"/>
          <p:cNvSpPr txBox="1">
            <a:spLocks noGrp="1"/>
          </p:cNvSpPr>
          <p:nvPr>
            <p:ph type="dt" sz="half" idx="6"/>
          </p:nvPr>
        </p:nvSpPr>
        <p:spPr>
          <a:xfrm>
            <a:off x="916939" y="6465214"/>
            <a:ext cx="764539" cy="15606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endParaRPr dirty="0"/>
          </a:p>
        </p:txBody>
      </p:sp>
      <p:sp>
        <p:nvSpPr>
          <p:cNvPr id="6" name="object 6"/>
          <p:cNvSpPr txBox="1">
            <a:spLocks noGrp="1"/>
          </p:cNvSpPr>
          <p:nvPr>
            <p:ph type="ftr" sz="quarter" idx="5"/>
          </p:nvPr>
        </p:nvSpPr>
        <p:spPr>
          <a:xfrm>
            <a:off x="5822696" y="6465214"/>
            <a:ext cx="548004" cy="15606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endParaRPr spc="-25" dirty="0"/>
          </a:p>
        </p:txBody>
      </p:sp>
      <p:sp>
        <p:nvSpPr>
          <p:cNvPr id="7" name="object 7"/>
          <p:cNvSpPr txBox="1">
            <a:spLocks noGrp="1"/>
          </p:cNvSpPr>
          <p:nvPr>
            <p:ph type="sldNum" sz="quarter" idx="7"/>
          </p:nvPr>
        </p:nvSpPr>
        <p:spPr>
          <a:xfrm>
            <a:off x="11068811" y="6465214"/>
            <a:ext cx="231775" cy="15606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endParaRPr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39318" y="1156538"/>
            <a:ext cx="5691505" cy="47396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solidFill>
                  <a:srgbClr val="00AF50"/>
                </a:solidFill>
                <a:latin typeface="Calibri"/>
                <a:cs typeface="Calibri"/>
              </a:rPr>
              <a:t>C-</a:t>
            </a:r>
            <a:r>
              <a:rPr sz="2400" spc="-35" dirty="0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AF50"/>
                </a:solidFill>
                <a:latin typeface="Calibri"/>
                <a:cs typeface="Calibri"/>
              </a:rPr>
              <a:t>les</a:t>
            </a:r>
            <a:r>
              <a:rPr sz="2400" spc="-15" dirty="0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sz="2400" spc="-5" dirty="0">
                <a:solidFill>
                  <a:srgbClr val="00AF50"/>
                </a:solidFill>
                <a:latin typeface="Calibri"/>
                <a:cs typeface="Calibri"/>
              </a:rPr>
              <a:t>vaisseaux</a:t>
            </a:r>
            <a:r>
              <a:rPr sz="2400" dirty="0">
                <a:solidFill>
                  <a:srgbClr val="00AF50"/>
                </a:solidFill>
                <a:latin typeface="Calibri"/>
                <a:cs typeface="Calibri"/>
              </a:rPr>
              <a:t> lymphatiques</a:t>
            </a:r>
            <a:r>
              <a:rPr sz="2400" spc="-35" dirty="0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AF50"/>
                </a:solidFill>
                <a:latin typeface="Calibri"/>
                <a:cs typeface="Calibri"/>
              </a:rPr>
              <a:t>superficiels:</a:t>
            </a:r>
            <a:endParaRPr sz="2400">
              <a:latin typeface="Calibri"/>
              <a:cs typeface="Calibri"/>
            </a:endParaRPr>
          </a:p>
          <a:p>
            <a:pPr marL="241300" marR="5080" indent="-228600">
              <a:lnSpc>
                <a:spcPct val="70000"/>
              </a:lnSpc>
              <a:spcBef>
                <a:spcPts val="1000"/>
              </a:spcBef>
              <a:buFont typeface="Wingdings"/>
              <a:buChar char=""/>
              <a:tabLst>
                <a:tab pos="241300" algn="l"/>
              </a:tabLst>
            </a:pPr>
            <a:r>
              <a:rPr sz="2400" spc="-10" dirty="0">
                <a:latin typeface="Calibri"/>
                <a:cs typeface="Calibri"/>
              </a:rPr>
              <a:t>Drainage </a:t>
            </a:r>
            <a:r>
              <a:rPr sz="2400" spc="-5" dirty="0">
                <a:latin typeface="Calibri"/>
                <a:cs typeface="Calibri"/>
              </a:rPr>
              <a:t>du </a:t>
            </a:r>
            <a:r>
              <a:rPr sz="2400" spc="-10" dirty="0">
                <a:latin typeface="Calibri"/>
                <a:cs typeface="Calibri"/>
              </a:rPr>
              <a:t>revêtement </a:t>
            </a:r>
            <a:r>
              <a:rPr sz="2400" spc="-5" dirty="0">
                <a:latin typeface="Calibri"/>
                <a:cs typeface="Calibri"/>
              </a:rPr>
              <a:t>cutané du membre </a:t>
            </a:r>
            <a:r>
              <a:rPr sz="2400" spc="-53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pelvien.</a:t>
            </a:r>
            <a:endParaRPr sz="240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145"/>
              </a:spcBef>
              <a:buFont typeface="Wingdings"/>
              <a:buChar char=""/>
              <a:tabLst>
                <a:tab pos="241300" algn="l"/>
              </a:tabLst>
            </a:pPr>
            <a:r>
              <a:rPr sz="2400" spc="-5" dirty="0">
                <a:latin typeface="Calibri"/>
                <a:cs typeface="Calibri"/>
              </a:rPr>
              <a:t>Calqués</a:t>
            </a:r>
            <a:r>
              <a:rPr sz="2400" spc="-2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sur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le</a:t>
            </a:r>
            <a:r>
              <a:rPr sz="2400" spc="-5" dirty="0">
                <a:latin typeface="Calibri"/>
                <a:cs typeface="Calibri"/>
              </a:rPr>
              <a:t> réseau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veineux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superficiel:</a:t>
            </a:r>
            <a:endParaRPr sz="2400">
              <a:latin typeface="Calibri"/>
              <a:cs typeface="Calibri"/>
            </a:endParaRPr>
          </a:p>
          <a:p>
            <a:pPr marL="252729" indent="-240665">
              <a:lnSpc>
                <a:spcPct val="100000"/>
              </a:lnSpc>
              <a:spcBef>
                <a:spcPts val="130"/>
              </a:spcBef>
              <a:buSzPct val="95833"/>
              <a:buFont typeface="Wingdings"/>
              <a:buChar char=""/>
              <a:tabLst>
                <a:tab pos="253365" algn="l"/>
              </a:tabLst>
            </a:pPr>
            <a:r>
              <a:rPr sz="2400" spc="-5" dirty="0">
                <a:latin typeface="Calibri"/>
                <a:cs typeface="Calibri"/>
              </a:rPr>
              <a:t>Réseau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spc="-25" dirty="0">
                <a:latin typeface="Calibri"/>
                <a:cs typeface="Calibri"/>
              </a:rPr>
              <a:t>d’origine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au</a:t>
            </a:r>
            <a:r>
              <a:rPr sz="2400" spc="-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niveau</a:t>
            </a:r>
            <a:r>
              <a:rPr sz="240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du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pied</a:t>
            </a:r>
            <a:endParaRPr sz="2400">
              <a:latin typeface="Calibri"/>
              <a:cs typeface="Calibri"/>
            </a:endParaRPr>
          </a:p>
          <a:p>
            <a:pPr marL="241300" marR="473075" indent="-228600">
              <a:lnSpc>
                <a:spcPct val="70000"/>
              </a:lnSpc>
              <a:spcBef>
                <a:spcPts val="1000"/>
              </a:spcBef>
              <a:buSzPct val="95833"/>
              <a:buFont typeface="Wingdings"/>
              <a:buChar char=""/>
              <a:tabLst>
                <a:tab pos="253365" algn="l"/>
              </a:tabLst>
            </a:pPr>
            <a:r>
              <a:rPr sz="2400" spc="-5" dirty="0">
                <a:latin typeface="Calibri"/>
                <a:cs typeface="Calibri"/>
              </a:rPr>
              <a:t>Les vaisseaux lymphatiques </a:t>
            </a:r>
            <a:r>
              <a:rPr sz="2400" spc="-15" dirty="0">
                <a:latin typeface="Calibri"/>
                <a:cs typeface="Calibri"/>
              </a:rPr>
              <a:t>latéraux </a:t>
            </a:r>
            <a:r>
              <a:rPr sz="2400" dirty="0">
                <a:latin typeface="Calibri"/>
                <a:cs typeface="Calibri"/>
              </a:rPr>
              <a:t>: </a:t>
            </a:r>
            <a:r>
              <a:rPr sz="2400" spc="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satellites</a:t>
            </a:r>
            <a:r>
              <a:rPr sz="2400" spc="-3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à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la</a:t>
            </a:r>
            <a:r>
              <a:rPr sz="2400" spc="-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veine</a:t>
            </a:r>
            <a:r>
              <a:rPr sz="2400" spc="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petite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saphène</a:t>
            </a:r>
            <a:r>
              <a:rPr sz="2400" dirty="0">
                <a:latin typeface="Calibri"/>
                <a:cs typeface="Calibri"/>
              </a:rPr>
              <a:t> , </a:t>
            </a:r>
            <a:r>
              <a:rPr sz="2400" spc="-25" dirty="0">
                <a:latin typeface="Calibri"/>
                <a:cs typeface="Calibri"/>
              </a:rPr>
              <a:t>font</a:t>
            </a:r>
            <a:endParaRPr sz="2400">
              <a:latin typeface="Calibri"/>
              <a:cs typeface="Calibri"/>
            </a:endParaRPr>
          </a:p>
          <a:p>
            <a:pPr marL="241300" marR="72390">
              <a:lnSpc>
                <a:spcPct val="70000"/>
              </a:lnSpc>
            </a:pPr>
            <a:r>
              <a:rPr sz="2400" spc="-5" dirty="0">
                <a:latin typeface="Calibri"/>
                <a:cs typeface="Calibri"/>
              </a:rPr>
              <a:t>relais dans </a:t>
            </a:r>
            <a:r>
              <a:rPr sz="2400" dirty="0">
                <a:latin typeface="Calibri"/>
                <a:cs typeface="Calibri"/>
              </a:rPr>
              <a:t>les </a:t>
            </a:r>
            <a:r>
              <a:rPr sz="2400" spc="-5" dirty="0">
                <a:latin typeface="Calibri"/>
                <a:cs typeface="Calibri"/>
              </a:rPr>
              <a:t>nœuds </a:t>
            </a:r>
            <a:r>
              <a:rPr sz="2400" spc="-10" dirty="0">
                <a:latin typeface="Calibri"/>
                <a:cs typeface="Calibri"/>
              </a:rPr>
              <a:t>poplités </a:t>
            </a:r>
            <a:r>
              <a:rPr sz="2400" spc="-5" dirty="0">
                <a:latin typeface="Calibri"/>
                <a:cs typeface="Calibri"/>
              </a:rPr>
              <a:t>et </a:t>
            </a:r>
            <a:r>
              <a:rPr sz="2400" spc="-10" dirty="0">
                <a:latin typeface="Calibri"/>
                <a:cs typeface="Calibri"/>
              </a:rPr>
              <a:t>rejoignent </a:t>
            </a:r>
            <a:r>
              <a:rPr sz="2400" spc="-53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les</a:t>
            </a:r>
            <a:r>
              <a:rPr sz="2400" spc="-5" dirty="0">
                <a:latin typeface="Calibri"/>
                <a:cs typeface="Calibri"/>
              </a:rPr>
              <a:t> vaisseaux</a:t>
            </a:r>
            <a:r>
              <a:rPr sz="2400" spc="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lymphatiques</a:t>
            </a:r>
            <a:r>
              <a:rPr sz="2400" spc="-2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médiaux.</a:t>
            </a:r>
            <a:endParaRPr sz="2400">
              <a:latin typeface="Calibri"/>
              <a:cs typeface="Calibri"/>
            </a:endParaRPr>
          </a:p>
          <a:p>
            <a:pPr marL="241300" marR="757555" indent="-228600">
              <a:lnSpc>
                <a:spcPct val="70000"/>
              </a:lnSpc>
              <a:spcBef>
                <a:spcPts val="1010"/>
              </a:spcBef>
              <a:buSzPct val="95833"/>
              <a:buFont typeface="Wingdings"/>
              <a:buChar char=""/>
              <a:tabLst>
                <a:tab pos="253365" algn="l"/>
              </a:tabLst>
            </a:pPr>
            <a:r>
              <a:rPr sz="2400" spc="-5" dirty="0">
                <a:latin typeface="Calibri"/>
                <a:cs typeface="Calibri"/>
              </a:rPr>
              <a:t>Les vaisseaux lymphatiques médiaux </a:t>
            </a:r>
            <a:r>
              <a:rPr sz="2400" dirty="0">
                <a:latin typeface="Calibri"/>
                <a:cs typeface="Calibri"/>
              </a:rPr>
              <a:t>: </a:t>
            </a:r>
            <a:r>
              <a:rPr sz="2400" spc="-53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satellites</a:t>
            </a:r>
            <a:r>
              <a:rPr sz="2400" spc="-3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à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la</a:t>
            </a:r>
            <a:r>
              <a:rPr sz="2400" spc="-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veine</a:t>
            </a:r>
            <a:r>
              <a:rPr sz="240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grande</a:t>
            </a:r>
            <a:r>
              <a:rPr sz="2400" spc="-5" dirty="0">
                <a:latin typeface="Calibri"/>
                <a:cs typeface="Calibri"/>
              </a:rPr>
              <a:t> saphène </a:t>
            </a:r>
            <a:r>
              <a:rPr sz="2400" dirty="0">
                <a:latin typeface="Calibri"/>
                <a:cs typeface="Calibri"/>
              </a:rPr>
              <a:t>,</a:t>
            </a:r>
            <a:endParaRPr sz="2400">
              <a:latin typeface="Calibri"/>
              <a:cs typeface="Calibri"/>
            </a:endParaRPr>
          </a:p>
          <a:p>
            <a:pPr marL="241300" marR="93980">
              <a:lnSpc>
                <a:spcPct val="70000"/>
              </a:lnSpc>
            </a:pPr>
            <a:r>
              <a:rPr sz="2400" spc="-10" dirty="0">
                <a:latin typeface="Calibri"/>
                <a:cs typeface="Calibri"/>
              </a:rPr>
              <a:t>rejoignent </a:t>
            </a:r>
            <a:r>
              <a:rPr sz="2400" dirty="0">
                <a:latin typeface="Calibri"/>
                <a:cs typeface="Calibri"/>
              </a:rPr>
              <a:t>les </a:t>
            </a:r>
            <a:r>
              <a:rPr sz="2400" spc="-5" dirty="0">
                <a:latin typeface="Calibri"/>
                <a:cs typeface="Calibri"/>
              </a:rPr>
              <a:t>nœuds inguinaux superficiels </a:t>
            </a:r>
            <a:r>
              <a:rPr sz="2400" spc="-530" dirty="0">
                <a:latin typeface="Calibri"/>
                <a:cs typeface="Calibri"/>
              </a:rPr>
              <a:t> </a:t>
            </a:r>
            <a:r>
              <a:rPr sz="2400" spc="-15" dirty="0">
                <a:latin typeface="Calibri"/>
                <a:cs typeface="Calibri"/>
              </a:rPr>
              <a:t>inférieurs.</a:t>
            </a:r>
            <a:endParaRPr sz="2400">
              <a:latin typeface="Calibri"/>
              <a:cs typeface="Calibri"/>
            </a:endParaRPr>
          </a:p>
          <a:p>
            <a:pPr marL="252729" indent="-240665">
              <a:lnSpc>
                <a:spcPts val="2450"/>
              </a:lnSpc>
              <a:spcBef>
                <a:spcPts val="130"/>
              </a:spcBef>
              <a:buSzPct val="95833"/>
              <a:buFont typeface="Wingdings"/>
              <a:buChar char=""/>
              <a:tabLst>
                <a:tab pos="253365" algn="l"/>
              </a:tabLst>
            </a:pPr>
            <a:r>
              <a:rPr sz="2400" spc="-5" dirty="0">
                <a:latin typeface="Calibri"/>
                <a:cs typeface="Calibri"/>
              </a:rPr>
              <a:t>Les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vaisseaux lymphatiques</a:t>
            </a:r>
            <a:r>
              <a:rPr sz="2400" spc="-2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glutéaux</a:t>
            </a:r>
            <a:endParaRPr sz="2400">
              <a:latin typeface="Calibri"/>
              <a:cs typeface="Calibri"/>
            </a:endParaRPr>
          </a:p>
          <a:p>
            <a:pPr marL="241300">
              <a:lnSpc>
                <a:spcPts val="2450"/>
              </a:lnSpc>
            </a:pPr>
            <a:r>
              <a:rPr sz="2400" spc="-5" dirty="0">
                <a:latin typeface="Calibri"/>
                <a:cs typeface="Calibri"/>
              </a:rPr>
              <a:t>superficiels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spc="-15" dirty="0">
                <a:latin typeface="Calibri"/>
                <a:cs typeface="Calibri"/>
              </a:rPr>
              <a:t>latéraux</a:t>
            </a:r>
            <a:r>
              <a:rPr sz="2400" spc="-3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et</a:t>
            </a:r>
            <a:r>
              <a:rPr sz="2400" spc="-2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médiaux</a:t>
            </a:r>
            <a:endParaRPr sz="2400">
              <a:latin typeface="Calibri"/>
              <a:cs typeface="Calibri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64045" y="292861"/>
            <a:ext cx="6684886" cy="416940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6779768" y="1121201"/>
            <a:ext cx="4968875" cy="3169285"/>
          </a:xfrm>
          <a:prstGeom prst="rect">
            <a:avLst/>
          </a:prstGeom>
        </p:spPr>
        <p:txBody>
          <a:bodyPr vert="horz" wrap="square" lIns="0" tIns="1047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825"/>
              </a:spcBef>
            </a:pPr>
            <a:r>
              <a:rPr sz="2400" spc="-5" dirty="0">
                <a:solidFill>
                  <a:srgbClr val="00AF50"/>
                </a:solidFill>
                <a:latin typeface="Calibri"/>
                <a:cs typeface="Calibri"/>
              </a:rPr>
              <a:t>D-</a:t>
            </a:r>
            <a:r>
              <a:rPr sz="2400" spc="-20" dirty="0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AF50"/>
                </a:solidFill>
                <a:latin typeface="Calibri"/>
                <a:cs typeface="Calibri"/>
              </a:rPr>
              <a:t>les</a:t>
            </a:r>
            <a:r>
              <a:rPr sz="2400" spc="-5" dirty="0">
                <a:solidFill>
                  <a:srgbClr val="00AF50"/>
                </a:solidFill>
                <a:latin typeface="Calibri"/>
                <a:cs typeface="Calibri"/>
              </a:rPr>
              <a:t> vaisseaux lymphatiques</a:t>
            </a:r>
            <a:r>
              <a:rPr sz="2400" spc="-30" dirty="0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sz="2400" spc="-15" dirty="0">
                <a:solidFill>
                  <a:srgbClr val="00AF50"/>
                </a:solidFill>
                <a:latin typeface="Calibri"/>
                <a:cs typeface="Calibri"/>
              </a:rPr>
              <a:t>profonds:</a:t>
            </a:r>
            <a:endParaRPr sz="2400">
              <a:latin typeface="Calibri"/>
              <a:cs typeface="Calibri"/>
            </a:endParaRPr>
          </a:p>
          <a:p>
            <a:pPr marL="241300" marR="85090" indent="-228600">
              <a:lnSpc>
                <a:spcPts val="2590"/>
              </a:lnSpc>
              <a:spcBef>
                <a:spcPts val="1050"/>
              </a:spcBef>
              <a:buFont typeface="Wingdings"/>
              <a:buChar char=""/>
              <a:tabLst>
                <a:tab pos="241300" algn="l"/>
              </a:tabLst>
            </a:pPr>
            <a:r>
              <a:rPr sz="2400" spc="-10" dirty="0">
                <a:latin typeface="Calibri"/>
                <a:cs typeface="Calibri"/>
              </a:rPr>
              <a:t>Drainage </a:t>
            </a:r>
            <a:r>
              <a:rPr sz="2400" spc="-5" dirty="0">
                <a:latin typeface="Calibri"/>
                <a:cs typeface="Calibri"/>
              </a:rPr>
              <a:t>des </a:t>
            </a:r>
            <a:r>
              <a:rPr sz="2400" spc="-10" dirty="0">
                <a:latin typeface="Calibri"/>
                <a:cs typeface="Calibri"/>
              </a:rPr>
              <a:t>structures </a:t>
            </a:r>
            <a:r>
              <a:rPr sz="2400" spc="-15" dirty="0">
                <a:latin typeface="Calibri"/>
                <a:cs typeface="Calibri"/>
              </a:rPr>
              <a:t>profondes </a:t>
            </a:r>
            <a:r>
              <a:rPr sz="2400" spc="-5" dirty="0">
                <a:latin typeface="Calibri"/>
                <a:cs typeface="Calibri"/>
              </a:rPr>
              <a:t>du </a:t>
            </a:r>
            <a:r>
              <a:rPr sz="2400" spc="-53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membre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pelvien</a:t>
            </a:r>
            <a:endParaRPr sz="2400">
              <a:latin typeface="Calibri"/>
              <a:cs typeface="Calibri"/>
            </a:endParaRPr>
          </a:p>
          <a:p>
            <a:pPr marL="241300" indent="-228600">
              <a:lnSpc>
                <a:spcPts val="2735"/>
              </a:lnSpc>
              <a:spcBef>
                <a:spcPts val="670"/>
              </a:spcBef>
              <a:buFont typeface="Wingdings"/>
              <a:buChar char=""/>
              <a:tabLst>
                <a:tab pos="241300" algn="l"/>
              </a:tabLst>
            </a:pPr>
            <a:r>
              <a:rPr sz="2400" spc="-10" dirty="0">
                <a:latin typeface="Calibri"/>
                <a:cs typeface="Calibri"/>
              </a:rPr>
              <a:t>Satellites</a:t>
            </a:r>
            <a:r>
              <a:rPr sz="2400" spc="-3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des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veines</a:t>
            </a:r>
            <a:r>
              <a:rPr sz="2400" dirty="0">
                <a:latin typeface="Calibri"/>
                <a:cs typeface="Calibri"/>
              </a:rPr>
              <a:t> </a:t>
            </a:r>
            <a:r>
              <a:rPr sz="2400" spc="-15" dirty="0">
                <a:latin typeface="Calibri"/>
                <a:cs typeface="Calibri"/>
              </a:rPr>
              <a:t>profondes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et</a:t>
            </a:r>
            <a:endParaRPr sz="2400">
              <a:latin typeface="Calibri"/>
              <a:cs typeface="Calibri"/>
            </a:endParaRPr>
          </a:p>
          <a:p>
            <a:pPr marL="241300">
              <a:lnSpc>
                <a:spcPts val="2735"/>
              </a:lnSpc>
            </a:pPr>
            <a:r>
              <a:rPr sz="2400" spc="-10" dirty="0">
                <a:latin typeface="Calibri"/>
                <a:cs typeface="Calibri"/>
              </a:rPr>
              <a:t>portent</a:t>
            </a:r>
            <a:r>
              <a:rPr sz="2400" spc="-3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le</a:t>
            </a:r>
            <a:r>
              <a:rPr sz="2400" spc="-2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même</a:t>
            </a:r>
            <a:r>
              <a:rPr sz="2400" spc="-3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nom</a:t>
            </a:r>
            <a:endParaRPr sz="2400">
              <a:latin typeface="Calibri"/>
              <a:cs typeface="Calibri"/>
            </a:endParaRPr>
          </a:p>
          <a:p>
            <a:pPr marL="241300" marR="106680" indent="-228600">
              <a:lnSpc>
                <a:spcPts val="2590"/>
              </a:lnSpc>
              <a:spcBef>
                <a:spcPts val="1035"/>
              </a:spcBef>
              <a:buFont typeface="Wingdings"/>
              <a:buChar char=""/>
              <a:tabLst>
                <a:tab pos="241300" algn="l"/>
              </a:tabLst>
            </a:pPr>
            <a:r>
              <a:rPr sz="2400" spc="-5" dirty="0">
                <a:latin typeface="Calibri"/>
                <a:cs typeface="Calibri"/>
              </a:rPr>
              <a:t>Se </a:t>
            </a:r>
            <a:r>
              <a:rPr sz="2400" spc="-15" dirty="0">
                <a:latin typeface="Calibri"/>
                <a:cs typeface="Calibri"/>
              </a:rPr>
              <a:t>jettent </a:t>
            </a:r>
            <a:r>
              <a:rPr sz="2400" spc="-5" dirty="0">
                <a:latin typeface="Calibri"/>
                <a:cs typeface="Calibri"/>
              </a:rPr>
              <a:t>dans </a:t>
            </a:r>
            <a:r>
              <a:rPr sz="2400" dirty="0">
                <a:latin typeface="Calibri"/>
                <a:cs typeface="Calibri"/>
              </a:rPr>
              <a:t>les </a:t>
            </a:r>
            <a:r>
              <a:rPr sz="2400" spc="-5" dirty="0">
                <a:latin typeface="Calibri"/>
                <a:cs typeface="Calibri"/>
              </a:rPr>
              <a:t>lymphonoeuds </a:t>
            </a:r>
            <a:r>
              <a:rPr sz="2400" dirty="0">
                <a:latin typeface="Calibri"/>
                <a:cs typeface="Calibri"/>
              </a:rPr>
              <a:t> inguinaux </a:t>
            </a:r>
            <a:r>
              <a:rPr sz="2400" spc="-15" dirty="0">
                <a:latin typeface="Calibri"/>
                <a:cs typeface="Calibri"/>
              </a:rPr>
              <a:t>profonds, </a:t>
            </a:r>
            <a:r>
              <a:rPr sz="2400" dirty="0">
                <a:latin typeface="Calibri"/>
                <a:cs typeface="Calibri"/>
              </a:rPr>
              <a:t>iliaques </a:t>
            </a:r>
            <a:r>
              <a:rPr sz="2400" spc="-10" dirty="0">
                <a:latin typeface="Calibri"/>
                <a:cs typeface="Calibri"/>
              </a:rPr>
              <a:t>externes </a:t>
            </a:r>
            <a:r>
              <a:rPr sz="2400" spc="-53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et</a:t>
            </a:r>
            <a:r>
              <a:rPr sz="2400" spc="-2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iliaques </a:t>
            </a:r>
            <a:r>
              <a:rPr sz="2400" spc="-10" dirty="0">
                <a:latin typeface="Calibri"/>
                <a:cs typeface="Calibri"/>
              </a:rPr>
              <a:t>interne.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dt" sz="half" idx="6"/>
          </p:nvPr>
        </p:nvSpPr>
        <p:spPr>
          <a:xfrm>
            <a:off x="916939" y="6465214"/>
            <a:ext cx="764539" cy="15606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endParaRPr dirty="0"/>
          </a:p>
        </p:txBody>
      </p:sp>
      <p:sp>
        <p:nvSpPr>
          <p:cNvPr id="6" name="object 6"/>
          <p:cNvSpPr txBox="1">
            <a:spLocks noGrp="1"/>
          </p:cNvSpPr>
          <p:nvPr>
            <p:ph type="ftr" sz="quarter" idx="5"/>
          </p:nvPr>
        </p:nvSpPr>
        <p:spPr>
          <a:xfrm>
            <a:off x="5822696" y="6465214"/>
            <a:ext cx="548004" cy="15606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endParaRPr spc="-25" dirty="0"/>
          </a:p>
        </p:txBody>
      </p:sp>
      <p:sp>
        <p:nvSpPr>
          <p:cNvPr id="7" name="object 7"/>
          <p:cNvSpPr txBox="1">
            <a:spLocks noGrp="1"/>
          </p:cNvSpPr>
          <p:nvPr>
            <p:ph type="sldNum" sz="quarter" idx="7"/>
          </p:nvPr>
        </p:nvSpPr>
        <p:spPr>
          <a:xfrm>
            <a:off x="11068811" y="6465214"/>
            <a:ext cx="231775" cy="15606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endParaRPr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68730" y="786130"/>
            <a:ext cx="886358" cy="411733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916939" y="1707159"/>
            <a:ext cx="4456430" cy="3604895"/>
          </a:xfrm>
          <a:prstGeom prst="rect">
            <a:avLst/>
          </a:prstGeom>
        </p:spPr>
        <p:txBody>
          <a:bodyPr vert="horz" wrap="square" lIns="0" tIns="98425" rIns="0" bIns="0" rtlCol="0">
            <a:spAutoFit/>
          </a:bodyPr>
          <a:lstStyle/>
          <a:p>
            <a:pPr marL="241300" indent="-229235">
              <a:lnSpc>
                <a:spcPct val="100000"/>
              </a:lnSpc>
              <a:spcBef>
                <a:spcPts val="775"/>
              </a:spcBef>
              <a:buFont typeface="Arial MT"/>
              <a:buChar char="•"/>
              <a:tabLst>
                <a:tab pos="241935" algn="l"/>
              </a:tabLst>
            </a:pPr>
            <a:r>
              <a:rPr sz="2800" spc="-15" dirty="0">
                <a:latin typeface="Calibri"/>
                <a:cs typeface="Calibri"/>
              </a:rPr>
              <a:t>Introduction</a:t>
            </a:r>
            <a:endParaRPr sz="2800">
              <a:latin typeface="Calibri"/>
              <a:cs typeface="Calibri"/>
            </a:endParaRPr>
          </a:p>
          <a:p>
            <a:pPr marL="241300" indent="-229235">
              <a:lnSpc>
                <a:spcPct val="100000"/>
              </a:lnSpc>
              <a:spcBef>
                <a:spcPts val="675"/>
              </a:spcBef>
              <a:buFont typeface="Arial MT"/>
              <a:buChar char="•"/>
              <a:tabLst>
                <a:tab pos="241935" algn="l"/>
              </a:tabLst>
            </a:pPr>
            <a:r>
              <a:rPr sz="2800" spc="-15" dirty="0">
                <a:latin typeface="Calibri"/>
                <a:cs typeface="Calibri"/>
              </a:rPr>
              <a:t>Anatomie</a:t>
            </a:r>
            <a:r>
              <a:rPr sz="2800" spc="-10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descriptive</a:t>
            </a:r>
            <a:endParaRPr sz="2800">
              <a:latin typeface="Calibri"/>
              <a:cs typeface="Calibri"/>
            </a:endParaRPr>
          </a:p>
          <a:p>
            <a:pPr marL="295275" indent="-283210">
              <a:lnSpc>
                <a:spcPct val="100000"/>
              </a:lnSpc>
              <a:spcBef>
                <a:spcPts val="660"/>
              </a:spcBef>
              <a:buSzPct val="96428"/>
              <a:buFont typeface="Wingdings"/>
              <a:buChar char=""/>
              <a:tabLst>
                <a:tab pos="295910" algn="l"/>
              </a:tabLst>
            </a:pPr>
            <a:r>
              <a:rPr sz="2800" spc="-5" dirty="0">
                <a:latin typeface="Calibri"/>
                <a:cs typeface="Calibri"/>
              </a:rPr>
              <a:t>Le</a:t>
            </a:r>
            <a:r>
              <a:rPr sz="2800" spc="-2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réseau</a:t>
            </a:r>
            <a:r>
              <a:rPr sz="2800" spc="-1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veineux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superficiel</a:t>
            </a:r>
            <a:endParaRPr sz="2800">
              <a:latin typeface="Calibri"/>
              <a:cs typeface="Calibri"/>
            </a:endParaRPr>
          </a:p>
          <a:p>
            <a:pPr marL="295275" indent="-283210">
              <a:lnSpc>
                <a:spcPct val="100000"/>
              </a:lnSpc>
              <a:spcBef>
                <a:spcPts val="660"/>
              </a:spcBef>
              <a:buSzPct val="96428"/>
              <a:buFont typeface="Wingdings"/>
              <a:buChar char=""/>
              <a:tabLst>
                <a:tab pos="295910" algn="l"/>
              </a:tabLst>
            </a:pPr>
            <a:r>
              <a:rPr sz="2800" spc="-5" dirty="0">
                <a:latin typeface="Calibri"/>
                <a:cs typeface="Calibri"/>
              </a:rPr>
              <a:t>Le</a:t>
            </a:r>
            <a:r>
              <a:rPr sz="2800" spc="-1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réseau</a:t>
            </a:r>
            <a:r>
              <a:rPr sz="2800" spc="-5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veineux</a:t>
            </a:r>
            <a:r>
              <a:rPr sz="2800" spc="10" dirty="0">
                <a:latin typeface="Calibri"/>
                <a:cs typeface="Calibri"/>
              </a:rPr>
              <a:t> </a:t>
            </a:r>
            <a:r>
              <a:rPr sz="2800" spc="-25" dirty="0">
                <a:latin typeface="Calibri"/>
                <a:cs typeface="Calibri"/>
              </a:rPr>
              <a:t>profond</a:t>
            </a:r>
            <a:endParaRPr sz="2800">
              <a:latin typeface="Calibri"/>
              <a:cs typeface="Calibri"/>
            </a:endParaRPr>
          </a:p>
          <a:p>
            <a:pPr marL="295275" indent="-283210">
              <a:lnSpc>
                <a:spcPct val="100000"/>
              </a:lnSpc>
              <a:spcBef>
                <a:spcPts val="675"/>
              </a:spcBef>
              <a:buSzPct val="96428"/>
              <a:buFont typeface="Wingdings"/>
              <a:buChar char=""/>
              <a:tabLst>
                <a:tab pos="295910" algn="l"/>
              </a:tabLst>
            </a:pPr>
            <a:r>
              <a:rPr sz="2800" spc="-10" dirty="0">
                <a:latin typeface="Calibri"/>
                <a:cs typeface="Calibri"/>
              </a:rPr>
              <a:t>Les</a:t>
            </a:r>
            <a:r>
              <a:rPr sz="2800" spc="-3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lymphatiques</a:t>
            </a:r>
            <a:endParaRPr sz="2800">
              <a:latin typeface="Calibri"/>
              <a:cs typeface="Calibri"/>
            </a:endParaRPr>
          </a:p>
          <a:p>
            <a:pPr marL="445770" lvl="1" indent="-190500">
              <a:lnSpc>
                <a:spcPct val="100000"/>
              </a:lnSpc>
              <a:spcBef>
                <a:spcPts val="660"/>
              </a:spcBef>
              <a:buChar char="-"/>
              <a:tabLst>
                <a:tab pos="445770" algn="l"/>
              </a:tabLst>
            </a:pPr>
            <a:r>
              <a:rPr sz="2800" spc="-5" dirty="0">
                <a:latin typeface="Calibri"/>
                <a:cs typeface="Calibri"/>
              </a:rPr>
              <a:t>les</a:t>
            </a:r>
            <a:r>
              <a:rPr sz="2800" spc="-2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lymphonoeuds</a:t>
            </a:r>
            <a:endParaRPr sz="2800">
              <a:latin typeface="Calibri"/>
              <a:cs typeface="Calibri"/>
            </a:endParaRPr>
          </a:p>
          <a:p>
            <a:pPr marL="445770" lvl="1" indent="-190500">
              <a:lnSpc>
                <a:spcPct val="100000"/>
              </a:lnSpc>
              <a:spcBef>
                <a:spcPts val="660"/>
              </a:spcBef>
              <a:buChar char="-"/>
              <a:tabLst>
                <a:tab pos="445770" algn="l"/>
              </a:tabLst>
            </a:pPr>
            <a:r>
              <a:rPr sz="2800" spc="-5" dirty="0">
                <a:latin typeface="Calibri"/>
                <a:cs typeface="Calibri"/>
              </a:rPr>
              <a:t>les </a:t>
            </a:r>
            <a:r>
              <a:rPr sz="2800" spc="-10" dirty="0">
                <a:latin typeface="Calibri"/>
                <a:cs typeface="Calibri"/>
              </a:rPr>
              <a:t>vaisseaux</a:t>
            </a:r>
            <a:r>
              <a:rPr sz="2800" spc="-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lymphatiques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ftr" sz="quarter" idx="5"/>
          </p:nvPr>
        </p:nvSpPr>
        <p:spPr>
          <a:xfrm>
            <a:off x="5822696" y="6465214"/>
            <a:ext cx="548004" cy="15606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endParaRPr spc="-25" dirty="0"/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xfrm>
            <a:off x="11068811" y="6465214"/>
            <a:ext cx="231775" cy="15606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endParaRPr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418374" y="264938"/>
            <a:ext cx="9295815" cy="6353793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dt" sz="half" idx="6"/>
          </p:nvPr>
        </p:nvSpPr>
        <p:spPr>
          <a:xfrm>
            <a:off x="916939" y="6465214"/>
            <a:ext cx="764539" cy="15606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endParaRPr dirty="0"/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xfrm>
            <a:off x="11068811" y="6465214"/>
            <a:ext cx="231775" cy="15606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endParaRPr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84505" y="218947"/>
            <a:ext cx="147574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10" dirty="0">
                <a:latin typeface="Calibri"/>
                <a:cs typeface="Calibri"/>
              </a:rPr>
              <a:t>Exploration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8395461" y="218947"/>
            <a:ext cx="105410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5" dirty="0">
                <a:latin typeface="Calibri"/>
                <a:cs typeface="Calibri"/>
              </a:rPr>
              <a:t>Cli</a:t>
            </a:r>
            <a:r>
              <a:rPr sz="2400" b="1" spc="-10" dirty="0">
                <a:latin typeface="Calibri"/>
                <a:cs typeface="Calibri"/>
              </a:rPr>
              <a:t>n</a:t>
            </a:r>
            <a:r>
              <a:rPr sz="2400" b="1" dirty="0">
                <a:latin typeface="Calibri"/>
                <a:cs typeface="Calibri"/>
              </a:rPr>
              <a:t>i</a:t>
            </a:r>
            <a:r>
              <a:rPr sz="2400" b="1" spc="-10" dirty="0">
                <a:latin typeface="Calibri"/>
                <a:cs typeface="Calibri"/>
              </a:rPr>
              <a:t>q</a:t>
            </a:r>
            <a:r>
              <a:rPr sz="2400" b="1" dirty="0">
                <a:latin typeface="Calibri"/>
                <a:cs typeface="Calibri"/>
              </a:rPr>
              <a:t>ue</a:t>
            </a:r>
            <a:endParaRPr sz="2400">
              <a:latin typeface="Calibri"/>
              <a:cs typeface="Calibri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9480804" y="829055"/>
            <a:ext cx="2207260" cy="2979420"/>
            <a:chOff x="9480804" y="829055"/>
            <a:chExt cx="2207260" cy="2979420"/>
          </a:xfrm>
        </p:grpSpPr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9480804" y="1292351"/>
              <a:ext cx="2206752" cy="2516124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9614916" y="829055"/>
              <a:ext cx="1828800" cy="566927"/>
            </a:xfrm>
            <a:prstGeom prst="rect">
              <a:avLst/>
            </a:prstGeom>
          </p:spPr>
        </p:pic>
      </p:grpSp>
      <p:sp>
        <p:nvSpPr>
          <p:cNvPr id="7" name="object 7"/>
          <p:cNvSpPr txBox="1"/>
          <p:nvPr/>
        </p:nvSpPr>
        <p:spPr>
          <a:xfrm>
            <a:off x="9761601" y="881888"/>
            <a:ext cx="1517015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spc="-10" dirty="0">
                <a:latin typeface="Calibri"/>
                <a:cs typeface="Calibri"/>
              </a:rPr>
              <a:t>Lymphœdème</a:t>
            </a:r>
            <a:endParaRPr sz="2000">
              <a:latin typeface="Calibri"/>
              <a:cs typeface="Calibri"/>
            </a:endParaRPr>
          </a:p>
        </p:txBody>
      </p:sp>
      <p:grpSp>
        <p:nvGrpSpPr>
          <p:cNvPr id="8" name="object 8"/>
          <p:cNvGrpSpPr/>
          <p:nvPr/>
        </p:nvGrpSpPr>
        <p:grpSpPr>
          <a:xfrm>
            <a:off x="7254240" y="760476"/>
            <a:ext cx="1766570" cy="3348354"/>
            <a:chOff x="7254240" y="760476"/>
            <a:chExt cx="1766570" cy="3348354"/>
          </a:xfrm>
        </p:grpSpPr>
        <p:pic>
          <p:nvPicPr>
            <p:cNvPr id="9" name="object 9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254240" y="1197863"/>
              <a:ext cx="1766316" cy="2910839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7453884" y="760476"/>
              <a:ext cx="1071372" cy="566927"/>
            </a:xfrm>
            <a:prstGeom prst="rect">
              <a:avLst/>
            </a:prstGeom>
          </p:spPr>
        </p:pic>
      </p:grpSp>
      <p:sp>
        <p:nvSpPr>
          <p:cNvPr id="11" name="object 11"/>
          <p:cNvSpPr txBox="1"/>
          <p:nvPr/>
        </p:nvSpPr>
        <p:spPr>
          <a:xfrm>
            <a:off x="7600950" y="814196"/>
            <a:ext cx="758825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spc="-105" dirty="0">
                <a:latin typeface="Calibri"/>
                <a:cs typeface="Calibri"/>
              </a:rPr>
              <a:t>V</a:t>
            </a:r>
            <a:r>
              <a:rPr sz="2000" dirty="0">
                <a:latin typeface="Calibri"/>
                <a:cs typeface="Calibri"/>
              </a:rPr>
              <a:t>ar</a:t>
            </a:r>
            <a:r>
              <a:rPr sz="2000" spc="-10" dirty="0">
                <a:latin typeface="Calibri"/>
                <a:cs typeface="Calibri"/>
              </a:rPr>
              <a:t>i</a:t>
            </a:r>
            <a:r>
              <a:rPr sz="2000" dirty="0">
                <a:latin typeface="Calibri"/>
                <a:cs typeface="Calibri"/>
              </a:rPr>
              <a:t>ces</a:t>
            </a:r>
            <a:endParaRPr sz="2000">
              <a:latin typeface="Calibri"/>
              <a:cs typeface="Calibri"/>
            </a:endParaRPr>
          </a:p>
        </p:txBody>
      </p:sp>
      <p:grpSp>
        <p:nvGrpSpPr>
          <p:cNvPr id="12" name="object 12"/>
          <p:cNvGrpSpPr/>
          <p:nvPr/>
        </p:nvGrpSpPr>
        <p:grpSpPr>
          <a:xfrm>
            <a:off x="8052816" y="4059935"/>
            <a:ext cx="2857500" cy="2504440"/>
            <a:chOff x="8052816" y="4059935"/>
            <a:chExt cx="2857500" cy="2504440"/>
          </a:xfrm>
        </p:grpSpPr>
        <p:pic>
          <p:nvPicPr>
            <p:cNvPr id="13" name="object 13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8052816" y="4450079"/>
              <a:ext cx="2857500" cy="2113788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8456676" y="4059935"/>
              <a:ext cx="2138172" cy="566927"/>
            </a:xfrm>
            <a:prstGeom prst="rect">
              <a:avLst/>
            </a:prstGeom>
          </p:spPr>
        </p:pic>
      </p:grpSp>
      <p:sp>
        <p:nvSpPr>
          <p:cNvPr id="15" name="object 15"/>
          <p:cNvSpPr txBox="1"/>
          <p:nvPr/>
        </p:nvSpPr>
        <p:spPr>
          <a:xfrm>
            <a:off x="8602726" y="4113657"/>
            <a:ext cx="1824989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spc="-10" dirty="0">
                <a:latin typeface="Calibri"/>
                <a:cs typeface="Calibri"/>
              </a:rPr>
              <a:t>Thrombophlébite</a:t>
            </a:r>
            <a:endParaRPr sz="2000">
              <a:latin typeface="Calibri"/>
              <a:cs typeface="Calibri"/>
            </a:endParaRPr>
          </a:p>
        </p:txBody>
      </p:sp>
      <p:grpSp>
        <p:nvGrpSpPr>
          <p:cNvPr id="16" name="object 16"/>
          <p:cNvGrpSpPr/>
          <p:nvPr/>
        </p:nvGrpSpPr>
        <p:grpSpPr>
          <a:xfrm>
            <a:off x="236220" y="1269491"/>
            <a:ext cx="6057900" cy="5102860"/>
            <a:chOff x="236220" y="1269491"/>
            <a:chExt cx="6057900" cy="5102860"/>
          </a:xfrm>
        </p:grpSpPr>
        <p:pic>
          <p:nvPicPr>
            <p:cNvPr id="17" name="object 17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236220" y="1857755"/>
              <a:ext cx="6057900" cy="4514088"/>
            </a:xfrm>
            <a:prstGeom prst="rect">
              <a:avLst/>
            </a:prstGeom>
          </p:spPr>
        </p:pic>
        <p:pic>
          <p:nvPicPr>
            <p:cNvPr id="18" name="object 18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548640" y="1284731"/>
              <a:ext cx="486156" cy="633984"/>
            </a:xfrm>
            <a:prstGeom prst="rect">
              <a:avLst/>
            </a:prstGeom>
          </p:spPr>
        </p:pic>
        <p:pic>
          <p:nvPicPr>
            <p:cNvPr id="19" name="object 19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763524" y="1269491"/>
              <a:ext cx="999744" cy="679703"/>
            </a:xfrm>
            <a:prstGeom prst="rect">
              <a:avLst/>
            </a:prstGeom>
          </p:spPr>
        </p:pic>
        <p:pic>
          <p:nvPicPr>
            <p:cNvPr id="20" name="object 20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1357884" y="1269491"/>
              <a:ext cx="498347" cy="679703"/>
            </a:xfrm>
            <a:prstGeom prst="rect">
              <a:avLst/>
            </a:prstGeom>
          </p:spPr>
        </p:pic>
        <p:pic>
          <p:nvPicPr>
            <p:cNvPr id="21" name="object 21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1450847" y="1269491"/>
              <a:ext cx="1444752" cy="679703"/>
            </a:xfrm>
            <a:prstGeom prst="rect">
              <a:avLst/>
            </a:prstGeom>
          </p:spPr>
        </p:pic>
      </p:grpSp>
      <p:sp>
        <p:nvSpPr>
          <p:cNvPr id="22" name="object 22"/>
          <p:cNvSpPr txBox="1"/>
          <p:nvPr/>
        </p:nvSpPr>
        <p:spPr>
          <a:xfrm>
            <a:off x="713333" y="1336294"/>
            <a:ext cx="190881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100"/>
              </a:spcBef>
              <a:buFont typeface="Arial MT"/>
              <a:buChar char="•"/>
              <a:tabLst>
                <a:tab pos="241300" algn="l"/>
              </a:tabLst>
            </a:pPr>
            <a:r>
              <a:rPr sz="2400" spc="-10" dirty="0">
                <a:latin typeface="Calibri"/>
                <a:cs typeface="Calibri"/>
              </a:rPr>
              <a:t>Echo-doppler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23" name="object 23"/>
          <p:cNvSpPr txBox="1">
            <a:spLocks noGrp="1"/>
          </p:cNvSpPr>
          <p:nvPr>
            <p:ph type="dt" sz="half" idx="6"/>
          </p:nvPr>
        </p:nvSpPr>
        <p:spPr>
          <a:xfrm>
            <a:off x="916939" y="6465214"/>
            <a:ext cx="764539" cy="15606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endParaRPr dirty="0"/>
          </a:p>
        </p:txBody>
      </p:sp>
      <p:sp>
        <p:nvSpPr>
          <p:cNvPr id="24" name="object 24"/>
          <p:cNvSpPr txBox="1">
            <a:spLocks noGrp="1"/>
          </p:cNvSpPr>
          <p:nvPr>
            <p:ph type="ftr" sz="quarter" idx="5"/>
          </p:nvPr>
        </p:nvSpPr>
        <p:spPr>
          <a:xfrm>
            <a:off x="5822696" y="6465214"/>
            <a:ext cx="548004" cy="15606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endParaRPr spc="-25" dirty="0"/>
          </a:p>
        </p:txBody>
      </p:sp>
      <p:sp>
        <p:nvSpPr>
          <p:cNvPr id="25" name="object 25"/>
          <p:cNvSpPr txBox="1">
            <a:spLocks noGrp="1"/>
          </p:cNvSpPr>
          <p:nvPr>
            <p:ph type="sldNum" sz="quarter" idx="7"/>
          </p:nvPr>
        </p:nvSpPr>
        <p:spPr>
          <a:xfrm>
            <a:off x="11068811" y="6465214"/>
            <a:ext cx="231775" cy="15606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endParaRPr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38200" y="457200"/>
            <a:ext cx="3167101" cy="50787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object 3"/>
          <p:cNvSpPr txBox="1"/>
          <p:nvPr/>
        </p:nvSpPr>
        <p:spPr>
          <a:xfrm>
            <a:off x="916939" y="1707159"/>
            <a:ext cx="5114925" cy="1560830"/>
          </a:xfrm>
          <a:prstGeom prst="rect">
            <a:avLst/>
          </a:prstGeom>
        </p:spPr>
        <p:txBody>
          <a:bodyPr vert="horz" wrap="square" lIns="0" tIns="98425" rIns="0" bIns="0" rtlCol="0">
            <a:spAutoFit/>
          </a:bodyPr>
          <a:lstStyle/>
          <a:p>
            <a:pPr marL="241300" indent="-229235">
              <a:lnSpc>
                <a:spcPct val="100000"/>
              </a:lnSpc>
              <a:spcBef>
                <a:spcPts val="775"/>
              </a:spcBef>
              <a:buFont typeface="Arial MT"/>
              <a:buChar char="•"/>
              <a:tabLst>
                <a:tab pos="241935" algn="l"/>
              </a:tabLst>
            </a:pPr>
            <a:r>
              <a:rPr sz="2800" spc="-15" dirty="0">
                <a:latin typeface="Calibri"/>
                <a:cs typeface="Calibri"/>
              </a:rPr>
              <a:t>Connaître</a:t>
            </a:r>
            <a:r>
              <a:rPr sz="2800" spc="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les </a:t>
            </a:r>
            <a:r>
              <a:rPr sz="2800" spc="-10" dirty="0">
                <a:latin typeface="Calibri"/>
                <a:cs typeface="Calibri"/>
              </a:rPr>
              <a:t>veines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superficielles</a:t>
            </a:r>
            <a:endParaRPr sz="2800" dirty="0">
              <a:latin typeface="Calibri"/>
              <a:cs typeface="Calibri"/>
            </a:endParaRPr>
          </a:p>
          <a:p>
            <a:pPr marL="241300" indent="-229235">
              <a:lnSpc>
                <a:spcPct val="100000"/>
              </a:lnSpc>
              <a:spcBef>
                <a:spcPts val="675"/>
              </a:spcBef>
              <a:buFont typeface="Arial MT"/>
              <a:buChar char="•"/>
              <a:tabLst>
                <a:tab pos="241935" algn="l"/>
              </a:tabLst>
            </a:pPr>
            <a:r>
              <a:rPr sz="2800" spc="-15" dirty="0">
                <a:latin typeface="Calibri"/>
                <a:cs typeface="Calibri"/>
              </a:rPr>
              <a:t>Connaître</a:t>
            </a:r>
            <a:r>
              <a:rPr sz="2800" spc="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les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veines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spc="-20" dirty="0">
                <a:latin typeface="Calibri"/>
                <a:cs typeface="Calibri"/>
              </a:rPr>
              <a:t>profondes</a:t>
            </a:r>
            <a:endParaRPr sz="2800" dirty="0">
              <a:latin typeface="Calibri"/>
              <a:cs typeface="Calibri"/>
            </a:endParaRPr>
          </a:p>
          <a:p>
            <a:pPr marL="241300" indent="-229235">
              <a:lnSpc>
                <a:spcPct val="100000"/>
              </a:lnSpc>
              <a:spcBef>
                <a:spcPts val="660"/>
              </a:spcBef>
              <a:buFont typeface="Arial MT"/>
              <a:buChar char="•"/>
              <a:tabLst>
                <a:tab pos="241935" algn="l"/>
              </a:tabLst>
            </a:pPr>
            <a:r>
              <a:rPr sz="2800" spc="-15" dirty="0">
                <a:latin typeface="Calibri"/>
                <a:cs typeface="Calibri"/>
              </a:rPr>
              <a:t>Connaître</a:t>
            </a:r>
            <a:r>
              <a:rPr sz="2800" spc="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les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lymphonoeuds</a:t>
            </a:r>
            <a:endParaRPr sz="2800" dirty="0">
              <a:latin typeface="Calibri"/>
              <a:cs typeface="Calibri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dt" sz="half" idx="6"/>
          </p:nvPr>
        </p:nvSpPr>
        <p:spPr>
          <a:xfrm>
            <a:off x="916939" y="6465214"/>
            <a:ext cx="764539" cy="15606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endParaRPr dirty="0"/>
          </a:p>
        </p:txBody>
      </p:sp>
      <p:sp>
        <p:nvSpPr>
          <p:cNvPr id="5" name="object 5"/>
          <p:cNvSpPr txBox="1">
            <a:spLocks noGrp="1"/>
          </p:cNvSpPr>
          <p:nvPr>
            <p:ph type="ftr" sz="quarter" idx="5"/>
          </p:nvPr>
        </p:nvSpPr>
        <p:spPr>
          <a:xfrm>
            <a:off x="5822696" y="6465214"/>
            <a:ext cx="548004" cy="15606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endParaRPr spc="-25" dirty="0"/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xfrm>
            <a:off x="11068811" y="6465214"/>
            <a:ext cx="231775" cy="15606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endParaRPr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68730" y="787526"/>
            <a:ext cx="2675534" cy="410336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916939" y="1793493"/>
            <a:ext cx="10222865" cy="3011170"/>
          </a:xfrm>
          <a:prstGeom prst="rect">
            <a:avLst/>
          </a:prstGeom>
        </p:spPr>
        <p:txBody>
          <a:bodyPr vert="horz" wrap="square" lIns="0" tIns="54610" rIns="0" bIns="0" rtlCol="0">
            <a:spAutoFit/>
          </a:bodyPr>
          <a:lstStyle/>
          <a:p>
            <a:pPr marL="12700" marR="5080" algn="just">
              <a:lnSpc>
                <a:spcPct val="90000"/>
              </a:lnSpc>
              <a:spcBef>
                <a:spcPts val="430"/>
              </a:spcBef>
            </a:pPr>
            <a:r>
              <a:rPr sz="2800" spc="-10" dirty="0">
                <a:latin typeface="Calibri"/>
                <a:cs typeface="Calibri"/>
              </a:rPr>
              <a:t>Les veines </a:t>
            </a:r>
            <a:r>
              <a:rPr sz="2800" spc="-5" dirty="0">
                <a:latin typeface="Calibri"/>
                <a:cs typeface="Calibri"/>
              </a:rPr>
              <a:t>du </a:t>
            </a:r>
            <a:r>
              <a:rPr sz="2800" spc="-10" dirty="0">
                <a:latin typeface="Calibri"/>
                <a:cs typeface="Calibri"/>
              </a:rPr>
              <a:t>membre pelvien </a:t>
            </a:r>
            <a:r>
              <a:rPr sz="2800" spc="-15" dirty="0">
                <a:latin typeface="Calibri"/>
                <a:cs typeface="Calibri"/>
              </a:rPr>
              <a:t>commencent </a:t>
            </a:r>
            <a:r>
              <a:rPr sz="2800" spc="-10" dirty="0">
                <a:latin typeface="Calibri"/>
                <a:cs typeface="Calibri"/>
              </a:rPr>
              <a:t>par des réseaux capillaires </a:t>
            </a:r>
            <a:r>
              <a:rPr sz="2800" spc="-62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au </a:t>
            </a:r>
            <a:r>
              <a:rPr sz="2800" spc="-10" dirty="0">
                <a:latin typeface="Calibri"/>
                <a:cs typeface="Calibri"/>
              </a:rPr>
              <a:t>niveau </a:t>
            </a:r>
            <a:r>
              <a:rPr sz="2800" spc="-5" dirty="0">
                <a:latin typeface="Calibri"/>
                <a:cs typeface="Calibri"/>
              </a:rPr>
              <a:t>des </a:t>
            </a:r>
            <a:r>
              <a:rPr sz="2800" spc="-10" dirty="0">
                <a:latin typeface="Calibri"/>
                <a:cs typeface="Calibri"/>
              </a:rPr>
              <a:t>pieds</a:t>
            </a:r>
            <a:r>
              <a:rPr sz="2800" spc="-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et </a:t>
            </a:r>
            <a:r>
              <a:rPr sz="2800" spc="-20" dirty="0">
                <a:latin typeface="Calibri"/>
                <a:cs typeface="Calibri"/>
              </a:rPr>
              <a:t>remontent</a:t>
            </a:r>
            <a:r>
              <a:rPr sz="2800" spc="-15" dirty="0">
                <a:latin typeface="Calibri"/>
                <a:cs typeface="Calibri"/>
              </a:rPr>
              <a:t> </a:t>
            </a:r>
            <a:r>
              <a:rPr sz="2800" spc="-25" dirty="0">
                <a:latin typeface="Calibri"/>
                <a:cs typeface="Calibri"/>
              </a:rPr>
              <a:t>vers </a:t>
            </a:r>
            <a:r>
              <a:rPr sz="2800" spc="-5" dirty="0">
                <a:latin typeface="Calibri"/>
                <a:cs typeface="Calibri"/>
              </a:rPr>
              <a:t>la </a:t>
            </a:r>
            <a:r>
              <a:rPr sz="2800" spc="-15" dirty="0">
                <a:latin typeface="Calibri"/>
                <a:cs typeface="Calibri"/>
              </a:rPr>
              <a:t>racine </a:t>
            </a:r>
            <a:r>
              <a:rPr sz="2800" spc="-10" dirty="0">
                <a:latin typeface="Calibri"/>
                <a:cs typeface="Calibri"/>
              </a:rPr>
              <a:t>des </a:t>
            </a:r>
            <a:r>
              <a:rPr sz="2800" spc="-15" dirty="0">
                <a:latin typeface="Calibri"/>
                <a:cs typeface="Calibri"/>
              </a:rPr>
              <a:t>membres </a:t>
            </a:r>
            <a:r>
              <a:rPr sz="2800" spc="-10" dirty="0">
                <a:latin typeface="Calibri"/>
                <a:cs typeface="Calibri"/>
              </a:rPr>
              <a:t>pour se </a:t>
            </a:r>
            <a:r>
              <a:rPr sz="2800" spc="-5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jeter </a:t>
            </a:r>
            <a:r>
              <a:rPr sz="2800" spc="-10" dirty="0">
                <a:latin typeface="Calibri"/>
                <a:cs typeface="Calibri"/>
              </a:rPr>
              <a:t>dans</a:t>
            </a:r>
            <a:r>
              <a:rPr sz="2800" spc="1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les</a:t>
            </a:r>
            <a:r>
              <a:rPr sz="2800" spc="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veines</a:t>
            </a:r>
            <a:r>
              <a:rPr sz="2800" spc="2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iliaques.</a:t>
            </a:r>
            <a:endParaRPr sz="2800">
              <a:latin typeface="Calibri"/>
              <a:cs typeface="Calibri"/>
            </a:endParaRPr>
          </a:p>
          <a:p>
            <a:pPr marL="12700" algn="just">
              <a:lnSpc>
                <a:spcPct val="100000"/>
              </a:lnSpc>
              <a:spcBef>
                <a:spcPts val="675"/>
              </a:spcBef>
            </a:pPr>
            <a:r>
              <a:rPr sz="2800" spc="-10" dirty="0">
                <a:latin typeface="Calibri"/>
                <a:cs typeface="Calibri"/>
              </a:rPr>
              <a:t>Elles</a:t>
            </a:r>
            <a:r>
              <a:rPr sz="2800" spc="2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se</a:t>
            </a:r>
            <a:r>
              <a:rPr sz="2800" spc="15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distinguent</a:t>
            </a:r>
            <a:r>
              <a:rPr sz="2800" spc="4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en</a:t>
            </a:r>
            <a:r>
              <a:rPr sz="2800" spc="1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veines</a:t>
            </a:r>
            <a:r>
              <a:rPr sz="2800" spc="1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superficielles</a:t>
            </a:r>
            <a:r>
              <a:rPr sz="2800" spc="2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et</a:t>
            </a:r>
            <a:r>
              <a:rPr sz="2800" spc="-5" dirty="0">
                <a:latin typeface="Calibri"/>
                <a:cs typeface="Calibri"/>
              </a:rPr>
              <a:t> </a:t>
            </a:r>
            <a:r>
              <a:rPr sz="2800" spc="-20" dirty="0">
                <a:latin typeface="Calibri"/>
                <a:cs typeface="Calibri"/>
              </a:rPr>
              <a:t>profondes.</a:t>
            </a:r>
            <a:endParaRPr sz="2800">
              <a:latin typeface="Calibri"/>
              <a:cs typeface="Calibri"/>
            </a:endParaRPr>
          </a:p>
          <a:p>
            <a:pPr marL="12700" marR="1054100" algn="just">
              <a:lnSpc>
                <a:spcPts val="3030"/>
              </a:lnSpc>
              <a:spcBef>
                <a:spcPts val="1035"/>
              </a:spcBef>
            </a:pPr>
            <a:r>
              <a:rPr sz="2800" spc="-5" dirty="0">
                <a:latin typeface="Calibri"/>
                <a:cs typeface="Calibri"/>
              </a:rPr>
              <a:t>Les </a:t>
            </a:r>
            <a:r>
              <a:rPr sz="2800" spc="-10" dirty="0">
                <a:latin typeface="Calibri"/>
                <a:cs typeface="Calibri"/>
              </a:rPr>
              <a:t>lymphatiques </a:t>
            </a:r>
            <a:r>
              <a:rPr sz="2800" spc="-5" dirty="0">
                <a:latin typeface="Calibri"/>
                <a:cs typeface="Calibri"/>
              </a:rPr>
              <a:t>du </a:t>
            </a:r>
            <a:r>
              <a:rPr sz="2800" spc="-15" dirty="0">
                <a:latin typeface="Calibri"/>
                <a:cs typeface="Calibri"/>
              </a:rPr>
              <a:t>membre </a:t>
            </a:r>
            <a:r>
              <a:rPr sz="2800" spc="-10" dirty="0">
                <a:latin typeface="Calibri"/>
                <a:cs typeface="Calibri"/>
              </a:rPr>
              <a:t>pelvien </a:t>
            </a:r>
            <a:r>
              <a:rPr sz="2800" spc="-5" dirty="0">
                <a:latin typeface="Calibri"/>
                <a:cs typeface="Calibri"/>
              </a:rPr>
              <a:t>se </a:t>
            </a:r>
            <a:r>
              <a:rPr sz="2800" spc="-15" dirty="0">
                <a:latin typeface="Calibri"/>
                <a:cs typeface="Calibri"/>
              </a:rPr>
              <a:t>distinguent </a:t>
            </a:r>
            <a:r>
              <a:rPr sz="2800" spc="-5" dirty="0">
                <a:latin typeface="Calibri"/>
                <a:cs typeface="Calibri"/>
              </a:rPr>
              <a:t>en </a:t>
            </a:r>
            <a:r>
              <a:rPr sz="2800" spc="-10" dirty="0">
                <a:latin typeface="Calibri"/>
                <a:cs typeface="Calibri"/>
              </a:rPr>
              <a:t>réseaux </a:t>
            </a:r>
            <a:r>
              <a:rPr sz="2800" spc="-62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superficiel </a:t>
            </a:r>
            <a:r>
              <a:rPr sz="2800" spc="-10" dirty="0">
                <a:latin typeface="Calibri"/>
                <a:cs typeface="Calibri"/>
              </a:rPr>
              <a:t>et </a:t>
            </a:r>
            <a:r>
              <a:rPr sz="2800" spc="-25" dirty="0">
                <a:latin typeface="Calibri"/>
                <a:cs typeface="Calibri"/>
              </a:rPr>
              <a:t>profond </a:t>
            </a:r>
            <a:r>
              <a:rPr sz="2800" spc="-10" dirty="0">
                <a:latin typeface="Calibri"/>
                <a:cs typeface="Calibri"/>
              </a:rPr>
              <a:t>et </a:t>
            </a:r>
            <a:r>
              <a:rPr sz="2800" spc="-5" dirty="0">
                <a:latin typeface="Calibri"/>
                <a:cs typeface="Calibri"/>
              </a:rPr>
              <a:t>se </a:t>
            </a:r>
            <a:r>
              <a:rPr sz="2800" spc="-15" dirty="0">
                <a:latin typeface="Calibri"/>
                <a:cs typeface="Calibri"/>
              </a:rPr>
              <a:t>drainent </a:t>
            </a:r>
            <a:r>
              <a:rPr sz="2800" spc="-10" dirty="0">
                <a:latin typeface="Calibri"/>
                <a:cs typeface="Calibri"/>
              </a:rPr>
              <a:t>dans </a:t>
            </a:r>
            <a:r>
              <a:rPr sz="2800" spc="-5" dirty="0">
                <a:latin typeface="Calibri"/>
                <a:cs typeface="Calibri"/>
              </a:rPr>
              <a:t>les </a:t>
            </a:r>
            <a:r>
              <a:rPr sz="2800" spc="-10" dirty="0">
                <a:latin typeface="Calibri"/>
                <a:cs typeface="Calibri"/>
              </a:rPr>
              <a:t>nœuds </a:t>
            </a:r>
            <a:r>
              <a:rPr sz="2800" spc="-5" dirty="0">
                <a:latin typeface="Calibri"/>
                <a:cs typeface="Calibri"/>
              </a:rPr>
              <a:t>du </a:t>
            </a:r>
            <a:r>
              <a:rPr sz="2800" spc="-10" dirty="0">
                <a:latin typeface="Calibri"/>
                <a:cs typeface="Calibri"/>
              </a:rPr>
              <a:t>trigone </a:t>
            </a:r>
            <a:r>
              <a:rPr sz="2800" spc="-5" dirty="0">
                <a:latin typeface="Calibri"/>
                <a:cs typeface="Calibri"/>
              </a:rPr>
              <a:t> </a:t>
            </a:r>
            <a:r>
              <a:rPr sz="2800" spc="-20" dirty="0">
                <a:latin typeface="Calibri"/>
                <a:cs typeface="Calibri"/>
              </a:rPr>
              <a:t>fémorale.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ftr" sz="quarter" idx="5"/>
          </p:nvPr>
        </p:nvSpPr>
        <p:spPr>
          <a:xfrm>
            <a:off x="5822696" y="6465214"/>
            <a:ext cx="548004" cy="15606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endParaRPr spc="-25" dirty="0"/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xfrm>
            <a:off x="11068811" y="6465214"/>
            <a:ext cx="231775" cy="15606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endParaRPr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38290" y="458723"/>
            <a:ext cx="5131396" cy="418210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633780" y="1658188"/>
            <a:ext cx="4952365" cy="3138170"/>
          </a:xfrm>
          <a:prstGeom prst="rect">
            <a:avLst/>
          </a:prstGeom>
        </p:spPr>
        <p:txBody>
          <a:bodyPr vert="horz" wrap="square" lIns="0" tIns="60325" rIns="0" bIns="0" rtlCol="0">
            <a:spAutoFit/>
          </a:bodyPr>
          <a:lstStyle/>
          <a:p>
            <a:pPr marL="240665" marR="48260" indent="-228600">
              <a:lnSpc>
                <a:spcPts val="3030"/>
              </a:lnSpc>
              <a:spcBef>
                <a:spcPts val="475"/>
              </a:spcBef>
              <a:buFont typeface="Arial MT"/>
              <a:buChar char="•"/>
              <a:tabLst>
                <a:tab pos="241300" algn="l"/>
              </a:tabLst>
            </a:pPr>
            <a:r>
              <a:rPr sz="2800" spc="-15" dirty="0">
                <a:latin typeface="Calibri"/>
                <a:cs typeface="Calibri"/>
              </a:rPr>
              <a:t>Prend</a:t>
            </a:r>
            <a:r>
              <a:rPr sz="2800" spc="1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origine</a:t>
            </a:r>
            <a:r>
              <a:rPr sz="2800" spc="-5" dirty="0">
                <a:latin typeface="Calibri"/>
                <a:cs typeface="Calibri"/>
              </a:rPr>
              <a:t> à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partir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des </a:t>
            </a:r>
            <a:r>
              <a:rPr sz="2800" spc="-10" dirty="0">
                <a:latin typeface="Calibri"/>
                <a:cs typeface="Calibri"/>
              </a:rPr>
              <a:t>veines </a:t>
            </a:r>
            <a:r>
              <a:rPr sz="2800" spc="-62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du</a:t>
            </a:r>
            <a:r>
              <a:rPr sz="2800" spc="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pied.</a:t>
            </a:r>
            <a:endParaRPr sz="280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620"/>
              </a:spcBef>
              <a:buFont typeface="Arial MT"/>
              <a:buChar char="•"/>
              <a:tabLst>
                <a:tab pos="241300" algn="l"/>
              </a:tabLst>
            </a:pPr>
            <a:r>
              <a:rPr sz="2800" spc="-5" dirty="0">
                <a:latin typeface="Calibri"/>
                <a:cs typeface="Calibri"/>
              </a:rPr>
              <a:t>Il</a:t>
            </a:r>
            <a:r>
              <a:rPr sz="2800" spc="-20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est</a:t>
            </a:r>
            <a:r>
              <a:rPr sz="2800" spc="-2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sous</a:t>
            </a:r>
            <a:r>
              <a:rPr sz="2800" spc="1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cutané</a:t>
            </a:r>
            <a:endParaRPr sz="2800">
              <a:latin typeface="Calibri"/>
              <a:cs typeface="Calibri"/>
            </a:endParaRPr>
          </a:p>
          <a:p>
            <a:pPr marL="240665" marR="774700" indent="-228600">
              <a:lnSpc>
                <a:spcPts val="3030"/>
              </a:lnSpc>
              <a:spcBef>
                <a:spcPts val="1035"/>
              </a:spcBef>
              <a:buFont typeface="Arial MT"/>
              <a:buChar char="•"/>
              <a:tabLst>
                <a:tab pos="241300" algn="l"/>
              </a:tabLst>
            </a:pPr>
            <a:r>
              <a:rPr sz="2800" spc="-5" dirty="0">
                <a:latin typeface="Calibri"/>
                <a:cs typeface="Calibri"/>
              </a:rPr>
              <a:t>Il</a:t>
            </a:r>
            <a:r>
              <a:rPr sz="2800" spc="-15" dirty="0">
                <a:latin typeface="Calibri"/>
                <a:cs typeface="Calibri"/>
              </a:rPr>
              <a:t> </a:t>
            </a:r>
            <a:r>
              <a:rPr sz="2800" spc="-20" dirty="0">
                <a:latin typeface="Calibri"/>
                <a:cs typeface="Calibri"/>
              </a:rPr>
              <a:t>est</a:t>
            </a:r>
            <a:r>
              <a:rPr sz="2800" spc="-10" dirty="0">
                <a:latin typeface="Calibri"/>
                <a:cs typeface="Calibri"/>
              </a:rPr>
              <a:t> indépendant</a:t>
            </a:r>
            <a:r>
              <a:rPr sz="2800" spc="4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du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trajet </a:t>
            </a:r>
            <a:r>
              <a:rPr sz="2800" spc="-61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artériel</a:t>
            </a:r>
            <a:endParaRPr sz="2800">
              <a:latin typeface="Calibri"/>
              <a:cs typeface="Calibri"/>
            </a:endParaRPr>
          </a:p>
          <a:p>
            <a:pPr marL="240665" marR="5080" indent="-228600">
              <a:lnSpc>
                <a:spcPts val="3020"/>
              </a:lnSpc>
              <a:spcBef>
                <a:spcPts val="994"/>
              </a:spcBef>
              <a:buFont typeface="Arial MT"/>
              <a:buChar char="•"/>
              <a:tabLst>
                <a:tab pos="241300" algn="l"/>
              </a:tabLst>
            </a:pPr>
            <a:r>
              <a:rPr sz="2800" spc="-5" dirty="0">
                <a:latin typeface="Calibri"/>
                <a:cs typeface="Calibri"/>
              </a:rPr>
              <a:t>Il</a:t>
            </a:r>
            <a:r>
              <a:rPr sz="2800" spc="-1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se</a:t>
            </a:r>
            <a:r>
              <a:rPr sz="2800" spc="-10" dirty="0">
                <a:latin typeface="Calibri"/>
                <a:cs typeface="Calibri"/>
              </a:rPr>
              <a:t> </a:t>
            </a:r>
            <a:r>
              <a:rPr sz="2800" spc="-20" dirty="0">
                <a:latin typeface="Calibri"/>
                <a:cs typeface="Calibri"/>
              </a:rPr>
              <a:t>jette</a:t>
            </a:r>
            <a:r>
              <a:rPr sz="2800" spc="-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dans</a:t>
            </a:r>
            <a:r>
              <a:rPr sz="2800" spc="1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le </a:t>
            </a:r>
            <a:r>
              <a:rPr sz="2800" spc="-10" dirty="0">
                <a:latin typeface="Calibri"/>
                <a:cs typeface="Calibri"/>
              </a:rPr>
              <a:t>réseau</a:t>
            </a:r>
            <a:r>
              <a:rPr sz="2800" spc="-5" dirty="0">
                <a:latin typeface="Calibri"/>
                <a:cs typeface="Calibri"/>
              </a:rPr>
              <a:t> </a:t>
            </a:r>
            <a:r>
              <a:rPr sz="2800" spc="-25" dirty="0">
                <a:latin typeface="Calibri"/>
                <a:cs typeface="Calibri"/>
              </a:rPr>
              <a:t>profond </a:t>
            </a:r>
            <a:r>
              <a:rPr sz="2800" spc="-62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par</a:t>
            </a:r>
            <a:r>
              <a:rPr sz="2800" spc="-1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des </a:t>
            </a:r>
            <a:r>
              <a:rPr sz="2800" spc="-10" dirty="0">
                <a:latin typeface="Calibri"/>
                <a:cs typeface="Calibri"/>
              </a:rPr>
              <a:t>veines</a:t>
            </a:r>
            <a:r>
              <a:rPr sz="2800" spc="-5" dirty="0">
                <a:latin typeface="Calibri"/>
                <a:cs typeface="Calibri"/>
              </a:rPr>
              <a:t> </a:t>
            </a:r>
            <a:r>
              <a:rPr sz="2800" spc="-20" dirty="0">
                <a:latin typeface="Calibri"/>
                <a:cs typeface="Calibri"/>
              </a:rPr>
              <a:t>perforantes.</a:t>
            </a:r>
            <a:endParaRPr sz="2800">
              <a:latin typeface="Calibri"/>
              <a:cs typeface="Calibri"/>
            </a:endParaRPr>
          </a:p>
        </p:txBody>
      </p:sp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625520" y="1077467"/>
            <a:ext cx="4682559" cy="5266944"/>
          </a:xfrm>
          <a:prstGeom prst="rect">
            <a:avLst/>
          </a:prstGeom>
        </p:spPr>
      </p:pic>
      <p:sp>
        <p:nvSpPr>
          <p:cNvPr id="5" name="object 5"/>
          <p:cNvSpPr txBox="1">
            <a:spLocks noGrp="1"/>
          </p:cNvSpPr>
          <p:nvPr>
            <p:ph type="dt" sz="half" idx="6"/>
          </p:nvPr>
        </p:nvSpPr>
        <p:spPr>
          <a:xfrm>
            <a:off x="916939" y="6465214"/>
            <a:ext cx="764539" cy="15606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endParaRPr dirty="0"/>
          </a:p>
        </p:txBody>
      </p:sp>
      <p:sp>
        <p:nvSpPr>
          <p:cNvPr id="6" name="object 6"/>
          <p:cNvSpPr txBox="1">
            <a:spLocks noGrp="1"/>
          </p:cNvSpPr>
          <p:nvPr>
            <p:ph type="ftr" sz="quarter" idx="5"/>
          </p:nvPr>
        </p:nvSpPr>
        <p:spPr>
          <a:xfrm>
            <a:off x="5822696" y="6465214"/>
            <a:ext cx="548004" cy="15606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endParaRPr spc="-25" dirty="0"/>
          </a:p>
        </p:txBody>
      </p:sp>
      <p:sp>
        <p:nvSpPr>
          <p:cNvPr id="7" name="object 7"/>
          <p:cNvSpPr txBox="1">
            <a:spLocks noGrp="1"/>
          </p:cNvSpPr>
          <p:nvPr>
            <p:ph type="sldNum" sz="quarter" idx="7"/>
          </p:nvPr>
        </p:nvSpPr>
        <p:spPr>
          <a:xfrm>
            <a:off x="11068811" y="6465214"/>
            <a:ext cx="231775" cy="15606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endParaRPr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16939" y="1707159"/>
            <a:ext cx="4138929" cy="3094355"/>
          </a:xfrm>
          <a:prstGeom prst="rect">
            <a:avLst/>
          </a:prstGeom>
        </p:spPr>
        <p:txBody>
          <a:bodyPr vert="horz" wrap="square" lIns="0" tIns="9842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75"/>
              </a:spcBef>
            </a:pPr>
            <a:r>
              <a:rPr sz="2800" spc="-5" dirty="0">
                <a:latin typeface="Calibri"/>
                <a:cs typeface="Calibri"/>
              </a:rPr>
              <a:t>Il</a:t>
            </a:r>
            <a:r>
              <a:rPr sz="2800" spc="-15" dirty="0">
                <a:latin typeface="Calibri"/>
                <a:cs typeface="Calibri"/>
              </a:rPr>
              <a:t> </a:t>
            </a:r>
            <a:r>
              <a:rPr sz="2800" spc="-20" dirty="0">
                <a:latin typeface="Calibri"/>
                <a:cs typeface="Calibri"/>
              </a:rPr>
              <a:t>présente</a:t>
            </a:r>
            <a:r>
              <a:rPr sz="2800" spc="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à</a:t>
            </a:r>
            <a:r>
              <a:rPr sz="2800" spc="-15" dirty="0">
                <a:latin typeface="Calibri"/>
                <a:cs typeface="Calibri"/>
              </a:rPr>
              <a:t> décrire</a:t>
            </a:r>
            <a:endParaRPr sz="2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675"/>
              </a:spcBef>
            </a:pPr>
            <a:r>
              <a:rPr sz="2800" spc="-5" dirty="0">
                <a:latin typeface="Calibri"/>
                <a:cs typeface="Calibri"/>
              </a:rPr>
              <a:t>1-</a:t>
            </a:r>
            <a:r>
              <a:rPr sz="2800" spc="1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Le</a:t>
            </a:r>
            <a:r>
              <a:rPr sz="2800" spc="-10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réseau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veineux</a:t>
            </a:r>
            <a:r>
              <a:rPr sz="2800" spc="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du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pied</a:t>
            </a:r>
            <a:endParaRPr sz="2800">
              <a:latin typeface="Calibri"/>
              <a:cs typeface="Calibri"/>
            </a:endParaRPr>
          </a:p>
          <a:p>
            <a:pPr marL="292100" indent="-280035">
              <a:lnSpc>
                <a:spcPct val="100000"/>
              </a:lnSpc>
              <a:spcBef>
                <a:spcPts val="660"/>
              </a:spcBef>
              <a:buSzPct val="96428"/>
              <a:buFont typeface="Wingdings"/>
              <a:buChar char=""/>
              <a:tabLst>
                <a:tab pos="292735" algn="l"/>
              </a:tabLst>
            </a:pPr>
            <a:r>
              <a:rPr sz="2800" spc="-10" dirty="0">
                <a:latin typeface="Calibri"/>
                <a:cs typeface="Calibri"/>
              </a:rPr>
              <a:t>Réseau</a:t>
            </a:r>
            <a:r>
              <a:rPr sz="2800" spc="-40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dorsal</a:t>
            </a:r>
            <a:endParaRPr sz="2800">
              <a:latin typeface="Calibri"/>
              <a:cs typeface="Calibri"/>
            </a:endParaRPr>
          </a:p>
          <a:p>
            <a:pPr marL="292100" indent="-280035">
              <a:lnSpc>
                <a:spcPct val="100000"/>
              </a:lnSpc>
              <a:spcBef>
                <a:spcPts val="660"/>
              </a:spcBef>
              <a:buSzPct val="96428"/>
              <a:buFont typeface="Wingdings"/>
              <a:buChar char=""/>
              <a:tabLst>
                <a:tab pos="292735" algn="l"/>
              </a:tabLst>
            </a:pPr>
            <a:r>
              <a:rPr sz="2800" spc="-10" dirty="0">
                <a:latin typeface="Calibri"/>
                <a:cs typeface="Calibri"/>
              </a:rPr>
              <a:t>Réseau</a:t>
            </a:r>
            <a:r>
              <a:rPr sz="2800" spc="-20" dirty="0">
                <a:latin typeface="Calibri"/>
                <a:cs typeface="Calibri"/>
              </a:rPr>
              <a:t> plantaire</a:t>
            </a:r>
            <a:endParaRPr sz="2800">
              <a:latin typeface="Calibri"/>
              <a:cs typeface="Calibri"/>
            </a:endParaRPr>
          </a:p>
          <a:p>
            <a:pPr marL="12700" marR="248920">
              <a:lnSpc>
                <a:spcPct val="119600"/>
              </a:lnSpc>
              <a:spcBef>
                <a:spcPts val="15"/>
              </a:spcBef>
            </a:pPr>
            <a:r>
              <a:rPr sz="2800" spc="-5" dirty="0">
                <a:latin typeface="Calibri"/>
                <a:cs typeface="Calibri"/>
              </a:rPr>
              <a:t>2-</a:t>
            </a:r>
            <a:r>
              <a:rPr sz="2800" spc="1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la</a:t>
            </a:r>
            <a:r>
              <a:rPr sz="2800" spc="-2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veine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grande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saphène </a:t>
            </a:r>
            <a:r>
              <a:rPr sz="2800" spc="-62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3-</a:t>
            </a:r>
            <a:r>
              <a:rPr sz="2800" spc="1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la</a:t>
            </a:r>
            <a:r>
              <a:rPr sz="2800" spc="-2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veine</a:t>
            </a:r>
            <a:r>
              <a:rPr sz="2800" spc="10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petite</a:t>
            </a:r>
            <a:r>
              <a:rPr sz="2800" spc="-10" dirty="0">
                <a:latin typeface="Calibri"/>
                <a:cs typeface="Calibri"/>
              </a:rPr>
              <a:t> saphène</a:t>
            </a:r>
            <a:endParaRPr sz="2800">
              <a:latin typeface="Calibri"/>
              <a:cs typeface="Calibri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04647" y="471551"/>
            <a:ext cx="5131409" cy="418211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731764" y="1056132"/>
            <a:ext cx="6060947" cy="5120640"/>
          </a:xfrm>
          <a:prstGeom prst="rect">
            <a:avLst/>
          </a:prstGeom>
        </p:spPr>
      </p:pic>
      <p:sp>
        <p:nvSpPr>
          <p:cNvPr id="5" name="object 5"/>
          <p:cNvSpPr txBox="1">
            <a:spLocks noGrp="1"/>
          </p:cNvSpPr>
          <p:nvPr>
            <p:ph type="dt" sz="half" idx="6"/>
          </p:nvPr>
        </p:nvSpPr>
        <p:spPr>
          <a:xfrm>
            <a:off x="916939" y="6465214"/>
            <a:ext cx="764539" cy="15606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endParaRPr dirty="0"/>
          </a:p>
        </p:txBody>
      </p:sp>
      <p:sp>
        <p:nvSpPr>
          <p:cNvPr id="7" name="object 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pPr marL="38100">
                <a:lnSpc>
                  <a:spcPts val="1240"/>
                </a:lnSpc>
              </a:pPr>
              <a:t>6</a:t>
            </a:fld>
            <a:endParaRPr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56361" y="1263776"/>
            <a:ext cx="3310890" cy="4222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600" spc="-5" dirty="0">
                <a:solidFill>
                  <a:srgbClr val="FF0000"/>
                </a:solidFill>
              </a:rPr>
              <a:t>Le</a:t>
            </a:r>
            <a:r>
              <a:rPr sz="2600" spc="-35" dirty="0">
                <a:solidFill>
                  <a:srgbClr val="FF0000"/>
                </a:solidFill>
              </a:rPr>
              <a:t> </a:t>
            </a:r>
            <a:r>
              <a:rPr sz="2600" spc="-5" dirty="0">
                <a:solidFill>
                  <a:srgbClr val="FF0000"/>
                </a:solidFill>
              </a:rPr>
              <a:t>réseau</a:t>
            </a:r>
            <a:r>
              <a:rPr sz="2600" spc="-40" dirty="0">
                <a:solidFill>
                  <a:srgbClr val="FF0000"/>
                </a:solidFill>
              </a:rPr>
              <a:t> </a:t>
            </a:r>
            <a:r>
              <a:rPr sz="2600" spc="-5" dirty="0">
                <a:solidFill>
                  <a:srgbClr val="FF0000"/>
                </a:solidFill>
              </a:rPr>
              <a:t>veineux</a:t>
            </a:r>
            <a:r>
              <a:rPr sz="2600" spc="-50" dirty="0">
                <a:solidFill>
                  <a:srgbClr val="FF0000"/>
                </a:solidFill>
              </a:rPr>
              <a:t> </a:t>
            </a:r>
            <a:r>
              <a:rPr sz="2600" spc="-15" dirty="0">
                <a:solidFill>
                  <a:srgbClr val="FF0000"/>
                </a:solidFill>
              </a:rPr>
              <a:t>dorsal</a:t>
            </a:r>
            <a:endParaRPr sz="2600"/>
          </a:p>
        </p:txBody>
      </p:sp>
      <p:sp>
        <p:nvSpPr>
          <p:cNvPr id="3" name="object 3"/>
          <p:cNvSpPr txBox="1"/>
          <p:nvPr/>
        </p:nvSpPr>
        <p:spPr>
          <a:xfrm>
            <a:off x="556361" y="1707261"/>
            <a:ext cx="4943475" cy="3530600"/>
          </a:xfrm>
          <a:prstGeom prst="rect">
            <a:avLst/>
          </a:prstGeom>
        </p:spPr>
        <p:txBody>
          <a:bodyPr vert="horz" wrap="square" lIns="0" tIns="92075" rIns="0" bIns="0" rtlCol="0">
            <a:spAutoFit/>
          </a:bodyPr>
          <a:lstStyle/>
          <a:p>
            <a:pPr marL="241300" marR="16510" indent="-228600">
              <a:lnSpc>
                <a:spcPct val="80000"/>
              </a:lnSpc>
              <a:spcBef>
                <a:spcPts val="725"/>
              </a:spcBef>
              <a:buFont typeface="Wingdings"/>
              <a:buChar char=""/>
              <a:tabLst>
                <a:tab pos="241300" algn="l"/>
              </a:tabLst>
            </a:pPr>
            <a:r>
              <a:rPr sz="2600" spc="-5" dirty="0">
                <a:latin typeface="Calibri"/>
                <a:cs typeface="Calibri"/>
              </a:rPr>
              <a:t>Le</a:t>
            </a:r>
            <a:r>
              <a:rPr sz="2600" spc="-30" dirty="0">
                <a:latin typeface="Calibri"/>
                <a:cs typeface="Calibri"/>
              </a:rPr>
              <a:t> </a:t>
            </a:r>
            <a:r>
              <a:rPr sz="2600" spc="-5" dirty="0">
                <a:latin typeface="Calibri"/>
                <a:cs typeface="Calibri"/>
              </a:rPr>
              <a:t>réseau</a:t>
            </a:r>
            <a:r>
              <a:rPr sz="2600" spc="-35" dirty="0">
                <a:latin typeface="Calibri"/>
                <a:cs typeface="Calibri"/>
              </a:rPr>
              <a:t> </a:t>
            </a:r>
            <a:r>
              <a:rPr sz="2600" spc="-5" dirty="0">
                <a:latin typeface="Calibri"/>
                <a:cs typeface="Calibri"/>
              </a:rPr>
              <a:t>unguéal</a:t>
            </a:r>
            <a:r>
              <a:rPr sz="2600" spc="-30" dirty="0">
                <a:latin typeface="Calibri"/>
                <a:cs typeface="Calibri"/>
              </a:rPr>
              <a:t> </a:t>
            </a:r>
            <a:r>
              <a:rPr sz="2600" spc="-5" dirty="0">
                <a:latin typeface="Calibri"/>
                <a:cs typeface="Calibri"/>
              </a:rPr>
              <a:t>de</a:t>
            </a:r>
            <a:r>
              <a:rPr sz="2600" spc="-2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chaque</a:t>
            </a:r>
            <a:r>
              <a:rPr sz="2600" spc="-40" dirty="0">
                <a:latin typeface="Calibri"/>
                <a:cs typeface="Calibri"/>
              </a:rPr>
              <a:t> </a:t>
            </a:r>
            <a:r>
              <a:rPr sz="2600" spc="-5" dirty="0">
                <a:latin typeface="Calibri"/>
                <a:cs typeface="Calibri"/>
              </a:rPr>
              <a:t>orteil </a:t>
            </a:r>
            <a:r>
              <a:rPr sz="2600" spc="-570" dirty="0">
                <a:latin typeface="Calibri"/>
                <a:cs typeface="Calibri"/>
              </a:rPr>
              <a:t> </a:t>
            </a:r>
            <a:r>
              <a:rPr sz="2600" spc="-10" dirty="0">
                <a:latin typeface="Calibri"/>
                <a:cs typeface="Calibri"/>
              </a:rPr>
              <a:t>est drainé </a:t>
            </a:r>
            <a:r>
              <a:rPr sz="2600" spc="-5" dirty="0">
                <a:latin typeface="Calibri"/>
                <a:cs typeface="Calibri"/>
              </a:rPr>
              <a:t>par </a:t>
            </a:r>
            <a:r>
              <a:rPr sz="2600" dirty="0">
                <a:latin typeface="Calibri"/>
                <a:cs typeface="Calibri"/>
              </a:rPr>
              <a:t>02 </a:t>
            </a:r>
            <a:r>
              <a:rPr sz="2600" spc="-5" dirty="0">
                <a:latin typeface="Calibri"/>
                <a:cs typeface="Calibri"/>
              </a:rPr>
              <a:t>veines digitales </a:t>
            </a:r>
            <a:r>
              <a:rPr sz="2600" dirty="0">
                <a:latin typeface="Calibri"/>
                <a:cs typeface="Calibri"/>
              </a:rPr>
              <a:t> </a:t>
            </a:r>
            <a:r>
              <a:rPr sz="2600" spc="-10" dirty="0">
                <a:latin typeface="Calibri"/>
                <a:cs typeface="Calibri"/>
              </a:rPr>
              <a:t>dorsales </a:t>
            </a:r>
            <a:r>
              <a:rPr sz="2600" spc="-5" dirty="0">
                <a:latin typeface="Calibri"/>
                <a:cs typeface="Calibri"/>
              </a:rPr>
              <a:t>qui se </a:t>
            </a:r>
            <a:r>
              <a:rPr sz="2600" spc="-10" dirty="0">
                <a:latin typeface="Calibri"/>
                <a:cs typeface="Calibri"/>
              </a:rPr>
              <a:t>réunissent </a:t>
            </a:r>
            <a:r>
              <a:rPr sz="2600" spc="-5" dirty="0">
                <a:latin typeface="Calibri"/>
                <a:cs typeface="Calibri"/>
              </a:rPr>
              <a:t>pour </a:t>
            </a:r>
            <a:r>
              <a:rPr sz="2600" dirty="0">
                <a:latin typeface="Calibri"/>
                <a:cs typeface="Calibri"/>
              </a:rPr>
              <a:t> </a:t>
            </a:r>
            <a:r>
              <a:rPr sz="2600" spc="-15" dirty="0">
                <a:latin typeface="Calibri"/>
                <a:cs typeface="Calibri"/>
              </a:rPr>
              <a:t>former </a:t>
            </a:r>
            <a:r>
              <a:rPr sz="2600" spc="-5" dirty="0">
                <a:latin typeface="Calibri"/>
                <a:cs typeface="Calibri"/>
              </a:rPr>
              <a:t>une veine </a:t>
            </a:r>
            <a:r>
              <a:rPr sz="2600" spc="-15" dirty="0">
                <a:latin typeface="Calibri"/>
                <a:cs typeface="Calibri"/>
              </a:rPr>
              <a:t>métatarsienne </a:t>
            </a:r>
            <a:r>
              <a:rPr sz="2600" spc="-10" dirty="0">
                <a:latin typeface="Calibri"/>
                <a:cs typeface="Calibri"/>
              </a:rPr>
              <a:t> dorsale.</a:t>
            </a:r>
            <a:endParaRPr sz="2600">
              <a:latin typeface="Calibri"/>
              <a:cs typeface="Calibri"/>
            </a:endParaRPr>
          </a:p>
          <a:p>
            <a:pPr marL="241300" marR="5080" indent="-228600">
              <a:lnSpc>
                <a:spcPts val="2500"/>
              </a:lnSpc>
              <a:spcBef>
                <a:spcPts val="985"/>
              </a:spcBef>
              <a:buFont typeface="Wingdings"/>
              <a:buChar char=""/>
              <a:tabLst>
                <a:tab pos="241300" algn="l"/>
              </a:tabLst>
            </a:pPr>
            <a:r>
              <a:rPr sz="2600" spc="-5" dirty="0">
                <a:latin typeface="Calibri"/>
                <a:cs typeface="Calibri"/>
              </a:rPr>
              <a:t>Les veines </a:t>
            </a:r>
            <a:r>
              <a:rPr sz="2600" spc="-15" dirty="0">
                <a:latin typeface="Calibri"/>
                <a:cs typeface="Calibri"/>
              </a:rPr>
              <a:t>métatarsiennes </a:t>
            </a:r>
            <a:r>
              <a:rPr sz="2600" spc="-10" dirty="0">
                <a:latin typeface="Calibri"/>
                <a:cs typeface="Calibri"/>
              </a:rPr>
              <a:t>dorsales </a:t>
            </a:r>
            <a:r>
              <a:rPr sz="2600" spc="-580" dirty="0">
                <a:latin typeface="Calibri"/>
                <a:cs typeface="Calibri"/>
              </a:rPr>
              <a:t> </a:t>
            </a:r>
            <a:r>
              <a:rPr sz="2600" spc="-15" dirty="0">
                <a:latin typeface="Calibri"/>
                <a:cs typeface="Calibri"/>
              </a:rPr>
              <a:t>forment </a:t>
            </a:r>
            <a:r>
              <a:rPr sz="2600" spc="-35" dirty="0">
                <a:latin typeface="Calibri"/>
                <a:cs typeface="Calibri"/>
              </a:rPr>
              <a:t>l’arcade</a:t>
            </a:r>
            <a:r>
              <a:rPr sz="2600" dirty="0">
                <a:latin typeface="Calibri"/>
                <a:cs typeface="Calibri"/>
              </a:rPr>
              <a:t> </a:t>
            </a:r>
            <a:r>
              <a:rPr sz="2600" spc="-10" dirty="0">
                <a:latin typeface="Calibri"/>
                <a:cs typeface="Calibri"/>
              </a:rPr>
              <a:t>dorsale.</a:t>
            </a:r>
            <a:endParaRPr sz="2600">
              <a:latin typeface="Calibri"/>
              <a:cs typeface="Calibri"/>
            </a:endParaRPr>
          </a:p>
          <a:p>
            <a:pPr marL="241300" marR="63500" indent="-228600">
              <a:lnSpc>
                <a:spcPct val="80000"/>
              </a:lnSpc>
              <a:spcBef>
                <a:spcPts val="1015"/>
              </a:spcBef>
              <a:buFont typeface="Wingdings"/>
              <a:buChar char=""/>
              <a:tabLst>
                <a:tab pos="241300" algn="l"/>
              </a:tabLst>
            </a:pPr>
            <a:r>
              <a:rPr sz="2600" spc="-55" dirty="0">
                <a:latin typeface="Calibri"/>
                <a:cs typeface="Calibri"/>
              </a:rPr>
              <a:t>L’arcade </a:t>
            </a:r>
            <a:r>
              <a:rPr sz="2600" spc="-10" dirty="0">
                <a:latin typeface="Calibri"/>
                <a:cs typeface="Calibri"/>
              </a:rPr>
              <a:t>dorsale </a:t>
            </a:r>
            <a:r>
              <a:rPr sz="2600" spc="-5" dirty="0">
                <a:latin typeface="Calibri"/>
                <a:cs typeface="Calibri"/>
              </a:rPr>
              <a:t>est </a:t>
            </a:r>
            <a:r>
              <a:rPr sz="2600" spc="-10" dirty="0">
                <a:latin typeface="Calibri"/>
                <a:cs typeface="Calibri"/>
              </a:rPr>
              <a:t>drainée </a:t>
            </a:r>
            <a:r>
              <a:rPr sz="2600" spc="-5" dirty="0">
                <a:latin typeface="Calibri"/>
                <a:cs typeface="Calibri"/>
              </a:rPr>
              <a:t>par </a:t>
            </a:r>
            <a:r>
              <a:rPr sz="2600" dirty="0">
                <a:latin typeface="Calibri"/>
                <a:cs typeface="Calibri"/>
              </a:rPr>
              <a:t>02 </a:t>
            </a:r>
            <a:r>
              <a:rPr sz="2600" spc="-575" dirty="0">
                <a:latin typeface="Calibri"/>
                <a:cs typeface="Calibri"/>
              </a:rPr>
              <a:t> </a:t>
            </a:r>
            <a:r>
              <a:rPr sz="2600" spc="-5" dirty="0">
                <a:latin typeface="Calibri"/>
                <a:cs typeface="Calibri"/>
              </a:rPr>
              <a:t>veines marginales </a:t>
            </a:r>
            <a:r>
              <a:rPr sz="2600" spc="-15" dirty="0">
                <a:latin typeface="Calibri"/>
                <a:cs typeface="Calibri"/>
              </a:rPr>
              <a:t>latérale </a:t>
            </a:r>
            <a:r>
              <a:rPr sz="2600" spc="-10" dirty="0">
                <a:latin typeface="Calibri"/>
                <a:cs typeface="Calibri"/>
              </a:rPr>
              <a:t>et </a:t>
            </a:r>
            <a:r>
              <a:rPr sz="2600" spc="-5" dirty="0">
                <a:latin typeface="Calibri"/>
                <a:cs typeface="Calibri"/>
              </a:rPr>
              <a:t> médiale.</a:t>
            </a:r>
            <a:endParaRPr sz="2600">
              <a:latin typeface="Calibri"/>
              <a:cs typeface="Calibri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64947" y="313436"/>
            <a:ext cx="5215483" cy="416940"/>
          </a:xfrm>
          <a:prstGeom prst="rect">
            <a:avLst/>
          </a:prstGeom>
        </p:spPr>
      </p:pic>
      <p:grpSp>
        <p:nvGrpSpPr>
          <p:cNvPr id="5" name="object 5"/>
          <p:cNvGrpSpPr/>
          <p:nvPr/>
        </p:nvGrpSpPr>
        <p:grpSpPr>
          <a:xfrm>
            <a:off x="6729983" y="260604"/>
            <a:ext cx="4624070" cy="5148580"/>
            <a:chOff x="6729983" y="260604"/>
            <a:chExt cx="4624070" cy="5148580"/>
          </a:xfrm>
        </p:grpSpPr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729983" y="260604"/>
              <a:ext cx="4623816" cy="5148072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8551163" y="4134612"/>
              <a:ext cx="1932305" cy="26034"/>
            </a:xfrm>
            <a:custGeom>
              <a:avLst/>
              <a:gdLst/>
              <a:ahLst/>
              <a:cxnLst/>
              <a:rect l="l" t="t" r="r" b="b"/>
              <a:pathLst>
                <a:path w="1932304" h="26035">
                  <a:moveTo>
                    <a:pt x="1931796" y="0"/>
                  </a:moveTo>
                  <a:lnTo>
                    <a:pt x="0" y="25781"/>
                  </a:lnTo>
                </a:path>
              </a:pathLst>
            </a:custGeom>
            <a:ln w="609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8446007" y="3521963"/>
              <a:ext cx="1225550" cy="638810"/>
            </a:xfrm>
            <a:custGeom>
              <a:avLst/>
              <a:gdLst/>
              <a:ahLst/>
              <a:cxnLst/>
              <a:rect l="l" t="t" r="r" b="b"/>
              <a:pathLst>
                <a:path w="1225550" h="638810">
                  <a:moveTo>
                    <a:pt x="106299" y="638429"/>
                  </a:moveTo>
                  <a:lnTo>
                    <a:pt x="0" y="0"/>
                  </a:lnTo>
                </a:path>
                <a:path w="1225550" h="638810">
                  <a:moveTo>
                    <a:pt x="447421" y="589407"/>
                  </a:moveTo>
                  <a:lnTo>
                    <a:pt x="316992" y="0"/>
                  </a:lnTo>
                </a:path>
                <a:path w="1225550" h="638810">
                  <a:moveTo>
                    <a:pt x="1225042" y="638302"/>
                  </a:moveTo>
                  <a:lnTo>
                    <a:pt x="1053084" y="228600"/>
                  </a:lnTo>
                </a:path>
                <a:path w="1225550" h="638810">
                  <a:moveTo>
                    <a:pt x="858393" y="610743"/>
                  </a:moveTo>
                  <a:lnTo>
                    <a:pt x="659892" y="140208"/>
                  </a:lnTo>
                </a:path>
              </a:pathLst>
            </a:custGeom>
            <a:ln w="121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 txBox="1"/>
          <p:nvPr/>
        </p:nvSpPr>
        <p:spPr>
          <a:xfrm>
            <a:off x="8730667" y="5402681"/>
            <a:ext cx="1899920" cy="617220"/>
          </a:xfrm>
          <a:prstGeom prst="rect">
            <a:avLst/>
          </a:prstGeom>
        </p:spPr>
        <p:txBody>
          <a:bodyPr vert="horz" wrap="square" lIns="0" tIns="33655" rIns="0" bIns="0" rtlCol="0">
            <a:spAutoFit/>
          </a:bodyPr>
          <a:lstStyle/>
          <a:p>
            <a:pPr marL="173355" indent="-161290">
              <a:lnSpc>
                <a:spcPct val="100000"/>
              </a:lnSpc>
              <a:spcBef>
                <a:spcPts val="265"/>
              </a:spcBef>
              <a:buAutoNum type="arabicPlain" startAt="6"/>
              <a:tabLst>
                <a:tab pos="173990" algn="l"/>
              </a:tabLst>
            </a:pPr>
            <a:r>
              <a:rPr sz="1200" b="1" dirty="0">
                <a:latin typeface="Calibri"/>
                <a:cs typeface="Calibri"/>
              </a:rPr>
              <a:t>V</a:t>
            </a:r>
            <a:r>
              <a:rPr sz="1200" b="1" spc="-20" dirty="0">
                <a:latin typeface="Calibri"/>
                <a:cs typeface="Calibri"/>
              </a:rPr>
              <a:t> </a:t>
            </a:r>
            <a:r>
              <a:rPr sz="1200" b="1" spc="-5" dirty="0">
                <a:latin typeface="Calibri"/>
                <a:cs typeface="Calibri"/>
              </a:rPr>
              <a:t>marginale</a:t>
            </a:r>
            <a:r>
              <a:rPr sz="1200" b="1" spc="-10" dirty="0">
                <a:latin typeface="Calibri"/>
                <a:cs typeface="Calibri"/>
              </a:rPr>
              <a:t> </a:t>
            </a:r>
            <a:r>
              <a:rPr sz="1200" b="1" spc="-5" dirty="0">
                <a:latin typeface="Calibri"/>
                <a:cs typeface="Calibri"/>
              </a:rPr>
              <a:t>médiale</a:t>
            </a:r>
            <a:endParaRPr sz="1200">
              <a:latin typeface="Calibri"/>
              <a:cs typeface="Calibri"/>
            </a:endParaRPr>
          </a:p>
          <a:p>
            <a:pPr marL="31115" marR="5080" indent="-7620">
              <a:lnSpc>
                <a:spcPct val="100000"/>
              </a:lnSpc>
              <a:spcBef>
                <a:spcPts val="170"/>
              </a:spcBef>
              <a:buAutoNum type="arabicPlain" startAt="6"/>
              <a:tabLst>
                <a:tab pos="186055" algn="l"/>
              </a:tabLst>
            </a:pPr>
            <a:r>
              <a:rPr sz="1200" b="1" dirty="0">
                <a:latin typeface="Calibri"/>
                <a:cs typeface="Calibri"/>
              </a:rPr>
              <a:t>V</a:t>
            </a:r>
            <a:r>
              <a:rPr sz="1200" b="1" spc="5" dirty="0">
                <a:latin typeface="Calibri"/>
                <a:cs typeface="Calibri"/>
              </a:rPr>
              <a:t> </a:t>
            </a:r>
            <a:r>
              <a:rPr sz="1200" b="1" spc="-10" dirty="0">
                <a:latin typeface="Calibri"/>
                <a:cs typeface="Calibri"/>
              </a:rPr>
              <a:t>métatarsiennes </a:t>
            </a:r>
            <a:r>
              <a:rPr sz="1200" b="1" spc="-5" dirty="0">
                <a:latin typeface="Calibri"/>
                <a:cs typeface="Calibri"/>
              </a:rPr>
              <a:t>dorsales </a:t>
            </a:r>
            <a:r>
              <a:rPr sz="1200" b="1" spc="-260" dirty="0">
                <a:latin typeface="Calibri"/>
                <a:cs typeface="Calibri"/>
              </a:rPr>
              <a:t> </a:t>
            </a:r>
            <a:r>
              <a:rPr sz="1200" b="1" spc="5" dirty="0">
                <a:latin typeface="Calibri"/>
                <a:cs typeface="Calibri"/>
              </a:rPr>
              <a:t>8-</a:t>
            </a:r>
            <a:r>
              <a:rPr sz="1200" b="1" spc="-15" dirty="0">
                <a:latin typeface="Calibri"/>
                <a:cs typeface="Calibri"/>
              </a:rPr>
              <a:t> </a:t>
            </a:r>
            <a:r>
              <a:rPr sz="1200" b="1" spc="-5" dirty="0">
                <a:latin typeface="Calibri"/>
                <a:cs typeface="Calibri"/>
              </a:rPr>
              <a:t>réseau</a:t>
            </a:r>
            <a:r>
              <a:rPr sz="1200" b="1" spc="-10" dirty="0">
                <a:latin typeface="Calibri"/>
                <a:cs typeface="Calibri"/>
              </a:rPr>
              <a:t> </a:t>
            </a:r>
            <a:r>
              <a:rPr sz="1200" b="1" spc="-5" dirty="0">
                <a:latin typeface="Calibri"/>
                <a:cs typeface="Calibri"/>
              </a:rPr>
              <a:t>veineux</a:t>
            </a:r>
            <a:r>
              <a:rPr sz="1200" b="1" spc="-10" dirty="0">
                <a:latin typeface="Calibri"/>
                <a:cs typeface="Calibri"/>
              </a:rPr>
              <a:t> </a:t>
            </a:r>
            <a:r>
              <a:rPr sz="1200" b="1" spc="-5" dirty="0">
                <a:latin typeface="Calibri"/>
                <a:cs typeface="Calibri"/>
              </a:rPr>
              <a:t>unguéal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1" name="object 11"/>
          <p:cNvSpPr txBox="1">
            <a:spLocks noGrp="1"/>
          </p:cNvSpPr>
          <p:nvPr>
            <p:ph type="dt" sz="half" idx="6"/>
          </p:nvPr>
        </p:nvSpPr>
        <p:spPr>
          <a:xfrm>
            <a:off x="916939" y="6465214"/>
            <a:ext cx="764539" cy="15606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endParaRPr dirty="0"/>
          </a:p>
        </p:txBody>
      </p:sp>
      <p:sp>
        <p:nvSpPr>
          <p:cNvPr id="13" name="object 13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pPr marL="38100">
                <a:lnSpc>
                  <a:spcPts val="1240"/>
                </a:lnSpc>
              </a:pPr>
              <a:t>7</a:t>
            </a:fld>
            <a:endParaRPr dirty="0"/>
          </a:p>
        </p:txBody>
      </p:sp>
      <p:sp>
        <p:nvSpPr>
          <p:cNvPr id="10" name="object 10"/>
          <p:cNvSpPr txBox="1"/>
          <p:nvPr/>
        </p:nvSpPr>
        <p:spPr>
          <a:xfrm>
            <a:off x="6861429" y="5347817"/>
            <a:ext cx="1671320" cy="1037590"/>
          </a:xfrm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12700" marR="94615">
              <a:lnSpc>
                <a:spcPct val="102200"/>
              </a:lnSpc>
              <a:spcBef>
                <a:spcPts val="50"/>
              </a:spcBef>
            </a:pPr>
            <a:r>
              <a:rPr sz="1200" b="1" spc="-5" dirty="0">
                <a:latin typeface="Calibri"/>
                <a:cs typeface="Calibri"/>
              </a:rPr>
              <a:t>1</a:t>
            </a:r>
            <a:r>
              <a:rPr sz="1800" b="1" spc="-5" dirty="0">
                <a:latin typeface="Calibri"/>
                <a:cs typeface="Calibri"/>
              </a:rPr>
              <a:t>-</a:t>
            </a:r>
            <a:r>
              <a:rPr sz="1200" b="1" spc="-5" dirty="0">
                <a:latin typeface="Calibri"/>
                <a:cs typeface="Calibri"/>
              </a:rPr>
              <a:t>Réseau</a:t>
            </a:r>
            <a:r>
              <a:rPr sz="1200" b="1" spc="-40" dirty="0">
                <a:latin typeface="Calibri"/>
                <a:cs typeface="Calibri"/>
              </a:rPr>
              <a:t> </a:t>
            </a:r>
            <a:r>
              <a:rPr sz="1200" b="1" spc="-5" dirty="0">
                <a:latin typeface="Calibri"/>
                <a:cs typeface="Calibri"/>
              </a:rPr>
              <a:t>veineux</a:t>
            </a:r>
            <a:r>
              <a:rPr sz="1200" b="1" spc="-30" dirty="0">
                <a:latin typeface="Calibri"/>
                <a:cs typeface="Calibri"/>
              </a:rPr>
              <a:t> </a:t>
            </a:r>
            <a:r>
              <a:rPr sz="1200" b="1" spc="-5" dirty="0">
                <a:latin typeface="Calibri"/>
                <a:cs typeface="Calibri"/>
              </a:rPr>
              <a:t>dorsal </a:t>
            </a:r>
            <a:r>
              <a:rPr sz="1200" b="1" spc="-254" dirty="0">
                <a:latin typeface="Calibri"/>
                <a:cs typeface="Calibri"/>
              </a:rPr>
              <a:t> </a:t>
            </a:r>
            <a:r>
              <a:rPr sz="1200" b="1" dirty="0">
                <a:latin typeface="Calibri"/>
                <a:cs typeface="Calibri"/>
              </a:rPr>
              <a:t>2-</a:t>
            </a:r>
            <a:r>
              <a:rPr sz="1200" b="1" spc="-15" dirty="0">
                <a:latin typeface="Calibri"/>
                <a:cs typeface="Calibri"/>
              </a:rPr>
              <a:t> </a:t>
            </a:r>
            <a:r>
              <a:rPr sz="1200" b="1" dirty="0">
                <a:latin typeface="Calibri"/>
                <a:cs typeface="Calibri"/>
              </a:rPr>
              <a:t>V</a:t>
            </a:r>
            <a:r>
              <a:rPr sz="1200" b="1" spc="-10" dirty="0">
                <a:latin typeface="Calibri"/>
                <a:cs typeface="Calibri"/>
              </a:rPr>
              <a:t> </a:t>
            </a:r>
            <a:r>
              <a:rPr sz="1200" b="1" spc="-5" dirty="0">
                <a:latin typeface="Calibri"/>
                <a:cs typeface="Calibri"/>
              </a:rPr>
              <a:t>marginale</a:t>
            </a:r>
            <a:r>
              <a:rPr sz="1200" b="1" dirty="0">
                <a:latin typeface="Calibri"/>
                <a:cs typeface="Calibri"/>
              </a:rPr>
              <a:t> </a:t>
            </a:r>
            <a:r>
              <a:rPr sz="1200" b="1" spc="-10" dirty="0">
                <a:latin typeface="Calibri"/>
                <a:cs typeface="Calibri"/>
              </a:rPr>
              <a:t>latérale</a:t>
            </a:r>
            <a:endParaRPr sz="1200">
              <a:latin typeface="Calibri"/>
              <a:cs typeface="Calibri"/>
            </a:endParaRPr>
          </a:p>
          <a:p>
            <a:pPr marL="12700" marR="5080">
              <a:lnSpc>
                <a:spcPct val="100000"/>
              </a:lnSpc>
            </a:pPr>
            <a:r>
              <a:rPr sz="1200" b="1" spc="-5" dirty="0">
                <a:latin typeface="Calibri"/>
                <a:cs typeface="Calibri"/>
              </a:rPr>
              <a:t>3-arcade</a:t>
            </a:r>
            <a:r>
              <a:rPr sz="1200" b="1" spc="-50" dirty="0">
                <a:latin typeface="Calibri"/>
                <a:cs typeface="Calibri"/>
              </a:rPr>
              <a:t> </a:t>
            </a:r>
            <a:r>
              <a:rPr sz="1200" b="1" spc="-5" dirty="0">
                <a:latin typeface="Calibri"/>
                <a:cs typeface="Calibri"/>
              </a:rPr>
              <a:t>veineuse</a:t>
            </a:r>
            <a:r>
              <a:rPr sz="1200" b="1" spc="-25" dirty="0">
                <a:latin typeface="Calibri"/>
                <a:cs typeface="Calibri"/>
              </a:rPr>
              <a:t> </a:t>
            </a:r>
            <a:r>
              <a:rPr sz="1200" b="1" spc="-5" dirty="0">
                <a:latin typeface="Calibri"/>
                <a:cs typeface="Calibri"/>
              </a:rPr>
              <a:t>dorsale </a:t>
            </a:r>
            <a:r>
              <a:rPr sz="1200" b="1" spc="-260" dirty="0">
                <a:latin typeface="Calibri"/>
                <a:cs typeface="Calibri"/>
              </a:rPr>
              <a:t> </a:t>
            </a:r>
            <a:r>
              <a:rPr sz="1200" b="1" dirty="0">
                <a:latin typeface="Calibri"/>
                <a:cs typeface="Calibri"/>
              </a:rPr>
              <a:t>4-</a:t>
            </a:r>
            <a:r>
              <a:rPr sz="1200" b="1" spc="-10" dirty="0">
                <a:latin typeface="Calibri"/>
                <a:cs typeface="Calibri"/>
              </a:rPr>
              <a:t> </a:t>
            </a:r>
            <a:r>
              <a:rPr sz="1200" b="1" dirty="0">
                <a:latin typeface="Calibri"/>
                <a:cs typeface="Calibri"/>
              </a:rPr>
              <a:t>V</a:t>
            </a:r>
            <a:r>
              <a:rPr sz="1200" b="1" spc="-10" dirty="0">
                <a:latin typeface="Calibri"/>
                <a:cs typeface="Calibri"/>
              </a:rPr>
              <a:t> </a:t>
            </a:r>
            <a:r>
              <a:rPr sz="1200" b="1" spc="-5" dirty="0">
                <a:latin typeface="Calibri"/>
                <a:cs typeface="Calibri"/>
              </a:rPr>
              <a:t>interdigitales</a:t>
            </a:r>
            <a:endParaRPr sz="12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200" b="1" dirty="0">
                <a:latin typeface="Calibri"/>
                <a:cs typeface="Calibri"/>
              </a:rPr>
              <a:t>5-</a:t>
            </a:r>
            <a:r>
              <a:rPr sz="1200" b="1" spc="-20" dirty="0">
                <a:latin typeface="Calibri"/>
                <a:cs typeface="Calibri"/>
              </a:rPr>
              <a:t> </a:t>
            </a:r>
            <a:r>
              <a:rPr sz="1200" b="1" dirty="0">
                <a:latin typeface="Calibri"/>
                <a:cs typeface="Calibri"/>
              </a:rPr>
              <a:t>V</a:t>
            </a:r>
            <a:r>
              <a:rPr sz="1200" b="1" spc="-10" dirty="0">
                <a:latin typeface="Calibri"/>
                <a:cs typeface="Calibri"/>
              </a:rPr>
              <a:t> </a:t>
            </a:r>
            <a:r>
              <a:rPr sz="1200" b="1" spc="-5" dirty="0">
                <a:latin typeface="Calibri"/>
                <a:cs typeface="Calibri"/>
              </a:rPr>
              <a:t>digitales</a:t>
            </a:r>
            <a:r>
              <a:rPr sz="1200" b="1" spc="-15" dirty="0">
                <a:latin typeface="Calibri"/>
                <a:cs typeface="Calibri"/>
              </a:rPr>
              <a:t> </a:t>
            </a:r>
            <a:r>
              <a:rPr sz="1200" b="1" spc="-5" dirty="0">
                <a:latin typeface="Calibri"/>
                <a:cs typeface="Calibri"/>
              </a:rPr>
              <a:t>dorsales</a:t>
            </a:r>
            <a:endParaRPr sz="1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53339" y="1545082"/>
            <a:ext cx="340677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5" dirty="0">
                <a:solidFill>
                  <a:srgbClr val="FF0000"/>
                </a:solidFill>
              </a:rPr>
              <a:t>Le</a:t>
            </a:r>
            <a:r>
              <a:rPr sz="2400" spc="-25" dirty="0">
                <a:solidFill>
                  <a:srgbClr val="FF0000"/>
                </a:solidFill>
              </a:rPr>
              <a:t> </a:t>
            </a:r>
            <a:r>
              <a:rPr sz="2400" spc="-5" dirty="0">
                <a:solidFill>
                  <a:srgbClr val="FF0000"/>
                </a:solidFill>
              </a:rPr>
              <a:t>réseau</a:t>
            </a:r>
            <a:r>
              <a:rPr sz="2400" spc="-20" dirty="0">
                <a:solidFill>
                  <a:srgbClr val="FF0000"/>
                </a:solidFill>
              </a:rPr>
              <a:t> </a:t>
            </a:r>
            <a:r>
              <a:rPr sz="2400" spc="-5" dirty="0">
                <a:solidFill>
                  <a:srgbClr val="FF0000"/>
                </a:solidFill>
              </a:rPr>
              <a:t>veineux</a:t>
            </a:r>
            <a:r>
              <a:rPr sz="2400" spc="-25" dirty="0">
                <a:solidFill>
                  <a:srgbClr val="FF0000"/>
                </a:solidFill>
              </a:rPr>
              <a:t> </a:t>
            </a:r>
            <a:r>
              <a:rPr sz="2400" spc="-15" dirty="0">
                <a:solidFill>
                  <a:srgbClr val="FF0000"/>
                </a:solidFill>
              </a:rPr>
              <a:t>plantaire</a:t>
            </a:r>
            <a:endParaRPr sz="2400"/>
          </a:p>
        </p:txBody>
      </p:sp>
      <p:sp>
        <p:nvSpPr>
          <p:cNvPr id="3" name="object 3"/>
          <p:cNvSpPr txBox="1"/>
          <p:nvPr/>
        </p:nvSpPr>
        <p:spPr>
          <a:xfrm>
            <a:off x="453339" y="2002282"/>
            <a:ext cx="4928870" cy="3608070"/>
          </a:xfrm>
          <a:prstGeom prst="rect">
            <a:avLst/>
          </a:prstGeom>
        </p:spPr>
        <p:txBody>
          <a:bodyPr vert="horz" wrap="square" lIns="0" tIns="48895" rIns="0" bIns="0" rtlCol="0">
            <a:spAutoFit/>
          </a:bodyPr>
          <a:lstStyle/>
          <a:p>
            <a:pPr marL="241300" marR="325120" indent="-228600">
              <a:lnSpc>
                <a:spcPct val="90000"/>
              </a:lnSpc>
              <a:spcBef>
                <a:spcPts val="385"/>
              </a:spcBef>
              <a:buFont typeface="Wingdings"/>
              <a:buChar char=""/>
              <a:tabLst>
                <a:tab pos="241300" algn="l"/>
              </a:tabLst>
            </a:pPr>
            <a:r>
              <a:rPr sz="2400" spc="-5" dirty="0">
                <a:latin typeface="Calibri"/>
                <a:cs typeface="Calibri"/>
              </a:rPr>
              <a:t>Le réseau </a:t>
            </a:r>
            <a:r>
              <a:rPr sz="2400" spc="-10" dirty="0">
                <a:latin typeface="Calibri"/>
                <a:cs typeface="Calibri"/>
              </a:rPr>
              <a:t>pulpaire </a:t>
            </a:r>
            <a:r>
              <a:rPr sz="2400" spc="-5" dirty="0">
                <a:latin typeface="Calibri"/>
                <a:cs typeface="Calibri"/>
              </a:rPr>
              <a:t>de </a:t>
            </a:r>
            <a:r>
              <a:rPr sz="2400" dirty="0">
                <a:latin typeface="Calibri"/>
                <a:cs typeface="Calibri"/>
              </a:rPr>
              <a:t>chaque </a:t>
            </a:r>
            <a:r>
              <a:rPr sz="2400" spc="-10" dirty="0">
                <a:latin typeface="Calibri"/>
                <a:cs typeface="Calibri"/>
              </a:rPr>
              <a:t>orteil </a:t>
            </a:r>
            <a:r>
              <a:rPr sz="2400" spc="-53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est drainé </a:t>
            </a:r>
            <a:r>
              <a:rPr sz="2400" spc="-5" dirty="0">
                <a:latin typeface="Calibri"/>
                <a:cs typeface="Calibri"/>
              </a:rPr>
              <a:t>par 02 veines </a:t>
            </a:r>
            <a:r>
              <a:rPr sz="2400" spc="-10" dirty="0">
                <a:latin typeface="Calibri"/>
                <a:cs typeface="Calibri"/>
              </a:rPr>
              <a:t>digitales </a:t>
            </a:r>
            <a:r>
              <a:rPr sz="2400" spc="-5" dirty="0">
                <a:latin typeface="Calibri"/>
                <a:cs typeface="Calibri"/>
              </a:rPr>
              <a:t> </a:t>
            </a:r>
            <a:r>
              <a:rPr sz="2400" spc="-15" dirty="0">
                <a:latin typeface="Calibri"/>
                <a:cs typeface="Calibri"/>
              </a:rPr>
              <a:t>plantaire </a:t>
            </a:r>
            <a:r>
              <a:rPr sz="2400" spc="-5" dirty="0">
                <a:latin typeface="Calibri"/>
                <a:cs typeface="Calibri"/>
              </a:rPr>
              <a:t>qui se </a:t>
            </a:r>
            <a:r>
              <a:rPr sz="2400" spc="-10" dirty="0">
                <a:latin typeface="Calibri"/>
                <a:cs typeface="Calibri"/>
              </a:rPr>
              <a:t>réunissent</a:t>
            </a:r>
            <a:r>
              <a:rPr sz="2400" spc="-5" dirty="0">
                <a:latin typeface="Calibri"/>
                <a:cs typeface="Calibri"/>
              </a:rPr>
              <a:t> pour </a:t>
            </a:r>
            <a:r>
              <a:rPr sz="2400" dirty="0">
                <a:latin typeface="Calibri"/>
                <a:cs typeface="Calibri"/>
              </a:rPr>
              <a:t> </a:t>
            </a:r>
            <a:r>
              <a:rPr sz="2400" spc="-15" dirty="0">
                <a:latin typeface="Calibri"/>
                <a:cs typeface="Calibri"/>
              </a:rPr>
              <a:t>former </a:t>
            </a:r>
            <a:r>
              <a:rPr sz="2400" spc="-5" dirty="0">
                <a:latin typeface="Calibri"/>
                <a:cs typeface="Calibri"/>
              </a:rPr>
              <a:t>une </a:t>
            </a:r>
            <a:r>
              <a:rPr sz="2400" spc="-10" dirty="0">
                <a:latin typeface="Calibri"/>
                <a:cs typeface="Calibri"/>
              </a:rPr>
              <a:t>veine</a:t>
            </a:r>
            <a:r>
              <a:rPr sz="2400" spc="15" dirty="0">
                <a:latin typeface="Calibri"/>
                <a:cs typeface="Calibri"/>
              </a:rPr>
              <a:t> </a:t>
            </a:r>
            <a:r>
              <a:rPr sz="2400" spc="-15" dirty="0">
                <a:latin typeface="Calibri"/>
                <a:cs typeface="Calibri"/>
              </a:rPr>
              <a:t>métatarsienne </a:t>
            </a:r>
            <a:r>
              <a:rPr sz="2400" spc="-10" dirty="0">
                <a:latin typeface="Calibri"/>
                <a:cs typeface="Calibri"/>
              </a:rPr>
              <a:t> plantaire.</a:t>
            </a:r>
            <a:endParaRPr sz="2400">
              <a:latin typeface="Calibri"/>
              <a:cs typeface="Calibri"/>
            </a:endParaRPr>
          </a:p>
          <a:p>
            <a:pPr marL="241300" indent="-228600">
              <a:lnSpc>
                <a:spcPts val="2735"/>
              </a:lnSpc>
              <a:spcBef>
                <a:spcPts val="710"/>
              </a:spcBef>
              <a:buFont typeface="Wingdings"/>
              <a:buChar char=""/>
              <a:tabLst>
                <a:tab pos="241300" algn="l"/>
              </a:tabLst>
            </a:pPr>
            <a:r>
              <a:rPr sz="2400" spc="-5" dirty="0">
                <a:latin typeface="Calibri"/>
                <a:cs typeface="Calibri"/>
              </a:rPr>
              <a:t>Les</a:t>
            </a:r>
            <a:r>
              <a:rPr sz="2400" spc="-2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veines</a:t>
            </a:r>
            <a:r>
              <a:rPr sz="2400" spc="-10" dirty="0">
                <a:latin typeface="Calibri"/>
                <a:cs typeface="Calibri"/>
              </a:rPr>
              <a:t> métatarsiennes</a:t>
            </a:r>
            <a:r>
              <a:rPr sz="2400" spc="-6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plantaires</a:t>
            </a:r>
            <a:endParaRPr sz="2400">
              <a:latin typeface="Calibri"/>
              <a:cs typeface="Calibri"/>
            </a:endParaRPr>
          </a:p>
          <a:p>
            <a:pPr marL="241300">
              <a:lnSpc>
                <a:spcPts val="2735"/>
              </a:lnSpc>
            </a:pPr>
            <a:r>
              <a:rPr sz="2400" spc="-15" dirty="0">
                <a:latin typeface="Calibri"/>
                <a:cs typeface="Calibri"/>
              </a:rPr>
              <a:t>forment</a:t>
            </a:r>
            <a:r>
              <a:rPr sz="2400" spc="-40" dirty="0">
                <a:latin typeface="Calibri"/>
                <a:cs typeface="Calibri"/>
              </a:rPr>
              <a:t> </a:t>
            </a:r>
            <a:r>
              <a:rPr sz="2400" spc="-30" dirty="0">
                <a:latin typeface="Calibri"/>
                <a:cs typeface="Calibri"/>
              </a:rPr>
              <a:t>l’arcade</a:t>
            </a:r>
            <a:r>
              <a:rPr sz="2400" spc="-2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plantaire.</a:t>
            </a:r>
            <a:endParaRPr sz="2400">
              <a:latin typeface="Calibri"/>
              <a:cs typeface="Calibri"/>
            </a:endParaRPr>
          </a:p>
          <a:p>
            <a:pPr marL="241300" marR="5080" indent="-228600">
              <a:lnSpc>
                <a:spcPct val="90100"/>
              </a:lnSpc>
              <a:spcBef>
                <a:spcPts val="995"/>
              </a:spcBef>
              <a:buFont typeface="Wingdings"/>
              <a:buChar char=""/>
              <a:tabLst>
                <a:tab pos="241300" algn="l"/>
              </a:tabLst>
            </a:pPr>
            <a:r>
              <a:rPr sz="2400" spc="-55" dirty="0">
                <a:latin typeface="Calibri"/>
                <a:cs typeface="Calibri"/>
              </a:rPr>
              <a:t>L’arcade</a:t>
            </a:r>
            <a:r>
              <a:rPr sz="2400" spc="-5" dirty="0">
                <a:latin typeface="Calibri"/>
                <a:cs typeface="Calibri"/>
              </a:rPr>
              <a:t> </a:t>
            </a:r>
            <a:r>
              <a:rPr sz="2400" spc="-15" dirty="0">
                <a:latin typeface="Calibri"/>
                <a:cs typeface="Calibri"/>
              </a:rPr>
              <a:t>plantaire</a:t>
            </a:r>
            <a:r>
              <a:rPr sz="2400" spc="-10" dirty="0">
                <a:latin typeface="Calibri"/>
                <a:cs typeface="Calibri"/>
              </a:rPr>
              <a:t> est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drainée</a:t>
            </a:r>
            <a:r>
              <a:rPr sz="2400" spc="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dans </a:t>
            </a:r>
            <a:r>
              <a:rPr sz="2400" dirty="0">
                <a:latin typeface="Calibri"/>
                <a:cs typeface="Calibri"/>
              </a:rPr>
              <a:t>les </a:t>
            </a:r>
            <a:r>
              <a:rPr sz="2400" spc="-53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veines marginale </a:t>
            </a:r>
            <a:r>
              <a:rPr sz="2400" dirty="0">
                <a:latin typeface="Calibri"/>
                <a:cs typeface="Calibri"/>
              </a:rPr>
              <a:t>et </a:t>
            </a:r>
            <a:r>
              <a:rPr sz="2400" spc="-5" dirty="0">
                <a:latin typeface="Calibri"/>
                <a:cs typeface="Calibri"/>
              </a:rPr>
              <a:t>dans </a:t>
            </a:r>
            <a:r>
              <a:rPr sz="2400" spc="-30" dirty="0">
                <a:latin typeface="Calibri"/>
                <a:cs typeface="Calibri"/>
              </a:rPr>
              <a:t>l’arcade </a:t>
            </a:r>
            <a:r>
              <a:rPr sz="2400" spc="-2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dorsale.</a:t>
            </a:r>
            <a:endParaRPr sz="2400">
              <a:latin typeface="Calibri"/>
              <a:cs typeface="Calibri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77825" y="455168"/>
            <a:ext cx="5215432" cy="416813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928104" y="132587"/>
            <a:ext cx="4741163" cy="5266944"/>
          </a:xfrm>
          <a:prstGeom prst="rect">
            <a:avLst/>
          </a:prstGeom>
        </p:spPr>
      </p:pic>
      <p:sp>
        <p:nvSpPr>
          <p:cNvPr id="6" name="object 6"/>
          <p:cNvSpPr txBox="1"/>
          <p:nvPr/>
        </p:nvSpPr>
        <p:spPr>
          <a:xfrm>
            <a:off x="7175754" y="5359400"/>
            <a:ext cx="358838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790064" algn="l"/>
              </a:tabLst>
            </a:pPr>
            <a:r>
              <a:rPr sz="1200" b="1" spc="-5" dirty="0">
                <a:latin typeface="Calibri"/>
                <a:cs typeface="Calibri"/>
              </a:rPr>
              <a:t>1</a:t>
            </a:r>
            <a:r>
              <a:rPr sz="1800" b="1" spc="-5" dirty="0">
                <a:latin typeface="Calibri"/>
                <a:cs typeface="Calibri"/>
              </a:rPr>
              <a:t>-</a:t>
            </a:r>
            <a:r>
              <a:rPr sz="1200" b="1" spc="-5" dirty="0">
                <a:latin typeface="Calibri"/>
                <a:cs typeface="Calibri"/>
              </a:rPr>
              <a:t>grande</a:t>
            </a:r>
            <a:r>
              <a:rPr sz="1200" b="1" dirty="0">
                <a:latin typeface="Calibri"/>
                <a:cs typeface="Calibri"/>
              </a:rPr>
              <a:t> </a:t>
            </a:r>
            <a:r>
              <a:rPr sz="1200" b="1" spc="-5" dirty="0">
                <a:latin typeface="Calibri"/>
                <a:cs typeface="Calibri"/>
              </a:rPr>
              <a:t>veine</a:t>
            </a:r>
            <a:r>
              <a:rPr sz="1200" b="1" dirty="0">
                <a:latin typeface="Calibri"/>
                <a:cs typeface="Calibri"/>
              </a:rPr>
              <a:t> </a:t>
            </a:r>
            <a:r>
              <a:rPr sz="1200" b="1" spc="-5" dirty="0">
                <a:latin typeface="Calibri"/>
                <a:cs typeface="Calibri"/>
              </a:rPr>
              <a:t>saphène	</a:t>
            </a:r>
            <a:r>
              <a:rPr sz="1200" b="1" spc="10" dirty="0">
                <a:latin typeface="Calibri"/>
                <a:cs typeface="Calibri"/>
              </a:rPr>
              <a:t>6-</a:t>
            </a:r>
            <a:r>
              <a:rPr sz="1200" b="1" spc="-20" dirty="0">
                <a:latin typeface="Calibri"/>
                <a:cs typeface="Calibri"/>
              </a:rPr>
              <a:t> </a:t>
            </a:r>
            <a:r>
              <a:rPr sz="1200" b="1" spc="-10" dirty="0">
                <a:latin typeface="Calibri"/>
                <a:cs typeface="Calibri"/>
              </a:rPr>
              <a:t>arcade</a:t>
            </a:r>
            <a:r>
              <a:rPr sz="1200" b="1" spc="-30" dirty="0">
                <a:latin typeface="Calibri"/>
                <a:cs typeface="Calibri"/>
              </a:rPr>
              <a:t> </a:t>
            </a:r>
            <a:r>
              <a:rPr sz="1200" b="1" spc="-5" dirty="0">
                <a:latin typeface="Calibri"/>
                <a:cs typeface="Calibri"/>
              </a:rPr>
              <a:t>veineuse</a:t>
            </a:r>
            <a:r>
              <a:rPr sz="1200" b="1" spc="-15" dirty="0">
                <a:latin typeface="Calibri"/>
                <a:cs typeface="Calibri"/>
              </a:rPr>
              <a:t> </a:t>
            </a:r>
            <a:r>
              <a:rPr sz="1200" b="1" spc="-5" dirty="0">
                <a:latin typeface="Calibri"/>
                <a:cs typeface="Calibri"/>
              </a:rPr>
              <a:t>plantaire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1" name="object 11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pPr marL="38100">
                <a:lnSpc>
                  <a:spcPts val="1240"/>
                </a:lnSpc>
              </a:pPr>
              <a:t>8</a:t>
            </a:fld>
            <a:endParaRPr dirty="0"/>
          </a:p>
        </p:txBody>
      </p:sp>
      <p:sp>
        <p:nvSpPr>
          <p:cNvPr id="7" name="object 7"/>
          <p:cNvSpPr txBox="1"/>
          <p:nvPr/>
        </p:nvSpPr>
        <p:spPr>
          <a:xfrm>
            <a:off x="9088327" y="5639816"/>
            <a:ext cx="198120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15" dirty="0">
                <a:latin typeface="Calibri"/>
                <a:cs typeface="Calibri"/>
              </a:rPr>
              <a:t>7-</a:t>
            </a:r>
            <a:r>
              <a:rPr sz="1200" b="1" spc="-15" dirty="0">
                <a:latin typeface="Calibri"/>
                <a:cs typeface="Calibri"/>
              </a:rPr>
              <a:t> </a:t>
            </a:r>
            <a:r>
              <a:rPr sz="1200" b="1" dirty="0">
                <a:latin typeface="Calibri"/>
                <a:cs typeface="Calibri"/>
              </a:rPr>
              <a:t>V  </a:t>
            </a:r>
            <a:r>
              <a:rPr sz="1200" b="1" spc="-10" dirty="0">
                <a:latin typeface="Calibri"/>
                <a:cs typeface="Calibri"/>
              </a:rPr>
              <a:t>métatarsiennes</a:t>
            </a:r>
            <a:r>
              <a:rPr sz="1200" b="1" spc="-30" dirty="0">
                <a:latin typeface="Calibri"/>
                <a:cs typeface="Calibri"/>
              </a:rPr>
              <a:t> </a:t>
            </a:r>
            <a:r>
              <a:rPr sz="1200" b="1" spc="-5" dirty="0">
                <a:latin typeface="Calibri"/>
                <a:cs typeface="Calibri"/>
              </a:rPr>
              <a:t>palmaires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7175754" y="5639816"/>
            <a:ext cx="1696720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70815" indent="-158750">
              <a:lnSpc>
                <a:spcPct val="100000"/>
              </a:lnSpc>
              <a:spcBef>
                <a:spcPts val="100"/>
              </a:spcBef>
              <a:buAutoNum type="arabicPlain" startAt="2"/>
              <a:tabLst>
                <a:tab pos="171450" algn="l"/>
              </a:tabLst>
            </a:pPr>
            <a:r>
              <a:rPr sz="1200" b="1" dirty="0">
                <a:latin typeface="Calibri"/>
                <a:cs typeface="Calibri"/>
              </a:rPr>
              <a:t>V</a:t>
            </a:r>
            <a:r>
              <a:rPr sz="1200" b="1" spc="-20" dirty="0">
                <a:latin typeface="Calibri"/>
                <a:cs typeface="Calibri"/>
              </a:rPr>
              <a:t> </a:t>
            </a:r>
            <a:r>
              <a:rPr sz="1200" b="1" spc="-5" dirty="0">
                <a:latin typeface="Calibri"/>
                <a:cs typeface="Calibri"/>
              </a:rPr>
              <a:t>marginale</a:t>
            </a:r>
            <a:r>
              <a:rPr sz="1200" b="1" spc="-10" dirty="0">
                <a:latin typeface="Calibri"/>
                <a:cs typeface="Calibri"/>
              </a:rPr>
              <a:t> </a:t>
            </a:r>
            <a:r>
              <a:rPr sz="1200" b="1" spc="-5" dirty="0">
                <a:latin typeface="Calibri"/>
                <a:cs typeface="Calibri"/>
              </a:rPr>
              <a:t>médiale</a:t>
            </a:r>
            <a:endParaRPr sz="1200">
              <a:latin typeface="Calibri"/>
              <a:cs typeface="Calibri"/>
            </a:endParaRPr>
          </a:p>
          <a:p>
            <a:pPr marL="12700" marR="38735">
              <a:lnSpc>
                <a:spcPct val="100000"/>
              </a:lnSpc>
              <a:buAutoNum type="arabicPlain" startAt="2"/>
              <a:tabLst>
                <a:tab pos="137795" algn="l"/>
              </a:tabLst>
            </a:pPr>
            <a:r>
              <a:rPr sz="1200" b="1" spc="-5" dirty="0">
                <a:latin typeface="Calibri"/>
                <a:cs typeface="Calibri"/>
              </a:rPr>
              <a:t>réseau</a:t>
            </a:r>
            <a:r>
              <a:rPr sz="1200" b="1" spc="-50" dirty="0">
                <a:latin typeface="Calibri"/>
                <a:cs typeface="Calibri"/>
              </a:rPr>
              <a:t> </a:t>
            </a:r>
            <a:r>
              <a:rPr sz="1200" b="1" spc="-5" dirty="0">
                <a:latin typeface="Calibri"/>
                <a:cs typeface="Calibri"/>
              </a:rPr>
              <a:t>veineux</a:t>
            </a:r>
            <a:r>
              <a:rPr sz="1200" b="1" spc="-30" dirty="0">
                <a:latin typeface="Calibri"/>
                <a:cs typeface="Calibri"/>
              </a:rPr>
              <a:t> </a:t>
            </a:r>
            <a:r>
              <a:rPr sz="1200" b="1" spc="-5" dirty="0">
                <a:latin typeface="Calibri"/>
                <a:cs typeface="Calibri"/>
              </a:rPr>
              <a:t>pulpaire </a:t>
            </a:r>
            <a:r>
              <a:rPr sz="1200" b="1" spc="-254" dirty="0">
                <a:latin typeface="Calibri"/>
                <a:cs typeface="Calibri"/>
              </a:rPr>
              <a:t> </a:t>
            </a:r>
            <a:r>
              <a:rPr sz="1200" b="1" spc="-5" dirty="0">
                <a:latin typeface="Calibri"/>
                <a:cs typeface="Calibri"/>
              </a:rPr>
              <a:t>4-petite</a:t>
            </a:r>
            <a:r>
              <a:rPr sz="1200" b="1" spc="-35" dirty="0">
                <a:latin typeface="Calibri"/>
                <a:cs typeface="Calibri"/>
              </a:rPr>
              <a:t> </a:t>
            </a:r>
            <a:r>
              <a:rPr sz="1200" b="1" spc="-5" dirty="0">
                <a:latin typeface="Calibri"/>
                <a:cs typeface="Calibri"/>
              </a:rPr>
              <a:t>veine</a:t>
            </a:r>
            <a:r>
              <a:rPr sz="1200" b="1" spc="-10" dirty="0">
                <a:latin typeface="Calibri"/>
                <a:cs typeface="Calibri"/>
              </a:rPr>
              <a:t> </a:t>
            </a:r>
            <a:r>
              <a:rPr sz="1200" b="1" spc="-5" dirty="0">
                <a:latin typeface="Calibri"/>
                <a:cs typeface="Calibri"/>
              </a:rPr>
              <a:t>saphène</a:t>
            </a:r>
            <a:endParaRPr sz="12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200" b="1" spc="-5" dirty="0">
                <a:latin typeface="Calibri"/>
                <a:cs typeface="Calibri"/>
              </a:rPr>
              <a:t>5-réseau</a:t>
            </a:r>
            <a:r>
              <a:rPr sz="1200" b="1" spc="-45" dirty="0">
                <a:latin typeface="Calibri"/>
                <a:cs typeface="Calibri"/>
              </a:rPr>
              <a:t> </a:t>
            </a:r>
            <a:r>
              <a:rPr sz="1200" b="1" spc="-5" dirty="0">
                <a:latin typeface="Calibri"/>
                <a:cs typeface="Calibri"/>
              </a:rPr>
              <a:t>veineux</a:t>
            </a:r>
            <a:r>
              <a:rPr sz="1200" b="1" spc="-25" dirty="0">
                <a:latin typeface="Calibri"/>
                <a:cs typeface="Calibri"/>
              </a:rPr>
              <a:t> </a:t>
            </a:r>
            <a:r>
              <a:rPr sz="1200" b="1" spc="-5" dirty="0">
                <a:latin typeface="Calibri"/>
                <a:cs typeface="Calibri"/>
              </a:rPr>
              <a:t>palmaire</a:t>
            </a:r>
            <a:endParaRPr sz="1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01827" y="1271211"/>
            <a:ext cx="4781550" cy="4592955"/>
          </a:xfrm>
          <a:prstGeom prst="rect">
            <a:avLst/>
          </a:prstGeom>
        </p:spPr>
        <p:txBody>
          <a:bodyPr vert="horz" wrap="square" lIns="0" tIns="6032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75"/>
              </a:spcBef>
            </a:pPr>
            <a:r>
              <a:rPr sz="2600" dirty="0">
                <a:solidFill>
                  <a:srgbClr val="FF0000"/>
                </a:solidFill>
                <a:latin typeface="Calibri"/>
                <a:cs typeface="Calibri"/>
              </a:rPr>
              <a:t>la</a:t>
            </a:r>
            <a:r>
              <a:rPr sz="2600" spc="-1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600" spc="-5" dirty="0">
                <a:solidFill>
                  <a:srgbClr val="FF0000"/>
                </a:solidFill>
                <a:latin typeface="Calibri"/>
                <a:cs typeface="Calibri"/>
              </a:rPr>
              <a:t>veine</a:t>
            </a:r>
            <a:r>
              <a:rPr sz="2600" spc="-4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600" spc="-10" dirty="0">
                <a:solidFill>
                  <a:srgbClr val="FF0000"/>
                </a:solidFill>
                <a:latin typeface="Calibri"/>
                <a:cs typeface="Calibri"/>
              </a:rPr>
              <a:t>grande</a:t>
            </a:r>
            <a:r>
              <a:rPr sz="2600" spc="-3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600" spc="-5" dirty="0">
                <a:solidFill>
                  <a:srgbClr val="FF0000"/>
                </a:solidFill>
                <a:latin typeface="Calibri"/>
                <a:cs typeface="Calibri"/>
              </a:rPr>
              <a:t>saphène</a:t>
            </a:r>
            <a:endParaRPr sz="2600">
              <a:latin typeface="Calibri"/>
              <a:cs typeface="Calibri"/>
            </a:endParaRPr>
          </a:p>
          <a:p>
            <a:pPr marL="241300" marR="262255" indent="-228600">
              <a:lnSpc>
                <a:spcPct val="80000"/>
              </a:lnSpc>
              <a:spcBef>
                <a:spcPts val="994"/>
              </a:spcBef>
              <a:buFont typeface="Wingdings"/>
              <a:buChar char=""/>
              <a:tabLst>
                <a:tab pos="241300" algn="l"/>
              </a:tabLst>
            </a:pPr>
            <a:r>
              <a:rPr sz="2600" spc="-30" dirty="0">
                <a:latin typeface="Calibri"/>
                <a:cs typeface="Calibri"/>
              </a:rPr>
              <a:t>Veine </a:t>
            </a:r>
            <a:r>
              <a:rPr sz="2600" spc="-5" dirty="0">
                <a:latin typeface="Calibri"/>
                <a:cs typeface="Calibri"/>
              </a:rPr>
              <a:t>superficielle principale du </a:t>
            </a:r>
            <a:r>
              <a:rPr sz="2600" spc="-575" dirty="0">
                <a:latin typeface="Calibri"/>
                <a:cs typeface="Calibri"/>
              </a:rPr>
              <a:t> </a:t>
            </a:r>
            <a:r>
              <a:rPr sz="2600" spc="-10" dirty="0">
                <a:latin typeface="Calibri"/>
                <a:cs typeface="Calibri"/>
              </a:rPr>
              <a:t>membre</a:t>
            </a:r>
            <a:r>
              <a:rPr sz="2600" spc="-30" dirty="0">
                <a:latin typeface="Calibri"/>
                <a:cs typeface="Calibri"/>
              </a:rPr>
              <a:t> </a:t>
            </a:r>
            <a:r>
              <a:rPr sz="2600" spc="-5" dirty="0">
                <a:latin typeface="Calibri"/>
                <a:cs typeface="Calibri"/>
              </a:rPr>
              <a:t>pelvien</a:t>
            </a:r>
            <a:endParaRPr sz="2600">
              <a:latin typeface="Calibri"/>
              <a:cs typeface="Calibri"/>
            </a:endParaRPr>
          </a:p>
          <a:p>
            <a:pPr marL="241300" marR="565150" indent="-228600">
              <a:lnSpc>
                <a:spcPct val="80000"/>
              </a:lnSpc>
              <a:spcBef>
                <a:spcPts val="1010"/>
              </a:spcBef>
              <a:buFont typeface="Wingdings"/>
              <a:buChar char=""/>
              <a:tabLst>
                <a:tab pos="241300" algn="l"/>
              </a:tabLst>
            </a:pPr>
            <a:r>
              <a:rPr sz="2600" spc="-20" dirty="0">
                <a:latin typeface="Calibri"/>
                <a:cs typeface="Calibri"/>
              </a:rPr>
              <a:t>Fait </a:t>
            </a:r>
            <a:r>
              <a:rPr sz="2600" spc="-10" dirty="0">
                <a:latin typeface="Calibri"/>
                <a:cs typeface="Calibri"/>
              </a:rPr>
              <a:t>suite </a:t>
            </a:r>
            <a:r>
              <a:rPr sz="2600" dirty="0">
                <a:latin typeface="Calibri"/>
                <a:cs typeface="Calibri"/>
              </a:rPr>
              <a:t>à la </a:t>
            </a:r>
            <a:r>
              <a:rPr sz="2600" spc="-5" dirty="0">
                <a:latin typeface="Calibri"/>
                <a:cs typeface="Calibri"/>
              </a:rPr>
              <a:t>veine marginale </a:t>
            </a:r>
            <a:r>
              <a:rPr sz="2600" spc="-575" dirty="0">
                <a:latin typeface="Calibri"/>
                <a:cs typeface="Calibri"/>
              </a:rPr>
              <a:t> </a:t>
            </a:r>
            <a:r>
              <a:rPr sz="2600" spc="-5" dirty="0">
                <a:latin typeface="Calibri"/>
                <a:cs typeface="Calibri"/>
              </a:rPr>
              <a:t>médiale</a:t>
            </a:r>
            <a:endParaRPr sz="2600">
              <a:latin typeface="Calibri"/>
              <a:cs typeface="Calibri"/>
            </a:endParaRPr>
          </a:p>
          <a:p>
            <a:pPr marL="241300" marR="170180" indent="-228600">
              <a:lnSpc>
                <a:spcPts val="2500"/>
              </a:lnSpc>
              <a:spcBef>
                <a:spcPts val="975"/>
              </a:spcBef>
              <a:buFont typeface="Wingdings"/>
              <a:buChar char=""/>
              <a:tabLst>
                <a:tab pos="241300" algn="l"/>
              </a:tabLst>
            </a:pPr>
            <a:r>
              <a:rPr sz="2600" spc="-5" dirty="0">
                <a:latin typeface="Calibri"/>
                <a:cs typeface="Calibri"/>
              </a:rPr>
              <a:t>Chemine </a:t>
            </a:r>
            <a:r>
              <a:rPr sz="2600" dirty="0">
                <a:latin typeface="Calibri"/>
                <a:cs typeface="Calibri"/>
              </a:rPr>
              <a:t>en </a:t>
            </a:r>
            <a:r>
              <a:rPr sz="2600" spc="-25" dirty="0">
                <a:latin typeface="Calibri"/>
                <a:cs typeface="Calibri"/>
              </a:rPr>
              <a:t>avant </a:t>
            </a:r>
            <a:r>
              <a:rPr sz="2600" spc="-5" dirty="0">
                <a:latin typeface="Calibri"/>
                <a:cs typeface="Calibri"/>
              </a:rPr>
              <a:t>de </a:t>
            </a:r>
            <a:r>
              <a:rPr sz="2600" dirty="0">
                <a:latin typeface="Calibri"/>
                <a:cs typeface="Calibri"/>
              </a:rPr>
              <a:t>la malléole </a:t>
            </a:r>
            <a:r>
              <a:rPr sz="2600" spc="-58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médiale</a:t>
            </a:r>
            <a:endParaRPr sz="2600">
              <a:latin typeface="Calibri"/>
              <a:cs typeface="Calibri"/>
            </a:endParaRPr>
          </a:p>
          <a:p>
            <a:pPr marL="241300" marR="5080" indent="-228600">
              <a:lnSpc>
                <a:spcPts val="2500"/>
              </a:lnSpc>
              <a:spcBef>
                <a:spcPts val="990"/>
              </a:spcBef>
              <a:buFont typeface="Wingdings"/>
              <a:buChar char=""/>
              <a:tabLst>
                <a:tab pos="241300" algn="l"/>
              </a:tabLst>
            </a:pPr>
            <a:r>
              <a:rPr sz="2600" spc="-15" dirty="0">
                <a:latin typeface="Calibri"/>
                <a:cs typeface="Calibri"/>
              </a:rPr>
              <a:t>Passe </a:t>
            </a:r>
            <a:r>
              <a:rPr sz="2600" spc="-5" dirty="0">
                <a:latin typeface="Calibri"/>
                <a:cs typeface="Calibri"/>
              </a:rPr>
              <a:t>sur </a:t>
            </a:r>
            <a:r>
              <a:rPr sz="2600" dirty="0">
                <a:latin typeface="Calibri"/>
                <a:cs typeface="Calibri"/>
              </a:rPr>
              <a:t>la </a:t>
            </a:r>
            <a:r>
              <a:rPr sz="2600" spc="-15" dirty="0">
                <a:latin typeface="Calibri"/>
                <a:cs typeface="Calibri"/>
              </a:rPr>
              <a:t>face </a:t>
            </a:r>
            <a:r>
              <a:rPr sz="2600" spc="-5" dirty="0">
                <a:latin typeface="Calibri"/>
                <a:cs typeface="Calibri"/>
              </a:rPr>
              <a:t>médiale </a:t>
            </a:r>
            <a:r>
              <a:rPr sz="2600" dirty="0">
                <a:latin typeface="Calibri"/>
                <a:cs typeface="Calibri"/>
              </a:rPr>
              <a:t>de la </a:t>
            </a:r>
            <a:r>
              <a:rPr sz="2600" spc="5" dirty="0">
                <a:latin typeface="Calibri"/>
                <a:cs typeface="Calibri"/>
              </a:rPr>
              <a:t> </a:t>
            </a:r>
            <a:r>
              <a:rPr sz="2600" spc="-5" dirty="0">
                <a:latin typeface="Calibri"/>
                <a:cs typeface="Calibri"/>
              </a:rPr>
              <a:t>jambe,</a:t>
            </a:r>
            <a:r>
              <a:rPr sz="2600" spc="-25" dirty="0">
                <a:latin typeface="Calibri"/>
                <a:cs typeface="Calibri"/>
              </a:rPr>
              <a:t> </a:t>
            </a:r>
            <a:r>
              <a:rPr sz="2600" spc="-5" dirty="0">
                <a:latin typeface="Calibri"/>
                <a:cs typeface="Calibri"/>
              </a:rPr>
              <a:t>puis</a:t>
            </a:r>
            <a:r>
              <a:rPr sz="2600" spc="-1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la</a:t>
            </a:r>
            <a:r>
              <a:rPr sz="2600" spc="-5" dirty="0">
                <a:latin typeface="Calibri"/>
                <a:cs typeface="Calibri"/>
              </a:rPr>
              <a:t> </a:t>
            </a:r>
            <a:r>
              <a:rPr sz="2600" spc="-15" dirty="0">
                <a:latin typeface="Calibri"/>
                <a:cs typeface="Calibri"/>
              </a:rPr>
              <a:t>face</a:t>
            </a:r>
            <a:r>
              <a:rPr sz="2600" spc="-30" dirty="0">
                <a:latin typeface="Calibri"/>
                <a:cs typeface="Calibri"/>
              </a:rPr>
              <a:t> </a:t>
            </a:r>
            <a:r>
              <a:rPr sz="2600" spc="-10" dirty="0">
                <a:latin typeface="Calibri"/>
                <a:cs typeface="Calibri"/>
              </a:rPr>
              <a:t>postérieure</a:t>
            </a:r>
            <a:r>
              <a:rPr sz="2600" spc="-55" dirty="0">
                <a:latin typeface="Calibri"/>
                <a:cs typeface="Calibri"/>
              </a:rPr>
              <a:t> </a:t>
            </a:r>
            <a:r>
              <a:rPr sz="2600" spc="-5" dirty="0">
                <a:latin typeface="Calibri"/>
                <a:cs typeface="Calibri"/>
              </a:rPr>
              <a:t>du </a:t>
            </a:r>
            <a:r>
              <a:rPr sz="2600" spc="-575" dirty="0">
                <a:latin typeface="Calibri"/>
                <a:cs typeface="Calibri"/>
              </a:rPr>
              <a:t> </a:t>
            </a:r>
            <a:r>
              <a:rPr sz="2600" spc="-5" dirty="0">
                <a:latin typeface="Calibri"/>
                <a:cs typeface="Calibri"/>
              </a:rPr>
              <a:t>genou</a:t>
            </a:r>
            <a:endParaRPr sz="2600">
              <a:latin typeface="Calibri"/>
              <a:cs typeface="Calibri"/>
            </a:endParaRPr>
          </a:p>
          <a:p>
            <a:pPr marL="241300" marR="407670" indent="-228600">
              <a:lnSpc>
                <a:spcPct val="80000"/>
              </a:lnSpc>
              <a:spcBef>
                <a:spcPts val="1019"/>
              </a:spcBef>
              <a:buFont typeface="Wingdings"/>
              <a:buChar char=""/>
              <a:tabLst>
                <a:tab pos="241300" algn="l"/>
              </a:tabLst>
            </a:pPr>
            <a:r>
              <a:rPr sz="2600" dirty="0">
                <a:latin typeface="Calibri"/>
                <a:cs typeface="Calibri"/>
              </a:rPr>
              <a:t>Au</a:t>
            </a:r>
            <a:r>
              <a:rPr sz="2600" spc="-30" dirty="0">
                <a:latin typeface="Calibri"/>
                <a:cs typeface="Calibri"/>
              </a:rPr>
              <a:t> </a:t>
            </a:r>
            <a:r>
              <a:rPr sz="2600" spc="-5" dirty="0">
                <a:latin typeface="Calibri"/>
                <a:cs typeface="Calibri"/>
              </a:rPr>
              <a:t>niveau</a:t>
            </a:r>
            <a:r>
              <a:rPr sz="2600" spc="-15" dirty="0">
                <a:latin typeface="Calibri"/>
                <a:cs typeface="Calibri"/>
              </a:rPr>
              <a:t> </a:t>
            </a:r>
            <a:r>
              <a:rPr sz="2600" spc="-5" dirty="0">
                <a:latin typeface="Calibri"/>
                <a:cs typeface="Calibri"/>
              </a:rPr>
              <a:t>de</a:t>
            </a:r>
            <a:r>
              <a:rPr sz="2600" spc="-2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la</a:t>
            </a:r>
            <a:r>
              <a:rPr sz="2600" spc="-1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cuisse</a:t>
            </a:r>
            <a:r>
              <a:rPr sz="2600" spc="-4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,</a:t>
            </a:r>
            <a:r>
              <a:rPr sz="2600" spc="-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elle</a:t>
            </a:r>
            <a:r>
              <a:rPr sz="2600" spc="-25" dirty="0">
                <a:latin typeface="Calibri"/>
                <a:cs typeface="Calibri"/>
              </a:rPr>
              <a:t> </a:t>
            </a:r>
            <a:r>
              <a:rPr sz="2600" spc="-10" dirty="0">
                <a:latin typeface="Calibri"/>
                <a:cs typeface="Calibri"/>
              </a:rPr>
              <a:t>est </a:t>
            </a:r>
            <a:r>
              <a:rPr sz="2600" spc="-570" dirty="0">
                <a:latin typeface="Calibri"/>
                <a:cs typeface="Calibri"/>
              </a:rPr>
              <a:t> </a:t>
            </a:r>
            <a:r>
              <a:rPr sz="2600" spc="-5" dirty="0">
                <a:latin typeface="Calibri"/>
                <a:cs typeface="Calibri"/>
              </a:rPr>
              <a:t>médiale</a:t>
            </a:r>
            <a:r>
              <a:rPr sz="2600" spc="-35" dirty="0">
                <a:latin typeface="Calibri"/>
                <a:cs typeface="Calibri"/>
              </a:rPr>
              <a:t> </a:t>
            </a:r>
            <a:r>
              <a:rPr sz="2600" spc="-5" dirty="0">
                <a:latin typeface="Calibri"/>
                <a:cs typeface="Calibri"/>
              </a:rPr>
              <a:t>puis</a:t>
            </a:r>
            <a:r>
              <a:rPr sz="2600" spc="-15" dirty="0">
                <a:latin typeface="Calibri"/>
                <a:cs typeface="Calibri"/>
              </a:rPr>
              <a:t> </a:t>
            </a:r>
            <a:r>
              <a:rPr sz="2600" spc="-10" dirty="0">
                <a:latin typeface="Calibri"/>
                <a:cs typeface="Calibri"/>
              </a:rPr>
              <a:t>antérieure.</a:t>
            </a:r>
            <a:endParaRPr sz="2600">
              <a:latin typeface="Calibri"/>
              <a:cs typeface="Calibri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77774" y="292227"/>
            <a:ext cx="5215483" cy="416940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323076" y="399288"/>
            <a:ext cx="5138928" cy="6131052"/>
          </a:xfrm>
          <a:prstGeom prst="rect">
            <a:avLst/>
          </a:prstGeom>
        </p:spPr>
      </p:pic>
      <p:sp>
        <p:nvSpPr>
          <p:cNvPr id="6" name="object 6"/>
          <p:cNvSpPr txBox="1">
            <a:spLocks noGrp="1"/>
          </p:cNvSpPr>
          <p:nvPr>
            <p:ph type="ftr" sz="quarter" idx="5"/>
          </p:nvPr>
        </p:nvSpPr>
        <p:spPr>
          <a:xfrm>
            <a:off x="5822696" y="6465214"/>
            <a:ext cx="548004" cy="15606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endParaRPr spc="-25" dirty="0"/>
          </a:p>
        </p:txBody>
      </p:sp>
      <p:sp>
        <p:nvSpPr>
          <p:cNvPr id="7" name="object 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pPr marL="38100">
                <a:lnSpc>
                  <a:spcPts val="1240"/>
                </a:lnSpc>
              </a:pPr>
              <a:t>9</a:t>
            </a:fld>
            <a:endParaRPr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41</TotalTime>
  <Words>787</Words>
  <Application>Microsoft Office PowerPoint</Application>
  <PresentationFormat>Personnalisé</PresentationFormat>
  <Paragraphs>119</Paragraphs>
  <Slides>21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21</vt:i4>
      </vt:variant>
    </vt:vector>
  </HeadingPairs>
  <TitlesOfParts>
    <vt:vector size="22" baseType="lpstr">
      <vt:lpstr>Office Theme</vt:lpstr>
      <vt:lpstr>Veines et lymphatiques du membre pelvien </vt:lpstr>
      <vt:lpstr>Diapositive 2</vt:lpstr>
      <vt:lpstr>Diapositive 3</vt:lpstr>
      <vt:lpstr>Diapositive 4</vt:lpstr>
      <vt:lpstr>Diapositive 5</vt:lpstr>
      <vt:lpstr>Diapositive 6</vt:lpstr>
      <vt:lpstr>Le réseau veineux dorsal</vt:lpstr>
      <vt:lpstr>Le réseau veineux plantaire</vt:lpstr>
      <vt:lpstr>Diapositive 9</vt:lpstr>
      <vt:lpstr>Diapositive 10</vt:lpstr>
      <vt:lpstr>Diapositive 11</vt:lpstr>
      <vt:lpstr>Diapositive 12</vt:lpstr>
      <vt:lpstr>Diapositive 13</vt:lpstr>
      <vt:lpstr>Diapositive 14</vt:lpstr>
      <vt:lpstr>Le drainage lymphatique se fait par 02 réseaux ; superficiel et profond  qui se jettent dans des lymphonoeuds soit superficiels ou profonds.</vt:lpstr>
      <vt:lpstr>Diapositive 16</vt:lpstr>
      <vt:lpstr>Diapositive 17</vt:lpstr>
      <vt:lpstr>Diapositive 18</vt:lpstr>
      <vt:lpstr>Diapositive 19</vt:lpstr>
      <vt:lpstr>Diapositive 20</vt:lpstr>
      <vt:lpstr>Exploration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Utilisateur Windows</dc:creator>
  <cp:lastModifiedBy>pcstar</cp:lastModifiedBy>
  <cp:revision>2</cp:revision>
  <dcterms:created xsi:type="dcterms:W3CDTF">2024-04-29T23:22:09Z</dcterms:created>
  <dcterms:modified xsi:type="dcterms:W3CDTF">2024-04-30T00:04:22Z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2020-03-31T00:00:00Z</vt:filetime>
  </property>
  <property fmtid="{D5CDD505-2E9C-101B-9397-08002B2CF9AE}" pid="3" name="Creator">
    <vt:lpwstr>Microsoft® PowerPoint® 2013</vt:lpwstr>
  </property>
  <property fmtid="{D5CDD505-2E9C-101B-9397-08002B2CF9AE}" pid="4" name="LastSaved">
    <vt:filetime>2024-04-29T00:00:00Z</vt:filetime>
  </property>
</Properties>
</file>