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74" r:id="rId2"/>
    <p:sldId id="276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0" r:id="rId13"/>
    <p:sldId id="282" r:id="rId14"/>
    <p:sldId id="283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-12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ARTERES DE LA JAMBE ET DU PIED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4234" y="1491176"/>
            <a:ext cx="4031566" cy="463498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fr-FR" sz="2200" dirty="0" smtClean="0">
                <a:latin typeface="Times New Roman"/>
                <a:cs typeface="Times New Roman"/>
              </a:rPr>
              <a:t>UNIVERSITE </a:t>
            </a:r>
            <a:r>
              <a:rPr lang="fr-FR" sz="2200" spc="-10" dirty="0" smtClean="0">
                <a:latin typeface="Times New Roman"/>
                <a:cs typeface="Times New Roman"/>
              </a:rPr>
              <a:t>IBN KHALDOUN TIARET </a:t>
            </a:r>
          </a:p>
          <a:p>
            <a:r>
              <a:rPr lang="fr-FR" sz="2200" dirty="0" smtClean="0">
                <a:latin typeface="Times New Roman"/>
                <a:cs typeface="Times New Roman"/>
              </a:rPr>
              <a:t> </a:t>
            </a:r>
            <a:r>
              <a:rPr lang="fr-FR" sz="2200" spc="-5" dirty="0" smtClean="0">
                <a:latin typeface="Times New Roman"/>
                <a:cs typeface="Times New Roman"/>
              </a:rPr>
              <a:t>ANNEXE DE</a:t>
            </a:r>
            <a:r>
              <a:rPr lang="fr-FR" sz="2200" spc="10" dirty="0" smtClean="0">
                <a:latin typeface="Times New Roman"/>
                <a:cs typeface="Times New Roman"/>
              </a:rPr>
              <a:t> </a:t>
            </a:r>
            <a:r>
              <a:rPr lang="fr-FR" sz="2200" spc="-5" dirty="0" smtClean="0">
                <a:latin typeface="Times New Roman"/>
                <a:cs typeface="Times New Roman"/>
              </a:rPr>
              <a:t>MEDECINE</a:t>
            </a:r>
            <a:endParaRPr lang="fr-FR" sz="2200" dirty="0" smtClean="0">
              <a:latin typeface="Times New Roman"/>
              <a:cs typeface="Times New Roman"/>
            </a:endParaRPr>
          </a:p>
          <a:p>
            <a:r>
              <a:rPr lang="fr-FR" sz="2200" spc="-10" dirty="0" smtClean="0">
                <a:latin typeface="Times New Roman"/>
                <a:cs typeface="Times New Roman"/>
              </a:rPr>
              <a:t>ANNEE </a:t>
            </a:r>
            <a:r>
              <a:rPr lang="fr-FR" sz="2200" spc="-5" dirty="0" smtClean="0">
                <a:latin typeface="Times New Roman"/>
                <a:cs typeface="Times New Roman"/>
              </a:rPr>
              <a:t>UNIVERSITAIRE  </a:t>
            </a:r>
            <a:r>
              <a:rPr lang="fr-FR" sz="2200" dirty="0" smtClean="0">
                <a:latin typeface="Times New Roman"/>
                <a:cs typeface="Times New Roman"/>
              </a:rPr>
              <a:t>2023</a:t>
            </a:r>
            <a:r>
              <a:rPr lang="fr-FR" sz="2200" spc="55" dirty="0" smtClean="0">
                <a:latin typeface="Times New Roman"/>
                <a:cs typeface="Times New Roman"/>
              </a:rPr>
              <a:t> </a:t>
            </a:r>
            <a:r>
              <a:rPr lang="fr-FR" sz="2200" spc="-5" dirty="0" smtClean="0">
                <a:latin typeface="Times New Roman"/>
                <a:cs typeface="Times New Roman"/>
              </a:rPr>
              <a:t>-2024</a:t>
            </a:r>
          </a:p>
          <a:p>
            <a:pPr marL="12700">
              <a:spcBef>
                <a:spcPts val="95"/>
              </a:spcBef>
            </a:pPr>
            <a:r>
              <a:rPr lang="fr-FR" sz="2200" dirty="0" smtClean="0">
                <a:latin typeface="Arial"/>
                <a:cs typeface="Arial"/>
              </a:rPr>
              <a:t>Dr</a:t>
            </a:r>
            <a:r>
              <a:rPr lang="fr-FR" sz="2200" spc="-20" dirty="0" smtClean="0">
                <a:latin typeface="Arial"/>
                <a:cs typeface="Arial"/>
              </a:rPr>
              <a:t> </a:t>
            </a:r>
            <a:r>
              <a:rPr lang="fr-FR" sz="2200" spc="-10" dirty="0" smtClean="0">
                <a:latin typeface="Arial"/>
                <a:cs typeface="Arial"/>
              </a:rPr>
              <a:t>BENYAHIA.S </a:t>
            </a:r>
          </a:p>
          <a:p>
            <a:pPr marL="12700">
              <a:spcBef>
                <a:spcPts val="95"/>
              </a:spcBef>
            </a:pPr>
            <a:r>
              <a:rPr lang="fr-FR" sz="2200" spc="-10" dirty="0" smtClean="0">
                <a:latin typeface="Arial"/>
                <a:cs typeface="Arial"/>
              </a:rPr>
              <a:t>SPECIALISTE  EN ANATOMIE GENERALE </a:t>
            </a:r>
            <a:endParaRPr lang="fr-FR" sz="2200" dirty="0" smtClean="0">
              <a:latin typeface="Arial"/>
              <a:cs typeface="Arial"/>
            </a:endParaRPr>
          </a:p>
          <a:p>
            <a:endParaRPr lang="fr-FR" dirty="0"/>
          </a:p>
        </p:txBody>
      </p:sp>
      <p:pic>
        <p:nvPicPr>
          <p:cNvPr id="5" name="Picture 2" descr="C:\Users\pcstar\Downloads\LOGO Ibn khaldoun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37" y="1392702"/>
            <a:ext cx="3981158" cy="4107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600076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fr-FR" sz="3600" b="1"/>
              <a:t>Artère tibiale postérieure</a:t>
            </a:r>
            <a:endParaRPr sz="3600"/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5643570" cy="52578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Trajet: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</a:t>
            </a: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selon une ligne tendue entre le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milieu du creux poplité et la malléole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médiale</a:t>
            </a: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chemine dans la </a:t>
            </a:r>
            <a:r>
              <a:rPr lang="fr-FR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loge postérieure </a:t>
            </a: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 jambe </a:t>
            </a:r>
            <a:r>
              <a:rPr lang="fr-FR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arrière </a:t>
            </a: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 membrane interosseuse de la jambe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accompagnée de </a:t>
            </a:r>
            <a:r>
              <a:rPr lang="fr-FR" sz="24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2 veines tibiales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244061"/>
              </a:buClr>
              <a:buSzPts val="2400"/>
              <a:buNone/>
            </a:pPr>
            <a:r>
              <a:rPr lang="fr-FR" sz="24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postérieures</a:t>
            </a: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du </a:t>
            </a:r>
            <a:r>
              <a:rPr lang="fr-FR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nerf tibial</a:t>
            </a:r>
            <a:r>
              <a:rPr lang="fr-F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passe </a:t>
            </a:r>
            <a:r>
              <a:rPr lang="fr-FR" sz="2200" u="sng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sous le rétinaculum des fléchisseurs</a:t>
            </a:r>
            <a:r>
              <a:rPr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dans le </a:t>
            </a:r>
            <a:r>
              <a:rPr lang="fr-FR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canal tarsien (</a:t>
            </a: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gouttière calcanéenne médiale </a:t>
            </a:r>
            <a:r>
              <a:rPr lang="fr-FR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où elle se termine</a:t>
            </a:r>
            <a:endParaRPr sz="2200"/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2582" y="785794"/>
            <a:ext cx="1731418" cy="6072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0667" y="500042"/>
            <a:ext cx="2183333" cy="6143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fr-FR" sz="3600" b="1"/>
              <a:t>Artère tibiale postérieure</a:t>
            </a:r>
            <a:endParaRPr sz="3600"/>
          </a:p>
        </p:txBody>
      </p:sp>
      <p:sp>
        <p:nvSpPr>
          <p:cNvPr id="159" name="Google Shape;159;p22"/>
          <p:cNvSpPr txBox="1">
            <a:spLocks noGrp="1"/>
          </p:cNvSpPr>
          <p:nvPr>
            <p:ph type="body" idx="1"/>
          </p:nvPr>
        </p:nvSpPr>
        <p:spPr>
          <a:xfrm>
            <a:off x="357158" y="2214554"/>
            <a:ext cx="4714908" cy="391160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sz="2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Terminaison: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 le canal tarsien (gouttière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calcanéenne médiale ) ,en 2 artères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terminales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fr-F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l'artère plantaire médiale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fr-F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l'artère plantaire latérale</a:t>
            </a:r>
            <a:endParaRPr sz="2400">
              <a:solidFill>
                <a:srgbClr val="FF0000"/>
              </a:solidFill>
            </a:endParaRPr>
          </a:p>
        </p:txBody>
      </p:sp>
      <p:pic>
        <p:nvPicPr>
          <p:cNvPr id="160" name="Google Shape;16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3570" y="1357298"/>
            <a:ext cx="3090851" cy="48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5045" y="325374"/>
            <a:ext cx="20808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Rapports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8739" y="1652142"/>
            <a:ext cx="4336415" cy="970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sz="3100" b="1" i="1" dirty="0">
                <a:solidFill>
                  <a:srgbClr val="FF0000"/>
                </a:solidFill>
                <a:latin typeface="Calibri"/>
                <a:cs typeface="Calibri"/>
              </a:rPr>
              <a:t>Dans</a:t>
            </a:r>
            <a:r>
              <a:rPr sz="3100" b="1" i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100" b="1" i="1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3100" b="1" i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100" b="1" i="1" spc="-10" dirty="0">
                <a:solidFill>
                  <a:srgbClr val="FF0000"/>
                </a:solidFill>
                <a:latin typeface="Calibri"/>
                <a:cs typeface="Calibri"/>
              </a:rPr>
              <a:t>région postérieure</a:t>
            </a:r>
            <a:r>
              <a:rPr sz="3100" b="1" i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100" b="1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3100" b="1" i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100" b="1" i="1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3100" b="1" i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100" b="1" i="1" spc="-10" dirty="0">
                <a:solidFill>
                  <a:srgbClr val="FF0000"/>
                </a:solidFill>
                <a:latin typeface="Calibri"/>
                <a:cs typeface="Calibri"/>
              </a:rPr>
              <a:t>jambe: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196208"/>
            <a:ext cx="4333875" cy="345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355600" algn="l"/>
              </a:tabLst>
            </a:pPr>
            <a:r>
              <a:rPr sz="2800" i="1" dirty="0">
                <a:latin typeface="Calibri"/>
                <a:cs typeface="Calibri"/>
              </a:rPr>
              <a:t>En</a:t>
            </a:r>
            <a:r>
              <a:rPr sz="2800" i="1" spc="-5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avant,</a:t>
            </a:r>
            <a:r>
              <a:rPr sz="2800" i="1" spc="-6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elle</a:t>
            </a:r>
            <a:r>
              <a:rPr sz="2800" i="1" spc="-4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repose</a:t>
            </a:r>
            <a:r>
              <a:rPr sz="2800" i="1" spc="-4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sur</a:t>
            </a:r>
            <a:r>
              <a:rPr sz="2800" i="1" spc="-45" dirty="0">
                <a:latin typeface="Calibri"/>
                <a:cs typeface="Calibri"/>
              </a:rPr>
              <a:t> </a:t>
            </a:r>
            <a:r>
              <a:rPr sz="2800" i="1" spc="-25" dirty="0">
                <a:latin typeface="Calibri"/>
                <a:cs typeface="Calibri"/>
              </a:rPr>
              <a:t>les </a:t>
            </a:r>
            <a:r>
              <a:rPr sz="2800" i="1" dirty="0">
                <a:latin typeface="Calibri"/>
                <a:cs typeface="Calibri"/>
              </a:rPr>
              <a:t>muscles</a:t>
            </a:r>
            <a:r>
              <a:rPr sz="2800" i="1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tibial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postérieur</a:t>
            </a:r>
            <a:endParaRPr sz="2800" dirty="0">
              <a:latin typeface="Calibri"/>
              <a:cs typeface="Calibri"/>
            </a:endParaRPr>
          </a:p>
          <a:p>
            <a:pPr marL="355600" marR="281305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(1)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long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fléchisseur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des </a:t>
            </a:r>
            <a:r>
              <a:rPr sz="2800" dirty="0">
                <a:latin typeface="Calibri"/>
                <a:cs typeface="Calibri"/>
              </a:rPr>
              <a:t>orteils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(2</a:t>
            </a:r>
            <a:r>
              <a:rPr sz="2800" spc="-20" dirty="0" smtClean="0">
                <a:latin typeface="Calibri"/>
                <a:cs typeface="Calibri"/>
              </a:rPr>
              <a:t>).</a:t>
            </a:r>
            <a:endParaRPr lang="fr-FR" sz="2800" spc="-20" dirty="0" smtClean="0">
              <a:latin typeface="Calibri"/>
              <a:cs typeface="Calibri"/>
            </a:endParaRPr>
          </a:p>
          <a:p>
            <a:pPr marL="355600" marR="281305"/>
            <a:r>
              <a:rPr lang="fr-FR" sz="2800" spc="-10" dirty="0" smtClean="0">
                <a:latin typeface="Calibri"/>
                <a:cs typeface="Calibri"/>
              </a:rPr>
              <a:t>Toujours </a:t>
            </a:r>
            <a:r>
              <a:rPr lang="fr-FR" sz="2800" dirty="0" smtClean="0">
                <a:latin typeface="Calibri"/>
                <a:cs typeface="Calibri"/>
              </a:rPr>
              <a:t>accompagnée</a:t>
            </a:r>
            <a:r>
              <a:rPr lang="fr-FR" sz="2800" spc="-90" dirty="0" smtClean="0">
                <a:latin typeface="Calibri"/>
                <a:cs typeface="Calibri"/>
              </a:rPr>
              <a:t> </a:t>
            </a:r>
            <a:r>
              <a:rPr lang="fr-FR" sz="2800" spc="-25" dirty="0" smtClean="0">
                <a:latin typeface="Calibri"/>
                <a:cs typeface="Calibri"/>
              </a:rPr>
              <a:t>de </a:t>
            </a:r>
            <a:r>
              <a:rPr lang="fr-FR" sz="2800" dirty="0" smtClean="0">
                <a:latin typeface="Calibri"/>
                <a:cs typeface="Calibri"/>
              </a:rPr>
              <a:t>ces</a:t>
            </a:r>
            <a:r>
              <a:rPr lang="fr-FR" sz="2800" spc="-4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deux</a:t>
            </a:r>
            <a:r>
              <a:rPr lang="fr-FR" sz="2800" spc="-35" dirty="0" smtClean="0">
                <a:latin typeface="Calibri"/>
                <a:cs typeface="Calibri"/>
              </a:rPr>
              <a:t> </a:t>
            </a:r>
            <a:r>
              <a:rPr lang="fr-FR" sz="2800" spc="-10" dirty="0" smtClean="0">
                <a:latin typeface="Calibri"/>
                <a:cs typeface="Calibri"/>
              </a:rPr>
              <a:t>veines </a:t>
            </a:r>
            <a:r>
              <a:rPr lang="fr-FR" sz="2800" dirty="0" smtClean="0">
                <a:latin typeface="Calibri"/>
                <a:cs typeface="Calibri"/>
              </a:rPr>
              <a:t>satellites</a:t>
            </a:r>
            <a:r>
              <a:rPr lang="fr-FR" sz="2800" spc="-130" dirty="0" smtClean="0">
                <a:latin typeface="Calibri"/>
                <a:cs typeface="Calibri"/>
              </a:rPr>
              <a:t> </a:t>
            </a:r>
            <a:r>
              <a:rPr lang="fr-FR" sz="2800" spc="-25" dirty="0" smtClean="0">
                <a:latin typeface="Calibri"/>
                <a:cs typeface="Calibri"/>
              </a:rPr>
              <a:t>(3)</a:t>
            </a:r>
          </a:p>
          <a:p>
            <a:pPr marL="355600" marR="281305">
              <a:lnSpc>
                <a:spcPct val="100000"/>
              </a:lnSpc>
            </a:pPr>
            <a:endParaRPr sz="28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236464" y="59435"/>
            <a:ext cx="3206750" cy="6798945"/>
            <a:chOff x="5236464" y="59435"/>
            <a:chExt cx="3206750" cy="67989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36464" y="59435"/>
              <a:ext cx="2888014" cy="679856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001762" y="3358133"/>
              <a:ext cx="428625" cy="500380"/>
            </a:xfrm>
            <a:custGeom>
              <a:avLst/>
              <a:gdLst/>
              <a:ahLst/>
              <a:cxnLst/>
              <a:rect l="l" t="t" r="r" b="b"/>
              <a:pathLst>
                <a:path w="428625" h="500379">
                  <a:moveTo>
                    <a:pt x="214122" y="0"/>
                  </a:moveTo>
                  <a:lnTo>
                    <a:pt x="170974" y="5077"/>
                  </a:lnTo>
                  <a:lnTo>
                    <a:pt x="130784" y="19639"/>
                  </a:lnTo>
                  <a:lnTo>
                    <a:pt x="94412" y="42681"/>
                  </a:lnTo>
                  <a:lnTo>
                    <a:pt x="62722" y="73199"/>
                  </a:lnTo>
                  <a:lnTo>
                    <a:pt x="36573" y="110188"/>
                  </a:lnTo>
                  <a:lnTo>
                    <a:pt x="16829" y="152644"/>
                  </a:lnTo>
                  <a:lnTo>
                    <a:pt x="4350" y="199561"/>
                  </a:lnTo>
                  <a:lnTo>
                    <a:pt x="0" y="249935"/>
                  </a:lnTo>
                  <a:lnTo>
                    <a:pt x="4350" y="300310"/>
                  </a:lnTo>
                  <a:lnTo>
                    <a:pt x="16829" y="347227"/>
                  </a:lnTo>
                  <a:lnTo>
                    <a:pt x="36573" y="389683"/>
                  </a:lnTo>
                  <a:lnTo>
                    <a:pt x="62722" y="426672"/>
                  </a:lnTo>
                  <a:lnTo>
                    <a:pt x="94412" y="457190"/>
                  </a:lnTo>
                  <a:lnTo>
                    <a:pt x="130784" y="480232"/>
                  </a:lnTo>
                  <a:lnTo>
                    <a:pt x="170974" y="494794"/>
                  </a:lnTo>
                  <a:lnTo>
                    <a:pt x="214122" y="499871"/>
                  </a:lnTo>
                  <a:lnTo>
                    <a:pt x="257269" y="494794"/>
                  </a:lnTo>
                  <a:lnTo>
                    <a:pt x="297459" y="480232"/>
                  </a:lnTo>
                  <a:lnTo>
                    <a:pt x="333831" y="457190"/>
                  </a:lnTo>
                  <a:lnTo>
                    <a:pt x="365521" y="426672"/>
                  </a:lnTo>
                  <a:lnTo>
                    <a:pt x="391670" y="389683"/>
                  </a:lnTo>
                  <a:lnTo>
                    <a:pt x="411414" y="347227"/>
                  </a:lnTo>
                  <a:lnTo>
                    <a:pt x="423893" y="300310"/>
                  </a:lnTo>
                  <a:lnTo>
                    <a:pt x="428244" y="249935"/>
                  </a:lnTo>
                  <a:lnTo>
                    <a:pt x="423893" y="199561"/>
                  </a:lnTo>
                  <a:lnTo>
                    <a:pt x="411414" y="152644"/>
                  </a:lnTo>
                  <a:lnTo>
                    <a:pt x="391670" y="110188"/>
                  </a:lnTo>
                  <a:lnTo>
                    <a:pt x="365521" y="73199"/>
                  </a:lnTo>
                  <a:lnTo>
                    <a:pt x="333831" y="42681"/>
                  </a:lnTo>
                  <a:lnTo>
                    <a:pt x="297459" y="19639"/>
                  </a:lnTo>
                  <a:lnTo>
                    <a:pt x="257269" y="5077"/>
                  </a:lnTo>
                  <a:lnTo>
                    <a:pt x="21412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01762" y="3358133"/>
              <a:ext cx="428625" cy="500380"/>
            </a:xfrm>
            <a:custGeom>
              <a:avLst/>
              <a:gdLst/>
              <a:ahLst/>
              <a:cxnLst/>
              <a:rect l="l" t="t" r="r" b="b"/>
              <a:pathLst>
                <a:path w="428625" h="500379">
                  <a:moveTo>
                    <a:pt x="0" y="249935"/>
                  </a:moveTo>
                  <a:lnTo>
                    <a:pt x="4350" y="199561"/>
                  </a:lnTo>
                  <a:lnTo>
                    <a:pt x="16829" y="152644"/>
                  </a:lnTo>
                  <a:lnTo>
                    <a:pt x="36573" y="110188"/>
                  </a:lnTo>
                  <a:lnTo>
                    <a:pt x="62722" y="73199"/>
                  </a:lnTo>
                  <a:lnTo>
                    <a:pt x="94412" y="42681"/>
                  </a:lnTo>
                  <a:lnTo>
                    <a:pt x="130784" y="19639"/>
                  </a:lnTo>
                  <a:lnTo>
                    <a:pt x="170974" y="5077"/>
                  </a:lnTo>
                  <a:lnTo>
                    <a:pt x="214122" y="0"/>
                  </a:lnTo>
                  <a:lnTo>
                    <a:pt x="257269" y="5077"/>
                  </a:lnTo>
                  <a:lnTo>
                    <a:pt x="297459" y="19639"/>
                  </a:lnTo>
                  <a:lnTo>
                    <a:pt x="333831" y="42681"/>
                  </a:lnTo>
                  <a:lnTo>
                    <a:pt x="365521" y="73199"/>
                  </a:lnTo>
                  <a:lnTo>
                    <a:pt x="391670" y="110188"/>
                  </a:lnTo>
                  <a:lnTo>
                    <a:pt x="411414" y="152644"/>
                  </a:lnTo>
                  <a:lnTo>
                    <a:pt x="423893" y="199561"/>
                  </a:lnTo>
                  <a:lnTo>
                    <a:pt x="428244" y="249935"/>
                  </a:lnTo>
                  <a:lnTo>
                    <a:pt x="423893" y="300310"/>
                  </a:lnTo>
                  <a:lnTo>
                    <a:pt x="411414" y="347227"/>
                  </a:lnTo>
                  <a:lnTo>
                    <a:pt x="391670" y="389683"/>
                  </a:lnTo>
                  <a:lnTo>
                    <a:pt x="365521" y="426672"/>
                  </a:lnTo>
                  <a:lnTo>
                    <a:pt x="333831" y="457190"/>
                  </a:lnTo>
                  <a:lnTo>
                    <a:pt x="297459" y="480232"/>
                  </a:lnTo>
                  <a:lnTo>
                    <a:pt x="257269" y="494794"/>
                  </a:lnTo>
                  <a:lnTo>
                    <a:pt x="214122" y="499871"/>
                  </a:lnTo>
                  <a:lnTo>
                    <a:pt x="170974" y="494794"/>
                  </a:lnTo>
                  <a:lnTo>
                    <a:pt x="130784" y="480232"/>
                  </a:lnTo>
                  <a:lnTo>
                    <a:pt x="94412" y="457190"/>
                  </a:lnTo>
                  <a:lnTo>
                    <a:pt x="62722" y="426672"/>
                  </a:lnTo>
                  <a:lnTo>
                    <a:pt x="36573" y="389683"/>
                  </a:lnTo>
                  <a:lnTo>
                    <a:pt x="16829" y="347227"/>
                  </a:lnTo>
                  <a:lnTo>
                    <a:pt x="4350" y="300310"/>
                  </a:lnTo>
                  <a:lnTo>
                    <a:pt x="0" y="249935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126983" y="3393185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417756" y="3703256"/>
            <a:ext cx="445134" cy="374015"/>
            <a:chOff x="5417756" y="3703256"/>
            <a:chExt cx="445134" cy="374015"/>
          </a:xfrm>
        </p:grpSpPr>
        <p:sp>
          <p:nvSpPr>
            <p:cNvPr id="11" name="object 11"/>
            <p:cNvSpPr/>
            <p:nvPr/>
          </p:nvSpPr>
          <p:spPr>
            <a:xfrm>
              <a:off x="5430774" y="3716274"/>
              <a:ext cx="419100" cy="347980"/>
            </a:xfrm>
            <a:custGeom>
              <a:avLst/>
              <a:gdLst/>
              <a:ahLst/>
              <a:cxnLst/>
              <a:rect l="l" t="t" r="r" b="b"/>
              <a:pathLst>
                <a:path w="419100" h="347979">
                  <a:moveTo>
                    <a:pt x="209550" y="0"/>
                  </a:moveTo>
                  <a:lnTo>
                    <a:pt x="161512" y="4585"/>
                  </a:lnTo>
                  <a:lnTo>
                    <a:pt x="117410" y="17648"/>
                  </a:lnTo>
                  <a:lnTo>
                    <a:pt x="78501" y="38148"/>
                  </a:lnTo>
                  <a:lnTo>
                    <a:pt x="46046" y="65047"/>
                  </a:lnTo>
                  <a:lnTo>
                    <a:pt x="21304" y="97304"/>
                  </a:lnTo>
                  <a:lnTo>
                    <a:pt x="5536" y="133880"/>
                  </a:lnTo>
                  <a:lnTo>
                    <a:pt x="0" y="173736"/>
                  </a:lnTo>
                  <a:lnTo>
                    <a:pt x="5536" y="213591"/>
                  </a:lnTo>
                  <a:lnTo>
                    <a:pt x="21304" y="250167"/>
                  </a:lnTo>
                  <a:lnTo>
                    <a:pt x="46046" y="282424"/>
                  </a:lnTo>
                  <a:lnTo>
                    <a:pt x="78501" y="309323"/>
                  </a:lnTo>
                  <a:lnTo>
                    <a:pt x="117410" y="329823"/>
                  </a:lnTo>
                  <a:lnTo>
                    <a:pt x="161512" y="342886"/>
                  </a:lnTo>
                  <a:lnTo>
                    <a:pt x="209550" y="347471"/>
                  </a:lnTo>
                  <a:lnTo>
                    <a:pt x="257587" y="342886"/>
                  </a:lnTo>
                  <a:lnTo>
                    <a:pt x="301689" y="329823"/>
                  </a:lnTo>
                  <a:lnTo>
                    <a:pt x="340598" y="309323"/>
                  </a:lnTo>
                  <a:lnTo>
                    <a:pt x="373053" y="282424"/>
                  </a:lnTo>
                  <a:lnTo>
                    <a:pt x="397795" y="250167"/>
                  </a:lnTo>
                  <a:lnTo>
                    <a:pt x="413563" y="213591"/>
                  </a:lnTo>
                  <a:lnTo>
                    <a:pt x="419100" y="173736"/>
                  </a:lnTo>
                  <a:lnTo>
                    <a:pt x="413563" y="133880"/>
                  </a:lnTo>
                  <a:lnTo>
                    <a:pt x="397795" y="97304"/>
                  </a:lnTo>
                  <a:lnTo>
                    <a:pt x="373053" y="65047"/>
                  </a:lnTo>
                  <a:lnTo>
                    <a:pt x="340598" y="38148"/>
                  </a:lnTo>
                  <a:lnTo>
                    <a:pt x="301689" y="17648"/>
                  </a:lnTo>
                  <a:lnTo>
                    <a:pt x="257587" y="4585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30774" y="3716274"/>
              <a:ext cx="419100" cy="347980"/>
            </a:xfrm>
            <a:custGeom>
              <a:avLst/>
              <a:gdLst/>
              <a:ahLst/>
              <a:cxnLst/>
              <a:rect l="l" t="t" r="r" b="b"/>
              <a:pathLst>
                <a:path w="419100" h="347979">
                  <a:moveTo>
                    <a:pt x="0" y="173736"/>
                  </a:moveTo>
                  <a:lnTo>
                    <a:pt x="5536" y="133880"/>
                  </a:lnTo>
                  <a:lnTo>
                    <a:pt x="21304" y="97304"/>
                  </a:lnTo>
                  <a:lnTo>
                    <a:pt x="46046" y="65047"/>
                  </a:lnTo>
                  <a:lnTo>
                    <a:pt x="78501" y="38148"/>
                  </a:lnTo>
                  <a:lnTo>
                    <a:pt x="117410" y="17648"/>
                  </a:lnTo>
                  <a:lnTo>
                    <a:pt x="161512" y="4585"/>
                  </a:lnTo>
                  <a:lnTo>
                    <a:pt x="209550" y="0"/>
                  </a:lnTo>
                  <a:lnTo>
                    <a:pt x="257587" y="4585"/>
                  </a:lnTo>
                  <a:lnTo>
                    <a:pt x="301689" y="17648"/>
                  </a:lnTo>
                  <a:lnTo>
                    <a:pt x="340598" y="38148"/>
                  </a:lnTo>
                  <a:lnTo>
                    <a:pt x="373053" y="65047"/>
                  </a:lnTo>
                  <a:lnTo>
                    <a:pt x="397795" y="97304"/>
                  </a:lnTo>
                  <a:lnTo>
                    <a:pt x="413563" y="133880"/>
                  </a:lnTo>
                  <a:lnTo>
                    <a:pt x="419100" y="173736"/>
                  </a:lnTo>
                  <a:lnTo>
                    <a:pt x="413563" y="213591"/>
                  </a:lnTo>
                  <a:lnTo>
                    <a:pt x="397795" y="250167"/>
                  </a:lnTo>
                  <a:lnTo>
                    <a:pt x="373053" y="282424"/>
                  </a:lnTo>
                  <a:lnTo>
                    <a:pt x="340598" y="309323"/>
                  </a:lnTo>
                  <a:lnTo>
                    <a:pt x="301689" y="329823"/>
                  </a:lnTo>
                  <a:lnTo>
                    <a:pt x="257587" y="342886"/>
                  </a:lnTo>
                  <a:lnTo>
                    <a:pt x="209550" y="347471"/>
                  </a:lnTo>
                  <a:lnTo>
                    <a:pt x="161512" y="342886"/>
                  </a:lnTo>
                  <a:lnTo>
                    <a:pt x="117410" y="329823"/>
                  </a:lnTo>
                  <a:lnTo>
                    <a:pt x="78501" y="309323"/>
                  </a:lnTo>
                  <a:lnTo>
                    <a:pt x="46046" y="282424"/>
                  </a:lnTo>
                  <a:lnTo>
                    <a:pt x="21304" y="250167"/>
                  </a:lnTo>
                  <a:lnTo>
                    <a:pt x="5536" y="213591"/>
                  </a:lnTo>
                  <a:lnTo>
                    <a:pt x="0" y="17373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549900" y="3674109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842127" y="3429761"/>
            <a:ext cx="3104515" cy="3159125"/>
            <a:chOff x="5842127" y="3429761"/>
            <a:chExt cx="3104515" cy="315912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93723" y="5929883"/>
              <a:ext cx="552297" cy="65841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842127" y="3429761"/>
              <a:ext cx="2160905" cy="471805"/>
            </a:xfrm>
            <a:custGeom>
              <a:avLst/>
              <a:gdLst/>
              <a:ahLst/>
              <a:cxnLst/>
              <a:rect l="l" t="t" r="r" b="b"/>
              <a:pathLst>
                <a:path w="2160904" h="471804">
                  <a:moveTo>
                    <a:pt x="731647" y="0"/>
                  </a:moveTo>
                  <a:lnTo>
                    <a:pt x="598424" y="4953"/>
                  </a:lnTo>
                  <a:lnTo>
                    <a:pt x="592201" y="11684"/>
                  </a:lnTo>
                  <a:lnTo>
                    <a:pt x="592455" y="19685"/>
                  </a:lnTo>
                  <a:lnTo>
                    <a:pt x="592836" y="27686"/>
                  </a:lnTo>
                  <a:lnTo>
                    <a:pt x="599567" y="33909"/>
                  </a:lnTo>
                  <a:lnTo>
                    <a:pt x="654443" y="31877"/>
                  </a:lnTo>
                  <a:lnTo>
                    <a:pt x="0" y="447421"/>
                  </a:lnTo>
                  <a:lnTo>
                    <a:pt x="15494" y="471805"/>
                  </a:lnTo>
                  <a:lnTo>
                    <a:pt x="670013" y="56286"/>
                  </a:lnTo>
                  <a:lnTo>
                    <a:pt x="644779" y="105156"/>
                  </a:lnTo>
                  <a:lnTo>
                    <a:pt x="647573" y="113919"/>
                  </a:lnTo>
                  <a:lnTo>
                    <a:pt x="661670" y="121285"/>
                  </a:lnTo>
                  <a:lnTo>
                    <a:pt x="670420" y="118491"/>
                  </a:lnTo>
                  <a:lnTo>
                    <a:pt x="729996" y="3175"/>
                  </a:lnTo>
                  <a:lnTo>
                    <a:pt x="731647" y="0"/>
                  </a:lnTo>
                  <a:close/>
                </a:path>
                <a:path w="2160904" h="471804">
                  <a:moveTo>
                    <a:pt x="2160524" y="164465"/>
                  </a:moveTo>
                  <a:lnTo>
                    <a:pt x="1242593" y="131711"/>
                  </a:lnTo>
                  <a:lnTo>
                    <a:pt x="1217206" y="145351"/>
                  </a:lnTo>
                  <a:lnTo>
                    <a:pt x="1241894" y="132080"/>
                  </a:lnTo>
                  <a:lnTo>
                    <a:pt x="1242593" y="131711"/>
                  </a:lnTo>
                  <a:lnTo>
                    <a:pt x="1246149" y="129794"/>
                  </a:lnTo>
                  <a:lnTo>
                    <a:pt x="1291082" y="105664"/>
                  </a:lnTo>
                  <a:lnTo>
                    <a:pt x="1293749" y="96901"/>
                  </a:lnTo>
                  <a:lnTo>
                    <a:pt x="1289939" y="89916"/>
                  </a:lnTo>
                  <a:lnTo>
                    <a:pt x="1286129" y="82804"/>
                  </a:lnTo>
                  <a:lnTo>
                    <a:pt x="1277366" y="80137"/>
                  </a:lnTo>
                  <a:lnTo>
                    <a:pt x="1159764" y="143256"/>
                  </a:lnTo>
                  <a:lnTo>
                    <a:pt x="1272540" y="214503"/>
                  </a:lnTo>
                  <a:lnTo>
                    <a:pt x="1281557" y="212471"/>
                  </a:lnTo>
                  <a:lnTo>
                    <a:pt x="1285748" y="205740"/>
                  </a:lnTo>
                  <a:lnTo>
                    <a:pt x="1290066" y="199009"/>
                  </a:lnTo>
                  <a:lnTo>
                    <a:pt x="1288034" y="189992"/>
                  </a:lnTo>
                  <a:lnTo>
                    <a:pt x="1241475" y="160667"/>
                  </a:lnTo>
                  <a:lnTo>
                    <a:pt x="2159508" y="193421"/>
                  </a:lnTo>
                  <a:lnTo>
                    <a:pt x="2160524" y="164465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58129" y="4023236"/>
              <a:ext cx="2000885" cy="314325"/>
            </a:xfrm>
            <a:custGeom>
              <a:avLst/>
              <a:gdLst/>
              <a:ahLst/>
              <a:cxnLst/>
              <a:rect l="l" t="t" r="r" b="b"/>
              <a:pathLst>
                <a:path w="2000884" h="314325">
                  <a:moveTo>
                    <a:pt x="222803" y="53961"/>
                  </a:moveTo>
                  <a:lnTo>
                    <a:pt x="212090" y="58035"/>
                  </a:lnTo>
                  <a:lnTo>
                    <a:pt x="0" y="191893"/>
                  </a:lnTo>
                  <a:lnTo>
                    <a:pt x="220853" y="310638"/>
                  </a:lnTo>
                  <a:lnTo>
                    <a:pt x="231860" y="313936"/>
                  </a:lnTo>
                  <a:lnTo>
                    <a:pt x="242903" y="312828"/>
                  </a:lnTo>
                  <a:lnTo>
                    <a:pt x="252731" y="307673"/>
                  </a:lnTo>
                  <a:lnTo>
                    <a:pt x="260096" y="298827"/>
                  </a:lnTo>
                  <a:lnTo>
                    <a:pt x="263447" y="287819"/>
                  </a:lnTo>
                  <a:lnTo>
                    <a:pt x="262334" y="276776"/>
                  </a:lnTo>
                  <a:lnTo>
                    <a:pt x="257149" y="266948"/>
                  </a:lnTo>
                  <a:lnTo>
                    <a:pt x="248285" y="259584"/>
                  </a:lnTo>
                  <a:lnTo>
                    <a:pt x="172458" y="218817"/>
                  </a:lnTo>
                  <a:lnTo>
                    <a:pt x="58420" y="218817"/>
                  </a:lnTo>
                  <a:lnTo>
                    <a:pt x="56387" y="160905"/>
                  </a:lnTo>
                  <a:lnTo>
                    <a:pt x="163536" y="157172"/>
                  </a:lnTo>
                  <a:lnTo>
                    <a:pt x="242950" y="107057"/>
                  </a:lnTo>
                  <a:lnTo>
                    <a:pt x="256059" y="77839"/>
                  </a:lnTo>
                  <a:lnTo>
                    <a:pt x="251968" y="67052"/>
                  </a:lnTo>
                  <a:lnTo>
                    <a:pt x="244040" y="58767"/>
                  </a:lnTo>
                  <a:lnTo>
                    <a:pt x="233886" y="54304"/>
                  </a:lnTo>
                  <a:lnTo>
                    <a:pt x="222803" y="53961"/>
                  </a:lnTo>
                  <a:close/>
                </a:path>
                <a:path w="2000884" h="314325">
                  <a:moveTo>
                    <a:pt x="163536" y="157172"/>
                  </a:moveTo>
                  <a:lnTo>
                    <a:pt x="56387" y="160905"/>
                  </a:lnTo>
                  <a:lnTo>
                    <a:pt x="58420" y="218817"/>
                  </a:lnTo>
                  <a:lnTo>
                    <a:pt x="165519" y="215086"/>
                  </a:lnTo>
                  <a:lnTo>
                    <a:pt x="164190" y="214372"/>
                  </a:lnTo>
                  <a:lnTo>
                    <a:pt x="72898" y="214372"/>
                  </a:lnTo>
                  <a:lnTo>
                    <a:pt x="71120" y="164334"/>
                  </a:lnTo>
                  <a:lnTo>
                    <a:pt x="152188" y="164334"/>
                  </a:lnTo>
                  <a:lnTo>
                    <a:pt x="163536" y="157172"/>
                  </a:lnTo>
                  <a:close/>
                </a:path>
                <a:path w="2000884" h="314325">
                  <a:moveTo>
                    <a:pt x="165519" y="215086"/>
                  </a:moveTo>
                  <a:lnTo>
                    <a:pt x="58420" y="218817"/>
                  </a:lnTo>
                  <a:lnTo>
                    <a:pt x="172458" y="218817"/>
                  </a:lnTo>
                  <a:lnTo>
                    <a:pt x="165519" y="215086"/>
                  </a:lnTo>
                  <a:close/>
                </a:path>
                <a:path w="2000884" h="314325">
                  <a:moveTo>
                    <a:pt x="519430" y="144776"/>
                  </a:moveTo>
                  <a:lnTo>
                    <a:pt x="163536" y="157172"/>
                  </a:lnTo>
                  <a:lnTo>
                    <a:pt x="114895" y="187869"/>
                  </a:lnTo>
                  <a:lnTo>
                    <a:pt x="165519" y="215086"/>
                  </a:lnTo>
                  <a:lnTo>
                    <a:pt x="521462" y="202688"/>
                  </a:lnTo>
                  <a:lnTo>
                    <a:pt x="519430" y="144776"/>
                  </a:lnTo>
                  <a:close/>
                </a:path>
                <a:path w="2000884" h="314325">
                  <a:moveTo>
                    <a:pt x="71120" y="164334"/>
                  </a:moveTo>
                  <a:lnTo>
                    <a:pt x="72898" y="214372"/>
                  </a:lnTo>
                  <a:lnTo>
                    <a:pt x="114895" y="187869"/>
                  </a:lnTo>
                  <a:lnTo>
                    <a:pt x="71120" y="164334"/>
                  </a:lnTo>
                  <a:close/>
                </a:path>
                <a:path w="2000884" h="314325">
                  <a:moveTo>
                    <a:pt x="114895" y="187869"/>
                  </a:moveTo>
                  <a:lnTo>
                    <a:pt x="72898" y="214372"/>
                  </a:lnTo>
                  <a:lnTo>
                    <a:pt x="164190" y="214372"/>
                  </a:lnTo>
                  <a:lnTo>
                    <a:pt x="114895" y="187869"/>
                  </a:lnTo>
                  <a:close/>
                </a:path>
                <a:path w="2000884" h="314325">
                  <a:moveTo>
                    <a:pt x="152188" y="164334"/>
                  </a:moveTo>
                  <a:lnTo>
                    <a:pt x="71120" y="164334"/>
                  </a:lnTo>
                  <a:lnTo>
                    <a:pt x="114895" y="187869"/>
                  </a:lnTo>
                  <a:lnTo>
                    <a:pt x="152188" y="164334"/>
                  </a:lnTo>
                  <a:close/>
                </a:path>
                <a:path w="2000884" h="314325">
                  <a:moveTo>
                    <a:pt x="1156080" y="122551"/>
                  </a:moveTo>
                  <a:lnTo>
                    <a:pt x="693039" y="138680"/>
                  </a:lnTo>
                  <a:lnTo>
                    <a:pt x="695071" y="196592"/>
                  </a:lnTo>
                  <a:lnTo>
                    <a:pt x="1158113" y="180463"/>
                  </a:lnTo>
                  <a:lnTo>
                    <a:pt x="1156080" y="122551"/>
                  </a:lnTo>
                  <a:close/>
                </a:path>
                <a:path w="2000884" h="314325">
                  <a:moveTo>
                    <a:pt x="1885608" y="126067"/>
                  </a:moveTo>
                  <a:lnTo>
                    <a:pt x="1757552" y="206879"/>
                  </a:lnTo>
                  <a:lnTo>
                    <a:pt x="1749214" y="214808"/>
                  </a:lnTo>
                  <a:lnTo>
                    <a:pt x="1744757" y="224976"/>
                  </a:lnTo>
                  <a:lnTo>
                    <a:pt x="1744444" y="236096"/>
                  </a:lnTo>
                  <a:lnTo>
                    <a:pt x="1748536" y="246884"/>
                  </a:lnTo>
                  <a:lnTo>
                    <a:pt x="1756463" y="255168"/>
                  </a:lnTo>
                  <a:lnTo>
                    <a:pt x="1766617" y="259631"/>
                  </a:lnTo>
                  <a:lnTo>
                    <a:pt x="1777700" y="259974"/>
                  </a:lnTo>
                  <a:lnTo>
                    <a:pt x="1788414" y="255901"/>
                  </a:lnTo>
                  <a:lnTo>
                    <a:pt x="1956838" y="149602"/>
                  </a:lnTo>
                  <a:lnTo>
                    <a:pt x="1929384" y="149602"/>
                  </a:lnTo>
                  <a:lnTo>
                    <a:pt x="1885608" y="126067"/>
                  </a:lnTo>
                  <a:close/>
                </a:path>
                <a:path w="2000884" h="314325">
                  <a:moveTo>
                    <a:pt x="1792731" y="100326"/>
                  </a:moveTo>
                  <a:lnTo>
                    <a:pt x="1329690" y="116455"/>
                  </a:lnTo>
                  <a:lnTo>
                    <a:pt x="1331722" y="174367"/>
                  </a:lnTo>
                  <a:lnTo>
                    <a:pt x="1794764" y="158238"/>
                  </a:lnTo>
                  <a:lnTo>
                    <a:pt x="1792731" y="100326"/>
                  </a:lnTo>
                  <a:close/>
                </a:path>
                <a:path w="2000884" h="314325">
                  <a:moveTo>
                    <a:pt x="1927605" y="99564"/>
                  </a:moveTo>
                  <a:lnTo>
                    <a:pt x="1885608" y="126067"/>
                  </a:lnTo>
                  <a:lnTo>
                    <a:pt x="1929384" y="149602"/>
                  </a:lnTo>
                  <a:lnTo>
                    <a:pt x="1927605" y="99564"/>
                  </a:lnTo>
                  <a:close/>
                </a:path>
                <a:path w="2000884" h="314325">
                  <a:moveTo>
                    <a:pt x="1958695" y="99564"/>
                  </a:moveTo>
                  <a:lnTo>
                    <a:pt x="1927605" y="99564"/>
                  </a:lnTo>
                  <a:lnTo>
                    <a:pt x="1929384" y="149602"/>
                  </a:lnTo>
                  <a:lnTo>
                    <a:pt x="1956838" y="149602"/>
                  </a:lnTo>
                  <a:lnTo>
                    <a:pt x="2000503" y="122043"/>
                  </a:lnTo>
                  <a:lnTo>
                    <a:pt x="1958695" y="99564"/>
                  </a:lnTo>
                  <a:close/>
                </a:path>
                <a:path w="2000884" h="314325">
                  <a:moveTo>
                    <a:pt x="1768643" y="0"/>
                  </a:moveTo>
                  <a:lnTo>
                    <a:pt x="1757600" y="1107"/>
                  </a:lnTo>
                  <a:lnTo>
                    <a:pt x="1747772" y="6262"/>
                  </a:lnTo>
                  <a:lnTo>
                    <a:pt x="1740407" y="15109"/>
                  </a:lnTo>
                  <a:lnTo>
                    <a:pt x="1737056" y="26116"/>
                  </a:lnTo>
                  <a:lnTo>
                    <a:pt x="1738169" y="37159"/>
                  </a:lnTo>
                  <a:lnTo>
                    <a:pt x="1743354" y="46988"/>
                  </a:lnTo>
                  <a:lnTo>
                    <a:pt x="1752219" y="54352"/>
                  </a:lnTo>
                  <a:lnTo>
                    <a:pt x="1885608" y="126067"/>
                  </a:lnTo>
                  <a:lnTo>
                    <a:pt x="1927605" y="99564"/>
                  </a:lnTo>
                  <a:lnTo>
                    <a:pt x="1958695" y="99564"/>
                  </a:lnTo>
                  <a:lnTo>
                    <a:pt x="1779651" y="3298"/>
                  </a:lnTo>
                  <a:lnTo>
                    <a:pt x="17686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151501" y="4090796"/>
            <a:ext cx="296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latin typeface="Calibri"/>
                <a:cs typeface="Calibri"/>
              </a:rPr>
              <a:t>T.C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16555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Rapports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8739" y="1250695"/>
            <a:ext cx="2643505" cy="4437112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53695" marR="82550" indent="-340995" algn="just">
              <a:spcBef>
                <a:spcPts val="500"/>
              </a:spcBef>
              <a:buFont typeface="Arial MT"/>
              <a:buChar char="•"/>
              <a:tabLst>
                <a:tab pos="355600" algn="l"/>
              </a:tabLst>
            </a:pPr>
            <a:r>
              <a:rPr sz="2900" b="1" i="1" dirty="0">
                <a:solidFill>
                  <a:srgbClr val="FF0000"/>
                </a:solidFill>
                <a:latin typeface="Calibri"/>
                <a:cs typeface="Calibri"/>
              </a:rPr>
              <a:t>Dans</a:t>
            </a:r>
            <a:r>
              <a:rPr sz="2900" b="1" i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900" b="1" i="1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9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900" b="1" i="1" spc="-10" dirty="0">
                <a:solidFill>
                  <a:srgbClr val="FF0000"/>
                </a:solidFill>
                <a:latin typeface="Calibri"/>
                <a:cs typeface="Calibri"/>
              </a:rPr>
              <a:t>région 	</a:t>
            </a:r>
            <a:r>
              <a:rPr sz="2900" b="1" i="1" dirty="0">
                <a:solidFill>
                  <a:srgbClr val="FF0000"/>
                </a:solidFill>
                <a:latin typeface="Calibri"/>
                <a:cs typeface="Calibri"/>
              </a:rPr>
              <a:t>postérieure</a:t>
            </a:r>
            <a:r>
              <a:rPr sz="2900" b="1" i="1" spc="-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900" b="1" i="1" spc="-25" dirty="0">
                <a:solidFill>
                  <a:srgbClr val="FF0000"/>
                </a:solidFill>
                <a:latin typeface="Calibri"/>
                <a:cs typeface="Calibri"/>
              </a:rPr>
              <a:t>de 	</a:t>
            </a:r>
            <a:r>
              <a:rPr sz="2900" b="1" i="1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9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900" b="1" i="1" spc="-10" dirty="0" err="1">
                <a:solidFill>
                  <a:srgbClr val="FF0000"/>
                </a:solidFill>
                <a:latin typeface="Calibri"/>
                <a:cs typeface="Calibri"/>
              </a:rPr>
              <a:t>jambe</a:t>
            </a:r>
            <a:r>
              <a:rPr sz="2900" b="1" i="1" spc="-10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lang="fr-FR" sz="2600" spc="-25" dirty="0" smtClean="0">
              <a:latin typeface="Calibri"/>
              <a:cs typeface="Calibri"/>
            </a:endParaRPr>
          </a:p>
          <a:p>
            <a:pPr marL="355600" marR="1394460" indent="-342900">
              <a:spcBef>
                <a:spcPts val="685"/>
              </a:spcBef>
              <a:buFont typeface="Wingdings"/>
              <a:buChar char=""/>
              <a:tabLst>
                <a:tab pos="355600" algn="l"/>
              </a:tabLst>
            </a:pPr>
            <a:r>
              <a:rPr lang="fr-FR" dirty="0" smtClean="0">
                <a:latin typeface="Calibri"/>
                <a:cs typeface="Calibri"/>
              </a:rPr>
              <a:t>En </a:t>
            </a:r>
            <a:r>
              <a:rPr lang="fr-FR" dirty="0" err="1" smtClean="0">
                <a:latin typeface="Calibri"/>
                <a:cs typeface="Calibri"/>
              </a:rPr>
              <a:t>arriere</a:t>
            </a:r>
            <a:r>
              <a:rPr lang="fr-FR" dirty="0" smtClean="0">
                <a:latin typeface="Calibri"/>
                <a:cs typeface="Calibri"/>
              </a:rPr>
              <a:t> </a:t>
            </a:r>
            <a:endParaRPr lang="fr-FR" dirty="0" smtClean="0">
              <a:latin typeface="Calibri"/>
              <a:cs typeface="Calibri"/>
            </a:endParaRPr>
          </a:p>
          <a:p>
            <a:pPr marL="354965" indent="-342265">
              <a:spcBef>
                <a:spcPts val="675"/>
              </a:spcBef>
              <a:buFont typeface="Wingdings"/>
              <a:buChar char=""/>
              <a:tabLst>
                <a:tab pos="354965" algn="l"/>
              </a:tabLst>
            </a:pPr>
            <a:r>
              <a:rPr lang="fr-FR" dirty="0" smtClean="0">
                <a:latin typeface="Calibri"/>
                <a:cs typeface="Calibri"/>
              </a:rPr>
              <a:t>par</a:t>
            </a:r>
            <a:r>
              <a:rPr lang="fr-FR" spc="-40" dirty="0" smtClean="0">
                <a:latin typeface="Calibri"/>
                <a:cs typeface="Calibri"/>
              </a:rPr>
              <a:t> </a:t>
            </a:r>
            <a:r>
              <a:rPr lang="fr-FR" dirty="0" smtClean="0">
                <a:latin typeface="Calibri"/>
                <a:cs typeface="Calibri"/>
              </a:rPr>
              <a:t>le</a:t>
            </a:r>
            <a:r>
              <a:rPr lang="fr-FR" spc="-50" dirty="0" smtClean="0">
                <a:latin typeface="Calibri"/>
                <a:cs typeface="Calibri"/>
              </a:rPr>
              <a:t> </a:t>
            </a:r>
            <a:r>
              <a:rPr lang="fr-FR" dirty="0" smtClean="0">
                <a:latin typeface="Calibri"/>
                <a:cs typeface="Calibri"/>
              </a:rPr>
              <a:t>muscle</a:t>
            </a:r>
            <a:r>
              <a:rPr lang="fr-FR" spc="-30" dirty="0" smtClean="0">
                <a:latin typeface="Calibri"/>
                <a:cs typeface="Calibri"/>
              </a:rPr>
              <a:t> </a:t>
            </a:r>
            <a:r>
              <a:rPr lang="fr-FR" dirty="0" smtClean="0">
                <a:latin typeface="Calibri"/>
                <a:cs typeface="Calibri"/>
              </a:rPr>
              <a:t>soléaire</a:t>
            </a:r>
            <a:r>
              <a:rPr lang="fr-FR" spc="-45" dirty="0" smtClean="0">
                <a:latin typeface="Calibri"/>
                <a:cs typeface="Calibri"/>
              </a:rPr>
              <a:t> </a:t>
            </a:r>
            <a:r>
              <a:rPr lang="fr-FR" spc="-20" dirty="0" smtClean="0">
                <a:latin typeface="Calibri"/>
                <a:cs typeface="Calibri"/>
              </a:rPr>
              <a:t>.</a:t>
            </a:r>
            <a:endParaRPr lang="fr-FR" dirty="0" smtClean="0">
              <a:latin typeface="Calibri"/>
              <a:cs typeface="Calibri"/>
            </a:endParaRPr>
          </a:p>
          <a:p>
            <a:pPr marL="354965" indent="-342265">
              <a:spcBef>
                <a:spcPts val="675"/>
              </a:spcBef>
              <a:buFont typeface="Wingdings"/>
              <a:buChar char=""/>
              <a:tabLst>
                <a:tab pos="354965" algn="l"/>
                <a:tab pos="803910" algn="l"/>
              </a:tabLst>
            </a:pPr>
            <a:r>
              <a:rPr lang="fr-FR" spc="-25" dirty="0" smtClean="0">
                <a:latin typeface="Calibri"/>
                <a:cs typeface="Calibri"/>
              </a:rPr>
              <a:t>Et</a:t>
            </a:r>
            <a:r>
              <a:rPr lang="fr-FR" dirty="0" smtClean="0">
                <a:latin typeface="Calibri"/>
                <a:cs typeface="Calibri"/>
              </a:rPr>
              <a:t>	le</a:t>
            </a:r>
            <a:r>
              <a:rPr lang="fr-FR" spc="-70" dirty="0" smtClean="0">
                <a:latin typeface="Calibri"/>
                <a:cs typeface="Calibri"/>
              </a:rPr>
              <a:t> </a:t>
            </a:r>
            <a:r>
              <a:rPr lang="fr-FR" dirty="0" smtClean="0">
                <a:latin typeface="Calibri"/>
                <a:cs typeface="Calibri"/>
              </a:rPr>
              <a:t>fascia</a:t>
            </a:r>
            <a:r>
              <a:rPr lang="fr-FR" spc="-70" dirty="0" smtClean="0">
                <a:latin typeface="Calibri"/>
                <a:cs typeface="Calibri"/>
              </a:rPr>
              <a:t> </a:t>
            </a:r>
            <a:r>
              <a:rPr lang="fr-FR" dirty="0" smtClean="0">
                <a:latin typeface="Calibri"/>
                <a:cs typeface="Calibri"/>
              </a:rPr>
              <a:t>crural</a:t>
            </a:r>
            <a:r>
              <a:rPr lang="fr-FR" spc="-60" dirty="0" smtClean="0">
                <a:latin typeface="Calibri"/>
                <a:cs typeface="Calibri"/>
              </a:rPr>
              <a:t> </a:t>
            </a:r>
            <a:r>
              <a:rPr lang="fr-FR" spc="-10" dirty="0" smtClean="0">
                <a:latin typeface="Calibri"/>
                <a:cs typeface="Calibri"/>
              </a:rPr>
              <a:t>profond</a:t>
            </a:r>
          </a:p>
          <a:p>
            <a:pPr marL="355600" marR="199390" indent="-342900">
              <a:spcBef>
                <a:spcPts val="685"/>
              </a:spcBef>
              <a:buFont typeface="Wingdings"/>
              <a:buChar char=""/>
              <a:tabLst>
                <a:tab pos="355600" algn="l"/>
              </a:tabLst>
            </a:pPr>
            <a:r>
              <a:rPr lang="fr-FR" spc="-10" dirty="0" smtClean="0">
                <a:latin typeface="Calibri"/>
                <a:cs typeface="Calibri"/>
              </a:rPr>
              <a:t>Latéralement:</a:t>
            </a:r>
            <a:r>
              <a:rPr lang="fr-FR" spc="-45" dirty="0" smtClean="0">
                <a:latin typeface="Calibri"/>
                <a:cs typeface="Calibri"/>
              </a:rPr>
              <a:t> </a:t>
            </a:r>
            <a:r>
              <a:rPr lang="fr-FR" dirty="0" smtClean="0">
                <a:latin typeface="Calibri"/>
                <a:cs typeface="Calibri"/>
              </a:rPr>
              <a:t>le</a:t>
            </a:r>
            <a:r>
              <a:rPr lang="fr-FR" spc="-50" dirty="0" smtClean="0">
                <a:latin typeface="Calibri"/>
                <a:cs typeface="Calibri"/>
              </a:rPr>
              <a:t> </a:t>
            </a:r>
            <a:r>
              <a:rPr lang="fr-FR" spc="-10" dirty="0" smtClean="0">
                <a:latin typeface="Calibri"/>
                <a:cs typeface="Calibri"/>
              </a:rPr>
              <a:t>muscle </a:t>
            </a:r>
            <a:r>
              <a:rPr lang="fr-FR" dirty="0" smtClean="0">
                <a:latin typeface="Calibri"/>
                <a:cs typeface="Calibri"/>
              </a:rPr>
              <a:t>long</a:t>
            </a:r>
            <a:r>
              <a:rPr lang="fr-FR" spc="-50" dirty="0" smtClean="0">
                <a:latin typeface="Calibri"/>
                <a:cs typeface="Calibri"/>
              </a:rPr>
              <a:t> </a:t>
            </a:r>
            <a:r>
              <a:rPr lang="fr-FR" dirty="0" smtClean="0">
                <a:latin typeface="Calibri"/>
                <a:cs typeface="Calibri"/>
              </a:rPr>
              <a:t>fléchisseur</a:t>
            </a:r>
            <a:r>
              <a:rPr lang="fr-FR" spc="-45" dirty="0" smtClean="0">
                <a:latin typeface="Calibri"/>
                <a:cs typeface="Calibri"/>
              </a:rPr>
              <a:t> </a:t>
            </a:r>
            <a:r>
              <a:rPr lang="fr-FR" dirty="0" smtClean="0">
                <a:latin typeface="Calibri"/>
                <a:cs typeface="Calibri"/>
              </a:rPr>
              <a:t>de</a:t>
            </a:r>
            <a:r>
              <a:rPr lang="fr-FR" spc="-50" dirty="0" smtClean="0">
                <a:latin typeface="Calibri"/>
                <a:cs typeface="Calibri"/>
              </a:rPr>
              <a:t> </a:t>
            </a:r>
            <a:r>
              <a:rPr lang="fr-FR" spc="-10" dirty="0" smtClean="0">
                <a:latin typeface="Calibri"/>
                <a:cs typeface="Calibri"/>
              </a:rPr>
              <a:t>l'</a:t>
            </a:r>
            <a:r>
              <a:rPr lang="fr-FR" spc="-10" dirty="0" err="1" smtClean="0">
                <a:latin typeface="Calibri"/>
                <a:cs typeface="Calibri"/>
              </a:rPr>
              <a:t>hallux</a:t>
            </a:r>
            <a:endParaRPr lang="fr-FR" dirty="0" smtClean="0">
              <a:latin typeface="Calibri"/>
              <a:cs typeface="Calibri"/>
            </a:endParaRPr>
          </a:p>
          <a:p>
            <a:pPr marL="355600" marR="1467485"/>
            <a:r>
              <a:rPr lang="fr-FR" dirty="0" smtClean="0">
                <a:latin typeface="Calibri"/>
                <a:cs typeface="Calibri"/>
              </a:rPr>
              <a:t>(1)et</a:t>
            </a:r>
            <a:r>
              <a:rPr lang="fr-FR" spc="-30" dirty="0" smtClean="0">
                <a:latin typeface="Calibri"/>
                <a:cs typeface="Calibri"/>
              </a:rPr>
              <a:t> </a:t>
            </a:r>
            <a:r>
              <a:rPr lang="fr-FR" dirty="0" smtClean="0">
                <a:latin typeface="Calibri"/>
                <a:cs typeface="Calibri"/>
              </a:rPr>
              <a:t>le</a:t>
            </a:r>
            <a:r>
              <a:rPr lang="fr-FR" spc="-15" dirty="0" smtClean="0">
                <a:latin typeface="Calibri"/>
                <a:cs typeface="Calibri"/>
              </a:rPr>
              <a:t> </a:t>
            </a:r>
            <a:r>
              <a:rPr lang="fr-FR" dirty="0" smtClean="0">
                <a:latin typeface="Calibri"/>
                <a:cs typeface="Calibri"/>
              </a:rPr>
              <a:t>nerf</a:t>
            </a:r>
            <a:r>
              <a:rPr lang="fr-FR" spc="-15" dirty="0" smtClean="0">
                <a:latin typeface="Calibri"/>
                <a:cs typeface="Calibri"/>
              </a:rPr>
              <a:t> </a:t>
            </a:r>
            <a:r>
              <a:rPr lang="fr-FR" spc="-10" dirty="0" smtClean="0">
                <a:latin typeface="Calibri"/>
                <a:cs typeface="Calibri"/>
              </a:rPr>
              <a:t>tibial postérieur</a:t>
            </a:r>
            <a:r>
              <a:rPr lang="fr-FR" spc="-65" dirty="0" smtClean="0">
                <a:latin typeface="Calibri"/>
                <a:cs typeface="Calibri"/>
              </a:rPr>
              <a:t> </a:t>
            </a:r>
            <a:r>
              <a:rPr lang="fr-FR" spc="-20" dirty="0" smtClean="0">
                <a:latin typeface="Calibri"/>
                <a:cs typeface="Calibri"/>
              </a:rPr>
              <a:t>(2).</a:t>
            </a:r>
            <a:endParaRPr lang="fr-FR" dirty="0" smtClean="0">
              <a:latin typeface="Calibri"/>
              <a:cs typeface="Calibri"/>
            </a:endParaRPr>
          </a:p>
          <a:p>
            <a:pPr marL="355600" marR="172720" indent="-342900">
              <a:spcBef>
                <a:spcPts val="675"/>
              </a:spcBef>
              <a:buFont typeface="Wingdings"/>
              <a:buChar char=""/>
              <a:tabLst>
                <a:tab pos="355600" algn="l"/>
                <a:tab pos="2533015" algn="l"/>
              </a:tabLst>
            </a:pPr>
            <a:r>
              <a:rPr lang="fr-FR" spc="-10" dirty="0" smtClean="0">
                <a:latin typeface="Calibri"/>
                <a:cs typeface="Calibri"/>
              </a:rPr>
              <a:t>Médialement:</a:t>
            </a:r>
            <a:r>
              <a:rPr lang="fr-FR" dirty="0" smtClean="0">
                <a:latin typeface="Calibri"/>
                <a:cs typeface="Calibri"/>
              </a:rPr>
              <a:t>	le</a:t>
            </a:r>
            <a:r>
              <a:rPr lang="fr-FR" spc="5" dirty="0" smtClean="0">
                <a:latin typeface="Calibri"/>
                <a:cs typeface="Calibri"/>
              </a:rPr>
              <a:t> </a:t>
            </a:r>
            <a:r>
              <a:rPr lang="fr-FR" spc="-10" dirty="0" smtClean="0">
                <a:latin typeface="Calibri"/>
                <a:cs typeface="Calibri"/>
              </a:rPr>
              <a:t>muscle </a:t>
            </a:r>
            <a:r>
              <a:rPr lang="fr-FR" dirty="0" smtClean="0">
                <a:latin typeface="Calibri"/>
                <a:cs typeface="Calibri"/>
              </a:rPr>
              <a:t>long</a:t>
            </a:r>
            <a:r>
              <a:rPr lang="fr-FR" spc="-55" dirty="0" smtClean="0">
                <a:latin typeface="Calibri"/>
                <a:cs typeface="Calibri"/>
              </a:rPr>
              <a:t> </a:t>
            </a:r>
            <a:r>
              <a:rPr lang="fr-FR" dirty="0" smtClean="0">
                <a:latin typeface="Calibri"/>
                <a:cs typeface="Calibri"/>
              </a:rPr>
              <a:t>fléchisseur</a:t>
            </a:r>
            <a:r>
              <a:rPr lang="fr-FR" spc="-55" dirty="0" smtClean="0">
                <a:latin typeface="Calibri"/>
                <a:cs typeface="Calibri"/>
              </a:rPr>
              <a:t> </a:t>
            </a:r>
            <a:r>
              <a:rPr lang="fr-FR" dirty="0" smtClean="0">
                <a:latin typeface="Calibri"/>
                <a:cs typeface="Calibri"/>
              </a:rPr>
              <a:t>des</a:t>
            </a:r>
            <a:r>
              <a:rPr lang="fr-FR" spc="-50" dirty="0" smtClean="0">
                <a:latin typeface="Calibri"/>
                <a:cs typeface="Calibri"/>
              </a:rPr>
              <a:t> </a:t>
            </a:r>
            <a:r>
              <a:rPr lang="fr-FR" spc="-10" dirty="0" smtClean="0">
                <a:latin typeface="Calibri"/>
                <a:cs typeface="Calibri"/>
              </a:rPr>
              <a:t>orteils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90925" y="1077467"/>
            <a:ext cx="4419600" cy="5342384"/>
            <a:chOff x="3590925" y="1077467"/>
            <a:chExt cx="4419600" cy="534238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0925" y="1077467"/>
              <a:ext cx="4419600" cy="534238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358763" y="2344546"/>
              <a:ext cx="1513840" cy="1442720"/>
            </a:xfrm>
            <a:custGeom>
              <a:avLst/>
              <a:gdLst/>
              <a:ahLst/>
              <a:cxnLst/>
              <a:rect l="l" t="t" r="r" b="b"/>
              <a:pathLst>
                <a:path w="1513840" h="1442720">
                  <a:moveTo>
                    <a:pt x="61975" y="1270525"/>
                  </a:moveTo>
                  <a:lnTo>
                    <a:pt x="55054" y="1272778"/>
                  </a:lnTo>
                  <a:lnTo>
                    <a:pt x="49466" y="1277483"/>
                  </a:lnTo>
                  <a:lnTo>
                    <a:pt x="45974" y="1284223"/>
                  </a:lnTo>
                  <a:lnTo>
                    <a:pt x="0" y="1442720"/>
                  </a:lnTo>
                  <a:lnTo>
                    <a:pt x="51904" y="1430401"/>
                  </a:lnTo>
                  <a:lnTo>
                    <a:pt x="40512" y="1430401"/>
                  </a:lnTo>
                  <a:lnTo>
                    <a:pt x="14350" y="1402841"/>
                  </a:lnTo>
                  <a:lnTo>
                    <a:pt x="65297" y="1354316"/>
                  </a:lnTo>
                  <a:lnTo>
                    <a:pt x="82550" y="1294764"/>
                  </a:lnTo>
                  <a:lnTo>
                    <a:pt x="83167" y="1287198"/>
                  </a:lnTo>
                  <a:lnTo>
                    <a:pt x="80914" y="1280239"/>
                  </a:lnTo>
                  <a:lnTo>
                    <a:pt x="76209" y="1274637"/>
                  </a:lnTo>
                  <a:lnTo>
                    <a:pt x="69469" y="1271142"/>
                  </a:lnTo>
                  <a:lnTo>
                    <a:pt x="61975" y="1270525"/>
                  </a:lnTo>
                  <a:close/>
                </a:path>
                <a:path w="1513840" h="1442720">
                  <a:moveTo>
                    <a:pt x="65297" y="1354316"/>
                  </a:moveTo>
                  <a:lnTo>
                    <a:pt x="14350" y="1402841"/>
                  </a:lnTo>
                  <a:lnTo>
                    <a:pt x="40512" y="1430401"/>
                  </a:lnTo>
                  <a:lnTo>
                    <a:pt x="49448" y="1421891"/>
                  </a:lnTo>
                  <a:lnTo>
                    <a:pt x="45720" y="1421891"/>
                  </a:lnTo>
                  <a:lnTo>
                    <a:pt x="22987" y="1398015"/>
                  </a:lnTo>
                  <a:lnTo>
                    <a:pt x="54819" y="1390481"/>
                  </a:lnTo>
                  <a:lnTo>
                    <a:pt x="65297" y="1354316"/>
                  </a:lnTo>
                  <a:close/>
                </a:path>
                <a:path w="1513840" h="1442720">
                  <a:moveTo>
                    <a:pt x="159357" y="1367274"/>
                  </a:moveTo>
                  <a:lnTo>
                    <a:pt x="151764" y="1367535"/>
                  </a:lnTo>
                  <a:lnTo>
                    <a:pt x="91563" y="1381784"/>
                  </a:lnTo>
                  <a:lnTo>
                    <a:pt x="40512" y="1430401"/>
                  </a:lnTo>
                  <a:lnTo>
                    <a:pt x="51904" y="1430401"/>
                  </a:lnTo>
                  <a:lnTo>
                    <a:pt x="160528" y="1404620"/>
                  </a:lnTo>
                  <a:lnTo>
                    <a:pt x="167429" y="1401456"/>
                  </a:lnTo>
                  <a:lnTo>
                    <a:pt x="172402" y="1396079"/>
                  </a:lnTo>
                  <a:lnTo>
                    <a:pt x="174994" y="1389225"/>
                  </a:lnTo>
                  <a:lnTo>
                    <a:pt x="174752" y="1381633"/>
                  </a:lnTo>
                  <a:lnTo>
                    <a:pt x="171588" y="1374751"/>
                  </a:lnTo>
                  <a:lnTo>
                    <a:pt x="166211" y="1369821"/>
                  </a:lnTo>
                  <a:lnTo>
                    <a:pt x="159357" y="1367274"/>
                  </a:lnTo>
                  <a:close/>
                </a:path>
                <a:path w="1513840" h="1442720">
                  <a:moveTo>
                    <a:pt x="54819" y="1390481"/>
                  </a:moveTo>
                  <a:lnTo>
                    <a:pt x="22987" y="1398015"/>
                  </a:lnTo>
                  <a:lnTo>
                    <a:pt x="45720" y="1421891"/>
                  </a:lnTo>
                  <a:lnTo>
                    <a:pt x="54819" y="1390481"/>
                  </a:lnTo>
                  <a:close/>
                </a:path>
                <a:path w="1513840" h="1442720">
                  <a:moveTo>
                    <a:pt x="91563" y="1381784"/>
                  </a:moveTo>
                  <a:lnTo>
                    <a:pt x="54819" y="1390481"/>
                  </a:lnTo>
                  <a:lnTo>
                    <a:pt x="45720" y="1421891"/>
                  </a:lnTo>
                  <a:lnTo>
                    <a:pt x="49448" y="1421891"/>
                  </a:lnTo>
                  <a:lnTo>
                    <a:pt x="91563" y="1381784"/>
                  </a:lnTo>
                  <a:close/>
                </a:path>
                <a:path w="1513840" h="1442720">
                  <a:moveTo>
                    <a:pt x="1487169" y="0"/>
                  </a:moveTo>
                  <a:lnTo>
                    <a:pt x="65297" y="1354316"/>
                  </a:lnTo>
                  <a:lnTo>
                    <a:pt x="54819" y="1390481"/>
                  </a:lnTo>
                  <a:lnTo>
                    <a:pt x="91563" y="1381784"/>
                  </a:lnTo>
                  <a:lnTo>
                    <a:pt x="1513459" y="27686"/>
                  </a:lnTo>
                  <a:lnTo>
                    <a:pt x="14871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857743" y="2286000"/>
            <a:ext cx="1286510" cy="368935"/>
          </a:xfrm>
          <a:prstGeom prst="rect">
            <a:avLst/>
          </a:prstGeom>
          <a:solidFill>
            <a:srgbClr val="8EB4E2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latin typeface="Calibri"/>
                <a:cs typeface="Calibri"/>
              </a:rPr>
              <a:t>A.tib.post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417756" y="3273488"/>
            <a:ext cx="454659" cy="455930"/>
            <a:chOff x="5417756" y="3273488"/>
            <a:chExt cx="454659" cy="455930"/>
          </a:xfrm>
        </p:grpSpPr>
        <p:sp>
          <p:nvSpPr>
            <p:cNvPr id="9" name="object 9"/>
            <p:cNvSpPr/>
            <p:nvPr/>
          </p:nvSpPr>
          <p:spPr>
            <a:xfrm>
              <a:off x="5430774" y="3286506"/>
              <a:ext cx="428625" cy="429895"/>
            </a:xfrm>
            <a:custGeom>
              <a:avLst/>
              <a:gdLst/>
              <a:ahLst/>
              <a:cxnLst/>
              <a:rect l="l" t="t" r="r" b="b"/>
              <a:pathLst>
                <a:path w="428625" h="429895">
                  <a:moveTo>
                    <a:pt x="214122" y="0"/>
                  </a:moveTo>
                  <a:lnTo>
                    <a:pt x="165031" y="5678"/>
                  </a:lnTo>
                  <a:lnTo>
                    <a:pt x="119965" y="21851"/>
                  </a:lnTo>
                  <a:lnTo>
                    <a:pt x="80207" y="47226"/>
                  </a:lnTo>
                  <a:lnTo>
                    <a:pt x="47046" y="80509"/>
                  </a:lnTo>
                  <a:lnTo>
                    <a:pt x="21766" y="120409"/>
                  </a:lnTo>
                  <a:lnTo>
                    <a:pt x="5656" y="165631"/>
                  </a:lnTo>
                  <a:lnTo>
                    <a:pt x="0" y="214884"/>
                  </a:lnTo>
                  <a:lnTo>
                    <a:pt x="5656" y="264136"/>
                  </a:lnTo>
                  <a:lnTo>
                    <a:pt x="21766" y="309358"/>
                  </a:lnTo>
                  <a:lnTo>
                    <a:pt x="47046" y="349258"/>
                  </a:lnTo>
                  <a:lnTo>
                    <a:pt x="80207" y="382541"/>
                  </a:lnTo>
                  <a:lnTo>
                    <a:pt x="119965" y="407916"/>
                  </a:lnTo>
                  <a:lnTo>
                    <a:pt x="165031" y="424089"/>
                  </a:lnTo>
                  <a:lnTo>
                    <a:pt x="214122" y="429768"/>
                  </a:lnTo>
                  <a:lnTo>
                    <a:pt x="263212" y="424089"/>
                  </a:lnTo>
                  <a:lnTo>
                    <a:pt x="308278" y="407916"/>
                  </a:lnTo>
                  <a:lnTo>
                    <a:pt x="348036" y="382541"/>
                  </a:lnTo>
                  <a:lnTo>
                    <a:pt x="381197" y="349258"/>
                  </a:lnTo>
                  <a:lnTo>
                    <a:pt x="406477" y="309358"/>
                  </a:lnTo>
                  <a:lnTo>
                    <a:pt x="422587" y="264136"/>
                  </a:lnTo>
                  <a:lnTo>
                    <a:pt x="428243" y="214884"/>
                  </a:lnTo>
                  <a:lnTo>
                    <a:pt x="422587" y="165631"/>
                  </a:lnTo>
                  <a:lnTo>
                    <a:pt x="406477" y="120409"/>
                  </a:lnTo>
                  <a:lnTo>
                    <a:pt x="381197" y="80509"/>
                  </a:lnTo>
                  <a:lnTo>
                    <a:pt x="348036" y="47226"/>
                  </a:lnTo>
                  <a:lnTo>
                    <a:pt x="308278" y="21851"/>
                  </a:lnTo>
                  <a:lnTo>
                    <a:pt x="263212" y="5678"/>
                  </a:lnTo>
                  <a:lnTo>
                    <a:pt x="21412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30774" y="3286506"/>
              <a:ext cx="428625" cy="429895"/>
            </a:xfrm>
            <a:custGeom>
              <a:avLst/>
              <a:gdLst/>
              <a:ahLst/>
              <a:cxnLst/>
              <a:rect l="l" t="t" r="r" b="b"/>
              <a:pathLst>
                <a:path w="428625" h="429895">
                  <a:moveTo>
                    <a:pt x="0" y="214884"/>
                  </a:moveTo>
                  <a:lnTo>
                    <a:pt x="5656" y="165631"/>
                  </a:lnTo>
                  <a:lnTo>
                    <a:pt x="21766" y="120409"/>
                  </a:lnTo>
                  <a:lnTo>
                    <a:pt x="47046" y="80509"/>
                  </a:lnTo>
                  <a:lnTo>
                    <a:pt x="80207" y="47226"/>
                  </a:lnTo>
                  <a:lnTo>
                    <a:pt x="119965" y="21851"/>
                  </a:lnTo>
                  <a:lnTo>
                    <a:pt x="165031" y="5678"/>
                  </a:lnTo>
                  <a:lnTo>
                    <a:pt x="214122" y="0"/>
                  </a:lnTo>
                  <a:lnTo>
                    <a:pt x="263212" y="5678"/>
                  </a:lnTo>
                  <a:lnTo>
                    <a:pt x="308278" y="21851"/>
                  </a:lnTo>
                  <a:lnTo>
                    <a:pt x="348036" y="47226"/>
                  </a:lnTo>
                  <a:lnTo>
                    <a:pt x="381197" y="80509"/>
                  </a:lnTo>
                  <a:lnTo>
                    <a:pt x="406477" y="120409"/>
                  </a:lnTo>
                  <a:lnTo>
                    <a:pt x="422587" y="165631"/>
                  </a:lnTo>
                  <a:lnTo>
                    <a:pt x="428243" y="214884"/>
                  </a:lnTo>
                  <a:lnTo>
                    <a:pt x="422587" y="264136"/>
                  </a:lnTo>
                  <a:lnTo>
                    <a:pt x="406477" y="309358"/>
                  </a:lnTo>
                  <a:lnTo>
                    <a:pt x="381197" y="349258"/>
                  </a:lnTo>
                  <a:lnTo>
                    <a:pt x="348036" y="382541"/>
                  </a:lnTo>
                  <a:lnTo>
                    <a:pt x="308278" y="407916"/>
                  </a:lnTo>
                  <a:lnTo>
                    <a:pt x="263212" y="424089"/>
                  </a:lnTo>
                  <a:lnTo>
                    <a:pt x="214122" y="429768"/>
                  </a:lnTo>
                  <a:lnTo>
                    <a:pt x="165031" y="424089"/>
                  </a:lnTo>
                  <a:lnTo>
                    <a:pt x="119965" y="407916"/>
                  </a:lnTo>
                  <a:lnTo>
                    <a:pt x="80207" y="382541"/>
                  </a:lnTo>
                  <a:lnTo>
                    <a:pt x="47046" y="349258"/>
                  </a:lnTo>
                  <a:lnTo>
                    <a:pt x="21766" y="309358"/>
                  </a:lnTo>
                  <a:lnTo>
                    <a:pt x="5656" y="264136"/>
                  </a:lnTo>
                  <a:lnTo>
                    <a:pt x="0" y="21488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554726" y="3285871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274244" y="3060128"/>
            <a:ext cx="454659" cy="454659"/>
            <a:chOff x="6274244" y="3060128"/>
            <a:chExt cx="454659" cy="454659"/>
          </a:xfrm>
        </p:grpSpPr>
        <p:sp>
          <p:nvSpPr>
            <p:cNvPr id="13" name="object 13"/>
            <p:cNvSpPr/>
            <p:nvPr/>
          </p:nvSpPr>
          <p:spPr>
            <a:xfrm>
              <a:off x="6287262" y="3073146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214122" y="0"/>
                  </a:moveTo>
                  <a:lnTo>
                    <a:pt x="165031" y="5656"/>
                  </a:lnTo>
                  <a:lnTo>
                    <a:pt x="119965" y="21766"/>
                  </a:lnTo>
                  <a:lnTo>
                    <a:pt x="80207" y="47046"/>
                  </a:lnTo>
                  <a:lnTo>
                    <a:pt x="47046" y="80207"/>
                  </a:lnTo>
                  <a:lnTo>
                    <a:pt x="21766" y="119965"/>
                  </a:lnTo>
                  <a:lnTo>
                    <a:pt x="5656" y="165031"/>
                  </a:lnTo>
                  <a:lnTo>
                    <a:pt x="0" y="214121"/>
                  </a:lnTo>
                  <a:lnTo>
                    <a:pt x="5656" y="263212"/>
                  </a:lnTo>
                  <a:lnTo>
                    <a:pt x="21766" y="308278"/>
                  </a:lnTo>
                  <a:lnTo>
                    <a:pt x="47046" y="348036"/>
                  </a:lnTo>
                  <a:lnTo>
                    <a:pt x="80207" y="381197"/>
                  </a:lnTo>
                  <a:lnTo>
                    <a:pt x="119965" y="406477"/>
                  </a:lnTo>
                  <a:lnTo>
                    <a:pt x="165031" y="422587"/>
                  </a:lnTo>
                  <a:lnTo>
                    <a:pt x="214122" y="428243"/>
                  </a:lnTo>
                  <a:lnTo>
                    <a:pt x="263212" y="422587"/>
                  </a:lnTo>
                  <a:lnTo>
                    <a:pt x="308278" y="406477"/>
                  </a:lnTo>
                  <a:lnTo>
                    <a:pt x="348036" y="381197"/>
                  </a:lnTo>
                  <a:lnTo>
                    <a:pt x="381197" y="348036"/>
                  </a:lnTo>
                  <a:lnTo>
                    <a:pt x="406477" y="308278"/>
                  </a:lnTo>
                  <a:lnTo>
                    <a:pt x="422587" y="263212"/>
                  </a:lnTo>
                  <a:lnTo>
                    <a:pt x="428243" y="214121"/>
                  </a:lnTo>
                  <a:lnTo>
                    <a:pt x="422587" y="165031"/>
                  </a:lnTo>
                  <a:lnTo>
                    <a:pt x="406477" y="119965"/>
                  </a:lnTo>
                  <a:lnTo>
                    <a:pt x="381197" y="80207"/>
                  </a:lnTo>
                  <a:lnTo>
                    <a:pt x="348036" y="47046"/>
                  </a:lnTo>
                  <a:lnTo>
                    <a:pt x="308278" y="21766"/>
                  </a:lnTo>
                  <a:lnTo>
                    <a:pt x="263212" y="5656"/>
                  </a:lnTo>
                  <a:lnTo>
                    <a:pt x="21412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87262" y="3073146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0" y="214121"/>
                  </a:moveTo>
                  <a:lnTo>
                    <a:pt x="5656" y="165031"/>
                  </a:lnTo>
                  <a:lnTo>
                    <a:pt x="21766" y="119965"/>
                  </a:lnTo>
                  <a:lnTo>
                    <a:pt x="47046" y="80207"/>
                  </a:lnTo>
                  <a:lnTo>
                    <a:pt x="80207" y="47046"/>
                  </a:lnTo>
                  <a:lnTo>
                    <a:pt x="119965" y="21766"/>
                  </a:lnTo>
                  <a:lnTo>
                    <a:pt x="165031" y="5656"/>
                  </a:lnTo>
                  <a:lnTo>
                    <a:pt x="214122" y="0"/>
                  </a:lnTo>
                  <a:lnTo>
                    <a:pt x="263212" y="5656"/>
                  </a:lnTo>
                  <a:lnTo>
                    <a:pt x="308278" y="21766"/>
                  </a:lnTo>
                  <a:lnTo>
                    <a:pt x="348036" y="47046"/>
                  </a:lnTo>
                  <a:lnTo>
                    <a:pt x="381197" y="80207"/>
                  </a:lnTo>
                  <a:lnTo>
                    <a:pt x="406477" y="119965"/>
                  </a:lnTo>
                  <a:lnTo>
                    <a:pt x="422587" y="165031"/>
                  </a:lnTo>
                  <a:lnTo>
                    <a:pt x="428243" y="214121"/>
                  </a:lnTo>
                  <a:lnTo>
                    <a:pt x="422587" y="263212"/>
                  </a:lnTo>
                  <a:lnTo>
                    <a:pt x="406477" y="308278"/>
                  </a:lnTo>
                  <a:lnTo>
                    <a:pt x="381197" y="348036"/>
                  </a:lnTo>
                  <a:lnTo>
                    <a:pt x="348036" y="381197"/>
                  </a:lnTo>
                  <a:lnTo>
                    <a:pt x="308278" y="406477"/>
                  </a:lnTo>
                  <a:lnTo>
                    <a:pt x="263212" y="422587"/>
                  </a:lnTo>
                  <a:lnTo>
                    <a:pt x="214122" y="428243"/>
                  </a:lnTo>
                  <a:lnTo>
                    <a:pt x="165031" y="422587"/>
                  </a:lnTo>
                  <a:lnTo>
                    <a:pt x="119965" y="406477"/>
                  </a:lnTo>
                  <a:lnTo>
                    <a:pt x="80207" y="381197"/>
                  </a:lnTo>
                  <a:lnTo>
                    <a:pt x="47046" y="348036"/>
                  </a:lnTo>
                  <a:lnTo>
                    <a:pt x="21766" y="308278"/>
                  </a:lnTo>
                  <a:lnTo>
                    <a:pt x="5656" y="263212"/>
                  </a:lnTo>
                  <a:lnTo>
                    <a:pt x="0" y="21412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412229" y="3071621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447788" y="4416488"/>
            <a:ext cx="1348740" cy="1793875"/>
            <a:chOff x="7447788" y="4416488"/>
            <a:chExt cx="1348740" cy="1793875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47788" y="5358384"/>
              <a:ext cx="1348740" cy="85191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145018" y="4429506"/>
              <a:ext cx="428625" cy="429895"/>
            </a:xfrm>
            <a:custGeom>
              <a:avLst/>
              <a:gdLst/>
              <a:ahLst/>
              <a:cxnLst/>
              <a:rect l="l" t="t" r="r" b="b"/>
              <a:pathLst>
                <a:path w="428625" h="429895">
                  <a:moveTo>
                    <a:pt x="214122" y="0"/>
                  </a:moveTo>
                  <a:lnTo>
                    <a:pt x="165031" y="5678"/>
                  </a:lnTo>
                  <a:lnTo>
                    <a:pt x="119965" y="21851"/>
                  </a:lnTo>
                  <a:lnTo>
                    <a:pt x="80207" y="47226"/>
                  </a:lnTo>
                  <a:lnTo>
                    <a:pt x="47046" y="80509"/>
                  </a:lnTo>
                  <a:lnTo>
                    <a:pt x="21766" y="120409"/>
                  </a:lnTo>
                  <a:lnTo>
                    <a:pt x="5656" y="165631"/>
                  </a:lnTo>
                  <a:lnTo>
                    <a:pt x="0" y="214884"/>
                  </a:lnTo>
                  <a:lnTo>
                    <a:pt x="5656" y="264136"/>
                  </a:lnTo>
                  <a:lnTo>
                    <a:pt x="21766" y="309358"/>
                  </a:lnTo>
                  <a:lnTo>
                    <a:pt x="47046" y="349258"/>
                  </a:lnTo>
                  <a:lnTo>
                    <a:pt x="80207" y="382541"/>
                  </a:lnTo>
                  <a:lnTo>
                    <a:pt x="119965" y="407916"/>
                  </a:lnTo>
                  <a:lnTo>
                    <a:pt x="165031" y="424089"/>
                  </a:lnTo>
                  <a:lnTo>
                    <a:pt x="214122" y="429768"/>
                  </a:lnTo>
                  <a:lnTo>
                    <a:pt x="263212" y="424089"/>
                  </a:lnTo>
                  <a:lnTo>
                    <a:pt x="308278" y="407916"/>
                  </a:lnTo>
                  <a:lnTo>
                    <a:pt x="348036" y="382541"/>
                  </a:lnTo>
                  <a:lnTo>
                    <a:pt x="381197" y="349258"/>
                  </a:lnTo>
                  <a:lnTo>
                    <a:pt x="406477" y="309358"/>
                  </a:lnTo>
                  <a:lnTo>
                    <a:pt x="422587" y="264136"/>
                  </a:lnTo>
                  <a:lnTo>
                    <a:pt x="428243" y="214884"/>
                  </a:lnTo>
                  <a:lnTo>
                    <a:pt x="422587" y="165631"/>
                  </a:lnTo>
                  <a:lnTo>
                    <a:pt x="406477" y="120409"/>
                  </a:lnTo>
                  <a:lnTo>
                    <a:pt x="381197" y="80509"/>
                  </a:lnTo>
                  <a:lnTo>
                    <a:pt x="348036" y="47226"/>
                  </a:lnTo>
                  <a:lnTo>
                    <a:pt x="308278" y="21851"/>
                  </a:lnTo>
                  <a:lnTo>
                    <a:pt x="263212" y="5678"/>
                  </a:lnTo>
                  <a:lnTo>
                    <a:pt x="21412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45018" y="4429506"/>
              <a:ext cx="428625" cy="429895"/>
            </a:xfrm>
            <a:custGeom>
              <a:avLst/>
              <a:gdLst/>
              <a:ahLst/>
              <a:cxnLst/>
              <a:rect l="l" t="t" r="r" b="b"/>
              <a:pathLst>
                <a:path w="428625" h="429895">
                  <a:moveTo>
                    <a:pt x="0" y="214884"/>
                  </a:moveTo>
                  <a:lnTo>
                    <a:pt x="5656" y="165631"/>
                  </a:lnTo>
                  <a:lnTo>
                    <a:pt x="21766" y="120409"/>
                  </a:lnTo>
                  <a:lnTo>
                    <a:pt x="47046" y="80509"/>
                  </a:lnTo>
                  <a:lnTo>
                    <a:pt x="80207" y="47226"/>
                  </a:lnTo>
                  <a:lnTo>
                    <a:pt x="119965" y="21851"/>
                  </a:lnTo>
                  <a:lnTo>
                    <a:pt x="165031" y="5678"/>
                  </a:lnTo>
                  <a:lnTo>
                    <a:pt x="214122" y="0"/>
                  </a:lnTo>
                  <a:lnTo>
                    <a:pt x="263212" y="5678"/>
                  </a:lnTo>
                  <a:lnTo>
                    <a:pt x="308278" y="21851"/>
                  </a:lnTo>
                  <a:lnTo>
                    <a:pt x="348036" y="47226"/>
                  </a:lnTo>
                  <a:lnTo>
                    <a:pt x="381197" y="80509"/>
                  </a:lnTo>
                  <a:lnTo>
                    <a:pt x="406477" y="120409"/>
                  </a:lnTo>
                  <a:lnTo>
                    <a:pt x="422587" y="165631"/>
                  </a:lnTo>
                  <a:lnTo>
                    <a:pt x="428243" y="214884"/>
                  </a:lnTo>
                  <a:lnTo>
                    <a:pt x="422587" y="264136"/>
                  </a:lnTo>
                  <a:lnTo>
                    <a:pt x="406477" y="309358"/>
                  </a:lnTo>
                  <a:lnTo>
                    <a:pt x="381197" y="349258"/>
                  </a:lnTo>
                  <a:lnTo>
                    <a:pt x="348036" y="382541"/>
                  </a:lnTo>
                  <a:lnTo>
                    <a:pt x="308278" y="407916"/>
                  </a:lnTo>
                  <a:lnTo>
                    <a:pt x="263212" y="424089"/>
                  </a:lnTo>
                  <a:lnTo>
                    <a:pt x="214122" y="429768"/>
                  </a:lnTo>
                  <a:lnTo>
                    <a:pt x="165031" y="424089"/>
                  </a:lnTo>
                  <a:lnTo>
                    <a:pt x="119965" y="407916"/>
                  </a:lnTo>
                  <a:lnTo>
                    <a:pt x="80207" y="382541"/>
                  </a:lnTo>
                  <a:lnTo>
                    <a:pt x="47046" y="349258"/>
                  </a:lnTo>
                  <a:lnTo>
                    <a:pt x="21766" y="309358"/>
                  </a:lnTo>
                  <a:lnTo>
                    <a:pt x="5656" y="264136"/>
                  </a:lnTo>
                  <a:lnTo>
                    <a:pt x="0" y="21488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269985" y="4429125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15507" y="3778503"/>
            <a:ext cx="1938655" cy="883919"/>
          </a:xfrm>
          <a:custGeom>
            <a:avLst/>
            <a:gdLst/>
            <a:ahLst/>
            <a:cxnLst/>
            <a:rect l="l" t="t" r="r" b="b"/>
            <a:pathLst>
              <a:path w="1938654" h="883920">
                <a:moveTo>
                  <a:pt x="1938528" y="848233"/>
                </a:moveTo>
                <a:lnTo>
                  <a:pt x="391439" y="41008"/>
                </a:lnTo>
                <a:lnTo>
                  <a:pt x="453136" y="38100"/>
                </a:lnTo>
                <a:lnTo>
                  <a:pt x="460489" y="36258"/>
                </a:lnTo>
                <a:lnTo>
                  <a:pt x="466356" y="31902"/>
                </a:lnTo>
                <a:lnTo>
                  <a:pt x="470154" y="25654"/>
                </a:lnTo>
                <a:lnTo>
                  <a:pt x="471297" y="18161"/>
                </a:lnTo>
                <a:lnTo>
                  <a:pt x="469442" y="10807"/>
                </a:lnTo>
                <a:lnTo>
                  <a:pt x="467639" y="8382"/>
                </a:lnTo>
                <a:lnTo>
                  <a:pt x="465086" y="4940"/>
                </a:lnTo>
                <a:lnTo>
                  <a:pt x="458838" y="1143"/>
                </a:lnTo>
                <a:lnTo>
                  <a:pt x="451358" y="0"/>
                </a:lnTo>
                <a:lnTo>
                  <a:pt x="286512" y="7874"/>
                </a:lnTo>
                <a:lnTo>
                  <a:pt x="374396" y="147447"/>
                </a:lnTo>
                <a:lnTo>
                  <a:pt x="379653" y="152920"/>
                </a:lnTo>
                <a:lnTo>
                  <a:pt x="386346" y="155867"/>
                </a:lnTo>
                <a:lnTo>
                  <a:pt x="393623" y="156095"/>
                </a:lnTo>
                <a:lnTo>
                  <a:pt x="400685" y="153416"/>
                </a:lnTo>
                <a:lnTo>
                  <a:pt x="373672" y="74726"/>
                </a:lnTo>
                <a:lnTo>
                  <a:pt x="1713344" y="773747"/>
                </a:lnTo>
                <a:lnTo>
                  <a:pt x="108648" y="238912"/>
                </a:lnTo>
                <a:lnTo>
                  <a:pt x="169291" y="226187"/>
                </a:lnTo>
                <a:lnTo>
                  <a:pt x="176225" y="223215"/>
                </a:lnTo>
                <a:lnTo>
                  <a:pt x="181317" y="217995"/>
                </a:lnTo>
                <a:lnTo>
                  <a:pt x="181864" y="216662"/>
                </a:lnTo>
                <a:lnTo>
                  <a:pt x="184073" y="211264"/>
                </a:lnTo>
                <a:lnTo>
                  <a:pt x="184023" y="203708"/>
                </a:lnTo>
                <a:lnTo>
                  <a:pt x="181038" y="196773"/>
                </a:lnTo>
                <a:lnTo>
                  <a:pt x="175831" y="191681"/>
                </a:lnTo>
                <a:lnTo>
                  <a:pt x="169087" y="188925"/>
                </a:lnTo>
                <a:lnTo>
                  <a:pt x="161544" y="188976"/>
                </a:lnTo>
                <a:lnTo>
                  <a:pt x="0" y="222758"/>
                </a:lnTo>
                <a:lnTo>
                  <a:pt x="108966" y="346710"/>
                </a:lnTo>
                <a:lnTo>
                  <a:pt x="114985" y="351282"/>
                </a:lnTo>
                <a:lnTo>
                  <a:pt x="122047" y="353110"/>
                </a:lnTo>
                <a:lnTo>
                  <a:pt x="129286" y="352158"/>
                </a:lnTo>
                <a:lnTo>
                  <a:pt x="96608" y="274993"/>
                </a:lnTo>
                <a:lnTo>
                  <a:pt x="1922907" y="883793"/>
                </a:lnTo>
                <a:lnTo>
                  <a:pt x="1928114" y="868146"/>
                </a:lnTo>
                <a:lnTo>
                  <a:pt x="1938528" y="8482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8264" y="401574"/>
            <a:ext cx="20808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Rapports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8739" y="1537842"/>
            <a:ext cx="2884170" cy="68389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5600" marR="5080" indent="-342900">
              <a:lnSpc>
                <a:spcPts val="2300"/>
              </a:lnSpc>
              <a:spcBef>
                <a:spcPts val="660"/>
              </a:spcBef>
              <a:buChar char="•"/>
              <a:tabLst>
                <a:tab pos="355600" algn="l"/>
                <a:tab pos="423545" algn="l"/>
              </a:tabLst>
            </a:pPr>
            <a:r>
              <a:rPr sz="2400" dirty="0">
                <a:latin typeface="Arial MT"/>
                <a:cs typeface="Arial MT"/>
              </a:rPr>
              <a:t>	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Dans</a:t>
            </a:r>
            <a:r>
              <a:rPr sz="2400" b="1" i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sz="2400" b="1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sillon</a:t>
            </a:r>
            <a:r>
              <a:rPr sz="2400" b="1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Calibri"/>
                <a:cs typeface="Calibri"/>
              </a:rPr>
              <a:t>rétro-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malléolaire</a:t>
            </a:r>
            <a:r>
              <a:rPr sz="2400" b="1" i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Calibri"/>
                <a:cs typeface="Calibri"/>
              </a:rPr>
              <a:t>médial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196210"/>
            <a:ext cx="343344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Calibri"/>
                <a:cs typeface="Calibri"/>
              </a:rPr>
              <a:t>Elle</a:t>
            </a:r>
            <a:r>
              <a:rPr sz="2400" i="1" spc="-5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est</a:t>
            </a:r>
            <a:r>
              <a:rPr sz="2400" i="1" spc="-6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située</a:t>
            </a:r>
            <a:r>
              <a:rPr sz="2400" i="1" spc="-4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entre:</a:t>
            </a:r>
            <a:endParaRPr sz="2400">
              <a:latin typeface="Calibri"/>
              <a:cs typeface="Calibri"/>
            </a:endParaRPr>
          </a:p>
          <a:p>
            <a:pPr marL="355600" marR="194310" indent="-342900">
              <a:lnSpc>
                <a:spcPct val="80000"/>
              </a:lnSpc>
              <a:spcBef>
                <a:spcPts val="575"/>
              </a:spcBef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En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avant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:le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tendon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du </a:t>
            </a:r>
            <a:r>
              <a:rPr sz="2400" dirty="0">
                <a:latin typeface="Calibri"/>
                <a:cs typeface="Calibri"/>
              </a:rPr>
              <a:t>muscle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fléchisseur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orteils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(2)</a:t>
            </a:r>
            <a:endParaRPr sz="2400">
              <a:latin typeface="Calibri"/>
              <a:cs typeface="Calibri"/>
            </a:endParaRPr>
          </a:p>
          <a:p>
            <a:pPr marL="355600" marR="216535" indent="-342900">
              <a:lnSpc>
                <a:spcPct val="80000"/>
              </a:lnSpc>
              <a:spcBef>
                <a:spcPts val="575"/>
              </a:spcBef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En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arrière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:le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nerf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tibial </a:t>
            </a:r>
            <a:r>
              <a:rPr sz="2400" dirty="0">
                <a:latin typeface="Calibri"/>
                <a:cs typeface="Calibri"/>
              </a:rPr>
              <a:t>postérieur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(3)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80100"/>
              </a:lnSpc>
              <a:spcBef>
                <a:spcPts val="575"/>
              </a:spcBef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En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postéro-</a:t>
            </a:r>
            <a:r>
              <a:rPr sz="2400" spc="-10" dirty="0">
                <a:latin typeface="Calibri"/>
                <a:cs typeface="Calibri"/>
              </a:rPr>
              <a:t>latéral: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le </a:t>
            </a:r>
            <a:r>
              <a:rPr sz="2400" dirty="0">
                <a:latin typeface="Calibri"/>
                <a:cs typeface="Calibri"/>
              </a:rPr>
              <a:t>tendon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muscle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long </a:t>
            </a:r>
            <a:r>
              <a:rPr sz="2400" dirty="0">
                <a:latin typeface="Calibri"/>
                <a:cs typeface="Calibri"/>
              </a:rPr>
              <a:t>fléchisseur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l'hallux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(4)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5122926"/>
            <a:ext cx="3174365" cy="12693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715" indent="-342900">
              <a:lnSpc>
                <a:spcPct val="8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i="1" spc="-50" dirty="0">
                <a:latin typeface="Calibri"/>
                <a:cs typeface="Calibri"/>
              </a:rPr>
              <a:t>Tous</a:t>
            </a:r>
            <a:r>
              <a:rPr sz="2400" i="1" spc="-7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ces</a:t>
            </a:r>
            <a:r>
              <a:rPr sz="2400" i="1" spc="-7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éléments</a:t>
            </a:r>
            <a:r>
              <a:rPr sz="2400" i="1" spc="-85" dirty="0">
                <a:latin typeface="Calibri"/>
                <a:cs typeface="Calibri"/>
              </a:rPr>
              <a:t> </a:t>
            </a:r>
            <a:r>
              <a:rPr sz="2400" i="1" spc="-20" dirty="0">
                <a:latin typeface="Calibri"/>
                <a:cs typeface="Calibri"/>
              </a:rPr>
              <a:t>sont </a:t>
            </a:r>
            <a:r>
              <a:rPr sz="2400" i="1" dirty="0">
                <a:latin typeface="Calibri"/>
                <a:cs typeface="Calibri"/>
              </a:rPr>
              <a:t>recouverts</a:t>
            </a:r>
            <a:r>
              <a:rPr sz="2400" i="1" spc="-7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par</a:t>
            </a:r>
            <a:r>
              <a:rPr sz="2400" i="1" spc="-70" dirty="0">
                <a:latin typeface="Calibri"/>
                <a:cs typeface="Calibri"/>
              </a:rPr>
              <a:t> </a:t>
            </a:r>
            <a:r>
              <a:rPr sz="2400" i="1" spc="-25" dirty="0">
                <a:latin typeface="Calibri"/>
                <a:cs typeface="Calibri"/>
              </a:rPr>
              <a:t>le </a:t>
            </a:r>
            <a:r>
              <a:rPr sz="2400" i="1" dirty="0">
                <a:latin typeface="Calibri"/>
                <a:cs typeface="Calibri"/>
              </a:rPr>
              <a:t>rétinaculum</a:t>
            </a:r>
            <a:r>
              <a:rPr sz="2400" i="1" spc="-120" dirty="0">
                <a:latin typeface="Calibri"/>
                <a:cs typeface="Calibri"/>
              </a:rPr>
              <a:t> </a:t>
            </a:r>
            <a:r>
              <a:rPr sz="2400" i="1" spc="-25" dirty="0">
                <a:latin typeface="Calibri"/>
                <a:cs typeface="Calibri"/>
              </a:rPr>
              <a:t>des </a:t>
            </a:r>
            <a:r>
              <a:rPr sz="2400" i="1" spc="-10" dirty="0">
                <a:latin typeface="Calibri"/>
                <a:cs typeface="Calibri"/>
              </a:rPr>
              <a:t>fléchisseurs</a:t>
            </a:r>
            <a:r>
              <a:rPr sz="2400" i="1" spc="-20" dirty="0">
                <a:latin typeface="Calibri"/>
                <a:cs typeface="Calibri"/>
              </a:rPr>
              <a:t> (5).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514088" y="202628"/>
            <a:ext cx="4643755" cy="5076190"/>
            <a:chOff x="4514088" y="202628"/>
            <a:chExt cx="4643755" cy="507619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4088" y="856488"/>
              <a:ext cx="4421123" cy="442199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644890" y="215645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79" h="500380">
                  <a:moveTo>
                    <a:pt x="249935" y="0"/>
                  </a:moveTo>
                  <a:lnTo>
                    <a:pt x="205006" y="4026"/>
                  </a:lnTo>
                  <a:lnTo>
                    <a:pt x="162719" y="15635"/>
                  </a:lnTo>
                  <a:lnTo>
                    <a:pt x="123782" y="34120"/>
                  </a:lnTo>
                  <a:lnTo>
                    <a:pt x="88899" y="58777"/>
                  </a:lnTo>
                  <a:lnTo>
                    <a:pt x="58777" y="88900"/>
                  </a:lnTo>
                  <a:lnTo>
                    <a:pt x="34120" y="123782"/>
                  </a:lnTo>
                  <a:lnTo>
                    <a:pt x="15635" y="162719"/>
                  </a:lnTo>
                  <a:lnTo>
                    <a:pt x="4026" y="205006"/>
                  </a:lnTo>
                  <a:lnTo>
                    <a:pt x="0" y="249936"/>
                  </a:lnTo>
                  <a:lnTo>
                    <a:pt x="4026" y="294865"/>
                  </a:lnTo>
                  <a:lnTo>
                    <a:pt x="15635" y="337152"/>
                  </a:lnTo>
                  <a:lnTo>
                    <a:pt x="34120" y="376089"/>
                  </a:lnTo>
                  <a:lnTo>
                    <a:pt x="58777" y="410971"/>
                  </a:lnTo>
                  <a:lnTo>
                    <a:pt x="88899" y="441094"/>
                  </a:lnTo>
                  <a:lnTo>
                    <a:pt x="123782" y="465751"/>
                  </a:lnTo>
                  <a:lnTo>
                    <a:pt x="162719" y="484236"/>
                  </a:lnTo>
                  <a:lnTo>
                    <a:pt x="205006" y="495845"/>
                  </a:lnTo>
                  <a:lnTo>
                    <a:pt x="249935" y="499871"/>
                  </a:lnTo>
                  <a:lnTo>
                    <a:pt x="294865" y="495845"/>
                  </a:lnTo>
                  <a:lnTo>
                    <a:pt x="337152" y="484236"/>
                  </a:lnTo>
                  <a:lnTo>
                    <a:pt x="376089" y="465751"/>
                  </a:lnTo>
                  <a:lnTo>
                    <a:pt x="410972" y="441094"/>
                  </a:lnTo>
                  <a:lnTo>
                    <a:pt x="441094" y="410971"/>
                  </a:lnTo>
                  <a:lnTo>
                    <a:pt x="465751" y="376089"/>
                  </a:lnTo>
                  <a:lnTo>
                    <a:pt x="484236" y="337152"/>
                  </a:lnTo>
                  <a:lnTo>
                    <a:pt x="495845" y="294865"/>
                  </a:lnTo>
                  <a:lnTo>
                    <a:pt x="499871" y="249936"/>
                  </a:lnTo>
                  <a:lnTo>
                    <a:pt x="495845" y="205006"/>
                  </a:lnTo>
                  <a:lnTo>
                    <a:pt x="484236" y="162719"/>
                  </a:lnTo>
                  <a:lnTo>
                    <a:pt x="465751" y="123782"/>
                  </a:lnTo>
                  <a:lnTo>
                    <a:pt x="441094" y="88899"/>
                  </a:lnTo>
                  <a:lnTo>
                    <a:pt x="410972" y="58777"/>
                  </a:lnTo>
                  <a:lnTo>
                    <a:pt x="376089" y="34120"/>
                  </a:lnTo>
                  <a:lnTo>
                    <a:pt x="337152" y="15635"/>
                  </a:lnTo>
                  <a:lnTo>
                    <a:pt x="294865" y="4026"/>
                  </a:lnTo>
                  <a:lnTo>
                    <a:pt x="24993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44890" y="215645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79" h="500380">
                  <a:moveTo>
                    <a:pt x="0" y="249936"/>
                  </a:moveTo>
                  <a:lnTo>
                    <a:pt x="4026" y="205006"/>
                  </a:lnTo>
                  <a:lnTo>
                    <a:pt x="15635" y="162719"/>
                  </a:lnTo>
                  <a:lnTo>
                    <a:pt x="34120" y="123782"/>
                  </a:lnTo>
                  <a:lnTo>
                    <a:pt x="58777" y="88900"/>
                  </a:lnTo>
                  <a:lnTo>
                    <a:pt x="88899" y="58777"/>
                  </a:lnTo>
                  <a:lnTo>
                    <a:pt x="123782" y="34120"/>
                  </a:lnTo>
                  <a:lnTo>
                    <a:pt x="162719" y="15635"/>
                  </a:lnTo>
                  <a:lnTo>
                    <a:pt x="205006" y="4026"/>
                  </a:lnTo>
                  <a:lnTo>
                    <a:pt x="249935" y="0"/>
                  </a:lnTo>
                  <a:lnTo>
                    <a:pt x="294865" y="4026"/>
                  </a:lnTo>
                  <a:lnTo>
                    <a:pt x="337152" y="15635"/>
                  </a:lnTo>
                  <a:lnTo>
                    <a:pt x="376089" y="34120"/>
                  </a:lnTo>
                  <a:lnTo>
                    <a:pt x="410972" y="58777"/>
                  </a:lnTo>
                  <a:lnTo>
                    <a:pt x="441094" y="88899"/>
                  </a:lnTo>
                  <a:lnTo>
                    <a:pt x="465751" y="123782"/>
                  </a:lnTo>
                  <a:lnTo>
                    <a:pt x="484236" y="162719"/>
                  </a:lnTo>
                  <a:lnTo>
                    <a:pt x="495845" y="205006"/>
                  </a:lnTo>
                  <a:lnTo>
                    <a:pt x="499871" y="249936"/>
                  </a:lnTo>
                  <a:lnTo>
                    <a:pt x="495845" y="294865"/>
                  </a:lnTo>
                  <a:lnTo>
                    <a:pt x="484236" y="337152"/>
                  </a:lnTo>
                  <a:lnTo>
                    <a:pt x="465751" y="376089"/>
                  </a:lnTo>
                  <a:lnTo>
                    <a:pt x="441094" y="410971"/>
                  </a:lnTo>
                  <a:lnTo>
                    <a:pt x="410972" y="441094"/>
                  </a:lnTo>
                  <a:lnTo>
                    <a:pt x="376089" y="465751"/>
                  </a:lnTo>
                  <a:lnTo>
                    <a:pt x="337152" y="484236"/>
                  </a:lnTo>
                  <a:lnTo>
                    <a:pt x="294865" y="495845"/>
                  </a:lnTo>
                  <a:lnTo>
                    <a:pt x="249935" y="499871"/>
                  </a:lnTo>
                  <a:lnTo>
                    <a:pt x="205006" y="495845"/>
                  </a:lnTo>
                  <a:lnTo>
                    <a:pt x="162719" y="484236"/>
                  </a:lnTo>
                  <a:lnTo>
                    <a:pt x="123782" y="465751"/>
                  </a:lnTo>
                  <a:lnTo>
                    <a:pt x="88899" y="441094"/>
                  </a:lnTo>
                  <a:lnTo>
                    <a:pt x="58777" y="410971"/>
                  </a:lnTo>
                  <a:lnTo>
                    <a:pt x="34120" y="376089"/>
                  </a:lnTo>
                  <a:lnTo>
                    <a:pt x="15635" y="337152"/>
                  </a:lnTo>
                  <a:lnTo>
                    <a:pt x="4026" y="294865"/>
                  </a:lnTo>
                  <a:lnTo>
                    <a:pt x="0" y="24993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805418" y="249173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344923" y="5417820"/>
            <a:ext cx="375285" cy="445134"/>
            <a:chOff x="4344923" y="5417820"/>
            <a:chExt cx="375285" cy="445134"/>
          </a:xfrm>
        </p:grpSpPr>
        <p:sp>
          <p:nvSpPr>
            <p:cNvPr id="12" name="object 12"/>
            <p:cNvSpPr/>
            <p:nvPr/>
          </p:nvSpPr>
          <p:spPr>
            <a:xfrm>
              <a:off x="4357877" y="5430774"/>
              <a:ext cx="349250" cy="419100"/>
            </a:xfrm>
            <a:custGeom>
              <a:avLst/>
              <a:gdLst/>
              <a:ahLst/>
              <a:cxnLst/>
              <a:rect l="l" t="t" r="r" b="b"/>
              <a:pathLst>
                <a:path w="349250" h="419100">
                  <a:moveTo>
                    <a:pt x="174498" y="0"/>
                  </a:moveTo>
                  <a:lnTo>
                    <a:pt x="134480" y="5536"/>
                  </a:lnTo>
                  <a:lnTo>
                    <a:pt x="97749" y="21304"/>
                  </a:lnTo>
                  <a:lnTo>
                    <a:pt x="65349" y="46046"/>
                  </a:lnTo>
                  <a:lnTo>
                    <a:pt x="38328" y="78501"/>
                  </a:lnTo>
                  <a:lnTo>
                    <a:pt x="17732" y="117410"/>
                  </a:lnTo>
                  <a:lnTo>
                    <a:pt x="4607" y="161512"/>
                  </a:lnTo>
                  <a:lnTo>
                    <a:pt x="0" y="209550"/>
                  </a:lnTo>
                  <a:lnTo>
                    <a:pt x="4607" y="257599"/>
                  </a:lnTo>
                  <a:lnTo>
                    <a:pt x="17732" y="301706"/>
                  </a:lnTo>
                  <a:lnTo>
                    <a:pt x="38328" y="340614"/>
                  </a:lnTo>
                  <a:lnTo>
                    <a:pt x="65349" y="373065"/>
                  </a:lnTo>
                  <a:lnTo>
                    <a:pt x="97749" y="397801"/>
                  </a:lnTo>
                  <a:lnTo>
                    <a:pt x="134480" y="413565"/>
                  </a:lnTo>
                  <a:lnTo>
                    <a:pt x="174498" y="419100"/>
                  </a:lnTo>
                  <a:lnTo>
                    <a:pt x="214515" y="413565"/>
                  </a:lnTo>
                  <a:lnTo>
                    <a:pt x="251246" y="397801"/>
                  </a:lnTo>
                  <a:lnTo>
                    <a:pt x="283646" y="373065"/>
                  </a:lnTo>
                  <a:lnTo>
                    <a:pt x="310667" y="340614"/>
                  </a:lnTo>
                  <a:lnTo>
                    <a:pt x="331263" y="301706"/>
                  </a:lnTo>
                  <a:lnTo>
                    <a:pt x="344388" y="257599"/>
                  </a:lnTo>
                  <a:lnTo>
                    <a:pt x="348996" y="209550"/>
                  </a:lnTo>
                  <a:lnTo>
                    <a:pt x="344388" y="161512"/>
                  </a:lnTo>
                  <a:lnTo>
                    <a:pt x="331263" y="117410"/>
                  </a:lnTo>
                  <a:lnTo>
                    <a:pt x="310667" y="78501"/>
                  </a:lnTo>
                  <a:lnTo>
                    <a:pt x="283646" y="46046"/>
                  </a:lnTo>
                  <a:lnTo>
                    <a:pt x="251246" y="21304"/>
                  </a:lnTo>
                  <a:lnTo>
                    <a:pt x="214515" y="5536"/>
                  </a:lnTo>
                  <a:lnTo>
                    <a:pt x="17449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57877" y="5430774"/>
              <a:ext cx="349250" cy="419100"/>
            </a:xfrm>
            <a:custGeom>
              <a:avLst/>
              <a:gdLst/>
              <a:ahLst/>
              <a:cxnLst/>
              <a:rect l="l" t="t" r="r" b="b"/>
              <a:pathLst>
                <a:path w="349250" h="419100">
                  <a:moveTo>
                    <a:pt x="0" y="209550"/>
                  </a:moveTo>
                  <a:lnTo>
                    <a:pt x="4607" y="161512"/>
                  </a:lnTo>
                  <a:lnTo>
                    <a:pt x="17732" y="117410"/>
                  </a:lnTo>
                  <a:lnTo>
                    <a:pt x="38328" y="78501"/>
                  </a:lnTo>
                  <a:lnTo>
                    <a:pt x="65349" y="46046"/>
                  </a:lnTo>
                  <a:lnTo>
                    <a:pt x="97749" y="21304"/>
                  </a:lnTo>
                  <a:lnTo>
                    <a:pt x="134480" y="5536"/>
                  </a:lnTo>
                  <a:lnTo>
                    <a:pt x="174498" y="0"/>
                  </a:lnTo>
                  <a:lnTo>
                    <a:pt x="214515" y="5536"/>
                  </a:lnTo>
                  <a:lnTo>
                    <a:pt x="251246" y="21304"/>
                  </a:lnTo>
                  <a:lnTo>
                    <a:pt x="283646" y="46046"/>
                  </a:lnTo>
                  <a:lnTo>
                    <a:pt x="310667" y="78501"/>
                  </a:lnTo>
                  <a:lnTo>
                    <a:pt x="331263" y="117410"/>
                  </a:lnTo>
                  <a:lnTo>
                    <a:pt x="344388" y="161512"/>
                  </a:lnTo>
                  <a:lnTo>
                    <a:pt x="348996" y="209550"/>
                  </a:lnTo>
                  <a:lnTo>
                    <a:pt x="344388" y="257599"/>
                  </a:lnTo>
                  <a:lnTo>
                    <a:pt x="331263" y="301706"/>
                  </a:lnTo>
                  <a:lnTo>
                    <a:pt x="310667" y="340614"/>
                  </a:lnTo>
                  <a:lnTo>
                    <a:pt x="283646" y="373065"/>
                  </a:lnTo>
                  <a:lnTo>
                    <a:pt x="251246" y="397801"/>
                  </a:lnTo>
                  <a:lnTo>
                    <a:pt x="214515" y="413565"/>
                  </a:lnTo>
                  <a:lnTo>
                    <a:pt x="174498" y="419100"/>
                  </a:lnTo>
                  <a:lnTo>
                    <a:pt x="134480" y="413565"/>
                  </a:lnTo>
                  <a:lnTo>
                    <a:pt x="97749" y="397801"/>
                  </a:lnTo>
                  <a:lnTo>
                    <a:pt x="65349" y="373065"/>
                  </a:lnTo>
                  <a:lnTo>
                    <a:pt x="38328" y="340614"/>
                  </a:lnTo>
                  <a:lnTo>
                    <a:pt x="17732" y="301706"/>
                  </a:lnTo>
                  <a:lnTo>
                    <a:pt x="4607" y="257599"/>
                  </a:lnTo>
                  <a:lnTo>
                    <a:pt x="0" y="20955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987988" y="456819"/>
            <a:ext cx="3669029" cy="1343660"/>
            <a:chOff x="4987988" y="456819"/>
            <a:chExt cx="3669029" cy="1343660"/>
          </a:xfrm>
        </p:grpSpPr>
        <p:sp>
          <p:nvSpPr>
            <p:cNvPr id="15" name="object 15"/>
            <p:cNvSpPr/>
            <p:nvPr/>
          </p:nvSpPr>
          <p:spPr>
            <a:xfrm>
              <a:off x="7645146" y="456819"/>
              <a:ext cx="1012190" cy="1330960"/>
            </a:xfrm>
            <a:custGeom>
              <a:avLst/>
              <a:gdLst/>
              <a:ahLst/>
              <a:cxnLst/>
              <a:rect l="l" t="t" r="r" b="b"/>
              <a:pathLst>
                <a:path w="1012190" h="1330960">
                  <a:moveTo>
                    <a:pt x="23113" y="1192276"/>
                  </a:moveTo>
                  <a:lnTo>
                    <a:pt x="15875" y="1197990"/>
                  </a:lnTo>
                  <a:lnTo>
                    <a:pt x="14985" y="1205991"/>
                  </a:lnTo>
                  <a:lnTo>
                    <a:pt x="0" y="1330452"/>
                  </a:lnTo>
                  <a:lnTo>
                    <a:pt x="34100" y="1316227"/>
                  </a:lnTo>
                  <a:lnTo>
                    <a:pt x="28828" y="1316227"/>
                  </a:lnTo>
                  <a:lnTo>
                    <a:pt x="5714" y="1298828"/>
                  </a:lnTo>
                  <a:lnTo>
                    <a:pt x="38045" y="1256104"/>
                  </a:lnTo>
                  <a:lnTo>
                    <a:pt x="43687" y="1209420"/>
                  </a:lnTo>
                  <a:lnTo>
                    <a:pt x="44576" y="1201419"/>
                  </a:lnTo>
                  <a:lnTo>
                    <a:pt x="38988" y="1194180"/>
                  </a:lnTo>
                  <a:lnTo>
                    <a:pt x="30987" y="1193291"/>
                  </a:lnTo>
                  <a:lnTo>
                    <a:pt x="23113" y="1192276"/>
                  </a:lnTo>
                  <a:close/>
                </a:path>
                <a:path w="1012190" h="1330960">
                  <a:moveTo>
                    <a:pt x="38045" y="1256104"/>
                  </a:moveTo>
                  <a:lnTo>
                    <a:pt x="5714" y="1298828"/>
                  </a:lnTo>
                  <a:lnTo>
                    <a:pt x="28828" y="1316227"/>
                  </a:lnTo>
                  <a:lnTo>
                    <a:pt x="34115" y="1309242"/>
                  </a:lnTo>
                  <a:lnTo>
                    <a:pt x="31623" y="1309242"/>
                  </a:lnTo>
                  <a:lnTo>
                    <a:pt x="11683" y="1294129"/>
                  </a:lnTo>
                  <a:lnTo>
                    <a:pt x="34605" y="1284566"/>
                  </a:lnTo>
                  <a:lnTo>
                    <a:pt x="38045" y="1256104"/>
                  </a:lnTo>
                  <a:close/>
                </a:path>
                <a:path w="1012190" h="1330960">
                  <a:moveTo>
                    <a:pt x="111886" y="1252346"/>
                  </a:moveTo>
                  <a:lnTo>
                    <a:pt x="61182" y="1273477"/>
                  </a:lnTo>
                  <a:lnTo>
                    <a:pt x="28828" y="1316227"/>
                  </a:lnTo>
                  <a:lnTo>
                    <a:pt x="34100" y="1316227"/>
                  </a:lnTo>
                  <a:lnTo>
                    <a:pt x="123062" y="1279143"/>
                  </a:lnTo>
                  <a:lnTo>
                    <a:pt x="126619" y="1270634"/>
                  </a:lnTo>
                  <a:lnTo>
                    <a:pt x="123444" y="1263268"/>
                  </a:lnTo>
                  <a:lnTo>
                    <a:pt x="120396" y="1255902"/>
                  </a:lnTo>
                  <a:lnTo>
                    <a:pt x="111886" y="1252346"/>
                  </a:lnTo>
                  <a:close/>
                </a:path>
                <a:path w="1012190" h="1330960">
                  <a:moveTo>
                    <a:pt x="34605" y="1284566"/>
                  </a:moveTo>
                  <a:lnTo>
                    <a:pt x="11683" y="1294129"/>
                  </a:lnTo>
                  <a:lnTo>
                    <a:pt x="31623" y="1309242"/>
                  </a:lnTo>
                  <a:lnTo>
                    <a:pt x="34605" y="1284566"/>
                  </a:lnTo>
                  <a:close/>
                </a:path>
                <a:path w="1012190" h="1330960">
                  <a:moveTo>
                    <a:pt x="61182" y="1273477"/>
                  </a:moveTo>
                  <a:lnTo>
                    <a:pt x="34605" y="1284566"/>
                  </a:lnTo>
                  <a:lnTo>
                    <a:pt x="31623" y="1309242"/>
                  </a:lnTo>
                  <a:lnTo>
                    <a:pt x="34115" y="1309242"/>
                  </a:lnTo>
                  <a:lnTo>
                    <a:pt x="61182" y="1273477"/>
                  </a:lnTo>
                  <a:close/>
                </a:path>
                <a:path w="1012190" h="1330960">
                  <a:moveTo>
                    <a:pt x="988568" y="0"/>
                  </a:moveTo>
                  <a:lnTo>
                    <a:pt x="38045" y="1256104"/>
                  </a:lnTo>
                  <a:lnTo>
                    <a:pt x="34605" y="1284566"/>
                  </a:lnTo>
                  <a:lnTo>
                    <a:pt x="61182" y="1273477"/>
                  </a:lnTo>
                  <a:lnTo>
                    <a:pt x="1011681" y="17525"/>
                  </a:lnTo>
                  <a:lnTo>
                    <a:pt x="9885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01006" y="1287018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79" h="500380">
                  <a:moveTo>
                    <a:pt x="249936" y="0"/>
                  </a:moveTo>
                  <a:lnTo>
                    <a:pt x="205006" y="4026"/>
                  </a:lnTo>
                  <a:lnTo>
                    <a:pt x="162719" y="15635"/>
                  </a:lnTo>
                  <a:lnTo>
                    <a:pt x="123782" y="34120"/>
                  </a:lnTo>
                  <a:lnTo>
                    <a:pt x="88900" y="58777"/>
                  </a:lnTo>
                  <a:lnTo>
                    <a:pt x="58777" y="88900"/>
                  </a:lnTo>
                  <a:lnTo>
                    <a:pt x="34120" y="123782"/>
                  </a:lnTo>
                  <a:lnTo>
                    <a:pt x="15635" y="162719"/>
                  </a:lnTo>
                  <a:lnTo>
                    <a:pt x="4026" y="205006"/>
                  </a:lnTo>
                  <a:lnTo>
                    <a:pt x="0" y="249936"/>
                  </a:lnTo>
                  <a:lnTo>
                    <a:pt x="4026" y="294865"/>
                  </a:lnTo>
                  <a:lnTo>
                    <a:pt x="15635" y="337152"/>
                  </a:lnTo>
                  <a:lnTo>
                    <a:pt x="34120" y="376089"/>
                  </a:lnTo>
                  <a:lnTo>
                    <a:pt x="58777" y="410972"/>
                  </a:lnTo>
                  <a:lnTo>
                    <a:pt x="88900" y="441094"/>
                  </a:lnTo>
                  <a:lnTo>
                    <a:pt x="123782" y="465751"/>
                  </a:lnTo>
                  <a:lnTo>
                    <a:pt x="162719" y="484236"/>
                  </a:lnTo>
                  <a:lnTo>
                    <a:pt x="205006" y="495845"/>
                  </a:lnTo>
                  <a:lnTo>
                    <a:pt x="249936" y="499872"/>
                  </a:lnTo>
                  <a:lnTo>
                    <a:pt x="294865" y="495845"/>
                  </a:lnTo>
                  <a:lnTo>
                    <a:pt x="337152" y="484236"/>
                  </a:lnTo>
                  <a:lnTo>
                    <a:pt x="376089" y="465751"/>
                  </a:lnTo>
                  <a:lnTo>
                    <a:pt x="410972" y="441094"/>
                  </a:lnTo>
                  <a:lnTo>
                    <a:pt x="441094" y="410971"/>
                  </a:lnTo>
                  <a:lnTo>
                    <a:pt x="465751" y="376089"/>
                  </a:lnTo>
                  <a:lnTo>
                    <a:pt x="484236" y="337152"/>
                  </a:lnTo>
                  <a:lnTo>
                    <a:pt x="495845" y="294865"/>
                  </a:lnTo>
                  <a:lnTo>
                    <a:pt x="499872" y="249936"/>
                  </a:lnTo>
                  <a:lnTo>
                    <a:pt x="495845" y="205006"/>
                  </a:lnTo>
                  <a:lnTo>
                    <a:pt x="484236" y="162719"/>
                  </a:lnTo>
                  <a:lnTo>
                    <a:pt x="465751" y="123782"/>
                  </a:lnTo>
                  <a:lnTo>
                    <a:pt x="441094" y="88900"/>
                  </a:lnTo>
                  <a:lnTo>
                    <a:pt x="410971" y="58777"/>
                  </a:lnTo>
                  <a:lnTo>
                    <a:pt x="376089" y="34120"/>
                  </a:lnTo>
                  <a:lnTo>
                    <a:pt x="337152" y="15635"/>
                  </a:lnTo>
                  <a:lnTo>
                    <a:pt x="294865" y="4026"/>
                  </a:lnTo>
                  <a:lnTo>
                    <a:pt x="24993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01006" y="1287018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79" h="500380">
                  <a:moveTo>
                    <a:pt x="0" y="249936"/>
                  </a:moveTo>
                  <a:lnTo>
                    <a:pt x="4026" y="205006"/>
                  </a:lnTo>
                  <a:lnTo>
                    <a:pt x="15635" y="162719"/>
                  </a:lnTo>
                  <a:lnTo>
                    <a:pt x="34120" y="123782"/>
                  </a:lnTo>
                  <a:lnTo>
                    <a:pt x="58777" y="88900"/>
                  </a:lnTo>
                  <a:lnTo>
                    <a:pt x="88900" y="58777"/>
                  </a:lnTo>
                  <a:lnTo>
                    <a:pt x="123782" y="34120"/>
                  </a:lnTo>
                  <a:lnTo>
                    <a:pt x="162719" y="15635"/>
                  </a:lnTo>
                  <a:lnTo>
                    <a:pt x="205006" y="4026"/>
                  </a:lnTo>
                  <a:lnTo>
                    <a:pt x="249936" y="0"/>
                  </a:lnTo>
                  <a:lnTo>
                    <a:pt x="294865" y="4026"/>
                  </a:lnTo>
                  <a:lnTo>
                    <a:pt x="337152" y="15635"/>
                  </a:lnTo>
                  <a:lnTo>
                    <a:pt x="376089" y="34120"/>
                  </a:lnTo>
                  <a:lnTo>
                    <a:pt x="410971" y="58777"/>
                  </a:lnTo>
                  <a:lnTo>
                    <a:pt x="441094" y="88900"/>
                  </a:lnTo>
                  <a:lnTo>
                    <a:pt x="465751" y="123782"/>
                  </a:lnTo>
                  <a:lnTo>
                    <a:pt x="484236" y="162719"/>
                  </a:lnTo>
                  <a:lnTo>
                    <a:pt x="495845" y="205006"/>
                  </a:lnTo>
                  <a:lnTo>
                    <a:pt x="499872" y="249936"/>
                  </a:lnTo>
                  <a:lnTo>
                    <a:pt x="495845" y="294865"/>
                  </a:lnTo>
                  <a:lnTo>
                    <a:pt x="484236" y="337152"/>
                  </a:lnTo>
                  <a:lnTo>
                    <a:pt x="465751" y="376089"/>
                  </a:lnTo>
                  <a:lnTo>
                    <a:pt x="441094" y="410971"/>
                  </a:lnTo>
                  <a:lnTo>
                    <a:pt x="410972" y="441094"/>
                  </a:lnTo>
                  <a:lnTo>
                    <a:pt x="376089" y="465751"/>
                  </a:lnTo>
                  <a:lnTo>
                    <a:pt x="337152" y="484236"/>
                  </a:lnTo>
                  <a:lnTo>
                    <a:pt x="294865" y="495845"/>
                  </a:lnTo>
                  <a:lnTo>
                    <a:pt x="249936" y="499872"/>
                  </a:lnTo>
                  <a:lnTo>
                    <a:pt x="205006" y="495845"/>
                  </a:lnTo>
                  <a:lnTo>
                    <a:pt x="162719" y="484236"/>
                  </a:lnTo>
                  <a:lnTo>
                    <a:pt x="123782" y="465751"/>
                  </a:lnTo>
                  <a:lnTo>
                    <a:pt x="88900" y="441094"/>
                  </a:lnTo>
                  <a:lnTo>
                    <a:pt x="58777" y="410972"/>
                  </a:lnTo>
                  <a:lnTo>
                    <a:pt x="34120" y="376089"/>
                  </a:lnTo>
                  <a:lnTo>
                    <a:pt x="15635" y="337152"/>
                  </a:lnTo>
                  <a:lnTo>
                    <a:pt x="4026" y="294865"/>
                  </a:lnTo>
                  <a:lnTo>
                    <a:pt x="0" y="24993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442586" y="5424322"/>
            <a:ext cx="180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94250" y="5519724"/>
            <a:ext cx="2368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Artère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tibiale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postérieure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61534" y="1320495"/>
            <a:ext cx="180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631872" y="1845500"/>
            <a:ext cx="526415" cy="526415"/>
            <a:chOff x="8631872" y="1845500"/>
            <a:chExt cx="526415" cy="526415"/>
          </a:xfrm>
        </p:grpSpPr>
        <p:sp>
          <p:nvSpPr>
            <p:cNvPr id="22" name="object 22"/>
            <p:cNvSpPr/>
            <p:nvPr/>
          </p:nvSpPr>
          <p:spPr>
            <a:xfrm>
              <a:off x="8644889" y="1858518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79" h="500380">
                  <a:moveTo>
                    <a:pt x="249935" y="0"/>
                  </a:moveTo>
                  <a:lnTo>
                    <a:pt x="205006" y="4026"/>
                  </a:lnTo>
                  <a:lnTo>
                    <a:pt x="162719" y="15635"/>
                  </a:lnTo>
                  <a:lnTo>
                    <a:pt x="123782" y="34120"/>
                  </a:lnTo>
                  <a:lnTo>
                    <a:pt x="88899" y="58777"/>
                  </a:lnTo>
                  <a:lnTo>
                    <a:pt x="58777" y="88900"/>
                  </a:lnTo>
                  <a:lnTo>
                    <a:pt x="34120" y="123782"/>
                  </a:lnTo>
                  <a:lnTo>
                    <a:pt x="15635" y="162719"/>
                  </a:lnTo>
                  <a:lnTo>
                    <a:pt x="4026" y="205006"/>
                  </a:lnTo>
                  <a:lnTo>
                    <a:pt x="0" y="249936"/>
                  </a:lnTo>
                  <a:lnTo>
                    <a:pt x="4026" y="294865"/>
                  </a:lnTo>
                  <a:lnTo>
                    <a:pt x="15635" y="337152"/>
                  </a:lnTo>
                  <a:lnTo>
                    <a:pt x="34120" y="376089"/>
                  </a:lnTo>
                  <a:lnTo>
                    <a:pt x="58777" y="410972"/>
                  </a:lnTo>
                  <a:lnTo>
                    <a:pt x="88899" y="441094"/>
                  </a:lnTo>
                  <a:lnTo>
                    <a:pt x="123782" y="465751"/>
                  </a:lnTo>
                  <a:lnTo>
                    <a:pt x="162719" y="484236"/>
                  </a:lnTo>
                  <a:lnTo>
                    <a:pt x="205006" y="495845"/>
                  </a:lnTo>
                  <a:lnTo>
                    <a:pt x="249935" y="499872"/>
                  </a:lnTo>
                  <a:lnTo>
                    <a:pt x="294865" y="495845"/>
                  </a:lnTo>
                  <a:lnTo>
                    <a:pt x="337152" y="484236"/>
                  </a:lnTo>
                  <a:lnTo>
                    <a:pt x="376089" y="465751"/>
                  </a:lnTo>
                  <a:lnTo>
                    <a:pt x="410972" y="441094"/>
                  </a:lnTo>
                  <a:lnTo>
                    <a:pt x="441094" y="410971"/>
                  </a:lnTo>
                  <a:lnTo>
                    <a:pt x="465751" y="376089"/>
                  </a:lnTo>
                  <a:lnTo>
                    <a:pt x="484236" y="337152"/>
                  </a:lnTo>
                  <a:lnTo>
                    <a:pt x="495845" y="294865"/>
                  </a:lnTo>
                  <a:lnTo>
                    <a:pt x="499871" y="249936"/>
                  </a:lnTo>
                  <a:lnTo>
                    <a:pt x="495845" y="205006"/>
                  </a:lnTo>
                  <a:lnTo>
                    <a:pt x="484236" y="162719"/>
                  </a:lnTo>
                  <a:lnTo>
                    <a:pt x="465751" y="123782"/>
                  </a:lnTo>
                  <a:lnTo>
                    <a:pt x="441094" y="88900"/>
                  </a:lnTo>
                  <a:lnTo>
                    <a:pt x="410972" y="58777"/>
                  </a:lnTo>
                  <a:lnTo>
                    <a:pt x="376089" y="34120"/>
                  </a:lnTo>
                  <a:lnTo>
                    <a:pt x="337152" y="15635"/>
                  </a:lnTo>
                  <a:lnTo>
                    <a:pt x="294865" y="4026"/>
                  </a:lnTo>
                  <a:lnTo>
                    <a:pt x="24993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644889" y="1858518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79" h="500380">
                  <a:moveTo>
                    <a:pt x="0" y="249936"/>
                  </a:moveTo>
                  <a:lnTo>
                    <a:pt x="4026" y="205006"/>
                  </a:lnTo>
                  <a:lnTo>
                    <a:pt x="15635" y="162719"/>
                  </a:lnTo>
                  <a:lnTo>
                    <a:pt x="34120" y="123782"/>
                  </a:lnTo>
                  <a:lnTo>
                    <a:pt x="58777" y="88900"/>
                  </a:lnTo>
                  <a:lnTo>
                    <a:pt x="88899" y="58777"/>
                  </a:lnTo>
                  <a:lnTo>
                    <a:pt x="123782" y="34120"/>
                  </a:lnTo>
                  <a:lnTo>
                    <a:pt x="162719" y="15635"/>
                  </a:lnTo>
                  <a:lnTo>
                    <a:pt x="205006" y="4026"/>
                  </a:lnTo>
                  <a:lnTo>
                    <a:pt x="249935" y="0"/>
                  </a:lnTo>
                  <a:lnTo>
                    <a:pt x="294865" y="4026"/>
                  </a:lnTo>
                  <a:lnTo>
                    <a:pt x="337152" y="15635"/>
                  </a:lnTo>
                  <a:lnTo>
                    <a:pt x="376089" y="34120"/>
                  </a:lnTo>
                  <a:lnTo>
                    <a:pt x="410972" y="58777"/>
                  </a:lnTo>
                  <a:lnTo>
                    <a:pt x="441094" y="88900"/>
                  </a:lnTo>
                  <a:lnTo>
                    <a:pt x="465751" y="123782"/>
                  </a:lnTo>
                  <a:lnTo>
                    <a:pt x="484236" y="162719"/>
                  </a:lnTo>
                  <a:lnTo>
                    <a:pt x="495845" y="205006"/>
                  </a:lnTo>
                  <a:lnTo>
                    <a:pt x="499871" y="249936"/>
                  </a:lnTo>
                  <a:lnTo>
                    <a:pt x="495845" y="294865"/>
                  </a:lnTo>
                  <a:lnTo>
                    <a:pt x="484236" y="337152"/>
                  </a:lnTo>
                  <a:lnTo>
                    <a:pt x="465751" y="376089"/>
                  </a:lnTo>
                  <a:lnTo>
                    <a:pt x="441094" y="410971"/>
                  </a:lnTo>
                  <a:lnTo>
                    <a:pt x="410972" y="441094"/>
                  </a:lnTo>
                  <a:lnTo>
                    <a:pt x="376089" y="465751"/>
                  </a:lnTo>
                  <a:lnTo>
                    <a:pt x="337152" y="484236"/>
                  </a:lnTo>
                  <a:lnTo>
                    <a:pt x="294865" y="495845"/>
                  </a:lnTo>
                  <a:lnTo>
                    <a:pt x="249935" y="499872"/>
                  </a:lnTo>
                  <a:lnTo>
                    <a:pt x="205006" y="495845"/>
                  </a:lnTo>
                  <a:lnTo>
                    <a:pt x="162719" y="484236"/>
                  </a:lnTo>
                  <a:lnTo>
                    <a:pt x="123782" y="465751"/>
                  </a:lnTo>
                  <a:lnTo>
                    <a:pt x="88899" y="441094"/>
                  </a:lnTo>
                  <a:lnTo>
                    <a:pt x="58777" y="410972"/>
                  </a:lnTo>
                  <a:lnTo>
                    <a:pt x="34120" y="376089"/>
                  </a:lnTo>
                  <a:lnTo>
                    <a:pt x="15635" y="337152"/>
                  </a:lnTo>
                  <a:lnTo>
                    <a:pt x="4026" y="294865"/>
                  </a:lnTo>
                  <a:lnTo>
                    <a:pt x="0" y="24993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805418" y="1892553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631872" y="2701988"/>
            <a:ext cx="526415" cy="526415"/>
            <a:chOff x="8631872" y="2701988"/>
            <a:chExt cx="526415" cy="526415"/>
          </a:xfrm>
        </p:grpSpPr>
        <p:sp>
          <p:nvSpPr>
            <p:cNvPr id="26" name="object 26"/>
            <p:cNvSpPr/>
            <p:nvPr/>
          </p:nvSpPr>
          <p:spPr>
            <a:xfrm>
              <a:off x="8644889" y="2715006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79" h="500380">
                  <a:moveTo>
                    <a:pt x="249935" y="0"/>
                  </a:moveTo>
                  <a:lnTo>
                    <a:pt x="205006" y="4026"/>
                  </a:lnTo>
                  <a:lnTo>
                    <a:pt x="162719" y="15635"/>
                  </a:lnTo>
                  <a:lnTo>
                    <a:pt x="123782" y="34120"/>
                  </a:lnTo>
                  <a:lnTo>
                    <a:pt x="88899" y="58777"/>
                  </a:lnTo>
                  <a:lnTo>
                    <a:pt x="58777" y="88900"/>
                  </a:lnTo>
                  <a:lnTo>
                    <a:pt x="34120" y="123782"/>
                  </a:lnTo>
                  <a:lnTo>
                    <a:pt x="15635" y="162719"/>
                  </a:lnTo>
                  <a:lnTo>
                    <a:pt x="4026" y="205006"/>
                  </a:lnTo>
                  <a:lnTo>
                    <a:pt x="0" y="249936"/>
                  </a:lnTo>
                  <a:lnTo>
                    <a:pt x="4026" y="294865"/>
                  </a:lnTo>
                  <a:lnTo>
                    <a:pt x="15635" y="337152"/>
                  </a:lnTo>
                  <a:lnTo>
                    <a:pt x="34120" y="376089"/>
                  </a:lnTo>
                  <a:lnTo>
                    <a:pt x="58777" y="410972"/>
                  </a:lnTo>
                  <a:lnTo>
                    <a:pt x="88899" y="441094"/>
                  </a:lnTo>
                  <a:lnTo>
                    <a:pt x="123782" y="465751"/>
                  </a:lnTo>
                  <a:lnTo>
                    <a:pt x="162719" y="484236"/>
                  </a:lnTo>
                  <a:lnTo>
                    <a:pt x="205006" y="495845"/>
                  </a:lnTo>
                  <a:lnTo>
                    <a:pt x="249935" y="499872"/>
                  </a:lnTo>
                  <a:lnTo>
                    <a:pt x="294865" y="495845"/>
                  </a:lnTo>
                  <a:lnTo>
                    <a:pt x="337152" y="484236"/>
                  </a:lnTo>
                  <a:lnTo>
                    <a:pt x="376089" y="465751"/>
                  </a:lnTo>
                  <a:lnTo>
                    <a:pt x="410972" y="441094"/>
                  </a:lnTo>
                  <a:lnTo>
                    <a:pt x="441094" y="410971"/>
                  </a:lnTo>
                  <a:lnTo>
                    <a:pt x="465751" y="376089"/>
                  </a:lnTo>
                  <a:lnTo>
                    <a:pt x="484236" y="337152"/>
                  </a:lnTo>
                  <a:lnTo>
                    <a:pt x="495845" y="294865"/>
                  </a:lnTo>
                  <a:lnTo>
                    <a:pt x="499871" y="249936"/>
                  </a:lnTo>
                  <a:lnTo>
                    <a:pt x="495845" y="205006"/>
                  </a:lnTo>
                  <a:lnTo>
                    <a:pt x="484236" y="162719"/>
                  </a:lnTo>
                  <a:lnTo>
                    <a:pt x="465751" y="123782"/>
                  </a:lnTo>
                  <a:lnTo>
                    <a:pt x="441094" y="88900"/>
                  </a:lnTo>
                  <a:lnTo>
                    <a:pt x="410972" y="58777"/>
                  </a:lnTo>
                  <a:lnTo>
                    <a:pt x="376089" y="34120"/>
                  </a:lnTo>
                  <a:lnTo>
                    <a:pt x="337152" y="15635"/>
                  </a:lnTo>
                  <a:lnTo>
                    <a:pt x="294865" y="4026"/>
                  </a:lnTo>
                  <a:lnTo>
                    <a:pt x="24993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644889" y="2715006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79" h="500380">
                  <a:moveTo>
                    <a:pt x="0" y="249936"/>
                  </a:moveTo>
                  <a:lnTo>
                    <a:pt x="4026" y="205006"/>
                  </a:lnTo>
                  <a:lnTo>
                    <a:pt x="15635" y="162719"/>
                  </a:lnTo>
                  <a:lnTo>
                    <a:pt x="34120" y="123782"/>
                  </a:lnTo>
                  <a:lnTo>
                    <a:pt x="58777" y="88900"/>
                  </a:lnTo>
                  <a:lnTo>
                    <a:pt x="88899" y="58777"/>
                  </a:lnTo>
                  <a:lnTo>
                    <a:pt x="123782" y="34120"/>
                  </a:lnTo>
                  <a:lnTo>
                    <a:pt x="162719" y="15635"/>
                  </a:lnTo>
                  <a:lnTo>
                    <a:pt x="205006" y="4026"/>
                  </a:lnTo>
                  <a:lnTo>
                    <a:pt x="249935" y="0"/>
                  </a:lnTo>
                  <a:lnTo>
                    <a:pt x="294865" y="4026"/>
                  </a:lnTo>
                  <a:lnTo>
                    <a:pt x="337152" y="15635"/>
                  </a:lnTo>
                  <a:lnTo>
                    <a:pt x="376089" y="34120"/>
                  </a:lnTo>
                  <a:lnTo>
                    <a:pt x="410972" y="58777"/>
                  </a:lnTo>
                  <a:lnTo>
                    <a:pt x="441094" y="88900"/>
                  </a:lnTo>
                  <a:lnTo>
                    <a:pt x="465751" y="123782"/>
                  </a:lnTo>
                  <a:lnTo>
                    <a:pt x="484236" y="162719"/>
                  </a:lnTo>
                  <a:lnTo>
                    <a:pt x="495845" y="205006"/>
                  </a:lnTo>
                  <a:lnTo>
                    <a:pt x="499871" y="249936"/>
                  </a:lnTo>
                  <a:lnTo>
                    <a:pt x="495845" y="294865"/>
                  </a:lnTo>
                  <a:lnTo>
                    <a:pt x="484236" y="337152"/>
                  </a:lnTo>
                  <a:lnTo>
                    <a:pt x="465751" y="376089"/>
                  </a:lnTo>
                  <a:lnTo>
                    <a:pt x="441094" y="410971"/>
                  </a:lnTo>
                  <a:lnTo>
                    <a:pt x="410972" y="441094"/>
                  </a:lnTo>
                  <a:lnTo>
                    <a:pt x="376089" y="465751"/>
                  </a:lnTo>
                  <a:lnTo>
                    <a:pt x="337152" y="484236"/>
                  </a:lnTo>
                  <a:lnTo>
                    <a:pt x="294865" y="495845"/>
                  </a:lnTo>
                  <a:lnTo>
                    <a:pt x="249935" y="499872"/>
                  </a:lnTo>
                  <a:lnTo>
                    <a:pt x="205006" y="495845"/>
                  </a:lnTo>
                  <a:lnTo>
                    <a:pt x="162719" y="484236"/>
                  </a:lnTo>
                  <a:lnTo>
                    <a:pt x="123782" y="465751"/>
                  </a:lnTo>
                  <a:lnTo>
                    <a:pt x="88899" y="441094"/>
                  </a:lnTo>
                  <a:lnTo>
                    <a:pt x="58777" y="410972"/>
                  </a:lnTo>
                  <a:lnTo>
                    <a:pt x="34120" y="376089"/>
                  </a:lnTo>
                  <a:lnTo>
                    <a:pt x="15635" y="337152"/>
                  </a:lnTo>
                  <a:lnTo>
                    <a:pt x="4026" y="294865"/>
                  </a:lnTo>
                  <a:lnTo>
                    <a:pt x="0" y="24993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805418" y="2750058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132000" y="5059616"/>
            <a:ext cx="526415" cy="526415"/>
            <a:chOff x="8132000" y="5059616"/>
            <a:chExt cx="526415" cy="526415"/>
          </a:xfrm>
        </p:grpSpPr>
        <p:sp>
          <p:nvSpPr>
            <p:cNvPr id="30" name="object 30"/>
            <p:cNvSpPr/>
            <p:nvPr/>
          </p:nvSpPr>
          <p:spPr>
            <a:xfrm>
              <a:off x="8145018" y="5072633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79" h="500379">
                  <a:moveTo>
                    <a:pt x="249935" y="0"/>
                  </a:moveTo>
                  <a:lnTo>
                    <a:pt x="205006" y="4026"/>
                  </a:lnTo>
                  <a:lnTo>
                    <a:pt x="162719" y="15635"/>
                  </a:lnTo>
                  <a:lnTo>
                    <a:pt x="123782" y="34120"/>
                  </a:lnTo>
                  <a:lnTo>
                    <a:pt x="88899" y="58777"/>
                  </a:lnTo>
                  <a:lnTo>
                    <a:pt x="58777" y="88900"/>
                  </a:lnTo>
                  <a:lnTo>
                    <a:pt x="34120" y="123782"/>
                  </a:lnTo>
                  <a:lnTo>
                    <a:pt x="15635" y="162719"/>
                  </a:lnTo>
                  <a:lnTo>
                    <a:pt x="4026" y="205006"/>
                  </a:lnTo>
                  <a:lnTo>
                    <a:pt x="0" y="249936"/>
                  </a:lnTo>
                  <a:lnTo>
                    <a:pt x="4026" y="294865"/>
                  </a:lnTo>
                  <a:lnTo>
                    <a:pt x="15635" y="337152"/>
                  </a:lnTo>
                  <a:lnTo>
                    <a:pt x="34120" y="376089"/>
                  </a:lnTo>
                  <a:lnTo>
                    <a:pt x="58777" y="410972"/>
                  </a:lnTo>
                  <a:lnTo>
                    <a:pt x="88899" y="441094"/>
                  </a:lnTo>
                  <a:lnTo>
                    <a:pt x="123782" y="465751"/>
                  </a:lnTo>
                  <a:lnTo>
                    <a:pt x="162719" y="484236"/>
                  </a:lnTo>
                  <a:lnTo>
                    <a:pt x="205006" y="495845"/>
                  </a:lnTo>
                  <a:lnTo>
                    <a:pt x="249935" y="499872"/>
                  </a:lnTo>
                  <a:lnTo>
                    <a:pt x="294865" y="495845"/>
                  </a:lnTo>
                  <a:lnTo>
                    <a:pt x="337152" y="484236"/>
                  </a:lnTo>
                  <a:lnTo>
                    <a:pt x="376089" y="465751"/>
                  </a:lnTo>
                  <a:lnTo>
                    <a:pt x="410972" y="441094"/>
                  </a:lnTo>
                  <a:lnTo>
                    <a:pt x="441094" y="410972"/>
                  </a:lnTo>
                  <a:lnTo>
                    <a:pt x="465751" y="376089"/>
                  </a:lnTo>
                  <a:lnTo>
                    <a:pt x="484236" y="337152"/>
                  </a:lnTo>
                  <a:lnTo>
                    <a:pt x="495845" y="294865"/>
                  </a:lnTo>
                  <a:lnTo>
                    <a:pt x="499872" y="249936"/>
                  </a:lnTo>
                  <a:lnTo>
                    <a:pt x="495845" y="205006"/>
                  </a:lnTo>
                  <a:lnTo>
                    <a:pt x="484236" y="162719"/>
                  </a:lnTo>
                  <a:lnTo>
                    <a:pt x="465751" y="123782"/>
                  </a:lnTo>
                  <a:lnTo>
                    <a:pt x="441094" y="88900"/>
                  </a:lnTo>
                  <a:lnTo>
                    <a:pt x="410972" y="58777"/>
                  </a:lnTo>
                  <a:lnTo>
                    <a:pt x="376089" y="34120"/>
                  </a:lnTo>
                  <a:lnTo>
                    <a:pt x="337152" y="15635"/>
                  </a:lnTo>
                  <a:lnTo>
                    <a:pt x="294865" y="4026"/>
                  </a:lnTo>
                  <a:lnTo>
                    <a:pt x="24993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145018" y="5072633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79" h="500379">
                  <a:moveTo>
                    <a:pt x="0" y="249936"/>
                  </a:moveTo>
                  <a:lnTo>
                    <a:pt x="4026" y="205006"/>
                  </a:lnTo>
                  <a:lnTo>
                    <a:pt x="15635" y="162719"/>
                  </a:lnTo>
                  <a:lnTo>
                    <a:pt x="34120" y="123782"/>
                  </a:lnTo>
                  <a:lnTo>
                    <a:pt x="58777" y="88900"/>
                  </a:lnTo>
                  <a:lnTo>
                    <a:pt x="88899" y="58777"/>
                  </a:lnTo>
                  <a:lnTo>
                    <a:pt x="123782" y="34120"/>
                  </a:lnTo>
                  <a:lnTo>
                    <a:pt x="162719" y="15635"/>
                  </a:lnTo>
                  <a:lnTo>
                    <a:pt x="205006" y="4026"/>
                  </a:lnTo>
                  <a:lnTo>
                    <a:pt x="249935" y="0"/>
                  </a:lnTo>
                  <a:lnTo>
                    <a:pt x="294865" y="4026"/>
                  </a:lnTo>
                  <a:lnTo>
                    <a:pt x="337152" y="15635"/>
                  </a:lnTo>
                  <a:lnTo>
                    <a:pt x="376089" y="34120"/>
                  </a:lnTo>
                  <a:lnTo>
                    <a:pt x="410972" y="58777"/>
                  </a:lnTo>
                  <a:lnTo>
                    <a:pt x="441094" y="88900"/>
                  </a:lnTo>
                  <a:lnTo>
                    <a:pt x="465751" y="123782"/>
                  </a:lnTo>
                  <a:lnTo>
                    <a:pt x="484236" y="162719"/>
                  </a:lnTo>
                  <a:lnTo>
                    <a:pt x="495845" y="205006"/>
                  </a:lnTo>
                  <a:lnTo>
                    <a:pt x="499872" y="249936"/>
                  </a:lnTo>
                  <a:lnTo>
                    <a:pt x="495845" y="294865"/>
                  </a:lnTo>
                  <a:lnTo>
                    <a:pt x="484236" y="337152"/>
                  </a:lnTo>
                  <a:lnTo>
                    <a:pt x="465751" y="376089"/>
                  </a:lnTo>
                  <a:lnTo>
                    <a:pt x="441094" y="410972"/>
                  </a:lnTo>
                  <a:lnTo>
                    <a:pt x="410972" y="441094"/>
                  </a:lnTo>
                  <a:lnTo>
                    <a:pt x="376089" y="465751"/>
                  </a:lnTo>
                  <a:lnTo>
                    <a:pt x="337152" y="484236"/>
                  </a:lnTo>
                  <a:lnTo>
                    <a:pt x="294865" y="495845"/>
                  </a:lnTo>
                  <a:lnTo>
                    <a:pt x="249935" y="499872"/>
                  </a:lnTo>
                  <a:lnTo>
                    <a:pt x="205006" y="495845"/>
                  </a:lnTo>
                  <a:lnTo>
                    <a:pt x="162719" y="484236"/>
                  </a:lnTo>
                  <a:lnTo>
                    <a:pt x="123782" y="465751"/>
                  </a:lnTo>
                  <a:lnTo>
                    <a:pt x="88899" y="441094"/>
                  </a:lnTo>
                  <a:lnTo>
                    <a:pt x="58777" y="410972"/>
                  </a:lnTo>
                  <a:lnTo>
                    <a:pt x="34120" y="376089"/>
                  </a:lnTo>
                  <a:lnTo>
                    <a:pt x="15635" y="337152"/>
                  </a:lnTo>
                  <a:lnTo>
                    <a:pt x="4026" y="294865"/>
                  </a:lnTo>
                  <a:lnTo>
                    <a:pt x="0" y="24993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305292" y="5107940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500116" y="1367789"/>
            <a:ext cx="3150235" cy="3962400"/>
          </a:xfrm>
          <a:custGeom>
            <a:avLst/>
            <a:gdLst/>
            <a:ahLst/>
            <a:cxnLst/>
            <a:rect l="l" t="t" r="r" b="b"/>
            <a:pathLst>
              <a:path w="3150234" h="3962400">
                <a:moveTo>
                  <a:pt x="2001139" y="60960"/>
                </a:moveTo>
                <a:lnTo>
                  <a:pt x="1975891" y="48006"/>
                </a:lnTo>
                <a:lnTo>
                  <a:pt x="1882394" y="0"/>
                </a:lnTo>
                <a:lnTo>
                  <a:pt x="1873758" y="2794"/>
                </a:lnTo>
                <a:lnTo>
                  <a:pt x="1866392" y="17018"/>
                </a:lnTo>
                <a:lnTo>
                  <a:pt x="1869186" y="25781"/>
                </a:lnTo>
                <a:lnTo>
                  <a:pt x="1918106" y="50888"/>
                </a:lnTo>
                <a:lnTo>
                  <a:pt x="0" y="153670"/>
                </a:lnTo>
                <a:lnTo>
                  <a:pt x="1524" y="182626"/>
                </a:lnTo>
                <a:lnTo>
                  <a:pt x="1919668" y="79832"/>
                </a:lnTo>
                <a:lnTo>
                  <a:pt x="1873758" y="109982"/>
                </a:lnTo>
                <a:lnTo>
                  <a:pt x="1871853" y="118999"/>
                </a:lnTo>
                <a:lnTo>
                  <a:pt x="1876298" y="125730"/>
                </a:lnTo>
                <a:lnTo>
                  <a:pt x="1880616" y="132334"/>
                </a:lnTo>
                <a:lnTo>
                  <a:pt x="1889633" y="134239"/>
                </a:lnTo>
                <a:lnTo>
                  <a:pt x="2001139" y="60960"/>
                </a:lnTo>
                <a:close/>
              </a:path>
              <a:path w="3150234" h="3962400">
                <a:moveTo>
                  <a:pt x="2659380" y="3951986"/>
                </a:moveTo>
                <a:lnTo>
                  <a:pt x="2250198" y="2281529"/>
                </a:lnTo>
                <a:lnTo>
                  <a:pt x="2282952" y="2315464"/>
                </a:lnTo>
                <a:lnTo>
                  <a:pt x="2288540" y="2321179"/>
                </a:lnTo>
                <a:lnTo>
                  <a:pt x="2297684" y="2321306"/>
                </a:lnTo>
                <a:lnTo>
                  <a:pt x="2303399" y="2315845"/>
                </a:lnTo>
                <a:lnTo>
                  <a:pt x="2309114" y="2310257"/>
                </a:lnTo>
                <a:lnTo>
                  <a:pt x="2309368" y="2301113"/>
                </a:lnTo>
                <a:lnTo>
                  <a:pt x="2303780" y="2295271"/>
                </a:lnTo>
                <a:lnTo>
                  <a:pt x="2240330" y="2229612"/>
                </a:lnTo>
                <a:lnTo>
                  <a:pt x="2216658" y="2205101"/>
                </a:lnTo>
                <a:lnTo>
                  <a:pt x="2178812" y="2333117"/>
                </a:lnTo>
                <a:lnTo>
                  <a:pt x="2183130" y="2341118"/>
                </a:lnTo>
                <a:lnTo>
                  <a:pt x="2198497" y="2345690"/>
                </a:lnTo>
                <a:lnTo>
                  <a:pt x="2206498" y="2341245"/>
                </a:lnTo>
                <a:lnTo>
                  <a:pt x="2208784" y="2333625"/>
                </a:lnTo>
                <a:lnTo>
                  <a:pt x="2222157" y="2288514"/>
                </a:lnTo>
                <a:lnTo>
                  <a:pt x="2608605" y="3866667"/>
                </a:lnTo>
                <a:lnTo>
                  <a:pt x="1198092" y="1482255"/>
                </a:lnTo>
                <a:lnTo>
                  <a:pt x="1246124" y="1509014"/>
                </a:lnTo>
                <a:lnTo>
                  <a:pt x="1254887" y="1506474"/>
                </a:lnTo>
                <a:lnTo>
                  <a:pt x="1262761" y="1492504"/>
                </a:lnTo>
                <a:lnTo>
                  <a:pt x="1260221" y="1483741"/>
                </a:lnTo>
                <a:lnTo>
                  <a:pt x="1174775" y="1436116"/>
                </a:lnTo>
                <a:lnTo>
                  <a:pt x="1143762" y="1418844"/>
                </a:lnTo>
                <a:lnTo>
                  <a:pt x="1144511" y="1543939"/>
                </a:lnTo>
                <a:lnTo>
                  <a:pt x="1144524" y="1552194"/>
                </a:lnTo>
                <a:lnTo>
                  <a:pt x="1151001" y="1558671"/>
                </a:lnTo>
                <a:lnTo>
                  <a:pt x="1159002" y="1558544"/>
                </a:lnTo>
                <a:lnTo>
                  <a:pt x="1167003" y="1558544"/>
                </a:lnTo>
                <a:lnTo>
                  <a:pt x="1173480" y="1551940"/>
                </a:lnTo>
                <a:lnTo>
                  <a:pt x="1173480" y="1543939"/>
                </a:lnTo>
                <a:lnTo>
                  <a:pt x="1173175" y="1496949"/>
                </a:lnTo>
                <a:lnTo>
                  <a:pt x="2631440" y="3962273"/>
                </a:lnTo>
                <a:lnTo>
                  <a:pt x="2641536" y="3956329"/>
                </a:lnTo>
                <a:lnTo>
                  <a:pt x="2659380" y="3951986"/>
                </a:lnTo>
                <a:close/>
              </a:path>
              <a:path w="3150234" h="3962400">
                <a:moveTo>
                  <a:pt x="3145917" y="755142"/>
                </a:moveTo>
                <a:lnTo>
                  <a:pt x="3144774" y="726186"/>
                </a:lnTo>
                <a:lnTo>
                  <a:pt x="2298255" y="758799"/>
                </a:lnTo>
                <a:lnTo>
                  <a:pt x="2344674" y="729234"/>
                </a:lnTo>
                <a:lnTo>
                  <a:pt x="2346706" y="720344"/>
                </a:lnTo>
                <a:lnTo>
                  <a:pt x="2342388" y="713486"/>
                </a:lnTo>
                <a:lnTo>
                  <a:pt x="2338070" y="706755"/>
                </a:lnTo>
                <a:lnTo>
                  <a:pt x="2329180" y="704850"/>
                </a:lnTo>
                <a:lnTo>
                  <a:pt x="2322449" y="709041"/>
                </a:lnTo>
                <a:lnTo>
                  <a:pt x="2216531" y="776351"/>
                </a:lnTo>
                <a:lnTo>
                  <a:pt x="2334260" y="839089"/>
                </a:lnTo>
                <a:lnTo>
                  <a:pt x="2343023" y="836422"/>
                </a:lnTo>
                <a:lnTo>
                  <a:pt x="2346833" y="829437"/>
                </a:lnTo>
                <a:lnTo>
                  <a:pt x="2350643" y="822325"/>
                </a:lnTo>
                <a:lnTo>
                  <a:pt x="2347976" y="813562"/>
                </a:lnTo>
                <a:lnTo>
                  <a:pt x="2303157" y="789686"/>
                </a:lnTo>
                <a:lnTo>
                  <a:pt x="2299297" y="787641"/>
                </a:lnTo>
                <a:lnTo>
                  <a:pt x="3145917" y="755142"/>
                </a:lnTo>
                <a:close/>
              </a:path>
              <a:path w="3150234" h="3962400">
                <a:moveTo>
                  <a:pt x="3149981" y="1583690"/>
                </a:moveTo>
                <a:lnTo>
                  <a:pt x="2367610" y="1225029"/>
                </a:lnTo>
                <a:lnTo>
                  <a:pt x="2422271" y="1219708"/>
                </a:lnTo>
                <a:lnTo>
                  <a:pt x="2428113" y="1212596"/>
                </a:lnTo>
                <a:lnTo>
                  <a:pt x="2427160" y="1202690"/>
                </a:lnTo>
                <a:lnTo>
                  <a:pt x="2426589" y="1196594"/>
                </a:lnTo>
                <a:lnTo>
                  <a:pt x="2419477" y="1190879"/>
                </a:lnTo>
                <a:lnTo>
                  <a:pt x="2286762" y="1203960"/>
                </a:lnTo>
                <a:lnTo>
                  <a:pt x="2358771" y="1306449"/>
                </a:lnTo>
                <a:lnTo>
                  <a:pt x="2363470" y="1313053"/>
                </a:lnTo>
                <a:lnTo>
                  <a:pt x="2372487" y="1314577"/>
                </a:lnTo>
                <a:lnTo>
                  <a:pt x="2378964" y="1310005"/>
                </a:lnTo>
                <a:lnTo>
                  <a:pt x="2385568" y="1305433"/>
                </a:lnTo>
                <a:lnTo>
                  <a:pt x="2387092" y="1296416"/>
                </a:lnTo>
                <a:lnTo>
                  <a:pt x="2382520" y="1289812"/>
                </a:lnTo>
                <a:lnTo>
                  <a:pt x="2355494" y="1251419"/>
                </a:lnTo>
                <a:lnTo>
                  <a:pt x="3137916" y="1609979"/>
                </a:lnTo>
                <a:lnTo>
                  <a:pt x="3149981" y="1583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4757742" cy="86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fr-FR" sz="3600" b="1"/>
              <a:t>Artère tibiale postérieure</a:t>
            </a:r>
            <a:endParaRPr sz="3600"/>
          </a:p>
        </p:txBody>
      </p:sp>
      <p:sp>
        <p:nvSpPr>
          <p:cNvPr id="166" name="Google Shape;166;p23"/>
          <p:cNvSpPr txBox="1">
            <a:spLocks noGrp="1"/>
          </p:cNvSpPr>
          <p:nvPr>
            <p:ph type="body" idx="1"/>
          </p:nvPr>
        </p:nvSpPr>
        <p:spPr>
          <a:xfrm>
            <a:off x="0" y="857232"/>
            <a:ext cx="4786314" cy="600076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Branches collatérales:</a:t>
            </a:r>
            <a:endParaRPr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A-Près du genou</a:t>
            </a:r>
            <a:endParaRPr/>
          </a:p>
          <a:p>
            <a:pPr marL="342900" lvl="0" indent="-342900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L’artère nourricière du tibia</a:t>
            </a:r>
            <a:endParaRPr/>
          </a:p>
          <a:p>
            <a:pPr marL="342900" lvl="0" indent="-342900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L’artère récurrente tibiale médiale</a:t>
            </a:r>
            <a:endParaRPr sz="2400"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B- A la jambe :</a:t>
            </a:r>
            <a:endParaRPr/>
          </a:p>
          <a:p>
            <a:pPr marL="342900" lvl="0" indent="-342900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rameaux musculaires</a:t>
            </a:r>
            <a:endParaRPr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fr-FR" sz="24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L’artère fibulaire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la plus importante des</a:t>
            </a:r>
            <a:endParaRPr/>
          </a:p>
          <a:p>
            <a:pPr marL="342900" lvl="0" indent="-342900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branches collatérales</a:t>
            </a:r>
            <a:endParaRPr/>
          </a:p>
          <a:p>
            <a:pPr marL="342900" lvl="0" indent="-342900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suit le muscle LFde l'hallux dans la loge postérieure</a:t>
            </a:r>
            <a:endParaRPr/>
          </a:p>
          <a:p>
            <a:pPr marL="342900" lvl="0" indent="-342900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 jambe et se termine dans la région de la</a:t>
            </a:r>
            <a:endParaRPr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malléole latérale</a:t>
            </a: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342900" lvl="0" indent="-342900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Donne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marL="342900" lvl="0" indent="-342900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Artère nourricière de la fibula </a:t>
            </a:r>
            <a:endParaRPr/>
          </a:p>
          <a:p>
            <a:pPr marL="342900" lvl="0" indent="-342900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L’artère  perforante  de la fibula</a:t>
            </a:r>
            <a:endParaRPr sz="1800" b="1"/>
          </a:p>
          <a:p>
            <a:pPr marL="342900" lvl="0" indent="-342900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Rameaux musculaires</a:t>
            </a:r>
            <a:endParaRPr sz="1800" b="1"/>
          </a:p>
          <a:p>
            <a:pPr marL="342900" lvl="0" indent="-342900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Rameau communicant transversal unit à son homologue tibial </a:t>
            </a:r>
            <a:endParaRPr/>
          </a:p>
          <a:p>
            <a:pPr marL="342900" lvl="0" indent="-342900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branches terminales :</a:t>
            </a:r>
            <a:endParaRPr/>
          </a:p>
          <a:p>
            <a:pPr marL="342900" lvl="0" indent="-342900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L'artère malléolaire postéro-latérale.</a:t>
            </a:r>
            <a:endParaRPr/>
          </a:p>
          <a:p>
            <a:pPr marL="342900" lvl="0" indent="-342900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Rameaux calcanéens latéraux.</a:t>
            </a:r>
            <a:endParaRPr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b="1"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167" name="Google Shape;16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7753" y="0"/>
            <a:ext cx="428624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9256" y="500042"/>
            <a:ext cx="3429024" cy="6357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4500562" cy="86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fr-FR" sz="3600" b="1"/>
              <a:t>Artère tibiale postérieure</a:t>
            </a:r>
            <a:endParaRPr sz="3600"/>
          </a:p>
        </p:txBody>
      </p:sp>
      <p:sp>
        <p:nvSpPr>
          <p:cNvPr id="174" name="Google Shape;174;p24"/>
          <p:cNvSpPr txBox="1">
            <a:spLocks noGrp="1"/>
          </p:cNvSpPr>
          <p:nvPr>
            <p:ph type="body" idx="1"/>
          </p:nvPr>
        </p:nvSpPr>
        <p:spPr>
          <a:xfrm>
            <a:off x="214282" y="1785927"/>
            <a:ext cx="4071966" cy="328614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Branches collatérales: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C- prés de la cheville: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L’artère malléolaire postéro-médial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Rameaux calcanéens médiaux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Branches terminales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fr-FR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l'artère plantaire médiale 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fr-FR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l'artère plantaire latérale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u="sng"/>
          </a:p>
        </p:txBody>
      </p:sp>
      <p:pic>
        <p:nvPicPr>
          <p:cNvPr id="175" name="Google Shape;17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9124" y="0"/>
            <a:ext cx="4714876" cy="657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15262" cy="93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fr-FR" sz="4000" b="1"/>
              <a:t>Les artères du pied</a:t>
            </a:r>
            <a:endParaRPr sz="4000" b="1"/>
          </a:p>
        </p:txBody>
      </p:sp>
      <p:sp>
        <p:nvSpPr>
          <p:cNvPr id="181" name="Google Shape;181;p25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5286380" cy="452596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fr-FR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Artère dorsale du pied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fr-FR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ranche terminale 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l'artère tibiale antérieure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L’artère </a:t>
            </a:r>
            <a:r>
              <a:rPr lang="fr-FR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 palpable 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 dos du pied en regard du 1er  espace interosseux (pouls pédieux)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sz="2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Origine: 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regard du bord inférieur du rétinaculum des extenseurs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sz="2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Trajet: 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elle se projette selon une ligne joignant le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milieu de la ligne inter-malléolaire et le premier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espace inter-métatarsien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sz="2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Terminaison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par l'artère arquée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u="sng">
              <a:solidFill>
                <a:srgbClr val="FF0000"/>
              </a:solidFill>
            </a:endParaRPr>
          </a:p>
        </p:txBody>
      </p:sp>
      <p:pic>
        <p:nvPicPr>
          <p:cNvPr id="182" name="Google Shape;18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1485900"/>
            <a:ext cx="3810001" cy="537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fr-FR" sz="4000" b="1"/>
              <a:t>Les artères du pied</a:t>
            </a:r>
            <a:endParaRPr sz="4000"/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1"/>
          </p:nvPr>
        </p:nvSpPr>
        <p:spPr>
          <a:xfrm>
            <a:off x="0" y="1714488"/>
            <a:ext cx="5000628" cy="441167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fr-FR" sz="28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Artère dorsale du pied</a:t>
            </a:r>
            <a:endParaRPr sz="2400" b="1" u="sng">
              <a:solidFill>
                <a:srgbClr val="FF0000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Branches collatérales</a:t>
            </a:r>
            <a:endParaRPr/>
          </a:p>
          <a:p>
            <a:pPr marL="514350" lvl="0" indent="-514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1.Artère tarsienne latérale</a:t>
            </a:r>
            <a:endParaRPr/>
          </a:p>
          <a:p>
            <a:pPr marL="514350" lvl="0" indent="-514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Artères tarsiennes médiales</a:t>
            </a:r>
            <a:endParaRPr/>
          </a:p>
          <a:p>
            <a:pPr marL="514350" lvl="0" indent="-514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3.Rameau plantaire profond</a:t>
            </a:r>
            <a:endParaRPr sz="2800"/>
          </a:p>
          <a:p>
            <a:pPr marL="514350" lvl="0" indent="-514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Branches terminales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fr-FR" sz="20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L'artère arquée 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Celle ci décrit une arcade qui donne  des artères métatarsiennes dorsales</a:t>
            </a:r>
            <a:r>
              <a:rPr lang="fr-FR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qui se divisent en artères digitales propres 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dorsales </a:t>
            </a:r>
            <a:r>
              <a:rPr lang="fr-FR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au niveau des commissures interdigitales</a:t>
            </a:r>
            <a:endParaRPr sz="2000"/>
          </a:p>
          <a:p>
            <a:pPr marL="51435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  <p:pic>
        <p:nvPicPr>
          <p:cNvPr id="190" name="Google Shape;19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3504" y="1714488"/>
            <a:ext cx="4000496" cy="4814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fr-FR" sz="4000" b="1"/>
              <a:t>Les artères du pied</a:t>
            </a:r>
            <a:endParaRPr sz="4000"/>
          </a:p>
        </p:txBody>
      </p:sp>
      <p:sp>
        <p:nvSpPr>
          <p:cNvPr id="196" name="Google Shape;196;p27"/>
          <p:cNvSpPr txBox="1">
            <a:spLocks noGrp="1"/>
          </p:cNvSpPr>
          <p:nvPr>
            <p:ph type="body" idx="1"/>
          </p:nvPr>
        </p:nvSpPr>
        <p:spPr>
          <a:xfrm>
            <a:off x="500034" y="1643050"/>
            <a:ext cx="4929222" cy="452596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fr-FR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Artère plantaire latérale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branche terminale de bifurcation de l'artère tibiale postérieure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Origine : dans le canal tarsien;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Trajet: elle chemine dans la région plantaire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 le muscle court fléchisseur des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orteils et le muscle carré plantaire, avec le nerf plantaire latéral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Terminaison: elle se prolonge par l'arcade plantaire</a:t>
            </a:r>
            <a:endParaRPr sz="2400" u="sng">
              <a:solidFill>
                <a:srgbClr val="FF0000"/>
              </a:solidFill>
            </a:endParaRPr>
          </a:p>
        </p:txBody>
      </p:sp>
      <p:pic>
        <p:nvPicPr>
          <p:cNvPr id="197" name="Google Shape;19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0760" y="1352550"/>
            <a:ext cx="2590800" cy="550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 PEDAGOGIQUE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Connaitre la vascularisation du membre inferieur .</a:t>
            </a:r>
          </a:p>
          <a:p>
            <a:r>
              <a:rPr lang="fr-FR" dirty="0" smtClean="0"/>
              <a:t>Connaitre les rapports de chaque artères .</a:t>
            </a:r>
          </a:p>
          <a:p>
            <a:r>
              <a:rPr lang="fr-FR" dirty="0" smtClean="0"/>
              <a:t>Connaitre les branches collatérales de chaque artères .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fr-FR" sz="3600" b="1"/>
              <a:t>Les artères du pied</a:t>
            </a:r>
            <a:endParaRPr sz="3600"/>
          </a:p>
        </p:txBody>
      </p:sp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543428" cy="452596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fr-FR" sz="28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Artère plantaire latérale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sz="2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Branches collatérales</a:t>
            </a:r>
            <a:endParaRPr/>
          </a:p>
          <a:p>
            <a:pPr marL="514350" lvl="0" indent="-514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1.Les quatre artères métatarsiennes plantaires</a:t>
            </a:r>
            <a:endParaRPr/>
          </a:p>
          <a:p>
            <a:pPr marL="514350" lvl="0" indent="-514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L'artère digitale plantaire du petit orteil</a:t>
            </a:r>
            <a:endParaRPr/>
          </a:p>
          <a:p>
            <a:pPr marL="514350" lvl="0" indent="-514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Des branches musculaires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Des rameaux calcanéens</a:t>
            </a: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204" name="Google Shape;20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2198" y="1956545"/>
            <a:ext cx="2443159" cy="4672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29322" y="1142984"/>
            <a:ext cx="2571768" cy="5429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fr-FR" sz="4000" b="1"/>
              <a:t>Les artères du pied</a:t>
            </a:r>
            <a:endParaRPr sz="4000"/>
          </a:p>
        </p:txBody>
      </p:sp>
      <p:sp>
        <p:nvSpPr>
          <p:cNvPr id="211" name="Google Shape;211;p29"/>
          <p:cNvSpPr txBox="1">
            <a:spLocks noGrp="1"/>
          </p:cNvSpPr>
          <p:nvPr>
            <p:ph type="body" idx="1"/>
          </p:nvPr>
        </p:nvSpPr>
        <p:spPr>
          <a:xfrm>
            <a:off x="0" y="1500174"/>
            <a:ext cx="4286248" cy="535782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fr-FR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Artère plantaire médiale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branche terminale de bifurcation de l'artère tibiale</a:t>
            </a:r>
            <a:endParaRPr/>
          </a:p>
          <a:p>
            <a:pPr marL="342900" lvl="0" indent="-342900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postérieure </a:t>
            </a:r>
            <a:endParaRPr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Origine 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en arrière de la malléole médiale </a:t>
            </a:r>
            <a:endParaRPr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Trajet: 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 la région plantaire, elle se porte vers l'avant en suivant le premier métatarsien, accompagnée du nerf plantaire médial</a:t>
            </a:r>
            <a:endParaRPr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Terminaison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dans la partie moyenne du pied en</a:t>
            </a:r>
            <a:endParaRPr/>
          </a:p>
          <a:p>
            <a:pPr marL="342900" lvl="0" indent="-342900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rameau superficiel dont les branches</a:t>
            </a:r>
            <a:endParaRPr/>
          </a:p>
          <a:p>
            <a:pPr marL="342900" lvl="0" indent="-342900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s'anastomosent</a:t>
            </a:r>
            <a:endParaRPr/>
          </a:p>
          <a:p>
            <a:pPr marL="342900" lvl="0" indent="-342900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avec les artères métatarsiennes plantaires et un</a:t>
            </a:r>
            <a:endParaRPr/>
          </a:p>
          <a:p>
            <a:pPr marL="342900" lvl="0" indent="-342900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Rameau profond qui participe à la vascularisation de l'hallux.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/>
          </a:p>
        </p:txBody>
      </p:sp>
      <p:pic>
        <p:nvPicPr>
          <p:cNvPr id="212" name="Google Shape;21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68" y="1428736"/>
            <a:ext cx="1590668" cy="300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9124" y="2786034"/>
            <a:ext cx="2131849" cy="4071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de la question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200" b="1" dirty="0" smtClean="0"/>
              <a:t>-INTRODUCTION </a:t>
            </a:r>
          </a:p>
          <a:p>
            <a:r>
              <a:rPr lang="fr-FR" sz="2400" b="1" dirty="0" smtClean="0"/>
              <a:t>I/ARTERES </a:t>
            </a:r>
            <a:r>
              <a:rPr lang="fr-FR" sz="2400" b="1" dirty="0" smtClean="0"/>
              <a:t> </a:t>
            </a:r>
            <a:r>
              <a:rPr lang="fr-FR" sz="2400" b="1" dirty="0" smtClean="0"/>
              <a:t>DE LA JAMBE:</a:t>
            </a:r>
            <a:endParaRPr lang="fr-FR" sz="2400" b="1" dirty="0" smtClean="0"/>
          </a:p>
          <a:p>
            <a:pPr>
              <a:lnSpc>
                <a:spcPct val="110000"/>
              </a:lnSpc>
            </a:pPr>
            <a:r>
              <a:rPr lang="fr-FR" sz="2200" b="1" dirty="0" smtClean="0"/>
              <a:t>A</a:t>
            </a:r>
            <a:r>
              <a:rPr lang="fr-FR" sz="2200" b="1" dirty="0" smtClean="0"/>
              <a:t>-ARTERE TIBIALE ANTERIEUR :</a:t>
            </a:r>
          </a:p>
          <a:p>
            <a:pPr>
              <a:lnSpc>
                <a:spcPct val="110000"/>
              </a:lnSpc>
            </a:pPr>
            <a:r>
              <a:rPr lang="fr-FR" sz="2000" b="1" dirty="0" smtClean="0"/>
              <a:t> </a:t>
            </a:r>
            <a:r>
              <a:rPr lang="fr-FR" sz="2000" b="1" dirty="0" smtClean="0"/>
              <a:t>1/origine </a:t>
            </a:r>
            <a:r>
              <a:rPr lang="fr-FR" sz="2000" b="1" dirty="0" smtClean="0"/>
              <a:t>,trajet , terminaison </a:t>
            </a:r>
          </a:p>
          <a:p>
            <a:pPr>
              <a:lnSpc>
                <a:spcPct val="110000"/>
              </a:lnSpc>
            </a:pPr>
            <a:r>
              <a:rPr lang="fr-FR" sz="2000" b="1" dirty="0" smtClean="0"/>
              <a:t>2</a:t>
            </a:r>
            <a:r>
              <a:rPr lang="fr-FR" sz="2000" b="1" dirty="0" smtClean="0"/>
              <a:t>/distribution collatérale</a:t>
            </a:r>
          </a:p>
          <a:p>
            <a:pPr>
              <a:lnSpc>
                <a:spcPct val="110000"/>
              </a:lnSpc>
            </a:pPr>
            <a:r>
              <a:rPr lang="fr-FR" sz="2000" b="1" dirty="0" smtClean="0"/>
              <a:t>B/ARTERE </a:t>
            </a:r>
            <a:r>
              <a:rPr lang="fr-FR" sz="2000" b="1" dirty="0" smtClean="0"/>
              <a:t>TIBIALE POSTERIEURE</a:t>
            </a:r>
            <a:r>
              <a:rPr lang="fr-FR" sz="2000" b="1" dirty="0" smtClean="0"/>
              <a:t>:</a:t>
            </a:r>
          </a:p>
          <a:p>
            <a:pPr>
              <a:lnSpc>
                <a:spcPct val="110000"/>
              </a:lnSpc>
            </a:pPr>
            <a:r>
              <a:rPr lang="fr-FR" sz="2000" b="1" dirty="0" smtClean="0"/>
              <a:t> 1/origine </a:t>
            </a:r>
            <a:r>
              <a:rPr lang="fr-FR" sz="2000" b="1" dirty="0" smtClean="0"/>
              <a:t>,trajet , terminaison </a:t>
            </a:r>
            <a:endParaRPr lang="fr-FR" sz="2000" b="1" dirty="0" smtClean="0"/>
          </a:p>
          <a:p>
            <a:pPr>
              <a:lnSpc>
                <a:spcPct val="110000"/>
              </a:lnSpc>
            </a:pPr>
            <a:r>
              <a:rPr lang="fr-FR" sz="2000" b="1" dirty="0" smtClean="0"/>
              <a:t>2</a:t>
            </a:r>
            <a:r>
              <a:rPr lang="fr-FR" sz="2000" b="1" dirty="0" smtClean="0"/>
              <a:t>/rapports </a:t>
            </a:r>
          </a:p>
          <a:p>
            <a:pPr>
              <a:lnSpc>
                <a:spcPct val="110000"/>
              </a:lnSpc>
            </a:pPr>
            <a:r>
              <a:rPr lang="fr-FR" sz="2000" b="1" dirty="0" smtClean="0"/>
              <a:t>3</a:t>
            </a:r>
            <a:r>
              <a:rPr lang="fr-FR" sz="2000" b="1" dirty="0" smtClean="0"/>
              <a:t>/distribution collatérale</a:t>
            </a:r>
          </a:p>
          <a:p>
            <a:pPr>
              <a:lnSpc>
                <a:spcPct val="110000"/>
              </a:lnSpc>
              <a:buNone/>
            </a:pPr>
            <a:endParaRPr lang="fr-FR" sz="2000" b="1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/>
              <a:t> </a:t>
            </a:r>
            <a:r>
              <a:rPr lang="fr-FR" sz="2000" b="1" dirty="0" smtClean="0"/>
              <a:t>II/ARTERES DU </a:t>
            </a:r>
            <a:r>
              <a:rPr lang="fr-FR" sz="2000" b="1" smtClean="0"/>
              <a:t>PIED</a:t>
            </a:r>
            <a:r>
              <a:rPr lang="fr-FR" sz="2000" b="1" smtClean="0"/>
              <a:t>:</a:t>
            </a:r>
          </a:p>
          <a:p>
            <a:r>
              <a:rPr lang="fr-FR" sz="2000" b="1" smtClean="0"/>
              <a:t> </a:t>
            </a:r>
            <a:r>
              <a:rPr lang="fr-FR" sz="2000" b="1" dirty="0" smtClean="0"/>
              <a:t>A/ARTERE DORSALE DU PIED </a:t>
            </a:r>
            <a:r>
              <a:rPr lang="fr-FR" sz="2000" b="1" dirty="0" smtClean="0"/>
              <a:t> 1/origine </a:t>
            </a:r>
            <a:r>
              <a:rPr lang="fr-FR" sz="2000" b="1" dirty="0" smtClean="0"/>
              <a:t>,trajet , terminaison </a:t>
            </a:r>
            <a:r>
              <a:rPr lang="fr-FR" sz="2000" b="1" dirty="0" smtClean="0"/>
              <a:t> </a:t>
            </a:r>
          </a:p>
          <a:p>
            <a:r>
              <a:rPr lang="fr-FR" sz="2000" b="1" dirty="0" smtClean="0"/>
              <a:t>2</a:t>
            </a:r>
            <a:r>
              <a:rPr lang="fr-FR" sz="2000" b="1" dirty="0" smtClean="0"/>
              <a:t>/distribution </a:t>
            </a:r>
            <a:r>
              <a:rPr lang="fr-FR" sz="2000" b="1" dirty="0" smtClean="0"/>
              <a:t>collatérale B/ARTERES PLANTAIRES: 1/ARTERE </a:t>
            </a:r>
            <a:r>
              <a:rPr lang="fr-FR" sz="2000" b="1" dirty="0" smtClean="0"/>
              <a:t>PLANTAIRE MEDIALE </a:t>
            </a:r>
            <a:endParaRPr lang="fr-FR" sz="2000" b="1" dirty="0" smtClean="0"/>
          </a:p>
          <a:p>
            <a:r>
              <a:rPr lang="fr-FR" sz="2000" b="1" dirty="0" smtClean="0"/>
              <a:t> 1-1/origine </a:t>
            </a:r>
            <a:r>
              <a:rPr lang="fr-FR" sz="2000" b="1" dirty="0" smtClean="0"/>
              <a:t>,trajet , </a:t>
            </a:r>
            <a:r>
              <a:rPr lang="fr-FR" sz="2000" b="1" dirty="0" smtClean="0"/>
              <a:t>terminaison</a:t>
            </a:r>
          </a:p>
          <a:p>
            <a:r>
              <a:rPr lang="fr-FR" sz="2000" b="1" dirty="0" smtClean="0"/>
              <a:t> 1-2/distribution collatérale</a:t>
            </a:r>
          </a:p>
          <a:p>
            <a:r>
              <a:rPr lang="fr-FR" sz="2000" b="1" dirty="0" smtClean="0"/>
              <a:t> </a:t>
            </a:r>
            <a:r>
              <a:rPr lang="fr-FR" sz="2000" b="1" dirty="0" smtClean="0"/>
              <a:t>2/ARTERE PANTAIRE LATERALE </a:t>
            </a:r>
            <a:r>
              <a:rPr lang="fr-FR" sz="2000" b="1" dirty="0" smtClean="0"/>
              <a:t>2-1/origine </a:t>
            </a:r>
            <a:r>
              <a:rPr lang="fr-FR" sz="2000" b="1" dirty="0" smtClean="0"/>
              <a:t>,trajet , terminaison </a:t>
            </a:r>
            <a:endParaRPr lang="fr-FR" sz="2000" b="1" dirty="0" smtClean="0"/>
          </a:p>
          <a:p>
            <a:r>
              <a:rPr lang="fr-FR" sz="2000" b="1" dirty="0" smtClean="0"/>
              <a:t>2-2/distribution </a:t>
            </a:r>
            <a:r>
              <a:rPr lang="fr-FR" sz="2000" b="1" dirty="0" smtClean="0"/>
              <a:t>collatérale</a:t>
            </a:r>
            <a:endParaRPr lang="fr-FR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043890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fr-FR" sz="3600" b="1"/>
              <a:t>Artère tibiale antérieure</a:t>
            </a:r>
            <a:endParaRPr sz="3600"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0" y="1000108"/>
            <a:ext cx="4357686" cy="471490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fr-FR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Est une des 2 branches issues de la bifurcation de l'artère poplitée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sz="2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Origine</a:t>
            </a:r>
            <a:r>
              <a:rPr lang="fr-F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branche </a:t>
            </a:r>
            <a:r>
              <a:rPr lang="fr-FR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terminale latérale </a:t>
            </a: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l'artère poplitée </a:t>
            </a:r>
            <a:r>
              <a:rPr lang="fr-FR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au-dessus </a:t>
            </a: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l'arcade tendineuse du muscle soléaire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2782" y="1000108"/>
            <a:ext cx="3101218" cy="542928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/>
          <p:nvPr/>
        </p:nvSpPr>
        <p:spPr>
          <a:xfrm>
            <a:off x="4500562" y="2357430"/>
            <a:ext cx="1500198" cy="35719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 . </a:t>
            </a:r>
            <a:r>
              <a:rPr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poplitée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4357686" y="3786190"/>
            <a:ext cx="1643074" cy="42862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arcade  du soléaire 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490061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fr-FR" sz="3600" b="1"/>
              <a:t>Artère tibiale antérieure</a:t>
            </a:r>
            <a:endParaRPr sz="3600"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0" y="1500174"/>
            <a:ext cx="5072066" cy="462598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3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Trajet</a:t>
            </a: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passe </a:t>
            </a:r>
            <a:r>
              <a:rPr lang="fr-FR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au-dessus</a:t>
            </a:r>
            <a:r>
              <a:rPr lang="fr-FR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 membrane interosseuse de la jambe.</a:t>
            </a: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Descend  </a:t>
            </a:r>
            <a:r>
              <a:rPr lang="fr-FR" u="sng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verticalement</a:t>
            </a:r>
            <a:r>
              <a:rPr lang="fr-FR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dans la loge</a:t>
            </a: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antérieure de la Jambe  </a:t>
            </a: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avant de la membrane interosseuse</a:t>
            </a: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Accompagnée de </a:t>
            </a:r>
            <a:r>
              <a:rPr lang="fr-FR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fr-FR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veines tibiales antérieures</a:t>
            </a:r>
            <a:r>
              <a:rPr lang="fr-FR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fr-FR" u="sng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du nerf fibulaire profond</a:t>
            </a: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S'engage </a:t>
            </a:r>
            <a:r>
              <a:rPr lang="fr-FR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sous</a:t>
            </a: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rétinaculum des extenseurs</a:t>
            </a: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Arrive dans la </a:t>
            </a:r>
            <a:r>
              <a:rPr lang="fr-FR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région dorsale du pied</a:t>
            </a:r>
            <a:endParaRPr/>
          </a:p>
          <a:p>
            <a:pPr marL="342900" lvl="0" indent="-18542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9256" y="1285860"/>
            <a:ext cx="3714743" cy="5572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8" y="214290"/>
            <a:ext cx="3428992" cy="6643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fr-FR" sz="3600" b="1"/>
              <a:t>Artère tibiale antérieure</a:t>
            </a:r>
            <a:endParaRPr sz="3600"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457200" y="2214554"/>
            <a:ext cx="5043494" cy="391160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sz="2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Terminaison</a:t>
            </a: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elle devient </a:t>
            </a:r>
            <a:r>
              <a:rPr lang="fr-FR" sz="24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artère dorsale du pied</a:t>
            </a: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regard du </a:t>
            </a:r>
            <a:r>
              <a:rPr lang="fr-FR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bord inférieur </a:t>
            </a: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 rétinaculum des extenseurs</a:t>
            </a:r>
            <a:endParaRPr sz="2800"/>
          </a:p>
        </p:txBody>
      </p:sp>
      <p:pic>
        <p:nvPicPr>
          <p:cNvPr id="120" name="Google Shape;12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7375" y="2071678"/>
            <a:ext cx="3476625" cy="39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5500694" cy="101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fr-FR" sz="3600" b="1"/>
              <a:t>Artère tibiale antérieure</a:t>
            </a:r>
            <a:endParaRPr sz="3600"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0" y="1285860"/>
            <a:ext cx="5715008" cy="53578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Branches collatérales</a:t>
            </a:r>
            <a:endParaRPr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rgbClr val="632423"/>
              </a:buClr>
              <a:buSzPct val="100000"/>
              <a:buNone/>
            </a:pPr>
            <a:r>
              <a:rPr lang="fr-FR" sz="2800" b="1" u="sng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A-près du genou</a:t>
            </a:r>
            <a:endParaRPr/>
          </a:p>
          <a:p>
            <a:pPr marL="342900" lvl="0" indent="-342900" algn="l" rtl="0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1-L’artère récurrente tibiale postérieure.</a:t>
            </a:r>
            <a:endParaRPr/>
          </a:p>
          <a:p>
            <a:pPr marL="342900" lvl="0" indent="-342900" algn="l" rtl="0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2-L’artère récurrente fibulaire postérieure (</a:t>
            </a:r>
            <a:r>
              <a:rPr lang="fr-FR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circonflexe de la fibula</a:t>
            </a:r>
            <a:r>
              <a:rPr lang="fr-FR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 contourne le col fibulaire </a:t>
            </a:r>
            <a:endParaRPr/>
          </a:p>
          <a:p>
            <a:pPr marL="342900" lvl="0" indent="-342900" algn="l" rtl="0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  L’artère récurrente fibulaire antérieure</a:t>
            </a:r>
            <a:endParaRPr/>
          </a:p>
          <a:p>
            <a:pPr marL="342900" lvl="0" indent="-342900" algn="l" rtl="0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4-L’artère récurrente tibiale antérieure. </a:t>
            </a:r>
            <a:endParaRPr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rgbClr val="632423"/>
              </a:buClr>
              <a:buSzPct val="100000"/>
              <a:buNone/>
            </a:pPr>
            <a:r>
              <a:rPr lang="fr-FR" sz="2800" b="1" u="sng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B- à la jambe  </a:t>
            </a:r>
            <a:r>
              <a:rPr lang="fr-FR" sz="2600" b="1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1">
              <a:solidFill>
                <a:srgbClr val="632423"/>
              </a:solidFill>
            </a:endParaRPr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artères musculaires (pour loges ant  et lat)</a:t>
            </a:r>
            <a:endParaRPr/>
          </a:p>
          <a:p>
            <a:pPr marL="342900" lvl="0" indent="-342900" algn="l" rtl="0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plus volumineuse est l’artère des fibulaires</a:t>
            </a:r>
            <a:endParaRPr sz="2400" b="1"/>
          </a:p>
          <a:p>
            <a:pPr marL="342900" lvl="0" indent="-342900" algn="l" rtl="0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/>
          </a:p>
          <a:p>
            <a:pPr marL="342900" lvl="0" indent="-342900" algn="l" rtl="0">
              <a:spcBef>
                <a:spcPts val="442"/>
              </a:spcBef>
              <a:spcAft>
                <a:spcPts val="0"/>
              </a:spcAft>
              <a:buClr>
                <a:srgbClr val="632423"/>
              </a:buClr>
              <a:buSzPct val="100000"/>
              <a:buNone/>
            </a:pPr>
            <a:r>
              <a:rPr lang="fr-FR" sz="2600" b="1" u="sng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C- près de la cheville:</a:t>
            </a:r>
            <a:endParaRPr/>
          </a:p>
          <a:p>
            <a:pPr marL="342900" lvl="0" indent="-342900" algn="l" rtl="0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6-L'artère malléolaire antéro-médiale </a:t>
            </a:r>
            <a:endParaRPr/>
          </a:p>
          <a:p>
            <a:pPr marL="342900" lvl="0" indent="-342900" algn="l" rtl="0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7- L'artère malléolaire antéro-latérale pour l'articulation talo-crurale</a:t>
            </a:r>
            <a:endParaRPr sz="2400" u="sng"/>
          </a:p>
        </p:txBody>
      </p:sp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9322" y="1142984"/>
            <a:ext cx="3214678" cy="571501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/>
          <p:nvPr/>
        </p:nvSpPr>
        <p:spPr>
          <a:xfrm>
            <a:off x="8072462" y="4786322"/>
            <a:ext cx="285752" cy="1428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6215074" y="5072074"/>
            <a:ext cx="214314" cy="21431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15074" y="762000"/>
            <a:ext cx="2543175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fr-FR" sz="3600" b="1"/>
              <a:t>Artère tibiale antérieure</a:t>
            </a:r>
            <a:endParaRPr sz="3600"/>
          </a:p>
        </p:txBody>
      </p:sp>
      <p:sp>
        <p:nvSpPr>
          <p:cNvPr id="137" name="Google Shape;137;p19"/>
          <p:cNvSpPr txBox="1">
            <a:spLocks noGrp="1"/>
          </p:cNvSpPr>
          <p:nvPr>
            <p:ph type="body" idx="1"/>
          </p:nvPr>
        </p:nvSpPr>
        <p:spPr>
          <a:xfrm>
            <a:off x="0" y="1571612"/>
            <a:ext cx="4543428" cy="452596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Branche terminale </a:t>
            </a: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fr-FR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Artère dorsale du pied </a:t>
            </a:r>
            <a:r>
              <a:rPr lang="fr-F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fr-F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artère pédieuse)</a:t>
            </a:r>
            <a:endParaRPr b="1"/>
          </a:p>
        </p:txBody>
      </p:sp>
      <p:pic>
        <p:nvPicPr>
          <p:cNvPr id="138" name="Google Shape;13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6380" y="1714488"/>
            <a:ext cx="3476625" cy="4381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fr-FR" sz="3600" b="1"/>
              <a:t>Artère tibiale postérieure</a:t>
            </a:r>
            <a:endParaRPr sz="3600"/>
          </a:p>
        </p:txBody>
      </p:sp>
      <p:sp>
        <p:nvSpPr>
          <p:cNvPr id="144" name="Google Shape;144;p20"/>
          <p:cNvSpPr txBox="1">
            <a:spLocks noGrp="1"/>
          </p:cNvSpPr>
          <p:nvPr>
            <p:ph type="body" idx="1"/>
          </p:nvPr>
        </p:nvSpPr>
        <p:spPr>
          <a:xfrm>
            <a:off x="0" y="1500174"/>
            <a:ext cx="5357818" cy="462598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fr-F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l'artère tibiale postérieure  est la plus grosse branche de bifurcation de l'artère poplitée.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fr-F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Son pouls est palpable en arrière de la malléole médiale (pouls tibial postérieur)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sz="2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Origine</a:t>
            </a: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branche terminale</a:t>
            </a:r>
            <a:r>
              <a:rPr lang="fr-FR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médiale </a:t>
            </a: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l'artère poplitée </a:t>
            </a: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 niveau de</a:t>
            </a:r>
            <a:r>
              <a:rPr lang="fr-FR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l'arcade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SzPts val="2400"/>
              <a:buNone/>
            </a:pPr>
            <a:r>
              <a:rPr lang="fr-FR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tendineuse du muscle soléaire</a:t>
            </a:r>
            <a:endParaRPr sz="2400">
              <a:solidFill>
                <a:srgbClr val="00B050"/>
              </a:solidFill>
            </a:endParaRPr>
          </a:p>
        </p:txBody>
      </p:sp>
      <p:pic>
        <p:nvPicPr>
          <p:cNvPr id="145" name="Google Shape;14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3636" y="1500174"/>
            <a:ext cx="3000364" cy="4919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1001</Words>
  <Application>Microsoft Office PowerPoint</Application>
  <PresentationFormat>Affichage à l'écran (4:3)</PresentationFormat>
  <Paragraphs>190</Paragraphs>
  <Slides>21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ARTERES DE LA JAMBE ET DU PIED </vt:lpstr>
      <vt:lpstr>OBJECTIF PEDAGOGIQUE </vt:lpstr>
      <vt:lpstr>Plan de la question </vt:lpstr>
      <vt:lpstr>Artère tibiale antérieure</vt:lpstr>
      <vt:lpstr>Artère tibiale antérieure</vt:lpstr>
      <vt:lpstr>Artère tibiale antérieure</vt:lpstr>
      <vt:lpstr>Artère tibiale antérieure</vt:lpstr>
      <vt:lpstr>Artère tibiale antérieure</vt:lpstr>
      <vt:lpstr>Artère tibiale postérieure</vt:lpstr>
      <vt:lpstr>Artère tibiale postérieure</vt:lpstr>
      <vt:lpstr>Artère tibiale postérieure</vt:lpstr>
      <vt:lpstr>Rapports</vt:lpstr>
      <vt:lpstr>Rapports</vt:lpstr>
      <vt:lpstr>Rapports</vt:lpstr>
      <vt:lpstr>Artère tibiale postérieure</vt:lpstr>
      <vt:lpstr>Artère tibiale postérieure</vt:lpstr>
      <vt:lpstr>Les artères du pied</vt:lpstr>
      <vt:lpstr>Les artères du pied</vt:lpstr>
      <vt:lpstr>Les artères du pied</vt:lpstr>
      <vt:lpstr>Les artères du pied</vt:lpstr>
      <vt:lpstr>Les artères du pied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ARTERES DE LA JAMBE ET DU PIED</dc:title>
  <dc:creator>pcstar</dc:creator>
  <cp:lastModifiedBy>pcstar</cp:lastModifiedBy>
  <cp:revision>3</cp:revision>
  <dcterms:modified xsi:type="dcterms:W3CDTF">2024-04-29T22:50:12Z</dcterms:modified>
</cp:coreProperties>
</file>