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4" r:id="rId1"/>
  </p:sldMasterIdLst>
  <p:notesMasterIdLst>
    <p:notesMasterId r:id="rId15"/>
  </p:notes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embeddedFontLst>
    <p:embeddedFont>
      <p:font typeface="Algerian" pitchFamily="82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Noto Sans Symbols" charset="0"/>
      <p:regular r:id="rId21"/>
      <p:bold r:id="rId22"/>
    </p:embeddedFont>
    <p:embeddedFont>
      <p:font typeface="Impact" pitchFamily="3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785600" y="274649"/>
            <a:ext cx="36576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12800" y="274649"/>
            <a:ext cx="107696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latin typeface="Algerian"/>
                <a:ea typeface="Algerian"/>
                <a:cs typeface="Algerian"/>
                <a:sym typeface="Algerian"/>
              </a:rPr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ARTÈRE FÉMORALE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latin typeface="Times New Roman"/>
                <a:cs typeface="Times New Roman"/>
              </a:rPr>
              <a:t>UNIVERSITE </a:t>
            </a:r>
            <a:r>
              <a:rPr lang="fr-FR" spc="-10" dirty="0" smtClean="0">
                <a:latin typeface="Times New Roman"/>
                <a:cs typeface="Times New Roman"/>
              </a:rPr>
              <a:t>IBN KHALDOUN TIARET </a:t>
            </a:r>
          </a:p>
          <a:p>
            <a:r>
              <a:rPr lang="fr-FR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ANNEXE DE</a:t>
            </a:r>
            <a:r>
              <a:rPr lang="fr-FR" spc="10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MEDECINE</a:t>
            </a:r>
            <a:endParaRPr lang="fr-FR" dirty="0" smtClean="0">
              <a:latin typeface="Times New Roman"/>
              <a:cs typeface="Times New Roman"/>
            </a:endParaRPr>
          </a:p>
          <a:p>
            <a:r>
              <a:rPr lang="fr-FR" spc="-10" dirty="0" smtClean="0">
                <a:latin typeface="Times New Roman"/>
                <a:cs typeface="Times New Roman"/>
              </a:rPr>
              <a:t>ANNEE </a:t>
            </a:r>
            <a:r>
              <a:rPr lang="fr-FR" spc="-5" dirty="0" smtClean="0">
                <a:latin typeface="Times New Roman"/>
                <a:cs typeface="Times New Roman"/>
              </a:rPr>
              <a:t>UNIVERSITAIRE  </a:t>
            </a:r>
            <a:r>
              <a:rPr lang="fr-FR" dirty="0" smtClean="0">
                <a:latin typeface="Times New Roman"/>
                <a:cs typeface="Times New Roman"/>
              </a:rPr>
              <a:t>2023</a:t>
            </a:r>
            <a:r>
              <a:rPr lang="fr-FR" spc="55" dirty="0" smtClean="0">
                <a:latin typeface="Times New Roman"/>
                <a:cs typeface="Times New Roman"/>
              </a:rPr>
              <a:t> </a:t>
            </a:r>
            <a:r>
              <a:rPr lang="fr-FR" spc="-5" dirty="0" smtClean="0">
                <a:latin typeface="Times New Roman"/>
                <a:cs typeface="Times New Roman"/>
              </a:rPr>
              <a:t>-2024</a:t>
            </a:r>
          </a:p>
          <a:p>
            <a:pPr marL="12700">
              <a:spcBef>
                <a:spcPts val="95"/>
              </a:spcBef>
            </a:pPr>
            <a:r>
              <a:rPr lang="fr-FR" dirty="0" smtClean="0">
                <a:latin typeface="Arial"/>
                <a:cs typeface="Arial"/>
              </a:rPr>
              <a:t>Dr</a:t>
            </a:r>
            <a:r>
              <a:rPr lang="fr-FR" spc="-20" dirty="0" smtClean="0">
                <a:latin typeface="Arial"/>
                <a:cs typeface="Arial"/>
              </a:rPr>
              <a:t> </a:t>
            </a:r>
            <a:r>
              <a:rPr lang="fr-FR" spc="-10" dirty="0" smtClean="0">
                <a:latin typeface="Arial"/>
                <a:cs typeface="Arial"/>
              </a:rPr>
              <a:t>BENYAHIA.S </a:t>
            </a:r>
          </a:p>
          <a:p>
            <a:pPr marL="12700">
              <a:spcBef>
                <a:spcPts val="95"/>
              </a:spcBef>
            </a:pPr>
            <a:r>
              <a:rPr lang="fr-FR" spc="-10" dirty="0" smtClean="0">
                <a:latin typeface="Arial"/>
                <a:cs typeface="Arial"/>
              </a:rPr>
              <a:t>SPECIALISTE  EN ANATOMIE GENERALE </a:t>
            </a:r>
            <a:endParaRPr lang="fr-FR" dirty="0" smtClean="0">
              <a:latin typeface="Arial"/>
              <a:cs typeface="Arial"/>
            </a:endParaRPr>
          </a:p>
          <a:p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9264352" y="1628800"/>
            <a:ext cx="2592288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C:\Users\pcstar\Downloads\LOGO Ibn khaldou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692697"/>
            <a:ext cx="3287688" cy="33922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idx="1"/>
          </p:nvPr>
        </p:nvSpPr>
        <p:spPr>
          <a:xfrm>
            <a:off x="136188" y="282102"/>
            <a:ext cx="5447490" cy="5092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228600" lvl="0" indent="-13512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endParaRPr sz="2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7000" b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L’artère fémorale profonde:</a:t>
            </a:r>
            <a:endParaRPr sz="7000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b="1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) origine: la</a:t>
            </a: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face postérieure de l'artère fémorale ,à 4 cm au-dessous du ligament inguinal.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b="1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 ) trajet: elle</a:t>
            </a: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descend en arrière de l'artère fémorale, devant le muscle pectiné. elle s'insinue entre les muscles court et long adducteurs, puis entre les muscles long adducteur et grand adducteur.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b="1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terminaison: elle</a:t>
            </a: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perfore le muscle grand adducteur au-dessus de l’hiatus tendineux, ou elle devient la </a:t>
            </a:r>
            <a:r>
              <a:rPr lang="fr-FR" sz="3500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fr-FR" sz="2300" i="1" cap="none" baseline="30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ème</a:t>
            </a:r>
            <a:r>
              <a:rPr lang="fr-FR" sz="2300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-FR" sz="3500" i="1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artère perforante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d) branches collatérales : Fournit les artères nourricières des 3 loges de la cuisse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L'artère circonflexe médiale de la cuisse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L'artère circonflexe latérale de la cuisse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sz="3500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 Les artères perforantes</a:t>
            </a:r>
            <a:endParaRPr sz="3500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473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endParaRPr/>
          </a:p>
        </p:txBody>
      </p:sp>
      <p:pic>
        <p:nvPicPr>
          <p:cNvPr id="200" name="Google Shape;200;p27" descr="Artère fémorale — Wikipé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931" y="128694"/>
            <a:ext cx="3052574" cy="5377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idx="1"/>
          </p:nvPr>
        </p:nvSpPr>
        <p:spPr>
          <a:xfrm>
            <a:off x="375540" y="744935"/>
            <a:ext cx="10817860" cy="4207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60000"/>
              <a:buNone/>
            </a:pPr>
            <a:r>
              <a:rPr lang="fr-FR" sz="4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ANASTOMOSES: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b="1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fr-FR" b="1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il existe des anastomoses:</a:t>
            </a:r>
            <a:endParaRPr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b="1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 /anastomoses proximales:</a:t>
            </a:r>
            <a:r>
              <a:rPr lang="fr-FR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entre l'artère fémorale et: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59999"/>
              <a:buFont typeface="Noto Sans Symbols"/>
              <a:buChar char="⮚"/>
            </a:pPr>
            <a:r>
              <a:rPr lang="fr-FR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l'artère iliaque interne homolatérale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59999"/>
              <a:buFont typeface="Noto Sans Symbols"/>
              <a:buChar char="⮚"/>
            </a:pPr>
            <a:r>
              <a:rPr lang="fr-FR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ou à l'artère fémorale controlatérale.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r>
              <a:rPr lang="fr-FR" b="1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2/anastomoses moyennes et distales:</a:t>
            </a:r>
            <a:endParaRPr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59999"/>
              <a:buFont typeface="Noto Sans Symbols"/>
              <a:buChar char="⮚"/>
            </a:pPr>
            <a:r>
              <a:rPr lang="fr-FR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l'artère participe au réseau péri-aticulaire du genou.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59999"/>
              <a:buFont typeface="Noto Sans Symbols"/>
              <a:buChar char="⮚"/>
            </a:pPr>
            <a:r>
              <a:rPr lang="fr-FR" i="1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anastomoses musculaires</a:t>
            </a:r>
            <a:endParaRPr cap="non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59999"/>
              <a:buFont typeface="Noto Sans Symbols"/>
              <a:buChar char="⮚"/>
            </a:pPr>
            <a:r>
              <a:rPr lang="fr-FR" cap="non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postérieures: artère fémorale profonde s’anastomoses avec les artères: (obturatrice, glutéale inférieure, poplitée).</a:t>
            </a:r>
            <a:endParaRPr/>
          </a:p>
          <a:p>
            <a:pPr marL="228600" lvl="0" indent="-4063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6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fr-FR"/>
              <a:t>CLINIQUE </a:t>
            </a:r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fr-FR" cap="none" dirty="0">
                <a:latin typeface="Times New Roman"/>
                <a:ea typeface="Times New Roman"/>
                <a:cs typeface="Times New Roman"/>
                <a:sym typeface="Times New Roman"/>
              </a:rPr>
              <a:t>le caractère superficielle de l’artère fémorale  la rendant accessible pour la compression, les prélèvements ; l’administration médicamenteuse  et la chirurgie ainsi que la pouls fémorale ,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fr-FR" cap="none" dirty="0">
                <a:latin typeface="Times New Roman"/>
                <a:ea typeface="Times New Roman"/>
                <a:cs typeface="Times New Roman"/>
                <a:sym typeface="Times New Roman"/>
              </a:rPr>
              <a:t>voie d’abord par excellence en imagerie interventionnelle, </a:t>
            </a:r>
            <a:endParaRPr lang="fr-FR" cap="none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fr-F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lang="fr-FR" dirty="0" smtClean="0"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fr-F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hamoudi</a:t>
            </a:r>
            <a:r>
              <a:rPr lang="fr-FR" dirty="0" smtClean="0">
                <a:latin typeface="Times New Roman"/>
                <a:ea typeface="Times New Roman"/>
                <a:cs typeface="Times New Roman"/>
                <a:sym typeface="Times New Roman"/>
              </a:rPr>
              <a:t> ; </a:t>
            </a:r>
            <a:r>
              <a:rPr lang="fr-F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kamina</a:t>
            </a:r>
            <a:r>
              <a:rPr lang="fr-FR" dirty="0" smtClean="0">
                <a:latin typeface="Times New Roman"/>
                <a:ea typeface="Times New Roman"/>
                <a:cs typeface="Times New Roman"/>
                <a:sym typeface="Times New Roman"/>
              </a:rPr>
              <a:t> ; </a:t>
            </a:r>
            <a:r>
              <a:rPr lang="fr-FR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duffour</a:t>
            </a:r>
            <a:r>
              <a:rPr lang="fr-FR" smtClean="0">
                <a:latin typeface="Times New Roman"/>
                <a:ea typeface="Times New Roman"/>
                <a:cs typeface="Times New Roman"/>
                <a:sym typeface="Times New Roman"/>
              </a:rPr>
              <a:t> .</a:t>
            </a:r>
            <a:endParaRPr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481264" y="2370221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fr-FR"/>
              <a:t>MERCI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</a:t>
            </a:r>
            <a:r>
              <a:rPr lang="fr-FR" dirty="0" err="1" smtClean="0"/>
              <a:t>pedagogique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Connaitre la vascularisation du membre inferieur .</a:t>
            </a:r>
          </a:p>
          <a:p>
            <a:r>
              <a:rPr lang="fr-FR" dirty="0" smtClean="0"/>
              <a:t>Connaitre les rapports de l’ artère </a:t>
            </a:r>
            <a:r>
              <a:rPr lang="fr-FR" dirty="0" err="1" smtClean="0"/>
              <a:t>femorale</a:t>
            </a:r>
            <a:r>
              <a:rPr lang="fr-FR" dirty="0" smtClean="0"/>
              <a:t>  .</a:t>
            </a:r>
          </a:p>
          <a:p>
            <a:r>
              <a:rPr lang="fr-FR" dirty="0" smtClean="0"/>
              <a:t>Connaitre les branches collatérales de chaque artères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/>
          <p:nvPr/>
        </p:nvSpPr>
        <p:spPr>
          <a:xfrm>
            <a:off x="1816873" y="842212"/>
            <a:ext cx="742338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>
                <a:solidFill>
                  <a:srgbClr val="000000"/>
                </a:solidFill>
                <a:latin typeface="Algerian"/>
                <a:ea typeface="Algerian"/>
                <a:cs typeface="Algerian"/>
                <a:sym typeface="Algerian"/>
              </a:rPr>
              <a:t>plan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I/Généralité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II/Anatomie descriptive: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 origine ,trajet, terminaison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 dimensions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/Rapports pariétaux et vasculo-nerveux: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1/Dans la lacune vasculaire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2/Dans le trigone fémorale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3/Dans le canal des adducteurs et  l’hiatus du grand adducteur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IV/Branches collatérales</a:t>
            </a:r>
            <a:r>
              <a:rPr lang="fr-F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et a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nastomoses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V/interet cliniques</a:t>
            </a:r>
            <a:endParaRPr sz="1800"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316675" y="1549462"/>
            <a:ext cx="6096000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Définition 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L'artère fémorale </a:t>
            </a:r>
            <a:endParaRPr sz="3200"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Segment initial de l’axe artériel du membre pelvie</a:t>
            </a:r>
            <a:r>
              <a:rPr lang="fr-FR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C’est l'artère principale de la cuisse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Elle est nourricière du membre pelvien et de l’abdomen et de passage aux régions distales.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Située à la partie antéro-médiale de la cuisse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▪"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Calibre: 08 09 mm et longueur: 25 35 cm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04452" y="261257"/>
            <a:ext cx="3219646" cy="516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/>
          <p:nvPr/>
        </p:nvSpPr>
        <p:spPr>
          <a:xfrm>
            <a:off x="186046" y="370489"/>
            <a:ext cx="7568542" cy="5116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ORIGINE,TRAJET, TERMINAISON: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Origine:</a:t>
            </a:r>
            <a:r>
              <a:rPr lang="fr-FR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l’artère fémorale(1) naît sous le ligament inguinal(2), dans la </a:t>
            </a:r>
            <a:r>
              <a:rPr lang="fr-FR" sz="20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lacune vasculaire,</a:t>
            </a:r>
            <a:endParaRPr sz="20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prolongeant l'artère iliaque externe(3)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Trajet:</a:t>
            </a:r>
            <a:r>
              <a:rPr lang="fr-FR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Verticalement descendant en passant par: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FR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trigone fémoral(4): superficielle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fr-FR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canal des adducteurs(5): profonde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Terminaison:</a:t>
            </a:r>
            <a:r>
              <a:rPr lang="fr-FR" sz="20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Dans l’hiatus du muscle grand adducteur (6) où  elle devient l’artère poplitée.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L’artère fémorale contracte donc des rapports: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1/à son origine au niveau de la lacune vasculaire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2/au niveau du trigone fémorale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3/au niveau du canal des adducteurs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4/au niveau de l’hiatus du grand adducteur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2644" y="225522"/>
            <a:ext cx="3155222" cy="5183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728" y="368135"/>
            <a:ext cx="4450307" cy="455022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294470" y="168494"/>
            <a:ext cx="6096000" cy="299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i="1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Rapport anatomique au niveau de la lacune vasculaire :</a:t>
            </a:r>
            <a:endParaRPr sz="1600" b="1" i="1" u="sng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Rapports avec les parois de la lacune vasculaire ,</a:t>
            </a:r>
            <a:endParaRPr sz="1800" b="0" i="0" u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lacune vasculaire est limitée par: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avant: le ligament inguinal(1)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dehors: arcade ou bandelette ilio-pectinée(2)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dedans: le ligament lacunaire (3) (lame fibreuse tendue entre le ligament inguinal et le pecten du pubis)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arrière: éminence ilio-pubienne(4) et muscle pectiné(5)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L’artère fémorale est contenu avec la veine fémorale , dans une gaine vasculaire :la gaine fémorale ,</a:t>
            </a:r>
            <a:endParaRPr sz="1800" b="0" i="0" u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294470" y="3161621"/>
            <a:ext cx="60960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Rapports vasculo-nerveux:</a:t>
            </a:r>
            <a:endParaRPr sz="1800" b="0" i="0" u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800" b="1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Dans la gaine fémorale:</a:t>
            </a:r>
            <a:r>
              <a:rPr lang="fr-FR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fr-FR" sz="1800" b="1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dedans: 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veine fémorale et le nœud lymphatique lacunaire (ganglion de Cloquet)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50" b="0" i="0" u="none" strike="noStrik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▪</a:t>
            </a:r>
            <a:r>
              <a:rPr lang="fr-FR" sz="1800" b="1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dehors: </a:t>
            </a:r>
            <a:r>
              <a:rPr lang="fr-FR" sz="1800" b="0" i="0" u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rameau fémoral du nerf génito-fémoral puis le nerf fémoral  et m.ilio-psoas,</a:t>
            </a:r>
            <a:endParaRPr sz="1800" b="0" i="0" u="none" strike="noStrik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4"/>
          <p:cNvPicPr preferRelativeResize="0"/>
          <p:nvPr/>
        </p:nvPicPr>
        <p:blipFill rotWithShape="1">
          <a:blip r:embed="rId3">
            <a:alphaModFix/>
          </a:blip>
          <a:srcRect l="9559" r="5852" b="8780"/>
          <a:stretch/>
        </p:blipFill>
        <p:spPr>
          <a:xfrm>
            <a:off x="8267948" y="201881"/>
            <a:ext cx="3203616" cy="541663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9" name="Google Shape;179;p24"/>
          <p:cNvSpPr/>
          <p:nvPr/>
        </p:nvSpPr>
        <p:spPr>
          <a:xfrm>
            <a:off x="130628" y="0"/>
            <a:ext cx="4272427" cy="578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sng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Rapport dans le trigone fémorale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trigone fémoral est une pyramide musculo-aponévrotique limitée par: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arrière(le plancher) : m.ilio-psoas(1) et m.pectiné(2)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haut: le ligament inguinal</a:t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dehors: muscle sartorius(6)</a:t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dedans: muscle long adducteur (4)</a:t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avant: fascia cribléou feuillet superficiel du fascia lata</a:t>
            </a:r>
            <a:endParaRPr sz="1800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❖</a:t>
            </a:r>
            <a:r>
              <a:rPr lang="fr-FR" sz="1800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Sommet  : point de croisement du m.sartoriuset long adducteur,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Rapports vasculo-nerveux:</a:t>
            </a:r>
            <a:endParaRPr sz="18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✔</a:t>
            </a:r>
            <a:r>
              <a:rPr lang="fr-FR" sz="1800" b="1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dedans: </a:t>
            </a: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veine fémorale (1)qui reçoit la grande veine saphène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Nœuds lymphatiques profonds et superficiels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</a:t>
            </a:r>
            <a:r>
              <a:rPr lang="fr-FR" sz="1800" b="1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 dehors:</a:t>
            </a:r>
            <a:r>
              <a:rPr lang="fr-FR" sz="1800" b="0" i="0" u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nerf fémoral et ses branches de division</a:t>
            </a:r>
            <a:endParaRPr/>
          </a:p>
        </p:txBody>
      </p:sp>
      <p:pic>
        <p:nvPicPr>
          <p:cNvPr id="180" name="Google Shape;18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3055" y="672892"/>
            <a:ext cx="3422784" cy="47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5529" y="146895"/>
            <a:ext cx="7724775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5"/>
          <p:cNvSpPr/>
          <p:nvPr/>
        </p:nvSpPr>
        <p:spPr>
          <a:xfrm>
            <a:off x="387927" y="146895"/>
            <a:ext cx="705790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Canal rétréci situé à la partie distal du canal fémoral: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 est limité: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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avant: le vaste médial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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arrière: les muscles adducteurs (2)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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 dedans: fascia sub sartorial (aponévrose du canal de HUNTER)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387927" y="2376448"/>
            <a:ext cx="3183756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>
              <a:solidFill>
                <a:srgbClr val="0000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L’hiatus est circonscrit par les faisceaux moyen et inférieur du grand adducteur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</a:t>
            </a: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veine fémorale est située en arrière et en dedans de l’artère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8" name="Google Shape;18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72099" y="1798210"/>
            <a:ext cx="2222368" cy="2838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6"/>
          <p:cNvSpPr/>
          <p:nvPr/>
        </p:nvSpPr>
        <p:spPr>
          <a:xfrm>
            <a:off x="233548" y="170298"/>
            <a:ext cx="6096000" cy="5139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 collatérales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 nombre de 6: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1/A. épigastrique superficielle; destinée aux téguments de la paroi abdominale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2/A. Circonflexe iliaque superficielle: irrigue les téguments de la paroi abdominale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3/A. Pudendale externe superficielle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4/Et l’A. Pudendale externe profonde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deux A.pudendalessont destinées aux téguments des organes génitaux externes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5/A. profonde de la cuisse: la plus volumineuse ,assure l’irrigation des muscles et téguments de la cuisse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1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c’est l’artère nourricière de la cuisse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6/A. Descendante du genou: avec deux branches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profonde :articulaire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superficielle :satellite du nerf saphène</a:t>
            </a: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l="1283" r="2774" b="1795"/>
          <a:stretch/>
        </p:blipFill>
        <p:spPr>
          <a:xfrm>
            <a:off x="7053943" y="170298"/>
            <a:ext cx="3550722" cy="530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871</Words>
  <Application>Microsoft Office PowerPoint</Application>
  <PresentationFormat>Personnalisé</PresentationFormat>
  <Paragraphs>111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Algerian</vt:lpstr>
      <vt:lpstr>Calibri</vt:lpstr>
      <vt:lpstr>Times New Roman</vt:lpstr>
      <vt:lpstr>Twentieth Century</vt:lpstr>
      <vt:lpstr>Noto Sans Symbols</vt:lpstr>
      <vt:lpstr>Courier New</vt:lpstr>
      <vt:lpstr>Impact</vt:lpstr>
      <vt:lpstr>Thème Office</vt:lpstr>
      <vt:lpstr>  ARTÈRE FÉMORALE </vt:lpstr>
      <vt:lpstr>Objectif pedagogique 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CLINIQUE </vt:lpstr>
      <vt:lpstr>MERCI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FACULTÉ DE MÉDECINE D'ALGER  LABORATOIRE D’ANATOMIE    ARTÈRE FÉMORALE</dc:title>
  <dc:creator>pcstar</dc:creator>
  <cp:lastModifiedBy>pcstar</cp:lastModifiedBy>
  <cp:revision>3</cp:revision>
  <dcterms:modified xsi:type="dcterms:W3CDTF">2024-04-29T23:05:12Z</dcterms:modified>
</cp:coreProperties>
</file>