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10" r:id="rId2"/>
    <p:sldId id="295" r:id="rId3"/>
    <p:sldId id="298" r:id="rId4"/>
    <p:sldId id="299" r:id="rId5"/>
    <p:sldId id="258" r:id="rId6"/>
    <p:sldId id="300" r:id="rId7"/>
    <p:sldId id="301" r:id="rId8"/>
    <p:sldId id="275" r:id="rId9"/>
    <p:sldId id="261" r:id="rId10"/>
    <p:sldId id="287" r:id="rId11"/>
    <p:sldId id="302" r:id="rId12"/>
    <p:sldId id="304" r:id="rId13"/>
    <p:sldId id="303" r:id="rId14"/>
    <p:sldId id="276" r:id="rId15"/>
    <p:sldId id="263" r:id="rId16"/>
    <p:sldId id="264" r:id="rId17"/>
    <p:sldId id="265" r:id="rId18"/>
    <p:sldId id="288" r:id="rId19"/>
    <p:sldId id="286" r:id="rId20"/>
    <p:sldId id="284" r:id="rId21"/>
    <p:sldId id="279" r:id="rId22"/>
    <p:sldId id="267" r:id="rId23"/>
    <p:sldId id="268" r:id="rId24"/>
    <p:sldId id="269" r:id="rId25"/>
    <p:sldId id="289" r:id="rId26"/>
    <p:sldId id="290" r:id="rId27"/>
    <p:sldId id="270" r:id="rId28"/>
    <p:sldId id="283" r:id="rId29"/>
    <p:sldId id="306" r:id="rId30"/>
    <p:sldId id="271" r:id="rId31"/>
    <p:sldId id="272" r:id="rId32"/>
    <p:sldId id="282" r:id="rId33"/>
    <p:sldId id="273" r:id="rId34"/>
    <p:sldId id="274" r:id="rId35"/>
    <p:sldId id="292" r:id="rId36"/>
    <p:sldId id="293" r:id="rId37"/>
    <p:sldId id="311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47" autoAdjust="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9A32-1383-4009-86BC-4156FC5F48B4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5B19-D824-40A6-A64C-D00B7F3E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9A32-1383-4009-86BC-4156FC5F48B4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5B19-D824-40A6-A64C-D00B7F3E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9A32-1383-4009-86BC-4156FC5F48B4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5B19-D824-40A6-A64C-D00B7F3E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9A32-1383-4009-86BC-4156FC5F48B4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5B19-D824-40A6-A64C-D00B7F3E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9A32-1383-4009-86BC-4156FC5F48B4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5B19-D824-40A6-A64C-D00B7F3E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9A32-1383-4009-86BC-4156FC5F48B4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5B19-D824-40A6-A64C-D00B7F3E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9A32-1383-4009-86BC-4156FC5F48B4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5B19-D824-40A6-A64C-D00B7F3E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9A32-1383-4009-86BC-4156FC5F48B4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5B19-D824-40A6-A64C-D00B7F3E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9A32-1383-4009-86BC-4156FC5F48B4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5B19-D824-40A6-A64C-D00B7F3E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9A32-1383-4009-86BC-4156FC5F48B4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5B19-D824-40A6-A64C-D00B7F3E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9A32-1383-4009-86BC-4156FC5F48B4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395B19-D824-40A6-A64C-D00B7F3E31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0D9A32-1383-4009-86BC-4156FC5F48B4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395B19-D824-40A6-A64C-D00B7F3E310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Plexus lombaire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latin typeface="Times New Roman"/>
                <a:cs typeface="Times New Roman"/>
              </a:rPr>
              <a:t>UNIVERSITE </a:t>
            </a:r>
            <a:r>
              <a:rPr lang="fr-FR" sz="2400" spc="-10" dirty="0" smtClean="0">
                <a:latin typeface="Times New Roman"/>
                <a:cs typeface="Times New Roman"/>
              </a:rPr>
              <a:t>IBN KHALDOUN TIARET 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spc="-5" dirty="0" smtClean="0">
                <a:latin typeface="Times New Roman"/>
                <a:cs typeface="Times New Roman"/>
              </a:rPr>
              <a:t>ANNEXE DE</a:t>
            </a:r>
            <a:r>
              <a:rPr lang="fr-FR" sz="2400" spc="10" dirty="0" smtClean="0">
                <a:latin typeface="Times New Roman"/>
                <a:cs typeface="Times New Roman"/>
              </a:rPr>
              <a:t> </a:t>
            </a:r>
            <a:r>
              <a:rPr lang="fr-FR" sz="2400" spc="-5" dirty="0" smtClean="0">
                <a:latin typeface="Times New Roman"/>
                <a:cs typeface="Times New Roman"/>
              </a:rPr>
              <a:t>MEDECINE</a:t>
            </a:r>
            <a:endParaRPr lang="fr-FR" sz="2400" dirty="0" smtClean="0">
              <a:latin typeface="Times New Roman"/>
              <a:cs typeface="Times New Roman"/>
            </a:endParaRPr>
          </a:p>
          <a:p>
            <a:r>
              <a:rPr lang="fr-FR" sz="2400" spc="-10" dirty="0" smtClean="0">
                <a:latin typeface="Times New Roman"/>
                <a:cs typeface="Times New Roman"/>
              </a:rPr>
              <a:t>ANNEE </a:t>
            </a:r>
            <a:r>
              <a:rPr lang="fr-FR" sz="2400" spc="-5" dirty="0" smtClean="0">
                <a:latin typeface="Times New Roman"/>
                <a:cs typeface="Times New Roman"/>
              </a:rPr>
              <a:t>UNIVERSITAIRE  </a:t>
            </a:r>
            <a:r>
              <a:rPr lang="fr-FR" sz="2400" dirty="0" smtClean="0">
                <a:latin typeface="Times New Roman"/>
                <a:cs typeface="Times New Roman"/>
              </a:rPr>
              <a:t>2023</a:t>
            </a:r>
            <a:r>
              <a:rPr lang="fr-FR" sz="2400" spc="55" dirty="0" smtClean="0">
                <a:latin typeface="Times New Roman"/>
                <a:cs typeface="Times New Roman"/>
              </a:rPr>
              <a:t> </a:t>
            </a:r>
            <a:r>
              <a:rPr lang="fr-FR" sz="2400" spc="-5" dirty="0" smtClean="0">
                <a:latin typeface="Times New Roman"/>
                <a:cs typeface="Times New Roman"/>
              </a:rPr>
              <a:t>-2024</a:t>
            </a:r>
          </a:p>
          <a:p>
            <a:pPr marL="12700">
              <a:spcBef>
                <a:spcPts val="95"/>
              </a:spcBef>
            </a:pPr>
            <a:r>
              <a:rPr lang="fr-FR" sz="2400" dirty="0" smtClean="0">
                <a:latin typeface="Arial"/>
                <a:cs typeface="Arial"/>
              </a:rPr>
              <a:t>Dr</a:t>
            </a:r>
            <a:r>
              <a:rPr lang="fr-FR" sz="2400" spc="-20" dirty="0" smtClean="0">
                <a:latin typeface="Arial"/>
                <a:cs typeface="Arial"/>
              </a:rPr>
              <a:t> </a:t>
            </a:r>
            <a:r>
              <a:rPr lang="fr-FR" sz="2400" spc="-10" dirty="0" smtClean="0">
                <a:latin typeface="Arial"/>
                <a:cs typeface="Arial"/>
              </a:rPr>
              <a:t>BENYAHIA.S </a:t>
            </a:r>
          </a:p>
          <a:p>
            <a:pPr marL="12700">
              <a:spcBef>
                <a:spcPts val="95"/>
              </a:spcBef>
            </a:pPr>
            <a:r>
              <a:rPr lang="fr-FR" sz="2400" spc="-10" dirty="0" smtClean="0">
                <a:latin typeface="Arial"/>
                <a:cs typeface="Arial"/>
              </a:rPr>
              <a:t>SPECIALISTE  EN ANATOMIE GENERALE </a:t>
            </a:r>
            <a:endParaRPr lang="fr-FR" sz="2400" dirty="0" smtClean="0">
              <a:latin typeface="Arial"/>
              <a:cs typeface="Arial"/>
            </a:endParaRPr>
          </a:p>
          <a:p>
            <a:endParaRPr lang="fr-FR" dirty="0"/>
          </a:p>
        </p:txBody>
      </p:sp>
      <p:pic>
        <p:nvPicPr>
          <p:cNvPr id="4" name="Picture 2" descr="C:\Users\pcstar\Downloads\LOGO Ibn khaldo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60648"/>
            <a:ext cx="2177719" cy="1758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23528" y="1556792"/>
            <a:ext cx="3744416" cy="324036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fr-FR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400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Les branches collatérales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Rameaux musculaires pour</a:t>
            </a:r>
          </a:p>
          <a:p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- le muscle grand psoas</a:t>
            </a:r>
          </a:p>
          <a:p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- petit psoas</a:t>
            </a:r>
          </a:p>
          <a:p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- carré des lombes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nerf ilio-hypogastrique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nerf ilio-inguinal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nerf génito-fémoral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nerf cutané latéral de la cuisse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fr-FR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36"/>
          <a:stretch/>
        </p:blipFill>
        <p:spPr bwMode="auto">
          <a:xfrm>
            <a:off x="3989297" y="821259"/>
            <a:ext cx="4796655" cy="562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6463" y="809177"/>
            <a:ext cx="2061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372704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69FB379E-5072-4E20-8C6F-A5B148B5FAE8}"/>
              </a:ext>
            </a:extLst>
          </p:cNvPr>
          <p:cNvSpPr txBox="1"/>
          <p:nvPr/>
        </p:nvSpPr>
        <p:spPr>
          <a:xfrm>
            <a:off x="647564" y="836712"/>
            <a:ext cx="784887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 </a:t>
            </a:r>
            <a:r>
              <a:rPr lang="fr-F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Nerf ilio-hypogastrique </a:t>
            </a: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(grand abdominogénital): </a:t>
            </a:r>
          </a:p>
          <a:p>
            <a:endParaRPr lang="fr-F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Nerf mixte 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 du rameau antérieur du premier nerf lombal, se dirigeant en bas, en dehors et en avant. </a:t>
            </a:r>
          </a:p>
          <a:p>
            <a:endParaRPr lang="fr-F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donne :</a:t>
            </a: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Un rameau fessier pour la partie supérieure la fesse </a:t>
            </a: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Branche abdominale : Pour les muscles et téguments de la partie inférieure de l’abdomen </a:t>
            </a: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Branche génitale : Se divise en 2 rameaux</a:t>
            </a: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médiale : Pour les téguments du pubis et scrotum ou grandes lèvres. latérale : Partie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supéro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-médiale de la cuisse.</a:t>
            </a: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Les deux rameaux du nerf ilio-hypogastrique ont fourni de nombreux rameaux aux différents muscles de la paroi antérolatérale de l’abdomen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824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rfs ilio-hypogastrique, ilio-inguinal et génito-crural - Douleurs  chroniques">
            <a:extLst>
              <a:ext uri="{FF2B5EF4-FFF2-40B4-BE49-F238E27FC236}">
                <a16:creationId xmlns="" xmlns:a16="http://schemas.microsoft.com/office/drawing/2014/main" id="{ED7E9605-71EA-4238-880F-DDACEB48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58491"/>
            <a:ext cx="4428992" cy="4428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99099F9-3D61-4F11-A63B-5DA312925762}"/>
              </a:ext>
            </a:extLst>
          </p:cNvPr>
          <p:cNvSpPr txBox="1"/>
          <p:nvPr/>
        </p:nvSpPr>
        <p:spPr>
          <a:xfrm>
            <a:off x="1907704" y="90872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 </a:t>
            </a:r>
            <a:r>
              <a:rPr lang="fr-F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Nerf ilio-hypogastrique </a:t>
            </a:r>
            <a:endParaRPr lang="fr-FR" sz="2800" dirty="0"/>
          </a:p>
        </p:txBody>
      </p:sp>
      <p:pic>
        <p:nvPicPr>
          <p:cNvPr id="1028" name="Picture 4" descr="LA NEVRALGIE CLUNEALE">
            <a:extLst>
              <a:ext uri="{FF2B5EF4-FFF2-40B4-BE49-F238E27FC236}">
                <a16:creationId xmlns="" xmlns:a16="http://schemas.microsoft.com/office/drawing/2014/main" id="{671E52F9-47B1-4697-B50A-52DC710D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58491"/>
            <a:ext cx="3400256" cy="4657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56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7C5A1657-8751-4970-886C-D5062406BD99}"/>
              </a:ext>
            </a:extLst>
          </p:cNvPr>
          <p:cNvSpPr txBox="1"/>
          <p:nvPr/>
        </p:nvSpPr>
        <p:spPr>
          <a:xfrm>
            <a:off x="611560" y="751344"/>
            <a:ext cx="813690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Nerf ilio-inguinal </a:t>
            </a: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(ancien petit abdominogénital):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Nerf sensitif </a:t>
            </a: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originaire de L1 Sous-jacent au précédent qu’il complète, il a une disposition semblable.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Souvent son rameau antérieur fusionne dans le canal inguinal avec le rameau génital du nerf ilio-hypogastrique. </a:t>
            </a:r>
          </a:p>
          <a:p>
            <a:endParaRPr lang="fr-F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Nerf cutané latéral de la cuisse </a:t>
            </a: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(Ancien fémoro-cutané):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Nerf sensitif </a:t>
            </a: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originaire de L2 et L3 se dirigeant en bas, en dehors et en avant.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Donne : 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Une branche postérieure pour la partie postéro-latérale de la cuisse. 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Une branche antérieure pour la partie antérolatérale de la cuisse.</a:t>
            </a:r>
          </a:p>
          <a:p>
            <a:endParaRPr lang="fr-F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Nerf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génito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-fémoral</a:t>
            </a: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Nerf mixte </a:t>
            </a: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originaire de L2 se dirigeant en bas et en avant.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Donne : 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Une branche médiale (génitale) : pour le muscle crémaster et les téguments du scrotum ou grandes lèvres et du pubis.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Une branche latérale (fémorale) : pour les téguments du triangle de Scarpa.</a:t>
            </a:r>
          </a:p>
        </p:txBody>
      </p:sp>
    </p:spTree>
    <p:extLst>
      <p:ext uri="{BB962C8B-B14F-4D97-AF65-F5344CB8AC3E}">
        <p14:creationId xmlns="" xmlns:p14="http://schemas.microsoft.com/office/powerpoint/2010/main" val="23222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oogle.fr/url?source=imglanding&amp;ct=img&amp;q=https://d3j7fudf8o8iuo.cloudfront.net/var/ezwebin_site/storage/images/media/images/e-anatomy/lower-limb-anatomy-illustrations-and-diagrams/nerve-lower-limb-lumbosacral-plexus-nervous-anatomy-femoral-sciatic-nerve-en/2525138-5-fre-FR/nerve-lower-limb-lumbosacral-plexus-nervous-anatomy-femoral-sciatic-nerve-en_medical512.jpg&amp;sa=X&amp;ei=W61cVcfaLYLCywOYvoG4BA&amp;ved=0CAkQ8wc&amp;usg=AFQjCNE67Uh-_VSf1HLw987uKcnnVmhH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05" y="476671"/>
            <a:ext cx="7128792" cy="6028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1763688" y="620688"/>
            <a:ext cx="1080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916088" y="1628800"/>
            <a:ext cx="9277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547664" y="1124744"/>
            <a:ext cx="1296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115616" y="4653136"/>
            <a:ext cx="17281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002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95536" y="620688"/>
            <a:ext cx="8238792" cy="233724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fr-FR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Anastomoses des branches ventrales entre elles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Avec la chaine sympathique par des rameaux communicants du tronc sympathique qui s’engagent sous le psoas pour gagner les nerfs lombaux </a:t>
            </a:r>
            <a:endParaRPr lang="fr-F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3259" y="444555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Anastomoses</a:t>
            </a:r>
          </a:p>
        </p:txBody>
      </p:sp>
      <p:pic>
        <p:nvPicPr>
          <p:cNvPr id="5" name="Image 4" descr="Une image contenant texte, carte&#10;&#10;Description générée automatiquement">
            <a:extLst>
              <a:ext uri="{FF2B5EF4-FFF2-40B4-BE49-F238E27FC236}">
                <a16:creationId xmlns="" xmlns:a16="http://schemas.microsoft.com/office/drawing/2014/main" id="{7B5E6DFE-D2C5-4D23-B303-710ABAE34E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315" t="29269" r="12596" b="6916"/>
          <a:stretch/>
        </p:blipFill>
        <p:spPr>
          <a:xfrm>
            <a:off x="1619672" y="2333294"/>
            <a:ext cx="6164295" cy="40480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08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1052736"/>
            <a:ext cx="3264934" cy="331236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Rapports</a:t>
            </a:r>
          </a:p>
          <a:p>
            <a:endParaRPr lang="fr-FR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Entre les faisceaux du muscle psoas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Longeant les faces latérales des corps vertébraux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En avant des apophyses costiformes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les artères et veines intercostales lombale et avec la veine lombale ascendante </a:t>
            </a:r>
          </a:p>
          <a:p>
            <a:endParaRPr lang="fr-FR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80" y="1052735"/>
            <a:ext cx="5086692" cy="473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08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1340768"/>
            <a:ext cx="4320480" cy="129614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1- Nerf fémoral </a:t>
            </a:r>
          </a:p>
          <a:p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(nerf crural).</a:t>
            </a:r>
          </a:p>
          <a:p>
            <a:r>
              <a:rPr lang="fr-FR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Nerf mixte sensitivo-moteur</a:t>
            </a:r>
          </a:p>
          <a:p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fr-FR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Origine</a:t>
            </a:r>
          </a:p>
          <a:p>
            <a:endParaRPr lang="fr-FR" sz="2400" u="sng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racines issues des branches </a:t>
            </a:r>
            <a:r>
              <a:rPr lang="fr-FR" sz="2400" u="sng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ventrales 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des</a:t>
            </a:r>
          </a:p>
          <a:p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baseline="30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, 3</a:t>
            </a:r>
            <a:r>
              <a:rPr lang="fr-FR" sz="2400" baseline="30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fr-FR" sz="2400" baseline="30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nerf spinaux lombaires (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L2,L3,L4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google.fr/url?source=imglanding&amp;ct=img&amp;q=http://www.fmp-usmba.ac.ma/umvf/UMVFmiroir/campus-numeriques/urgencesOnLine/IMG/png/plexus_lomb.png&amp;sa=X&amp;ei=OKtcVZ_OJaP7ywOU5YOADQ&amp;ved=0CAkQ8wc&amp;usg=AFQjCNHTbctr1O9aOUNZ7QaNtmc_Q73taA">
            <a:extLst>
              <a:ext uri="{FF2B5EF4-FFF2-40B4-BE49-F238E27FC236}">
                <a16:creationId xmlns="" xmlns:a16="http://schemas.microsoft.com/office/drawing/2014/main" id="{AA34E3BC-3D8A-41FD-9AE1-A3BBD1704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04" t="389" r="22157" b="3300"/>
          <a:stretch/>
        </p:blipFill>
        <p:spPr bwMode="auto">
          <a:xfrm>
            <a:off x="4302567" y="620688"/>
            <a:ext cx="4515856" cy="5826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09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764704"/>
            <a:ext cx="4680520" cy="381642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Nerf fémoral  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(nerf crural)</a:t>
            </a:r>
          </a:p>
          <a:p>
            <a:endParaRPr lang="fr-FR" sz="2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fr-FR" sz="320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Trajet</a:t>
            </a:r>
          </a:p>
          <a:p>
            <a:endParaRPr lang="fr-FR" sz="1800" u="sng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En regard de 5</a:t>
            </a:r>
            <a:r>
              <a:rPr lang="fr-FR" sz="2400" baseline="30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lombaire,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se porte en bas, entre le psoas et l’iliaque puis sur la face antérieure du psoas.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passe sous ligament inguinal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pour se terminer dans le trigone fémoral.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 descr="http://www.google.fr/url?source=imglanding&amp;ct=img&amp;q=http://2.bp.blogspot.com/-GCkdztQUx8Y/Ucz9KgnDZvI/AAAAAAAADHM/oZOyPTSzhaQ/s327/Sans+titre.png&amp;sa=X&amp;ei=O9pcVYS_Fsv7ywPC74D4CA&amp;ved=0CAkQ8wc4GQ&amp;usg=AFQjCNHHqScpisRpt7dVwVCDQh4b4SpYew">
            <a:extLst>
              <a:ext uri="{FF2B5EF4-FFF2-40B4-BE49-F238E27FC236}">
                <a16:creationId xmlns="" xmlns:a16="http://schemas.microsoft.com/office/drawing/2014/main" id="{F7446E7C-19A2-4EBB-85B0-277713A7E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21" t="-3159" b="25017"/>
          <a:stretch/>
        </p:blipFill>
        <p:spPr bwMode="auto">
          <a:xfrm>
            <a:off x="4860032" y="620689"/>
            <a:ext cx="3979512" cy="3096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oogle.fr/url?source=imglanding&amp;ct=img&amp;q=http://3.bp.blogspot.com/-BD1s9n-05vA/UTJpT8jksmI/AAAAAAAABLo/d_-CGBcwm0g/s1600/x18.JPG&amp;sa=X&amp;ei=N9xcVf7zOIXYywPm0oGgCg&amp;ved=0CAkQ8wc&amp;usg=AFQjCNHK9BwfyWRmSm8ORJBdL0UfUKjsG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24" r="37803" b="56883"/>
          <a:stretch/>
        </p:blipFill>
        <p:spPr bwMode="auto">
          <a:xfrm>
            <a:off x="5501093" y="3816780"/>
            <a:ext cx="3247371" cy="2957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90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539552" y="420109"/>
            <a:ext cx="7682043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Nerf fémoral.</a:t>
            </a:r>
          </a:p>
          <a:p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320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Rapports</a:t>
            </a:r>
          </a:p>
          <a:p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Dans la fosse iliaque</a:t>
            </a:r>
            <a:r>
              <a:rPr lang="fr-FR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fr-FR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il est accompagné par: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les nerfs cutané latéral de la cuisse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le nerf </a:t>
            </a:r>
            <a:r>
              <a:rPr lang="fr-FR" sz="20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génito</a:t>
            </a: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fémoral en dehors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les vaisseaux iliaques externes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vaisseaux spermatique et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uretère pelvien en dedans 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 descr="http://www.google.fr/url?source=imglanding&amp;ct=img&amp;q=http://2.bp.blogspot.com/-GCkdztQUx8Y/Ucz9KgnDZvI/AAAAAAAADHM/oZOyPTSzhaQ/s327/Sans+titre.png&amp;sa=X&amp;ei=O9pcVYS_Fsv7ywPC74D4CA&amp;ved=0CAkQ8wc4GQ&amp;usg=AFQjCNHHqScpisRpt7dVwVCDQh4b4SpYew">
            <a:extLst>
              <a:ext uri="{FF2B5EF4-FFF2-40B4-BE49-F238E27FC236}">
                <a16:creationId xmlns="" xmlns:a16="http://schemas.microsoft.com/office/drawing/2014/main" id="{1C258D40-1154-45CB-9D8B-AF34B0391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21" t="-3159" b="25017"/>
          <a:stretch/>
        </p:blipFill>
        <p:spPr bwMode="auto">
          <a:xfrm>
            <a:off x="4788024" y="2060848"/>
            <a:ext cx="4032448" cy="4265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515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6E264DB-79AE-432D-BB21-E9772D8F6CB4}"/>
              </a:ext>
            </a:extLst>
          </p:cNvPr>
          <p:cNvSpPr/>
          <p:nvPr/>
        </p:nvSpPr>
        <p:spPr>
          <a:xfrm rot="10800000" flipV="1">
            <a:off x="899592" y="1093967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Plan du cours</a:t>
            </a:r>
          </a:p>
          <a:p>
            <a:pPr lvl="0"/>
            <a:endParaRPr lang="fr-FR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fr-FR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I-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Définition</a:t>
            </a:r>
          </a:p>
          <a:p>
            <a:pPr lvl="0"/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II- Constitution</a:t>
            </a:r>
          </a:p>
          <a:p>
            <a:pPr lvl="0"/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III- Situation</a:t>
            </a:r>
          </a:p>
          <a:p>
            <a:pPr lvl="0"/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IV- Distribution</a:t>
            </a:r>
          </a:p>
          <a:p>
            <a:pPr lvl="0"/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V-Rapports</a:t>
            </a:r>
          </a:p>
          <a:p>
            <a:pPr lvl="0"/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VI- Branches terminales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Nerf Fémoral ou crural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Nerf obturateur</a:t>
            </a:r>
          </a:p>
        </p:txBody>
      </p:sp>
    </p:spTree>
    <p:extLst>
      <p:ext uri="{BB962C8B-B14F-4D97-AF65-F5344CB8AC3E}">
        <p14:creationId xmlns="" xmlns:p14="http://schemas.microsoft.com/office/powerpoint/2010/main" val="3403402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504995"/>
            <a:ext cx="7690149" cy="169986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1- Nerf fémoral. </a:t>
            </a:r>
          </a:p>
          <a:p>
            <a:r>
              <a:rPr lang="fr-FR" sz="240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Rapports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Sous la gaine inguinal, </a:t>
            </a:r>
          </a:p>
          <a:p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le nerf chemine en dehors de l’artère et la veine fémorale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Dans le trigone fémoral , </a:t>
            </a:r>
          </a:p>
          <a:p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le nerf est en dehors des vaisseaux fémoraux</a:t>
            </a:r>
          </a:p>
          <a:p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4" descr="http://www.google.fr/url?source=imglanding&amp;ct=img&amp;q=http://3.bp.blogspot.com/-BD1s9n-05vA/UTJpT8jksmI/AAAAAAAABLo/d_-CGBcwm0g/s1600/x18.JPG&amp;sa=X&amp;ei=N9xcVf7zOIXYywPm0oGgCg&amp;ved=0CAkQ8wc&amp;usg=AFQjCNHK9BwfyWRmSm8ORJBdL0UfUKjsGA">
            <a:extLst>
              <a:ext uri="{FF2B5EF4-FFF2-40B4-BE49-F238E27FC236}">
                <a16:creationId xmlns="" xmlns:a16="http://schemas.microsoft.com/office/drawing/2014/main" id="{C12D364B-BA79-4CC5-ABAB-CE2D77FBF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24" r="37803" b="56883"/>
          <a:stretch/>
        </p:blipFill>
        <p:spPr bwMode="auto">
          <a:xfrm>
            <a:off x="4499992" y="2591524"/>
            <a:ext cx="4130448" cy="3761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4753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google.fr/url?source=imglanding&amp;ct=img&amp;q=http://3.bp.blogspot.com/-BD1s9n-05vA/UTJpT8jksmI/AAAAAAAABLo/d_-CGBcwm0g/s1600/x18.JPG&amp;sa=X&amp;ei=N9xcVf7zOIXYywPm0oGgCg&amp;ved=0CAkQ8wc&amp;usg=AFQjCNHK9BwfyWRmSm8ORJBdL0UfUKjs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686550" cy="4162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5053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230" y="1772816"/>
            <a:ext cx="3456383" cy="390089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fr-FR" sz="24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Rameaux pour le muscle psoas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Rameaux pour le muscle iliaque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Rameaux pour l’artère fémorale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Le nerf fémoro-cutané antéro latéral de Valentin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Le nerf du pectiné</a:t>
            </a:r>
          </a:p>
          <a:p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720" y="548680"/>
            <a:ext cx="34018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Nerf fémoral </a:t>
            </a:r>
          </a:p>
          <a:p>
            <a:r>
              <a:rPr lang="fr-FR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branches collatérales</a:t>
            </a:r>
          </a:p>
        </p:txBody>
      </p:sp>
    </p:spTree>
    <p:extLst>
      <p:ext uri="{BB962C8B-B14F-4D97-AF65-F5344CB8AC3E}">
        <p14:creationId xmlns="" xmlns:p14="http://schemas.microsoft.com/office/powerpoint/2010/main" val="1003474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539552" y="515918"/>
            <a:ext cx="7776864" cy="235675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1- Nerf fémoral, </a:t>
            </a:r>
          </a:p>
          <a:p>
            <a:r>
              <a:rPr lang="fr-FR" sz="240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branches terminales</a:t>
            </a:r>
            <a:endParaRPr lang="fr-FR" sz="2400" b="0" dirty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Plans superficiel - nerf musculo-cutané latéral</a:t>
            </a:r>
          </a:p>
          <a:p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- nerf musculo-cutané médial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Plans profond     - nerf du quadriceps fémoral</a:t>
            </a:r>
          </a:p>
          <a:p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- nerf saphène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 descr="http://www.google.fr/url?source=imglanding&amp;ct=img&amp;q=http://3.bp.blogspot.com/-BD1s9n-05vA/UTJpT8jksmI/AAAAAAAABLo/d_-CGBcwm0g/s1600/x18.JPG&amp;sa=X&amp;ei=N9xcVf7zOIXYywPm0oGgCg&amp;ved=0CAkQ8wc&amp;usg=AFQjCNHK9BwfyWRmSm8ORJBdL0UfUKjs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616624" cy="3496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869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583082" y="1412776"/>
            <a:ext cx="4781006" cy="295419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Territoires d’innervation motrice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Fléchisseur de la cuisse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Extenseur de la jambe</a:t>
            </a:r>
          </a:p>
          <a:p>
            <a:endParaRPr lang="fr-FR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Moteur pour: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ilio-psoas,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pectiné,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long adducteur,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quadriceps et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sartorius</a:t>
            </a:r>
            <a:endParaRPr lang="fr-FR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561254"/>
            <a:ext cx="646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 Nerf fémoral, territoires d’innervation</a:t>
            </a:r>
          </a:p>
        </p:txBody>
      </p:sp>
      <p:pic>
        <p:nvPicPr>
          <p:cNvPr id="5" name="Picture 2" descr="jambe">
            <a:extLst>
              <a:ext uri="{FF2B5EF4-FFF2-40B4-BE49-F238E27FC236}">
                <a16:creationId xmlns="" xmlns:a16="http://schemas.microsoft.com/office/drawing/2014/main" id="{D20CC693-CC74-4433-A308-4E96B90A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99" y="1556792"/>
            <a:ext cx="3473819" cy="4657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6152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83568" y="1988840"/>
            <a:ext cx="4536504" cy="23042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Territoires d’innervation sensitive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Assure </a:t>
            </a:r>
            <a:r>
              <a:rPr lang="fr-FR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la sensibilité</a:t>
            </a:r>
          </a:p>
          <a:p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des téguments des régions suivantes: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face antérieure de la cuisse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face antéro-médiale du genou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face antéro-médiale de la jambe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et du cou de pied.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8" name="Picture 6" descr="http://www.google.fr/url?source=imglanding&amp;ct=img&amp;q=http://www.anat-jg.com/Membre_pelvien/inervmi/images/innerv-sens-face2.gif&amp;sa=X&amp;ei=xHxfVb0rxdLIA-nigPAD&amp;ved=0CAkQ8wc&amp;usg=AFQjCNEgQXjd2WCZH6b6J7hSYEcWMENjN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86" y="1287924"/>
            <a:ext cx="3569572" cy="5084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561254"/>
            <a:ext cx="646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 Nerf fémoral, territoires d’innervation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799324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61254"/>
            <a:ext cx="646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 Nerf fémoral, territoires d’innervation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CDCA8A4-353D-46AD-8659-65B3B06E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57" y="1268760"/>
            <a:ext cx="6961085" cy="5220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9677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83568" y="2708920"/>
            <a:ext cx="4464497" cy="248195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fr-FR" sz="20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2800" b="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Origine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2000" u="sng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fr-FR" sz="2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racines issues des branches ventrales des 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aseline="30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, 3</a:t>
            </a:r>
            <a:r>
              <a:rPr lang="fr-FR" sz="2000" baseline="30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sz="2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fr-FR" sz="2000" baseline="30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nerf spinaux lombaires (</a:t>
            </a:r>
            <a:r>
              <a:rPr lang="fr-FR" sz="2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L2,L3,L4</a:t>
            </a: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18"/>
          <a:stretch/>
        </p:blipFill>
        <p:spPr bwMode="auto">
          <a:xfrm>
            <a:off x="4572000" y="1129099"/>
            <a:ext cx="4283315" cy="50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5489" y="836712"/>
            <a:ext cx="3094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Nerf obturateur </a:t>
            </a:r>
            <a:endParaRPr lang="fr-FR" sz="3200" b="1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17286F4-3180-451A-B644-E608A1C37AA0}"/>
              </a:ext>
            </a:extLst>
          </p:cNvPr>
          <p:cNvSpPr txBox="1"/>
          <p:nvPr/>
        </p:nvSpPr>
        <p:spPr>
          <a:xfrm>
            <a:off x="703057" y="166638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Nerf mixte sensitivo-moteur</a:t>
            </a:r>
          </a:p>
        </p:txBody>
      </p:sp>
    </p:spTree>
    <p:extLst>
      <p:ext uri="{BB962C8B-B14F-4D97-AF65-F5344CB8AC3E}">
        <p14:creationId xmlns="" xmlns:p14="http://schemas.microsoft.com/office/powerpoint/2010/main" val="4126535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412776"/>
            <a:ext cx="42484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Trajet</a:t>
            </a:r>
          </a:p>
          <a:p>
            <a:endParaRPr lang="fr-FR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 nerf se forme en arrière du muscle gd psoas,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descend le long de son bord médial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passe devant l’aile du sacrum,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620688"/>
            <a:ext cx="2821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Nerf obturateur </a:t>
            </a:r>
            <a:endParaRPr lang="fr-FR" sz="2800" b="1" dirty="0"/>
          </a:p>
        </p:txBody>
      </p: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BEB4AD9E-9E6C-4C40-AB16-D362E73DD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024" t="-1" r="-787" b="3801"/>
          <a:stretch/>
        </p:blipFill>
        <p:spPr bwMode="auto">
          <a:xfrm>
            <a:off x="5436096" y="423845"/>
            <a:ext cx="3312368" cy="6010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0562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412776"/>
            <a:ext cx="49685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Trajet</a:t>
            </a:r>
          </a:p>
          <a:p>
            <a:endParaRPr lang="fr-FR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Passe en dehors de l’artère ilio-lombale,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derrière les nœuds lymphatiques iliaques communs.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pénètre le bassin contre la paroi pelvienne et l’aponévrose obturatrice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s’engage dans le foramen obturé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où il se termine en deux branches antérieure superficielle et postérieure profonde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620688"/>
            <a:ext cx="2821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Nerf obturateur </a:t>
            </a:r>
            <a:endParaRPr lang="fr-FR" sz="2800" b="1" dirty="0"/>
          </a:p>
        </p:txBody>
      </p:sp>
      <p:pic>
        <p:nvPicPr>
          <p:cNvPr id="5" name="Picture 2" descr="innmi.text">
            <a:extLst>
              <a:ext uri="{FF2B5EF4-FFF2-40B4-BE49-F238E27FC236}">
                <a16:creationId xmlns="" xmlns:a16="http://schemas.microsoft.com/office/drawing/2014/main" id="{6FDB3930-BA97-445C-AEA6-408165D19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59" y="951345"/>
            <a:ext cx="3426405" cy="548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340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6E264DB-79AE-432D-BB21-E9772D8F6CB4}"/>
              </a:ext>
            </a:extLst>
          </p:cNvPr>
          <p:cNvSpPr/>
          <p:nvPr/>
        </p:nvSpPr>
        <p:spPr>
          <a:xfrm rot="10800000" flipV="1">
            <a:off x="899592" y="980728"/>
            <a:ext cx="73448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Objectifs </a:t>
            </a:r>
            <a:r>
              <a:rPr lang="fr-FR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pédagogique </a:t>
            </a:r>
            <a:endParaRPr lang="fr-FR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fr-FR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fr-FR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1-connaitre la constitution du plexus lombaire</a:t>
            </a:r>
          </a:p>
          <a:p>
            <a:pPr lvl="0"/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 Connaitre sa situation</a:t>
            </a:r>
          </a:p>
          <a:p>
            <a:pPr lvl="0"/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 Connaitre ses rapports topographiques</a:t>
            </a:r>
          </a:p>
          <a:p>
            <a:pPr lvl="0"/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 Connaitre ses branches de division ainsi que leurs territoires moteurs et sensitifs   </a:t>
            </a:r>
          </a:p>
        </p:txBody>
      </p:sp>
    </p:spTree>
    <p:extLst>
      <p:ext uri="{BB962C8B-B14F-4D97-AF65-F5344CB8AC3E}">
        <p14:creationId xmlns="" xmlns:p14="http://schemas.microsoft.com/office/powerpoint/2010/main" val="8074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1988840"/>
            <a:ext cx="3528393" cy="28803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342900" indent="-342900">
              <a:buFont typeface="Wingdings" pitchFamily="2" charset="2"/>
              <a:buChar char="§"/>
            </a:pPr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Dans la région lombaire</a:t>
            </a:r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le nerf est en rapport avec le muscle psoas et les éléments vasculo-nerveux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les nerfs ilio-hypogastriques et ilio-inguinal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le nerf cutané latéral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nerf génito-fémoral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Veines lombaires ascendantes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Tronc lombo-sacral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872258"/>
            <a:ext cx="4627563" cy="43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746349"/>
            <a:ext cx="5763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Nerf obturateur</a:t>
            </a:r>
          </a:p>
          <a:p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Rapports</a:t>
            </a:r>
          </a:p>
        </p:txBody>
      </p:sp>
    </p:spTree>
    <p:extLst>
      <p:ext uri="{BB962C8B-B14F-4D97-AF65-F5344CB8AC3E}">
        <p14:creationId xmlns="" xmlns:p14="http://schemas.microsoft.com/office/powerpoint/2010/main" val="3090128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899592" y="1196752"/>
            <a:ext cx="5544616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285750" indent="-285750">
              <a:buFont typeface="Wingdings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Nerfs articulaires pour la coxo-fémorale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Nerfs du muscle obturateur externe</a:t>
            </a:r>
          </a:p>
          <a:p>
            <a:r>
              <a:rPr lang="fr-FR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644" y="2040522"/>
            <a:ext cx="6166142" cy="434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7664" y="611397"/>
            <a:ext cx="5180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Nerf obturateur, 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branches collatérales</a:t>
            </a:r>
          </a:p>
        </p:txBody>
      </p:sp>
    </p:spTree>
    <p:extLst>
      <p:ext uri="{BB962C8B-B14F-4D97-AF65-F5344CB8AC3E}">
        <p14:creationId xmlns="" xmlns:p14="http://schemas.microsoft.com/office/powerpoint/2010/main" val="492797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043608" y="1844824"/>
            <a:ext cx="6336703" cy="427159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285750" indent="-285750">
              <a:buFont typeface="Wingdings" pitchFamily="2" charset="2"/>
              <a:buChar char="§"/>
            </a:pPr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Branche antérieure ou  superficielle</a:t>
            </a:r>
            <a:r>
              <a:rPr lang="fr-FR" sz="2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elle donne plusieurs rameaux</a:t>
            </a:r>
          </a:p>
          <a:p>
            <a:r>
              <a:rPr lang="fr-FR" sz="2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- Rameau du m pectiné</a:t>
            </a:r>
          </a:p>
          <a:p>
            <a:r>
              <a:rPr lang="fr-FR" sz="2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- nerf du m long adducteur</a:t>
            </a:r>
          </a:p>
          <a:p>
            <a:r>
              <a:rPr lang="fr-FR" sz="2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- nerf m court adducteur</a:t>
            </a:r>
          </a:p>
          <a:p>
            <a:r>
              <a:rPr lang="fr-FR" sz="2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- nerf du m gracile</a:t>
            </a:r>
          </a:p>
          <a:p>
            <a:r>
              <a:rPr lang="fr-FR" sz="2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- rameau cutané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24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Branche postérieure ou profonde     </a:t>
            </a:r>
          </a:p>
          <a:p>
            <a:r>
              <a:rPr lang="fr-FR" sz="2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- Rameaux musculaires</a:t>
            </a:r>
          </a:p>
          <a:p>
            <a:r>
              <a:rPr lang="fr-FR" sz="2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- Rameaux articulaires pour le genou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925706" y="692696"/>
            <a:ext cx="5895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Nerf obturateur, branches terminales</a:t>
            </a:r>
          </a:p>
        </p:txBody>
      </p:sp>
    </p:spTree>
    <p:extLst>
      <p:ext uri="{BB962C8B-B14F-4D97-AF65-F5344CB8AC3E}">
        <p14:creationId xmlns="" xmlns:p14="http://schemas.microsoft.com/office/powerpoint/2010/main" val="655775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9" y="1340768"/>
            <a:ext cx="7115199" cy="50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5706" y="692696"/>
            <a:ext cx="622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Nerf obturateur, branches terminales</a:t>
            </a:r>
          </a:p>
        </p:txBody>
      </p:sp>
    </p:spTree>
    <p:extLst>
      <p:ext uri="{BB962C8B-B14F-4D97-AF65-F5344CB8AC3E}">
        <p14:creationId xmlns="" xmlns:p14="http://schemas.microsoft.com/office/powerpoint/2010/main" val="1844088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11560" y="1268760"/>
            <a:ext cx="5544616" cy="367240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Territoires d’innervation motrice</a:t>
            </a:r>
          </a:p>
          <a:p>
            <a:endParaRPr lang="fr-FR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Adducteur et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Rotateur latéral de la cuisse</a:t>
            </a:r>
          </a:p>
          <a:p>
            <a:r>
              <a:rPr lang="fr-FR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3200" b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Moteur</a:t>
            </a:r>
            <a:r>
              <a:rPr lang="fr-FR" sz="3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pour: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obturateur externe,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pectiné,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court adducteur,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long adducteur,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grand adducteur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et gracile</a:t>
            </a:r>
          </a:p>
          <a:p>
            <a:endParaRPr lang="fr-FR" sz="20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621034"/>
            <a:ext cx="6860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Nerf obturateur, territoires d’innervation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784015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539552" y="2247435"/>
            <a:ext cx="4968552" cy="338121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fr-FR" sz="20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Territoires d’innervation sensitive</a:t>
            </a:r>
          </a:p>
          <a:p>
            <a:r>
              <a:rPr lang="fr-FR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Assure </a:t>
            </a:r>
            <a:r>
              <a:rPr lang="fr-FR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la sensibilité</a:t>
            </a:r>
          </a:p>
          <a:p>
            <a:r>
              <a:rPr lang="fr-FR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des téguments de la    </a:t>
            </a:r>
          </a:p>
          <a:p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face médiale de la cuisse</a:t>
            </a:r>
          </a:p>
          <a:p>
            <a:r>
              <a:rPr lang="fr-FR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621034"/>
            <a:ext cx="6860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Nerf obturateur, territoires d’innervation</a:t>
            </a:r>
          </a:p>
        </p:txBody>
      </p:sp>
      <p:pic>
        <p:nvPicPr>
          <p:cNvPr id="7172" name="Picture 4" descr="http://www.google.fr/url?source=imglanding&amp;ct=img&amp;q=http://www.anat-jg.com/Membre_pelvien/inervmi/images/innerv-sens-face2.gif&amp;sa=X&amp;ei=xHxfVb0rxdLIA-nigPAD&amp;ved=0CAkQ8wc&amp;usg=AFQjCNEgQXjd2WCZH6b6J7hSYEcWMENjN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17" t="3690" b="6728"/>
          <a:stretch/>
        </p:blipFill>
        <p:spPr bwMode="auto">
          <a:xfrm>
            <a:off x="5076056" y="1453766"/>
            <a:ext cx="3406130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79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20AA1E44-75E2-43FF-BCB7-53EF0F35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D61E1DD-FE2E-4B04-ABC9-56173F0F5029}"/>
              </a:ext>
            </a:extLst>
          </p:cNvPr>
          <p:cNvSpPr/>
          <p:nvPr/>
        </p:nvSpPr>
        <p:spPr>
          <a:xfrm>
            <a:off x="899592" y="332656"/>
            <a:ext cx="6860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Nerf obturateur, territoires d’innervation</a:t>
            </a:r>
          </a:p>
        </p:txBody>
      </p:sp>
    </p:spTree>
    <p:extLst>
      <p:ext uri="{BB962C8B-B14F-4D97-AF65-F5344CB8AC3E}">
        <p14:creationId xmlns="" xmlns:p14="http://schemas.microsoft.com/office/powerpoint/2010/main" val="42419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Références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965" marR="6985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fr-FR" sz="2400" spc="-10" dirty="0" smtClean="0">
                <a:latin typeface="Calibri"/>
                <a:cs typeface="Calibri"/>
              </a:rPr>
              <a:t>Anatomie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de </a:t>
            </a:r>
            <a:r>
              <a:rPr lang="fr-FR" sz="2400" spc="-30" dirty="0" smtClean="0">
                <a:latin typeface="Calibri"/>
                <a:cs typeface="Calibri"/>
              </a:rPr>
              <a:t>l’appareil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locomoteur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«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DUFOUR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»</a:t>
            </a:r>
          </a:p>
          <a:p>
            <a:pPr marL="355600" indent="-342900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fr-FR" sz="2400" spc="-5" dirty="0" smtClean="0">
                <a:latin typeface="Calibri"/>
                <a:cs typeface="Calibri"/>
              </a:rPr>
              <a:t>Le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spc="-20" dirty="0" smtClean="0">
                <a:latin typeface="Calibri"/>
                <a:cs typeface="Calibri"/>
              </a:rPr>
              <a:t>cours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spc="-30" dirty="0" smtClean="0">
                <a:latin typeface="Calibri"/>
                <a:cs typeface="Calibri"/>
              </a:rPr>
              <a:t>d’anatomie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«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HAMMOUDI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»</a:t>
            </a:r>
          </a:p>
          <a:p>
            <a:pPr marL="354965" marR="1123315" indent="-342900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fr-FR" sz="2400" spc="-15" dirty="0" err="1" smtClean="0">
                <a:latin typeface="Calibri"/>
                <a:cs typeface="Calibri"/>
              </a:rPr>
              <a:t>Névrologie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du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membre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spc="-5" dirty="0" err="1" smtClean="0">
                <a:latin typeface="Calibri"/>
                <a:cs typeface="Calibri"/>
              </a:rPr>
              <a:t>pelvien</a:t>
            </a:r>
            <a:r>
              <a:rPr lang="fr-FR" sz="2400" dirty="0" err="1" smtClean="0">
                <a:latin typeface="Calibri"/>
                <a:cs typeface="Calibri"/>
              </a:rPr>
              <a:t>«</a:t>
            </a:r>
            <a:r>
              <a:rPr lang="fr-FR" sz="2000" spc="-5" dirty="0" err="1" smtClean="0">
                <a:latin typeface="Calibri"/>
                <a:cs typeface="Calibri"/>
              </a:rPr>
              <a:t>BOUKERCHE</a:t>
            </a:r>
            <a:r>
              <a:rPr lang="fr-FR" sz="2400" dirty="0" smtClean="0">
                <a:latin typeface="Calibri"/>
                <a:cs typeface="Calibri"/>
              </a:rPr>
              <a:t>»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fr-FR" sz="2400" spc="-10" dirty="0" smtClean="0">
                <a:latin typeface="Calibri"/>
                <a:cs typeface="Calibri"/>
              </a:rPr>
              <a:t>Anatomie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clinique </a:t>
            </a:r>
            <a:r>
              <a:rPr lang="fr-FR" sz="2400" dirty="0" smtClean="0">
                <a:latin typeface="Calibri"/>
                <a:cs typeface="Calibri"/>
              </a:rPr>
              <a:t>«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KAMINA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»</a:t>
            </a: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fr-FR" sz="2400" spc="-15" dirty="0" smtClean="0">
                <a:latin typeface="Calibri"/>
                <a:cs typeface="Calibri"/>
              </a:rPr>
              <a:t>Atlas </a:t>
            </a:r>
            <a:r>
              <a:rPr lang="fr-FR" sz="2400" spc="-30" dirty="0" smtClean="0">
                <a:latin typeface="Calibri"/>
                <a:cs typeface="Calibri"/>
              </a:rPr>
              <a:t>d’anatomie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«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NETTER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»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391EE22-DDEC-4A4C-BCA5-199DEAF3D3F1}"/>
              </a:ext>
            </a:extLst>
          </p:cNvPr>
          <p:cNvSpPr txBox="1"/>
          <p:nvPr/>
        </p:nvSpPr>
        <p:spPr>
          <a:xfrm>
            <a:off x="899592" y="1311252"/>
            <a:ext cx="741682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Réseau anastomotique de fibres nerveuses provenant des centres médullaires lombaires de L1 à </a:t>
            </a:r>
            <a:r>
              <a:rPr lang="fr-F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L4</a:t>
            </a:r>
            <a:endParaRPr lang="fr-FR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Origine 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branches antérieures des racines rachidiennes </a:t>
            </a:r>
          </a:p>
          <a:p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L1 à L4 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T12 et </a:t>
            </a:r>
            <a:r>
              <a:rPr lang="fr-F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L5</a:t>
            </a:r>
            <a:endParaRPr lang="fr-F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Innervation : </a:t>
            </a:r>
          </a:p>
          <a:p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Paroi abdominale</a:t>
            </a:r>
          </a:p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Organes génitaux externes</a:t>
            </a:r>
          </a:p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Membres 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inférieurs</a:t>
            </a:r>
            <a:endParaRPr lang="fr-F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collatérales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terminales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44474684-7D54-4528-8D76-D2488F764AC3}"/>
              </a:ext>
            </a:extLst>
          </p:cNvPr>
          <p:cNvSpPr txBox="1"/>
          <p:nvPr/>
        </p:nvSpPr>
        <p:spPr>
          <a:xfrm>
            <a:off x="1403648" y="69269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Généralités- 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8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560045" y="496182"/>
            <a:ext cx="2283763" cy="41253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Constitution</a:t>
            </a:r>
          </a:p>
          <a:p>
            <a:endParaRPr lang="fr-FR" sz="24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google.fr/url?source=imglanding&amp;ct=img&amp;q=http://www.lafed-um1.fr/statique/upload/tuteur/lombo_sacral_e9bf3ccbec.png&amp;sa=X&amp;ei=0qtcVciBNabOygOkh4OQCQ&amp;ved=0CAkQ8wc&amp;usg=AFQjCNFId_qVtDtLQwzkMwPH1L5A2kK90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88027"/>
            <a:ext cx="7201182" cy="4973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16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0323B252-40D1-4CD2-80F4-8AF114BA48A1}"/>
              </a:ext>
            </a:extLst>
          </p:cNvPr>
          <p:cNvSpPr txBox="1"/>
          <p:nvPr/>
        </p:nvSpPr>
        <p:spPr>
          <a:xfrm>
            <a:off x="539552" y="1560504"/>
            <a:ext cx="806489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 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rameau antérieur du 1er nerf lombal reçoit l’anastomose du 12ème nerf intercostal, donne les nerfs ilio-hypogastrique et ilio-inguinal et envoie une anastomose au 2ème nerf lombal.</a:t>
            </a:r>
          </a:p>
          <a:p>
            <a:endParaRPr lang="fr-F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 Le 2ème nerf lombal reçoit l’anastomose du 1er nerf lombal, donne le nerf cutané latéral de la cuisse et le nerf </a:t>
            </a:r>
            <a:r>
              <a:rPr lang="fr-F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génito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-fémoral, un rameau pour le nerf fémoral, un rameau pour le nerf obturateur et une anastomose pour le 3ème nerf lombal.</a:t>
            </a:r>
          </a:p>
          <a:p>
            <a:endParaRPr lang="fr-F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 Le 3ème nerf lombal reçoit l’anastomose du 2ème nerf lombal, donne un rameau pour le nerf fémoral et un pour le nerf obturateur, et une anastomose pour le 4ème nerf lombal.</a:t>
            </a:r>
          </a:p>
          <a:p>
            <a:endParaRPr lang="fr-F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 Le 4ème nerf lombal reçoit l’anastomose du 3ème nerf lombal, donne un rameau pour le nerf fémoral et un pour le nerf obturateur, et une anastomose pour le 5ème nerf lombal.</a:t>
            </a: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D9D08EB3-85B7-4C75-A8AB-12EA9F83094A}"/>
              </a:ext>
            </a:extLst>
          </p:cNvPr>
          <p:cNvSpPr txBox="1">
            <a:spLocks/>
          </p:cNvSpPr>
          <p:nvPr/>
        </p:nvSpPr>
        <p:spPr>
          <a:xfrm>
            <a:off x="560045" y="496182"/>
            <a:ext cx="2283763" cy="41253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Constitution</a:t>
            </a:r>
          </a:p>
          <a:p>
            <a:endParaRPr lang="fr-FR" sz="24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8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3AF3CCCC-38FB-420C-B72D-7A4D66A47D6C}"/>
              </a:ext>
            </a:extLst>
          </p:cNvPr>
          <p:cNvSpPr txBox="1"/>
          <p:nvPr/>
        </p:nvSpPr>
        <p:spPr>
          <a:xfrm>
            <a:off x="539552" y="1124744"/>
            <a:ext cx="8424936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/>
              <a:t> 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à noter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 </a:t>
            </a:r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nerfs fémoral et obturateur ont les mêmes origines, venant tous deux des 2ème , 3ème et 4ème nerfs lombaux.</a:t>
            </a:r>
          </a:p>
          <a:p>
            <a:endParaRPr lang="fr-FR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 le 4ème nerf lombal envoyant en outre une anastomose au plexus sacral, c’est-à-dire au nerf sciatique, ce nerf lombal concourt à la constitution des trois grands nerfs du membre inférieur :</a:t>
            </a:r>
          </a:p>
          <a:p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aussi la nomme-t-on souvent nerf en fourche. </a:t>
            </a:r>
          </a:p>
          <a:p>
            <a:endParaRPr lang="fr-FR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Ainsi constitué, le plexus lombal, </a:t>
            </a:r>
          </a:p>
          <a:p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très étroit en haut, plus large en bas, </a:t>
            </a:r>
          </a:p>
          <a:p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une forme triangulaire à base inférieure</a:t>
            </a:r>
          </a:p>
        </p:txBody>
      </p:sp>
    </p:spTree>
    <p:extLst>
      <p:ext uri="{BB962C8B-B14F-4D97-AF65-F5344CB8AC3E}">
        <p14:creationId xmlns="" xmlns:p14="http://schemas.microsoft.com/office/powerpoint/2010/main" val="21083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héma plexus lomba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2" y="548680"/>
            <a:ext cx="8038039" cy="5904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73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36"/>
          <a:stretch/>
        </p:blipFill>
        <p:spPr bwMode="auto">
          <a:xfrm>
            <a:off x="3923928" y="819099"/>
            <a:ext cx="4796655" cy="562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908720"/>
            <a:ext cx="1584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Situation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2E12E8C-079A-4E3F-BCFD-595FE091529D}"/>
              </a:ext>
            </a:extLst>
          </p:cNvPr>
          <p:cNvSpPr/>
          <p:nvPr/>
        </p:nvSpPr>
        <p:spPr>
          <a:xfrm>
            <a:off x="611560" y="2132856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plexus lombaire est situé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les faisceaux du muscle grand psoas,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longeant les faces latérales des corps vertébraux,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avant des apophyses costiformes</a:t>
            </a:r>
          </a:p>
        </p:txBody>
      </p:sp>
    </p:spTree>
    <p:extLst>
      <p:ext uri="{BB962C8B-B14F-4D97-AF65-F5344CB8AC3E}">
        <p14:creationId xmlns="" xmlns:p14="http://schemas.microsoft.com/office/powerpoint/2010/main" val="131508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2200</TotalTime>
  <Words>1400</Words>
  <Application>Microsoft Office PowerPoint</Application>
  <PresentationFormat>Affichage à l'écran (4:3)</PresentationFormat>
  <Paragraphs>281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Débit</vt:lpstr>
      <vt:lpstr>Plexus lombaire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Références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laptop-05</dc:creator>
  <cp:lastModifiedBy>pcstar</cp:lastModifiedBy>
  <cp:revision>134</cp:revision>
  <dcterms:created xsi:type="dcterms:W3CDTF">2015-05-19T07:58:51Z</dcterms:created>
  <dcterms:modified xsi:type="dcterms:W3CDTF">2024-05-09T00:34:16Z</dcterms:modified>
</cp:coreProperties>
</file>