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1" r:id="rId3"/>
    <p:sldId id="257" r:id="rId4"/>
    <p:sldId id="259" r:id="rId5"/>
    <p:sldId id="263" r:id="rId6"/>
    <p:sldId id="265" r:id="rId7"/>
    <p:sldId id="266" r:id="rId8"/>
    <p:sldId id="262" r:id="rId9"/>
    <p:sldId id="260" r:id="rId10"/>
    <p:sldId id="264" r:id="rId11"/>
    <p:sldId id="267" r:id="rId12"/>
    <p:sldId id="268" r:id="rId13"/>
    <p:sldId id="269" r:id="rId14"/>
    <p:sldId id="270" r:id="rId15"/>
    <p:sldId id="279" r:id="rId16"/>
    <p:sldId id="271" r:id="rId17"/>
    <p:sldId id="272" r:id="rId18"/>
    <p:sldId id="273" r:id="rId19"/>
    <p:sldId id="274" r:id="rId20"/>
    <p:sldId id="275" r:id="rId21"/>
    <p:sldId id="280" r:id="rId22"/>
    <p:sldId id="276" r:id="rId23"/>
    <p:sldId id="277" r:id="rId24"/>
    <p:sldId id="284" r:id="rId25"/>
    <p:sldId id="281" r:id="rId26"/>
    <p:sldId id="282" r:id="rId27"/>
    <p:sldId id="283" r:id="rId28"/>
    <p:sldId id="278"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86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AEB0383-6678-4996-B2AA-84C616867823}" type="datetimeFigureOut">
              <a:rPr lang="fr-FR" smtClean="0"/>
              <a:t>01/05/2024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277E76-8958-425E-B242-48BAD25701DB}" type="slidenum">
              <a:rPr lang="fr-FR" smtClean="0"/>
              <a:t>‹#›</a:t>
            </a:fld>
            <a:endParaRPr lang="fr-FR"/>
          </a:p>
        </p:txBody>
      </p:sp>
    </p:spTree>
    <p:extLst>
      <p:ext uri="{BB962C8B-B14F-4D97-AF65-F5344CB8AC3E}">
        <p14:creationId xmlns:p14="http://schemas.microsoft.com/office/powerpoint/2010/main" val="2459963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AEB0383-6678-4996-B2AA-84C616867823}" type="datetimeFigureOut">
              <a:rPr lang="fr-FR" smtClean="0"/>
              <a:t>01/05/2024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2277E76-8958-425E-B242-48BAD25701DB}" type="slidenum">
              <a:rPr lang="fr-FR" smtClean="0"/>
              <a:t>‹#›</a:t>
            </a:fld>
            <a:endParaRPr lang="fr-FR"/>
          </a:p>
        </p:txBody>
      </p:sp>
    </p:spTree>
    <p:extLst>
      <p:ext uri="{BB962C8B-B14F-4D97-AF65-F5344CB8AC3E}">
        <p14:creationId xmlns:p14="http://schemas.microsoft.com/office/powerpoint/2010/main" val="158294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AEB0383-6678-4996-B2AA-84C616867823}" type="datetimeFigureOut">
              <a:rPr lang="fr-FR" smtClean="0"/>
              <a:t>01/05/2024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277E76-8958-425E-B242-48BAD25701DB}" type="slidenum">
              <a:rPr lang="fr-FR" smtClean="0"/>
              <a:t>‹#›</a:t>
            </a:fld>
            <a:endParaRPr lang="fr-FR"/>
          </a:p>
        </p:txBody>
      </p:sp>
    </p:spTree>
    <p:extLst>
      <p:ext uri="{BB962C8B-B14F-4D97-AF65-F5344CB8AC3E}">
        <p14:creationId xmlns:p14="http://schemas.microsoft.com/office/powerpoint/2010/main" val="90243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AEB0383-6678-4996-B2AA-84C616867823}" type="datetimeFigureOut">
              <a:rPr lang="fr-FR" smtClean="0"/>
              <a:t>01/05/2024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277E76-8958-425E-B242-48BAD25701DB}" type="slidenum">
              <a:rPr lang="fr-FR" smtClean="0"/>
              <a:t>‹#›</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92592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EB0383-6678-4996-B2AA-84C616867823}" type="datetimeFigureOut">
              <a:rPr lang="fr-FR" smtClean="0"/>
              <a:t>01/05/2024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277E76-8958-425E-B242-48BAD25701DB}" type="slidenum">
              <a:rPr lang="fr-FR" smtClean="0"/>
              <a:t>‹#›</a:t>
            </a:fld>
            <a:endParaRPr lang="fr-FR"/>
          </a:p>
        </p:txBody>
      </p:sp>
    </p:spTree>
    <p:extLst>
      <p:ext uri="{BB962C8B-B14F-4D97-AF65-F5344CB8AC3E}">
        <p14:creationId xmlns:p14="http://schemas.microsoft.com/office/powerpoint/2010/main" val="903950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AEB0383-6678-4996-B2AA-84C616867823}" type="datetimeFigureOut">
              <a:rPr lang="fr-FR" smtClean="0"/>
              <a:t>01/05/2024</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277E76-8958-425E-B242-48BAD25701DB}" type="slidenum">
              <a:rPr lang="fr-FR" smtClean="0"/>
              <a:t>‹#›</a:t>
            </a:fld>
            <a:endParaRPr lang="fr-FR"/>
          </a:p>
        </p:txBody>
      </p:sp>
    </p:spTree>
    <p:extLst>
      <p:ext uri="{BB962C8B-B14F-4D97-AF65-F5344CB8AC3E}">
        <p14:creationId xmlns:p14="http://schemas.microsoft.com/office/powerpoint/2010/main" val="2019265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AEB0383-6678-4996-B2AA-84C616867823}" type="datetimeFigureOut">
              <a:rPr lang="fr-FR" smtClean="0"/>
              <a:t>01/05/2024</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277E76-8958-425E-B242-48BAD25701DB}" type="slidenum">
              <a:rPr lang="fr-FR" smtClean="0"/>
              <a:t>‹#›</a:t>
            </a:fld>
            <a:endParaRPr lang="fr-FR"/>
          </a:p>
        </p:txBody>
      </p:sp>
    </p:spTree>
    <p:extLst>
      <p:ext uri="{BB962C8B-B14F-4D97-AF65-F5344CB8AC3E}">
        <p14:creationId xmlns:p14="http://schemas.microsoft.com/office/powerpoint/2010/main" val="1884434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EB0383-6678-4996-B2AA-84C616867823}" type="datetimeFigureOut">
              <a:rPr lang="fr-FR" smtClean="0"/>
              <a:t>01/05/2024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277E76-8958-425E-B242-48BAD25701DB}" type="slidenum">
              <a:rPr lang="fr-FR" smtClean="0"/>
              <a:t>‹#›</a:t>
            </a:fld>
            <a:endParaRPr lang="fr-FR"/>
          </a:p>
        </p:txBody>
      </p:sp>
    </p:spTree>
    <p:extLst>
      <p:ext uri="{BB962C8B-B14F-4D97-AF65-F5344CB8AC3E}">
        <p14:creationId xmlns:p14="http://schemas.microsoft.com/office/powerpoint/2010/main" val="3909682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EB0383-6678-4996-B2AA-84C616867823}" type="datetimeFigureOut">
              <a:rPr lang="fr-FR" smtClean="0"/>
              <a:t>01/05/2024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277E76-8958-425E-B242-48BAD25701DB}" type="slidenum">
              <a:rPr lang="fr-FR" smtClean="0"/>
              <a:t>‹#›</a:t>
            </a:fld>
            <a:endParaRPr lang="fr-FR"/>
          </a:p>
        </p:txBody>
      </p:sp>
    </p:spTree>
    <p:extLst>
      <p:ext uri="{BB962C8B-B14F-4D97-AF65-F5344CB8AC3E}">
        <p14:creationId xmlns:p14="http://schemas.microsoft.com/office/powerpoint/2010/main" val="1846299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AEB0383-6678-4996-B2AA-84C616867823}" type="datetimeFigureOut">
              <a:rPr lang="fr-FR" smtClean="0"/>
              <a:t>01/05/2024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277E76-8958-425E-B242-48BAD25701DB}" type="slidenum">
              <a:rPr lang="fr-FR" smtClean="0"/>
              <a:t>‹#›</a:t>
            </a:fld>
            <a:endParaRPr lang="fr-FR"/>
          </a:p>
        </p:txBody>
      </p:sp>
    </p:spTree>
    <p:extLst>
      <p:ext uri="{BB962C8B-B14F-4D97-AF65-F5344CB8AC3E}">
        <p14:creationId xmlns:p14="http://schemas.microsoft.com/office/powerpoint/2010/main" val="1597078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EB0383-6678-4996-B2AA-84C616867823}" type="datetimeFigureOut">
              <a:rPr lang="fr-FR" smtClean="0"/>
              <a:t>01/05/2024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277E76-8958-425E-B242-48BAD25701DB}" type="slidenum">
              <a:rPr lang="fr-FR" smtClean="0"/>
              <a:t>‹#›</a:t>
            </a:fld>
            <a:endParaRPr lang="fr-FR"/>
          </a:p>
        </p:txBody>
      </p:sp>
    </p:spTree>
    <p:extLst>
      <p:ext uri="{BB962C8B-B14F-4D97-AF65-F5344CB8AC3E}">
        <p14:creationId xmlns:p14="http://schemas.microsoft.com/office/powerpoint/2010/main" val="2089990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AEB0383-6678-4996-B2AA-84C616867823}" type="datetimeFigureOut">
              <a:rPr lang="fr-FR" smtClean="0"/>
              <a:t>01/05/2024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2277E76-8958-425E-B242-48BAD25701DB}" type="slidenum">
              <a:rPr lang="fr-FR" smtClean="0"/>
              <a:t>‹#›</a:t>
            </a:fld>
            <a:endParaRPr lang="fr-FR"/>
          </a:p>
        </p:txBody>
      </p:sp>
    </p:spTree>
    <p:extLst>
      <p:ext uri="{BB962C8B-B14F-4D97-AF65-F5344CB8AC3E}">
        <p14:creationId xmlns:p14="http://schemas.microsoft.com/office/powerpoint/2010/main" val="3289945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EB0383-6678-4996-B2AA-84C616867823}" type="datetimeFigureOut">
              <a:rPr lang="fr-FR" smtClean="0"/>
              <a:t>01/05/2024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2277E76-8958-425E-B242-48BAD25701DB}" type="slidenum">
              <a:rPr lang="fr-FR" smtClean="0"/>
              <a:t>‹#›</a:t>
            </a:fld>
            <a:endParaRPr lang="fr-FR"/>
          </a:p>
        </p:txBody>
      </p:sp>
    </p:spTree>
    <p:extLst>
      <p:ext uri="{BB962C8B-B14F-4D97-AF65-F5344CB8AC3E}">
        <p14:creationId xmlns:p14="http://schemas.microsoft.com/office/powerpoint/2010/main" val="3730350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AEB0383-6678-4996-B2AA-84C616867823}" type="datetimeFigureOut">
              <a:rPr lang="fr-FR" smtClean="0"/>
              <a:t>01/05/2024</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42277E76-8958-425E-B242-48BAD25701DB}" type="slidenum">
              <a:rPr lang="fr-FR" smtClean="0"/>
              <a:t>‹#›</a:t>
            </a:fld>
            <a:endParaRPr lang="fr-FR"/>
          </a:p>
        </p:txBody>
      </p:sp>
    </p:spTree>
    <p:extLst>
      <p:ext uri="{BB962C8B-B14F-4D97-AF65-F5344CB8AC3E}">
        <p14:creationId xmlns:p14="http://schemas.microsoft.com/office/powerpoint/2010/main" val="1613192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AEB0383-6678-4996-B2AA-84C616867823}" type="datetimeFigureOut">
              <a:rPr lang="fr-FR" smtClean="0"/>
              <a:t>01/05/2024</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42277E76-8958-425E-B242-48BAD25701DB}" type="slidenum">
              <a:rPr lang="fr-FR" smtClean="0"/>
              <a:t>‹#›</a:t>
            </a:fld>
            <a:endParaRPr lang="fr-FR"/>
          </a:p>
        </p:txBody>
      </p:sp>
    </p:spTree>
    <p:extLst>
      <p:ext uri="{BB962C8B-B14F-4D97-AF65-F5344CB8AC3E}">
        <p14:creationId xmlns:p14="http://schemas.microsoft.com/office/powerpoint/2010/main" val="1082758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AAEB0383-6678-4996-B2AA-84C616867823}" type="datetimeFigureOut">
              <a:rPr lang="fr-FR" smtClean="0"/>
              <a:t>01/05/2024</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42277E76-8958-425E-B242-48BAD25701DB}" type="slidenum">
              <a:rPr lang="fr-FR" smtClean="0"/>
              <a:t>‹#›</a:t>
            </a:fld>
            <a:endParaRPr lang="fr-FR"/>
          </a:p>
        </p:txBody>
      </p:sp>
    </p:spTree>
    <p:extLst>
      <p:ext uri="{BB962C8B-B14F-4D97-AF65-F5344CB8AC3E}">
        <p14:creationId xmlns:p14="http://schemas.microsoft.com/office/powerpoint/2010/main" val="56802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AEB0383-6678-4996-B2AA-84C616867823}" type="datetimeFigureOut">
              <a:rPr lang="fr-FR" smtClean="0"/>
              <a:t>01/05/2024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2277E76-8958-425E-B242-48BAD25701DB}" type="slidenum">
              <a:rPr lang="fr-FR" smtClean="0"/>
              <a:t>‹#›</a:t>
            </a:fld>
            <a:endParaRPr lang="fr-FR"/>
          </a:p>
        </p:txBody>
      </p:sp>
    </p:spTree>
    <p:extLst>
      <p:ext uri="{BB962C8B-B14F-4D97-AF65-F5344CB8AC3E}">
        <p14:creationId xmlns:p14="http://schemas.microsoft.com/office/powerpoint/2010/main" val="2243277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AEB0383-6678-4996-B2AA-84C616867823}" type="datetimeFigureOut">
              <a:rPr lang="fr-FR" smtClean="0"/>
              <a:t>01/05/2024</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2277E76-8958-425E-B242-48BAD25701DB}" type="slidenum">
              <a:rPr lang="fr-FR" smtClean="0"/>
              <a:t>‹#›</a:t>
            </a:fld>
            <a:endParaRPr lang="fr-FR"/>
          </a:p>
        </p:txBody>
      </p:sp>
    </p:spTree>
    <p:extLst>
      <p:ext uri="{BB962C8B-B14F-4D97-AF65-F5344CB8AC3E}">
        <p14:creationId xmlns:p14="http://schemas.microsoft.com/office/powerpoint/2010/main" val="120897553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2606" y="429233"/>
            <a:ext cx="8825658" cy="1054240"/>
          </a:xfrm>
        </p:spPr>
        <p:txBody>
          <a:bodyPr/>
          <a:lstStyle/>
          <a:p>
            <a:r>
              <a:rPr lang="fr-FR" sz="2800" b="1" dirty="0" err="1">
                <a:solidFill>
                  <a:srgbClr val="EBEBEB"/>
                </a:solidFill>
                <a:latin typeface="Andalus" panose="02020603050405020304" pitchFamily="18" charset="-78"/>
                <a:cs typeface="Andalus" panose="02020603050405020304" pitchFamily="18" charset="-78"/>
              </a:rPr>
              <a:t>University</a:t>
            </a:r>
            <a:r>
              <a:rPr lang="fr-FR" sz="2800" b="1" dirty="0">
                <a:solidFill>
                  <a:srgbClr val="EBEBEB"/>
                </a:solidFill>
                <a:latin typeface="Andalus" panose="02020603050405020304" pitchFamily="18" charset="-78"/>
                <a:cs typeface="Andalus" panose="02020603050405020304" pitchFamily="18" charset="-78"/>
              </a:rPr>
              <a:t> IBN KHALDOUN  of Tiaret</a:t>
            </a:r>
            <a:br>
              <a:rPr lang="fr-FR" sz="2800" b="1" dirty="0">
                <a:solidFill>
                  <a:srgbClr val="EBEBEB"/>
                </a:solidFill>
                <a:latin typeface="Andalus" panose="02020603050405020304" pitchFamily="18" charset="-78"/>
                <a:cs typeface="Andalus" panose="02020603050405020304" pitchFamily="18" charset="-78"/>
              </a:rPr>
            </a:br>
            <a:r>
              <a:rPr lang="fr-FR" sz="2800" b="1" dirty="0">
                <a:solidFill>
                  <a:srgbClr val="EBEBEB"/>
                </a:solidFill>
                <a:latin typeface="Andalus" panose="02020603050405020304" pitchFamily="18" charset="-78"/>
                <a:cs typeface="Andalus" panose="02020603050405020304" pitchFamily="18" charset="-78"/>
              </a:rPr>
              <a:t>ANNEXE DE MÉDECINE</a:t>
            </a:r>
            <a:endParaRPr lang="fr-FR" sz="2800" b="1" dirty="0">
              <a:latin typeface="Andalus" panose="02020603050405020304" pitchFamily="18" charset="-78"/>
              <a:cs typeface="Andalus" panose="02020603050405020304" pitchFamily="18" charset="-78"/>
            </a:endParaRPr>
          </a:p>
        </p:txBody>
      </p:sp>
      <p:sp>
        <p:nvSpPr>
          <p:cNvPr id="3" name="Subtitle 2"/>
          <p:cNvSpPr>
            <a:spLocks noGrp="1"/>
          </p:cNvSpPr>
          <p:nvPr>
            <p:ph type="subTitle" idx="1"/>
          </p:nvPr>
        </p:nvSpPr>
        <p:spPr>
          <a:xfrm>
            <a:off x="1876315" y="5100320"/>
            <a:ext cx="8825658" cy="721248"/>
          </a:xfrm>
        </p:spPr>
        <p:txBody>
          <a:bodyPr>
            <a:normAutofit/>
          </a:bodyPr>
          <a:lstStyle/>
          <a:p>
            <a:pPr algn="ctr"/>
            <a:r>
              <a:rPr lang="fr-FR" sz="2400" dirty="0" smtClean="0">
                <a:solidFill>
                  <a:schemeClr val="tx1"/>
                </a:solidFill>
                <a:latin typeface="Andalus" panose="02020603050405020304" pitchFamily="18" charset="-78"/>
                <a:cs typeface="Andalus" panose="02020603050405020304" pitchFamily="18" charset="-78"/>
              </a:rPr>
              <a:t>Mme </a:t>
            </a:r>
            <a:r>
              <a:rPr lang="fr-FR" sz="2400" dirty="0">
                <a:solidFill>
                  <a:schemeClr val="tx1"/>
                </a:solidFill>
                <a:latin typeface="Andalus" panose="02020603050405020304" pitchFamily="18" charset="-78"/>
                <a:cs typeface="Andalus" panose="02020603050405020304" pitchFamily="18" charset="-78"/>
              </a:rPr>
              <a:t>CHIBANI F</a:t>
            </a:r>
          </a:p>
          <a:p>
            <a:endParaRPr lang="fr-FR" sz="2800" dirty="0"/>
          </a:p>
          <a:p>
            <a:endParaRPr lang="fr-FR" dirty="0"/>
          </a:p>
        </p:txBody>
      </p:sp>
      <p:sp>
        <p:nvSpPr>
          <p:cNvPr id="5" name="Rectangle 4"/>
          <p:cNvSpPr/>
          <p:nvPr/>
        </p:nvSpPr>
        <p:spPr>
          <a:xfrm>
            <a:off x="3345931" y="2543294"/>
            <a:ext cx="5686172" cy="1569660"/>
          </a:xfrm>
          <a:prstGeom prst="rect">
            <a:avLst/>
          </a:prstGeom>
        </p:spPr>
        <p:txBody>
          <a:bodyPr wrap="none">
            <a:spAutoFit/>
          </a:bodyPr>
          <a:lstStyle/>
          <a:p>
            <a:r>
              <a:rPr lang="fr-FR" sz="9600" dirty="0">
                <a:latin typeface="Andalus" panose="02020603050405020304" pitchFamily="18" charset="-78"/>
                <a:cs typeface="Andalus" panose="02020603050405020304" pitchFamily="18" charset="-78"/>
              </a:rPr>
              <a:t>Dosimétrie</a:t>
            </a:r>
          </a:p>
        </p:txBody>
      </p:sp>
      <p:pic>
        <p:nvPicPr>
          <p:cNvPr id="4" name="Picture 3"/>
          <p:cNvPicPr>
            <a:picLocks noChangeAspect="1"/>
          </p:cNvPicPr>
          <p:nvPr/>
        </p:nvPicPr>
        <p:blipFill>
          <a:blip r:embed="rId2"/>
          <a:stretch>
            <a:fillRect/>
          </a:stretch>
        </p:blipFill>
        <p:spPr>
          <a:xfrm>
            <a:off x="9875520" y="428391"/>
            <a:ext cx="1782112" cy="1192609"/>
          </a:xfrm>
          <a:prstGeom prst="rect">
            <a:avLst/>
          </a:prstGeom>
        </p:spPr>
      </p:pic>
    </p:spTree>
    <p:extLst>
      <p:ext uri="{BB962C8B-B14F-4D97-AF65-F5344CB8AC3E}">
        <p14:creationId xmlns:p14="http://schemas.microsoft.com/office/powerpoint/2010/main" val="471508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234" y="594586"/>
            <a:ext cx="11019693" cy="2739211"/>
          </a:xfrm>
          <a:prstGeom prst="rect">
            <a:avLst/>
          </a:prstGeom>
        </p:spPr>
        <p:txBody>
          <a:bodyPr wrap="square">
            <a:spAutoFit/>
          </a:bodyPr>
          <a:lstStyle/>
          <a:p>
            <a:r>
              <a:rPr lang="fr-FR" sz="2800" b="1" dirty="0" smtClean="0">
                <a:latin typeface="Andalus" panose="02020603050405020304" pitchFamily="18" charset="-78"/>
                <a:cs typeface="Andalus" panose="02020603050405020304" pitchFamily="18" charset="-78"/>
              </a:rPr>
              <a:t>Répartition spectrale: </a:t>
            </a:r>
            <a:r>
              <a:rPr lang="fr-FR" sz="2400" dirty="0">
                <a:latin typeface="Andalus" panose="02020603050405020304" pitchFamily="18" charset="-78"/>
                <a:cs typeface="Andalus" panose="02020603050405020304" pitchFamily="18" charset="-78"/>
              </a:rPr>
              <a:t>C’est la représentation des énergies de photons </a:t>
            </a:r>
            <a:r>
              <a:rPr lang="fr-FR" sz="2400" dirty="0" smtClean="0">
                <a:latin typeface="Andalus" panose="02020603050405020304" pitchFamily="18" charset="-78"/>
                <a:cs typeface="Andalus" panose="02020603050405020304" pitchFamily="18" charset="-78"/>
              </a:rPr>
              <a:t>se trouvant </a:t>
            </a:r>
            <a:r>
              <a:rPr lang="fr-FR" sz="2400" dirty="0">
                <a:latin typeface="Andalus" panose="02020603050405020304" pitchFamily="18" charset="-78"/>
                <a:cs typeface="Andalus" panose="02020603050405020304" pitchFamily="18" charset="-78"/>
              </a:rPr>
              <a:t>dans le faisceau.</a:t>
            </a:r>
          </a:p>
          <a:p>
            <a:pPr marL="342900" indent="-3429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Le </a:t>
            </a:r>
            <a:r>
              <a:rPr lang="fr-FR" sz="2400" dirty="0">
                <a:latin typeface="Andalus" panose="02020603050405020304" pitchFamily="18" charset="-78"/>
                <a:cs typeface="Andalus" panose="02020603050405020304" pitchFamily="18" charset="-78"/>
              </a:rPr>
              <a:t>faisceau peut comporter des photons avec une </a:t>
            </a:r>
            <a:r>
              <a:rPr lang="fr-FR" sz="2400" dirty="0" smtClean="0">
                <a:latin typeface="Andalus" panose="02020603050405020304" pitchFamily="18" charset="-78"/>
                <a:cs typeface="Andalus" panose="02020603050405020304" pitchFamily="18" charset="-78"/>
              </a:rPr>
              <a:t>ou des </a:t>
            </a:r>
            <a:r>
              <a:rPr lang="fr-FR" sz="2400" dirty="0">
                <a:latin typeface="Andalus" panose="02020603050405020304" pitchFamily="18" charset="-78"/>
                <a:cs typeface="Andalus" panose="02020603050405020304" pitchFamily="18" charset="-78"/>
              </a:rPr>
              <a:t>énergies bien finis et on aura un « spectre </a:t>
            </a:r>
            <a:r>
              <a:rPr lang="fr-FR" sz="2400" dirty="0" smtClean="0">
                <a:latin typeface="Andalus" panose="02020603050405020304" pitchFamily="18" charset="-78"/>
                <a:cs typeface="Andalus" panose="02020603050405020304" pitchFamily="18" charset="-78"/>
              </a:rPr>
              <a:t>de raie »,</a:t>
            </a:r>
          </a:p>
          <a:p>
            <a:pPr marL="342900" indent="-3429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Il </a:t>
            </a:r>
            <a:r>
              <a:rPr lang="fr-FR" sz="2400" dirty="0">
                <a:latin typeface="Andalus" panose="02020603050405020304" pitchFamily="18" charset="-78"/>
                <a:cs typeface="Andalus" panose="02020603050405020304" pitchFamily="18" charset="-78"/>
              </a:rPr>
              <a:t>peut comporter des photons prenants toutes les valeurs énergies possibles et on aura un «spectre continu», </a:t>
            </a:r>
            <a:endParaRPr lang="fr-FR" sz="2400" dirty="0" smtClean="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Parfois </a:t>
            </a:r>
            <a:r>
              <a:rPr lang="fr-FR" sz="2400" dirty="0">
                <a:latin typeface="Andalus" panose="02020603050405020304" pitchFamily="18" charset="-78"/>
                <a:cs typeface="Andalus" panose="02020603050405020304" pitchFamily="18" charset="-78"/>
              </a:rPr>
              <a:t>les deux spectres peuvent se superposer pour donner un «spectre mixte».</a:t>
            </a:r>
          </a:p>
        </p:txBody>
      </p:sp>
      <p:pic>
        <p:nvPicPr>
          <p:cNvPr id="3" name="Picture 2"/>
          <p:cNvPicPr>
            <a:picLocks noChangeAspect="1"/>
          </p:cNvPicPr>
          <p:nvPr/>
        </p:nvPicPr>
        <p:blipFill>
          <a:blip r:embed="rId2"/>
          <a:stretch>
            <a:fillRect/>
          </a:stretch>
        </p:blipFill>
        <p:spPr>
          <a:xfrm>
            <a:off x="351690" y="3450051"/>
            <a:ext cx="2562331" cy="2840217"/>
          </a:xfrm>
          <a:prstGeom prst="rect">
            <a:avLst/>
          </a:prstGeom>
        </p:spPr>
      </p:pic>
      <p:pic>
        <p:nvPicPr>
          <p:cNvPr id="4" name="Picture 3"/>
          <p:cNvPicPr>
            <a:picLocks noChangeAspect="1"/>
          </p:cNvPicPr>
          <p:nvPr/>
        </p:nvPicPr>
        <p:blipFill>
          <a:blip r:embed="rId3"/>
          <a:stretch>
            <a:fillRect/>
          </a:stretch>
        </p:blipFill>
        <p:spPr>
          <a:xfrm>
            <a:off x="3229247" y="3412688"/>
            <a:ext cx="2518410" cy="2907725"/>
          </a:xfrm>
          <a:prstGeom prst="rect">
            <a:avLst/>
          </a:prstGeom>
        </p:spPr>
      </p:pic>
      <p:pic>
        <p:nvPicPr>
          <p:cNvPr id="5" name="Picture 4"/>
          <p:cNvPicPr>
            <a:picLocks noChangeAspect="1"/>
          </p:cNvPicPr>
          <p:nvPr/>
        </p:nvPicPr>
        <p:blipFill>
          <a:blip r:embed="rId4"/>
          <a:stretch>
            <a:fillRect/>
          </a:stretch>
        </p:blipFill>
        <p:spPr>
          <a:xfrm>
            <a:off x="6160536" y="3426488"/>
            <a:ext cx="2591578" cy="2905529"/>
          </a:xfrm>
          <a:prstGeom prst="rect">
            <a:avLst/>
          </a:prstGeom>
        </p:spPr>
      </p:pic>
      <p:pic>
        <p:nvPicPr>
          <p:cNvPr id="6" name="Picture 5"/>
          <p:cNvPicPr>
            <a:picLocks noChangeAspect="1"/>
          </p:cNvPicPr>
          <p:nvPr/>
        </p:nvPicPr>
        <p:blipFill>
          <a:blip r:embed="rId5"/>
          <a:stretch>
            <a:fillRect/>
          </a:stretch>
        </p:blipFill>
        <p:spPr>
          <a:xfrm>
            <a:off x="9014267" y="3406391"/>
            <a:ext cx="2704563" cy="2852457"/>
          </a:xfrm>
          <a:prstGeom prst="rect">
            <a:avLst/>
          </a:prstGeom>
        </p:spPr>
      </p:pic>
    </p:spTree>
    <p:extLst>
      <p:ext uri="{BB962C8B-B14F-4D97-AF65-F5344CB8AC3E}">
        <p14:creationId xmlns:p14="http://schemas.microsoft.com/office/powerpoint/2010/main" val="1320743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993" y="560086"/>
            <a:ext cx="8105670" cy="3046988"/>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Un </a:t>
            </a:r>
            <a:r>
              <a:rPr lang="fr-FR" sz="2400" dirty="0">
                <a:latin typeface="Andalus" panose="02020603050405020304" pitchFamily="18" charset="-78"/>
                <a:cs typeface="Andalus" panose="02020603050405020304" pitchFamily="18" charset="-78"/>
              </a:rPr>
              <a:t>faisceau de photon monoénergétique issu d’une émission isotrope dans le vide à partir d’une source radioactive ponctuelle, de sommet O irradiant une surface </a:t>
            </a:r>
            <a:r>
              <a:rPr lang="fr-FR" sz="2400" dirty="0" err="1">
                <a:latin typeface="Andalus" panose="02020603050405020304" pitchFamily="18" charset="-78"/>
                <a:cs typeface="Andalus" panose="02020603050405020304" pitchFamily="18" charset="-78"/>
              </a:rPr>
              <a:t>ds</a:t>
            </a:r>
            <a:r>
              <a:rPr lang="fr-FR" sz="2400" dirty="0">
                <a:latin typeface="Andalus" panose="02020603050405020304" pitchFamily="18" charset="-78"/>
                <a:cs typeface="Andalus" panose="02020603050405020304" pitchFamily="18" charset="-78"/>
              </a:rPr>
              <a:t> à travers l’angle solide </a:t>
            </a:r>
            <a:r>
              <a:rPr lang="fr-FR" sz="2400" dirty="0" err="1">
                <a:latin typeface="Andalus" panose="02020603050405020304" pitchFamily="18" charset="-78"/>
                <a:cs typeface="Andalus" panose="02020603050405020304" pitchFamily="18" charset="-78"/>
              </a:rPr>
              <a:t>dΩ</a:t>
            </a:r>
            <a:r>
              <a:rPr lang="fr-FR" sz="2400" dirty="0">
                <a:latin typeface="Andalus" panose="02020603050405020304" pitchFamily="18" charset="-78"/>
                <a:cs typeface="Andalus" panose="02020603050405020304" pitchFamily="18" charset="-78"/>
              </a:rPr>
              <a:t>.</a:t>
            </a:r>
          </a:p>
          <a:p>
            <a:r>
              <a:rPr lang="fr-FR" sz="2400" dirty="0">
                <a:latin typeface="Andalus" panose="02020603050405020304" pitchFamily="18" charset="-78"/>
                <a:cs typeface="Andalus" panose="02020603050405020304" pitchFamily="18" charset="-78"/>
              </a:rPr>
              <a:t>•L’angle solide étant l’angle qui délimite une partie de l’espace où les photons atteignent la surface </a:t>
            </a:r>
            <a:r>
              <a:rPr lang="fr-FR" sz="2400" dirty="0" err="1" smtClean="0">
                <a:latin typeface="Andalus" panose="02020603050405020304" pitchFamily="18" charset="-78"/>
                <a:cs typeface="Andalus" panose="02020603050405020304" pitchFamily="18" charset="-78"/>
              </a:rPr>
              <a:t>ds</a:t>
            </a:r>
            <a:r>
              <a:rPr lang="fr-FR" sz="2400" dirty="0" smtClean="0">
                <a:latin typeface="Andalus" panose="02020603050405020304" pitchFamily="18" charset="-78"/>
                <a:cs typeface="Andalus" panose="02020603050405020304" pitchFamily="18" charset="-78"/>
              </a:rPr>
              <a:t> perpendiculaire </a:t>
            </a:r>
            <a:r>
              <a:rPr lang="fr-FR" sz="2400" dirty="0">
                <a:latin typeface="Andalus" panose="02020603050405020304" pitchFamily="18" charset="-78"/>
                <a:cs typeface="Andalus" panose="02020603050405020304" pitchFamily="18" charset="-78"/>
              </a:rPr>
              <a:t>au </a:t>
            </a:r>
            <a:r>
              <a:rPr lang="fr-FR" sz="2400" dirty="0" smtClean="0">
                <a:latin typeface="Andalus" panose="02020603050405020304" pitchFamily="18" charset="-78"/>
                <a:cs typeface="Andalus" panose="02020603050405020304" pitchFamily="18" charset="-78"/>
              </a:rPr>
              <a:t>faisceau</a:t>
            </a:r>
          </a:p>
          <a:p>
            <a:r>
              <a:rPr lang="fr-FR" sz="2400" dirty="0">
                <a:latin typeface="Andalus" panose="02020603050405020304" pitchFamily="18" charset="-78"/>
                <a:cs typeface="Andalus" panose="02020603050405020304" pitchFamily="18" charset="-78"/>
              </a:rPr>
              <a:t>•(angle par lequel la source O voit la surface </a:t>
            </a:r>
            <a:r>
              <a:rPr lang="fr-FR" sz="2400" dirty="0" err="1">
                <a:latin typeface="Andalus" panose="02020603050405020304" pitchFamily="18" charset="-78"/>
                <a:cs typeface="Andalus" panose="02020603050405020304" pitchFamily="18" charset="-78"/>
              </a:rPr>
              <a:t>ds</a:t>
            </a:r>
            <a:r>
              <a:rPr lang="fr-FR" sz="2400" dirty="0">
                <a:latin typeface="Andalus" panose="02020603050405020304" pitchFamily="18" charset="-78"/>
                <a:cs typeface="Andalus" panose="02020603050405020304" pitchFamily="18" charset="-78"/>
              </a:rPr>
              <a:t>).</a:t>
            </a:r>
          </a:p>
        </p:txBody>
      </p:sp>
      <p:pic>
        <p:nvPicPr>
          <p:cNvPr id="3" name="Picture 2"/>
          <p:cNvPicPr>
            <a:picLocks noChangeAspect="1"/>
          </p:cNvPicPr>
          <p:nvPr/>
        </p:nvPicPr>
        <p:blipFill>
          <a:blip r:embed="rId2"/>
          <a:stretch>
            <a:fillRect/>
          </a:stretch>
        </p:blipFill>
        <p:spPr>
          <a:xfrm>
            <a:off x="8432030" y="561929"/>
            <a:ext cx="3065172" cy="2743979"/>
          </a:xfrm>
          <a:prstGeom prst="rect">
            <a:avLst/>
          </a:prstGeom>
        </p:spPr>
      </p:pic>
      <p:pic>
        <p:nvPicPr>
          <p:cNvPr id="4" name="Picture 3"/>
          <p:cNvPicPr>
            <a:picLocks noChangeAspect="1"/>
          </p:cNvPicPr>
          <p:nvPr/>
        </p:nvPicPr>
        <p:blipFill>
          <a:blip r:embed="rId3"/>
          <a:stretch>
            <a:fillRect/>
          </a:stretch>
        </p:blipFill>
        <p:spPr>
          <a:xfrm>
            <a:off x="7009409" y="3453696"/>
            <a:ext cx="3471022" cy="2866718"/>
          </a:xfrm>
          <a:prstGeom prst="rect">
            <a:avLst/>
          </a:prstGeom>
        </p:spPr>
      </p:pic>
    </p:spTree>
    <p:extLst>
      <p:ext uri="{BB962C8B-B14F-4D97-AF65-F5344CB8AC3E}">
        <p14:creationId xmlns:p14="http://schemas.microsoft.com/office/powerpoint/2010/main" val="1593110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55042" y="508506"/>
                <a:ext cx="11461820" cy="5352171"/>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Paramètres énergétiques:</a:t>
                </a:r>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•Flux énergétique: c’est l’énergie transportée par le faisceau par unité de temps. Son unité est le watt ou joule/seconde (J/s).</a:t>
                </a:r>
              </a:p>
              <a:p>
                <a:r>
                  <a:rPr lang="fr-FR" sz="2400" dirty="0">
                    <a:latin typeface="Andalus" panose="02020603050405020304" pitchFamily="18" charset="-78"/>
                    <a:cs typeface="Andalus" panose="02020603050405020304" pitchFamily="18" charset="-78"/>
                  </a:rPr>
                  <a:t>𝜙=</a:t>
                </a:r>
                <a:r>
                  <a:rPr lang="fr-FR" sz="2400" dirty="0" smtClean="0">
                    <a:latin typeface="Andalus" panose="02020603050405020304" pitchFamily="18" charset="-78"/>
                    <a:cs typeface="Andalus" panose="02020603050405020304" pitchFamily="18" charset="-78"/>
                  </a:rPr>
                  <a:t>𝑑𝑊/𝑑𝑡</a:t>
                </a:r>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•Eclairement </a:t>
                </a:r>
                <a:r>
                  <a:rPr lang="fr-FR" sz="2400" dirty="0" smtClean="0">
                    <a:latin typeface="Andalus" panose="02020603050405020304" pitchFamily="18" charset="-78"/>
                    <a:cs typeface="Andalus" panose="02020603050405020304" pitchFamily="18" charset="-78"/>
                  </a:rPr>
                  <a:t>énergétique </a:t>
                </a:r>
                <a:r>
                  <a:rPr lang="fr-FR" sz="2400" dirty="0">
                    <a:latin typeface="Andalus" panose="02020603050405020304" pitchFamily="18" charset="-78"/>
                    <a:cs typeface="Andalus" panose="02020603050405020304" pitchFamily="18" charset="-78"/>
                  </a:rPr>
                  <a:t>en un point P </a:t>
                </a:r>
                <a:r>
                  <a:rPr lang="fr-FR" sz="2400" dirty="0" smtClean="0">
                    <a:latin typeface="Andalus" panose="02020603050405020304" pitchFamily="18" charset="-78"/>
                    <a:cs typeface="Andalus" panose="02020603050405020304" pitchFamily="18" charset="-78"/>
                  </a:rPr>
                  <a:t>:c’est </a:t>
                </a:r>
                <a:r>
                  <a:rPr lang="fr-FR" sz="2400" dirty="0">
                    <a:latin typeface="Andalus" panose="02020603050405020304" pitchFamily="18" charset="-78"/>
                    <a:cs typeface="Andalus" panose="02020603050405020304" pitchFamily="18" charset="-78"/>
                  </a:rPr>
                  <a:t>le flux de photon éclairants la surface </a:t>
                </a:r>
                <a:r>
                  <a:rPr lang="fr-FR" sz="2400" dirty="0" err="1">
                    <a:latin typeface="Andalus" panose="02020603050405020304" pitchFamily="18" charset="-78"/>
                    <a:cs typeface="Andalus" panose="02020603050405020304" pitchFamily="18" charset="-78"/>
                  </a:rPr>
                  <a:t>ds</a:t>
                </a:r>
                <a:r>
                  <a:rPr lang="fr-FR" sz="2400" dirty="0" smtClean="0">
                    <a:latin typeface="Andalus" panose="02020603050405020304" pitchFamily="18" charset="-78"/>
                    <a:cs typeface="Andalus" panose="02020603050405020304" pitchFamily="18" charset="-78"/>
                  </a:rPr>
                  <a:t>, son </a:t>
                </a:r>
                <a:r>
                  <a:rPr lang="fr-FR" sz="2400" dirty="0">
                    <a:latin typeface="Andalus" panose="02020603050405020304" pitchFamily="18" charset="-78"/>
                    <a:cs typeface="Andalus" panose="02020603050405020304" pitchFamily="18" charset="-78"/>
                  </a:rPr>
                  <a:t>unité est </a:t>
                </a:r>
                <a:r>
                  <a:rPr lang="fr-FR" sz="2400" dirty="0" smtClean="0">
                    <a:latin typeface="Andalus" panose="02020603050405020304" pitchFamily="18" charset="-78"/>
                    <a:cs typeface="Andalus" panose="02020603050405020304" pitchFamily="18" charset="-78"/>
                  </a:rPr>
                  <a:t>watt/</a:t>
                </a:r>
                <a14:m>
                  <m:oMath xmlns:m="http://schemas.openxmlformats.org/officeDocument/2006/math">
                    <m:sSup>
                      <m:sSupPr>
                        <m:ctrlPr>
                          <a:rPr lang="fr-FR" sz="2400" i="1" smtClean="0">
                            <a:latin typeface="Cambria Math" panose="02040503050406030204" pitchFamily="18" charset="0"/>
                            <a:cs typeface="Andalus" panose="02020603050405020304" pitchFamily="18" charset="-78"/>
                          </a:rPr>
                        </m:ctrlPr>
                      </m:sSupPr>
                      <m:e>
                        <m:r>
                          <a:rPr lang="fr-FR" sz="2400" b="0" i="1" smtClean="0">
                            <a:latin typeface="Cambria Math" panose="02040503050406030204" pitchFamily="18" charset="0"/>
                            <a:cs typeface="Andalus" panose="02020603050405020304" pitchFamily="18" charset="-78"/>
                          </a:rPr>
                          <m:t>𝑚</m:t>
                        </m:r>
                      </m:e>
                      <m:sup>
                        <m:r>
                          <a:rPr lang="fr-FR" sz="2400" b="0" i="1" smtClean="0">
                            <a:latin typeface="Cambria Math" panose="02040503050406030204" pitchFamily="18" charset="0"/>
                            <a:cs typeface="Andalus" panose="02020603050405020304" pitchFamily="18" charset="-78"/>
                          </a:rPr>
                          <m:t>2</m:t>
                        </m:r>
                      </m:sup>
                    </m:sSup>
                  </m:oMath>
                </a14:m>
                <a:r>
                  <a:rPr lang="fr-FR" sz="2400" dirty="0" smtClean="0">
                    <a:latin typeface="Andalus" panose="02020603050405020304" pitchFamily="18" charset="-78"/>
                    <a:cs typeface="Andalus" panose="02020603050405020304" pitchFamily="18" charset="-78"/>
                  </a:rPr>
                  <a:t>.</a:t>
                </a:r>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𝐸=</a:t>
                </a:r>
                <a:r>
                  <a:rPr lang="fr-FR" sz="2400" dirty="0" smtClean="0">
                    <a:latin typeface="Andalus" panose="02020603050405020304" pitchFamily="18" charset="-78"/>
                    <a:cs typeface="Andalus" panose="02020603050405020304" pitchFamily="18" charset="-78"/>
                  </a:rPr>
                  <a:t>𝑑𝜙/𝑑𝑆</a:t>
                </a:r>
              </a:p>
              <a:p>
                <a:r>
                  <a:rPr lang="fr-FR" sz="2400" dirty="0" smtClean="0">
                    <a:latin typeface="Andalus" panose="02020603050405020304" pitchFamily="18" charset="-78"/>
                    <a:cs typeface="Andalus" panose="02020603050405020304" pitchFamily="18" charset="-78"/>
                  </a:rPr>
                  <a:t>Fluence </a:t>
                </a:r>
                <a:r>
                  <a:rPr lang="fr-FR" sz="2400" dirty="0">
                    <a:latin typeface="Andalus" panose="02020603050405020304" pitchFamily="18" charset="-78"/>
                    <a:cs typeface="Andalus" panose="02020603050405020304" pitchFamily="18" charset="-78"/>
                  </a:rPr>
                  <a:t>énergétique: ou densité surfacique d’énergie et c’est l’énergie des photons arrivants au point P de la surface </a:t>
                </a:r>
                <a:r>
                  <a:rPr lang="fr-FR" sz="2400" dirty="0" err="1">
                    <a:latin typeface="Andalus" panose="02020603050405020304" pitchFamily="18" charset="-78"/>
                    <a:cs typeface="Andalus" panose="02020603050405020304" pitchFamily="18" charset="-78"/>
                  </a:rPr>
                  <a:t>ds</a:t>
                </a:r>
                <a:r>
                  <a:rPr lang="fr-FR" sz="2400" dirty="0">
                    <a:latin typeface="Andalus" panose="02020603050405020304" pitchFamily="18" charset="-78"/>
                    <a:cs typeface="Andalus" panose="02020603050405020304" pitchFamily="18" charset="-78"/>
                  </a:rPr>
                  <a:t>, exprimé en joule/m2(J/m2).</a:t>
                </a:r>
              </a:p>
              <a:p>
                <a:r>
                  <a:rPr lang="fr-FR" sz="2400" dirty="0">
                    <a:latin typeface="Andalus" panose="02020603050405020304" pitchFamily="18" charset="-78"/>
                    <a:cs typeface="Andalus" panose="02020603050405020304" pitchFamily="18" charset="-78"/>
                  </a:rPr>
                  <a:t>𝐹=</a:t>
                </a:r>
                <a:r>
                  <a:rPr lang="fr-FR" sz="2400" dirty="0" smtClean="0">
                    <a:latin typeface="Andalus" panose="02020603050405020304" pitchFamily="18" charset="-78"/>
                    <a:cs typeface="Andalus" panose="02020603050405020304" pitchFamily="18" charset="-78"/>
                  </a:rPr>
                  <a:t>𝑑E/𝑑𝑆</a:t>
                </a:r>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•Intensité énergétique: c’est le flux de photon émis dans l’angle solide d</a:t>
                </a:r>
                <a:r>
                  <a:rPr lang="el-GR" sz="2400" dirty="0">
                    <a:latin typeface="Andalus" panose="02020603050405020304" pitchFamily="18" charset="-78"/>
                    <a:cs typeface="Andalus" panose="02020603050405020304" pitchFamily="18" charset="-78"/>
                  </a:rPr>
                  <a:t>Ω, </a:t>
                </a:r>
                <a:r>
                  <a:rPr lang="fr-FR" sz="2400" dirty="0">
                    <a:latin typeface="Andalus" panose="02020603050405020304" pitchFamily="18" charset="-78"/>
                    <a:cs typeface="Andalus" panose="02020603050405020304" pitchFamily="18" charset="-78"/>
                  </a:rPr>
                  <a:t>exprimé en watt/stéradian.</a:t>
                </a:r>
              </a:p>
              <a:p>
                <a:r>
                  <a:rPr lang="fr-FR" sz="2400" dirty="0">
                    <a:latin typeface="Andalus" panose="02020603050405020304" pitchFamily="18" charset="-78"/>
                    <a:cs typeface="Andalus" panose="02020603050405020304" pitchFamily="18" charset="-78"/>
                  </a:rPr>
                  <a:t>𝐼=</a:t>
                </a:r>
                <a:r>
                  <a:rPr lang="fr-FR" sz="2400" dirty="0" smtClean="0">
                    <a:latin typeface="Andalus" panose="02020603050405020304" pitchFamily="18" charset="-78"/>
                    <a:cs typeface="Andalus" panose="02020603050405020304" pitchFamily="18" charset="-78"/>
                  </a:rPr>
                  <a:t>𝑑𝜙/𝑑</a:t>
                </a:r>
                <a:r>
                  <a:rPr lang="el-GR" sz="2400" dirty="0">
                    <a:latin typeface="Andalus" panose="02020603050405020304" pitchFamily="18" charset="-78"/>
                    <a:cs typeface="Andalus" panose="02020603050405020304" pitchFamily="18" charset="-78"/>
                  </a:rPr>
                  <a:t>Ω</a:t>
                </a:r>
              </a:p>
              <a:p>
                <a:endParaRPr lang="fr-FR" sz="2400" dirty="0">
                  <a:latin typeface="Andalus" panose="02020603050405020304" pitchFamily="18" charset="-78"/>
                  <a:cs typeface="Andalus" panose="02020603050405020304" pitchFamily="18"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355042" y="508506"/>
                <a:ext cx="11461820" cy="5352171"/>
              </a:xfrm>
              <a:prstGeom prst="rect">
                <a:avLst/>
              </a:prstGeom>
              <a:blipFill>
                <a:blip r:embed="rId2"/>
                <a:stretch>
                  <a:fillRect l="-798" t="-911" r="-798"/>
                </a:stretch>
              </a:blipFill>
            </p:spPr>
            <p:txBody>
              <a:bodyPr/>
              <a:lstStyle/>
              <a:p>
                <a:r>
                  <a:rPr lang="fr-FR">
                    <a:noFill/>
                  </a:rPr>
                  <a:t> </a:t>
                </a:r>
              </a:p>
            </p:txBody>
          </p:sp>
        </mc:Fallback>
      </mc:AlternateContent>
    </p:spTree>
    <p:extLst>
      <p:ext uri="{BB962C8B-B14F-4D97-AF65-F5344CB8AC3E}">
        <p14:creationId xmlns:p14="http://schemas.microsoft.com/office/powerpoint/2010/main" val="2257764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86154" y="482716"/>
                <a:ext cx="6096000" cy="6757876"/>
              </a:xfrm>
              <a:prstGeom prst="rect">
                <a:avLst/>
              </a:prstGeom>
            </p:spPr>
            <p:txBody>
              <a:bodyPr>
                <a:spAutoFit/>
              </a:bodyPr>
              <a:lstStyle/>
              <a:p>
                <a:r>
                  <a:rPr lang="fr-FR" sz="2400" dirty="0" smtClean="0">
                    <a:latin typeface="Andalus" panose="02020603050405020304" pitchFamily="18" charset="-78"/>
                    <a:cs typeface="Andalus" panose="02020603050405020304" pitchFamily="18" charset="-78"/>
                  </a:rPr>
                  <a:t>Concept général</a:t>
                </a:r>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•Chaque interaction des photons a pour effet de projeter un électron, le plus souvent vers l’avant. L’énergie cinétique de cet électron est l’énergie </a:t>
                </a:r>
                <a:r>
                  <a:rPr lang="fr-FR" sz="2400" dirty="0" smtClean="0">
                    <a:latin typeface="Andalus" panose="02020603050405020304" pitchFamily="18" charset="-78"/>
                    <a:cs typeface="Andalus" panose="02020603050405020304" pitchFamily="18" charset="-78"/>
                  </a:rPr>
                  <a:t>transférée par </a:t>
                </a:r>
                <a:r>
                  <a:rPr lang="fr-FR" sz="2400" dirty="0">
                    <a:latin typeface="Andalus" panose="02020603050405020304" pitchFamily="18" charset="-78"/>
                    <a:cs typeface="Andalus" panose="02020603050405020304" pitchFamily="18" charset="-78"/>
                  </a:rPr>
                  <a:t>le rayonnement, a l’endroit même de l’interaction.</a:t>
                </a:r>
              </a:p>
              <a:p>
                <a:r>
                  <a:rPr lang="fr-FR" sz="2400" dirty="0">
                    <a:latin typeface="Andalus" panose="02020603050405020304" pitchFamily="18" charset="-78"/>
                    <a:cs typeface="Andalus" panose="02020603050405020304" pitchFamily="18" charset="-78"/>
                  </a:rPr>
                  <a:t>•Cet électron perdra progressivement son énergie sous forme d’ionisation et d’excitation le long de sa trajectoire dans la matière et c’est l’énergie absorbée qui est responsable de l’effet sur la </a:t>
                </a:r>
                <a:r>
                  <a:rPr lang="fr-FR" sz="2400" dirty="0" smtClean="0">
                    <a:latin typeface="Andalus" panose="02020603050405020304" pitchFamily="18" charset="-78"/>
                    <a:cs typeface="Andalus" panose="02020603050405020304" pitchFamily="18" charset="-78"/>
                  </a:rPr>
                  <a:t>matière</a:t>
                </a:r>
              </a:p>
              <a:p>
                <a:r>
                  <a:rPr lang="fr-FR" sz="2400" dirty="0" smtClean="0">
                    <a:latin typeface="Andalus" panose="02020603050405020304" pitchFamily="18" charset="-78"/>
                    <a:cs typeface="Andalus" panose="02020603050405020304" pitchFamily="18" charset="-78"/>
                  </a:rPr>
                  <a:t>La dose absorbée D représente le rapport de l’énergie cédée dans un élément de volume de masse m</a:t>
                </a:r>
              </a:p>
              <a:p>
                <a:pP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cs typeface="Andalus" panose="02020603050405020304" pitchFamily="18" charset="-78"/>
                        </a:rPr>
                        <m:t>𝐷</m:t>
                      </m:r>
                      <m:r>
                        <a:rPr lang="fr-FR" sz="2400" b="0" i="1" smtClean="0">
                          <a:latin typeface="Cambria Math" panose="02040503050406030204" pitchFamily="18" charset="0"/>
                          <a:cs typeface="Andalus" panose="02020603050405020304" pitchFamily="18" charset="-78"/>
                        </a:rPr>
                        <m:t>=</m:t>
                      </m:r>
                      <m:f>
                        <m:fPr>
                          <m:ctrlPr>
                            <a:rPr lang="fr-FR" sz="2400" b="0" i="1" smtClean="0">
                              <a:latin typeface="Cambria Math" panose="02040503050406030204" pitchFamily="18" charset="0"/>
                              <a:cs typeface="Andalus" panose="02020603050405020304" pitchFamily="18" charset="-78"/>
                            </a:rPr>
                          </m:ctrlPr>
                        </m:fPr>
                        <m:num>
                          <m:sSub>
                            <m:sSubPr>
                              <m:ctrlPr>
                                <a:rPr lang="fr-FR" sz="2400" b="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𝐸</m:t>
                              </m:r>
                            </m:e>
                            <m:sub>
                              <m:r>
                                <a:rPr lang="fr-FR" sz="2400" b="0" i="1" smtClean="0">
                                  <a:latin typeface="Cambria Math" panose="02040503050406030204" pitchFamily="18" charset="0"/>
                                  <a:cs typeface="Andalus" panose="02020603050405020304" pitchFamily="18" charset="-78"/>
                                </a:rPr>
                                <m:t>𝑎</m:t>
                              </m:r>
                            </m:sub>
                          </m:sSub>
                        </m:num>
                        <m:den>
                          <m:r>
                            <a:rPr lang="fr-FR" sz="2400" b="0" i="1" smtClean="0">
                              <a:latin typeface="Cambria Math" panose="02040503050406030204" pitchFamily="18" charset="0"/>
                              <a:cs typeface="Andalus" panose="02020603050405020304" pitchFamily="18" charset="-78"/>
                            </a:rPr>
                            <m:t>𝑚</m:t>
                          </m:r>
                        </m:den>
                      </m:f>
                      <m:r>
                        <a:rPr lang="fr-FR" sz="2400">
                          <a:latin typeface="Cambria Math" panose="02040503050406030204" pitchFamily="18" charset="0"/>
                          <a:cs typeface="Andalus" panose="02020603050405020304" pitchFamily="18" charset="-78"/>
                        </a:rPr>
                        <m:t>(</m:t>
                      </m:r>
                      <m:f>
                        <m:fPr>
                          <m:ctrlPr>
                            <a:rPr lang="fr-FR" sz="2400" i="1">
                              <a:latin typeface="Cambria Math" panose="02040503050406030204" pitchFamily="18" charset="0"/>
                              <a:cs typeface="Andalus" panose="02020603050405020304" pitchFamily="18" charset="-78"/>
                            </a:rPr>
                          </m:ctrlPr>
                        </m:fPr>
                        <m:num>
                          <m:r>
                            <a:rPr lang="fr-FR" sz="2400" i="1">
                              <a:latin typeface="Cambria Math" panose="02040503050406030204" pitchFamily="18" charset="0"/>
                              <a:cs typeface="Andalus" panose="02020603050405020304" pitchFamily="18" charset="-78"/>
                            </a:rPr>
                            <m:t>𝐽</m:t>
                          </m:r>
                        </m:num>
                        <m:den>
                          <m:r>
                            <a:rPr lang="fr-FR" sz="2400" i="1">
                              <a:latin typeface="Cambria Math" panose="02040503050406030204" pitchFamily="18" charset="0"/>
                              <a:cs typeface="Andalus" panose="02020603050405020304" pitchFamily="18" charset="-78"/>
                            </a:rPr>
                            <m:t>𝐾𝑔</m:t>
                          </m:r>
                        </m:den>
                      </m:f>
                      <m:r>
                        <a:rPr lang="fr-FR" sz="2400" i="1">
                          <a:latin typeface="Cambria Math" panose="02040503050406030204" pitchFamily="18" charset="0"/>
                          <a:cs typeface="Andalus" panose="02020603050405020304" pitchFamily="18" charset="-78"/>
                        </a:rPr>
                        <m:t>=</m:t>
                      </m:r>
                      <m:r>
                        <a:rPr lang="fr-FR" sz="2400" i="1">
                          <a:latin typeface="Cambria Math" panose="02040503050406030204" pitchFamily="18" charset="0"/>
                          <a:cs typeface="Andalus" panose="02020603050405020304" pitchFamily="18" charset="-78"/>
                        </a:rPr>
                        <m:t>𝐺𝑟𝑎𝑦</m:t>
                      </m:r>
                      <m:r>
                        <a:rPr lang="fr-FR" sz="2400" i="1">
                          <a:latin typeface="Cambria Math" panose="02040503050406030204" pitchFamily="18" charset="0"/>
                          <a:cs typeface="Andalus" panose="02020603050405020304" pitchFamily="18" charset="-78"/>
                        </a:rPr>
                        <m:t>)</m:t>
                      </m:r>
                    </m:oMath>
                  </m:oMathPara>
                </a14:m>
                <a:endParaRPr lang="fr-FR" sz="2400" dirty="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586154" y="482716"/>
                <a:ext cx="6096000" cy="6757876"/>
              </a:xfrm>
              <a:prstGeom prst="rect">
                <a:avLst/>
              </a:prstGeom>
              <a:blipFill>
                <a:blip r:embed="rId2"/>
                <a:stretch>
                  <a:fillRect l="-1500" t="-721" r="-2800"/>
                </a:stretch>
              </a:blipFill>
            </p:spPr>
            <p:txBody>
              <a:bodyPr/>
              <a:lstStyle/>
              <a:p>
                <a:r>
                  <a:rPr lang="fr-FR">
                    <a:noFill/>
                  </a:rPr>
                  <a:t> </a:t>
                </a:r>
              </a:p>
            </p:txBody>
          </p:sp>
        </mc:Fallback>
      </mc:AlternateContent>
      <p:pic>
        <p:nvPicPr>
          <p:cNvPr id="3" name="Picture 2"/>
          <p:cNvPicPr>
            <a:picLocks noChangeAspect="1"/>
          </p:cNvPicPr>
          <p:nvPr/>
        </p:nvPicPr>
        <p:blipFill>
          <a:blip r:embed="rId3"/>
          <a:stretch>
            <a:fillRect/>
          </a:stretch>
        </p:blipFill>
        <p:spPr>
          <a:xfrm>
            <a:off x="6993275" y="974690"/>
            <a:ext cx="3919234" cy="4139921"/>
          </a:xfrm>
          <a:prstGeom prst="rect">
            <a:avLst/>
          </a:prstGeom>
        </p:spPr>
      </p:pic>
    </p:spTree>
    <p:extLst>
      <p:ext uri="{BB962C8B-B14F-4D97-AF65-F5344CB8AC3E}">
        <p14:creationId xmlns:p14="http://schemas.microsoft.com/office/powerpoint/2010/main" val="1375967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566057" y="474007"/>
                <a:ext cx="7492722" cy="4172553"/>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KERMA</a:t>
                </a:r>
              </a:p>
              <a:p>
                <a:r>
                  <a:rPr lang="fr-FR" sz="2400" dirty="0">
                    <a:latin typeface="Andalus" panose="02020603050405020304" pitchFamily="18" charset="-78"/>
                    <a:cs typeface="Andalus" panose="02020603050405020304" pitchFamily="18" charset="-78"/>
                  </a:rPr>
                  <a:t>•Energie Cinétique </a:t>
                </a:r>
                <a:r>
                  <a:rPr lang="fr-FR" sz="2400" dirty="0" smtClean="0">
                    <a:latin typeface="Andalus" panose="02020603050405020304" pitchFamily="18" charset="-78"/>
                    <a:cs typeface="Andalus" panose="02020603050405020304" pitchFamily="18" charset="-78"/>
                  </a:rPr>
                  <a:t>Transférée (libérée) </a:t>
                </a:r>
                <a:r>
                  <a:rPr lang="fr-FR" sz="2400" dirty="0">
                    <a:latin typeface="Andalus" panose="02020603050405020304" pitchFamily="18" charset="-78"/>
                    <a:cs typeface="Andalus" panose="02020603050405020304" pitchFamily="18" charset="-78"/>
                  </a:rPr>
                  <a:t>par unité de </a:t>
                </a:r>
                <a:r>
                  <a:rPr lang="fr-FR" sz="2400" dirty="0" smtClean="0">
                    <a:latin typeface="Andalus" panose="02020603050405020304" pitchFamily="18" charset="-78"/>
                    <a:cs typeface="Andalus" panose="02020603050405020304" pitchFamily="18" charset="-78"/>
                  </a:rPr>
                  <a:t>Masse</a:t>
                </a:r>
              </a:p>
              <a:p>
                <a:r>
                  <a:rPr lang="fr-FR" sz="2400" dirty="0" smtClean="0">
                    <a:latin typeface="Andalus" panose="02020603050405020304" pitchFamily="18" charset="-78"/>
                    <a:cs typeface="Andalus" panose="02020603050405020304" pitchFamily="18" charset="-78"/>
                  </a:rPr>
                  <a:t>Au cours de l’irradiation, des photons entent dans la sphère avec une énergie </a:t>
                </a:r>
                <a14:m>
                  <m:oMath xmlns:m="http://schemas.openxmlformats.org/officeDocument/2006/math">
                    <m:sSub>
                      <m:sSubPr>
                        <m:ctrlPr>
                          <a:rPr lang="fr-FR" sz="240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𝐸</m:t>
                        </m:r>
                      </m:e>
                      <m:sub>
                        <m:r>
                          <a:rPr lang="fr-FR" sz="2400" b="0" i="1" smtClean="0">
                            <a:latin typeface="Cambria Math" panose="02040503050406030204" pitchFamily="18" charset="0"/>
                            <a:cs typeface="Andalus" panose="02020603050405020304" pitchFamily="18" charset="-78"/>
                          </a:rPr>
                          <m:t>𝑒</m:t>
                        </m:r>
                      </m:sub>
                    </m:sSub>
                  </m:oMath>
                </a14:m>
                <a:r>
                  <a:rPr lang="fr-FR" sz="2400" dirty="0" smtClean="0">
                    <a:latin typeface="Andalus" panose="02020603050405020304" pitchFamily="18" charset="-78"/>
                    <a:cs typeface="Andalus" panose="02020603050405020304" pitchFamily="18" charset="-78"/>
                  </a:rPr>
                  <a:t>et d’autres sortent avec une énergie</a:t>
                </a:r>
                <a14:m>
                  <m:oMath xmlns:m="http://schemas.openxmlformats.org/officeDocument/2006/math">
                    <m:sSub>
                      <m:sSubPr>
                        <m:ctrlPr>
                          <a:rPr lang="fr-FR" sz="2400" i="1">
                            <a:latin typeface="Cambria Math" panose="02040503050406030204" pitchFamily="18" charset="0"/>
                            <a:cs typeface="Andalus" panose="02020603050405020304" pitchFamily="18" charset="-78"/>
                          </a:rPr>
                        </m:ctrlPr>
                      </m:sSubPr>
                      <m:e>
                        <m:r>
                          <a:rPr lang="fr-FR" sz="2400" i="1">
                            <a:latin typeface="Cambria Math" panose="02040503050406030204" pitchFamily="18" charset="0"/>
                            <a:cs typeface="Andalus" panose="02020603050405020304" pitchFamily="18" charset="-78"/>
                          </a:rPr>
                          <m:t>𝐸</m:t>
                        </m:r>
                      </m:e>
                      <m:sub>
                        <m:r>
                          <a:rPr lang="fr-FR" sz="2400" b="0" i="1" smtClean="0">
                            <a:latin typeface="Cambria Math" panose="02040503050406030204" pitchFamily="18" charset="0"/>
                            <a:cs typeface="Andalus" panose="02020603050405020304" pitchFamily="18" charset="-78"/>
                          </a:rPr>
                          <m:t>𝑠</m:t>
                        </m:r>
                      </m:sub>
                    </m:sSub>
                  </m:oMath>
                </a14:m>
                <a:r>
                  <a:rPr lang="fr-FR" sz="2400" dirty="0" smtClean="0">
                    <a:latin typeface="Andalus" panose="02020603050405020304" pitchFamily="18" charset="-78"/>
                    <a:cs typeface="Andalus" panose="02020603050405020304" pitchFamily="18" charset="-78"/>
                  </a:rPr>
                  <a:t> , après avoir eu ou non des interactions , </a:t>
                </a:r>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•Le KERMA a pour effet de caractériser les transferts d’énergie en un point </a:t>
                </a:r>
                <a:r>
                  <a:rPr lang="fr-FR" sz="2400" dirty="0" smtClean="0">
                    <a:latin typeface="Andalus" panose="02020603050405020304" pitchFamily="18" charset="-78"/>
                    <a:cs typeface="Andalus" panose="02020603050405020304" pitchFamily="18" charset="-78"/>
                  </a:rPr>
                  <a:t>P d’un </a:t>
                </a:r>
                <a:r>
                  <a:rPr lang="fr-FR" sz="2400" dirty="0">
                    <a:latin typeface="Andalus" panose="02020603050405020304" pitchFamily="18" charset="-78"/>
                    <a:cs typeface="Andalus" panose="02020603050405020304" pitchFamily="18" charset="-78"/>
                  </a:rPr>
                  <a:t>matériau homogène</a:t>
                </a:r>
                <a:r>
                  <a:rPr lang="fr-FR" sz="2400" dirty="0" smtClean="0">
                    <a:latin typeface="Andalus" panose="02020603050405020304" pitchFamily="18" charset="-78"/>
                    <a:cs typeface="Andalus" panose="02020603050405020304" pitchFamily="18" charset="-78"/>
                  </a:rPr>
                  <a:t>.</a:t>
                </a:r>
              </a:p>
              <a:p>
                <a:r>
                  <a:rPr lang="fr-FR" sz="2400" dirty="0" smtClean="0">
                    <a:latin typeface="Andalus" panose="02020603050405020304" pitchFamily="18" charset="-78"/>
                    <a:cs typeface="Andalus" panose="02020603050405020304" pitchFamily="18" charset="-78"/>
                  </a:rPr>
                  <a:t>L’énergie transférée dans la sphère est </a:t>
                </a:r>
                <a14:m>
                  <m:oMath xmlns:m="http://schemas.openxmlformats.org/officeDocument/2006/math">
                    <m:sSub>
                      <m:sSubPr>
                        <m:ctrlPr>
                          <a:rPr lang="fr-FR" sz="2400" i="1">
                            <a:latin typeface="Cambria Math" panose="02040503050406030204" pitchFamily="18" charset="0"/>
                            <a:cs typeface="Andalus" panose="02020603050405020304" pitchFamily="18" charset="-78"/>
                          </a:rPr>
                        </m:ctrlPr>
                      </m:sSubPr>
                      <m:e>
                        <m:sSub>
                          <m:sSubPr>
                            <m:ctrlPr>
                              <a:rPr lang="fr-FR" sz="2400" i="1">
                                <a:latin typeface="Cambria Math" panose="02040503050406030204" pitchFamily="18" charset="0"/>
                                <a:cs typeface="Andalus" panose="02020603050405020304" pitchFamily="18" charset="-78"/>
                              </a:rPr>
                            </m:ctrlPr>
                          </m:sSubPr>
                          <m:e>
                            <m:r>
                              <a:rPr lang="fr-FR" sz="2400" i="1">
                                <a:latin typeface="Cambria Math" panose="02040503050406030204" pitchFamily="18" charset="0"/>
                                <a:cs typeface="Andalus" panose="02020603050405020304" pitchFamily="18" charset="-78"/>
                              </a:rPr>
                              <m:t>𝐸</m:t>
                            </m:r>
                          </m:e>
                          <m:sub>
                            <m:r>
                              <a:rPr lang="fr-FR" sz="2400" b="0" i="1" smtClean="0">
                                <a:latin typeface="Cambria Math" panose="02040503050406030204" pitchFamily="18" charset="0"/>
                                <a:cs typeface="Andalus" panose="02020603050405020304" pitchFamily="18" charset="-78"/>
                              </a:rPr>
                              <m:t>𝑘</m:t>
                            </m:r>
                          </m:sub>
                        </m:sSub>
                        <m:r>
                          <a:rPr lang="fr-FR" sz="2400" b="0" i="1" smtClean="0">
                            <a:latin typeface="Cambria Math" panose="02040503050406030204" pitchFamily="18" charset="0"/>
                            <a:cs typeface="Andalus" panose="02020603050405020304" pitchFamily="18" charset="-78"/>
                          </a:rPr>
                          <m:t>=</m:t>
                        </m:r>
                        <m:r>
                          <a:rPr lang="fr-FR" sz="2400" i="1">
                            <a:latin typeface="Cambria Math" panose="02040503050406030204" pitchFamily="18" charset="0"/>
                            <a:cs typeface="Andalus" panose="02020603050405020304" pitchFamily="18" charset="-78"/>
                          </a:rPr>
                          <m:t>𝐸</m:t>
                        </m:r>
                      </m:e>
                      <m:sub>
                        <m:r>
                          <a:rPr lang="fr-FR" sz="2400" i="1">
                            <a:latin typeface="Cambria Math" panose="02040503050406030204" pitchFamily="18" charset="0"/>
                            <a:cs typeface="Andalus" panose="02020603050405020304" pitchFamily="18" charset="-78"/>
                          </a:rPr>
                          <m:t>𝑒</m:t>
                        </m:r>
                      </m:sub>
                    </m:sSub>
                    <m:r>
                      <a:rPr lang="fr-FR" sz="2400" b="0" i="1" smtClean="0">
                        <a:latin typeface="Cambria Math" panose="02040503050406030204" pitchFamily="18" charset="0"/>
                        <a:cs typeface="Andalus" panose="02020603050405020304" pitchFamily="18" charset="-78"/>
                      </a:rPr>
                      <m:t>−</m:t>
                    </m:r>
                    <m:sSub>
                      <m:sSubPr>
                        <m:ctrlPr>
                          <a:rPr lang="fr-FR" sz="2400" i="1">
                            <a:latin typeface="Cambria Math" panose="02040503050406030204" pitchFamily="18" charset="0"/>
                            <a:cs typeface="Andalus" panose="02020603050405020304" pitchFamily="18" charset="-78"/>
                          </a:rPr>
                        </m:ctrlPr>
                      </m:sSubPr>
                      <m:e>
                        <m:r>
                          <a:rPr lang="fr-FR" sz="2400" i="1">
                            <a:latin typeface="Cambria Math" panose="02040503050406030204" pitchFamily="18" charset="0"/>
                            <a:cs typeface="Andalus" panose="02020603050405020304" pitchFamily="18" charset="-78"/>
                          </a:rPr>
                          <m:t>𝐸</m:t>
                        </m:r>
                      </m:e>
                      <m:sub>
                        <m:r>
                          <a:rPr lang="fr-FR" sz="2400" b="0" i="1" smtClean="0">
                            <a:latin typeface="Cambria Math" panose="02040503050406030204" pitchFamily="18" charset="0"/>
                            <a:cs typeface="Andalus" panose="02020603050405020304" pitchFamily="18" charset="-78"/>
                          </a:rPr>
                          <m:t>𝑠</m:t>
                        </m:r>
                      </m:sub>
                    </m:sSub>
                  </m:oMath>
                </a14:m>
                <a:endParaRPr lang="fr-FR" sz="2400" dirty="0" smtClean="0">
                  <a:latin typeface="Andalus" panose="02020603050405020304" pitchFamily="18" charset="-78"/>
                  <a:cs typeface="Andalus" panose="02020603050405020304" pitchFamily="18" charset="-78"/>
                </a:endParaRPr>
              </a:p>
              <a:p>
                <a:pP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cs typeface="Andalus" panose="02020603050405020304" pitchFamily="18" charset="-78"/>
                        </a:rPr>
                        <m:t>𝐾</m:t>
                      </m:r>
                      <m:r>
                        <a:rPr lang="fr-FR" sz="2400" b="0" i="1" smtClean="0">
                          <a:latin typeface="Cambria Math" panose="02040503050406030204" pitchFamily="18" charset="0"/>
                          <a:cs typeface="Andalus" panose="02020603050405020304" pitchFamily="18" charset="-78"/>
                        </a:rPr>
                        <m:t>=</m:t>
                      </m:r>
                      <m:f>
                        <m:fPr>
                          <m:ctrlPr>
                            <a:rPr lang="fr-FR" sz="2400" b="0" i="1" smtClean="0">
                              <a:latin typeface="Cambria Math" panose="02040503050406030204" pitchFamily="18" charset="0"/>
                              <a:cs typeface="Andalus" panose="02020603050405020304" pitchFamily="18" charset="-78"/>
                            </a:rPr>
                          </m:ctrlPr>
                        </m:fPr>
                        <m:num>
                          <m:sSub>
                            <m:sSubPr>
                              <m:ctrlPr>
                                <a:rPr lang="fr-FR" sz="2400" b="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𝐸</m:t>
                              </m:r>
                            </m:e>
                            <m:sub>
                              <m:r>
                                <a:rPr lang="fr-FR" sz="2400" b="0" i="1" smtClean="0">
                                  <a:latin typeface="Cambria Math" panose="02040503050406030204" pitchFamily="18" charset="0"/>
                                  <a:cs typeface="Andalus" panose="02020603050405020304" pitchFamily="18" charset="-78"/>
                                </a:rPr>
                                <m:t>𝑘</m:t>
                              </m:r>
                            </m:sub>
                          </m:sSub>
                        </m:num>
                        <m:den>
                          <m:r>
                            <a:rPr lang="fr-FR" sz="2400" b="0" i="1" smtClean="0">
                              <a:latin typeface="Cambria Math" panose="02040503050406030204" pitchFamily="18" charset="0"/>
                              <a:cs typeface="Andalus" panose="02020603050405020304" pitchFamily="18" charset="-78"/>
                            </a:rPr>
                            <m:t>𝑚</m:t>
                          </m:r>
                        </m:den>
                      </m:f>
                      <m:r>
                        <a:rPr lang="fr-FR" sz="2400" b="0" i="0" smtClean="0">
                          <a:latin typeface="Cambria Math" panose="02040503050406030204" pitchFamily="18" charset="0"/>
                          <a:cs typeface="Andalus" panose="02020603050405020304" pitchFamily="18" charset="-78"/>
                        </a:rPr>
                        <m:t>(</m:t>
                      </m:r>
                      <m:f>
                        <m:fPr>
                          <m:ctrlPr>
                            <a:rPr lang="fr-FR" sz="2400" b="0" i="1" smtClean="0">
                              <a:latin typeface="Cambria Math" panose="02040503050406030204" pitchFamily="18" charset="0"/>
                              <a:cs typeface="Andalus" panose="02020603050405020304" pitchFamily="18" charset="-78"/>
                            </a:rPr>
                          </m:ctrlPr>
                        </m:fPr>
                        <m:num>
                          <m:r>
                            <a:rPr lang="fr-FR" sz="2400" b="0" i="1" smtClean="0">
                              <a:latin typeface="Cambria Math" panose="02040503050406030204" pitchFamily="18" charset="0"/>
                              <a:cs typeface="Andalus" panose="02020603050405020304" pitchFamily="18" charset="-78"/>
                            </a:rPr>
                            <m:t>𝐽</m:t>
                          </m:r>
                        </m:num>
                        <m:den>
                          <m:r>
                            <a:rPr lang="fr-FR" sz="2400" b="0" i="1" smtClean="0">
                              <a:latin typeface="Cambria Math" panose="02040503050406030204" pitchFamily="18" charset="0"/>
                              <a:cs typeface="Andalus" panose="02020603050405020304" pitchFamily="18" charset="-78"/>
                            </a:rPr>
                            <m:t>𝐾𝑔</m:t>
                          </m:r>
                        </m:den>
                      </m:f>
                      <m:r>
                        <a:rPr lang="fr-FR" sz="2400" b="0" i="1" smtClean="0">
                          <a:latin typeface="Cambria Math" panose="02040503050406030204" pitchFamily="18" charset="0"/>
                          <a:cs typeface="Andalus" panose="02020603050405020304" pitchFamily="18" charset="-78"/>
                        </a:rPr>
                        <m:t>=</m:t>
                      </m:r>
                      <m:r>
                        <a:rPr lang="fr-FR" sz="2400" b="0" i="1" smtClean="0">
                          <a:latin typeface="Cambria Math" panose="02040503050406030204" pitchFamily="18" charset="0"/>
                          <a:cs typeface="Andalus" panose="02020603050405020304" pitchFamily="18" charset="-78"/>
                        </a:rPr>
                        <m:t>𝐺𝑟𝑎𝑦</m:t>
                      </m:r>
                      <m:r>
                        <a:rPr lang="fr-FR" sz="2400" b="0" i="1" smtClean="0">
                          <a:latin typeface="Cambria Math" panose="02040503050406030204" pitchFamily="18" charset="0"/>
                          <a:cs typeface="Andalus" panose="02020603050405020304" pitchFamily="18" charset="-78"/>
                        </a:rPr>
                        <m:t>)</m:t>
                      </m:r>
                    </m:oMath>
                  </m:oMathPara>
                </a14:m>
                <a:endParaRPr lang="fr-FR" sz="2400" dirty="0" smtClean="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566057" y="474007"/>
                <a:ext cx="7492722" cy="4172553"/>
              </a:xfrm>
              <a:prstGeom prst="rect">
                <a:avLst/>
              </a:prstGeom>
              <a:blipFill>
                <a:blip r:embed="rId2"/>
                <a:stretch>
                  <a:fillRect l="-1302" t="-1170" r="-81"/>
                </a:stretch>
              </a:blipFill>
            </p:spPr>
            <p:txBody>
              <a:bodyPr/>
              <a:lstStyle/>
              <a:p>
                <a:r>
                  <a:rPr lang="fr-FR">
                    <a:noFill/>
                  </a:rPr>
                  <a:t> </a:t>
                </a:r>
              </a:p>
            </p:txBody>
          </p:sp>
        </mc:Fallback>
      </mc:AlternateContent>
      <p:pic>
        <p:nvPicPr>
          <p:cNvPr id="4" name="Picture 3"/>
          <p:cNvPicPr>
            <a:picLocks noChangeAspect="1"/>
          </p:cNvPicPr>
          <p:nvPr/>
        </p:nvPicPr>
        <p:blipFill>
          <a:blip r:embed="rId3"/>
          <a:stretch>
            <a:fillRect/>
          </a:stretch>
        </p:blipFill>
        <p:spPr>
          <a:xfrm>
            <a:off x="8078877" y="1929283"/>
            <a:ext cx="3994762" cy="3366197"/>
          </a:xfrm>
          <a:prstGeom prst="rect">
            <a:avLst/>
          </a:prstGeom>
        </p:spPr>
      </p:pic>
    </p:spTree>
    <p:extLst>
      <p:ext uri="{BB962C8B-B14F-4D97-AF65-F5344CB8AC3E}">
        <p14:creationId xmlns:p14="http://schemas.microsoft.com/office/powerpoint/2010/main" val="2395850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743578" y="502419"/>
                <a:ext cx="11244106" cy="6096156"/>
              </a:xfrm>
              <a:prstGeom prst="rect">
                <a:avLst/>
              </a:prstGeom>
            </p:spPr>
            <p:txBody>
              <a:bodyPr wrap="square">
                <a:spAutoFit/>
              </a:bodyPr>
              <a:lstStyle/>
              <a:p>
                <a:r>
                  <a:rPr lang="fr-FR" dirty="0" smtClean="0">
                    <a:latin typeface="Andalus" panose="02020603050405020304" pitchFamily="18" charset="-78"/>
                    <a:cs typeface="Andalus" panose="02020603050405020304" pitchFamily="18" charset="-78"/>
                  </a:rPr>
                  <a:t>•</a:t>
                </a:r>
                <a:r>
                  <a:rPr lang="fr-FR" sz="2400" dirty="0">
                    <a:latin typeface="Andalus" panose="02020603050405020304" pitchFamily="18" charset="-78"/>
                    <a:cs typeface="Andalus" panose="02020603050405020304" pitchFamily="18" charset="-78"/>
                  </a:rPr>
                  <a:t>C’est la somme des énergies des électrons mis en mouvement dans </a:t>
                </a:r>
                <a:r>
                  <a:rPr lang="fr-FR" sz="2400" dirty="0" err="1">
                    <a:latin typeface="Andalus" panose="02020603050405020304" pitchFamily="18" charset="-78"/>
                    <a:cs typeface="Andalus" panose="02020603050405020304" pitchFamily="18" charset="-78"/>
                  </a:rPr>
                  <a:t>Δm</a:t>
                </a:r>
                <a:r>
                  <a:rPr lang="fr-FR" sz="2400" dirty="0">
                    <a:latin typeface="Andalus" panose="02020603050405020304" pitchFamily="18" charset="-78"/>
                    <a:cs typeface="Andalus" panose="02020603050405020304" pitchFamily="18" charset="-78"/>
                  </a:rPr>
                  <a:t> par unité de volume </a:t>
                </a:r>
                <a:r>
                  <a:rPr lang="fr-FR" sz="2400" dirty="0" err="1">
                    <a:latin typeface="Andalus" panose="02020603050405020304" pitchFamily="18" charset="-78"/>
                    <a:cs typeface="Andalus" panose="02020603050405020304" pitchFamily="18" charset="-78"/>
                  </a:rPr>
                  <a:t>Δm</a:t>
                </a:r>
                <a:r>
                  <a:rPr lang="fr-FR" sz="2400" dirty="0" smtClean="0">
                    <a:latin typeface="Andalus" panose="02020603050405020304" pitchFamily="18" charset="-78"/>
                    <a:cs typeface="Andalus" panose="02020603050405020304" pitchFamily="18" charset="-78"/>
                  </a:rPr>
                  <a:t>.</a:t>
                </a:r>
              </a:p>
              <a:p>
                <a:r>
                  <a:rPr lang="fr-FR" sz="2400" dirty="0" smtClean="0">
                    <a:latin typeface="Andalus" panose="02020603050405020304" pitchFamily="18" charset="-78"/>
                    <a:cs typeface="Andalus" panose="02020603050405020304" pitchFamily="18" charset="-78"/>
                  </a:rPr>
                  <a:t>La quantité de l’énergie transférée dépend de l’énergie des photons et de la nature de l’absorbant;</a:t>
                </a:r>
              </a:p>
              <a:p>
                <a:r>
                  <a:rPr lang="fr-FR" sz="2400" dirty="0" smtClean="0">
                    <a:latin typeface="Andalus" panose="02020603050405020304" pitchFamily="18" charset="-78"/>
                    <a:cs typeface="Andalus" panose="02020603050405020304" pitchFamily="18" charset="-78"/>
                  </a:rPr>
                  <a:t>Si l’on suppose que l’énergie E des photons suit une loi d’atténuation exponentielle:</a:t>
                </a:r>
              </a:p>
              <a:p>
                <a:pP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cs typeface="Andalus" panose="02020603050405020304" pitchFamily="18" charset="-78"/>
                        </a:rPr>
                        <m:t>𝐸</m:t>
                      </m:r>
                      <m:r>
                        <a:rPr lang="fr-FR" sz="2400" b="0" i="1" smtClean="0">
                          <a:latin typeface="Cambria Math" panose="02040503050406030204" pitchFamily="18" charset="0"/>
                          <a:cs typeface="Andalus" panose="02020603050405020304" pitchFamily="18" charset="-78"/>
                        </a:rPr>
                        <m:t>=</m:t>
                      </m:r>
                      <m:sSub>
                        <m:sSubPr>
                          <m:ctrlPr>
                            <a:rPr lang="fr-FR" sz="2400" b="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𝐸</m:t>
                          </m:r>
                        </m:e>
                        <m:sub>
                          <m:r>
                            <a:rPr lang="fr-FR" sz="2400" b="0" i="1" smtClean="0">
                              <a:latin typeface="Cambria Math" panose="02040503050406030204" pitchFamily="18" charset="0"/>
                              <a:cs typeface="Andalus" panose="02020603050405020304" pitchFamily="18" charset="-78"/>
                            </a:rPr>
                            <m:t>0</m:t>
                          </m:r>
                        </m:sub>
                      </m:sSub>
                      <m:sSup>
                        <m:sSupPr>
                          <m:ctrlPr>
                            <a:rPr lang="fr-FR" sz="2400" b="0" i="1" smtClean="0">
                              <a:latin typeface="Cambria Math" panose="02040503050406030204" pitchFamily="18" charset="0"/>
                              <a:cs typeface="Andalus" panose="02020603050405020304" pitchFamily="18" charset="-78"/>
                            </a:rPr>
                          </m:ctrlPr>
                        </m:sSupPr>
                        <m:e>
                          <m:r>
                            <a:rPr lang="fr-FR" sz="2400" b="0" i="1" smtClean="0">
                              <a:latin typeface="Cambria Math" panose="02040503050406030204" pitchFamily="18" charset="0"/>
                              <a:cs typeface="Andalus" panose="02020603050405020304" pitchFamily="18" charset="-78"/>
                            </a:rPr>
                            <m:t>𝑒</m:t>
                          </m:r>
                        </m:e>
                        <m:sup>
                          <m:r>
                            <a:rPr lang="fr-FR" sz="2400" b="0" i="1" smtClean="0">
                              <a:latin typeface="Cambria Math" panose="02040503050406030204" pitchFamily="18" charset="0"/>
                              <a:cs typeface="Andalus" panose="02020603050405020304" pitchFamily="18" charset="-78"/>
                            </a:rPr>
                            <m:t>−</m:t>
                          </m:r>
                          <m:r>
                            <a:rPr lang="fr-FR" sz="2400" b="0" i="1" smtClean="0">
                              <a:latin typeface="Cambria Math" panose="02040503050406030204" pitchFamily="18" charset="0"/>
                              <a:ea typeface="Cambria Math" panose="02040503050406030204" pitchFamily="18" charset="0"/>
                              <a:cs typeface="Andalus" panose="02020603050405020304" pitchFamily="18" charset="-78"/>
                            </a:rPr>
                            <m:t>𝜇</m:t>
                          </m:r>
                          <m:r>
                            <a:rPr lang="fr-FR" sz="2400" b="0" i="1" smtClean="0">
                              <a:latin typeface="Cambria Math" panose="02040503050406030204" pitchFamily="18" charset="0"/>
                              <a:ea typeface="Cambria Math" panose="02040503050406030204" pitchFamily="18" charset="0"/>
                              <a:cs typeface="Andalus" panose="02020603050405020304" pitchFamily="18" charset="-78"/>
                            </a:rPr>
                            <m:t>𝑥</m:t>
                          </m:r>
                        </m:sup>
                      </m:sSup>
                    </m:oMath>
                  </m:oMathPara>
                </a14:m>
                <a:endParaRPr lang="fr-FR" sz="2400" b="0" dirty="0" smtClean="0">
                  <a:latin typeface="Andalus" panose="02020603050405020304" pitchFamily="18" charset="-78"/>
                  <a:cs typeface="Andalus" panose="02020603050405020304" pitchFamily="18" charset="-78"/>
                </a:endParaRPr>
              </a:p>
              <a:p>
                <a:pP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cs typeface="Andalus" panose="02020603050405020304" pitchFamily="18" charset="-78"/>
                        </a:rPr>
                        <m:t>𝑑𝐸</m:t>
                      </m:r>
                      <m:r>
                        <a:rPr lang="fr-FR" sz="2400" b="0" i="1" smtClean="0">
                          <a:latin typeface="Cambria Math" panose="02040503050406030204" pitchFamily="18" charset="0"/>
                          <a:cs typeface="Andalus" panose="02020603050405020304" pitchFamily="18" charset="-78"/>
                        </a:rPr>
                        <m:t>=−</m:t>
                      </m:r>
                      <m:r>
                        <a:rPr lang="fr-FR" sz="2400" b="0" i="1" smtClean="0">
                          <a:latin typeface="Cambria Math" panose="02040503050406030204" pitchFamily="18" charset="0"/>
                          <a:ea typeface="Cambria Math" panose="02040503050406030204" pitchFamily="18" charset="0"/>
                          <a:cs typeface="Andalus" panose="02020603050405020304" pitchFamily="18" charset="-78"/>
                        </a:rPr>
                        <m:t>𝜇</m:t>
                      </m:r>
                      <m:sSub>
                        <m:sSubPr>
                          <m:ctrlPr>
                            <a:rPr lang="fr-FR" sz="2400" b="0" i="1" smtClean="0">
                              <a:latin typeface="Cambria Math" panose="02040503050406030204" pitchFamily="18" charset="0"/>
                              <a:ea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ea typeface="Cambria Math" panose="02040503050406030204" pitchFamily="18" charset="0"/>
                              <a:cs typeface="Andalus" panose="02020603050405020304" pitchFamily="18" charset="-78"/>
                            </a:rPr>
                            <m:t>𝐸</m:t>
                          </m:r>
                        </m:e>
                        <m:sub>
                          <m:r>
                            <a:rPr lang="fr-FR" sz="2400" b="0" i="1" smtClean="0">
                              <a:latin typeface="Cambria Math" panose="02040503050406030204" pitchFamily="18" charset="0"/>
                              <a:ea typeface="Cambria Math" panose="02040503050406030204" pitchFamily="18" charset="0"/>
                              <a:cs typeface="Andalus" panose="02020603050405020304" pitchFamily="18" charset="-78"/>
                            </a:rPr>
                            <m:t>0</m:t>
                          </m:r>
                        </m:sub>
                      </m:sSub>
                      <m:sSup>
                        <m:sSupPr>
                          <m:ctrlPr>
                            <a:rPr lang="fr-FR" sz="2400" b="0" i="1" smtClean="0">
                              <a:latin typeface="Cambria Math" panose="02040503050406030204" pitchFamily="18" charset="0"/>
                              <a:ea typeface="Cambria Math" panose="02040503050406030204" pitchFamily="18" charset="0"/>
                              <a:cs typeface="Andalus" panose="02020603050405020304" pitchFamily="18" charset="-78"/>
                            </a:rPr>
                          </m:ctrlPr>
                        </m:sSupPr>
                        <m:e>
                          <m:r>
                            <a:rPr lang="fr-FR" sz="2400" b="0" i="1" smtClean="0">
                              <a:latin typeface="Cambria Math" panose="02040503050406030204" pitchFamily="18" charset="0"/>
                              <a:ea typeface="Cambria Math" panose="02040503050406030204" pitchFamily="18" charset="0"/>
                              <a:cs typeface="Andalus" panose="02020603050405020304" pitchFamily="18" charset="-78"/>
                            </a:rPr>
                            <m:t>𝑒</m:t>
                          </m:r>
                        </m:e>
                        <m:sup>
                          <m:r>
                            <a:rPr lang="fr-FR" sz="2400" b="0" i="1" smtClean="0">
                              <a:latin typeface="Cambria Math" panose="02040503050406030204" pitchFamily="18" charset="0"/>
                              <a:ea typeface="Cambria Math" panose="02040503050406030204" pitchFamily="18" charset="0"/>
                              <a:cs typeface="Andalus" panose="02020603050405020304" pitchFamily="18" charset="-78"/>
                            </a:rPr>
                            <m:t>−</m:t>
                          </m:r>
                          <m:r>
                            <a:rPr lang="fr-FR" sz="2400" b="0" i="1" smtClean="0">
                              <a:latin typeface="Cambria Math" panose="02040503050406030204" pitchFamily="18" charset="0"/>
                              <a:ea typeface="Cambria Math" panose="02040503050406030204" pitchFamily="18" charset="0"/>
                              <a:cs typeface="Andalus" panose="02020603050405020304" pitchFamily="18" charset="-78"/>
                            </a:rPr>
                            <m:t>𝜇</m:t>
                          </m:r>
                          <m:r>
                            <a:rPr lang="fr-FR" sz="2400" b="0" i="1" smtClean="0">
                              <a:latin typeface="Cambria Math" panose="02040503050406030204" pitchFamily="18" charset="0"/>
                              <a:ea typeface="Cambria Math" panose="02040503050406030204" pitchFamily="18" charset="0"/>
                              <a:cs typeface="Andalus" panose="02020603050405020304" pitchFamily="18" charset="-78"/>
                            </a:rPr>
                            <m:t>𝑥</m:t>
                          </m:r>
                        </m:sup>
                      </m:sSup>
                      <m:r>
                        <a:rPr lang="fr-FR" sz="2400" b="0" i="1" smtClean="0">
                          <a:latin typeface="Cambria Math" panose="02040503050406030204" pitchFamily="18" charset="0"/>
                          <a:ea typeface="Cambria Math" panose="02040503050406030204" pitchFamily="18" charset="0"/>
                          <a:cs typeface="Andalus" panose="02020603050405020304" pitchFamily="18" charset="-78"/>
                        </a:rPr>
                        <m:t>𝑑𝑥</m:t>
                      </m:r>
                    </m:oMath>
                  </m:oMathPara>
                </a14:m>
                <a:endParaRPr lang="fr-FR" sz="2400" dirty="0" smtClean="0">
                  <a:latin typeface="Andalus" panose="02020603050405020304" pitchFamily="18" charset="-78"/>
                  <a:cs typeface="Andalus" panose="02020603050405020304" pitchFamily="18" charset="-78"/>
                </a:endParaRPr>
              </a:p>
              <a:p>
                <a:pPr/>
                <a14:m>
                  <m:oMathPara xmlns:m="http://schemas.openxmlformats.org/officeDocument/2006/math">
                    <m:oMathParaPr>
                      <m:jc m:val="centerGroup"/>
                    </m:oMathParaPr>
                    <m:oMath xmlns:m="http://schemas.openxmlformats.org/officeDocument/2006/math">
                      <m:f>
                        <m:fPr>
                          <m:ctrlPr>
                            <a:rPr lang="fr-FR" sz="2400" i="1" dirty="0" smtClean="0">
                              <a:latin typeface="Cambria Math" panose="02040503050406030204" pitchFamily="18" charset="0"/>
                              <a:cs typeface="Andalus" panose="02020603050405020304" pitchFamily="18" charset="-78"/>
                            </a:rPr>
                          </m:ctrlPr>
                        </m:fPr>
                        <m:num>
                          <m:r>
                            <a:rPr lang="fr-FR" sz="2400" b="0" i="1" dirty="0" smtClean="0">
                              <a:latin typeface="Cambria Math" panose="02040503050406030204" pitchFamily="18" charset="0"/>
                              <a:cs typeface="Andalus" panose="02020603050405020304" pitchFamily="18" charset="-78"/>
                            </a:rPr>
                            <m:t>𝑑𝐸</m:t>
                          </m:r>
                        </m:num>
                        <m:den>
                          <m:r>
                            <a:rPr lang="fr-FR" sz="2400" b="0" i="1" dirty="0" smtClean="0">
                              <a:latin typeface="Cambria Math" panose="02040503050406030204" pitchFamily="18" charset="0"/>
                              <a:cs typeface="Andalus" panose="02020603050405020304" pitchFamily="18" charset="-78"/>
                            </a:rPr>
                            <m:t>𝑑𝑚</m:t>
                          </m:r>
                        </m:den>
                      </m:f>
                      <m:r>
                        <a:rPr lang="fr-FR" sz="2400" i="1">
                          <a:latin typeface="Cambria Math" panose="02040503050406030204" pitchFamily="18" charset="0"/>
                          <a:cs typeface="Andalus" panose="02020603050405020304" pitchFamily="18" charset="-78"/>
                        </a:rPr>
                        <m:t>=</m:t>
                      </m:r>
                      <m:r>
                        <a:rPr lang="fr-FR" sz="2400" i="1" smtClean="0">
                          <a:latin typeface="Cambria Math" panose="02040503050406030204" pitchFamily="18" charset="0"/>
                          <a:cs typeface="Andalus" panose="02020603050405020304" pitchFamily="18" charset="-78"/>
                        </a:rPr>
                        <m:t>−</m:t>
                      </m:r>
                      <m:f>
                        <m:fPr>
                          <m:ctrlPr>
                            <a:rPr lang="fr-FR" sz="2400" i="1" smtClean="0">
                              <a:latin typeface="Cambria Math" panose="02040503050406030204" pitchFamily="18" charset="0"/>
                              <a:cs typeface="Andalus" panose="02020603050405020304" pitchFamily="18" charset="-78"/>
                            </a:rPr>
                          </m:ctrlPr>
                        </m:fPr>
                        <m:num>
                          <m:r>
                            <a:rPr lang="fr-FR" sz="2400" i="1">
                              <a:latin typeface="Cambria Math" panose="02040503050406030204" pitchFamily="18" charset="0"/>
                              <a:ea typeface="Cambria Math" panose="02040503050406030204" pitchFamily="18" charset="0"/>
                              <a:cs typeface="Andalus" panose="02020603050405020304" pitchFamily="18" charset="-78"/>
                            </a:rPr>
                            <m:t>𝜇</m:t>
                          </m:r>
                          <m:sSub>
                            <m:sSubPr>
                              <m:ctrlPr>
                                <a:rPr lang="fr-FR" sz="2400" i="1">
                                  <a:latin typeface="Cambria Math" panose="02040503050406030204" pitchFamily="18" charset="0"/>
                                  <a:ea typeface="Cambria Math" panose="02040503050406030204" pitchFamily="18" charset="0"/>
                                  <a:cs typeface="Andalus" panose="02020603050405020304" pitchFamily="18" charset="-78"/>
                                </a:rPr>
                              </m:ctrlPr>
                            </m:sSubPr>
                            <m:e>
                              <m:r>
                                <a:rPr lang="fr-FR" sz="2400" i="1">
                                  <a:latin typeface="Cambria Math" panose="02040503050406030204" pitchFamily="18" charset="0"/>
                                  <a:ea typeface="Cambria Math" panose="02040503050406030204" pitchFamily="18" charset="0"/>
                                  <a:cs typeface="Andalus" panose="02020603050405020304" pitchFamily="18" charset="-78"/>
                                </a:rPr>
                                <m:t>𝐸</m:t>
                              </m:r>
                            </m:e>
                            <m:sub>
                              <m:r>
                                <a:rPr lang="fr-FR" sz="2400" i="1">
                                  <a:latin typeface="Cambria Math" panose="02040503050406030204" pitchFamily="18" charset="0"/>
                                  <a:ea typeface="Cambria Math" panose="02040503050406030204" pitchFamily="18" charset="0"/>
                                  <a:cs typeface="Andalus" panose="02020603050405020304" pitchFamily="18" charset="-78"/>
                                </a:rPr>
                                <m:t>0</m:t>
                              </m:r>
                            </m:sub>
                          </m:sSub>
                          <m:sSup>
                            <m:sSupPr>
                              <m:ctrlPr>
                                <a:rPr lang="fr-FR" sz="2400" i="1">
                                  <a:latin typeface="Cambria Math" panose="02040503050406030204" pitchFamily="18" charset="0"/>
                                  <a:ea typeface="Cambria Math" panose="02040503050406030204" pitchFamily="18" charset="0"/>
                                  <a:cs typeface="Andalus" panose="02020603050405020304" pitchFamily="18" charset="-78"/>
                                </a:rPr>
                              </m:ctrlPr>
                            </m:sSupPr>
                            <m:e>
                              <m:r>
                                <a:rPr lang="fr-FR" sz="2400" i="1">
                                  <a:latin typeface="Cambria Math" panose="02040503050406030204" pitchFamily="18" charset="0"/>
                                  <a:ea typeface="Cambria Math" panose="02040503050406030204" pitchFamily="18" charset="0"/>
                                  <a:cs typeface="Andalus" panose="02020603050405020304" pitchFamily="18" charset="-78"/>
                                </a:rPr>
                                <m:t>𝑒</m:t>
                              </m:r>
                            </m:e>
                            <m:sup>
                              <m:r>
                                <a:rPr lang="fr-FR" sz="2400" i="1">
                                  <a:latin typeface="Cambria Math" panose="02040503050406030204" pitchFamily="18" charset="0"/>
                                  <a:ea typeface="Cambria Math" panose="02040503050406030204" pitchFamily="18" charset="0"/>
                                  <a:cs typeface="Andalus" panose="02020603050405020304" pitchFamily="18" charset="-78"/>
                                </a:rPr>
                                <m:t>−</m:t>
                              </m:r>
                              <m:r>
                                <a:rPr lang="fr-FR" sz="2400" i="1">
                                  <a:latin typeface="Cambria Math" panose="02040503050406030204" pitchFamily="18" charset="0"/>
                                  <a:ea typeface="Cambria Math" panose="02040503050406030204" pitchFamily="18" charset="0"/>
                                  <a:cs typeface="Andalus" panose="02020603050405020304" pitchFamily="18" charset="-78"/>
                                </a:rPr>
                                <m:t>𝜇</m:t>
                              </m:r>
                              <m:r>
                                <a:rPr lang="fr-FR" sz="2400" i="1">
                                  <a:latin typeface="Cambria Math" panose="02040503050406030204" pitchFamily="18" charset="0"/>
                                  <a:ea typeface="Cambria Math" panose="02040503050406030204" pitchFamily="18" charset="0"/>
                                  <a:cs typeface="Andalus" panose="02020603050405020304" pitchFamily="18" charset="-78"/>
                                </a:rPr>
                                <m:t>𝑥</m:t>
                              </m:r>
                            </m:sup>
                          </m:sSup>
                          <m:r>
                            <a:rPr lang="fr-FR" sz="2400" i="1">
                              <a:latin typeface="Cambria Math" panose="02040503050406030204" pitchFamily="18" charset="0"/>
                              <a:ea typeface="Cambria Math" panose="02040503050406030204" pitchFamily="18" charset="0"/>
                              <a:cs typeface="Andalus" panose="02020603050405020304" pitchFamily="18" charset="-78"/>
                            </a:rPr>
                            <m:t>𝑑𝑥</m:t>
                          </m:r>
                        </m:num>
                        <m:den>
                          <m:r>
                            <a:rPr lang="fr-FR" sz="2400" i="1" smtClean="0">
                              <a:latin typeface="Cambria Math" panose="02040503050406030204" pitchFamily="18" charset="0"/>
                              <a:ea typeface="Cambria Math" panose="02040503050406030204" pitchFamily="18" charset="0"/>
                              <a:cs typeface="Andalus" panose="02020603050405020304" pitchFamily="18" charset="-78"/>
                            </a:rPr>
                            <m:t>𝜌</m:t>
                          </m:r>
                          <m:r>
                            <a:rPr lang="fr-FR" sz="2400" b="0" i="1" smtClean="0">
                              <a:latin typeface="Cambria Math" panose="02040503050406030204" pitchFamily="18" charset="0"/>
                              <a:ea typeface="Cambria Math" panose="02040503050406030204" pitchFamily="18" charset="0"/>
                              <a:cs typeface="Andalus" panose="02020603050405020304" pitchFamily="18" charset="-78"/>
                            </a:rPr>
                            <m:t>𝑑𝑠𝑑𝑥</m:t>
                          </m:r>
                        </m:den>
                      </m:f>
                      <m:r>
                        <a:rPr lang="fr-FR" sz="2400" b="0" i="1" smtClean="0">
                          <a:latin typeface="Cambria Math" panose="02040503050406030204" pitchFamily="18" charset="0"/>
                          <a:cs typeface="Andalus" panose="02020603050405020304" pitchFamily="18" charset="-78"/>
                        </a:rPr>
                        <m:t>=</m:t>
                      </m:r>
                      <m:f>
                        <m:fPr>
                          <m:ctrlPr>
                            <a:rPr lang="fr-FR" sz="2400" b="0" i="1" smtClean="0">
                              <a:latin typeface="Cambria Math" panose="02040503050406030204" pitchFamily="18" charset="0"/>
                              <a:cs typeface="Andalus" panose="02020603050405020304" pitchFamily="18" charset="-78"/>
                            </a:rPr>
                          </m:ctrlPr>
                        </m:fPr>
                        <m:num>
                          <m:r>
                            <a:rPr lang="fr-FR" sz="2400" b="0" i="1" smtClean="0">
                              <a:latin typeface="Cambria Math" panose="02040503050406030204" pitchFamily="18" charset="0"/>
                              <a:ea typeface="Cambria Math" panose="02040503050406030204" pitchFamily="18" charset="0"/>
                              <a:cs typeface="Andalus" panose="02020603050405020304" pitchFamily="18" charset="-78"/>
                            </a:rPr>
                            <m:t>𝜇</m:t>
                          </m:r>
                        </m:num>
                        <m:den>
                          <m:r>
                            <a:rPr lang="fr-FR" sz="2400" b="0" i="1" smtClean="0">
                              <a:latin typeface="Cambria Math" panose="02040503050406030204" pitchFamily="18" charset="0"/>
                              <a:ea typeface="Cambria Math" panose="02040503050406030204" pitchFamily="18" charset="0"/>
                              <a:cs typeface="Andalus" panose="02020603050405020304" pitchFamily="18" charset="-78"/>
                            </a:rPr>
                            <m:t>𝜌</m:t>
                          </m:r>
                        </m:den>
                      </m:f>
                      <m:r>
                        <a:rPr lang="fr-FR" sz="2400" b="0" i="1" smtClean="0">
                          <a:latin typeface="Cambria Math" panose="02040503050406030204" pitchFamily="18" charset="0"/>
                          <a:cs typeface="Andalus" panose="02020603050405020304" pitchFamily="18" charset="-78"/>
                        </a:rPr>
                        <m:t> </m:t>
                      </m:r>
                      <m:f>
                        <m:fPr>
                          <m:ctrlPr>
                            <a:rPr lang="fr-FR" sz="2400" b="0" i="1" smtClean="0">
                              <a:latin typeface="Cambria Math" panose="02040503050406030204" pitchFamily="18" charset="0"/>
                              <a:cs typeface="Andalus" panose="02020603050405020304" pitchFamily="18" charset="-78"/>
                            </a:rPr>
                          </m:ctrlPr>
                        </m:fPr>
                        <m:num>
                          <m:r>
                            <a:rPr lang="fr-FR" sz="2400" b="0" i="1" smtClean="0">
                              <a:latin typeface="Cambria Math" panose="02040503050406030204" pitchFamily="18" charset="0"/>
                              <a:cs typeface="Andalus" panose="02020603050405020304" pitchFamily="18" charset="-78"/>
                            </a:rPr>
                            <m:t>𝐸</m:t>
                          </m:r>
                        </m:num>
                        <m:den>
                          <m:r>
                            <a:rPr lang="fr-FR" sz="2400" b="0" i="1" smtClean="0">
                              <a:latin typeface="Cambria Math" panose="02040503050406030204" pitchFamily="18" charset="0"/>
                              <a:cs typeface="Andalus" panose="02020603050405020304" pitchFamily="18" charset="-78"/>
                            </a:rPr>
                            <m:t>𝑑𝑠</m:t>
                          </m:r>
                        </m:den>
                      </m:f>
                      <m:r>
                        <a:rPr lang="fr-FR" sz="2400" b="0" i="0" smtClean="0">
                          <a:latin typeface="Cambria Math" panose="02040503050406030204" pitchFamily="18" charset="0"/>
                          <a:cs typeface="Andalus" panose="02020603050405020304" pitchFamily="18" charset="-78"/>
                        </a:rPr>
                        <m:t>=</m:t>
                      </m:r>
                      <m:f>
                        <m:fPr>
                          <m:ctrlPr>
                            <a:rPr lang="fr-FR" sz="2400" i="1">
                              <a:latin typeface="Cambria Math" panose="02040503050406030204" pitchFamily="18" charset="0"/>
                              <a:cs typeface="Andalus" panose="02020603050405020304" pitchFamily="18" charset="-78"/>
                            </a:rPr>
                          </m:ctrlPr>
                        </m:fPr>
                        <m:num>
                          <m:r>
                            <a:rPr lang="fr-FR" sz="2400" i="1">
                              <a:latin typeface="Cambria Math" panose="02040503050406030204" pitchFamily="18" charset="0"/>
                              <a:ea typeface="Cambria Math" panose="02040503050406030204" pitchFamily="18" charset="0"/>
                              <a:cs typeface="Andalus" panose="02020603050405020304" pitchFamily="18" charset="-78"/>
                            </a:rPr>
                            <m:t>𝜇</m:t>
                          </m:r>
                        </m:num>
                        <m:den>
                          <m:r>
                            <a:rPr lang="fr-FR" sz="2400" i="1">
                              <a:latin typeface="Cambria Math" panose="02040503050406030204" pitchFamily="18" charset="0"/>
                              <a:ea typeface="Cambria Math" panose="02040503050406030204" pitchFamily="18" charset="0"/>
                              <a:cs typeface="Andalus" panose="02020603050405020304" pitchFamily="18" charset="-78"/>
                            </a:rPr>
                            <m:t>𝜌</m:t>
                          </m:r>
                        </m:den>
                      </m:f>
                      <m:r>
                        <a:rPr lang="fr-FR" sz="2400" b="0" i="1" smtClean="0">
                          <a:latin typeface="Cambria Math" panose="02040503050406030204" pitchFamily="18" charset="0"/>
                          <a:ea typeface="Cambria Math" panose="02040503050406030204" pitchFamily="18" charset="0"/>
                          <a:cs typeface="Andalus" panose="02020603050405020304" pitchFamily="18" charset="-78"/>
                        </a:rPr>
                        <m:t>𝐹</m:t>
                      </m:r>
                    </m:oMath>
                  </m:oMathPara>
                </a14:m>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On déduit donc que </a:t>
                </a:r>
                <a14:m>
                  <m:oMath xmlns:m="http://schemas.openxmlformats.org/officeDocument/2006/math">
                    <m:r>
                      <a:rPr lang="fr-FR" sz="2400" b="0" i="1" smtClean="0">
                        <a:latin typeface="Cambria Math" panose="02040503050406030204" pitchFamily="18" charset="0"/>
                        <a:cs typeface="Andalus" panose="02020603050405020304" pitchFamily="18" charset="-78"/>
                      </a:rPr>
                      <m:t>𝐾</m:t>
                    </m:r>
                    <m:r>
                      <a:rPr lang="fr-FR" sz="2400" b="0" i="1" smtClean="0">
                        <a:latin typeface="Cambria Math" panose="02040503050406030204" pitchFamily="18" charset="0"/>
                        <a:cs typeface="Andalus" panose="02020603050405020304" pitchFamily="18" charset="-78"/>
                      </a:rPr>
                      <m:t>=</m:t>
                    </m:r>
                    <m:f>
                      <m:fPr>
                        <m:ctrlPr>
                          <a:rPr lang="fr-FR" sz="2400" b="0" i="1" smtClean="0">
                            <a:latin typeface="Cambria Math" panose="02040503050406030204" pitchFamily="18" charset="0"/>
                            <a:cs typeface="Andalus" panose="02020603050405020304" pitchFamily="18" charset="-78"/>
                          </a:rPr>
                        </m:ctrlPr>
                      </m:fPr>
                      <m:num>
                        <m:r>
                          <a:rPr lang="fr-FR" sz="2400" b="0" i="1" smtClean="0">
                            <a:latin typeface="Cambria Math" panose="02040503050406030204" pitchFamily="18" charset="0"/>
                            <a:cs typeface="Andalus" panose="02020603050405020304" pitchFamily="18" charset="-78"/>
                          </a:rPr>
                          <m:t>𝐸</m:t>
                        </m:r>
                      </m:num>
                      <m:den>
                        <m:r>
                          <a:rPr lang="fr-FR" sz="2400" b="0" i="1" smtClean="0">
                            <a:latin typeface="Cambria Math" panose="02040503050406030204" pitchFamily="18" charset="0"/>
                            <a:cs typeface="Andalus" panose="02020603050405020304" pitchFamily="18" charset="-78"/>
                          </a:rPr>
                          <m:t>𝑚</m:t>
                        </m:r>
                      </m:den>
                    </m:f>
                    <m:r>
                      <a:rPr lang="fr-FR" sz="2400" b="0" i="1" smtClean="0">
                        <a:latin typeface="Cambria Math" panose="02040503050406030204" pitchFamily="18" charset="0"/>
                        <a:cs typeface="Andalus" panose="02020603050405020304" pitchFamily="18" charset="-78"/>
                      </a:rPr>
                      <m:t>=</m:t>
                    </m:r>
                    <m:f>
                      <m:fPr>
                        <m:ctrlPr>
                          <a:rPr lang="fr-FR" sz="2400" i="1">
                            <a:latin typeface="Cambria Math" panose="02040503050406030204" pitchFamily="18" charset="0"/>
                            <a:cs typeface="Andalus" panose="02020603050405020304" pitchFamily="18" charset="-78"/>
                          </a:rPr>
                        </m:ctrlPr>
                      </m:fPr>
                      <m:num>
                        <m:r>
                          <a:rPr lang="fr-FR" sz="2400" i="1">
                            <a:latin typeface="Cambria Math" panose="02040503050406030204" pitchFamily="18" charset="0"/>
                            <a:ea typeface="Cambria Math" panose="02040503050406030204" pitchFamily="18" charset="0"/>
                            <a:cs typeface="Andalus" panose="02020603050405020304" pitchFamily="18" charset="-78"/>
                          </a:rPr>
                          <m:t>𝜇</m:t>
                        </m:r>
                      </m:num>
                      <m:den>
                        <m:r>
                          <a:rPr lang="fr-FR" sz="2400" i="1">
                            <a:latin typeface="Cambria Math" panose="02040503050406030204" pitchFamily="18" charset="0"/>
                            <a:ea typeface="Cambria Math" panose="02040503050406030204" pitchFamily="18" charset="0"/>
                            <a:cs typeface="Andalus" panose="02020603050405020304" pitchFamily="18" charset="-78"/>
                          </a:rPr>
                          <m:t>𝜌</m:t>
                        </m:r>
                      </m:den>
                    </m:f>
                    <m:r>
                      <a:rPr lang="fr-FR" sz="2400" i="1">
                        <a:latin typeface="Cambria Math" panose="02040503050406030204" pitchFamily="18" charset="0"/>
                        <a:ea typeface="Cambria Math" panose="02040503050406030204" pitchFamily="18" charset="0"/>
                        <a:cs typeface="Andalus" panose="02020603050405020304" pitchFamily="18" charset="-78"/>
                      </a:rPr>
                      <m:t>𝐹</m:t>
                    </m:r>
                  </m:oMath>
                </a14:m>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Pour deux milieux différents irradiés par le même rayonnement, on aura alors:</a:t>
                </a:r>
              </a:p>
              <a:p>
                <a:pPr/>
                <a14:m>
                  <m:oMathPara xmlns:m="http://schemas.openxmlformats.org/officeDocument/2006/math">
                    <m:oMathParaPr>
                      <m:jc m:val="centerGroup"/>
                    </m:oMathParaPr>
                    <m:oMath xmlns:m="http://schemas.openxmlformats.org/officeDocument/2006/math">
                      <m:f>
                        <m:fPr>
                          <m:ctrlPr>
                            <a:rPr lang="fr-FR" sz="2400" i="1" smtClean="0">
                              <a:latin typeface="Cambria Math" panose="02040503050406030204" pitchFamily="18" charset="0"/>
                              <a:cs typeface="Andalus" panose="02020603050405020304" pitchFamily="18" charset="-78"/>
                            </a:rPr>
                          </m:ctrlPr>
                        </m:fPr>
                        <m:num>
                          <m:sSub>
                            <m:sSubPr>
                              <m:ctrlPr>
                                <a:rPr lang="fr-FR" sz="240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𝐾</m:t>
                              </m:r>
                            </m:e>
                            <m:sub>
                              <m:r>
                                <a:rPr lang="fr-FR" sz="2400" b="0" i="1" smtClean="0">
                                  <a:latin typeface="Cambria Math" panose="02040503050406030204" pitchFamily="18" charset="0"/>
                                  <a:cs typeface="Andalus" panose="02020603050405020304" pitchFamily="18" charset="-78"/>
                                </a:rPr>
                                <m:t>1</m:t>
                              </m:r>
                            </m:sub>
                          </m:sSub>
                        </m:num>
                        <m:den>
                          <m:sSub>
                            <m:sSubPr>
                              <m:ctrlPr>
                                <a:rPr lang="fr-FR" sz="240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𝐾</m:t>
                              </m:r>
                            </m:e>
                            <m:sub>
                              <m:r>
                                <a:rPr lang="fr-FR" sz="2400" b="0" i="1" smtClean="0">
                                  <a:latin typeface="Cambria Math" panose="02040503050406030204" pitchFamily="18" charset="0"/>
                                  <a:cs typeface="Andalus" panose="02020603050405020304" pitchFamily="18" charset="-78"/>
                                </a:rPr>
                                <m:t>2</m:t>
                              </m:r>
                            </m:sub>
                          </m:sSub>
                        </m:den>
                      </m:f>
                      <m:r>
                        <a:rPr lang="fr-FR" sz="2400" b="0" i="1" smtClean="0">
                          <a:latin typeface="Cambria Math" panose="02040503050406030204" pitchFamily="18" charset="0"/>
                          <a:cs typeface="Andalus" panose="02020603050405020304" pitchFamily="18" charset="-78"/>
                        </a:rPr>
                        <m:t>=</m:t>
                      </m:r>
                      <m:f>
                        <m:fPr>
                          <m:ctrlPr>
                            <a:rPr lang="fr-FR" sz="2400" b="0" i="1" smtClean="0">
                              <a:latin typeface="Cambria Math" panose="02040503050406030204" pitchFamily="18" charset="0"/>
                              <a:cs typeface="Andalus" panose="02020603050405020304" pitchFamily="18" charset="-78"/>
                            </a:rPr>
                          </m:ctrlPr>
                        </m:fPr>
                        <m:num>
                          <m:f>
                            <m:fPr>
                              <m:ctrlPr>
                                <a:rPr lang="fr-FR" sz="2400" b="0" i="1" smtClean="0">
                                  <a:latin typeface="Cambria Math" panose="02040503050406030204" pitchFamily="18" charset="0"/>
                                  <a:cs typeface="Andalus" panose="02020603050405020304" pitchFamily="18" charset="-78"/>
                                </a:rPr>
                              </m:ctrlPr>
                            </m:fPr>
                            <m:num>
                              <m:sSub>
                                <m:sSubPr>
                                  <m:ctrlPr>
                                    <a:rPr lang="fr-FR" sz="2400" b="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ea typeface="Cambria Math" panose="02040503050406030204" pitchFamily="18" charset="0"/>
                                      <a:cs typeface="Andalus" panose="02020603050405020304" pitchFamily="18" charset="-78"/>
                                    </a:rPr>
                                    <m:t>𝜇</m:t>
                                  </m:r>
                                </m:e>
                                <m:sub>
                                  <m:r>
                                    <a:rPr lang="fr-FR" sz="2400" b="0" i="1" smtClean="0">
                                      <a:latin typeface="Cambria Math" panose="02040503050406030204" pitchFamily="18" charset="0"/>
                                      <a:cs typeface="Andalus" panose="02020603050405020304" pitchFamily="18" charset="-78"/>
                                    </a:rPr>
                                    <m:t>1</m:t>
                                  </m:r>
                                </m:sub>
                              </m:sSub>
                            </m:num>
                            <m:den>
                              <m:sSub>
                                <m:sSubPr>
                                  <m:ctrlPr>
                                    <a:rPr lang="fr-FR" sz="2400" b="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ea typeface="Cambria Math" panose="02040503050406030204" pitchFamily="18" charset="0"/>
                                      <a:cs typeface="Andalus" panose="02020603050405020304" pitchFamily="18" charset="-78"/>
                                    </a:rPr>
                                    <m:t>𝜌</m:t>
                                  </m:r>
                                </m:e>
                                <m:sub>
                                  <m:r>
                                    <a:rPr lang="fr-FR" sz="2400" b="0" i="1" smtClean="0">
                                      <a:latin typeface="Cambria Math" panose="02040503050406030204" pitchFamily="18" charset="0"/>
                                      <a:cs typeface="Andalus" panose="02020603050405020304" pitchFamily="18" charset="-78"/>
                                    </a:rPr>
                                    <m:t>1</m:t>
                                  </m:r>
                                </m:sub>
                              </m:sSub>
                            </m:den>
                          </m:f>
                          <m:r>
                            <a:rPr lang="fr-FR" sz="2400" b="0" i="1" smtClean="0">
                              <a:latin typeface="Cambria Math" panose="02040503050406030204" pitchFamily="18" charset="0"/>
                              <a:cs typeface="Andalus" panose="02020603050405020304" pitchFamily="18" charset="-78"/>
                            </a:rPr>
                            <m:t>𝐹</m:t>
                          </m:r>
                        </m:num>
                        <m:den>
                          <m:f>
                            <m:fPr>
                              <m:ctrlPr>
                                <a:rPr lang="fr-FR" sz="2400" b="0" i="1" smtClean="0">
                                  <a:latin typeface="Cambria Math" panose="02040503050406030204" pitchFamily="18" charset="0"/>
                                  <a:cs typeface="Andalus" panose="02020603050405020304" pitchFamily="18" charset="-78"/>
                                </a:rPr>
                              </m:ctrlPr>
                            </m:fPr>
                            <m:num>
                              <m:sSub>
                                <m:sSubPr>
                                  <m:ctrlPr>
                                    <a:rPr lang="fr-FR" sz="2400" b="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ea typeface="Cambria Math" panose="02040503050406030204" pitchFamily="18" charset="0"/>
                                      <a:cs typeface="Andalus" panose="02020603050405020304" pitchFamily="18" charset="-78"/>
                                    </a:rPr>
                                    <m:t>𝜇</m:t>
                                  </m:r>
                                </m:e>
                                <m:sub>
                                  <m:r>
                                    <a:rPr lang="fr-FR" sz="2400" b="0" i="1" smtClean="0">
                                      <a:latin typeface="Cambria Math" panose="02040503050406030204" pitchFamily="18" charset="0"/>
                                      <a:cs typeface="Andalus" panose="02020603050405020304" pitchFamily="18" charset="-78"/>
                                    </a:rPr>
                                    <m:t>2</m:t>
                                  </m:r>
                                </m:sub>
                              </m:sSub>
                            </m:num>
                            <m:den>
                              <m:sSub>
                                <m:sSubPr>
                                  <m:ctrlPr>
                                    <a:rPr lang="fr-FR" sz="2400" b="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ea typeface="Cambria Math" panose="02040503050406030204" pitchFamily="18" charset="0"/>
                                      <a:cs typeface="Andalus" panose="02020603050405020304" pitchFamily="18" charset="-78"/>
                                    </a:rPr>
                                    <m:t>𝜌</m:t>
                                  </m:r>
                                </m:e>
                                <m:sub>
                                  <m:r>
                                    <a:rPr lang="fr-FR" sz="2400" b="0" i="1" smtClean="0">
                                      <a:latin typeface="Cambria Math" panose="02040503050406030204" pitchFamily="18" charset="0"/>
                                      <a:cs typeface="Andalus" panose="02020603050405020304" pitchFamily="18" charset="-78"/>
                                    </a:rPr>
                                    <m:t>2</m:t>
                                  </m:r>
                                </m:sub>
                              </m:sSub>
                            </m:den>
                          </m:f>
                          <m:r>
                            <a:rPr lang="fr-FR" sz="2400" b="0" i="1" smtClean="0">
                              <a:latin typeface="Cambria Math" panose="02040503050406030204" pitchFamily="18" charset="0"/>
                              <a:cs typeface="Andalus" panose="02020603050405020304" pitchFamily="18" charset="-78"/>
                            </a:rPr>
                            <m:t>𝐹</m:t>
                          </m:r>
                        </m:den>
                      </m:f>
                      <m:r>
                        <a:rPr lang="fr-FR" sz="2400" b="0" i="1" smtClean="0">
                          <a:latin typeface="Cambria Math" panose="02040503050406030204" pitchFamily="18" charset="0"/>
                          <a:cs typeface="Andalus" panose="02020603050405020304" pitchFamily="18" charset="-78"/>
                        </a:rPr>
                        <m:t>=</m:t>
                      </m:r>
                      <m:f>
                        <m:fPr>
                          <m:ctrlPr>
                            <a:rPr lang="fr-FR" sz="2400" b="0" i="1" smtClean="0">
                              <a:latin typeface="Cambria Math" panose="02040503050406030204" pitchFamily="18" charset="0"/>
                              <a:cs typeface="Andalus" panose="02020603050405020304" pitchFamily="18" charset="-78"/>
                            </a:rPr>
                          </m:ctrlPr>
                        </m:fPr>
                        <m:num>
                          <m:sSub>
                            <m:sSubPr>
                              <m:ctrlPr>
                                <a:rPr lang="fr-FR" sz="2400" b="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m:t>
                              </m:r>
                              <m:f>
                                <m:fPr>
                                  <m:ctrlPr>
                                    <a:rPr lang="fr-FR" sz="2400" b="0" i="1" smtClean="0">
                                      <a:latin typeface="Cambria Math" panose="02040503050406030204" pitchFamily="18" charset="0"/>
                                      <a:cs typeface="Andalus" panose="02020603050405020304" pitchFamily="18" charset="-78"/>
                                    </a:rPr>
                                  </m:ctrlPr>
                                </m:fPr>
                                <m:num>
                                  <m:r>
                                    <a:rPr lang="fr-FR" sz="2400" b="0" i="1" smtClean="0">
                                      <a:latin typeface="Cambria Math" panose="02040503050406030204" pitchFamily="18" charset="0"/>
                                      <a:ea typeface="Cambria Math" panose="02040503050406030204" pitchFamily="18" charset="0"/>
                                      <a:cs typeface="Andalus" panose="02020603050405020304" pitchFamily="18" charset="-78"/>
                                    </a:rPr>
                                    <m:t>𝜇</m:t>
                                  </m:r>
                                </m:num>
                                <m:den>
                                  <m:r>
                                    <a:rPr lang="fr-FR" sz="2400" b="0" i="1" smtClean="0">
                                      <a:latin typeface="Cambria Math" panose="02040503050406030204" pitchFamily="18" charset="0"/>
                                      <a:ea typeface="Cambria Math" panose="02040503050406030204" pitchFamily="18" charset="0"/>
                                      <a:cs typeface="Andalus" panose="02020603050405020304" pitchFamily="18" charset="-78"/>
                                    </a:rPr>
                                    <m:t>𝜌</m:t>
                                  </m:r>
                                </m:den>
                              </m:f>
                              <m:r>
                                <a:rPr lang="fr-FR" sz="2400" b="0" i="1" smtClean="0">
                                  <a:latin typeface="Cambria Math" panose="02040503050406030204" pitchFamily="18" charset="0"/>
                                  <a:cs typeface="Andalus" panose="02020603050405020304" pitchFamily="18" charset="-78"/>
                                </a:rPr>
                                <m:t>)</m:t>
                              </m:r>
                            </m:e>
                            <m:sub>
                              <m:r>
                                <a:rPr lang="fr-FR" sz="2400" b="0" i="1" smtClean="0">
                                  <a:latin typeface="Cambria Math" panose="02040503050406030204" pitchFamily="18" charset="0"/>
                                  <a:cs typeface="Andalus" panose="02020603050405020304" pitchFamily="18" charset="-78"/>
                                </a:rPr>
                                <m:t>1</m:t>
                              </m:r>
                            </m:sub>
                          </m:sSub>
                        </m:num>
                        <m:den>
                          <m:sSub>
                            <m:sSubPr>
                              <m:ctrlPr>
                                <a:rPr lang="fr-FR" sz="2400" b="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m:t>
                              </m:r>
                              <m:f>
                                <m:fPr>
                                  <m:ctrlPr>
                                    <a:rPr lang="fr-FR" sz="2400" b="0" i="1" smtClean="0">
                                      <a:latin typeface="Cambria Math" panose="02040503050406030204" pitchFamily="18" charset="0"/>
                                      <a:cs typeface="Andalus" panose="02020603050405020304" pitchFamily="18" charset="-78"/>
                                    </a:rPr>
                                  </m:ctrlPr>
                                </m:fPr>
                                <m:num>
                                  <m:r>
                                    <a:rPr lang="fr-FR" sz="2400" b="0" i="1" smtClean="0">
                                      <a:latin typeface="Cambria Math" panose="02040503050406030204" pitchFamily="18" charset="0"/>
                                      <a:ea typeface="Cambria Math" panose="02040503050406030204" pitchFamily="18" charset="0"/>
                                      <a:cs typeface="Andalus" panose="02020603050405020304" pitchFamily="18" charset="-78"/>
                                    </a:rPr>
                                    <m:t>𝜇</m:t>
                                  </m:r>
                                </m:num>
                                <m:den>
                                  <m:r>
                                    <a:rPr lang="fr-FR" sz="2400" b="0" i="1" smtClean="0">
                                      <a:latin typeface="Cambria Math" panose="02040503050406030204" pitchFamily="18" charset="0"/>
                                      <a:ea typeface="Cambria Math" panose="02040503050406030204" pitchFamily="18" charset="0"/>
                                      <a:cs typeface="Andalus" panose="02020603050405020304" pitchFamily="18" charset="-78"/>
                                    </a:rPr>
                                    <m:t>𝜌</m:t>
                                  </m:r>
                                </m:den>
                              </m:f>
                              <m:r>
                                <a:rPr lang="fr-FR" sz="2400" b="0" i="1" smtClean="0">
                                  <a:latin typeface="Cambria Math" panose="02040503050406030204" pitchFamily="18" charset="0"/>
                                  <a:cs typeface="Andalus" panose="02020603050405020304" pitchFamily="18" charset="-78"/>
                                </a:rPr>
                                <m:t>)</m:t>
                              </m:r>
                            </m:e>
                            <m:sub>
                              <m:r>
                                <a:rPr lang="fr-FR" sz="2400" b="0" i="1" smtClean="0">
                                  <a:latin typeface="Cambria Math" panose="02040503050406030204" pitchFamily="18" charset="0"/>
                                  <a:cs typeface="Andalus" panose="02020603050405020304" pitchFamily="18" charset="-78"/>
                                </a:rPr>
                                <m:t>2</m:t>
                              </m:r>
                            </m:sub>
                          </m:sSub>
                        </m:den>
                      </m:f>
                    </m:oMath>
                  </m:oMathPara>
                </a14:m>
                <a:endParaRPr lang="fr-FR" sz="2400" dirty="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p:txBody>
          </p:sp>
        </mc:Choice>
        <mc:Fallback xmlns="">
          <p:sp>
            <p:nvSpPr>
              <p:cNvPr id="4" name="Rectangle 3"/>
              <p:cNvSpPr>
                <a:spLocks noRot="1" noChangeAspect="1" noMove="1" noResize="1" noEditPoints="1" noAdjustHandles="1" noChangeArrowheads="1" noChangeShapeType="1" noTextEdit="1"/>
              </p:cNvSpPr>
              <p:nvPr/>
            </p:nvSpPr>
            <p:spPr>
              <a:xfrm>
                <a:off x="743578" y="502419"/>
                <a:ext cx="11244106" cy="6096156"/>
              </a:xfrm>
              <a:prstGeom prst="rect">
                <a:avLst/>
              </a:prstGeom>
              <a:blipFill>
                <a:blip r:embed="rId2"/>
                <a:stretch>
                  <a:fillRect l="-868" t="-1200"/>
                </a:stretch>
              </a:blipFill>
            </p:spPr>
            <p:txBody>
              <a:bodyPr/>
              <a:lstStyle/>
              <a:p>
                <a:r>
                  <a:rPr lang="fr-FR">
                    <a:noFill/>
                  </a:rPr>
                  <a:t> </a:t>
                </a:r>
              </a:p>
            </p:txBody>
          </p:sp>
        </mc:Fallback>
      </mc:AlternateContent>
    </p:spTree>
    <p:extLst>
      <p:ext uri="{BB962C8B-B14F-4D97-AF65-F5344CB8AC3E}">
        <p14:creationId xmlns:p14="http://schemas.microsoft.com/office/powerpoint/2010/main" val="1246717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74381" y="5334391"/>
            <a:ext cx="1661032" cy="461665"/>
          </a:xfrm>
          <a:prstGeom prst="rect">
            <a:avLst/>
          </a:prstGeom>
        </p:spPr>
        <p:txBody>
          <a:bodyPr wrap="none">
            <a:spAutoFit/>
          </a:bodyPr>
          <a:lstStyle/>
          <a:p>
            <a:r>
              <a:rPr lang="fr-FR" sz="2400" dirty="0">
                <a:latin typeface="Andalus" panose="02020603050405020304" pitchFamily="18" charset="-78"/>
                <a:cs typeface="Andalus" panose="02020603050405020304" pitchFamily="18" charset="-78"/>
              </a:rPr>
              <a:t>K = E3 + E4 </a:t>
            </a:r>
          </a:p>
        </p:txBody>
      </p:sp>
      <p:pic>
        <p:nvPicPr>
          <p:cNvPr id="4" name="Picture 3"/>
          <p:cNvPicPr>
            <a:picLocks noChangeAspect="1"/>
          </p:cNvPicPr>
          <p:nvPr/>
        </p:nvPicPr>
        <p:blipFill>
          <a:blip r:embed="rId2"/>
          <a:stretch>
            <a:fillRect/>
          </a:stretch>
        </p:blipFill>
        <p:spPr>
          <a:xfrm>
            <a:off x="3520225" y="874206"/>
            <a:ext cx="5151549" cy="4381082"/>
          </a:xfrm>
          <a:prstGeom prst="rect">
            <a:avLst/>
          </a:prstGeom>
        </p:spPr>
      </p:pic>
    </p:spTree>
    <p:extLst>
      <p:ext uri="{BB962C8B-B14F-4D97-AF65-F5344CB8AC3E}">
        <p14:creationId xmlns:p14="http://schemas.microsoft.com/office/powerpoint/2010/main" val="3935467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45961" y="792036"/>
                <a:ext cx="10798628" cy="4005199"/>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KERMA</a:t>
                </a:r>
              </a:p>
              <a:p>
                <a:r>
                  <a:rPr lang="fr-FR" sz="2400" dirty="0">
                    <a:latin typeface="Andalus" panose="02020603050405020304" pitchFamily="18" charset="-78"/>
                    <a:cs typeface="Andalus" panose="02020603050405020304" pitchFamily="18" charset="-78"/>
                  </a:rPr>
                  <a:t>•Le Kerma (K) est proportionnel à l’énergie transférée (Et) du photon et du matériau traversé (prenant une petite masse </a:t>
                </a:r>
                <a:r>
                  <a:rPr lang="fr-FR" sz="2400" dirty="0" err="1">
                    <a:latin typeface="Andalus" panose="02020603050405020304" pitchFamily="18" charset="-78"/>
                    <a:cs typeface="Andalus" panose="02020603050405020304" pitchFamily="18" charset="-78"/>
                  </a:rPr>
                  <a:t>Δm</a:t>
                </a:r>
                <a:r>
                  <a:rPr lang="fr-FR" sz="2400" dirty="0">
                    <a:latin typeface="Andalus" panose="02020603050405020304" pitchFamily="18" charset="-78"/>
                    <a:cs typeface="Andalus" panose="02020603050405020304" pitchFamily="18" charset="-78"/>
                  </a:rPr>
                  <a:t>.</a:t>
                </a:r>
              </a:p>
              <a:p>
                <a:r>
                  <a:rPr lang="fr-FR" sz="2400" dirty="0">
                    <a:latin typeface="Andalus" panose="02020603050405020304" pitchFamily="18" charset="-78"/>
                    <a:cs typeface="Andalus" panose="02020603050405020304" pitchFamily="18" charset="-78"/>
                  </a:rPr>
                  <a:t>•Malheureusement le Kerma n’est en pratique pas mesurable, il ne dépend pas de l’entourage</a:t>
                </a:r>
              </a:p>
              <a:p>
                <a:r>
                  <a:rPr lang="fr-FR" sz="2400" dirty="0">
                    <a:latin typeface="Andalus" panose="02020603050405020304" pitchFamily="18" charset="-78"/>
                    <a:cs typeface="Andalus" panose="02020603050405020304" pitchFamily="18" charset="-78"/>
                  </a:rPr>
                  <a:t>•la connaissance </a:t>
                </a:r>
                <a:r>
                  <a:rPr lang="fr-FR" sz="2400" dirty="0" smtClean="0">
                    <a:latin typeface="Andalus" panose="02020603050405020304" pitchFamily="18" charset="-78"/>
                    <a:cs typeface="Andalus" panose="02020603050405020304" pitchFamily="18" charset="-78"/>
                  </a:rPr>
                  <a:t>de la fluence F en </a:t>
                </a:r>
                <a:r>
                  <a:rPr lang="fr-FR" sz="2400" dirty="0">
                    <a:latin typeface="Andalus" panose="02020603050405020304" pitchFamily="18" charset="-78"/>
                    <a:cs typeface="Andalus" panose="02020603050405020304" pitchFamily="18" charset="-78"/>
                  </a:rPr>
                  <a:t>un point permet de déterminer </a:t>
                </a:r>
                <a:r>
                  <a:rPr lang="fr-FR" sz="2400" dirty="0" smtClean="0">
                    <a:latin typeface="Andalus" panose="02020603050405020304" pitchFamily="18" charset="-78"/>
                    <a:cs typeface="Andalus" panose="02020603050405020304" pitchFamily="18" charset="-78"/>
                  </a:rPr>
                  <a:t>K en </a:t>
                </a:r>
                <a:r>
                  <a:rPr lang="fr-FR" sz="2400" dirty="0">
                    <a:latin typeface="Andalus" panose="02020603050405020304" pitchFamily="18" charset="-78"/>
                    <a:cs typeface="Andalus" panose="02020603050405020304" pitchFamily="18" charset="-78"/>
                  </a:rPr>
                  <a:t>ce point donc il est calculable.</a:t>
                </a:r>
              </a:p>
              <a:p>
                <a:r>
                  <a:rPr lang="fr-FR" sz="2400" dirty="0">
                    <a:latin typeface="Andalus" panose="02020603050405020304" pitchFamily="18" charset="-78"/>
                    <a:cs typeface="Andalus" panose="02020603050405020304" pitchFamily="18" charset="-78"/>
                  </a:rPr>
                  <a:t>𝐾=</a:t>
                </a:r>
                <a:r>
                  <a:rPr lang="fr-FR" sz="2400" dirty="0" smtClean="0">
                    <a:latin typeface="Andalus" panose="02020603050405020304" pitchFamily="18" charset="-78"/>
                    <a:cs typeface="Andalus" panose="02020603050405020304" pitchFamily="18" charset="-78"/>
                  </a:rPr>
                  <a:t>𝐹(</a:t>
                </a:r>
                <a14:m>
                  <m:oMath xmlns:m="http://schemas.openxmlformats.org/officeDocument/2006/math">
                    <m:f>
                      <m:fPr>
                        <m:ctrlPr>
                          <a:rPr lang="fr-FR" sz="2400" i="1" smtClean="0">
                            <a:latin typeface="Cambria Math" panose="02040503050406030204" pitchFamily="18" charset="0"/>
                            <a:cs typeface="Andalus" panose="02020603050405020304" pitchFamily="18" charset="-78"/>
                          </a:rPr>
                        </m:ctrlPr>
                      </m:fPr>
                      <m:num>
                        <m:r>
                          <m:rPr>
                            <m:nor/>
                          </m:rPr>
                          <a:rPr lang="fr-FR" sz="2400" dirty="0">
                            <a:latin typeface="Andalus" panose="02020603050405020304" pitchFamily="18" charset="-78"/>
                            <a:cs typeface="Andalus" panose="02020603050405020304" pitchFamily="18" charset="-78"/>
                          </a:rPr>
                          <m:t>𝜇</m:t>
                        </m:r>
                      </m:num>
                      <m:den>
                        <m:r>
                          <m:rPr>
                            <m:nor/>
                          </m:rPr>
                          <a:rPr lang="fr-FR" sz="2400" dirty="0">
                            <a:latin typeface="Andalus" panose="02020603050405020304" pitchFamily="18" charset="-78"/>
                            <a:cs typeface="Andalus" panose="02020603050405020304" pitchFamily="18" charset="-78"/>
                          </a:rPr>
                          <m:t>𝜌</m:t>
                        </m:r>
                        <m:r>
                          <m:rPr>
                            <m:nor/>
                          </m:rPr>
                          <a:rPr lang="fr-FR" sz="2400" dirty="0">
                            <a:latin typeface="Andalus" panose="02020603050405020304" pitchFamily="18" charset="-78"/>
                            <a:cs typeface="Andalus" panose="02020603050405020304" pitchFamily="18" charset="-78"/>
                          </a:rPr>
                          <m:t> </m:t>
                        </m:r>
                      </m:den>
                    </m:f>
                    <m:r>
                      <a:rPr lang="fr-FR" sz="2400" b="0" i="0" smtClean="0">
                        <a:latin typeface="Cambria Math" panose="02040503050406030204" pitchFamily="18" charset="0"/>
                        <a:cs typeface="Andalus" panose="02020603050405020304" pitchFamily="18" charset="-78"/>
                      </a:rPr>
                      <m:t>)</m:t>
                    </m:r>
                  </m:oMath>
                </a14:m>
                <a:endParaRPr lang="fr-FR" dirty="0" smtClean="0"/>
              </a:p>
              <a:p>
                <a:r>
                  <a:rPr lang="fr-FR" sz="2400" dirty="0" smtClean="0">
                    <a:latin typeface="Andalus" panose="02020603050405020304" pitchFamily="18" charset="-78"/>
                    <a:cs typeface="Andalus" panose="02020603050405020304" pitchFamily="18" charset="-78"/>
                  </a:rPr>
                  <a:t>Remarque: le KERMA n’est pas une quantité mesurable mais est calculé par rapport à un milieu de référence (l’air en général)</a:t>
                </a:r>
                <a:endParaRPr lang="fr-FR" sz="2400" dirty="0">
                  <a:latin typeface="Andalus" panose="02020603050405020304" pitchFamily="18" charset="-78"/>
                  <a:cs typeface="Andalus" panose="02020603050405020304" pitchFamily="18"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545961" y="792036"/>
                <a:ext cx="10798628" cy="4005199"/>
              </a:xfrm>
              <a:prstGeom prst="rect">
                <a:avLst/>
              </a:prstGeom>
              <a:blipFill>
                <a:blip r:embed="rId2"/>
                <a:stretch>
                  <a:fillRect l="-903" t="-1218" r="-1242" b="-2588"/>
                </a:stretch>
              </a:blipFill>
            </p:spPr>
            <p:txBody>
              <a:bodyPr/>
              <a:lstStyle/>
              <a:p>
                <a:r>
                  <a:rPr lang="fr-FR">
                    <a:noFill/>
                  </a:rPr>
                  <a:t> </a:t>
                </a:r>
              </a:p>
            </p:txBody>
          </p:sp>
        </mc:Fallback>
      </mc:AlternateContent>
    </p:spTree>
    <p:extLst>
      <p:ext uri="{BB962C8B-B14F-4D97-AF65-F5344CB8AC3E}">
        <p14:creationId xmlns:p14="http://schemas.microsoft.com/office/powerpoint/2010/main" val="3069552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380" y="451098"/>
            <a:ext cx="6096000" cy="6555641"/>
          </a:xfrm>
          <a:prstGeom prst="rect">
            <a:avLst/>
          </a:prstGeom>
        </p:spPr>
        <p:txBody>
          <a:bodyPr>
            <a:spAutoFit/>
          </a:bodyPr>
          <a:lstStyle/>
          <a:p>
            <a:r>
              <a:rPr lang="fr-FR" sz="2400" dirty="0" smtClean="0">
                <a:latin typeface="Andalus" panose="02020603050405020304" pitchFamily="18" charset="-78"/>
                <a:cs typeface="Andalus" panose="02020603050405020304" pitchFamily="18" charset="-78"/>
              </a:rPr>
              <a:t>Dose absorbée:</a:t>
            </a:r>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•C’est la somme des énergies crée lors des trajets électroniques eux même créés soit en dehors de </a:t>
            </a:r>
            <a:r>
              <a:rPr lang="fr-FR" sz="2400" dirty="0" err="1">
                <a:latin typeface="Andalus" panose="02020603050405020304" pitchFamily="18" charset="-78"/>
                <a:cs typeface="Andalus" panose="02020603050405020304" pitchFamily="18" charset="-78"/>
              </a:rPr>
              <a:t>Δm</a:t>
            </a:r>
            <a:r>
              <a:rPr lang="fr-FR" sz="2400" dirty="0">
                <a:latin typeface="Andalus" panose="02020603050405020304" pitchFamily="18" charset="-78"/>
                <a:cs typeface="Andalus" panose="02020603050405020304" pitchFamily="18" charset="-78"/>
              </a:rPr>
              <a:t> ou à l’intérieur. </a:t>
            </a:r>
          </a:p>
          <a:p>
            <a:r>
              <a:rPr lang="fr-FR" sz="2400" dirty="0">
                <a:latin typeface="Andalus" panose="02020603050405020304" pitchFamily="18" charset="-78"/>
                <a:cs typeface="Andalus" panose="02020603050405020304" pitchFamily="18" charset="-78"/>
              </a:rPr>
              <a:t>•Elle caractérise l’absorption d’énergie en un point P</a:t>
            </a:r>
            <a:r>
              <a:rPr lang="fr-FR" sz="2400" dirty="0" smtClean="0">
                <a:latin typeface="Andalus" panose="02020603050405020304" pitchFamily="18" charset="-78"/>
                <a:cs typeface="Andalus" panose="02020603050405020304" pitchFamily="18" charset="-78"/>
              </a:rPr>
              <a:t>.</a:t>
            </a:r>
          </a:p>
          <a:p>
            <a:r>
              <a:rPr lang="fr-FR" sz="2400" dirty="0">
                <a:latin typeface="Andalus" panose="02020603050405020304" pitchFamily="18" charset="-78"/>
                <a:cs typeface="Andalus" panose="02020603050405020304" pitchFamily="18" charset="-78"/>
              </a:rPr>
              <a:t> C’est un paramètre mesurable mais techniquement difficile (placer des détecteurs à l’intérieur des tissus).</a:t>
            </a:r>
          </a:p>
          <a:p>
            <a:r>
              <a:rPr lang="fr-FR" sz="2400" dirty="0">
                <a:latin typeface="Andalus" panose="02020603050405020304" pitchFamily="18" charset="-78"/>
                <a:cs typeface="Andalus" panose="02020603050405020304" pitchFamily="18" charset="-78"/>
              </a:rPr>
              <a:t>•Son unité correspond à une énergie par unité de masse 1 joule/Kg (J/Kg) = Gray (Gy)</a:t>
            </a:r>
          </a:p>
          <a:p>
            <a:r>
              <a:rPr lang="fr-FR" sz="2400" dirty="0" smtClean="0">
                <a:latin typeface="Andalus" panose="02020603050405020304" pitchFamily="18" charset="-78"/>
                <a:cs typeface="Andalus" panose="02020603050405020304" pitchFamily="18" charset="-78"/>
              </a:rPr>
              <a:t>Autrement dit la dose absorbée est la </a:t>
            </a:r>
            <a:r>
              <a:rPr lang="fr-FR" sz="2400" dirty="0">
                <a:latin typeface="Andalus" panose="02020603050405020304" pitchFamily="18" charset="-78"/>
                <a:cs typeface="Andalus" panose="02020603050405020304" pitchFamily="18" charset="-78"/>
              </a:rPr>
              <a:t>quantité d'énergie des rayonnements qui est absorbée par un tissu ou un matériau lorsqu'il est exposé à des rayons X ou d'autres formes de rayonnements.</a:t>
            </a:r>
          </a:p>
          <a:p>
            <a:endParaRPr lang="fr-FR" dirty="0">
              <a:solidFill>
                <a:srgbClr val="000000"/>
              </a:solidFill>
              <a:latin typeface="Times New Roman" panose="02020603050405020304" pitchFamily="18" charset="0"/>
            </a:endParaRPr>
          </a:p>
          <a:p>
            <a:endParaRPr lang="fr-FR" dirty="0"/>
          </a:p>
        </p:txBody>
      </p:sp>
      <p:pic>
        <p:nvPicPr>
          <p:cNvPr id="3" name="Picture 2"/>
          <p:cNvPicPr>
            <a:picLocks noChangeAspect="1"/>
          </p:cNvPicPr>
          <p:nvPr/>
        </p:nvPicPr>
        <p:blipFill>
          <a:blip r:embed="rId2"/>
          <a:stretch>
            <a:fillRect/>
          </a:stretch>
        </p:blipFill>
        <p:spPr>
          <a:xfrm>
            <a:off x="6864202" y="683039"/>
            <a:ext cx="4530629" cy="4321039"/>
          </a:xfrm>
          <a:prstGeom prst="rect">
            <a:avLst/>
          </a:prstGeom>
        </p:spPr>
      </p:pic>
    </p:spTree>
    <p:extLst>
      <p:ext uri="{BB962C8B-B14F-4D97-AF65-F5344CB8AC3E}">
        <p14:creationId xmlns:p14="http://schemas.microsoft.com/office/powerpoint/2010/main" val="471171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48920" y="341646"/>
            <a:ext cx="5151549" cy="4360984"/>
          </a:xfrm>
          <a:prstGeom prst="rect">
            <a:avLst/>
          </a:prstGeom>
        </p:spPr>
      </p:pic>
      <p:sp>
        <p:nvSpPr>
          <p:cNvPr id="3" name="Rectangle 2"/>
          <p:cNvSpPr/>
          <p:nvPr/>
        </p:nvSpPr>
        <p:spPr>
          <a:xfrm>
            <a:off x="4704034" y="5193714"/>
            <a:ext cx="2619628" cy="461665"/>
          </a:xfrm>
          <a:prstGeom prst="rect">
            <a:avLst/>
          </a:prstGeom>
        </p:spPr>
        <p:txBody>
          <a:bodyPr wrap="none">
            <a:spAutoFit/>
          </a:bodyPr>
          <a:lstStyle/>
          <a:p>
            <a:r>
              <a:rPr lang="fr-FR" sz="2400" dirty="0">
                <a:latin typeface="Andalus" panose="02020603050405020304" pitchFamily="18" charset="-78"/>
                <a:cs typeface="Andalus" panose="02020603050405020304" pitchFamily="18" charset="-78"/>
              </a:rPr>
              <a:t>D = E1 +E2 +E3 +E4</a:t>
            </a:r>
          </a:p>
        </p:txBody>
      </p:sp>
    </p:spTree>
    <p:extLst>
      <p:ext uri="{BB962C8B-B14F-4D97-AF65-F5344CB8AC3E}">
        <p14:creationId xmlns:p14="http://schemas.microsoft.com/office/powerpoint/2010/main" val="592904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6250" y="1107052"/>
            <a:ext cx="11110127" cy="4647426"/>
          </a:xfrm>
          <a:prstGeom prst="rect">
            <a:avLst/>
          </a:prstGeom>
        </p:spPr>
        <p:txBody>
          <a:bodyPr wrap="square">
            <a:spAutoFit/>
          </a:bodyPr>
          <a:lstStyle/>
          <a:p>
            <a:pPr algn="ctr"/>
            <a:r>
              <a:rPr lang="fr-FR" sz="4000" dirty="0" smtClean="0">
                <a:latin typeface="Andalus" panose="02020603050405020304" pitchFamily="18" charset="-78"/>
                <a:cs typeface="Andalus" panose="02020603050405020304" pitchFamily="18" charset="-78"/>
              </a:rPr>
              <a:t>Introduction</a:t>
            </a:r>
          </a:p>
          <a:p>
            <a:endParaRPr lang="fr-FR" sz="3200" dirty="0" smtClean="0">
              <a:latin typeface="Andalus" panose="02020603050405020304" pitchFamily="18" charset="-78"/>
              <a:cs typeface="Andalus" panose="02020603050405020304" pitchFamily="18" charset="-78"/>
            </a:endParaRPr>
          </a:p>
          <a:p>
            <a:r>
              <a:rPr lang="fr-FR" sz="3200" dirty="0" smtClean="0">
                <a:latin typeface="Andalus" panose="02020603050405020304" pitchFamily="18" charset="-78"/>
                <a:cs typeface="Andalus" panose="02020603050405020304" pitchFamily="18" charset="-78"/>
              </a:rPr>
              <a:t>La </a:t>
            </a:r>
            <a:r>
              <a:rPr lang="fr-FR" sz="3200" dirty="0">
                <a:latin typeface="Andalus" panose="02020603050405020304" pitchFamily="18" charset="-78"/>
                <a:cs typeface="Andalus" panose="02020603050405020304" pitchFamily="18" charset="-78"/>
              </a:rPr>
              <a:t>dosimétrie, au cœur de la radioprotection, est l'étude et la mesure des doses de radiation absorbées par les organismes vivants. </a:t>
            </a:r>
            <a:endParaRPr lang="fr-FR" sz="3200" dirty="0" smtClean="0">
              <a:latin typeface="Andalus" panose="02020603050405020304" pitchFamily="18" charset="-78"/>
              <a:cs typeface="Andalus" panose="02020603050405020304" pitchFamily="18" charset="-78"/>
            </a:endParaRPr>
          </a:p>
          <a:p>
            <a:r>
              <a:rPr lang="fr-FR" sz="3200" dirty="0" smtClean="0">
                <a:latin typeface="Andalus" panose="02020603050405020304" pitchFamily="18" charset="-78"/>
                <a:cs typeface="Andalus" panose="02020603050405020304" pitchFamily="18" charset="-78"/>
              </a:rPr>
              <a:t>Ce </a:t>
            </a:r>
            <a:r>
              <a:rPr lang="fr-FR" sz="3200" dirty="0">
                <a:latin typeface="Andalus" panose="02020603050405020304" pitchFamily="18" charset="-78"/>
                <a:cs typeface="Andalus" panose="02020603050405020304" pitchFamily="18" charset="-78"/>
              </a:rPr>
              <a:t>domaine crucial s'applique à divers contextes, notamment en médecine, en industrie et dans les activités nucléaires. Comprendre la dosimétrie est essentiel pour évaluer les risques et garantir la sécurité des individus exposés aux radiations.</a:t>
            </a:r>
          </a:p>
        </p:txBody>
      </p:sp>
    </p:spTree>
    <p:extLst>
      <p:ext uri="{BB962C8B-B14F-4D97-AF65-F5344CB8AC3E}">
        <p14:creationId xmlns:p14="http://schemas.microsoft.com/office/powerpoint/2010/main" val="222267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72868" y="126612"/>
                <a:ext cx="11421291" cy="3819507"/>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Equilibre électronique:</a:t>
                </a:r>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•C’est la condition où la dose absorbée est égale au Kerma c’est-à-dire qu’il y’a compensation entre l’énergie emportée à l’extérieur par les électrons nés dans </a:t>
                </a:r>
                <a:r>
                  <a:rPr lang="fr-FR" sz="2400" dirty="0" err="1">
                    <a:latin typeface="Andalus" panose="02020603050405020304" pitchFamily="18" charset="-78"/>
                    <a:cs typeface="Andalus" panose="02020603050405020304" pitchFamily="18" charset="-78"/>
                  </a:rPr>
                  <a:t>Δm</a:t>
                </a:r>
                <a:r>
                  <a:rPr lang="fr-FR" sz="2400" dirty="0">
                    <a:latin typeface="Andalus" panose="02020603050405020304" pitchFamily="18" charset="-78"/>
                    <a:cs typeface="Andalus" panose="02020603050405020304" pitchFamily="18" charset="-78"/>
                  </a:rPr>
                  <a:t> et l’énergie apportée à </a:t>
                </a:r>
                <a:r>
                  <a:rPr lang="fr-FR" sz="2400" dirty="0" err="1">
                    <a:latin typeface="Andalus" panose="02020603050405020304" pitchFamily="18" charset="-78"/>
                    <a:cs typeface="Andalus" panose="02020603050405020304" pitchFamily="18" charset="-78"/>
                  </a:rPr>
                  <a:t>Δm</a:t>
                </a:r>
                <a:r>
                  <a:rPr lang="fr-FR" sz="2400" dirty="0">
                    <a:latin typeface="Andalus" panose="02020603050405020304" pitchFamily="18" charset="-78"/>
                    <a:cs typeface="Andalus" panose="02020603050405020304" pitchFamily="18" charset="-78"/>
                  </a:rPr>
                  <a:t> par les électrons nés à </a:t>
                </a:r>
                <a:r>
                  <a:rPr lang="fr-FR" sz="2400" dirty="0" smtClean="0">
                    <a:latin typeface="Andalus" panose="02020603050405020304" pitchFamily="18" charset="-78"/>
                    <a:cs typeface="Andalus" panose="02020603050405020304" pitchFamily="18" charset="-78"/>
                  </a:rPr>
                  <a:t>l’extérieur, </a:t>
                </a:r>
              </a:p>
              <a:p>
                <a:r>
                  <a:rPr lang="fr-FR" sz="2400" dirty="0" smtClean="0">
                    <a:solidFill>
                      <a:schemeClr val="bg1"/>
                    </a:solidFill>
                    <a:latin typeface="Andalus" panose="02020603050405020304" pitchFamily="18" charset="-78"/>
                    <a:cs typeface="Andalus" panose="02020603050405020304" pitchFamily="18" charset="-78"/>
                  </a:rPr>
                  <a:t>La dose absorbée=la dose transférée </a:t>
                </a:r>
              </a:p>
              <a:p>
                <a:r>
                  <a:rPr lang="fr-FR" sz="2400" dirty="0" smtClean="0">
                    <a:latin typeface="Andalus" panose="02020603050405020304" pitchFamily="18" charset="-78"/>
                    <a:cs typeface="Andalus" panose="02020603050405020304" pitchFamily="18" charset="-78"/>
                  </a:rPr>
                  <a:t>On obtient </a:t>
                </a:r>
                <a14:m>
                  <m:oMath xmlns:m="http://schemas.openxmlformats.org/officeDocument/2006/math">
                    <m:f>
                      <m:fPr>
                        <m:ctrlPr>
                          <a:rPr lang="fr-FR" sz="2400" i="1" smtClean="0">
                            <a:latin typeface="Cambria Math" panose="02040503050406030204" pitchFamily="18" charset="0"/>
                            <a:cs typeface="Andalus" panose="02020603050405020304" pitchFamily="18" charset="-78"/>
                          </a:rPr>
                        </m:ctrlPr>
                      </m:fPr>
                      <m:num>
                        <m:sSub>
                          <m:sSubPr>
                            <m:ctrlPr>
                              <a:rPr lang="fr-FR" sz="240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𝐷</m:t>
                            </m:r>
                          </m:e>
                          <m:sub>
                            <m:r>
                              <a:rPr lang="fr-FR" sz="2400" b="0" i="1" smtClean="0">
                                <a:latin typeface="Cambria Math" panose="02040503050406030204" pitchFamily="18" charset="0"/>
                                <a:cs typeface="Andalus" panose="02020603050405020304" pitchFamily="18" charset="-78"/>
                              </a:rPr>
                              <m:t>2</m:t>
                            </m:r>
                          </m:sub>
                        </m:sSub>
                      </m:num>
                      <m:den>
                        <m:sSub>
                          <m:sSubPr>
                            <m:ctrlPr>
                              <a:rPr lang="fr-FR" sz="240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𝐷</m:t>
                            </m:r>
                          </m:e>
                          <m:sub>
                            <m:r>
                              <a:rPr lang="fr-FR" sz="2400" b="0" i="1" smtClean="0">
                                <a:latin typeface="Cambria Math" panose="02040503050406030204" pitchFamily="18" charset="0"/>
                                <a:cs typeface="Andalus" panose="02020603050405020304" pitchFamily="18" charset="-78"/>
                              </a:rPr>
                              <m:t>1</m:t>
                            </m:r>
                          </m:sub>
                        </m:sSub>
                      </m:den>
                    </m:f>
                    <m:r>
                      <a:rPr lang="fr-FR" sz="2400" b="0" i="1" smtClean="0">
                        <a:latin typeface="Cambria Math" panose="02040503050406030204" pitchFamily="18" charset="0"/>
                        <a:cs typeface="Andalus" panose="02020603050405020304" pitchFamily="18" charset="-78"/>
                      </a:rPr>
                      <m:t>=</m:t>
                    </m:r>
                    <m:f>
                      <m:fPr>
                        <m:ctrlPr>
                          <a:rPr lang="fr-FR" sz="2400" i="1">
                            <a:latin typeface="Cambria Math" panose="02040503050406030204" pitchFamily="18" charset="0"/>
                            <a:cs typeface="Andalus" panose="02020603050405020304" pitchFamily="18" charset="-78"/>
                          </a:rPr>
                        </m:ctrlPr>
                      </m:fPr>
                      <m:num>
                        <m:sSub>
                          <m:sSubPr>
                            <m:ctrlPr>
                              <a:rPr lang="fr-FR" sz="2400" i="1">
                                <a:latin typeface="Cambria Math" panose="02040503050406030204" pitchFamily="18" charset="0"/>
                                <a:cs typeface="Andalus" panose="02020603050405020304" pitchFamily="18" charset="-78"/>
                              </a:rPr>
                            </m:ctrlPr>
                          </m:sSubPr>
                          <m:e>
                            <m:r>
                              <a:rPr lang="fr-FR" sz="2400" i="1">
                                <a:latin typeface="Cambria Math" panose="02040503050406030204" pitchFamily="18" charset="0"/>
                                <a:cs typeface="Andalus" panose="02020603050405020304" pitchFamily="18" charset="-78"/>
                              </a:rPr>
                              <m:t>𝐾</m:t>
                            </m:r>
                          </m:e>
                          <m:sub>
                            <m:r>
                              <a:rPr lang="fr-FR" sz="2400" b="0" i="1" smtClean="0">
                                <a:latin typeface="Cambria Math" panose="02040503050406030204" pitchFamily="18" charset="0"/>
                                <a:cs typeface="Andalus" panose="02020603050405020304" pitchFamily="18" charset="-78"/>
                              </a:rPr>
                              <m:t>2</m:t>
                            </m:r>
                          </m:sub>
                        </m:sSub>
                      </m:num>
                      <m:den>
                        <m:sSub>
                          <m:sSubPr>
                            <m:ctrlPr>
                              <a:rPr lang="fr-FR" sz="2400" i="1">
                                <a:latin typeface="Cambria Math" panose="02040503050406030204" pitchFamily="18" charset="0"/>
                                <a:cs typeface="Andalus" panose="02020603050405020304" pitchFamily="18" charset="-78"/>
                              </a:rPr>
                            </m:ctrlPr>
                          </m:sSubPr>
                          <m:e>
                            <m:r>
                              <a:rPr lang="fr-FR" sz="2400" i="1">
                                <a:latin typeface="Cambria Math" panose="02040503050406030204" pitchFamily="18" charset="0"/>
                                <a:cs typeface="Andalus" panose="02020603050405020304" pitchFamily="18" charset="-78"/>
                              </a:rPr>
                              <m:t>𝐾</m:t>
                            </m:r>
                          </m:e>
                          <m:sub>
                            <m:r>
                              <a:rPr lang="fr-FR" sz="2400" b="0" i="1" smtClean="0">
                                <a:latin typeface="Cambria Math" panose="02040503050406030204" pitchFamily="18" charset="0"/>
                                <a:cs typeface="Andalus" panose="02020603050405020304" pitchFamily="18" charset="-78"/>
                              </a:rPr>
                              <m:t>1</m:t>
                            </m:r>
                          </m:sub>
                        </m:sSub>
                      </m:den>
                    </m:f>
                    <m:r>
                      <a:rPr lang="fr-FR" sz="2400" i="1">
                        <a:latin typeface="Cambria Math" panose="02040503050406030204" pitchFamily="18" charset="0"/>
                        <a:cs typeface="Andalus" panose="02020603050405020304" pitchFamily="18" charset="-78"/>
                      </a:rPr>
                      <m:t>=</m:t>
                    </m:r>
                    <m:f>
                      <m:fPr>
                        <m:ctrlPr>
                          <a:rPr lang="fr-FR" sz="2400" i="1">
                            <a:latin typeface="Cambria Math" panose="02040503050406030204" pitchFamily="18" charset="0"/>
                            <a:cs typeface="Andalus" panose="02020603050405020304" pitchFamily="18" charset="-78"/>
                          </a:rPr>
                        </m:ctrlPr>
                      </m:fPr>
                      <m:num>
                        <m:f>
                          <m:fPr>
                            <m:ctrlPr>
                              <a:rPr lang="fr-FR" sz="2400" i="1">
                                <a:latin typeface="Cambria Math" panose="02040503050406030204" pitchFamily="18" charset="0"/>
                                <a:cs typeface="Andalus" panose="02020603050405020304" pitchFamily="18" charset="-78"/>
                              </a:rPr>
                            </m:ctrlPr>
                          </m:fPr>
                          <m:num>
                            <m:sSub>
                              <m:sSubPr>
                                <m:ctrlPr>
                                  <a:rPr lang="fr-FR" sz="2400" i="1">
                                    <a:latin typeface="Cambria Math" panose="02040503050406030204" pitchFamily="18" charset="0"/>
                                    <a:cs typeface="Andalus" panose="02020603050405020304" pitchFamily="18" charset="-78"/>
                                  </a:rPr>
                                </m:ctrlPr>
                              </m:sSubPr>
                              <m:e>
                                <m:r>
                                  <a:rPr lang="fr-FR" sz="2400" i="1">
                                    <a:latin typeface="Cambria Math" panose="02040503050406030204" pitchFamily="18" charset="0"/>
                                    <a:ea typeface="Cambria Math" panose="02040503050406030204" pitchFamily="18" charset="0"/>
                                    <a:cs typeface="Andalus" panose="02020603050405020304" pitchFamily="18" charset="-78"/>
                                  </a:rPr>
                                  <m:t>𝜇</m:t>
                                </m:r>
                              </m:e>
                              <m:sub>
                                <m:r>
                                  <a:rPr lang="fr-FR" sz="2400" b="0" i="1" smtClean="0">
                                    <a:latin typeface="Cambria Math" panose="02040503050406030204" pitchFamily="18" charset="0"/>
                                    <a:ea typeface="Cambria Math" panose="02040503050406030204" pitchFamily="18" charset="0"/>
                                    <a:cs typeface="Andalus" panose="02020603050405020304" pitchFamily="18" charset="-78"/>
                                  </a:rPr>
                                  <m:t>2</m:t>
                                </m:r>
                              </m:sub>
                            </m:sSub>
                          </m:num>
                          <m:den>
                            <m:sSub>
                              <m:sSubPr>
                                <m:ctrlPr>
                                  <a:rPr lang="fr-FR" sz="2400" i="1">
                                    <a:latin typeface="Cambria Math" panose="02040503050406030204" pitchFamily="18" charset="0"/>
                                    <a:cs typeface="Andalus" panose="02020603050405020304" pitchFamily="18" charset="-78"/>
                                  </a:rPr>
                                </m:ctrlPr>
                              </m:sSubPr>
                              <m:e>
                                <m:r>
                                  <a:rPr lang="fr-FR" sz="2400" i="1">
                                    <a:latin typeface="Cambria Math" panose="02040503050406030204" pitchFamily="18" charset="0"/>
                                    <a:ea typeface="Cambria Math" panose="02040503050406030204" pitchFamily="18" charset="0"/>
                                    <a:cs typeface="Andalus" panose="02020603050405020304" pitchFamily="18" charset="-78"/>
                                  </a:rPr>
                                  <m:t>𝜌</m:t>
                                </m:r>
                              </m:e>
                              <m:sub>
                                <m:r>
                                  <a:rPr lang="fr-FR" sz="2400" b="0" i="1" smtClean="0">
                                    <a:latin typeface="Cambria Math" panose="02040503050406030204" pitchFamily="18" charset="0"/>
                                    <a:ea typeface="Cambria Math" panose="02040503050406030204" pitchFamily="18" charset="0"/>
                                    <a:cs typeface="Andalus" panose="02020603050405020304" pitchFamily="18" charset="-78"/>
                                  </a:rPr>
                                  <m:t>2</m:t>
                                </m:r>
                              </m:sub>
                            </m:sSub>
                          </m:den>
                        </m:f>
                      </m:num>
                      <m:den>
                        <m:f>
                          <m:fPr>
                            <m:ctrlPr>
                              <a:rPr lang="fr-FR" sz="2400" i="1">
                                <a:latin typeface="Cambria Math" panose="02040503050406030204" pitchFamily="18" charset="0"/>
                                <a:cs typeface="Andalus" panose="02020603050405020304" pitchFamily="18" charset="-78"/>
                              </a:rPr>
                            </m:ctrlPr>
                          </m:fPr>
                          <m:num>
                            <m:sSub>
                              <m:sSubPr>
                                <m:ctrlPr>
                                  <a:rPr lang="fr-FR" sz="2400" i="1">
                                    <a:latin typeface="Cambria Math" panose="02040503050406030204" pitchFamily="18" charset="0"/>
                                    <a:cs typeface="Andalus" panose="02020603050405020304" pitchFamily="18" charset="-78"/>
                                  </a:rPr>
                                </m:ctrlPr>
                              </m:sSubPr>
                              <m:e>
                                <m:r>
                                  <a:rPr lang="fr-FR" sz="2400" i="1">
                                    <a:latin typeface="Cambria Math" panose="02040503050406030204" pitchFamily="18" charset="0"/>
                                    <a:ea typeface="Cambria Math" panose="02040503050406030204" pitchFamily="18" charset="0"/>
                                    <a:cs typeface="Andalus" panose="02020603050405020304" pitchFamily="18" charset="-78"/>
                                  </a:rPr>
                                  <m:t>𝜇</m:t>
                                </m:r>
                              </m:e>
                              <m:sub>
                                <m:r>
                                  <a:rPr lang="fr-FR" sz="2400" b="0" i="1" smtClean="0">
                                    <a:latin typeface="Cambria Math" panose="02040503050406030204" pitchFamily="18" charset="0"/>
                                    <a:ea typeface="Cambria Math" panose="02040503050406030204" pitchFamily="18" charset="0"/>
                                    <a:cs typeface="Andalus" panose="02020603050405020304" pitchFamily="18" charset="-78"/>
                                  </a:rPr>
                                  <m:t>1</m:t>
                                </m:r>
                              </m:sub>
                            </m:sSub>
                          </m:num>
                          <m:den>
                            <m:sSub>
                              <m:sSubPr>
                                <m:ctrlPr>
                                  <a:rPr lang="fr-FR" sz="2400" i="1">
                                    <a:latin typeface="Cambria Math" panose="02040503050406030204" pitchFamily="18" charset="0"/>
                                    <a:cs typeface="Andalus" panose="02020603050405020304" pitchFamily="18" charset="-78"/>
                                  </a:rPr>
                                </m:ctrlPr>
                              </m:sSubPr>
                              <m:e>
                                <m:r>
                                  <a:rPr lang="fr-FR" sz="2400" i="1">
                                    <a:latin typeface="Cambria Math" panose="02040503050406030204" pitchFamily="18" charset="0"/>
                                    <a:ea typeface="Cambria Math" panose="02040503050406030204" pitchFamily="18" charset="0"/>
                                    <a:cs typeface="Andalus" panose="02020603050405020304" pitchFamily="18" charset="-78"/>
                                  </a:rPr>
                                  <m:t>𝜌</m:t>
                                </m:r>
                              </m:e>
                              <m:sub>
                                <m:r>
                                  <a:rPr lang="fr-FR" sz="2400" b="0" i="1" smtClean="0">
                                    <a:latin typeface="Cambria Math" panose="02040503050406030204" pitchFamily="18" charset="0"/>
                                    <a:ea typeface="Cambria Math" panose="02040503050406030204" pitchFamily="18" charset="0"/>
                                    <a:cs typeface="Andalus" panose="02020603050405020304" pitchFamily="18" charset="-78"/>
                                  </a:rPr>
                                  <m:t>1</m:t>
                                </m:r>
                              </m:sub>
                            </m:sSub>
                          </m:den>
                        </m:f>
                      </m:den>
                    </m:f>
                  </m:oMath>
                </a14:m>
                <a:endParaRPr lang="fr-FR" sz="2400" dirty="0" smtClean="0">
                  <a:solidFill>
                    <a:schemeClr val="bg1"/>
                  </a:solidFill>
                  <a:latin typeface="Andalus" panose="02020603050405020304" pitchFamily="18" charset="-78"/>
                  <a:cs typeface="Andalus" panose="02020603050405020304" pitchFamily="18" charset="-78"/>
                </a:endParaRPr>
              </a:p>
              <a:p>
                <a:endParaRPr lang="fr-FR" dirty="0" smtClean="0">
                  <a:solidFill>
                    <a:schemeClr val="bg1"/>
                  </a:solidFill>
                </a:endParaRPr>
              </a:p>
              <a:p>
                <a:r>
                  <a:rPr lang="fr-FR" sz="2400" dirty="0" smtClean="0">
                    <a:latin typeface="Andalus" panose="02020603050405020304" pitchFamily="18" charset="-78"/>
                    <a:cs typeface="Andalus" panose="02020603050405020304" pitchFamily="18" charset="-78"/>
                  </a:rPr>
                  <a:t>Les </a:t>
                </a:r>
                <a:r>
                  <a:rPr lang="fr-FR" sz="2400" dirty="0">
                    <a:latin typeface="Andalus" panose="02020603050405020304" pitchFamily="18" charset="-78"/>
                    <a:cs typeface="Andalus" panose="02020603050405020304" pitchFamily="18" charset="-78"/>
                  </a:rPr>
                  <a:t>conditions d’équilibre électronique ne sont pas vérifiés pour les faisceaux de photons très énergétiques (&gt; à 3MeV</a:t>
                </a:r>
                <a:r>
                  <a:rPr lang="fr-FR" sz="2400" dirty="0" smtClean="0">
                    <a:latin typeface="Andalus" panose="02020603050405020304" pitchFamily="18" charset="-78"/>
                    <a:cs typeface="Andalus" panose="02020603050405020304" pitchFamily="18" charset="-78"/>
                  </a:rPr>
                  <a:t>).</a:t>
                </a:r>
                <a:endParaRPr lang="fr-FR" sz="2400" dirty="0">
                  <a:latin typeface="Andalus" panose="02020603050405020304" pitchFamily="18" charset="-78"/>
                  <a:cs typeface="Andalus" panose="02020603050405020304" pitchFamily="18"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272868" y="126612"/>
                <a:ext cx="11421291" cy="3819507"/>
              </a:xfrm>
              <a:prstGeom prst="rect">
                <a:avLst/>
              </a:prstGeom>
              <a:blipFill>
                <a:blip r:embed="rId2"/>
                <a:stretch>
                  <a:fillRect l="-854" t="-1278" b="-2875"/>
                </a:stretch>
              </a:blipFill>
            </p:spPr>
            <p:txBody>
              <a:bodyPr/>
              <a:lstStyle/>
              <a:p>
                <a:r>
                  <a:rPr lang="fr-FR">
                    <a:noFill/>
                  </a:rPr>
                  <a:t> </a:t>
                </a:r>
              </a:p>
            </p:txBody>
          </p:sp>
        </mc:Fallback>
      </mc:AlternateContent>
    </p:spTree>
    <p:extLst>
      <p:ext uri="{BB962C8B-B14F-4D97-AF65-F5344CB8AC3E}">
        <p14:creationId xmlns:p14="http://schemas.microsoft.com/office/powerpoint/2010/main" val="15474076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95040" y="570747"/>
            <a:ext cx="5679998" cy="4933740"/>
          </a:xfrm>
          <a:prstGeom prst="rect">
            <a:avLst/>
          </a:prstGeom>
        </p:spPr>
      </p:pic>
    </p:spTree>
    <p:extLst>
      <p:ext uri="{BB962C8B-B14F-4D97-AF65-F5344CB8AC3E}">
        <p14:creationId xmlns:p14="http://schemas.microsoft.com/office/powerpoint/2010/main" val="9239999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60289" y="465893"/>
                <a:ext cx="11394831" cy="6196120"/>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Exposition:</a:t>
                </a:r>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•L’exposition a pour but de caractériser un faisceau de rayons X par l’ionisation qu’elle procure dans l’air, tout au long de leurs trajectoires les électrons mis en mouvements dans une petite masse d’air</a:t>
                </a:r>
              </a:p>
              <a:p>
                <a:r>
                  <a:rPr lang="fr-FR" sz="2400" dirty="0">
                    <a:latin typeface="Andalus" panose="02020603050405020304" pitchFamily="18" charset="-78"/>
                    <a:cs typeface="Andalus" panose="02020603050405020304" pitchFamily="18" charset="-78"/>
                  </a:rPr>
                  <a:t>•L’unité légale est le coulomb/Kg, mais pour des raisons historiques c’est le röntgen (R)</a:t>
                </a:r>
              </a:p>
              <a:p>
                <a:r>
                  <a:rPr lang="fr-FR" sz="2400" dirty="0">
                    <a:latin typeface="Andalus" panose="02020603050405020304" pitchFamily="18" charset="-78"/>
                    <a:cs typeface="Andalus" panose="02020603050405020304" pitchFamily="18" charset="-78"/>
                  </a:rPr>
                  <a:t>•1 C/kg = 3876 R </a:t>
                </a:r>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L’exposition « X » est le nombre d’ionisation créées dans la matière par unité de masse; </a:t>
                </a:r>
                <a14:m>
                  <m:oMath xmlns:m="http://schemas.openxmlformats.org/officeDocument/2006/math">
                    <m:r>
                      <a:rPr lang="fr-FR" sz="2400" b="0" i="1" smtClean="0">
                        <a:latin typeface="Cambria Math" panose="02040503050406030204" pitchFamily="18" charset="0"/>
                        <a:cs typeface="Andalus" panose="02020603050405020304" pitchFamily="18" charset="-78"/>
                      </a:rPr>
                      <m:t>𝑋</m:t>
                    </m:r>
                    <m:r>
                      <a:rPr lang="fr-FR" sz="2400" b="0" i="1" smtClean="0">
                        <a:latin typeface="Cambria Math" panose="02040503050406030204" pitchFamily="18" charset="0"/>
                        <a:cs typeface="Andalus" panose="02020603050405020304" pitchFamily="18" charset="-78"/>
                      </a:rPr>
                      <m:t>=</m:t>
                    </m:r>
                    <m:f>
                      <m:fPr>
                        <m:ctrlPr>
                          <a:rPr lang="fr-FR" sz="2400" b="0" i="1" smtClean="0">
                            <a:latin typeface="Cambria Math" panose="02040503050406030204" pitchFamily="18" charset="0"/>
                            <a:cs typeface="Andalus" panose="02020603050405020304" pitchFamily="18" charset="-78"/>
                          </a:rPr>
                        </m:ctrlPr>
                      </m:fPr>
                      <m:num>
                        <m:r>
                          <a:rPr lang="fr-FR" sz="2400" b="0" i="1" smtClean="0">
                            <a:latin typeface="Cambria Math" panose="02040503050406030204" pitchFamily="18" charset="0"/>
                            <a:cs typeface="Andalus" panose="02020603050405020304" pitchFamily="18" charset="-78"/>
                          </a:rPr>
                          <m:t>𝑄</m:t>
                        </m:r>
                      </m:num>
                      <m:den>
                        <m:r>
                          <a:rPr lang="fr-FR" sz="2400" b="0" i="1" smtClean="0">
                            <a:latin typeface="Cambria Math" panose="02040503050406030204" pitchFamily="18" charset="0"/>
                            <a:cs typeface="Andalus" panose="02020603050405020304" pitchFamily="18" charset="-78"/>
                          </a:rPr>
                          <m:t>𝑚</m:t>
                        </m:r>
                      </m:den>
                    </m:f>
                  </m:oMath>
                </a14:m>
                <a:endParaRPr lang="fr-FR" sz="2400" b="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L’énergie d’ionisation c’est l’énergie nécessaire pour créer une pair d’ion.</a:t>
                </a:r>
                <a:endParaRPr lang="fr-FR" sz="2400" b="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Exemples: </a:t>
                </a:r>
                <a14:m>
                  <m:oMath xmlns:m="http://schemas.openxmlformats.org/officeDocument/2006/math">
                    <m:sSub>
                      <m:sSubPr>
                        <m:ctrlPr>
                          <a:rPr lang="fr-FR" sz="240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𝐸</m:t>
                        </m:r>
                      </m:e>
                      <m:sub>
                        <m:r>
                          <a:rPr lang="fr-FR" sz="2400" b="0" i="1" smtClean="0">
                            <a:latin typeface="Cambria Math" panose="02040503050406030204" pitchFamily="18" charset="0"/>
                            <a:cs typeface="Andalus" panose="02020603050405020304" pitchFamily="18" charset="-78"/>
                          </a:rPr>
                          <m:t>𝑖</m:t>
                        </m:r>
                      </m:sub>
                    </m:sSub>
                    <m:d>
                      <m:dPr>
                        <m:ctrlPr>
                          <a:rPr lang="fr-FR" sz="2400" b="0" i="1" smtClean="0">
                            <a:latin typeface="Cambria Math" panose="02040503050406030204" pitchFamily="18" charset="0"/>
                            <a:cs typeface="Andalus" panose="02020603050405020304" pitchFamily="18" charset="-78"/>
                          </a:rPr>
                        </m:ctrlPr>
                      </m:dPr>
                      <m:e>
                        <m:r>
                          <a:rPr lang="fr-FR" sz="2400" b="0" i="1" smtClean="0">
                            <a:latin typeface="Cambria Math" panose="02040503050406030204" pitchFamily="18" charset="0"/>
                            <a:cs typeface="Andalus" panose="02020603050405020304" pitchFamily="18" charset="-78"/>
                          </a:rPr>
                          <m:t>𝑎𝑖𝑟</m:t>
                        </m:r>
                      </m:e>
                    </m:d>
                    <m:r>
                      <a:rPr lang="fr-FR" sz="2400" b="0" i="1" smtClean="0">
                        <a:latin typeface="Cambria Math" panose="02040503050406030204" pitchFamily="18" charset="0"/>
                        <a:cs typeface="Andalus" panose="02020603050405020304" pitchFamily="18" charset="-78"/>
                      </a:rPr>
                      <m:t>=34</m:t>
                    </m:r>
                    <m:r>
                      <a:rPr lang="fr-FR" sz="2400" b="0" i="1" smtClean="0">
                        <a:latin typeface="Cambria Math" panose="02040503050406030204" pitchFamily="18" charset="0"/>
                        <a:cs typeface="Andalus" panose="02020603050405020304" pitchFamily="18" charset="-78"/>
                      </a:rPr>
                      <m:t>𝑒𝑉</m:t>
                    </m:r>
                    <m:r>
                      <a:rPr lang="fr-FR" sz="2400" b="0" i="1" smtClean="0">
                        <a:latin typeface="Cambria Math" panose="02040503050406030204" pitchFamily="18" charset="0"/>
                        <a:cs typeface="Andalus" panose="02020603050405020304" pitchFamily="18" charset="-78"/>
                      </a:rPr>
                      <m:t>;</m:t>
                    </m:r>
                    <m:sSub>
                      <m:sSubPr>
                        <m:ctrlPr>
                          <a:rPr lang="fr-FR" sz="2400" i="1">
                            <a:latin typeface="Cambria Math" panose="02040503050406030204" pitchFamily="18" charset="0"/>
                            <a:cs typeface="Andalus" panose="02020603050405020304" pitchFamily="18" charset="-78"/>
                          </a:rPr>
                        </m:ctrlPr>
                      </m:sSubPr>
                      <m:e>
                        <m:r>
                          <a:rPr lang="fr-FR" sz="2400" i="1">
                            <a:latin typeface="Cambria Math" panose="02040503050406030204" pitchFamily="18" charset="0"/>
                            <a:cs typeface="Andalus" panose="02020603050405020304" pitchFamily="18" charset="-78"/>
                          </a:rPr>
                          <m:t>𝐸</m:t>
                        </m:r>
                      </m:e>
                      <m:sub>
                        <m:r>
                          <a:rPr lang="fr-FR" sz="2400" i="1">
                            <a:latin typeface="Cambria Math" panose="02040503050406030204" pitchFamily="18" charset="0"/>
                            <a:cs typeface="Andalus" panose="02020603050405020304" pitchFamily="18" charset="-78"/>
                          </a:rPr>
                          <m:t>𝑖</m:t>
                        </m:r>
                      </m:sub>
                    </m:sSub>
                    <m:d>
                      <m:dPr>
                        <m:ctrlPr>
                          <a:rPr lang="fr-FR" sz="2400" i="1">
                            <a:latin typeface="Cambria Math" panose="02040503050406030204" pitchFamily="18" charset="0"/>
                            <a:cs typeface="Andalus" panose="02020603050405020304" pitchFamily="18" charset="-78"/>
                          </a:rPr>
                        </m:ctrlPr>
                      </m:dPr>
                      <m:e>
                        <m:r>
                          <a:rPr lang="fr-FR" sz="2400" b="0" i="1" smtClean="0">
                            <a:latin typeface="Cambria Math" panose="02040503050406030204" pitchFamily="18" charset="0"/>
                            <a:cs typeface="Andalus" panose="02020603050405020304" pitchFamily="18" charset="-78"/>
                          </a:rPr>
                          <m:t>𝑒𝑎𝑢</m:t>
                        </m:r>
                      </m:e>
                    </m:d>
                    <m:r>
                      <a:rPr lang="fr-FR" sz="2400" i="1">
                        <a:latin typeface="Cambria Math" panose="02040503050406030204" pitchFamily="18" charset="0"/>
                        <a:cs typeface="Andalus" panose="02020603050405020304" pitchFamily="18" charset="-78"/>
                      </a:rPr>
                      <m:t>=3</m:t>
                    </m:r>
                    <m:r>
                      <a:rPr lang="fr-FR" sz="2400" b="0" i="1" smtClean="0">
                        <a:latin typeface="Cambria Math" panose="02040503050406030204" pitchFamily="18" charset="0"/>
                        <a:cs typeface="Andalus" panose="02020603050405020304" pitchFamily="18" charset="-78"/>
                      </a:rPr>
                      <m:t>2</m:t>
                    </m:r>
                    <m:r>
                      <a:rPr lang="fr-FR" sz="2400" i="1">
                        <a:latin typeface="Cambria Math" panose="02040503050406030204" pitchFamily="18" charset="0"/>
                        <a:cs typeface="Andalus" panose="02020603050405020304" pitchFamily="18" charset="-78"/>
                      </a:rPr>
                      <m:t>𝑒𝑉</m:t>
                    </m:r>
                    <m:r>
                      <a:rPr lang="fr-FR" sz="2400" b="0" i="1" smtClean="0">
                        <a:latin typeface="Cambria Math" panose="02040503050406030204" pitchFamily="18" charset="0"/>
                        <a:cs typeface="Andalus" panose="02020603050405020304" pitchFamily="18" charset="-78"/>
                      </a:rPr>
                      <m:t>;</m:t>
                    </m:r>
                    <m:sSub>
                      <m:sSubPr>
                        <m:ctrlPr>
                          <a:rPr lang="fr-FR" sz="2400" i="1">
                            <a:latin typeface="Cambria Math" panose="02040503050406030204" pitchFamily="18" charset="0"/>
                            <a:cs typeface="Andalus" panose="02020603050405020304" pitchFamily="18" charset="-78"/>
                          </a:rPr>
                        </m:ctrlPr>
                      </m:sSubPr>
                      <m:e>
                        <m:r>
                          <a:rPr lang="fr-FR" sz="2400" i="1">
                            <a:latin typeface="Cambria Math" panose="02040503050406030204" pitchFamily="18" charset="0"/>
                            <a:cs typeface="Andalus" panose="02020603050405020304" pitchFamily="18" charset="-78"/>
                          </a:rPr>
                          <m:t>𝐸</m:t>
                        </m:r>
                      </m:e>
                      <m:sub>
                        <m:r>
                          <a:rPr lang="fr-FR" sz="2400" i="1">
                            <a:latin typeface="Cambria Math" panose="02040503050406030204" pitchFamily="18" charset="0"/>
                            <a:cs typeface="Andalus" panose="02020603050405020304" pitchFamily="18" charset="-78"/>
                          </a:rPr>
                          <m:t>𝑖</m:t>
                        </m:r>
                      </m:sub>
                    </m:sSub>
                    <m:d>
                      <m:dPr>
                        <m:ctrlPr>
                          <a:rPr lang="fr-FR" sz="2400" i="1">
                            <a:latin typeface="Cambria Math" panose="02040503050406030204" pitchFamily="18" charset="0"/>
                            <a:cs typeface="Andalus" panose="02020603050405020304" pitchFamily="18" charset="-78"/>
                          </a:rPr>
                        </m:ctrlPr>
                      </m:dPr>
                      <m:e>
                        <m:r>
                          <a:rPr lang="fr-FR" sz="2400" b="0" i="1" smtClean="0">
                            <a:latin typeface="Cambria Math" panose="02040503050406030204" pitchFamily="18" charset="0"/>
                            <a:cs typeface="Andalus" panose="02020603050405020304" pitchFamily="18" charset="-78"/>
                          </a:rPr>
                          <m:t>𝐻𝑦𝑑𝑟𝑜𝑔</m:t>
                        </m:r>
                        <m:r>
                          <a:rPr lang="fr-FR" sz="2400" b="0" i="1" smtClean="0">
                            <a:latin typeface="Cambria Math" panose="02040503050406030204" pitchFamily="18" charset="0"/>
                            <a:cs typeface="Andalus" panose="02020603050405020304" pitchFamily="18" charset="-78"/>
                          </a:rPr>
                          <m:t>è</m:t>
                        </m:r>
                        <m:r>
                          <a:rPr lang="fr-FR" sz="2400" b="0" i="1" smtClean="0">
                            <a:latin typeface="Cambria Math" panose="02040503050406030204" pitchFamily="18" charset="0"/>
                            <a:cs typeface="Andalus" panose="02020603050405020304" pitchFamily="18" charset="-78"/>
                          </a:rPr>
                          <m:t>𝑛𝑒</m:t>
                        </m:r>
                      </m:e>
                    </m:d>
                    <m:r>
                      <a:rPr lang="fr-FR" sz="2400" i="1">
                        <a:latin typeface="Cambria Math" panose="02040503050406030204" pitchFamily="18" charset="0"/>
                        <a:cs typeface="Andalus" panose="02020603050405020304" pitchFamily="18" charset="-78"/>
                      </a:rPr>
                      <m:t>=</m:t>
                    </m:r>
                    <m:r>
                      <a:rPr lang="fr-FR" sz="2400" b="0" i="1" smtClean="0">
                        <a:latin typeface="Cambria Math" panose="02040503050406030204" pitchFamily="18" charset="0"/>
                        <a:cs typeface="Andalus" panose="02020603050405020304" pitchFamily="18" charset="-78"/>
                      </a:rPr>
                      <m:t>13,6</m:t>
                    </m:r>
                    <m:r>
                      <a:rPr lang="fr-FR" sz="2400" i="1">
                        <a:latin typeface="Cambria Math" panose="02040503050406030204" pitchFamily="18" charset="0"/>
                        <a:cs typeface="Andalus" panose="02020603050405020304" pitchFamily="18" charset="-78"/>
                      </a:rPr>
                      <m:t>𝑒𝑉</m:t>
                    </m:r>
                  </m:oMath>
                </a14:m>
                <a:endParaRPr lang="fr-FR" sz="2400" i="1" dirty="0" smtClean="0">
                  <a:latin typeface="Cambria Math" panose="02040503050406030204" pitchFamily="18" charset="0"/>
                  <a:cs typeface="Andalus" panose="02020603050405020304" pitchFamily="18" charset="-78"/>
                </a:endParaRPr>
              </a:p>
              <a:p>
                <a:pPr/>
                <a14:m>
                  <m:oMathPara xmlns:m="http://schemas.openxmlformats.org/officeDocument/2006/math">
                    <m:oMathParaPr>
                      <m:jc m:val="centerGroup"/>
                    </m:oMathParaPr>
                    <m:oMath xmlns:m="http://schemas.openxmlformats.org/officeDocument/2006/math">
                      <m:sSub>
                        <m:sSubPr>
                          <m:ctrlPr>
                            <a:rPr lang="fr-FR" sz="2400" i="1">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𝐸</m:t>
                          </m:r>
                        </m:e>
                        <m:sub>
                          <m:r>
                            <a:rPr lang="fr-FR" sz="2400" i="1">
                              <a:latin typeface="Cambria Math" panose="02040503050406030204" pitchFamily="18" charset="0"/>
                              <a:cs typeface="Andalus" panose="02020603050405020304" pitchFamily="18" charset="-78"/>
                            </a:rPr>
                            <m:t>𝑖</m:t>
                          </m:r>
                        </m:sub>
                      </m:sSub>
                      <m:d>
                        <m:dPr>
                          <m:ctrlPr>
                            <a:rPr lang="fr-FR" sz="2400" i="1">
                              <a:latin typeface="Cambria Math" panose="02040503050406030204" pitchFamily="18" charset="0"/>
                              <a:cs typeface="Andalus" panose="02020603050405020304" pitchFamily="18" charset="-78"/>
                            </a:rPr>
                          </m:ctrlPr>
                        </m:dPr>
                        <m:e>
                          <m:r>
                            <a:rPr lang="fr-FR" sz="2400" b="0" i="1" smtClean="0">
                              <a:latin typeface="Cambria Math" panose="02040503050406030204" pitchFamily="18" charset="0"/>
                              <a:cs typeface="Andalus" panose="02020603050405020304" pitchFamily="18" charset="-78"/>
                            </a:rPr>
                            <m:t>𝑂𝑥𝑔</m:t>
                          </m:r>
                          <m:r>
                            <a:rPr lang="fr-FR" sz="2400" b="0" i="1" smtClean="0">
                              <a:latin typeface="Cambria Math" panose="02040503050406030204" pitchFamily="18" charset="0"/>
                              <a:cs typeface="Andalus" panose="02020603050405020304" pitchFamily="18" charset="-78"/>
                            </a:rPr>
                            <m:t>è</m:t>
                          </m:r>
                          <m:r>
                            <a:rPr lang="fr-FR" sz="2400" b="0" i="1" smtClean="0">
                              <a:latin typeface="Cambria Math" panose="02040503050406030204" pitchFamily="18" charset="0"/>
                              <a:cs typeface="Andalus" panose="02020603050405020304" pitchFamily="18" charset="-78"/>
                            </a:rPr>
                            <m:t>𝑛𝑒</m:t>
                          </m:r>
                        </m:e>
                      </m:d>
                      <m:r>
                        <a:rPr lang="fr-FR" sz="2400" i="1">
                          <a:latin typeface="Cambria Math" panose="02040503050406030204" pitchFamily="18" charset="0"/>
                          <a:cs typeface="Andalus" panose="02020603050405020304" pitchFamily="18" charset="-78"/>
                        </a:rPr>
                        <m:t>=</m:t>
                      </m:r>
                      <m:r>
                        <a:rPr lang="fr-FR" sz="2400" b="0" i="1" smtClean="0">
                          <a:latin typeface="Cambria Math" panose="02040503050406030204" pitchFamily="18" charset="0"/>
                          <a:cs typeface="Andalus" panose="02020603050405020304" pitchFamily="18" charset="-78"/>
                        </a:rPr>
                        <m:t>522</m:t>
                      </m:r>
                      <m:r>
                        <a:rPr lang="fr-FR" sz="2400" i="1">
                          <a:latin typeface="Cambria Math" panose="02040503050406030204" pitchFamily="18" charset="0"/>
                          <a:cs typeface="Andalus" panose="02020603050405020304" pitchFamily="18" charset="-78"/>
                        </a:rPr>
                        <m:t>𝑒𝑉</m:t>
                      </m:r>
                      <m:r>
                        <a:rPr lang="fr-FR" sz="2400" b="0" i="1" smtClean="0">
                          <a:latin typeface="Cambria Math" panose="02040503050406030204" pitchFamily="18" charset="0"/>
                          <a:cs typeface="Andalus" panose="02020603050405020304" pitchFamily="18" charset="-78"/>
                        </a:rPr>
                        <m:t>;</m:t>
                      </m:r>
                      <m:sSub>
                        <m:sSubPr>
                          <m:ctrlPr>
                            <a:rPr lang="fr-FR" sz="2400" i="1">
                              <a:latin typeface="Cambria Math" panose="02040503050406030204" pitchFamily="18" charset="0"/>
                              <a:cs typeface="Andalus" panose="02020603050405020304" pitchFamily="18" charset="-78"/>
                            </a:rPr>
                          </m:ctrlPr>
                        </m:sSubPr>
                        <m:e>
                          <m:r>
                            <a:rPr lang="fr-FR" sz="2400" i="1">
                              <a:latin typeface="Cambria Math" panose="02040503050406030204" pitchFamily="18" charset="0"/>
                              <a:cs typeface="Andalus" panose="02020603050405020304" pitchFamily="18" charset="-78"/>
                            </a:rPr>
                            <m:t>𝐸</m:t>
                          </m:r>
                        </m:e>
                        <m:sub>
                          <m:r>
                            <a:rPr lang="fr-FR" sz="2400" i="1">
                              <a:latin typeface="Cambria Math" panose="02040503050406030204" pitchFamily="18" charset="0"/>
                              <a:cs typeface="Andalus" panose="02020603050405020304" pitchFamily="18" charset="-78"/>
                            </a:rPr>
                            <m:t>𝑖</m:t>
                          </m:r>
                        </m:sub>
                      </m:sSub>
                      <m:d>
                        <m:dPr>
                          <m:ctrlPr>
                            <a:rPr lang="fr-FR" sz="2400" i="1">
                              <a:latin typeface="Cambria Math" panose="02040503050406030204" pitchFamily="18" charset="0"/>
                              <a:cs typeface="Andalus" panose="02020603050405020304" pitchFamily="18" charset="-78"/>
                            </a:rPr>
                          </m:ctrlPr>
                        </m:dPr>
                        <m:e>
                          <m:r>
                            <a:rPr lang="fr-FR" sz="2400" b="0" i="1" smtClean="0">
                              <a:latin typeface="Cambria Math" panose="02040503050406030204" pitchFamily="18" charset="0"/>
                              <a:cs typeface="Andalus" panose="02020603050405020304" pitchFamily="18" charset="-78"/>
                            </a:rPr>
                            <m:t>𝑝𝑙𝑜𝑚𝑏</m:t>
                          </m:r>
                        </m:e>
                      </m:d>
                      <m:r>
                        <a:rPr lang="fr-FR" sz="2400" i="1">
                          <a:latin typeface="Cambria Math" panose="02040503050406030204" pitchFamily="18" charset="0"/>
                          <a:cs typeface="Andalus" panose="02020603050405020304" pitchFamily="18" charset="-78"/>
                        </a:rPr>
                        <m:t>=</m:t>
                      </m:r>
                      <m:r>
                        <a:rPr lang="fr-FR" sz="2400" b="0" i="1" smtClean="0">
                          <a:latin typeface="Cambria Math" panose="02040503050406030204" pitchFamily="18" charset="0"/>
                          <a:cs typeface="Andalus" panose="02020603050405020304" pitchFamily="18" charset="-78"/>
                        </a:rPr>
                        <m:t>88000</m:t>
                      </m:r>
                      <m:r>
                        <a:rPr lang="fr-FR" sz="2400" i="1">
                          <a:latin typeface="Cambria Math" panose="02040503050406030204" pitchFamily="18" charset="0"/>
                          <a:cs typeface="Andalus" panose="02020603050405020304" pitchFamily="18" charset="-78"/>
                        </a:rPr>
                        <m:t>𝑒𝑉</m:t>
                      </m:r>
                    </m:oMath>
                  </m:oMathPara>
                </a14:m>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Le nombre moyen de pairs d’ions créé par les photons étant:</a:t>
                </a:r>
                <a14:m>
                  <m:oMath xmlns:m="http://schemas.openxmlformats.org/officeDocument/2006/math">
                    <m:r>
                      <a:rPr lang="fr-FR" sz="2400" b="0" i="1" smtClean="0">
                        <a:latin typeface="Cambria Math" panose="02040503050406030204" pitchFamily="18" charset="0"/>
                        <a:cs typeface="Andalus" panose="02020603050405020304" pitchFamily="18" charset="-78"/>
                      </a:rPr>
                      <m:t>𝑛</m:t>
                    </m:r>
                    <m:r>
                      <a:rPr lang="fr-FR" sz="2400" b="0" i="1" smtClean="0">
                        <a:latin typeface="Cambria Math" panose="02040503050406030204" pitchFamily="18" charset="0"/>
                        <a:cs typeface="Andalus" panose="02020603050405020304" pitchFamily="18" charset="-78"/>
                      </a:rPr>
                      <m:t>=</m:t>
                    </m:r>
                    <m:f>
                      <m:fPr>
                        <m:ctrlPr>
                          <a:rPr lang="fr-FR" sz="2400" b="0" i="1" smtClean="0">
                            <a:latin typeface="Cambria Math" panose="02040503050406030204" pitchFamily="18" charset="0"/>
                            <a:cs typeface="Andalus" panose="02020603050405020304" pitchFamily="18" charset="-78"/>
                          </a:rPr>
                        </m:ctrlPr>
                      </m:fPr>
                      <m:num>
                        <m:sSub>
                          <m:sSubPr>
                            <m:ctrlPr>
                              <a:rPr lang="fr-FR" sz="2400" b="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𝐸</m:t>
                            </m:r>
                          </m:e>
                          <m:sub>
                            <m:r>
                              <a:rPr lang="fr-FR" sz="2400" b="0" i="1" smtClean="0">
                                <a:latin typeface="Cambria Math" panose="02040503050406030204" pitchFamily="18" charset="0"/>
                                <a:cs typeface="Andalus" panose="02020603050405020304" pitchFamily="18" charset="-78"/>
                              </a:rPr>
                              <m:t>𝑡</m:t>
                            </m:r>
                          </m:sub>
                        </m:sSub>
                      </m:num>
                      <m:den>
                        <m:sSub>
                          <m:sSubPr>
                            <m:ctrlPr>
                              <a:rPr lang="fr-FR" sz="2400" b="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𝐸</m:t>
                            </m:r>
                          </m:e>
                          <m:sub>
                            <m:r>
                              <a:rPr lang="fr-FR" sz="2400" b="0" i="1" smtClean="0">
                                <a:latin typeface="Cambria Math" panose="02040503050406030204" pitchFamily="18" charset="0"/>
                                <a:cs typeface="Andalus" panose="02020603050405020304" pitchFamily="18" charset="-78"/>
                              </a:rPr>
                              <m:t>𝑖</m:t>
                            </m:r>
                          </m:sub>
                        </m:sSub>
                      </m:den>
                    </m:f>
                    <m:r>
                      <a:rPr lang="fr-FR" sz="2400" b="0" i="1" smtClean="0">
                        <a:latin typeface="Cambria Math" panose="02040503050406030204" pitchFamily="18" charset="0"/>
                        <a:cs typeface="Andalus" panose="02020603050405020304" pitchFamily="18" charset="-78"/>
                      </a:rPr>
                      <m:t>=</m:t>
                    </m:r>
                    <m:f>
                      <m:fPr>
                        <m:ctrlPr>
                          <a:rPr lang="fr-FR" sz="2400" b="0" i="1" smtClean="0">
                            <a:latin typeface="Cambria Math" panose="02040503050406030204" pitchFamily="18" charset="0"/>
                            <a:cs typeface="Andalus" panose="02020603050405020304" pitchFamily="18" charset="-78"/>
                          </a:rPr>
                        </m:ctrlPr>
                      </m:fPr>
                      <m:num>
                        <m:sSub>
                          <m:sSubPr>
                            <m:ctrlPr>
                              <a:rPr lang="fr-FR" sz="2400" b="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𝐸</m:t>
                            </m:r>
                          </m:e>
                          <m:sub>
                            <m:r>
                              <a:rPr lang="fr-FR" sz="2400" b="0" i="1" smtClean="0">
                                <a:latin typeface="Cambria Math" panose="02040503050406030204" pitchFamily="18" charset="0"/>
                                <a:cs typeface="Andalus" panose="02020603050405020304" pitchFamily="18" charset="-78"/>
                              </a:rPr>
                              <m:t>𝑐</m:t>
                            </m:r>
                          </m:sub>
                        </m:sSub>
                      </m:num>
                      <m:den>
                        <m:sSub>
                          <m:sSubPr>
                            <m:ctrlPr>
                              <a:rPr lang="fr-FR" sz="2400" b="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𝐸</m:t>
                            </m:r>
                          </m:e>
                          <m:sub>
                            <m:r>
                              <a:rPr lang="fr-FR" sz="2400" b="0" i="1" smtClean="0">
                                <a:latin typeface="Cambria Math" panose="02040503050406030204" pitchFamily="18" charset="0"/>
                                <a:cs typeface="Andalus" panose="02020603050405020304" pitchFamily="18" charset="-78"/>
                              </a:rPr>
                              <m:t>𝑖</m:t>
                            </m:r>
                          </m:sub>
                        </m:sSub>
                      </m:den>
                    </m:f>
                  </m:oMath>
                </a14:m>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La charge moyenne totale libérée par chaque ion: </a:t>
                </a:r>
                <a14:m>
                  <m:oMath xmlns:m="http://schemas.openxmlformats.org/officeDocument/2006/math">
                    <m:r>
                      <a:rPr lang="fr-FR" sz="2400" b="0" i="1" smtClean="0">
                        <a:latin typeface="Cambria Math" panose="02040503050406030204" pitchFamily="18" charset="0"/>
                        <a:cs typeface="Andalus" panose="02020603050405020304" pitchFamily="18" charset="-78"/>
                      </a:rPr>
                      <m:t>𝑄</m:t>
                    </m:r>
                    <m:r>
                      <a:rPr lang="fr-FR" sz="2400" b="0" i="1" smtClean="0">
                        <a:latin typeface="Cambria Math" panose="02040503050406030204" pitchFamily="18" charset="0"/>
                        <a:cs typeface="Andalus" panose="02020603050405020304" pitchFamily="18" charset="-78"/>
                      </a:rPr>
                      <m:t>=</m:t>
                    </m:r>
                    <m:r>
                      <a:rPr lang="fr-FR" sz="2400" b="0" i="1" smtClean="0">
                        <a:latin typeface="Cambria Math" panose="02040503050406030204" pitchFamily="18" charset="0"/>
                        <a:cs typeface="Andalus" panose="02020603050405020304" pitchFamily="18" charset="-78"/>
                      </a:rPr>
                      <m:t>𝑛𝑒</m:t>
                    </m:r>
                    <m:r>
                      <a:rPr lang="fr-FR" sz="2400" b="0" i="1" smtClean="0">
                        <a:latin typeface="Cambria Math" panose="02040503050406030204" pitchFamily="18" charset="0"/>
                        <a:cs typeface="Andalus" panose="02020603050405020304" pitchFamily="18" charset="-78"/>
                      </a:rPr>
                      <m:t>=</m:t>
                    </m:r>
                    <m:f>
                      <m:fPr>
                        <m:ctrlPr>
                          <a:rPr lang="fr-FR" sz="2400" i="1">
                            <a:latin typeface="Cambria Math" panose="02040503050406030204" pitchFamily="18" charset="0"/>
                            <a:cs typeface="Andalus" panose="02020603050405020304" pitchFamily="18" charset="-78"/>
                          </a:rPr>
                        </m:ctrlPr>
                      </m:fPr>
                      <m:num>
                        <m:sSub>
                          <m:sSubPr>
                            <m:ctrlPr>
                              <a:rPr lang="fr-FR" sz="2400" i="1">
                                <a:latin typeface="Cambria Math" panose="02040503050406030204" pitchFamily="18" charset="0"/>
                                <a:cs typeface="Andalus" panose="02020603050405020304" pitchFamily="18" charset="-78"/>
                              </a:rPr>
                            </m:ctrlPr>
                          </m:sSubPr>
                          <m:e>
                            <m:r>
                              <a:rPr lang="fr-FR" sz="2400" i="1">
                                <a:latin typeface="Cambria Math" panose="02040503050406030204" pitchFamily="18" charset="0"/>
                                <a:cs typeface="Andalus" panose="02020603050405020304" pitchFamily="18" charset="-78"/>
                              </a:rPr>
                              <m:t>𝐸</m:t>
                            </m:r>
                          </m:e>
                          <m:sub>
                            <m:r>
                              <a:rPr lang="fr-FR" sz="2400" i="1">
                                <a:latin typeface="Cambria Math" panose="02040503050406030204" pitchFamily="18" charset="0"/>
                                <a:cs typeface="Andalus" panose="02020603050405020304" pitchFamily="18" charset="-78"/>
                              </a:rPr>
                              <m:t>𝑐</m:t>
                            </m:r>
                          </m:sub>
                        </m:sSub>
                      </m:num>
                      <m:den>
                        <m:sSub>
                          <m:sSubPr>
                            <m:ctrlPr>
                              <a:rPr lang="fr-FR" sz="2400" i="1">
                                <a:latin typeface="Cambria Math" panose="02040503050406030204" pitchFamily="18" charset="0"/>
                                <a:cs typeface="Andalus" panose="02020603050405020304" pitchFamily="18" charset="-78"/>
                              </a:rPr>
                            </m:ctrlPr>
                          </m:sSubPr>
                          <m:e>
                            <m:r>
                              <a:rPr lang="fr-FR" sz="2400" i="1">
                                <a:latin typeface="Cambria Math" panose="02040503050406030204" pitchFamily="18" charset="0"/>
                                <a:cs typeface="Andalus" panose="02020603050405020304" pitchFamily="18" charset="-78"/>
                              </a:rPr>
                              <m:t>𝐸</m:t>
                            </m:r>
                          </m:e>
                          <m:sub>
                            <m:r>
                              <a:rPr lang="fr-FR" sz="2400" i="1">
                                <a:latin typeface="Cambria Math" panose="02040503050406030204" pitchFamily="18" charset="0"/>
                                <a:cs typeface="Andalus" panose="02020603050405020304" pitchFamily="18" charset="-78"/>
                              </a:rPr>
                              <m:t>𝑖</m:t>
                            </m:r>
                          </m:sub>
                        </m:sSub>
                      </m:den>
                    </m:f>
                    <m:r>
                      <a:rPr lang="fr-FR" sz="2400" b="0" i="1" smtClean="0">
                        <a:latin typeface="Cambria Math" panose="02040503050406030204" pitchFamily="18" charset="0"/>
                        <a:cs typeface="Andalus" panose="02020603050405020304" pitchFamily="18" charset="-78"/>
                      </a:rPr>
                      <m:t>𝑒</m:t>
                    </m:r>
                  </m:oMath>
                </a14:m>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 avec </a:t>
                </a:r>
                <a14:m>
                  <m:oMath xmlns:m="http://schemas.openxmlformats.org/officeDocument/2006/math">
                    <m:r>
                      <a:rPr lang="fr-FR" sz="2400" b="0" i="1" smtClean="0">
                        <a:latin typeface="Cambria Math" panose="02040503050406030204" pitchFamily="18" charset="0"/>
                        <a:cs typeface="Andalus" panose="02020603050405020304" pitchFamily="18" charset="-78"/>
                      </a:rPr>
                      <m:t>𝑒</m:t>
                    </m:r>
                    <m:r>
                      <a:rPr lang="fr-FR" sz="2400" b="0" i="1" smtClean="0">
                        <a:latin typeface="Cambria Math" panose="02040503050406030204" pitchFamily="18" charset="0"/>
                        <a:cs typeface="Andalus" panose="02020603050405020304" pitchFamily="18" charset="-78"/>
                      </a:rPr>
                      <m:t>=1,6.</m:t>
                    </m:r>
                    <m:sSup>
                      <m:sSupPr>
                        <m:ctrlPr>
                          <a:rPr lang="fr-FR" sz="2400" b="0" i="1" smtClean="0">
                            <a:latin typeface="Cambria Math" panose="02040503050406030204" pitchFamily="18" charset="0"/>
                            <a:cs typeface="Andalus" panose="02020603050405020304" pitchFamily="18" charset="-78"/>
                          </a:rPr>
                        </m:ctrlPr>
                      </m:sSupPr>
                      <m:e>
                        <m:r>
                          <a:rPr lang="fr-FR" sz="2400" b="0" i="1" smtClean="0">
                            <a:latin typeface="Cambria Math" panose="02040503050406030204" pitchFamily="18" charset="0"/>
                            <a:cs typeface="Andalus" panose="02020603050405020304" pitchFamily="18" charset="-78"/>
                          </a:rPr>
                          <m:t>10</m:t>
                        </m:r>
                      </m:e>
                      <m:sup>
                        <m:r>
                          <a:rPr lang="fr-FR" sz="2400" b="0" i="1" smtClean="0">
                            <a:latin typeface="Cambria Math" panose="02040503050406030204" pitchFamily="18" charset="0"/>
                            <a:cs typeface="Andalus" panose="02020603050405020304" pitchFamily="18" charset="-78"/>
                          </a:rPr>
                          <m:t>−19</m:t>
                        </m:r>
                      </m:sup>
                    </m:sSup>
                    <m:r>
                      <a:rPr lang="fr-FR" sz="2400" b="0" i="1" smtClean="0">
                        <a:latin typeface="Cambria Math" panose="02040503050406030204" pitchFamily="18" charset="0"/>
                        <a:cs typeface="Andalus" panose="02020603050405020304" pitchFamily="18" charset="-78"/>
                      </a:rPr>
                      <m:t>𝑐𝑜𝑢𝑙𝑜𝑚𝑏</m:t>
                    </m:r>
                  </m:oMath>
                </a14:m>
                <a:endParaRPr lang="fr-FR" sz="2400" dirty="0" smtClean="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360289" y="465893"/>
                <a:ext cx="11394831" cy="6196120"/>
              </a:xfrm>
              <a:prstGeom prst="rect">
                <a:avLst/>
              </a:prstGeom>
              <a:blipFill>
                <a:blip r:embed="rId2"/>
                <a:stretch>
                  <a:fillRect l="-803" t="-787" r="-1338"/>
                </a:stretch>
              </a:blipFill>
            </p:spPr>
            <p:txBody>
              <a:bodyPr/>
              <a:lstStyle/>
              <a:p>
                <a:r>
                  <a:rPr lang="fr-FR">
                    <a:noFill/>
                  </a:rPr>
                  <a:t> </a:t>
                </a:r>
              </a:p>
            </p:txBody>
          </p:sp>
        </mc:Fallback>
      </mc:AlternateContent>
    </p:spTree>
    <p:extLst>
      <p:ext uri="{BB962C8B-B14F-4D97-AF65-F5344CB8AC3E}">
        <p14:creationId xmlns:p14="http://schemas.microsoft.com/office/powerpoint/2010/main" val="107328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294640" y="623168"/>
                <a:ext cx="10758435" cy="5016438"/>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Calcul de la dose </a:t>
                </a:r>
                <a:r>
                  <a:rPr lang="fr-FR" sz="2400" b="1" dirty="0" smtClean="0">
                    <a:latin typeface="Andalus" panose="02020603050405020304" pitchFamily="18" charset="-78"/>
                    <a:cs typeface="Andalus" panose="02020603050405020304" pitchFamily="18" charset="-78"/>
                  </a:rPr>
                  <a:t>absorbée:</a:t>
                </a:r>
                <a:endParaRPr lang="fr-FR" sz="2400" b="1"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•Le but est d’arriver à trouver la dose absorbée </a:t>
                </a:r>
                <a:r>
                  <a:rPr lang="fr-FR" sz="2400" dirty="0" err="1" smtClean="0">
                    <a:latin typeface="Andalus" panose="02020603050405020304" pitchFamily="18" charset="-78"/>
                    <a:cs typeface="Andalus" panose="02020603050405020304" pitchFamily="18" charset="-78"/>
                  </a:rPr>
                  <a:t>D</a:t>
                </a:r>
                <a:r>
                  <a:rPr lang="fr-FR" sz="2000" dirty="0" err="1" smtClean="0">
                    <a:latin typeface="Andalus" panose="02020603050405020304" pitchFamily="18" charset="-78"/>
                    <a:cs typeface="Andalus" panose="02020603050405020304" pitchFamily="18" charset="-78"/>
                  </a:rPr>
                  <a:t>tissu</a:t>
                </a:r>
                <a:r>
                  <a:rPr lang="fr-FR" sz="2400" dirty="0" smtClean="0">
                    <a:latin typeface="Andalus" panose="02020603050405020304" pitchFamily="18" charset="-78"/>
                    <a:cs typeface="Andalus" panose="02020603050405020304" pitchFamily="18" charset="-78"/>
                  </a:rPr>
                  <a:t> dans </a:t>
                </a:r>
                <a:r>
                  <a:rPr lang="fr-FR" sz="2400" dirty="0">
                    <a:latin typeface="Andalus" panose="02020603050405020304" pitchFamily="18" charset="-78"/>
                    <a:cs typeface="Andalus" panose="02020603050405020304" pitchFamily="18" charset="-78"/>
                  </a:rPr>
                  <a:t>le tissus.</a:t>
                </a:r>
              </a:p>
              <a:p>
                <a:r>
                  <a:rPr lang="fr-FR" sz="2400" dirty="0">
                    <a:latin typeface="Andalus" panose="02020603050405020304" pitchFamily="18" charset="-78"/>
                    <a:cs typeface="Andalus" panose="02020603050405020304" pitchFamily="18" charset="-78"/>
                  </a:rPr>
                  <a:t>•On se place dans les conditions d’équilibre électronique et on mesure dans l’air avec une chambre d’ionisation, l’exposition en Roentgens due aux rayonnements incidents</a:t>
                </a:r>
                <a:r>
                  <a:rPr lang="fr-FR" sz="2400" dirty="0" smtClean="0">
                    <a:latin typeface="Andalus" panose="02020603050405020304" pitchFamily="18" charset="-78"/>
                    <a:cs typeface="Andalus" panose="02020603050405020304" pitchFamily="18" charset="-78"/>
                  </a:rPr>
                  <a:t>.</a:t>
                </a:r>
              </a:p>
              <a:p>
                <a:r>
                  <a:rPr lang="fr-FR" sz="2400" dirty="0" smtClean="0">
                    <a:latin typeface="Andalus" panose="02020603050405020304" pitchFamily="18" charset="-78"/>
                    <a:cs typeface="Andalus" panose="02020603050405020304" pitchFamily="18" charset="-78"/>
                  </a:rPr>
                  <a:t>•</a:t>
                </a:r>
                <a:r>
                  <a:rPr lang="fr-FR" sz="2400" dirty="0">
                    <a:latin typeface="Andalus" panose="02020603050405020304" pitchFamily="18" charset="-78"/>
                    <a:cs typeface="Andalus" panose="02020603050405020304" pitchFamily="18" charset="-78"/>
                  </a:rPr>
                  <a:t>A partir de l’exposition en (R) on calcul la dose absorbée par le milieu en Gray (Gy); la dose D calculée dans l’air est donnée par</a:t>
                </a:r>
                <a:r>
                  <a:rPr lang="fr-FR" sz="2400" dirty="0" smtClean="0">
                    <a:latin typeface="Andalus" panose="02020603050405020304" pitchFamily="18" charset="-78"/>
                    <a:cs typeface="Andalus" panose="02020603050405020304" pitchFamily="18" charset="-78"/>
                  </a:rPr>
                  <a:t>: </a:t>
                </a:r>
                <a14:m>
                  <m:oMath xmlns:m="http://schemas.openxmlformats.org/officeDocument/2006/math">
                    <m:sSub>
                      <m:sSubPr>
                        <m:ctrlPr>
                          <a:rPr lang="fr-FR" sz="240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𝐷</m:t>
                        </m:r>
                      </m:e>
                      <m:sub>
                        <m:r>
                          <a:rPr lang="fr-FR" sz="2400" b="0" i="1" smtClean="0">
                            <a:latin typeface="Cambria Math" panose="02040503050406030204" pitchFamily="18" charset="0"/>
                            <a:cs typeface="Andalus" panose="02020603050405020304" pitchFamily="18" charset="-78"/>
                          </a:rPr>
                          <m:t>𝑎𝑖𝑟</m:t>
                        </m:r>
                      </m:sub>
                    </m:sSub>
                    <m:r>
                      <a:rPr lang="fr-FR" sz="2400" b="0" i="1" smtClean="0">
                        <a:latin typeface="Cambria Math" panose="02040503050406030204" pitchFamily="18" charset="0"/>
                        <a:cs typeface="Andalus" panose="02020603050405020304" pitchFamily="18" charset="-78"/>
                      </a:rPr>
                      <m:t>=87.</m:t>
                    </m:r>
                    <m:sSup>
                      <m:sSupPr>
                        <m:ctrlPr>
                          <a:rPr lang="fr-FR" sz="2400" b="0" i="1" smtClean="0">
                            <a:latin typeface="Cambria Math" panose="02040503050406030204" pitchFamily="18" charset="0"/>
                            <a:cs typeface="Andalus" panose="02020603050405020304" pitchFamily="18" charset="-78"/>
                          </a:rPr>
                        </m:ctrlPr>
                      </m:sSupPr>
                      <m:e>
                        <m:r>
                          <a:rPr lang="fr-FR" sz="2400" b="0" i="1" smtClean="0">
                            <a:latin typeface="Cambria Math" panose="02040503050406030204" pitchFamily="18" charset="0"/>
                            <a:cs typeface="Andalus" panose="02020603050405020304" pitchFamily="18" charset="-78"/>
                          </a:rPr>
                          <m:t>10</m:t>
                        </m:r>
                      </m:e>
                      <m:sup>
                        <m:r>
                          <a:rPr lang="fr-FR" sz="2400" b="0" i="1" smtClean="0">
                            <a:latin typeface="Cambria Math" panose="02040503050406030204" pitchFamily="18" charset="0"/>
                            <a:cs typeface="Andalus" panose="02020603050405020304" pitchFamily="18" charset="-78"/>
                          </a:rPr>
                          <m:t>−4</m:t>
                        </m:r>
                      </m:sup>
                    </m:sSup>
                    <m:r>
                      <a:rPr lang="fr-FR" sz="2400" b="0" i="1" smtClean="0">
                        <a:latin typeface="Cambria Math" panose="02040503050406030204" pitchFamily="18" charset="0"/>
                        <a:cs typeface="Andalus" panose="02020603050405020304" pitchFamily="18" charset="-78"/>
                      </a:rPr>
                      <m:t>.</m:t>
                    </m:r>
                    <m:sSub>
                      <m:sSubPr>
                        <m:ctrlPr>
                          <a:rPr lang="fr-FR" sz="2400" b="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𝑋</m:t>
                        </m:r>
                      </m:e>
                      <m:sub>
                        <m:r>
                          <a:rPr lang="fr-FR" sz="2400" b="0" i="1" smtClean="0">
                            <a:latin typeface="Cambria Math" panose="02040503050406030204" pitchFamily="18" charset="0"/>
                            <a:cs typeface="Andalus" panose="02020603050405020304" pitchFamily="18" charset="-78"/>
                          </a:rPr>
                          <m:t>𝑎𝑖𝑟</m:t>
                        </m:r>
                      </m:sub>
                    </m:sSub>
                  </m:oMath>
                </a14:m>
                <a:endParaRPr lang="fr-FR" sz="2400" dirty="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a:t>
                </a:r>
                <a:r>
                  <a:rPr lang="fr-FR" sz="2400" dirty="0">
                    <a:latin typeface="Andalus" panose="02020603050405020304" pitchFamily="18" charset="-78"/>
                    <a:cs typeface="Andalus" panose="02020603050405020304" pitchFamily="18" charset="-78"/>
                  </a:rPr>
                  <a:t>Le calcul de la dose dans le tissu fait intervenir le coefficient d’atténuation massique de l’air et du tissu. On donne directement la dose absorbée dans le tissu par:</a:t>
                </a:r>
              </a:p>
              <a:p>
                <a:pPr/>
                <a14:m>
                  <m:oMathPara xmlns:m="http://schemas.openxmlformats.org/officeDocument/2006/math">
                    <m:oMathParaPr>
                      <m:jc m:val="centerGroup"/>
                    </m:oMathParaPr>
                    <m:oMath xmlns:m="http://schemas.openxmlformats.org/officeDocument/2006/math">
                      <m:sSub>
                        <m:sSubPr>
                          <m:ctrlPr>
                            <a:rPr lang="fr-FR" sz="2400" i="1">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𝐷</m:t>
                          </m:r>
                        </m:e>
                        <m:sub>
                          <m:r>
                            <a:rPr lang="fr-FR" sz="2400" b="0" i="1" smtClean="0">
                              <a:latin typeface="Cambria Math" panose="02040503050406030204" pitchFamily="18" charset="0"/>
                              <a:cs typeface="Andalus" panose="02020603050405020304" pitchFamily="18" charset="-78"/>
                            </a:rPr>
                            <m:t>𝑡𝑖𝑠𝑠𝑢</m:t>
                          </m:r>
                        </m:sub>
                      </m:sSub>
                      <m:r>
                        <a:rPr lang="fr-FR" sz="2400" i="1">
                          <a:latin typeface="Cambria Math" panose="02040503050406030204" pitchFamily="18" charset="0"/>
                          <a:cs typeface="Andalus" panose="02020603050405020304" pitchFamily="18" charset="-78"/>
                        </a:rPr>
                        <m:t>=8</m:t>
                      </m:r>
                      <m:r>
                        <a:rPr lang="fr-FR" sz="2400" b="0" i="1" smtClean="0">
                          <a:latin typeface="Cambria Math" panose="02040503050406030204" pitchFamily="18" charset="0"/>
                          <a:cs typeface="Andalus" panose="02020603050405020304" pitchFamily="18" charset="-78"/>
                        </a:rPr>
                        <m:t>7</m:t>
                      </m:r>
                      <m:r>
                        <a:rPr lang="fr-FR" sz="2400" i="1">
                          <a:latin typeface="Cambria Math" panose="02040503050406030204" pitchFamily="18" charset="0"/>
                          <a:cs typeface="Andalus" panose="02020603050405020304" pitchFamily="18" charset="-78"/>
                        </a:rPr>
                        <m:t>.</m:t>
                      </m:r>
                      <m:sSup>
                        <m:sSupPr>
                          <m:ctrlPr>
                            <a:rPr lang="fr-FR" sz="2400" i="1">
                              <a:latin typeface="Cambria Math" panose="02040503050406030204" pitchFamily="18" charset="0"/>
                              <a:cs typeface="Andalus" panose="02020603050405020304" pitchFamily="18" charset="-78"/>
                            </a:rPr>
                          </m:ctrlPr>
                        </m:sSupPr>
                        <m:e>
                          <m:r>
                            <a:rPr lang="fr-FR" sz="2400" i="1">
                              <a:latin typeface="Cambria Math" panose="02040503050406030204" pitchFamily="18" charset="0"/>
                              <a:cs typeface="Andalus" panose="02020603050405020304" pitchFamily="18" charset="-78"/>
                            </a:rPr>
                            <m:t>10</m:t>
                          </m:r>
                        </m:e>
                        <m:sup>
                          <m:r>
                            <a:rPr lang="fr-FR" sz="2400" i="1">
                              <a:latin typeface="Cambria Math" panose="02040503050406030204" pitchFamily="18" charset="0"/>
                              <a:cs typeface="Andalus" panose="02020603050405020304" pitchFamily="18" charset="-78"/>
                            </a:rPr>
                            <m:t>−4</m:t>
                          </m:r>
                        </m:sup>
                      </m:sSup>
                      <m:r>
                        <a:rPr lang="fr-FR" sz="2400" i="1">
                          <a:latin typeface="Cambria Math" panose="02040503050406030204" pitchFamily="18" charset="0"/>
                          <a:cs typeface="Andalus" panose="02020603050405020304" pitchFamily="18" charset="-78"/>
                        </a:rPr>
                        <m:t>.</m:t>
                      </m:r>
                      <m:f>
                        <m:fPr>
                          <m:ctrlPr>
                            <a:rPr lang="fr-FR" sz="2400" i="1">
                              <a:latin typeface="Cambria Math" panose="02040503050406030204" pitchFamily="18" charset="0"/>
                              <a:cs typeface="Andalus" panose="02020603050405020304" pitchFamily="18" charset="-78"/>
                            </a:rPr>
                          </m:ctrlPr>
                        </m:fPr>
                        <m:num>
                          <m:sSub>
                            <m:sSubPr>
                              <m:ctrlPr>
                                <a:rPr lang="fr-FR" sz="2400" i="1">
                                  <a:latin typeface="Cambria Math" panose="02040503050406030204" pitchFamily="18" charset="0"/>
                                  <a:cs typeface="Andalus" panose="02020603050405020304" pitchFamily="18" charset="-78"/>
                                </a:rPr>
                              </m:ctrlPr>
                            </m:sSubPr>
                            <m:e>
                              <m:r>
                                <a:rPr lang="fr-FR" sz="2400" i="1">
                                  <a:latin typeface="Cambria Math" panose="02040503050406030204" pitchFamily="18" charset="0"/>
                                  <a:cs typeface="Andalus" panose="02020603050405020304" pitchFamily="18" charset="-78"/>
                                </a:rPr>
                                <m:t>(</m:t>
                              </m:r>
                              <m:f>
                                <m:fPr>
                                  <m:ctrlPr>
                                    <a:rPr lang="fr-FR" sz="2400" i="1">
                                      <a:latin typeface="Cambria Math" panose="02040503050406030204" pitchFamily="18" charset="0"/>
                                      <a:cs typeface="Andalus" panose="02020603050405020304" pitchFamily="18" charset="-78"/>
                                    </a:rPr>
                                  </m:ctrlPr>
                                </m:fPr>
                                <m:num>
                                  <m:r>
                                    <a:rPr lang="fr-FR" sz="2400" i="1">
                                      <a:latin typeface="Cambria Math" panose="02040503050406030204" pitchFamily="18" charset="0"/>
                                      <a:ea typeface="Cambria Math" panose="02040503050406030204" pitchFamily="18" charset="0"/>
                                      <a:cs typeface="Andalus" panose="02020603050405020304" pitchFamily="18" charset="-78"/>
                                    </a:rPr>
                                    <m:t>𝜇</m:t>
                                  </m:r>
                                </m:num>
                                <m:den>
                                  <m:r>
                                    <a:rPr lang="fr-FR" sz="2400" i="1">
                                      <a:latin typeface="Cambria Math" panose="02040503050406030204" pitchFamily="18" charset="0"/>
                                      <a:ea typeface="Cambria Math" panose="02040503050406030204" pitchFamily="18" charset="0"/>
                                      <a:cs typeface="Andalus" panose="02020603050405020304" pitchFamily="18" charset="-78"/>
                                    </a:rPr>
                                    <m:t>𝜌</m:t>
                                  </m:r>
                                </m:den>
                              </m:f>
                              <m:r>
                                <a:rPr lang="fr-FR" sz="2400" i="1">
                                  <a:latin typeface="Cambria Math" panose="02040503050406030204" pitchFamily="18" charset="0"/>
                                  <a:cs typeface="Andalus" panose="02020603050405020304" pitchFamily="18" charset="-78"/>
                                </a:rPr>
                                <m:t>)</m:t>
                              </m:r>
                            </m:e>
                            <m:sub>
                              <m:r>
                                <a:rPr lang="fr-FR" sz="2400" b="0" i="1" smtClean="0">
                                  <a:latin typeface="Cambria Math" panose="02040503050406030204" pitchFamily="18" charset="0"/>
                                  <a:cs typeface="Andalus" panose="02020603050405020304" pitchFamily="18" charset="-78"/>
                                </a:rPr>
                                <m:t>𝑡𝑖𝑠𝑠𝑢</m:t>
                              </m:r>
                            </m:sub>
                          </m:sSub>
                        </m:num>
                        <m:den>
                          <m:sSub>
                            <m:sSubPr>
                              <m:ctrlPr>
                                <a:rPr lang="fr-FR" sz="2400" i="1">
                                  <a:latin typeface="Cambria Math" panose="02040503050406030204" pitchFamily="18" charset="0"/>
                                  <a:cs typeface="Andalus" panose="02020603050405020304" pitchFamily="18" charset="-78"/>
                                </a:rPr>
                              </m:ctrlPr>
                            </m:sSubPr>
                            <m:e>
                              <m:r>
                                <a:rPr lang="fr-FR" sz="2400" i="1">
                                  <a:latin typeface="Cambria Math" panose="02040503050406030204" pitchFamily="18" charset="0"/>
                                  <a:cs typeface="Andalus" panose="02020603050405020304" pitchFamily="18" charset="-78"/>
                                </a:rPr>
                                <m:t>(</m:t>
                              </m:r>
                              <m:f>
                                <m:fPr>
                                  <m:ctrlPr>
                                    <a:rPr lang="fr-FR" sz="2400" i="1">
                                      <a:latin typeface="Cambria Math" panose="02040503050406030204" pitchFamily="18" charset="0"/>
                                      <a:cs typeface="Andalus" panose="02020603050405020304" pitchFamily="18" charset="-78"/>
                                    </a:rPr>
                                  </m:ctrlPr>
                                </m:fPr>
                                <m:num>
                                  <m:r>
                                    <a:rPr lang="fr-FR" sz="2400" i="1">
                                      <a:latin typeface="Cambria Math" panose="02040503050406030204" pitchFamily="18" charset="0"/>
                                      <a:ea typeface="Cambria Math" panose="02040503050406030204" pitchFamily="18" charset="0"/>
                                      <a:cs typeface="Andalus" panose="02020603050405020304" pitchFamily="18" charset="-78"/>
                                    </a:rPr>
                                    <m:t>𝜇</m:t>
                                  </m:r>
                                </m:num>
                                <m:den>
                                  <m:r>
                                    <a:rPr lang="fr-FR" sz="2400" i="1">
                                      <a:latin typeface="Cambria Math" panose="02040503050406030204" pitchFamily="18" charset="0"/>
                                      <a:ea typeface="Cambria Math" panose="02040503050406030204" pitchFamily="18" charset="0"/>
                                      <a:cs typeface="Andalus" panose="02020603050405020304" pitchFamily="18" charset="-78"/>
                                    </a:rPr>
                                    <m:t>𝜌</m:t>
                                  </m:r>
                                </m:den>
                              </m:f>
                              <m:r>
                                <a:rPr lang="fr-FR" sz="2400" i="1">
                                  <a:latin typeface="Cambria Math" panose="02040503050406030204" pitchFamily="18" charset="0"/>
                                  <a:cs typeface="Andalus" panose="02020603050405020304" pitchFamily="18" charset="-78"/>
                                </a:rPr>
                                <m:t>)</m:t>
                              </m:r>
                            </m:e>
                            <m:sub>
                              <m:r>
                                <a:rPr lang="fr-FR" sz="2400" b="0" i="1" smtClean="0">
                                  <a:latin typeface="Cambria Math" panose="02040503050406030204" pitchFamily="18" charset="0"/>
                                  <a:cs typeface="Andalus" panose="02020603050405020304" pitchFamily="18" charset="-78"/>
                                </a:rPr>
                                <m:t>𝑎𝑖𝑟</m:t>
                              </m:r>
                            </m:sub>
                          </m:sSub>
                        </m:den>
                      </m:f>
                      <m:sSub>
                        <m:sSubPr>
                          <m:ctrlPr>
                            <a:rPr lang="fr-FR" sz="2400" i="1" smtClean="0">
                              <a:latin typeface="Cambria Math" panose="02040503050406030204" pitchFamily="18" charset="0"/>
                              <a:cs typeface="Andalus" panose="02020603050405020304" pitchFamily="18" charset="-78"/>
                            </a:rPr>
                          </m:ctrlPr>
                        </m:sSubPr>
                        <m:e>
                          <m:r>
                            <a:rPr lang="fr-FR" sz="2400" i="1">
                              <a:latin typeface="Cambria Math" panose="02040503050406030204" pitchFamily="18" charset="0"/>
                              <a:cs typeface="Andalus" panose="02020603050405020304" pitchFamily="18" charset="-78"/>
                            </a:rPr>
                            <m:t>𝑋</m:t>
                          </m:r>
                        </m:e>
                        <m:sub>
                          <m:r>
                            <a:rPr lang="fr-FR" sz="2400" i="1">
                              <a:latin typeface="Cambria Math" panose="02040503050406030204" pitchFamily="18" charset="0"/>
                              <a:cs typeface="Andalus" panose="02020603050405020304" pitchFamily="18" charset="-78"/>
                            </a:rPr>
                            <m:t>𝑎𝑖𝑟</m:t>
                          </m:r>
                        </m:sub>
                      </m:sSub>
                    </m:oMath>
                  </m:oMathPara>
                </a14:m>
                <a:endParaRPr lang="fr-FR" sz="2400" dirty="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p:txBody>
          </p:sp>
        </mc:Choice>
        <mc:Fallback>
          <p:sp>
            <p:nvSpPr>
              <p:cNvPr id="2" name="Rectangle 1"/>
              <p:cNvSpPr>
                <a:spLocks noRot="1" noChangeAspect="1" noMove="1" noResize="1" noEditPoints="1" noAdjustHandles="1" noChangeArrowheads="1" noChangeShapeType="1" noTextEdit="1"/>
              </p:cNvSpPr>
              <p:nvPr/>
            </p:nvSpPr>
            <p:spPr>
              <a:xfrm>
                <a:off x="294640" y="623168"/>
                <a:ext cx="10758435" cy="5016438"/>
              </a:xfrm>
              <a:prstGeom prst="rect">
                <a:avLst/>
              </a:prstGeom>
              <a:blipFill>
                <a:blip r:embed="rId2"/>
                <a:stretch>
                  <a:fillRect l="-850" t="-972" r="-1360"/>
                </a:stretch>
              </a:blipFill>
            </p:spPr>
            <p:txBody>
              <a:bodyPr/>
              <a:lstStyle/>
              <a:p>
                <a:r>
                  <a:rPr lang="fr-FR">
                    <a:noFill/>
                  </a:rPr>
                  <a:t> </a:t>
                </a:r>
              </a:p>
            </p:txBody>
          </p:sp>
        </mc:Fallback>
      </mc:AlternateContent>
    </p:spTree>
    <p:extLst>
      <p:ext uri="{BB962C8B-B14F-4D97-AF65-F5344CB8AC3E}">
        <p14:creationId xmlns:p14="http://schemas.microsoft.com/office/powerpoint/2010/main" val="2468148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71614" y="3112742"/>
            <a:ext cx="5448772" cy="632515"/>
          </a:xfrm>
          <a:prstGeom prst="rect">
            <a:avLst/>
          </a:prstGeom>
        </p:spPr>
      </p:pic>
    </p:spTree>
    <p:extLst>
      <p:ext uri="{BB962C8B-B14F-4D97-AF65-F5344CB8AC3E}">
        <p14:creationId xmlns:p14="http://schemas.microsoft.com/office/powerpoint/2010/main" val="3012548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865120" y="728980"/>
            <a:ext cx="5608320" cy="4343400"/>
          </a:xfrm>
          <a:prstGeom prst="rect">
            <a:avLst/>
          </a:prstGeom>
        </p:spPr>
      </p:pic>
    </p:spTree>
    <p:extLst>
      <p:ext uri="{BB962C8B-B14F-4D97-AF65-F5344CB8AC3E}">
        <p14:creationId xmlns:p14="http://schemas.microsoft.com/office/powerpoint/2010/main" val="3611808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497580" y="1177290"/>
            <a:ext cx="5196840" cy="4503420"/>
          </a:xfrm>
          <a:prstGeom prst="rect">
            <a:avLst/>
          </a:prstGeom>
        </p:spPr>
      </p:pic>
    </p:spTree>
    <p:extLst>
      <p:ext uri="{BB962C8B-B14F-4D97-AF65-F5344CB8AC3E}">
        <p14:creationId xmlns:p14="http://schemas.microsoft.com/office/powerpoint/2010/main" val="2209644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348990" y="1116330"/>
            <a:ext cx="5494020" cy="4625340"/>
          </a:xfrm>
          <a:prstGeom prst="rect">
            <a:avLst/>
          </a:prstGeom>
        </p:spPr>
      </p:pic>
    </p:spTree>
    <p:extLst>
      <p:ext uri="{BB962C8B-B14F-4D97-AF65-F5344CB8AC3E}">
        <p14:creationId xmlns:p14="http://schemas.microsoft.com/office/powerpoint/2010/main" val="41223530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6394" y="294814"/>
            <a:ext cx="11140273" cy="4339650"/>
          </a:xfrm>
          <a:prstGeom prst="rect">
            <a:avLst/>
          </a:prstGeom>
        </p:spPr>
        <p:txBody>
          <a:bodyPr wrap="square">
            <a:spAutoFit/>
          </a:bodyPr>
          <a:lstStyle/>
          <a:p>
            <a:pPr algn="ctr"/>
            <a:r>
              <a:rPr lang="fr-FR" sz="3600" dirty="0">
                <a:latin typeface="Andalus" panose="02020603050405020304" pitchFamily="18" charset="-78"/>
                <a:cs typeface="Andalus" panose="02020603050405020304" pitchFamily="18" charset="-78"/>
              </a:rPr>
              <a:t>CONCLUSION</a:t>
            </a:r>
          </a:p>
          <a:p>
            <a:r>
              <a:rPr lang="fr-FR" sz="2400" dirty="0">
                <a:latin typeface="Andalus" panose="02020603050405020304" pitchFamily="18" charset="-78"/>
                <a:cs typeface="Andalus" panose="02020603050405020304" pitchFamily="18" charset="-78"/>
              </a:rPr>
              <a:t>•Pour mesurer la dose absorbée dans un tissu on est obligé de passer par un ensemble de conditions et d’approximations qu’on suppose présents, on voit qu’à partir d’une mesure dans l’air de l’exposition, on peut déduire et calculer la dose absorbée dans le tissu.</a:t>
            </a:r>
          </a:p>
          <a:p>
            <a:r>
              <a:rPr lang="fr-FR" sz="2400" dirty="0">
                <a:latin typeface="Andalus" panose="02020603050405020304" pitchFamily="18" charset="-78"/>
                <a:cs typeface="Andalus" panose="02020603050405020304" pitchFamily="18" charset="-78"/>
              </a:rPr>
              <a:t>•Ceci rend compte de la réelle difficulté en pratique médicale de réaliser un calcul réel et exacte de la dose, lorsqu’il s’agit du corps humain avec ses différentes densités de tissu et la profondeur à laquelle on veut faire notre mesure.</a:t>
            </a:r>
          </a:p>
          <a:p>
            <a:r>
              <a:rPr lang="fr-FR" sz="2400" dirty="0">
                <a:latin typeface="Andalus" panose="02020603050405020304" pitchFamily="18" charset="-78"/>
                <a:cs typeface="Andalus" panose="02020603050405020304" pitchFamily="18" charset="-78"/>
              </a:rPr>
              <a:t>•Néanmoins, grâce un appareillage simple, la dose absorbée est bien connue et utilisée en radiothérapie et en médecine nucléaire mais aussi en radiologie et radioprotection.</a:t>
            </a:r>
          </a:p>
          <a:p>
            <a:endParaRPr lang="fr-FR" sz="2400" dirty="0">
              <a:latin typeface="Andalus" panose="02020603050405020304" pitchFamily="18" charset="-78"/>
              <a:cs typeface="Andalus" panose="02020603050405020304" pitchFamily="18" charset="-78"/>
            </a:endParaRPr>
          </a:p>
        </p:txBody>
      </p:sp>
      <p:pic>
        <p:nvPicPr>
          <p:cNvPr id="3" name="Picture 2"/>
          <p:cNvPicPr>
            <a:picLocks noChangeAspect="1"/>
          </p:cNvPicPr>
          <p:nvPr/>
        </p:nvPicPr>
        <p:blipFill>
          <a:blip r:embed="rId2"/>
          <a:stretch>
            <a:fillRect/>
          </a:stretch>
        </p:blipFill>
        <p:spPr>
          <a:xfrm>
            <a:off x="3129280" y="4315659"/>
            <a:ext cx="6527074" cy="2439403"/>
          </a:xfrm>
          <a:prstGeom prst="rect">
            <a:avLst/>
          </a:prstGeom>
        </p:spPr>
      </p:pic>
    </p:spTree>
    <p:extLst>
      <p:ext uri="{BB962C8B-B14F-4D97-AF65-F5344CB8AC3E}">
        <p14:creationId xmlns:p14="http://schemas.microsoft.com/office/powerpoint/2010/main" val="3781850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98171" y="2459504"/>
            <a:ext cx="8852597" cy="1015663"/>
          </a:xfrm>
          <a:prstGeom prst="rect">
            <a:avLst/>
          </a:prstGeom>
        </p:spPr>
        <p:txBody>
          <a:bodyPr wrap="square">
            <a:spAutoFit/>
          </a:bodyPr>
          <a:lstStyle/>
          <a:p>
            <a:pPr lvl="0"/>
            <a:r>
              <a:rPr lang="fr-FR" sz="6000" dirty="0">
                <a:solidFill>
                  <a:prstClr val="white"/>
                </a:solidFill>
                <a:latin typeface="Andalus" panose="02020603050405020304" pitchFamily="18" charset="-78"/>
                <a:cs typeface="Andalus" panose="02020603050405020304" pitchFamily="18" charset="-78"/>
              </a:rPr>
              <a:t>Merci pour </a:t>
            </a:r>
            <a:r>
              <a:rPr lang="fr-FR" sz="6000" dirty="0" smtClean="0">
                <a:solidFill>
                  <a:prstClr val="white"/>
                </a:solidFill>
                <a:latin typeface="Andalus" panose="02020603050405020304" pitchFamily="18" charset="-78"/>
                <a:cs typeface="Andalus" panose="02020603050405020304" pitchFamily="18" charset="-78"/>
              </a:rPr>
              <a:t>votre attention</a:t>
            </a:r>
            <a:endParaRPr lang="fr-FR" sz="6000" dirty="0">
              <a:solidFill>
                <a:prstClr val="white"/>
              </a:solidFill>
            </a:endParaRPr>
          </a:p>
        </p:txBody>
      </p:sp>
    </p:spTree>
    <p:extLst>
      <p:ext uri="{BB962C8B-B14F-4D97-AF65-F5344CB8AC3E}">
        <p14:creationId xmlns:p14="http://schemas.microsoft.com/office/powerpoint/2010/main" val="3220039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821" y="274290"/>
            <a:ext cx="11847007" cy="3354765"/>
          </a:xfrm>
          <a:prstGeom prst="rect">
            <a:avLst/>
          </a:prstGeom>
        </p:spPr>
        <p:txBody>
          <a:bodyPr wrap="square">
            <a:spAutoFit/>
          </a:bodyPr>
          <a:lstStyle/>
          <a:p>
            <a:endParaRPr lang="fr-FR" sz="2000" dirty="0">
              <a:solidFill>
                <a:srgbClr val="000000"/>
              </a:solidFill>
              <a:latin typeface="Garamond" panose="02020404030301010803" pitchFamily="18" charset="0"/>
            </a:endParaRPr>
          </a:p>
          <a:p>
            <a:r>
              <a:rPr lang="fr-FR" sz="2400" b="1" dirty="0">
                <a:latin typeface="Andalus" panose="02020603050405020304" pitchFamily="18" charset="-78"/>
                <a:cs typeface="Andalus" panose="02020603050405020304" pitchFamily="18" charset="-78"/>
              </a:rPr>
              <a:t>Effet biologique des radiations </a:t>
            </a:r>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Les rayonnements ionisants lors de leur interaction avec la matière provoquent des ionisations et des excitations qui peuvent entraîner des </a:t>
            </a:r>
            <a:r>
              <a:rPr lang="fr-FR" sz="2400" b="1" dirty="0">
                <a:latin typeface="Andalus" panose="02020603050405020304" pitchFamily="18" charset="-78"/>
                <a:cs typeface="Andalus" panose="02020603050405020304" pitchFamily="18" charset="-78"/>
              </a:rPr>
              <a:t>modifications de structure </a:t>
            </a:r>
            <a:r>
              <a:rPr lang="fr-FR" sz="2400" dirty="0">
                <a:latin typeface="Andalus" panose="02020603050405020304" pitchFamily="18" charset="-78"/>
                <a:cs typeface="Andalus" panose="02020603050405020304" pitchFamily="18" charset="-78"/>
              </a:rPr>
              <a:t>de cette </a:t>
            </a:r>
            <a:r>
              <a:rPr lang="fr-FR" sz="2400" dirty="0" smtClean="0">
                <a:latin typeface="Andalus" panose="02020603050405020304" pitchFamily="18" charset="-78"/>
                <a:cs typeface="Andalus" panose="02020603050405020304" pitchFamily="18" charset="-78"/>
              </a:rPr>
              <a:t>matière au </a:t>
            </a:r>
            <a:r>
              <a:rPr lang="fr-FR" sz="2400" dirty="0">
                <a:latin typeface="Andalus" panose="02020603050405020304" pitchFamily="18" charset="-78"/>
                <a:cs typeface="Andalus" panose="02020603050405020304" pitchFamily="18" charset="-78"/>
              </a:rPr>
              <a:t>niveau des atomes et des molécules. </a:t>
            </a:r>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Dans </a:t>
            </a:r>
            <a:r>
              <a:rPr lang="fr-FR" sz="2400" dirty="0">
                <a:latin typeface="Andalus" panose="02020603050405020304" pitchFamily="18" charset="-78"/>
                <a:cs typeface="Andalus" panose="02020603050405020304" pitchFamily="18" charset="-78"/>
              </a:rPr>
              <a:t>la cellule vivante, certaines de ces altérations peuvent avoir des conséquences à court ou à long terme. </a:t>
            </a:r>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Les </a:t>
            </a:r>
            <a:r>
              <a:rPr lang="fr-FR" sz="2400" dirty="0">
                <a:latin typeface="Andalus" panose="02020603050405020304" pitchFamily="18" charset="-78"/>
                <a:cs typeface="Andalus" panose="02020603050405020304" pitchFamily="18" charset="-78"/>
              </a:rPr>
              <a:t>effets les plus graves se produisent au niveau de la molécule </a:t>
            </a:r>
            <a:r>
              <a:rPr lang="fr-FR" sz="2400" dirty="0" smtClean="0">
                <a:latin typeface="Andalus" panose="02020603050405020304" pitchFamily="18" charset="-78"/>
                <a:cs typeface="Andalus" panose="02020603050405020304" pitchFamily="18" charset="-78"/>
              </a:rPr>
              <a:t>d’ADN par l’action direct </a:t>
            </a:r>
            <a:r>
              <a:rPr lang="fr-FR" sz="2400" dirty="0">
                <a:latin typeface="Andalus" panose="02020603050405020304" pitchFamily="18" charset="-78"/>
                <a:cs typeface="Andalus" panose="02020603050405020304" pitchFamily="18" charset="-78"/>
              </a:rPr>
              <a:t>ou indirect (la création de radicaux libres </a:t>
            </a:r>
            <a:r>
              <a:rPr lang="fr-FR" sz="2400" dirty="0" smtClean="0">
                <a:latin typeface="Andalus" panose="02020603050405020304" pitchFamily="18" charset="-78"/>
                <a:cs typeface="Andalus" panose="02020603050405020304" pitchFamily="18" charset="-78"/>
              </a:rPr>
              <a:t>toxiques)</a:t>
            </a:r>
            <a:endParaRPr lang="fr-FR" sz="2400" dirty="0">
              <a:latin typeface="Andalus" panose="02020603050405020304" pitchFamily="18" charset="-78"/>
              <a:cs typeface="Andalus" panose="02020603050405020304" pitchFamily="18" charset="-78"/>
            </a:endParaRPr>
          </a:p>
        </p:txBody>
      </p:sp>
      <p:pic>
        <p:nvPicPr>
          <p:cNvPr id="3" name="Picture 2"/>
          <p:cNvPicPr>
            <a:picLocks noChangeAspect="1"/>
          </p:cNvPicPr>
          <p:nvPr/>
        </p:nvPicPr>
        <p:blipFill>
          <a:blip r:embed="rId2"/>
          <a:stretch>
            <a:fillRect/>
          </a:stretch>
        </p:blipFill>
        <p:spPr>
          <a:xfrm>
            <a:off x="2363117" y="3938954"/>
            <a:ext cx="7425572" cy="2267710"/>
          </a:xfrm>
          <a:prstGeom prst="rect">
            <a:avLst/>
          </a:prstGeom>
        </p:spPr>
      </p:pic>
    </p:spTree>
    <p:extLst>
      <p:ext uri="{BB962C8B-B14F-4D97-AF65-F5344CB8AC3E}">
        <p14:creationId xmlns:p14="http://schemas.microsoft.com/office/powerpoint/2010/main" val="2472308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7072" y="674134"/>
            <a:ext cx="10949353" cy="6001643"/>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Le but de la dosimétrie est d’étudier la quantité de rayonnement absorbée par la matière dans le but d’évaluer son effet sur les tissus sains et les tissus malades en radiothérapie, l’effet des rayons X utilisés en radiodiagnostic, l’exposition des personnels médicaux</a:t>
            </a:r>
          </a:p>
          <a:p>
            <a:r>
              <a:rPr lang="fr-FR" sz="2400" dirty="0">
                <a:latin typeface="Andalus" panose="02020603050405020304" pitchFamily="18" charset="-78"/>
                <a:cs typeface="Andalus" panose="02020603050405020304" pitchFamily="18" charset="-78"/>
              </a:rPr>
              <a:t> Pour appliquer ces principes, la radioprotection met en </a:t>
            </a:r>
            <a:r>
              <a:rPr lang="fr-FR" sz="2400" dirty="0" smtClean="0">
                <a:latin typeface="Andalus" panose="02020603050405020304" pitchFamily="18" charset="-78"/>
                <a:cs typeface="Andalus" panose="02020603050405020304" pitchFamily="18" charset="-78"/>
              </a:rPr>
              <a:t>œuvre </a:t>
            </a:r>
            <a:r>
              <a:rPr lang="fr-FR" sz="2400" dirty="0">
                <a:latin typeface="Andalus" panose="02020603050405020304" pitchFamily="18" charset="-78"/>
                <a:cs typeface="Andalus" panose="02020603050405020304" pitchFamily="18" charset="-78"/>
              </a:rPr>
              <a:t>des moyens réglementaires et techniques spécifiquement adaptés à trois catégories de population : le public, les patients et les travailleurs</a:t>
            </a:r>
            <a:r>
              <a:rPr lang="fr-FR" sz="2400" dirty="0" smtClean="0">
                <a:latin typeface="Andalus" panose="02020603050405020304" pitchFamily="18" charset="-78"/>
                <a:cs typeface="Andalus" panose="02020603050405020304" pitchFamily="18" charset="-78"/>
              </a:rPr>
              <a:t>.</a:t>
            </a:r>
          </a:p>
          <a:p>
            <a:r>
              <a:rPr lang="fr-FR" sz="2400" dirty="0" smtClean="0">
                <a:latin typeface="Andalus" panose="02020603050405020304" pitchFamily="18" charset="-78"/>
                <a:cs typeface="Andalus" panose="02020603050405020304" pitchFamily="18" charset="-78"/>
              </a:rPr>
              <a:t>En dosimétrie, l’interaction des rayonnements avec la matière aboutit à un transfert et dépôt d’énergie dans la matière. </a:t>
            </a:r>
          </a:p>
          <a:p>
            <a:r>
              <a:rPr lang="fr-FR" sz="2400" dirty="0" smtClean="0">
                <a:latin typeface="Andalus" panose="02020603050405020304" pitchFamily="18" charset="-78"/>
                <a:cs typeface="Andalus" panose="02020603050405020304" pitchFamily="18" charset="-78"/>
              </a:rPr>
              <a:t>Ce qui rend nécessaire de mieux caractériser cet échange énergétique et de quantifier les doses de rayonnements mises en jeu. Il faut donc considérer l’énergie émise par la source et transportée par le faisceau, l’énergie transférée au milieu et enfin l’énergie absorbée par le milieu.  </a:t>
            </a:r>
          </a:p>
          <a:p>
            <a:r>
              <a:rPr lang="fr-FR" sz="2400" dirty="0" smtClean="0">
                <a:latin typeface="Andalus" panose="02020603050405020304" pitchFamily="18" charset="-78"/>
                <a:cs typeface="Andalus" panose="02020603050405020304" pitchFamily="18" charset="-78"/>
              </a:rPr>
              <a:t>Autrement dit c’est Optimiser </a:t>
            </a:r>
            <a:r>
              <a:rPr lang="fr-FR" sz="2400" dirty="0">
                <a:latin typeface="Andalus" panose="02020603050405020304" pitchFamily="18" charset="-78"/>
                <a:cs typeface="Andalus" panose="02020603050405020304" pitchFamily="18" charset="-78"/>
              </a:rPr>
              <a:t>les effets des traitements irradiants </a:t>
            </a:r>
            <a:r>
              <a:rPr lang="fr-FR" sz="2400" dirty="0" smtClean="0">
                <a:latin typeface="Andalus" panose="02020603050405020304" pitchFamily="18" charset="-78"/>
                <a:cs typeface="Andalus" panose="02020603050405020304" pitchFamily="18" charset="-78"/>
              </a:rPr>
              <a:t>en radiothérapie </a:t>
            </a:r>
            <a:r>
              <a:rPr lang="fr-FR" sz="2400" dirty="0">
                <a:latin typeface="Andalus" panose="02020603050405020304" pitchFamily="18" charset="-78"/>
                <a:cs typeface="Andalus" panose="02020603050405020304" pitchFamily="18" charset="-78"/>
              </a:rPr>
              <a:t>aussi bien sur les tissus sains que </a:t>
            </a:r>
            <a:r>
              <a:rPr lang="fr-FR" sz="2400" dirty="0" smtClean="0">
                <a:latin typeface="Andalus" panose="02020603050405020304" pitchFamily="18" charset="-78"/>
                <a:cs typeface="Andalus" panose="02020603050405020304" pitchFamily="18" charset="-78"/>
              </a:rPr>
              <a:t>les tissus tumoraux</a:t>
            </a:r>
          </a:p>
          <a:p>
            <a:endParaRPr lang="fr-FR" sz="24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08970921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23919" y="1471749"/>
            <a:ext cx="9801356" cy="3870000"/>
          </a:xfrm>
          <a:prstGeom prst="rect">
            <a:avLst/>
          </a:prstGeom>
        </p:spPr>
      </p:pic>
    </p:spTree>
    <p:extLst>
      <p:ext uri="{BB962C8B-B14F-4D97-AF65-F5344CB8AC3E}">
        <p14:creationId xmlns:p14="http://schemas.microsoft.com/office/powerpoint/2010/main" val="31644274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8331" y="871128"/>
            <a:ext cx="8809149" cy="4211392"/>
          </a:xfrm>
          <a:prstGeom prst="rect">
            <a:avLst/>
          </a:prstGeom>
        </p:spPr>
      </p:pic>
      <p:sp>
        <p:nvSpPr>
          <p:cNvPr id="4" name="Rectangle 3"/>
          <p:cNvSpPr/>
          <p:nvPr/>
        </p:nvSpPr>
        <p:spPr>
          <a:xfrm>
            <a:off x="1165609" y="5449277"/>
            <a:ext cx="10641204" cy="830997"/>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Elaborer et maitriser les protocoles radiologiques lorsque les rayonnements ionisants (directs ou indirects)sont utilisés à des fins diagnostiques</a:t>
            </a:r>
            <a:endParaRPr lang="fr-FR" sz="24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57196832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7071" y="718682"/>
            <a:ext cx="10266067" cy="1200329"/>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Définir des normes de protection vis-à-vis de ces rayonnements (radioprotection)afin d’éviter l’apparition des effets de ces rayonnements sur l’Homme (radiobiologie</a:t>
            </a:r>
            <a:r>
              <a:rPr lang="fr-FR" sz="2400" dirty="0">
                <a:latin typeface="Andalus" panose="02020603050405020304" pitchFamily="18" charset="-78"/>
                <a:cs typeface="Andalus" panose="02020603050405020304" pitchFamily="18" charset="-78"/>
              </a:rPr>
              <a:t>).</a:t>
            </a:r>
          </a:p>
        </p:txBody>
      </p:sp>
      <p:pic>
        <p:nvPicPr>
          <p:cNvPr id="3" name="Picture 2"/>
          <p:cNvPicPr>
            <a:picLocks noChangeAspect="1"/>
          </p:cNvPicPr>
          <p:nvPr/>
        </p:nvPicPr>
        <p:blipFill>
          <a:blip r:embed="rId2"/>
          <a:stretch>
            <a:fillRect/>
          </a:stretch>
        </p:blipFill>
        <p:spPr>
          <a:xfrm>
            <a:off x="1024933" y="2301072"/>
            <a:ext cx="2254274" cy="2682910"/>
          </a:xfrm>
          <a:prstGeom prst="rect">
            <a:avLst/>
          </a:prstGeom>
        </p:spPr>
      </p:pic>
      <p:pic>
        <p:nvPicPr>
          <p:cNvPr id="5" name="Picture 4"/>
          <p:cNvPicPr>
            <a:picLocks noChangeAspect="1"/>
          </p:cNvPicPr>
          <p:nvPr/>
        </p:nvPicPr>
        <p:blipFill>
          <a:blip r:embed="rId3"/>
          <a:stretch>
            <a:fillRect/>
          </a:stretch>
        </p:blipFill>
        <p:spPr>
          <a:xfrm>
            <a:off x="3617407" y="2351315"/>
            <a:ext cx="3062388" cy="2632668"/>
          </a:xfrm>
          <a:prstGeom prst="rect">
            <a:avLst/>
          </a:prstGeom>
        </p:spPr>
      </p:pic>
      <p:pic>
        <p:nvPicPr>
          <p:cNvPr id="6" name="Picture 5"/>
          <p:cNvPicPr>
            <a:picLocks noChangeAspect="1"/>
          </p:cNvPicPr>
          <p:nvPr/>
        </p:nvPicPr>
        <p:blipFill>
          <a:blip r:embed="rId4"/>
          <a:stretch>
            <a:fillRect/>
          </a:stretch>
        </p:blipFill>
        <p:spPr>
          <a:xfrm>
            <a:off x="7023798" y="2461845"/>
            <a:ext cx="2211958" cy="2491992"/>
          </a:xfrm>
          <a:prstGeom prst="rect">
            <a:avLst/>
          </a:prstGeom>
        </p:spPr>
      </p:pic>
    </p:spTree>
    <p:extLst>
      <p:ext uri="{BB962C8B-B14F-4D97-AF65-F5344CB8AC3E}">
        <p14:creationId xmlns:p14="http://schemas.microsoft.com/office/powerpoint/2010/main" val="458445482"/>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5671" y="788946"/>
            <a:ext cx="11019692" cy="1723549"/>
          </a:xfrm>
          <a:prstGeom prst="rect">
            <a:avLst/>
          </a:prstGeom>
        </p:spPr>
        <p:txBody>
          <a:bodyPr wrap="square">
            <a:spAutoFit/>
          </a:bodyPr>
          <a:lstStyle/>
          <a:p>
            <a:endParaRPr lang="fr-FR" sz="1000" dirty="0">
              <a:solidFill>
                <a:srgbClr val="000000"/>
              </a:solidFill>
              <a:latin typeface="Times New Roman" panose="02020603050405020304" pitchFamily="18" charset="0"/>
            </a:endParaRPr>
          </a:p>
          <a:p>
            <a:r>
              <a:rPr lang="fr-FR" sz="2400" dirty="0" smtClean="0">
                <a:latin typeface="Andalus" panose="02020603050405020304" pitchFamily="18" charset="-78"/>
                <a:cs typeface="Andalus" panose="02020603050405020304" pitchFamily="18" charset="-78"/>
              </a:rPr>
              <a:t>Caractéristique d’un faisceau de photon:</a:t>
            </a:r>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•Le faisceau de photon correspond à une portion bien définit de l’émission totale de la source de rayonnement, et certains paramètres (énergie transportée, direction des photons, spectre d’énergie) permettent de la caractériser</a:t>
            </a:r>
            <a:r>
              <a:rPr lang="fr-FR" sz="2400" dirty="0" smtClean="0">
                <a:latin typeface="Andalus" panose="02020603050405020304" pitchFamily="18" charset="-78"/>
                <a:cs typeface="Andalus" panose="02020603050405020304" pitchFamily="18" charset="-78"/>
              </a:rPr>
              <a:t>,</a:t>
            </a:r>
            <a:endParaRPr lang="fr-FR" sz="2400" dirty="0">
              <a:latin typeface="Andalus" panose="02020603050405020304" pitchFamily="18" charset="-78"/>
              <a:cs typeface="Andalus" panose="02020603050405020304" pitchFamily="18" charset="-78"/>
            </a:endParaRPr>
          </a:p>
        </p:txBody>
      </p:sp>
      <p:pic>
        <p:nvPicPr>
          <p:cNvPr id="2" name="Picture 1"/>
          <p:cNvPicPr>
            <a:picLocks noChangeAspect="1"/>
          </p:cNvPicPr>
          <p:nvPr/>
        </p:nvPicPr>
        <p:blipFill>
          <a:blip r:embed="rId2"/>
          <a:stretch>
            <a:fillRect/>
          </a:stretch>
        </p:blipFill>
        <p:spPr>
          <a:xfrm>
            <a:off x="4292098" y="2802586"/>
            <a:ext cx="3377473" cy="3280574"/>
          </a:xfrm>
          <a:prstGeom prst="rect">
            <a:avLst/>
          </a:prstGeom>
        </p:spPr>
      </p:pic>
    </p:spTree>
    <p:extLst>
      <p:ext uri="{BB962C8B-B14F-4D97-AF65-F5344CB8AC3E}">
        <p14:creationId xmlns:p14="http://schemas.microsoft.com/office/powerpoint/2010/main" val="852410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6685" y="539283"/>
            <a:ext cx="10889064" cy="4154984"/>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Répartition spatiale</a:t>
            </a:r>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•lorsque l’émission de photon ce fait dans tout </a:t>
            </a:r>
            <a:r>
              <a:rPr lang="fr-FR" sz="2400" dirty="0" smtClean="0">
                <a:latin typeface="Andalus" panose="02020603050405020304" pitchFamily="18" charset="-78"/>
                <a:cs typeface="Andalus" panose="02020603050405020304" pitchFamily="18" charset="-78"/>
              </a:rPr>
              <a:t>l’espace </a:t>
            </a:r>
          </a:p>
          <a:p>
            <a:r>
              <a:rPr lang="fr-FR" sz="2400" dirty="0" smtClean="0">
                <a:latin typeface="Andalus" panose="02020603050405020304" pitchFamily="18" charset="-78"/>
                <a:cs typeface="Andalus" panose="02020603050405020304" pitchFamily="18" charset="-78"/>
              </a:rPr>
              <a:t>entourant </a:t>
            </a:r>
            <a:r>
              <a:rPr lang="fr-FR" sz="2400" dirty="0">
                <a:latin typeface="Andalus" panose="02020603050405020304" pitchFamily="18" charset="-78"/>
                <a:cs typeface="Andalus" panose="02020603050405020304" pitchFamily="18" charset="-78"/>
              </a:rPr>
              <a:t>la source (</a:t>
            </a:r>
            <a:r>
              <a:rPr lang="fr-FR" sz="2400" dirty="0" smtClean="0">
                <a:latin typeface="Andalus" panose="02020603050405020304" pitchFamily="18" charset="-78"/>
                <a:cs typeface="Andalus" panose="02020603050405020304" pitchFamily="18" charset="-78"/>
              </a:rPr>
              <a:t>dans toutes </a:t>
            </a:r>
            <a:r>
              <a:rPr lang="fr-FR" sz="2400" dirty="0">
                <a:latin typeface="Andalus" panose="02020603050405020304" pitchFamily="18" charset="-78"/>
                <a:cs typeface="Andalus" panose="02020603050405020304" pitchFamily="18" charset="-78"/>
              </a:rPr>
              <a:t>les directions) on </a:t>
            </a:r>
            <a:r>
              <a:rPr lang="fr-FR" sz="2400" dirty="0" smtClean="0">
                <a:latin typeface="Andalus" panose="02020603050405020304" pitchFamily="18" charset="-78"/>
                <a:cs typeface="Andalus" panose="02020603050405020304" pitchFamily="18" charset="-78"/>
              </a:rPr>
              <a:t>parle</a:t>
            </a:r>
          </a:p>
          <a:p>
            <a:r>
              <a:rPr lang="fr-FR" sz="2400" dirty="0" smtClean="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d’une émission </a:t>
            </a:r>
            <a:r>
              <a:rPr lang="fr-FR" sz="2400" dirty="0" smtClean="0">
                <a:latin typeface="Andalus" panose="02020603050405020304" pitchFamily="18" charset="-78"/>
                <a:cs typeface="Andalus" panose="02020603050405020304" pitchFamily="18" charset="-78"/>
              </a:rPr>
              <a:t>«</a:t>
            </a:r>
            <a:r>
              <a:rPr lang="fr-FR" sz="2400" dirty="0">
                <a:latin typeface="Andalus" panose="02020603050405020304" pitchFamily="18" charset="-78"/>
                <a:cs typeface="Andalus" panose="02020603050405020304" pitchFamily="18" charset="-78"/>
              </a:rPr>
              <a:t>isotrope» c’est le cas d’une source </a:t>
            </a:r>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d’élément radioactif </a:t>
            </a:r>
            <a:r>
              <a:rPr lang="fr-FR" sz="2400" dirty="0">
                <a:latin typeface="Andalus" panose="02020603050405020304" pitchFamily="18" charset="-78"/>
                <a:cs typeface="Andalus" panose="02020603050405020304" pitchFamily="18" charset="-78"/>
              </a:rPr>
              <a:t>sans </a:t>
            </a:r>
            <a:r>
              <a:rPr lang="fr-FR" sz="2400" dirty="0" smtClean="0">
                <a:latin typeface="Andalus" panose="02020603050405020304" pitchFamily="18" charset="-78"/>
                <a:cs typeface="Andalus" panose="02020603050405020304" pitchFamily="18" charset="-78"/>
              </a:rPr>
              <a:t>protection</a:t>
            </a:r>
          </a:p>
          <a:p>
            <a:endParaRPr lang="fr-FR" sz="2400" dirty="0">
              <a:latin typeface="Andalus" panose="02020603050405020304" pitchFamily="18" charset="-78"/>
              <a:cs typeface="Andalus" panose="02020603050405020304" pitchFamily="18" charset="-78"/>
            </a:endParaRPr>
          </a:p>
          <a:p>
            <a:endParaRPr lang="fr-FR" sz="2400" dirty="0" smtClean="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•si cette émission se fait dans une ou des directions </a:t>
            </a:r>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précises </a:t>
            </a:r>
            <a:r>
              <a:rPr lang="fr-FR" sz="2400" dirty="0">
                <a:latin typeface="Andalus" panose="02020603050405020304" pitchFamily="18" charset="-78"/>
                <a:cs typeface="Andalus" panose="02020603050405020304" pitchFamily="18" charset="-78"/>
              </a:rPr>
              <a:t>alors l’émission est «anisotrope» </a:t>
            </a:r>
            <a:r>
              <a:rPr lang="fr-FR" sz="2400" dirty="0" smtClean="0">
                <a:latin typeface="Andalus" panose="02020603050405020304" pitchFamily="18" charset="-78"/>
                <a:cs typeface="Andalus" panose="02020603050405020304" pitchFamily="18" charset="-78"/>
              </a:rPr>
              <a:t>comme</a:t>
            </a:r>
          </a:p>
          <a:p>
            <a:r>
              <a:rPr lang="fr-FR" sz="2400" dirty="0" smtClean="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l’émission des rayons X. </a:t>
            </a:r>
          </a:p>
        </p:txBody>
      </p:sp>
      <p:pic>
        <p:nvPicPr>
          <p:cNvPr id="4" name="Picture 3"/>
          <p:cNvPicPr>
            <a:picLocks noChangeAspect="1"/>
          </p:cNvPicPr>
          <p:nvPr/>
        </p:nvPicPr>
        <p:blipFill>
          <a:blip r:embed="rId2"/>
          <a:stretch>
            <a:fillRect/>
          </a:stretch>
        </p:blipFill>
        <p:spPr>
          <a:xfrm>
            <a:off x="7903147" y="505743"/>
            <a:ext cx="3381153" cy="2518811"/>
          </a:xfrm>
          <a:prstGeom prst="rect">
            <a:avLst/>
          </a:prstGeom>
        </p:spPr>
      </p:pic>
      <p:pic>
        <p:nvPicPr>
          <p:cNvPr id="5" name="Picture 4"/>
          <p:cNvPicPr>
            <a:picLocks noChangeAspect="1"/>
          </p:cNvPicPr>
          <p:nvPr/>
        </p:nvPicPr>
        <p:blipFill>
          <a:blip r:embed="rId3"/>
          <a:stretch>
            <a:fillRect/>
          </a:stretch>
        </p:blipFill>
        <p:spPr>
          <a:xfrm>
            <a:off x="7897671" y="3387102"/>
            <a:ext cx="3369770" cy="1976907"/>
          </a:xfrm>
          <a:prstGeom prst="rect">
            <a:avLst/>
          </a:prstGeom>
        </p:spPr>
      </p:pic>
    </p:spTree>
    <p:extLst>
      <p:ext uri="{BB962C8B-B14F-4D97-AF65-F5344CB8AC3E}">
        <p14:creationId xmlns:p14="http://schemas.microsoft.com/office/powerpoint/2010/main" val="12916928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11599</TotalTime>
  <Words>2077</Words>
  <Application>Microsoft Office PowerPoint</Application>
  <PresentationFormat>Widescreen</PresentationFormat>
  <Paragraphs>111</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Andalus</vt:lpstr>
      <vt:lpstr>Arial</vt:lpstr>
      <vt:lpstr>Cambria Math</vt:lpstr>
      <vt:lpstr>Century Gothic</vt:lpstr>
      <vt:lpstr>Garamond</vt:lpstr>
      <vt:lpstr>Times New Roman</vt:lpstr>
      <vt:lpstr>Wingdings</vt:lpstr>
      <vt:lpstr>Wingdings 3</vt:lpstr>
      <vt:lpstr>Ion</vt:lpstr>
      <vt:lpstr>University IBN KHALDOUN  of Tiaret ANNEXE DE MÉDECINE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38</cp:revision>
  <dcterms:created xsi:type="dcterms:W3CDTF">2024-04-24T01:04:47Z</dcterms:created>
  <dcterms:modified xsi:type="dcterms:W3CDTF">2024-05-08T04:18:06Z</dcterms:modified>
</cp:coreProperties>
</file>