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7" r:id="rId3"/>
    <p:sldId id="280" r:id="rId4"/>
    <p:sldId id="257" r:id="rId5"/>
    <p:sldId id="258" r:id="rId6"/>
    <p:sldId id="285" r:id="rId7"/>
    <p:sldId id="286" r:id="rId8"/>
    <p:sldId id="259" r:id="rId9"/>
    <p:sldId id="261" r:id="rId10"/>
    <p:sldId id="264" r:id="rId11"/>
    <p:sldId id="262" r:id="rId12"/>
    <p:sldId id="265" r:id="rId13"/>
    <p:sldId id="272" r:id="rId14"/>
    <p:sldId id="263" r:id="rId15"/>
    <p:sldId id="292" r:id="rId16"/>
    <p:sldId id="266" r:id="rId17"/>
    <p:sldId id="268" r:id="rId18"/>
    <p:sldId id="271" r:id="rId19"/>
    <p:sldId id="269" r:id="rId20"/>
    <p:sldId id="291" r:id="rId21"/>
    <p:sldId id="270" r:id="rId22"/>
    <p:sldId id="283" r:id="rId23"/>
    <p:sldId id="275" r:id="rId24"/>
    <p:sldId id="273" r:id="rId25"/>
    <p:sldId id="274" r:id="rId26"/>
    <p:sldId id="276" r:id="rId27"/>
    <p:sldId id="279" r:id="rId28"/>
    <p:sldId id="294" r:id="rId29"/>
    <p:sldId id="295" r:id="rId30"/>
    <p:sldId id="296" r:id="rId31"/>
    <p:sldId id="278" r:id="rId32"/>
    <p:sldId id="284" r:id="rId33"/>
    <p:sldId id="281" r:id="rId34"/>
    <p:sldId id="282" r:id="rId35"/>
    <p:sldId id="288" r:id="rId36"/>
    <p:sldId id="293" r:id="rId37"/>
    <p:sldId id="277" r:id="rId38"/>
    <p:sldId id="287"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6" d="100"/>
          <a:sy n="76" d="100"/>
        </p:scale>
        <p:origin x="869"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35B468-E42B-4968-A317-EB5BCAB543A1}" type="datetimeFigureOut">
              <a:rPr lang="fr-FR" smtClean="0"/>
              <a:t>05/05/2024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E7C9951-9269-4314-8A5A-0A5D1FB4B7B3}" type="slidenum">
              <a:rPr lang="fr-FR" smtClean="0"/>
              <a:t>‹#›</a:t>
            </a:fld>
            <a:endParaRPr lang="fr-FR"/>
          </a:p>
        </p:txBody>
      </p:sp>
    </p:spTree>
    <p:extLst>
      <p:ext uri="{BB962C8B-B14F-4D97-AF65-F5344CB8AC3E}">
        <p14:creationId xmlns:p14="http://schemas.microsoft.com/office/powerpoint/2010/main" val="3286229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835B468-E42B-4968-A317-EB5BCAB543A1}" type="datetimeFigureOut">
              <a:rPr lang="fr-FR" smtClean="0"/>
              <a:t>05/05/2024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E7C9951-9269-4314-8A5A-0A5D1FB4B7B3}" type="slidenum">
              <a:rPr lang="fr-FR" smtClean="0"/>
              <a:t>‹#›</a:t>
            </a:fld>
            <a:endParaRPr lang="fr-FR"/>
          </a:p>
        </p:txBody>
      </p:sp>
    </p:spTree>
    <p:extLst>
      <p:ext uri="{BB962C8B-B14F-4D97-AF65-F5344CB8AC3E}">
        <p14:creationId xmlns:p14="http://schemas.microsoft.com/office/powerpoint/2010/main" val="3355275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0835B468-E42B-4968-A317-EB5BCAB543A1}" type="datetimeFigureOut">
              <a:rPr lang="fr-FR" smtClean="0"/>
              <a:t>05/05/2024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E7C9951-9269-4314-8A5A-0A5D1FB4B7B3}" type="slidenum">
              <a:rPr lang="fr-FR" smtClean="0"/>
              <a:t>‹#›</a:t>
            </a:fld>
            <a:endParaRPr lang="fr-FR"/>
          </a:p>
        </p:txBody>
      </p:sp>
    </p:spTree>
    <p:extLst>
      <p:ext uri="{BB962C8B-B14F-4D97-AF65-F5344CB8AC3E}">
        <p14:creationId xmlns:p14="http://schemas.microsoft.com/office/powerpoint/2010/main" val="14231012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0835B468-E42B-4968-A317-EB5BCAB543A1}" type="datetimeFigureOut">
              <a:rPr lang="fr-FR" smtClean="0"/>
              <a:t>05/05/2024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E7C9951-9269-4314-8A5A-0A5D1FB4B7B3}" type="slidenum">
              <a:rPr lang="fr-FR" smtClean="0"/>
              <a:t>‹#›</a:t>
            </a:fld>
            <a:endParaRPr lang="fr-F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0181240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835B468-E42B-4968-A317-EB5BCAB543A1}" type="datetimeFigureOut">
              <a:rPr lang="fr-FR" smtClean="0"/>
              <a:t>05/05/2024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E7C9951-9269-4314-8A5A-0A5D1FB4B7B3}" type="slidenum">
              <a:rPr lang="fr-FR" smtClean="0"/>
              <a:t>‹#›</a:t>
            </a:fld>
            <a:endParaRPr lang="fr-FR"/>
          </a:p>
        </p:txBody>
      </p:sp>
    </p:spTree>
    <p:extLst>
      <p:ext uri="{BB962C8B-B14F-4D97-AF65-F5344CB8AC3E}">
        <p14:creationId xmlns:p14="http://schemas.microsoft.com/office/powerpoint/2010/main" val="33051680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835B468-E42B-4968-A317-EB5BCAB543A1}" type="datetimeFigureOut">
              <a:rPr lang="fr-FR" smtClean="0"/>
              <a:t>05/05/2024</a:t>
            </a:fld>
            <a:endParaRPr lang="fr-FR"/>
          </a:p>
        </p:txBody>
      </p:sp>
      <p:sp>
        <p:nvSpPr>
          <p:cNvPr id="4"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E7C9951-9269-4314-8A5A-0A5D1FB4B7B3}" type="slidenum">
              <a:rPr lang="fr-FR" smtClean="0"/>
              <a:t>‹#›</a:t>
            </a:fld>
            <a:endParaRPr lang="fr-FR"/>
          </a:p>
        </p:txBody>
      </p:sp>
    </p:spTree>
    <p:extLst>
      <p:ext uri="{BB962C8B-B14F-4D97-AF65-F5344CB8AC3E}">
        <p14:creationId xmlns:p14="http://schemas.microsoft.com/office/powerpoint/2010/main" val="2454911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835B468-E42B-4968-A317-EB5BCAB543A1}" type="datetimeFigureOut">
              <a:rPr lang="fr-FR" smtClean="0"/>
              <a:t>05/05/2024</a:t>
            </a:fld>
            <a:endParaRPr lang="fr-FR"/>
          </a:p>
        </p:txBody>
      </p:sp>
      <p:sp>
        <p:nvSpPr>
          <p:cNvPr id="4"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E7C9951-9269-4314-8A5A-0A5D1FB4B7B3}" type="slidenum">
              <a:rPr lang="fr-FR" smtClean="0"/>
              <a:t>‹#›</a:t>
            </a:fld>
            <a:endParaRPr lang="fr-FR"/>
          </a:p>
        </p:txBody>
      </p:sp>
    </p:spTree>
    <p:extLst>
      <p:ext uri="{BB962C8B-B14F-4D97-AF65-F5344CB8AC3E}">
        <p14:creationId xmlns:p14="http://schemas.microsoft.com/office/powerpoint/2010/main" val="17150484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835B468-E42B-4968-A317-EB5BCAB543A1}" type="datetimeFigureOut">
              <a:rPr lang="fr-FR" smtClean="0"/>
              <a:t>05/05/2024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E7C9951-9269-4314-8A5A-0A5D1FB4B7B3}" type="slidenum">
              <a:rPr lang="fr-FR" smtClean="0"/>
              <a:t>‹#›</a:t>
            </a:fld>
            <a:endParaRPr lang="fr-FR"/>
          </a:p>
        </p:txBody>
      </p:sp>
    </p:spTree>
    <p:extLst>
      <p:ext uri="{BB962C8B-B14F-4D97-AF65-F5344CB8AC3E}">
        <p14:creationId xmlns:p14="http://schemas.microsoft.com/office/powerpoint/2010/main" val="9939620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835B468-E42B-4968-A317-EB5BCAB543A1}" type="datetimeFigureOut">
              <a:rPr lang="fr-FR" smtClean="0"/>
              <a:t>05/05/2024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E7C9951-9269-4314-8A5A-0A5D1FB4B7B3}" type="slidenum">
              <a:rPr lang="fr-FR" smtClean="0"/>
              <a:t>‹#›</a:t>
            </a:fld>
            <a:endParaRPr lang="fr-FR"/>
          </a:p>
        </p:txBody>
      </p:sp>
    </p:spTree>
    <p:extLst>
      <p:ext uri="{BB962C8B-B14F-4D97-AF65-F5344CB8AC3E}">
        <p14:creationId xmlns:p14="http://schemas.microsoft.com/office/powerpoint/2010/main" val="1991608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0835B468-E42B-4968-A317-EB5BCAB543A1}" type="datetimeFigureOut">
              <a:rPr lang="fr-FR" smtClean="0"/>
              <a:t>05/05/2024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E7C9951-9269-4314-8A5A-0A5D1FB4B7B3}" type="slidenum">
              <a:rPr lang="fr-FR" smtClean="0"/>
              <a:t>‹#›</a:t>
            </a:fld>
            <a:endParaRPr lang="fr-FR"/>
          </a:p>
        </p:txBody>
      </p:sp>
    </p:spTree>
    <p:extLst>
      <p:ext uri="{BB962C8B-B14F-4D97-AF65-F5344CB8AC3E}">
        <p14:creationId xmlns:p14="http://schemas.microsoft.com/office/powerpoint/2010/main" val="2016192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835B468-E42B-4968-A317-EB5BCAB543A1}" type="datetimeFigureOut">
              <a:rPr lang="fr-FR" smtClean="0"/>
              <a:t>05/05/2024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E7C9951-9269-4314-8A5A-0A5D1FB4B7B3}" type="slidenum">
              <a:rPr lang="fr-FR" smtClean="0"/>
              <a:t>‹#›</a:t>
            </a:fld>
            <a:endParaRPr lang="fr-FR"/>
          </a:p>
        </p:txBody>
      </p:sp>
    </p:spTree>
    <p:extLst>
      <p:ext uri="{BB962C8B-B14F-4D97-AF65-F5344CB8AC3E}">
        <p14:creationId xmlns:p14="http://schemas.microsoft.com/office/powerpoint/2010/main" val="1685363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835B468-E42B-4968-A317-EB5BCAB543A1}" type="datetimeFigureOut">
              <a:rPr lang="fr-FR" smtClean="0"/>
              <a:t>05/05/2024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E7C9951-9269-4314-8A5A-0A5D1FB4B7B3}" type="slidenum">
              <a:rPr lang="fr-FR" smtClean="0"/>
              <a:t>‹#›</a:t>
            </a:fld>
            <a:endParaRPr lang="fr-FR"/>
          </a:p>
        </p:txBody>
      </p:sp>
    </p:spTree>
    <p:extLst>
      <p:ext uri="{BB962C8B-B14F-4D97-AF65-F5344CB8AC3E}">
        <p14:creationId xmlns:p14="http://schemas.microsoft.com/office/powerpoint/2010/main" val="2494753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835B468-E42B-4968-A317-EB5BCAB543A1}" type="datetimeFigureOut">
              <a:rPr lang="fr-FR" smtClean="0"/>
              <a:t>05/05/2024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8E7C9951-9269-4314-8A5A-0A5D1FB4B7B3}" type="slidenum">
              <a:rPr lang="fr-FR" smtClean="0"/>
              <a:t>‹#›</a:t>
            </a:fld>
            <a:endParaRPr lang="fr-FR"/>
          </a:p>
        </p:txBody>
      </p:sp>
    </p:spTree>
    <p:extLst>
      <p:ext uri="{BB962C8B-B14F-4D97-AF65-F5344CB8AC3E}">
        <p14:creationId xmlns:p14="http://schemas.microsoft.com/office/powerpoint/2010/main" val="3494194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0835B468-E42B-4968-A317-EB5BCAB543A1}" type="datetimeFigureOut">
              <a:rPr lang="fr-FR" smtClean="0"/>
              <a:t>05/05/2024</a:t>
            </a:fld>
            <a:endParaRPr lang="fr-FR"/>
          </a:p>
        </p:txBody>
      </p:sp>
      <p:sp>
        <p:nvSpPr>
          <p:cNvPr id="5" name="Footer Placeholder 3"/>
          <p:cNvSpPr>
            <a:spLocks noGrp="1"/>
          </p:cNvSpPr>
          <p:nvPr>
            <p:ph type="ftr" sz="quarter" idx="11"/>
          </p:nvPr>
        </p:nvSpPr>
        <p:spPr/>
        <p:txBody>
          <a:bodyPr/>
          <a:lstStyle/>
          <a:p>
            <a:endParaRPr lang="fr-FR"/>
          </a:p>
        </p:txBody>
      </p:sp>
      <p:sp>
        <p:nvSpPr>
          <p:cNvPr id="6" name="Slide Number Placeholder 4"/>
          <p:cNvSpPr>
            <a:spLocks noGrp="1"/>
          </p:cNvSpPr>
          <p:nvPr>
            <p:ph type="sldNum" sz="quarter" idx="12"/>
          </p:nvPr>
        </p:nvSpPr>
        <p:spPr/>
        <p:txBody>
          <a:bodyPr/>
          <a:lstStyle/>
          <a:p>
            <a:fld id="{8E7C9951-9269-4314-8A5A-0A5D1FB4B7B3}" type="slidenum">
              <a:rPr lang="fr-FR" smtClean="0"/>
              <a:t>‹#›</a:t>
            </a:fld>
            <a:endParaRPr lang="fr-FR"/>
          </a:p>
        </p:txBody>
      </p:sp>
    </p:spTree>
    <p:extLst>
      <p:ext uri="{BB962C8B-B14F-4D97-AF65-F5344CB8AC3E}">
        <p14:creationId xmlns:p14="http://schemas.microsoft.com/office/powerpoint/2010/main" val="1002889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835B468-E42B-4968-A317-EB5BCAB543A1}" type="datetimeFigureOut">
              <a:rPr lang="fr-FR" smtClean="0"/>
              <a:t>05/05/2024</a:t>
            </a:fld>
            <a:endParaRPr lang="fr-FR"/>
          </a:p>
        </p:txBody>
      </p:sp>
      <p:sp>
        <p:nvSpPr>
          <p:cNvPr id="5" name="Footer Placeholder 2"/>
          <p:cNvSpPr>
            <a:spLocks noGrp="1"/>
          </p:cNvSpPr>
          <p:nvPr>
            <p:ph type="ftr" sz="quarter" idx="11"/>
          </p:nvPr>
        </p:nvSpPr>
        <p:spPr/>
        <p:txBody>
          <a:bodyPr/>
          <a:lstStyle/>
          <a:p>
            <a:endParaRPr lang="fr-FR"/>
          </a:p>
        </p:txBody>
      </p:sp>
      <p:sp>
        <p:nvSpPr>
          <p:cNvPr id="6" name="Slide Number Placeholder 3"/>
          <p:cNvSpPr>
            <a:spLocks noGrp="1"/>
          </p:cNvSpPr>
          <p:nvPr>
            <p:ph type="sldNum" sz="quarter" idx="12"/>
          </p:nvPr>
        </p:nvSpPr>
        <p:spPr/>
        <p:txBody>
          <a:bodyPr/>
          <a:lstStyle/>
          <a:p>
            <a:fld id="{8E7C9951-9269-4314-8A5A-0A5D1FB4B7B3}" type="slidenum">
              <a:rPr lang="fr-FR" smtClean="0"/>
              <a:t>‹#›</a:t>
            </a:fld>
            <a:endParaRPr lang="fr-FR"/>
          </a:p>
        </p:txBody>
      </p:sp>
    </p:spTree>
    <p:extLst>
      <p:ext uri="{BB962C8B-B14F-4D97-AF65-F5344CB8AC3E}">
        <p14:creationId xmlns:p14="http://schemas.microsoft.com/office/powerpoint/2010/main" val="2496288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0835B468-E42B-4968-A317-EB5BCAB543A1}" type="datetimeFigureOut">
              <a:rPr lang="fr-FR" smtClean="0"/>
              <a:t>05/05/2024</a:t>
            </a:fld>
            <a:endParaRPr lang="fr-FR"/>
          </a:p>
        </p:txBody>
      </p:sp>
      <p:sp>
        <p:nvSpPr>
          <p:cNvPr id="5" name="Footer Placeholder 5"/>
          <p:cNvSpPr>
            <a:spLocks noGrp="1"/>
          </p:cNvSpPr>
          <p:nvPr>
            <p:ph type="ftr" sz="quarter" idx="11"/>
          </p:nvPr>
        </p:nvSpPr>
        <p:spPr/>
        <p:txBody>
          <a:bodyPr/>
          <a:lstStyle/>
          <a:p>
            <a:endParaRPr lang="fr-FR"/>
          </a:p>
        </p:txBody>
      </p:sp>
      <p:sp>
        <p:nvSpPr>
          <p:cNvPr id="6" name="Slide Number Placeholder 6"/>
          <p:cNvSpPr>
            <a:spLocks noGrp="1"/>
          </p:cNvSpPr>
          <p:nvPr>
            <p:ph type="sldNum" sz="quarter" idx="12"/>
          </p:nvPr>
        </p:nvSpPr>
        <p:spPr/>
        <p:txBody>
          <a:bodyPr/>
          <a:lstStyle/>
          <a:p>
            <a:fld id="{8E7C9951-9269-4314-8A5A-0A5D1FB4B7B3}" type="slidenum">
              <a:rPr lang="fr-FR" smtClean="0"/>
              <a:t>‹#›</a:t>
            </a:fld>
            <a:endParaRPr lang="fr-FR"/>
          </a:p>
        </p:txBody>
      </p:sp>
    </p:spTree>
    <p:extLst>
      <p:ext uri="{BB962C8B-B14F-4D97-AF65-F5344CB8AC3E}">
        <p14:creationId xmlns:p14="http://schemas.microsoft.com/office/powerpoint/2010/main" val="877944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835B468-E42B-4968-A317-EB5BCAB543A1}" type="datetimeFigureOut">
              <a:rPr lang="fr-FR" smtClean="0"/>
              <a:t>05/05/2024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E7C9951-9269-4314-8A5A-0A5D1FB4B7B3}" type="slidenum">
              <a:rPr lang="fr-FR" smtClean="0"/>
              <a:t>‹#›</a:t>
            </a:fld>
            <a:endParaRPr lang="fr-FR"/>
          </a:p>
        </p:txBody>
      </p:sp>
    </p:spTree>
    <p:extLst>
      <p:ext uri="{BB962C8B-B14F-4D97-AF65-F5344CB8AC3E}">
        <p14:creationId xmlns:p14="http://schemas.microsoft.com/office/powerpoint/2010/main" val="2344991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835B468-E42B-4968-A317-EB5BCAB543A1}" type="datetimeFigureOut">
              <a:rPr lang="fr-FR" smtClean="0"/>
              <a:t>05/05/2024</a:t>
            </a:fld>
            <a:endParaRPr lang="fr-F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fr-F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8E7C9951-9269-4314-8A5A-0A5D1FB4B7B3}" type="slidenum">
              <a:rPr lang="fr-FR" smtClean="0"/>
              <a:t>‹#›</a:t>
            </a:fld>
            <a:endParaRPr lang="fr-FR"/>
          </a:p>
        </p:txBody>
      </p:sp>
    </p:spTree>
    <p:extLst>
      <p:ext uri="{BB962C8B-B14F-4D97-AF65-F5344CB8AC3E}">
        <p14:creationId xmlns:p14="http://schemas.microsoft.com/office/powerpoint/2010/main" val="271442015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fr-FR" sz="9600" dirty="0" smtClean="0">
                <a:latin typeface="Andalus" panose="02020603050405020304" pitchFamily="18" charset="-78"/>
                <a:cs typeface="Andalus" panose="02020603050405020304" pitchFamily="18" charset="-78"/>
              </a:rPr>
              <a:t>Radioprotection</a:t>
            </a:r>
            <a:endParaRPr lang="fr-FR" sz="9600" dirty="0">
              <a:latin typeface="Andalus" panose="02020603050405020304" pitchFamily="18" charset="-78"/>
              <a:cs typeface="Andalus" panose="02020603050405020304" pitchFamily="18" charset="-78"/>
            </a:endParaRPr>
          </a:p>
        </p:txBody>
      </p:sp>
      <p:sp>
        <p:nvSpPr>
          <p:cNvPr id="3" name="Subtitle 2"/>
          <p:cNvSpPr>
            <a:spLocks noGrp="1"/>
          </p:cNvSpPr>
          <p:nvPr>
            <p:ph type="subTitle" idx="1"/>
          </p:nvPr>
        </p:nvSpPr>
        <p:spPr>
          <a:xfrm>
            <a:off x="642489" y="466637"/>
            <a:ext cx="8825658" cy="861420"/>
          </a:xfrm>
        </p:spPr>
        <p:txBody>
          <a:bodyPr>
            <a:noAutofit/>
          </a:bodyPr>
          <a:lstStyle/>
          <a:p>
            <a:r>
              <a:rPr lang="fr-FR" sz="2800" b="1" cap="none" dirty="0" err="1">
                <a:solidFill>
                  <a:srgbClr val="EBEBEB"/>
                </a:solidFill>
                <a:latin typeface="Andalus" panose="02020603050405020304" pitchFamily="18" charset="-78"/>
                <a:cs typeface="Andalus" panose="02020603050405020304" pitchFamily="18" charset="-78"/>
              </a:rPr>
              <a:t>University</a:t>
            </a:r>
            <a:r>
              <a:rPr lang="fr-FR" sz="2800" b="1" cap="none" dirty="0">
                <a:solidFill>
                  <a:srgbClr val="EBEBEB"/>
                </a:solidFill>
                <a:latin typeface="Andalus" panose="02020603050405020304" pitchFamily="18" charset="-78"/>
                <a:cs typeface="Andalus" panose="02020603050405020304" pitchFamily="18" charset="-78"/>
              </a:rPr>
              <a:t> IBN KHALDOUN  of Tiaret</a:t>
            </a:r>
            <a:br>
              <a:rPr lang="fr-FR" sz="2800" b="1" cap="none" dirty="0">
                <a:solidFill>
                  <a:srgbClr val="EBEBEB"/>
                </a:solidFill>
                <a:latin typeface="Andalus" panose="02020603050405020304" pitchFamily="18" charset="-78"/>
                <a:cs typeface="Andalus" panose="02020603050405020304" pitchFamily="18" charset="-78"/>
              </a:rPr>
            </a:br>
            <a:r>
              <a:rPr lang="fr-FR" sz="2800" b="1" cap="none" dirty="0">
                <a:solidFill>
                  <a:srgbClr val="EBEBEB"/>
                </a:solidFill>
                <a:latin typeface="Andalus" panose="02020603050405020304" pitchFamily="18" charset="-78"/>
                <a:cs typeface="Andalus" panose="02020603050405020304" pitchFamily="18" charset="-78"/>
              </a:rPr>
              <a:t>ANNEXE DE MÉDECINE</a:t>
            </a:r>
            <a:endParaRPr lang="fr-FR" sz="2800" dirty="0"/>
          </a:p>
        </p:txBody>
      </p:sp>
      <p:pic>
        <p:nvPicPr>
          <p:cNvPr id="6" name="Picture 5"/>
          <p:cNvPicPr>
            <a:picLocks noChangeAspect="1"/>
          </p:cNvPicPr>
          <p:nvPr/>
        </p:nvPicPr>
        <p:blipFill>
          <a:blip r:embed="rId2"/>
          <a:stretch>
            <a:fillRect/>
          </a:stretch>
        </p:blipFill>
        <p:spPr>
          <a:xfrm>
            <a:off x="9875520" y="428391"/>
            <a:ext cx="1782112" cy="1691811"/>
          </a:xfrm>
          <a:prstGeom prst="rect">
            <a:avLst/>
          </a:prstGeom>
        </p:spPr>
      </p:pic>
      <p:pic>
        <p:nvPicPr>
          <p:cNvPr id="7" name="Picture 6"/>
          <p:cNvPicPr>
            <a:picLocks noChangeAspect="1"/>
          </p:cNvPicPr>
          <p:nvPr/>
        </p:nvPicPr>
        <p:blipFill>
          <a:blip r:embed="rId3"/>
          <a:stretch>
            <a:fillRect/>
          </a:stretch>
        </p:blipFill>
        <p:spPr>
          <a:xfrm>
            <a:off x="4693679" y="5038216"/>
            <a:ext cx="2462997" cy="640135"/>
          </a:xfrm>
          <a:prstGeom prst="rect">
            <a:avLst/>
          </a:prstGeom>
        </p:spPr>
      </p:pic>
    </p:spTree>
    <p:extLst>
      <p:ext uri="{BB962C8B-B14F-4D97-AF65-F5344CB8AC3E}">
        <p14:creationId xmlns:p14="http://schemas.microsoft.com/office/powerpoint/2010/main" val="26283161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Rectangle 2"/>
              <p:cNvSpPr/>
              <p:nvPr/>
            </p:nvSpPr>
            <p:spPr>
              <a:xfrm>
                <a:off x="686637" y="1998619"/>
                <a:ext cx="11049838" cy="1732269"/>
              </a:xfrm>
              <a:prstGeom prst="rect">
                <a:avLst/>
              </a:prstGeom>
            </p:spPr>
            <p:txBody>
              <a:bodyPr wrap="square">
                <a:spAutoFit/>
              </a:bodyPr>
              <a:lstStyle/>
              <a:p>
                <a:pPr lvl="0"/>
                <a:r>
                  <a:rPr lang="fr-FR" sz="2400" b="1" dirty="0" smtClean="0">
                    <a:solidFill>
                      <a:prstClr val="white"/>
                    </a:solidFill>
                    <a:latin typeface="Andalus" panose="02020603050405020304" pitchFamily="18" charset="-78"/>
                    <a:cs typeface="Andalus" panose="02020603050405020304" pitchFamily="18" charset="-78"/>
                  </a:rPr>
                  <a:t>Le débit de dose:</a:t>
                </a:r>
              </a:p>
              <a:p>
                <a:pPr lvl="0"/>
                <a:r>
                  <a:rPr lang="fr-FR" sz="2400" dirty="0" smtClean="0">
                    <a:solidFill>
                      <a:prstClr val="white"/>
                    </a:solidFill>
                    <a:latin typeface="Andalus" panose="02020603050405020304" pitchFamily="18" charset="-78"/>
                    <a:cs typeface="Andalus" panose="02020603050405020304" pitchFamily="18" charset="-78"/>
                  </a:rPr>
                  <a:t>C’est la dose reçue par unité de temps décrit la rapidité de l’exposition;</a:t>
                </a:r>
              </a:p>
              <a:p>
                <a:pPr lvl="0"/>
                <a:r>
                  <a:rPr lang="fr-FR" sz="2400" dirty="0" smtClean="0">
                    <a:solidFill>
                      <a:prstClr val="white"/>
                    </a:solidFill>
                    <a:latin typeface="Andalus" panose="02020603050405020304" pitchFamily="18" charset="-78"/>
                    <a:cs typeface="Andalus" panose="02020603050405020304" pitchFamily="18" charset="-78"/>
                  </a:rPr>
                  <a:t>Il a une importance fondamentale en radiobiologie et en radioprotection</a:t>
                </a:r>
              </a:p>
              <a:p>
                <a:pPr lvl="0" algn="ctr"/>
                <a14:m>
                  <m:oMath xmlns:m="http://schemas.openxmlformats.org/officeDocument/2006/math">
                    <m:acc>
                      <m:accPr>
                        <m:chr m:val="̇"/>
                        <m:ctrlPr>
                          <a:rPr lang="fr-FR" sz="2400" b="0" i="1" smtClean="0">
                            <a:solidFill>
                              <a:prstClr val="white"/>
                            </a:solidFill>
                            <a:latin typeface="Cambria Math" panose="02040503050406030204" pitchFamily="18" charset="0"/>
                            <a:ea typeface="Cambria Math" panose="02040503050406030204" pitchFamily="18" charset="0"/>
                            <a:cs typeface="Andalus" panose="02020603050405020304" pitchFamily="18" charset="-78"/>
                          </a:rPr>
                        </m:ctrlPr>
                      </m:accPr>
                      <m:e>
                        <m:r>
                          <a:rPr lang="fr-FR" sz="2400" b="0" i="1" smtClean="0">
                            <a:solidFill>
                              <a:prstClr val="white"/>
                            </a:solidFill>
                            <a:latin typeface="Cambria Math" panose="02040503050406030204" pitchFamily="18" charset="0"/>
                            <a:ea typeface="Cambria Math" panose="02040503050406030204" pitchFamily="18" charset="0"/>
                            <a:cs typeface="Andalus" panose="02020603050405020304" pitchFamily="18" charset="-78"/>
                          </a:rPr>
                          <m:t>𝐷</m:t>
                        </m:r>
                      </m:e>
                    </m:acc>
                    <m:r>
                      <a:rPr lang="fr-FR" sz="2400" b="0" i="1" smtClean="0">
                        <a:solidFill>
                          <a:prstClr val="white"/>
                        </a:solidFill>
                        <a:latin typeface="Cambria Math" panose="02040503050406030204" pitchFamily="18" charset="0"/>
                        <a:ea typeface="Cambria Math" panose="02040503050406030204" pitchFamily="18" charset="0"/>
                        <a:cs typeface="Andalus" panose="02020603050405020304" pitchFamily="18" charset="-78"/>
                      </a:rPr>
                      <m:t>=</m:t>
                    </m:r>
                    <m:f>
                      <m:fPr>
                        <m:ctrlPr>
                          <a:rPr lang="fr-FR" sz="2400" b="0" i="1" smtClean="0">
                            <a:solidFill>
                              <a:prstClr val="white"/>
                            </a:solidFill>
                            <a:latin typeface="Cambria Math" panose="02040503050406030204" pitchFamily="18" charset="0"/>
                            <a:ea typeface="Cambria Math" panose="02040503050406030204" pitchFamily="18" charset="0"/>
                            <a:cs typeface="Andalus" panose="02020603050405020304" pitchFamily="18" charset="-78"/>
                          </a:rPr>
                        </m:ctrlPr>
                      </m:fPr>
                      <m:num>
                        <m:r>
                          <a:rPr lang="fr-FR" sz="2400" b="0" i="1" smtClean="0">
                            <a:solidFill>
                              <a:prstClr val="white"/>
                            </a:solidFill>
                            <a:latin typeface="Cambria Math" panose="02040503050406030204" pitchFamily="18" charset="0"/>
                            <a:ea typeface="Cambria Math" panose="02040503050406030204" pitchFamily="18" charset="0"/>
                            <a:cs typeface="Andalus" panose="02020603050405020304" pitchFamily="18" charset="-78"/>
                          </a:rPr>
                          <m:t>𝑑𝐷</m:t>
                        </m:r>
                      </m:num>
                      <m:den>
                        <m:r>
                          <a:rPr lang="fr-FR" sz="2400" b="0" i="1" smtClean="0">
                            <a:solidFill>
                              <a:prstClr val="white"/>
                            </a:solidFill>
                            <a:latin typeface="Cambria Math" panose="02040503050406030204" pitchFamily="18" charset="0"/>
                            <a:ea typeface="Cambria Math" panose="02040503050406030204" pitchFamily="18" charset="0"/>
                            <a:cs typeface="Andalus" panose="02020603050405020304" pitchFamily="18" charset="-78"/>
                          </a:rPr>
                          <m:t>𝑑𝑡</m:t>
                        </m:r>
                      </m:den>
                    </m:f>
                    <m:r>
                      <a:rPr lang="fr-FR" sz="2400" b="0" i="1" smtClean="0">
                        <a:solidFill>
                          <a:prstClr val="white"/>
                        </a:solidFill>
                        <a:latin typeface="Cambria Math" panose="02040503050406030204" pitchFamily="18" charset="0"/>
                        <a:ea typeface="Cambria Math" panose="02040503050406030204" pitchFamily="18" charset="0"/>
                        <a:cs typeface="Andalus" panose="02020603050405020304" pitchFamily="18" charset="-78"/>
                      </a:rPr>
                      <m:t>(</m:t>
                    </m:r>
                    <m:r>
                      <a:rPr lang="fr-FR" sz="2400" b="0" i="1" smtClean="0">
                        <a:solidFill>
                          <a:prstClr val="white"/>
                        </a:solidFill>
                        <a:latin typeface="Cambria Math" panose="02040503050406030204" pitchFamily="18" charset="0"/>
                        <a:ea typeface="Cambria Math" panose="02040503050406030204" pitchFamily="18" charset="0"/>
                        <a:cs typeface="Andalus" panose="02020603050405020304" pitchFamily="18" charset="-78"/>
                      </a:rPr>
                      <m:t>𝐺𝑦</m:t>
                    </m:r>
                    <m:r>
                      <a:rPr lang="fr-FR" sz="2400" b="0" i="1" smtClean="0">
                        <a:solidFill>
                          <a:prstClr val="white"/>
                        </a:solidFill>
                        <a:latin typeface="Cambria Math" panose="02040503050406030204" pitchFamily="18" charset="0"/>
                        <a:ea typeface="Cambria Math" panose="02040503050406030204" pitchFamily="18" charset="0"/>
                        <a:cs typeface="Andalus" panose="02020603050405020304" pitchFamily="18" charset="-78"/>
                      </a:rPr>
                      <m:t>/</m:t>
                    </m:r>
                    <m:r>
                      <a:rPr lang="fr-FR" sz="2400" b="0" i="1" smtClean="0">
                        <a:solidFill>
                          <a:prstClr val="white"/>
                        </a:solidFill>
                        <a:latin typeface="Cambria Math" panose="02040503050406030204" pitchFamily="18" charset="0"/>
                        <a:ea typeface="Cambria Math" panose="02040503050406030204" pitchFamily="18" charset="0"/>
                        <a:cs typeface="Andalus" panose="02020603050405020304" pitchFamily="18" charset="-78"/>
                      </a:rPr>
                      <m:t>𝑠</m:t>
                    </m:r>
                  </m:oMath>
                </a14:m>
                <a:r>
                  <a:rPr lang="fr-FR" sz="2400" dirty="0" smtClean="0">
                    <a:solidFill>
                      <a:prstClr val="white"/>
                    </a:solidFill>
                    <a:latin typeface="Andalus" panose="02020603050405020304" pitchFamily="18" charset="-78"/>
                    <a:cs typeface="Andalus" panose="02020603050405020304" pitchFamily="18" charset="-78"/>
                  </a:rPr>
                  <a:t>)</a:t>
                </a:r>
                <a:endParaRPr lang="fr-FR" sz="2400" dirty="0">
                  <a:solidFill>
                    <a:prstClr val="white"/>
                  </a:solidFill>
                  <a:latin typeface="Andalus" panose="02020603050405020304" pitchFamily="18" charset="-78"/>
                  <a:cs typeface="Andalus" panose="02020603050405020304" pitchFamily="18" charset="-78"/>
                </a:endParaRPr>
              </a:p>
            </p:txBody>
          </p:sp>
        </mc:Choice>
        <mc:Fallback>
          <p:sp>
            <p:nvSpPr>
              <p:cNvPr id="3" name="Rectangle 2"/>
              <p:cNvSpPr>
                <a:spLocks noRot="1" noChangeAspect="1" noMove="1" noResize="1" noEditPoints="1" noAdjustHandles="1" noChangeArrowheads="1" noChangeShapeType="1" noTextEdit="1"/>
              </p:cNvSpPr>
              <p:nvPr/>
            </p:nvSpPr>
            <p:spPr>
              <a:xfrm>
                <a:off x="686637" y="1998619"/>
                <a:ext cx="11049838" cy="1732269"/>
              </a:xfrm>
              <a:prstGeom prst="rect">
                <a:avLst/>
              </a:prstGeom>
              <a:blipFill>
                <a:blip r:embed="rId2"/>
                <a:stretch>
                  <a:fillRect l="-883" t="-2817" b="-4225"/>
                </a:stretch>
              </a:blipFill>
            </p:spPr>
            <p:txBody>
              <a:bodyPr/>
              <a:lstStyle/>
              <a:p>
                <a:r>
                  <a:rPr lang="fr-FR">
                    <a:noFill/>
                  </a:rPr>
                  <a:t> </a:t>
                </a:r>
              </a:p>
            </p:txBody>
          </p:sp>
        </mc:Fallback>
      </mc:AlternateContent>
    </p:spTree>
    <p:extLst>
      <p:ext uri="{BB962C8B-B14F-4D97-AF65-F5344CB8AC3E}">
        <p14:creationId xmlns:p14="http://schemas.microsoft.com/office/powerpoint/2010/main" val="39296969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Rectangle 3"/>
              <p:cNvSpPr/>
              <p:nvPr/>
            </p:nvSpPr>
            <p:spPr>
              <a:xfrm>
                <a:off x="465572" y="279570"/>
                <a:ext cx="11244983" cy="5787995"/>
              </a:xfrm>
              <a:prstGeom prst="rect">
                <a:avLst/>
              </a:prstGeom>
            </p:spPr>
            <p:txBody>
              <a:bodyPr wrap="square">
                <a:spAutoFit/>
              </a:bodyPr>
              <a:lstStyle/>
              <a:p>
                <a:r>
                  <a:rPr lang="fr-FR" sz="2400" b="1" dirty="0" smtClean="0">
                    <a:latin typeface="Andalus" panose="02020603050405020304" pitchFamily="18" charset="-78"/>
                    <a:cs typeface="Andalus" panose="02020603050405020304" pitchFamily="18" charset="-78"/>
                  </a:rPr>
                  <a:t>Dose équivalente : </a:t>
                </a:r>
              </a:p>
              <a:p>
                <a:r>
                  <a:rPr lang="fr-FR" sz="2400" dirty="0">
                    <a:latin typeface="Andalus" panose="02020603050405020304" pitchFamily="18" charset="-78"/>
                    <a:cs typeface="Andalus" panose="02020603050405020304" pitchFamily="18" charset="-78"/>
                  </a:rPr>
                  <a:t>Dose équivalente (notée H) </a:t>
                </a:r>
                <a:r>
                  <a:rPr lang="fr-FR" sz="2400" dirty="0" smtClean="0">
                    <a:latin typeface="Andalus" panose="02020603050405020304" pitchFamily="18" charset="-78"/>
                    <a:cs typeface="Andalus" panose="02020603050405020304" pitchFamily="18" charset="-78"/>
                  </a:rPr>
                  <a:t>est </a:t>
                </a:r>
                <a:r>
                  <a:rPr lang="fr-FR" sz="2400" dirty="0">
                    <a:latin typeface="Andalus" panose="02020603050405020304" pitchFamily="18" charset="-78"/>
                    <a:cs typeface="Andalus" panose="02020603050405020304" pitchFamily="18" charset="-78"/>
                  </a:rPr>
                  <a:t>une grandeur physique mesurant l'impact sur les tissus</a:t>
                </a:r>
              </a:p>
              <a:p>
                <a:r>
                  <a:rPr lang="fr-FR" sz="2400" dirty="0">
                    <a:latin typeface="Andalus" panose="02020603050405020304" pitchFamily="18" charset="-78"/>
                    <a:cs typeface="Andalus" panose="02020603050405020304" pitchFamily="18" charset="-78"/>
                  </a:rPr>
                  <a:t>biologiques d'une exposition à un rayonnement ionisant, par exemple à une source de radioactivité.</a:t>
                </a:r>
              </a:p>
              <a:p>
                <a:r>
                  <a:rPr lang="fr-FR" sz="2400" dirty="0">
                    <a:latin typeface="Andalus" panose="02020603050405020304" pitchFamily="18" charset="-78"/>
                    <a:cs typeface="Andalus" panose="02020603050405020304" pitchFamily="18" charset="-78"/>
                  </a:rPr>
                  <a:t>Elle se définit comme la dose absorbée, à savoir l'énergie reçue par unité de masse, </a:t>
                </a:r>
                <a:r>
                  <a:rPr lang="fr-FR" sz="2400" dirty="0" smtClean="0">
                    <a:latin typeface="Andalus" panose="02020603050405020304" pitchFamily="18" charset="-78"/>
                    <a:cs typeface="Andalus" panose="02020603050405020304" pitchFamily="18" charset="-78"/>
                  </a:rPr>
                  <a:t>corrigée d'un </a:t>
                </a:r>
                <a:r>
                  <a:rPr lang="fr-FR" sz="2400" dirty="0">
                    <a:latin typeface="Andalus" panose="02020603050405020304" pitchFamily="18" charset="-78"/>
                    <a:cs typeface="Andalus" panose="02020603050405020304" pitchFamily="18" charset="-78"/>
                  </a:rPr>
                  <a:t>facteur de pondération du rayonnement sans dimension, qui prend en compte la </a:t>
                </a:r>
                <a:r>
                  <a:rPr lang="fr-FR" sz="2400" dirty="0" smtClean="0">
                    <a:latin typeface="Andalus" panose="02020603050405020304" pitchFamily="18" charset="-78"/>
                    <a:cs typeface="Andalus" panose="02020603050405020304" pitchFamily="18" charset="-78"/>
                  </a:rPr>
                  <a:t>dangerosité relative </a:t>
                </a:r>
                <a:r>
                  <a:rPr lang="fr-FR" sz="2400" dirty="0">
                    <a:latin typeface="Andalus" panose="02020603050405020304" pitchFamily="18" charset="-78"/>
                    <a:cs typeface="Andalus" panose="02020603050405020304" pitchFamily="18" charset="-78"/>
                  </a:rPr>
                  <a:t>du rayonnement considéré</a:t>
                </a:r>
                <a:r>
                  <a:rPr lang="fr-FR" sz="2400" dirty="0" smtClean="0">
                    <a:latin typeface="Andalus" panose="02020603050405020304" pitchFamily="18" charset="-78"/>
                    <a:cs typeface="Andalus" panose="02020603050405020304" pitchFamily="18" charset="-78"/>
                  </a:rPr>
                  <a:t>.</a:t>
                </a:r>
              </a:p>
              <a:p>
                <a14:m>
                  <m:oMathPara xmlns:m="http://schemas.openxmlformats.org/officeDocument/2006/math">
                    <m:oMathParaPr>
                      <m:jc m:val="centerGroup"/>
                    </m:oMathParaPr>
                    <m:oMath xmlns:m="http://schemas.openxmlformats.org/officeDocument/2006/math">
                      <m:r>
                        <a:rPr lang="fr-FR" sz="2400" b="0" i="1" smtClean="0">
                          <a:latin typeface="Cambria Math" panose="02040503050406030204" pitchFamily="18" charset="0"/>
                          <a:cs typeface="Andalus" panose="02020603050405020304" pitchFamily="18" charset="-78"/>
                        </a:rPr>
                        <m:t>𝐻</m:t>
                      </m:r>
                      <m:r>
                        <a:rPr lang="fr-FR" sz="2400" b="0" i="1" smtClean="0">
                          <a:latin typeface="Cambria Math" panose="02040503050406030204" pitchFamily="18" charset="0"/>
                          <a:cs typeface="Andalus" panose="02020603050405020304" pitchFamily="18" charset="-78"/>
                        </a:rPr>
                        <m:t>=</m:t>
                      </m:r>
                      <m:sSub>
                        <m:sSubPr>
                          <m:ctrlPr>
                            <a:rPr lang="fr-FR" sz="2400" b="0" i="1" smtClean="0">
                              <a:latin typeface="Cambria Math" panose="02040503050406030204" pitchFamily="18" charset="0"/>
                              <a:cs typeface="Andalus" panose="02020603050405020304" pitchFamily="18" charset="-78"/>
                            </a:rPr>
                          </m:ctrlPr>
                        </m:sSubPr>
                        <m:e>
                          <m:r>
                            <a:rPr lang="fr-FR" sz="2400" b="0" i="1" smtClean="0">
                              <a:latin typeface="Cambria Math" panose="02040503050406030204" pitchFamily="18" charset="0"/>
                              <a:cs typeface="Andalus" panose="02020603050405020304" pitchFamily="18" charset="-78"/>
                            </a:rPr>
                            <m:t>𝑊</m:t>
                          </m:r>
                        </m:e>
                        <m:sub>
                          <m:r>
                            <a:rPr lang="fr-FR" sz="2400" b="0" i="1" smtClean="0">
                              <a:latin typeface="Cambria Math" panose="02040503050406030204" pitchFamily="18" charset="0"/>
                              <a:cs typeface="Andalus" panose="02020603050405020304" pitchFamily="18" charset="-78"/>
                            </a:rPr>
                            <m:t>𝑅</m:t>
                          </m:r>
                        </m:sub>
                      </m:sSub>
                      <m:r>
                        <a:rPr lang="fr-FR" sz="2400" b="0" i="1" smtClean="0">
                          <a:latin typeface="Cambria Math" panose="02040503050406030204" pitchFamily="18" charset="0"/>
                          <a:cs typeface="Andalus" panose="02020603050405020304" pitchFamily="18" charset="-78"/>
                        </a:rPr>
                        <m:t>.</m:t>
                      </m:r>
                      <m:r>
                        <a:rPr lang="fr-FR" sz="2400" b="0" i="1" smtClean="0">
                          <a:latin typeface="Cambria Math" panose="02040503050406030204" pitchFamily="18" charset="0"/>
                          <a:cs typeface="Andalus" panose="02020603050405020304" pitchFamily="18" charset="-78"/>
                        </a:rPr>
                        <m:t>𝐷</m:t>
                      </m:r>
                    </m:oMath>
                  </m:oMathPara>
                </a14:m>
                <a:endParaRPr lang="fr-FR" sz="2400" dirty="0" smtClean="0">
                  <a:latin typeface="Andalus" panose="02020603050405020304" pitchFamily="18" charset="-78"/>
                  <a:cs typeface="Andalus" panose="02020603050405020304" pitchFamily="18" charset="-78"/>
                </a:endParaRPr>
              </a:p>
              <a:p>
                <a:r>
                  <a:rPr lang="fr-FR" sz="2400" dirty="0" smtClean="0">
                    <a:latin typeface="Andalus" panose="02020603050405020304" pitchFamily="18" charset="-78"/>
                    <a:cs typeface="Andalus" panose="02020603050405020304" pitchFamily="18" charset="-78"/>
                  </a:rPr>
                  <a:t>Si plusieurs rayonnements </a:t>
                </a:r>
                <a14:m>
                  <m:oMath xmlns:m="http://schemas.openxmlformats.org/officeDocument/2006/math">
                    <m:sSub>
                      <m:sSubPr>
                        <m:ctrlPr>
                          <a:rPr lang="fr-FR" sz="2400" i="1" smtClean="0">
                            <a:latin typeface="Cambria Math" panose="02040503050406030204" pitchFamily="18" charset="0"/>
                            <a:cs typeface="Andalus" panose="02020603050405020304" pitchFamily="18" charset="-78"/>
                          </a:rPr>
                        </m:ctrlPr>
                      </m:sSubPr>
                      <m:e>
                        <m:r>
                          <a:rPr lang="fr-FR" sz="2400" b="0" i="1" smtClean="0">
                            <a:latin typeface="Cambria Math" panose="02040503050406030204" pitchFamily="18" charset="0"/>
                            <a:cs typeface="Andalus" panose="02020603050405020304" pitchFamily="18" charset="-78"/>
                          </a:rPr>
                          <m:t>𝑅</m:t>
                        </m:r>
                      </m:e>
                      <m:sub>
                        <m:r>
                          <a:rPr lang="fr-FR" sz="2400" b="0" i="1" smtClean="0">
                            <a:latin typeface="Cambria Math" panose="02040503050406030204" pitchFamily="18" charset="0"/>
                            <a:cs typeface="Andalus" panose="02020603050405020304" pitchFamily="18" charset="-78"/>
                          </a:rPr>
                          <m:t>1</m:t>
                        </m:r>
                      </m:sub>
                    </m:sSub>
                    <m:r>
                      <a:rPr lang="fr-FR" sz="2400" b="0" i="1" smtClean="0">
                        <a:latin typeface="Cambria Math" panose="02040503050406030204" pitchFamily="18" charset="0"/>
                        <a:cs typeface="Andalus" panose="02020603050405020304" pitchFamily="18" charset="-78"/>
                      </a:rPr>
                      <m:t>,</m:t>
                    </m:r>
                    <m:sSub>
                      <m:sSubPr>
                        <m:ctrlPr>
                          <a:rPr lang="fr-FR" sz="2400" i="1" smtClean="0">
                            <a:latin typeface="Cambria Math" panose="02040503050406030204" pitchFamily="18" charset="0"/>
                            <a:cs typeface="Andalus" panose="02020603050405020304" pitchFamily="18" charset="-78"/>
                          </a:rPr>
                        </m:ctrlPr>
                      </m:sSubPr>
                      <m:e>
                        <m:r>
                          <a:rPr lang="fr-FR" sz="2400" b="0" i="1" smtClean="0">
                            <a:latin typeface="Cambria Math" panose="02040503050406030204" pitchFamily="18" charset="0"/>
                            <a:cs typeface="Andalus" panose="02020603050405020304" pitchFamily="18" charset="-78"/>
                          </a:rPr>
                          <m:t>𝑅</m:t>
                        </m:r>
                      </m:e>
                      <m:sub>
                        <m:r>
                          <a:rPr lang="fr-FR" sz="2400" b="0" i="1" smtClean="0">
                            <a:latin typeface="Cambria Math" panose="02040503050406030204" pitchFamily="18" charset="0"/>
                            <a:cs typeface="Andalus" panose="02020603050405020304" pitchFamily="18" charset="-78"/>
                          </a:rPr>
                          <m:t>2</m:t>
                        </m:r>
                      </m:sub>
                    </m:sSub>
                    <m:r>
                      <a:rPr lang="fr-FR" sz="2400" b="0" i="1" smtClean="0">
                        <a:latin typeface="Cambria Math" panose="02040503050406030204" pitchFamily="18" charset="0"/>
                        <a:cs typeface="Andalus" panose="02020603050405020304" pitchFamily="18" charset="-78"/>
                      </a:rPr>
                      <m:t>,</m:t>
                    </m:r>
                    <m:sSub>
                      <m:sSubPr>
                        <m:ctrlPr>
                          <a:rPr lang="fr-FR" sz="2400" i="1" smtClean="0">
                            <a:latin typeface="Cambria Math" panose="02040503050406030204" pitchFamily="18" charset="0"/>
                            <a:cs typeface="Andalus" panose="02020603050405020304" pitchFamily="18" charset="-78"/>
                          </a:rPr>
                        </m:ctrlPr>
                      </m:sSubPr>
                      <m:e>
                        <m:r>
                          <a:rPr lang="fr-FR" sz="2400" b="0" i="1" smtClean="0">
                            <a:latin typeface="Cambria Math" panose="02040503050406030204" pitchFamily="18" charset="0"/>
                            <a:cs typeface="Andalus" panose="02020603050405020304" pitchFamily="18" charset="-78"/>
                          </a:rPr>
                          <m:t>𝑅</m:t>
                        </m:r>
                      </m:e>
                      <m:sub>
                        <m:r>
                          <a:rPr lang="fr-FR" sz="2400" b="0" i="1" smtClean="0">
                            <a:latin typeface="Cambria Math" panose="02040503050406030204" pitchFamily="18" charset="0"/>
                            <a:cs typeface="Andalus" panose="02020603050405020304" pitchFamily="18" charset="-78"/>
                          </a:rPr>
                          <m:t>3</m:t>
                        </m:r>
                      </m:sub>
                    </m:sSub>
                  </m:oMath>
                </a14:m>
                <a:r>
                  <a:rPr lang="fr-FR" sz="2400" dirty="0" smtClean="0">
                    <a:latin typeface="Andalus" panose="02020603050405020304" pitchFamily="18" charset="-78"/>
                    <a:cs typeface="Andalus" panose="02020603050405020304" pitchFamily="18" charset="-78"/>
                  </a:rPr>
                  <a:t>,,,</a:t>
                </a:r>
              </a:p>
              <a:p>
                <a14:m>
                  <m:oMathPara xmlns:m="http://schemas.openxmlformats.org/officeDocument/2006/math">
                    <m:oMathParaPr>
                      <m:jc m:val="centerGroup"/>
                    </m:oMathParaPr>
                    <m:oMath xmlns:m="http://schemas.openxmlformats.org/officeDocument/2006/math">
                      <m:r>
                        <a:rPr lang="fr-FR" sz="2400" b="0" i="1" smtClean="0">
                          <a:latin typeface="Cambria Math" panose="02040503050406030204" pitchFamily="18" charset="0"/>
                          <a:cs typeface="Andalus" panose="02020603050405020304" pitchFamily="18" charset="-78"/>
                        </a:rPr>
                        <m:t>𝐻</m:t>
                      </m:r>
                      <m:r>
                        <a:rPr lang="fr-FR" sz="2400" b="0" i="1" smtClean="0">
                          <a:latin typeface="Cambria Math" panose="02040503050406030204" pitchFamily="18" charset="0"/>
                          <a:cs typeface="Andalus" panose="02020603050405020304" pitchFamily="18" charset="-78"/>
                        </a:rPr>
                        <m:t>=</m:t>
                      </m:r>
                      <m:sSub>
                        <m:sSubPr>
                          <m:ctrlPr>
                            <a:rPr lang="fr-FR" sz="2400" b="0" i="1" smtClean="0">
                              <a:latin typeface="Cambria Math" panose="02040503050406030204" pitchFamily="18" charset="0"/>
                              <a:cs typeface="Andalus" panose="02020603050405020304" pitchFamily="18" charset="-78"/>
                            </a:rPr>
                          </m:ctrlPr>
                        </m:sSubPr>
                        <m:e>
                          <m:r>
                            <a:rPr lang="fr-FR" sz="2400" b="0" i="1" smtClean="0">
                              <a:latin typeface="Cambria Math" panose="02040503050406030204" pitchFamily="18" charset="0"/>
                              <a:cs typeface="Andalus" panose="02020603050405020304" pitchFamily="18" charset="-78"/>
                            </a:rPr>
                            <m:t>𝑊</m:t>
                          </m:r>
                        </m:e>
                        <m:sub>
                          <m:r>
                            <a:rPr lang="fr-FR" sz="2400" b="0" i="1" smtClean="0">
                              <a:latin typeface="Cambria Math" panose="02040503050406030204" pitchFamily="18" charset="0"/>
                              <a:cs typeface="Andalus" panose="02020603050405020304" pitchFamily="18" charset="-78"/>
                            </a:rPr>
                            <m:t>𝑅</m:t>
                          </m:r>
                          <m:r>
                            <a:rPr lang="fr-FR" sz="2400" b="0" i="1" smtClean="0">
                              <a:latin typeface="Cambria Math" panose="02040503050406030204" pitchFamily="18" charset="0"/>
                              <a:cs typeface="Andalus" panose="02020603050405020304" pitchFamily="18" charset="-78"/>
                            </a:rPr>
                            <m:t>1</m:t>
                          </m:r>
                        </m:sub>
                      </m:sSub>
                      <m:sSub>
                        <m:sSubPr>
                          <m:ctrlPr>
                            <a:rPr lang="fr-FR" sz="2400" b="0" i="1" smtClean="0">
                              <a:latin typeface="Cambria Math" panose="02040503050406030204" pitchFamily="18" charset="0"/>
                              <a:cs typeface="Andalus" panose="02020603050405020304" pitchFamily="18" charset="-78"/>
                            </a:rPr>
                          </m:ctrlPr>
                        </m:sSubPr>
                        <m:e>
                          <m:r>
                            <a:rPr lang="fr-FR" sz="2400" b="0" i="1" smtClean="0">
                              <a:latin typeface="Cambria Math" panose="02040503050406030204" pitchFamily="18" charset="0"/>
                              <a:cs typeface="Andalus" panose="02020603050405020304" pitchFamily="18" charset="-78"/>
                            </a:rPr>
                            <m:t>𝐷</m:t>
                          </m:r>
                        </m:e>
                        <m:sub>
                          <m:r>
                            <a:rPr lang="fr-FR" sz="2400" b="0" i="1" smtClean="0">
                              <a:latin typeface="Cambria Math" panose="02040503050406030204" pitchFamily="18" charset="0"/>
                              <a:cs typeface="Andalus" panose="02020603050405020304" pitchFamily="18" charset="-78"/>
                            </a:rPr>
                            <m:t>1</m:t>
                          </m:r>
                        </m:sub>
                      </m:sSub>
                      <m:r>
                        <a:rPr lang="fr-FR" sz="2400" b="0" i="1" smtClean="0">
                          <a:latin typeface="Cambria Math" panose="02040503050406030204" pitchFamily="18" charset="0"/>
                          <a:cs typeface="Andalus" panose="02020603050405020304" pitchFamily="18" charset="-78"/>
                        </a:rPr>
                        <m:t>+</m:t>
                      </m:r>
                      <m:sSub>
                        <m:sSubPr>
                          <m:ctrlPr>
                            <a:rPr lang="fr-FR" sz="2400" b="0" i="1" smtClean="0">
                              <a:latin typeface="Cambria Math" panose="02040503050406030204" pitchFamily="18" charset="0"/>
                              <a:cs typeface="Andalus" panose="02020603050405020304" pitchFamily="18" charset="-78"/>
                            </a:rPr>
                          </m:ctrlPr>
                        </m:sSubPr>
                        <m:e>
                          <m:r>
                            <a:rPr lang="fr-FR" sz="2400" b="0" i="1" smtClean="0">
                              <a:latin typeface="Cambria Math" panose="02040503050406030204" pitchFamily="18" charset="0"/>
                              <a:cs typeface="Andalus" panose="02020603050405020304" pitchFamily="18" charset="-78"/>
                            </a:rPr>
                            <m:t>𝑊</m:t>
                          </m:r>
                        </m:e>
                        <m:sub>
                          <m:r>
                            <a:rPr lang="fr-FR" sz="2400" b="0" i="1" smtClean="0">
                              <a:latin typeface="Cambria Math" panose="02040503050406030204" pitchFamily="18" charset="0"/>
                              <a:cs typeface="Andalus" panose="02020603050405020304" pitchFamily="18" charset="-78"/>
                            </a:rPr>
                            <m:t>𝑅</m:t>
                          </m:r>
                          <m:r>
                            <a:rPr lang="fr-FR" sz="2400" b="0" i="1" smtClean="0">
                              <a:latin typeface="Cambria Math" panose="02040503050406030204" pitchFamily="18" charset="0"/>
                              <a:cs typeface="Andalus" panose="02020603050405020304" pitchFamily="18" charset="-78"/>
                            </a:rPr>
                            <m:t>2</m:t>
                          </m:r>
                        </m:sub>
                      </m:sSub>
                      <m:sSub>
                        <m:sSubPr>
                          <m:ctrlPr>
                            <a:rPr lang="fr-FR" sz="2400" b="0" i="1" smtClean="0">
                              <a:latin typeface="Cambria Math" panose="02040503050406030204" pitchFamily="18" charset="0"/>
                              <a:cs typeface="Andalus" panose="02020603050405020304" pitchFamily="18" charset="-78"/>
                            </a:rPr>
                          </m:ctrlPr>
                        </m:sSubPr>
                        <m:e>
                          <m:r>
                            <a:rPr lang="fr-FR" sz="2400" b="0" i="1" smtClean="0">
                              <a:latin typeface="Cambria Math" panose="02040503050406030204" pitchFamily="18" charset="0"/>
                              <a:cs typeface="Andalus" panose="02020603050405020304" pitchFamily="18" charset="-78"/>
                            </a:rPr>
                            <m:t>𝐷</m:t>
                          </m:r>
                        </m:e>
                        <m:sub>
                          <m:r>
                            <a:rPr lang="fr-FR" sz="2400" b="0" i="1" smtClean="0">
                              <a:latin typeface="Cambria Math" panose="02040503050406030204" pitchFamily="18" charset="0"/>
                              <a:cs typeface="Andalus" panose="02020603050405020304" pitchFamily="18" charset="-78"/>
                            </a:rPr>
                            <m:t>2</m:t>
                          </m:r>
                        </m:sub>
                      </m:sSub>
                      <m:r>
                        <a:rPr lang="fr-FR" sz="2400" b="0" i="1" smtClean="0">
                          <a:latin typeface="Cambria Math" panose="02040503050406030204" pitchFamily="18" charset="0"/>
                          <a:cs typeface="Andalus" panose="02020603050405020304" pitchFamily="18" charset="-78"/>
                        </a:rPr>
                        <m:t>+</m:t>
                      </m:r>
                      <m:sSub>
                        <m:sSubPr>
                          <m:ctrlPr>
                            <a:rPr lang="fr-FR" sz="2400" b="0" i="1" smtClean="0">
                              <a:latin typeface="Cambria Math" panose="02040503050406030204" pitchFamily="18" charset="0"/>
                              <a:cs typeface="Andalus" panose="02020603050405020304" pitchFamily="18" charset="-78"/>
                            </a:rPr>
                          </m:ctrlPr>
                        </m:sSubPr>
                        <m:e>
                          <m:r>
                            <a:rPr lang="fr-FR" sz="2400" b="0" i="1" smtClean="0">
                              <a:latin typeface="Cambria Math" panose="02040503050406030204" pitchFamily="18" charset="0"/>
                              <a:cs typeface="Andalus" panose="02020603050405020304" pitchFamily="18" charset="-78"/>
                            </a:rPr>
                            <m:t>𝑊</m:t>
                          </m:r>
                        </m:e>
                        <m:sub>
                          <m:r>
                            <a:rPr lang="fr-FR" sz="2400" b="0" i="1" smtClean="0">
                              <a:latin typeface="Cambria Math" panose="02040503050406030204" pitchFamily="18" charset="0"/>
                              <a:cs typeface="Andalus" panose="02020603050405020304" pitchFamily="18" charset="-78"/>
                            </a:rPr>
                            <m:t>𝑅</m:t>
                          </m:r>
                          <m:r>
                            <a:rPr lang="fr-FR" sz="2400" b="0" i="1" smtClean="0">
                              <a:latin typeface="Cambria Math" panose="02040503050406030204" pitchFamily="18" charset="0"/>
                              <a:cs typeface="Andalus" panose="02020603050405020304" pitchFamily="18" charset="-78"/>
                            </a:rPr>
                            <m:t>3</m:t>
                          </m:r>
                        </m:sub>
                      </m:sSub>
                      <m:sSub>
                        <m:sSubPr>
                          <m:ctrlPr>
                            <a:rPr lang="fr-FR" sz="2400" b="0" i="1" smtClean="0">
                              <a:latin typeface="Cambria Math" panose="02040503050406030204" pitchFamily="18" charset="0"/>
                              <a:cs typeface="Andalus" panose="02020603050405020304" pitchFamily="18" charset="-78"/>
                            </a:rPr>
                          </m:ctrlPr>
                        </m:sSubPr>
                        <m:e>
                          <m:r>
                            <a:rPr lang="fr-FR" sz="2400" b="0" i="1" smtClean="0">
                              <a:latin typeface="Cambria Math" panose="02040503050406030204" pitchFamily="18" charset="0"/>
                              <a:cs typeface="Andalus" panose="02020603050405020304" pitchFamily="18" charset="-78"/>
                            </a:rPr>
                            <m:t>𝐷</m:t>
                          </m:r>
                        </m:e>
                        <m:sub>
                          <m:r>
                            <a:rPr lang="fr-FR" sz="2400" b="0" i="1" smtClean="0">
                              <a:latin typeface="Cambria Math" panose="02040503050406030204" pitchFamily="18" charset="0"/>
                              <a:cs typeface="Andalus" panose="02020603050405020304" pitchFamily="18" charset="-78"/>
                            </a:rPr>
                            <m:t>3</m:t>
                          </m:r>
                        </m:sub>
                      </m:sSub>
                      <m:r>
                        <a:rPr lang="fr-FR" sz="2400" b="0" i="1" smtClean="0">
                          <a:latin typeface="Cambria Math" panose="02040503050406030204" pitchFamily="18" charset="0"/>
                          <a:cs typeface="Andalus" panose="02020603050405020304" pitchFamily="18" charset="-78"/>
                        </a:rPr>
                        <m:t>=</m:t>
                      </m:r>
                      <m:nary>
                        <m:naryPr>
                          <m:chr m:val="∑"/>
                          <m:subHide m:val="on"/>
                          <m:supHide m:val="on"/>
                          <m:ctrlPr>
                            <a:rPr lang="fr-FR" sz="2400" b="0" i="1" smtClean="0">
                              <a:latin typeface="Cambria Math" panose="02040503050406030204" pitchFamily="18" charset="0"/>
                              <a:cs typeface="Andalus" panose="02020603050405020304" pitchFamily="18" charset="-78"/>
                            </a:rPr>
                          </m:ctrlPr>
                        </m:naryPr>
                        <m:sub/>
                        <m:sup/>
                        <m:e>
                          <m:sSub>
                            <m:sSubPr>
                              <m:ctrlPr>
                                <a:rPr lang="fr-FR" sz="2400" b="0" i="1" smtClean="0">
                                  <a:latin typeface="Cambria Math" panose="02040503050406030204" pitchFamily="18" charset="0"/>
                                  <a:cs typeface="Andalus" panose="02020603050405020304" pitchFamily="18" charset="-78"/>
                                </a:rPr>
                              </m:ctrlPr>
                            </m:sSubPr>
                            <m:e>
                              <m:r>
                                <a:rPr lang="fr-FR" sz="2400" b="0" i="1" smtClean="0">
                                  <a:latin typeface="Cambria Math" panose="02040503050406030204" pitchFamily="18" charset="0"/>
                                  <a:cs typeface="Andalus" panose="02020603050405020304" pitchFamily="18" charset="-78"/>
                                </a:rPr>
                                <m:t>𝑊</m:t>
                              </m:r>
                            </m:e>
                            <m:sub>
                              <m:r>
                                <a:rPr lang="fr-FR" sz="2400" b="0" i="1" smtClean="0">
                                  <a:latin typeface="Cambria Math" panose="02040503050406030204" pitchFamily="18" charset="0"/>
                                  <a:cs typeface="Andalus" panose="02020603050405020304" pitchFamily="18" charset="-78"/>
                                </a:rPr>
                                <m:t>𝑅</m:t>
                              </m:r>
                            </m:sub>
                          </m:sSub>
                          <m:r>
                            <a:rPr lang="fr-FR" sz="2400" b="0" i="1" smtClean="0">
                              <a:latin typeface="Cambria Math" panose="02040503050406030204" pitchFamily="18" charset="0"/>
                              <a:cs typeface="Andalus" panose="02020603050405020304" pitchFamily="18" charset="-78"/>
                            </a:rPr>
                            <m:t>𝐷</m:t>
                          </m:r>
                        </m:e>
                      </m:nary>
                    </m:oMath>
                  </m:oMathPara>
                </a14:m>
                <a:endParaRPr lang="fr-FR" sz="2400" dirty="0">
                  <a:latin typeface="Andalus" panose="02020603050405020304" pitchFamily="18" charset="-78"/>
                  <a:cs typeface="Andalus" panose="02020603050405020304" pitchFamily="18" charset="-78"/>
                </a:endParaRPr>
              </a:p>
              <a:p>
                <a:r>
                  <a:rPr lang="fr-FR" sz="2400" dirty="0">
                    <a:latin typeface="Andalus" panose="02020603050405020304" pitchFamily="18" charset="-78"/>
                    <a:cs typeface="Andalus" panose="02020603050405020304" pitchFamily="18" charset="-78"/>
                  </a:rPr>
                  <a:t>	</a:t>
                </a:r>
                <a14:m>
                  <m:oMath xmlns:m="http://schemas.openxmlformats.org/officeDocument/2006/math">
                    <m:r>
                      <a:rPr lang="fr-FR" sz="2400" i="1" dirty="0" smtClean="0">
                        <a:latin typeface="Cambria Math" panose="02040503050406030204" pitchFamily="18" charset="0"/>
                        <a:cs typeface="Andalus" panose="02020603050405020304" pitchFamily="18" charset="-78"/>
                      </a:rPr>
                      <m:t>𝐷</m:t>
                    </m:r>
                  </m:oMath>
                </a14:m>
                <a:r>
                  <a:rPr lang="fr-FR" sz="2400" dirty="0" smtClean="0">
                    <a:latin typeface="Andalus" panose="02020603050405020304" pitchFamily="18" charset="-78"/>
                    <a:cs typeface="Andalus" panose="02020603050405020304" pitchFamily="18" charset="-78"/>
                  </a:rPr>
                  <a:t> </a:t>
                </a:r>
                <a:r>
                  <a:rPr lang="fr-FR" sz="2400" dirty="0">
                    <a:latin typeface="Andalus" panose="02020603050405020304" pitchFamily="18" charset="-78"/>
                    <a:cs typeface="Andalus" panose="02020603050405020304" pitchFamily="18" charset="-78"/>
                  </a:rPr>
                  <a:t>: dose absorbée du rayonnement.</a:t>
                </a:r>
              </a:p>
              <a:p>
                <a:r>
                  <a:rPr lang="fr-FR" sz="2400" dirty="0">
                    <a:latin typeface="Andalus" panose="02020603050405020304" pitchFamily="18" charset="-78"/>
                    <a:cs typeface="Andalus" panose="02020603050405020304" pitchFamily="18" charset="-78"/>
                  </a:rPr>
                  <a:t>	</a:t>
                </a:r>
                <a14:m>
                  <m:oMath xmlns:m="http://schemas.openxmlformats.org/officeDocument/2006/math">
                    <m:sSub>
                      <m:sSubPr>
                        <m:ctrlPr>
                          <a:rPr lang="fr-FR" sz="2400" i="1" smtClean="0">
                            <a:latin typeface="Cambria Math" panose="02040503050406030204" pitchFamily="18" charset="0"/>
                            <a:cs typeface="Andalus" panose="02020603050405020304" pitchFamily="18" charset="-78"/>
                          </a:rPr>
                        </m:ctrlPr>
                      </m:sSubPr>
                      <m:e>
                        <m:r>
                          <a:rPr lang="fr-FR" sz="2400" b="0" i="1" smtClean="0">
                            <a:latin typeface="Cambria Math" panose="02040503050406030204" pitchFamily="18" charset="0"/>
                            <a:cs typeface="Andalus" panose="02020603050405020304" pitchFamily="18" charset="-78"/>
                          </a:rPr>
                          <m:t>𝑊</m:t>
                        </m:r>
                      </m:e>
                      <m:sub>
                        <m:r>
                          <a:rPr lang="fr-FR" sz="2400" b="0" i="1" smtClean="0">
                            <a:latin typeface="Cambria Math" panose="02040503050406030204" pitchFamily="18" charset="0"/>
                            <a:cs typeface="Andalus" panose="02020603050405020304" pitchFamily="18" charset="-78"/>
                          </a:rPr>
                          <m:t>𝑅</m:t>
                        </m:r>
                      </m:sub>
                    </m:sSub>
                  </m:oMath>
                </a14:m>
                <a:r>
                  <a:rPr lang="fr-FR" sz="2400" dirty="0" smtClean="0">
                    <a:latin typeface="Andalus" panose="02020603050405020304" pitchFamily="18" charset="-78"/>
                    <a:cs typeface="Andalus" panose="02020603050405020304" pitchFamily="18" charset="-78"/>
                  </a:rPr>
                  <a:t> </a:t>
                </a:r>
                <a:r>
                  <a:rPr lang="fr-FR" sz="2400" dirty="0">
                    <a:latin typeface="Andalus" panose="02020603050405020304" pitchFamily="18" charset="-78"/>
                    <a:cs typeface="Andalus" panose="02020603050405020304" pitchFamily="18" charset="-78"/>
                  </a:rPr>
                  <a:t>: facteur de pondération du rayonnement.</a:t>
                </a:r>
              </a:p>
              <a:p>
                <a:r>
                  <a:rPr lang="fr-FR" sz="2400" dirty="0">
                    <a:latin typeface="Andalus" panose="02020603050405020304" pitchFamily="18" charset="-78"/>
                    <a:cs typeface="Andalus" panose="02020603050405020304" pitchFamily="18" charset="-78"/>
                  </a:rPr>
                  <a:t>L'unité de dose équivalente est le sievert </a:t>
                </a:r>
                <a:r>
                  <a:rPr lang="fr-FR" sz="2400" dirty="0" smtClean="0">
                    <a:latin typeface="Andalus" panose="02020603050405020304" pitchFamily="18" charset="-78"/>
                    <a:cs typeface="Andalus" panose="02020603050405020304" pitchFamily="18" charset="-78"/>
                  </a:rPr>
                  <a:t>:</a:t>
                </a:r>
              </a:p>
              <a:p>
                <a:r>
                  <a:rPr lang="sv-SE" sz="2400" dirty="0">
                    <a:latin typeface="Andalus" panose="02020603050405020304" pitchFamily="18" charset="-78"/>
                    <a:cs typeface="Andalus" panose="02020603050405020304" pitchFamily="18" charset="-78"/>
                  </a:rPr>
                  <a:t>1 Sv = 1Gy =1 J/Kg</a:t>
                </a:r>
                <a:endParaRPr lang="fr-FR" sz="2400" dirty="0">
                  <a:latin typeface="Andalus" panose="02020603050405020304" pitchFamily="18" charset="-78"/>
                  <a:cs typeface="Andalus" panose="02020603050405020304" pitchFamily="18" charset="-78"/>
                </a:endParaRPr>
              </a:p>
            </p:txBody>
          </p:sp>
        </mc:Choice>
        <mc:Fallback>
          <p:sp>
            <p:nvSpPr>
              <p:cNvPr id="4" name="Rectangle 3"/>
              <p:cNvSpPr>
                <a:spLocks noRot="1" noChangeAspect="1" noMove="1" noResize="1" noEditPoints="1" noAdjustHandles="1" noChangeArrowheads="1" noChangeShapeType="1" noTextEdit="1"/>
              </p:cNvSpPr>
              <p:nvPr/>
            </p:nvSpPr>
            <p:spPr>
              <a:xfrm>
                <a:off x="465572" y="279570"/>
                <a:ext cx="11244983" cy="5787995"/>
              </a:xfrm>
              <a:prstGeom prst="rect">
                <a:avLst/>
              </a:prstGeom>
              <a:blipFill>
                <a:blip r:embed="rId2"/>
                <a:stretch>
                  <a:fillRect l="-813" t="-843" b="-1581"/>
                </a:stretch>
              </a:blipFill>
            </p:spPr>
            <p:txBody>
              <a:bodyPr/>
              <a:lstStyle/>
              <a:p>
                <a:r>
                  <a:rPr lang="fr-FR">
                    <a:noFill/>
                  </a:rPr>
                  <a:t> </a:t>
                </a:r>
              </a:p>
            </p:txBody>
          </p:sp>
        </mc:Fallback>
      </mc:AlternateContent>
    </p:spTree>
    <p:extLst>
      <p:ext uri="{BB962C8B-B14F-4D97-AF65-F5344CB8AC3E}">
        <p14:creationId xmlns:p14="http://schemas.microsoft.com/office/powerpoint/2010/main" val="4629588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Rectangle 2"/>
              <p:cNvSpPr/>
              <p:nvPr/>
            </p:nvSpPr>
            <p:spPr>
              <a:xfrm>
                <a:off x="685849" y="641811"/>
                <a:ext cx="10317095" cy="4524315"/>
              </a:xfrm>
              <a:prstGeom prst="rect">
                <a:avLst/>
              </a:prstGeom>
            </p:spPr>
            <p:txBody>
              <a:bodyPr wrap="square">
                <a:spAutoFit/>
              </a:bodyPr>
              <a:lstStyle/>
              <a:p>
                <a14:m>
                  <m:oMath xmlns:m="http://schemas.openxmlformats.org/officeDocument/2006/math">
                    <m:sSub>
                      <m:sSubPr>
                        <m:ctrlPr>
                          <a:rPr lang="fr-FR" sz="2400" i="1" smtClean="0">
                            <a:latin typeface="Cambria Math" panose="02040503050406030204" pitchFamily="18" charset="0"/>
                            <a:cs typeface="Andalus" panose="02020603050405020304" pitchFamily="18" charset="-78"/>
                          </a:rPr>
                        </m:ctrlPr>
                      </m:sSubPr>
                      <m:e>
                        <m:r>
                          <a:rPr lang="fr-FR" sz="2400" i="1" smtClean="0">
                            <a:latin typeface="Cambria Math" panose="02040503050406030204" pitchFamily="18" charset="0"/>
                            <a:ea typeface="Cambria Math" panose="02040503050406030204" pitchFamily="18" charset="0"/>
                            <a:cs typeface="Andalus" panose="02020603050405020304" pitchFamily="18" charset="-78"/>
                          </a:rPr>
                          <m:t>𝜔</m:t>
                        </m:r>
                      </m:e>
                      <m:sub>
                        <m:r>
                          <a:rPr lang="fr-FR" sz="2400" b="0" i="1" smtClean="0">
                            <a:latin typeface="Cambria Math" panose="02040503050406030204" pitchFamily="18" charset="0"/>
                            <a:cs typeface="Andalus" panose="02020603050405020304" pitchFamily="18" charset="-78"/>
                          </a:rPr>
                          <m:t>𝑅</m:t>
                        </m:r>
                      </m:sub>
                    </m:sSub>
                  </m:oMath>
                </a14:m>
                <a:r>
                  <a:rPr lang="fr-FR" sz="2400" dirty="0" smtClean="0">
                    <a:latin typeface="Andalus" panose="02020603050405020304" pitchFamily="18" charset="-78"/>
                    <a:cs typeface="Andalus" panose="02020603050405020304" pitchFamily="18" charset="-78"/>
                  </a:rPr>
                  <a:t> </a:t>
                </a:r>
                <a:r>
                  <a:rPr lang="fr-FR" sz="2400" dirty="0">
                    <a:latin typeface="Andalus" panose="02020603050405020304" pitchFamily="18" charset="-78"/>
                    <a:cs typeface="Andalus" panose="02020603050405020304" pitchFamily="18" charset="-78"/>
                  </a:rPr>
                  <a:t>: facteur de </a:t>
                </a:r>
                <a:r>
                  <a:rPr lang="fr-FR" sz="2400" dirty="0" smtClean="0">
                    <a:latin typeface="Andalus" panose="02020603050405020304" pitchFamily="18" charset="-78"/>
                    <a:cs typeface="Andalus" panose="02020603050405020304" pitchFamily="18" charset="-78"/>
                  </a:rPr>
                  <a:t>pondération lié à la nature </a:t>
                </a:r>
                <a:r>
                  <a:rPr lang="fr-FR" sz="2400" dirty="0">
                    <a:latin typeface="Andalus" panose="02020603050405020304" pitchFamily="18" charset="-78"/>
                    <a:cs typeface="Andalus" panose="02020603050405020304" pitchFamily="18" charset="-78"/>
                  </a:rPr>
                  <a:t>du rayonnement</a:t>
                </a:r>
                <a:r>
                  <a:rPr lang="fr-FR" sz="2400" dirty="0" smtClean="0">
                    <a:latin typeface="Andalus" panose="02020603050405020304" pitchFamily="18" charset="-78"/>
                    <a:cs typeface="Andalus" panose="02020603050405020304" pitchFamily="18" charset="-78"/>
                  </a:rPr>
                  <a:t>.</a:t>
                </a:r>
              </a:p>
              <a:p>
                <a:r>
                  <a:rPr lang="fr-FR" sz="2400" dirty="0" smtClean="0">
                    <a:latin typeface="Andalus" panose="02020603050405020304" pitchFamily="18" charset="-78"/>
                    <a:cs typeface="Andalus" panose="02020603050405020304" pitchFamily="18" charset="-78"/>
                  </a:rPr>
                  <a:t>Il exprime </a:t>
                </a:r>
                <a:r>
                  <a:rPr lang="fr-FR" sz="2400" dirty="0" smtClean="0">
                    <a:solidFill>
                      <a:srgbClr val="FFC000"/>
                    </a:solidFill>
                    <a:latin typeface="Andalus" panose="02020603050405020304" pitchFamily="18" charset="-78"/>
                    <a:cs typeface="Andalus" panose="02020603050405020304" pitchFamily="18" charset="-78"/>
                  </a:rPr>
                  <a:t>l’efficacité </a:t>
                </a:r>
                <a:r>
                  <a:rPr lang="fr-FR" sz="2400" dirty="0" smtClean="0">
                    <a:latin typeface="Andalus" panose="02020603050405020304" pitchFamily="18" charset="-78"/>
                    <a:cs typeface="Andalus" panose="02020603050405020304" pitchFamily="18" charset="-78"/>
                  </a:rPr>
                  <a:t>d’une variété donnée de rayonnement à produire une complication tardive chez l’homme.</a:t>
                </a:r>
              </a:p>
              <a:p>
                <a:r>
                  <a:rPr lang="fr-FR" sz="2400" dirty="0" smtClean="0">
                    <a:latin typeface="Andalus" panose="02020603050405020304" pitchFamily="18" charset="-78"/>
                    <a:cs typeface="Andalus" panose="02020603050405020304" pitchFamily="18" charset="-78"/>
                  </a:rPr>
                  <a:t>Les rayonnements de référence sont les rayons X et </a:t>
                </a:r>
                <a14:m>
                  <m:oMath xmlns:m="http://schemas.openxmlformats.org/officeDocument/2006/math">
                    <m:r>
                      <a:rPr lang="fr-FR" sz="2400" i="1" smtClean="0">
                        <a:latin typeface="Cambria Math" panose="02040503050406030204" pitchFamily="18" charset="0"/>
                        <a:ea typeface="Cambria Math" panose="02040503050406030204" pitchFamily="18" charset="0"/>
                        <a:cs typeface="Andalus" panose="02020603050405020304" pitchFamily="18" charset="-78"/>
                      </a:rPr>
                      <m:t>𝛾</m:t>
                    </m:r>
                  </m:oMath>
                </a14:m>
                <a:r>
                  <a:rPr lang="fr-FR" sz="2400" dirty="0" smtClean="0">
                    <a:latin typeface="Andalus" panose="02020603050405020304" pitchFamily="18" charset="-78"/>
                    <a:cs typeface="Andalus" panose="02020603050405020304" pitchFamily="18" charset="-78"/>
                  </a:rPr>
                  <a:t>.</a:t>
                </a:r>
              </a:p>
              <a:p>
                <a:r>
                  <a:rPr lang="fr-FR" sz="2400" dirty="0" smtClean="0">
                    <a:latin typeface="Andalus" panose="02020603050405020304" pitchFamily="18" charset="-78"/>
                    <a:cs typeface="Andalus" panose="02020603050405020304" pitchFamily="18" charset="-78"/>
                  </a:rPr>
                  <a:t>Si par exemple, les rayons </a:t>
                </a:r>
                <a14:m>
                  <m:oMath xmlns:m="http://schemas.openxmlformats.org/officeDocument/2006/math">
                    <m:r>
                      <a:rPr lang="fr-FR" sz="2400" i="1" smtClean="0">
                        <a:latin typeface="Cambria Math" panose="02040503050406030204" pitchFamily="18" charset="0"/>
                        <a:ea typeface="Cambria Math" panose="02040503050406030204" pitchFamily="18" charset="0"/>
                        <a:cs typeface="Andalus" panose="02020603050405020304" pitchFamily="18" charset="-78"/>
                      </a:rPr>
                      <m:t>𝛼</m:t>
                    </m:r>
                  </m:oMath>
                </a14:m>
                <a:r>
                  <a:rPr lang="fr-FR" sz="2400" dirty="0" smtClean="0">
                    <a:latin typeface="Andalus" panose="02020603050405020304" pitchFamily="18" charset="-78"/>
                    <a:cs typeface="Andalus" panose="02020603050405020304" pitchFamily="18" charset="-78"/>
                  </a:rPr>
                  <a:t>sont 20 fois plus efficace pour produire des effets biologiques que  </a:t>
                </a:r>
                <a:r>
                  <a:rPr lang="fr-FR" sz="2400" dirty="0">
                    <a:latin typeface="Andalus" panose="02020603050405020304" pitchFamily="18" charset="-78"/>
                    <a:cs typeface="Andalus" panose="02020603050405020304" pitchFamily="18" charset="-78"/>
                  </a:rPr>
                  <a:t>les rayons X </a:t>
                </a:r>
                <a:r>
                  <a:rPr lang="fr-FR" sz="2400" dirty="0" smtClean="0">
                    <a:latin typeface="Andalus" panose="02020603050405020304" pitchFamily="18" charset="-78"/>
                    <a:cs typeface="Andalus" panose="02020603050405020304" pitchFamily="18" charset="-78"/>
                  </a:rPr>
                  <a:t>et les rayons  </a:t>
                </a:r>
                <a14:m>
                  <m:oMath xmlns:m="http://schemas.openxmlformats.org/officeDocument/2006/math">
                    <m:r>
                      <a:rPr lang="fr-FR" sz="2400" i="1">
                        <a:latin typeface="Cambria Math" panose="02040503050406030204" pitchFamily="18" charset="0"/>
                        <a:ea typeface="Cambria Math" panose="02040503050406030204" pitchFamily="18" charset="0"/>
                        <a:cs typeface="Andalus" panose="02020603050405020304" pitchFamily="18" charset="-78"/>
                      </a:rPr>
                      <m:t>𝛾</m:t>
                    </m:r>
                  </m:oMath>
                </a14:m>
                <a:r>
                  <a:rPr lang="fr-FR" sz="2400" dirty="0" smtClean="0">
                    <a:latin typeface="Andalus" panose="02020603050405020304" pitchFamily="18" charset="-78"/>
                    <a:cs typeface="Andalus" panose="02020603050405020304" pitchFamily="18" charset="-78"/>
                  </a:rPr>
                  <a:t>, le facteur de pondération sera égal à 20 .</a:t>
                </a:r>
              </a:p>
              <a:p>
                <a:endParaRPr lang="fr-FR" sz="2400" dirty="0">
                  <a:latin typeface="Andalus" panose="02020603050405020304" pitchFamily="18" charset="-78"/>
                  <a:cs typeface="Andalus" panose="02020603050405020304" pitchFamily="18" charset="-78"/>
                </a:endParaRPr>
              </a:p>
              <a:p>
                <a:r>
                  <a:rPr lang="fr-FR" sz="3200" b="1" dirty="0" smtClean="0">
                    <a:solidFill>
                      <a:srgbClr val="FFC000"/>
                    </a:solidFill>
                    <a:latin typeface="Andalus" panose="02020603050405020304" pitchFamily="18" charset="-78"/>
                    <a:cs typeface="Andalus" panose="02020603050405020304" pitchFamily="18" charset="-78"/>
                  </a:rPr>
                  <a:t>« il vaut mieux recevoir sur la tête 1kg de plumes que 1kg de plomb »</a:t>
                </a:r>
                <a:endParaRPr lang="fr-FR" sz="3200" b="1" dirty="0">
                  <a:solidFill>
                    <a:srgbClr val="FFC000"/>
                  </a:solidFill>
                  <a:latin typeface="Andalus" panose="02020603050405020304" pitchFamily="18" charset="-78"/>
                  <a:cs typeface="Andalus" panose="02020603050405020304" pitchFamily="18" charset="-78"/>
                </a:endParaRPr>
              </a:p>
              <a:p>
                <a:endParaRPr lang="fr-FR" sz="3200" b="1" dirty="0">
                  <a:latin typeface="Andalus" panose="02020603050405020304" pitchFamily="18" charset="-78"/>
                  <a:cs typeface="Andalus" panose="02020603050405020304" pitchFamily="18" charset="-78"/>
                </a:endParaRPr>
              </a:p>
            </p:txBody>
          </p:sp>
        </mc:Choice>
        <mc:Fallback>
          <p:sp>
            <p:nvSpPr>
              <p:cNvPr id="3" name="Rectangle 2"/>
              <p:cNvSpPr>
                <a:spLocks noRot="1" noChangeAspect="1" noMove="1" noResize="1" noEditPoints="1" noAdjustHandles="1" noChangeArrowheads="1" noChangeShapeType="1" noTextEdit="1"/>
              </p:cNvSpPr>
              <p:nvPr/>
            </p:nvSpPr>
            <p:spPr>
              <a:xfrm>
                <a:off x="685849" y="641811"/>
                <a:ext cx="10317095" cy="4524315"/>
              </a:xfrm>
              <a:prstGeom prst="rect">
                <a:avLst/>
              </a:prstGeom>
              <a:blipFill>
                <a:blip r:embed="rId2"/>
                <a:stretch>
                  <a:fillRect l="-1537" t="-943" r="-355"/>
                </a:stretch>
              </a:blipFill>
            </p:spPr>
            <p:txBody>
              <a:bodyPr/>
              <a:lstStyle/>
              <a:p>
                <a:r>
                  <a:rPr lang="fr-FR">
                    <a:noFill/>
                  </a:rPr>
                  <a:t> </a:t>
                </a:r>
              </a:p>
            </p:txBody>
          </p:sp>
        </mc:Fallback>
      </mc:AlternateContent>
    </p:spTree>
    <p:extLst>
      <p:ext uri="{BB962C8B-B14F-4D97-AF65-F5344CB8AC3E}">
        <p14:creationId xmlns:p14="http://schemas.microsoft.com/office/powerpoint/2010/main" val="28824348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Rectangle 4"/>
              <p:cNvSpPr/>
              <p:nvPr/>
            </p:nvSpPr>
            <p:spPr>
              <a:xfrm>
                <a:off x="596202" y="1192219"/>
                <a:ext cx="11110128" cy="3323987"/>
              </a:xfrm>
              <a:prstGeom prst="rect">
                <a:avLst/>
              </a:prstGeom>
            </p:spPr>
            <p:txBody>
              <a:bodyPr wrap="square">
                <a:spAutoFit/>
              </a:bodyPr>
              <a:lstStyle/>
              <a:p>
                <a:r>
                  <a:rPr lang="fr-FR" sz="3200" dirty="0" smtClean="0">
                    <a:solidFill>
                      <a:prstClr val="white"/>
                    </a:solidFill>
                    <a:latin typeface="Andalus" panose="02020603050405020304" pitchFamily="18" charset="-78"/>
                    <a:cs typeface="Andalus" panose="02020603050405020304" pitchFamily="18" charset="-78"/>
                  </a:rPr>
                  <a:t>Autrement dit le </a:t>
                </a:r>
                <a:r>
                  <a:rPr lang="fr-FR" sz="3200" dirty="0">
                    <a:solidFill>
                      <a:prstClr val="white"/>
                    </a:solidFill>
                    <a:latin typeface="Andalus" panose="02020603050405020304" pitchFamily="18" charset="-78"/>
                    <a:cs typeface="Andalus" panose="02020603050405020304" pitchFamily="18" charset="-78"/>
                  </a:rPr>
                  <a:t>coefficient de pondération </a:t>
                </a:r>
                <a14:m>
                  <m:oMath xmlns:m="http://schemas.openxmlformats.org/officeDocument/2006/math">
                    <m:sSub>
                      <m:sSubPr>
                        <m:ctrlPr>
                          <a:rPr lang="fr-FR" sz="3200" i="1">
                            <a:solidFill>
                              <a:prstClr val="white"/>
                            </a:solidFill>
                            <a:latin typeface="Cambria Math" panose="02040503050406030204" pitchFamily="18" charset="0"/>
                            <a:cs typeface="Andalus" panose="02020603050405020304" pitchFamily="18" charset="-78"/>
                          </a:rPr>
                        </m:ctrlPr>
                      </m:sSubPr>
                      <m:e>
                        <m:r>
                          <a:rPr lang="fr-FR" sz="3200" i="1">
                            <a:solidFill>
                              <a:prstClr val="white"/>
                            </a:solidFill>
                            <a:latin typeface="Cambria Math" panose="02040503050406030204" pitchFamily="18" charset="0"/>
                            <a:ea typeface="Cambria Math" panose="02040503050406030204" pitchFamily="18" charset="0"/>
                            <a:cs typeface="Andalus" panose="02020603050405020304" pitchFamily="18" charset="-78"/>
                          </a:rPr>
                          <m:t>𝜔</m:t>
                        </m:r>
                      </m:e>
                      <m:sub>
                        <m:r>
                          <a:rPr lang="fr-FR" sz="3200" b="0" i="1" smtClean="0">
                            <a:solidFill>
                              <a:prstClr val="white"/>
                            </a:solidFill>
                            <a:latin typeface="Cambria Math" panose="02040503050406030204" pitchFamily="18" charset="0"/>
                            <a:ea typeface="Cambria Math" panose="02040503050406030204" pitchFamily="18" charset="0"/>
                            <a:cs typeface="Andalus" panose="02020603050405020304" pitchFamily="18" charset="-78"/>
                          </a:rPr>
                          <m:t>𝑅</m:t>
                        </m:r>
                      </m:sub>
                    </m:sSub>
                    <m:r>
                      <a:rPr lang="fr-FR" sz="3200">
                        <a:solidFill>
                          <a:prstClr val="white"/>
                        </a:solidFill>
                        <a:latin typeface="Cambria Math" panose="02040503050406030204" pitchFamily="18" charset="0"/>
                        <a:cs typeface="Andalus" panose="02020603050405020304" pitchFamily="18" charset="-78"/>
                      </a:rPr>
                      <m:t>  </m:t>
                    </m:r>
                  </m:oMath>
                </a14:m>
                <a:r>
                  <a:rPr lang="fr-FR" sz="3200" dirty="0">
                    <a:solidFill>
                      <a:prstClr val="white"/>
                    </a:solidFill>
                    <a:latin typeface="Andalus" panose="02020603050405020304" pitchFamily="18" charset="-78"/>
                    <a:cs typeface="Andalus" panose="02020603050405020304" pitchFamily="18" charset="-78"/>
                  </a:rPr>
                  <a:t>est </a:t>
                </a:r>
                <a:r>
                  <a:rPr lang="fr-FR" sz="3200" dirty="0">
                    <a:solidFill>
                      <a:prstClr val="white"/>
                    </a:solidFill>
                    <a:latin typeface="Andalus" panose="02020603050405020304" pitchFamily="18" charset="-78"/>
                    <a:cs typeface="Andalus" panose="02020603050405020304" pitchFamily="18" charset="-78"/>
                  </a:rPr>
                  <a:t>utilisé </a:t>
                </a:r>
                <a:r>
                  <a:rPr lang="fr-FR" sz="3200" dirty="0" smtClean="0">
                    <a:solidFill>
                      <a:prstClr val="white"/>
                    </a:solidFill>
                    <a:latin typeface="Andalus" panose="02020603050405020304" pitchFamily="18" charset="-78"/>
                    <a:cs typeface="Andalus" panose="02020603050405020304" pitchFamily="18" charset="-78"/>
                  </a:rPr>
                  <a:t>pour évaluer le potentiel de </a:t>
                </a:r>
                <a:r>
                  <a:rPr lang="fr-FR" sz="3200" dirty="0">
                    <a:solidFill>
                      <a:prstClr val="white"/>
                    </a:solidFill>
                    <a:latin typeface="Andalus" panose="02020603050405020304" pitchFamily="18" charset="-78"/>
                    <a:cs typeface="Andalus" panose="02020603050405020304" pitchFamily="18" charset="-78"/>
                  </a:rPr>
                  <a:t>dommage  biologique relatif d'un type particulier de rayonnement par rapport à d'autres types. En d'autres termes, il indique la capacité d'un type de rayonnement à causer des dommages aux tissus biologiques lorsqu'il est absorbé par le corps humain. </a:t>
                </a:r>
              </a:p>
              <a:p>
                <a:endParaRPr lang="fr-FR" dirty="0"/>
              </a:p>
            </p:txBody>
          </p:sp>
        </mc:Choice>
        <mc:Fallback>
          <p:sp>
            <p:nvSpPr>
              <p:cNvPr id="5" name="Rectangle 4"/>
              <p:cNvSpPr>
                <a:spLocks noRot="1" noChangeAspect="1" noMove="1" noResize="1" noEditPoints="1" noAdjustHandles="1" noChangeArrowheads="1" noChangeShapeType="1" noTextEdit="1"/>
              </p:cNvSpPr>
              <p:nvPr/>
            </p:nvSpPr>
            <p:spPr>
              <a:xfrm>
                <a:off x="596202" y="1192219"/>
                <a:ext cx="11110128" cy="3323987"/>
              </a:xfrm>
              <a:prstGeom prst="rect">
                <a:avLst/>
              </a:prstGeom>
              <a:blipFill>
                <a:blip r:embed="rId2"/>
                <a:stretch>
                  <a:fillRect l="-1427" t="-2202" r="-1647"/>
                </a:stretch>
              </a:blipFill>
            </p:spPr>
            <p:txBody>
              <a:bodyPr/>
              <a:lstStyle/>
              <a:p>
                <a:r>
                  <a:rPr lang="fr-FR">
                    <a:noFill/>
                  </a:rPr>
                  <a:t> </a:t>
                </a:r>
              </a:p>
            </p:txBody>
          </p:sp>
        </mc:Fallback>
      </mc:AlternateContent>
    </p:spTree>
    <p:extLst>
      <p:ext uri="{BB962C8B-B14F-4D97-AF65-F5344CB8AC3E}">
        <p14:creationId xmlns:p14="http://schemas.microsoft.com/office/powerpoint/2010/main" val="12800413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40299" y="341644"/>
            <a:ext cx="6742444" cy="4555548"/>
          </a:xfrm>
          <a:prstGeom prst="rect">
            <a:avLst/>
          </a:prstGeom>
        </p:spPr>
      </p:pic>
      <mc:AlternateContent xmlns:mc="http://schemas.openxmlformats.org/markup-compatibility/2006">
        <mc:Choice xmlns:a14="http://schemas.microsoft.com/office/drawing/2010/main" Requires="a14">
          <p:sp>
            <p:nvSpPr>
              <p:cNvPr id="3" name="Rectangle 2"/>
              <p:cNvSpPr/>
              <p:nvPr/>
            </p:nvSpPr>
            <p:spPr>
              <a:xfrm>
                <a:off x="934497" y="5437053"/>
                <a:ext cx="9435402" cy="830997"/>
              </a:xfrm>
              <a:prstGeom prst="rect">
                <a:avLst/>
              </a:prstGeom>
            </p:spPr>
            <p:txBody>
              <a:bodyPr wrap="square">
                <a:spAutoFit/>
              </a:bodyPr>
              <a:lstStyle/>
              <a:p>
                <a:pPr algn="ctr"/>
                <a:r>
                  <a:rPr lang="fr-FR" sz="2400" dirty="0" smtClean="0">
                    <a:latin typeface="Andalus" panose="02020603050405020304" pitchFamily="18" charset="-78"/>
                    <a:cs typeface="Andalus" panose="02020603050405020304" pitchFamily="18" charset="-78"/>
                  </a:rPr>
                  <a:t>Valeurs des coefficients de pondération </a:t>
                </a:r>
                <a14:m>
                  <m:oMath xmlns:m="http://schemas.openxmlformats.org/officeDocument/2006/math">
                    <m:sSub>
                      <m:sSubPr>
                        <m:ctrlPr>
                          <a:rPr lang="fr-FR" sz="2400" i="1" smtClean="0">
                            <a:latin typeface="Cambria Math" panose="02040503050406030204" pitchFamily="18" charset="0"/>
                          </a:rPr>
                        </m:ctrlPr>
                      </m:sSubPr>
                      <m:e>
                        <m:r>
                          <a:rPr lang="fr-FR" sz="2400" b="0" i="1" smtClean="0">
                            <a:latin typeface="Cambria Math" panose="02040503050406030204" pitchFamily="18" charset="0"/>
                          </a:rPr>
                          <m:t>𝑊</m:t>
                        </m:r>
                      </m:e>
                      <m:sub>
                        <m:r>
                          <a:rPr lang="fr-FR" sz="2400" b="0" i="1" smtClean="0">
                            <a:latin typeface="Cambria Math" panose="02040503050406030204" pitchFamily="18" charset="0"/>
                          </a:rPr>
                          <m:t>𝑅</m:t>
                        </m:r>
                      </m:sub>
                    </m:sSub>
                  </m:oMath>
                </a14:m>
                <a:r>
                  <a:rPr lang="fr-FR" sz="2400" dirty="0">
                    <a:latin typeface="Andalus" panose="02020603050405020304" pitchFamily="18" charset="-78"/>
                    <a:cs typeface="Andalus" panose="02020603050405020304" pitchFamily="18" charset="-78"/>
                  </a:rPr>
                  <a:t>	</a:t>
                </a:r>
              </a:p>
              <a:p>
                <a:pPr algn="ctr"/>
                <a:r>
                  <a:rPr lang="fr-FR" sz="2400" dirty="0">
                    <a:latin typeface="Andalus" panose="02020603050405020304" pitchFamily="18" charset="-78"/>
                    <a:cs typeface="Andalus" panose="02020603050405020304" pitchFamily="18" charset="-78"/>
                  </a:rPr>
                  <a:t>pour différents rayonnements</a:t>
                </a:r>
                <a:r>
                  <a:rPr lang="fr-FR" dirty="0"/>
                  <a:t>.</a:t>
                </a:r>
              </a:p>
            </p:txBody>
          </p:sp>
        </mc:Choice>
        <mc:Fallback>
          <p:sp>
            <p:nvSpPr>
              <p:cNvPr id="3" name="Rectangle 2"/>
              <p:cNvSpPr>
                <a:spLocks noRot="1" noChangeAspect="1" noMove="1" noResize="1" noEditPoints="1" noAdjustHandles="1" noChangeArrowheads="1" noChangeShapeType="1" noTextEdit="1"/>
              </p:cNvSpPr>
              <p:nvPr/>
            </p:nvSpPr>
            <p:spPr>
              <a:xfrm>
                <a:off x="934497" y="5437053"/>
                <a:ext cx="9435402" cy="830997"/>
              </a:xfrm>
              <a:prstGeom prst="rect">
                <a:avLst/>
              </a:prstGeom>
              <a:blipFill>
                <a:blip r:embed="rId3"/>
                <a:stretch>
                  <a:fillRect t="-5147" b="-16176"/>
                </a:stretch>
              </a:blipFill>
            </p:spPr>
            <p:txBody>
              <a:bodyPr/>
              <a:lstStyle/>
              <a:p>
                <a:r>
                  <a:rPr lang="fr-FR">
                    <a:noFill/>
                  </a:rPr>
                  <a:t> </a:t>
                </a:r>
              </a:p>
            </p:txBody>
          </p:sp>
        </mc:Fallback>
      </mc:AlternateContent>
    </p:spTree>
    <p:extLst>
      <p:ext uri="{BB962C8B-B14F-4D97-AF65-F5344CB8AC3E}">
        <p14:creationId xmlns:p14="http://schemas.microsoft.com/office/powerpoint/2010/main" val="29697229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88379" y="1359990"/>
            <a:ext cx="9015241" cy="4138019"/>
          </a:xfrm>
          <a:prstGeom prst="rect">
            <a:avLst/>
          </a:prstGeom>
        </p:spPr>
      </p:pic>
    </p:spTree>
    <p:extLst>
      <p:ext uri="{BB962C8B-B14F-4D97-AF65-F5344CB8AC3E}">
        <p14:creationId xmlns:p14="http://schemas.microsoft.com/office/powerpoint/2010/main" val="20082910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55692" y="420747"/>
            <a:ext cx="9786963" cy="5632311"/>
          </a:xfrm>
          <a:prstGeom prst="rect">
            <a:avLst/>
          </a:prstGeom>
        </p:spPr>
        <p:txBody>
          <a:bodyPr wrap="square">
            <a:spAutoFit/>
          </a:bodyPr>
          <a:lstStyle/>
          <a:p>
            <a:r>
              <a:rPr lang="fr-FR" sz="2400" b="1" dirty="0" smtClean="0">
                <a:latin typeface="Andalus" panose="02020603050405020304" pitchFamily="18" charset="-78"/>
                <a:cs typeface="Andalus" panose="02020603050405020304" pitchFamily="18" charset="-78"/>
              </a:rPr>
              <a:t>La dose </a:t>
            </a:r>
            <a:r>
              <a:rPr lang="fr-FR" sz="2400" b="1" dirty="0">
                <a:latin typeface="Andalus" panose="02020603050405020304" pitchFamily="18" charset="-78"/>
                <a:cs typeface="Andalus" panose="02020603050405020304" pitchFamily="18" charset="-78"/>
              </a:rPr>
              <a:t>équivalente </a:t>
            </a:r>
            <a:r>
              <a:rPr lang="fr-FR" sz="2400" b="1" dirty="0" smtClean="0">
                <a:latin typeface="Andalus" panose="02020603050405020304" pitchFamily="18" charset="-78"/>
                <a:cs typeface="Andalus" panose="02020603050405020304" pitchFamily="18" charset="-78"/>
              </a:rPr>
              <a:t>:</a:t>
            </a:r>
          </a:p>
          <a:p>
            <a:endParaRPr lang="fr-FR" sz="2400" b="1" dirty="0">
              <a:latin typeface="Andalus" panose="02020603050405020304" pitchFamily="18" charset="-78"/>
              <a:cs typeface="Andalus" panose="02020603050405020304" pitchFamily="18" charset="-78"/>
            </a:endParaRPr>
          </a:p>
          <a:p>
            <a:endParaRPr lang="fr-FR" sz="2400" b="1" dirty="0" smtClean="0">
              <a:latin typeface="Andalus" panose="02020603050405020304" pitchFamily="18" charset="-78"/>
              <a:cs typeface="Andalus" panose="02020603050405020304" pitchFamily="18" charset="-78"/>
            </a:endParaRPr>
          </a:p>
          <a:p>
            <a:endParaRPr lang="fr-FR" sz="2400" b="1" dirty="0">
              <a:latin typeface="Andalus" panose="02020603050405020304" pitchFamily="18" charset="-78"/>
              <a:cs typeface="Andalus" panose="02020603050405020304" pitchFamily="18" charset="-78"/>
            </a:endParaRPr>
          </a:p>
          <a:p>
            <a:endParaRPr lang="fr-FR" sz="2400" b="1" dirty="0" smtClean="0">
              <a:latin typeface="Andalus" panose="02020603050405020304" pitchFamily="18" charset="-78"/>
              <a:cs typeface="Andalus" panose="02020603050405020304" pitchFamily="18" charset="-78"/>
            </a:endParaRPr>
          </a:p>
          <a:p>
            <a:endParaRPr lang="fr-FR" sz="2400" b="1" dirty="0">
              <a:latin typeface="Andalus" panose="02020603050405020304" pitchFamily="18" charset="-78"/>
              <a:cs typeface="Andalus" panose="02020603050405020304" pitchFamily="18" charset="-78"/>
            </a:endParaRPr>
          </a:p>
          <a:p>
            <a:endParaRPr lang="fr-FR" sz="2400" b="1" dirty="0" smtClean="0">
              <a:latin typeface="Andalus" panose="02020603050405020304" pitchFamily="18" charset="-78"/>
              <a:cs typeface="Andalus" panose="02020603050405020304" pitchFamily="18" charset="-78"/>
            </a:endParaRPr>
          </a:p>
          <a:p>
            <a:endParaRPr lang="fr-FR" sz="2400" b="1" dirty="0">
              <a:latin typeface="Andalus" panose="02020603050405020304" pitchFamily="18" charset="-78"/>
              <a:cs typeface="Andalus" panose="02020603050405020304" pitchFamily="18" charset="-78"/>
            </a:endParaRPr>
          </a:p>
          <a:p>
            <a:endParaRPr lang="fr-FR" sz="2400" b="1" dirty="0" smtClean="0">
              <a:latin typeface="Andalus" panose="02020603050405020304" pitchFamily="18" charset="-78"/>
              <a:cs typeface="Andalus" panose="02020603050405020304" pitchFamily="18" charset="-78"/>
            </a:endParaRPr>
          </a:p>
          <a:p>
            <a:endParaRPr lang="fr-FR" sz="2400" b="1" dirty="0">
              <a:latin typeface="Andalus" panose="02020603050405020304" pitchFamily="18" charset="-78"/>
              <a:cs typeface="Andalus" panose="02020603050405020304" pitchFamily="18" charset="-78"/>
            </a:endParaRPr>
          </a:p>
          <a:p>
            <a:pPr algn="ctr"/>
            <a:r>
              <a:rPr lang="fr-FR" sz="2400" dirty="0" smtClean="0">
                <a:latin typeface="Andalus" panose="02020603050405020304" pitchFamily="18" charset="-78"/>
                <a:cs typeface="Andalus" panose="02020603050405020304" pitchFamily="18" charset="-78"/>
              </a:rPr>
              <a:t>Le risque encouru par l’organe A est le même que s’il avait reçu dans les mêmes conditions 100mGy par des rayonnements gammas.</a:t>
            </a:r>
          </a:p>
          <a:p>
            <a:endParaRPr lang="fr-FR" sz="2400" b="1" dirty="0">
              <a:latin typeface="Andalus" panose="02020603050405020304" pitchFamily="18" charset="-78"/>
              <a:cs typeface="Andalus" panose="02020603050405020304" pitchFamily="18" charset="-78"/>
            </a:endParaRPr>
          </a:p>
          <a:p>
            <a:r>
              <a:rPr lang="fr-FR" sz="2400" b="1" dirty="0" smtClean="0">
                <a:latin typeface="Andalus" panose="02020603050405020304" pitchFamily="18" charset="-78"/>
                <a:cs typeface="Andalus" panose="02020603050405020304" pitchFamily="18" charset="-78"/>
              </a:rPr>
              <a:t> </a:t>
            </a:r>
          </a:p>
          <a:p>
            <a:endParaRPr lang="fr-FR" sz="2400" dirty="0">
              <a:latin typeface="Andalus" panose="02020603050405020304" pitchFamily="18" charset="-78"/>
              <a:cs typeface="Andalus" panose="02020603050405020304" pitchFamily="18" charset="-78"/>
            </a:endParaRPr>
          </a:p>
        </p:txBody>
      </p:sp>
      <p:pic>
        <p:nvPicPr>
          <p:cNvPr id="4" name="Picture 3"/>
          <p:cNvPicPr>
            <a:picLocks noChangeAspect="1"/>
          </p:cNvPicPr>
          <p:nvPr/>
        </p:nvPicPr>
        <p:blipFill>
          <a:blip r:embed="rId2"/>
          <a:stretch>
            <a:fillRect/>
          </a:stretch>
        </p:blipFill>
        <p:spPr>
          <a:xfrm>
            <a:off x="2020714" y="952779"/>
            <a:ext cx="8379330" cy="2966077"/>
          </a:xfrm>
          <a:prstGeom prst="rect">
            <a:avLst/>
          </a:prstGeom>
        </p:spPr>
      </p:pic>
    </p:spTree>
    <p:extLst>
      <p:ext uri="{BB962C8B-B14F-4D97-AF65-F5344CB8AC3E}">
        <p14:creationId xmlns:p14="http://schemas.microsoft.com/office/powerpoint/2010/main" val="32007552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Rectangle 2"/>
              <p:cNvSpPr/>
              <p:nvPr/>
            </p:nvSpPr>
            <p:spPr>
              <a:xfrm>
                <a:off x="214366" y="278732"/>
                <a:ext cx="11240756" cy="6157327"/>
              </a:xfrm>
              <a:prstGeom prst="rect">
                <a:avLst/>
              </a:prstGeom>
            </p:spPr>
            <p:txBody>
              <a:bodyPr wrap="square">
                <a:spAutoFit/>
              </a:bodyPr>
              <a:lstStyle/>
              <a:p>
                <a:r>
                  <a:rPr lang="fr-FR" sz="2400" b="1" dirty="0" smtClean="0">
                    <a:latin typeface="Andalus" panose="02020603050405020304" pitchFamily="18" charset="-78"/>
                    <a:cs typeface="Andalus" panose="02020603050405020304" pitchFamily="18" charset="-78"/>
                  </a:rPr>
                  <a:t>La dose efficace:</a:t>
                </a:r>
                <a:endParaRPr lang="fr-FR" sz="2400" b="1" dirty="0">
                  <a:latin typeface="Andalus" panose="02020603050405020304" pitchFamily="18" charset="-78"/>
                  <a:cs typeface="Andalus" panose="02020603050405020304" pitchFamily="18" charset="-78"/>
                </a:endParaRPr>
              </a:p>
              <a:p>
                <a:r>
                  <a:rPr lang="fr-FR" sz="2400" dirty="0" smtClean="0">
                    <a:latin typeface="Andalus" panose="02020603050405020304" pitchFamily="18" charset="-78"/>
                    <a:cs typeface="Andalus" panose="02020603050405020304" pitchFamily="18" charset="-78"/>
                  </a:rPr>
                  <a:t>La </a:t>
                </a:r>
                <a:r>
                  <a:rPr lang="fr-FR" sz="2400" dirty="0">
                    <a:latin typeface="Andalus" panose="02020603050405020304" pitchFamily="18" charset="-78"/>
                    <a:cs typeface="Andalus" panose="02020603050405020304" pitchFamily="18" charset="-78"/>
                  </a:rPr>
                  <a:t>dose équivalente permet de calculer des effets biologiques quand un organisme est exposé </a:t>
                </a:r>
                <a:r>
                  <a:rPr lang="fr-FR" sz="2400" dirty="0" smtClean="0">
                    <a:latin typeface="Andalus" panose="02020603050405020304" pitchFamily="18" charset="-78"/>
                    <a:cs typeface="Andalus" panose="02020603050405020304" pitchFamily="18" charset="-78"/>
                  </a:rPr>
                  <a:t>dans son </a:t>
                </a:r>
                <a:r>
                  <a:rPr lang="fr-FR" sz="2400" dirty="0">
                    <a:latin typeface="Andalus" panose="02020603050405020304" pitchFamily="18" charset="-78"/>
                    <a:cs typeface="Andalus" panose="02020603050405020304" pitchFamily="18" charset="-78"/>
                  </a:rPr>
                  <a:t>ensemble à une dose relativement homogène, mais quand une exposition n'est que partielle, sa gravité doit encore être pondérée par la nature du tissu biologique qui a été exposé : quand </a:t>
                </a:r>
                <a:r>
                  <a:rPr lang="fr-FR" sz="2400" dirty="0" smtClean="0">
                    <a:latin typeface="Andalus" panose="02020603050405020304" pitchFamily="18" charset="-78"/>
                    <a:cs typeface="Andalus" panose="02020603050405020304" pitchFamily="18" charset="-78"/>
                  </a:rPr>
                  <a:t>une  exposition </a:t>
                </a:r>
                <a:r>
                  <a:rPr lang="fr-FR" sz="2400" dirty="0">
                    <a:latin typeface="Andalus" panose="02020603050405020304" pitchFamily="18" charset="-78"/>
                    <a:cs typeface="Andalus" panose="02020603050405020304" pitchFamily="18" charset="-78"/>
                  </a:rPr>
                  <a:t>est locale, son effet </a:t>
                </a:r>
                <a:r>
                  <a:rPr lang="fr-FR" sz="2400" dirty="0" smtClean="0">
                    <a:latin typeface="Andalus" panose="02020603050405020304" pitchFamily="18" charset="-78"/>
                    <a:cs typeface="Andalus" panose="02020603050405020304" pitchFamily="18" charset="-78"/>
                  </a:rPr>
                  <a:t>n'a </a:t>
                </a:r>
                <a:r>
                  <a:rPr lang="fr-FR" sz="2400" dirty="0">
                    <a:latin typeface="Andalus" panose="02020603050405020304" pitchFamily="18" charset="-78"/>
                    <a:cs typeface="Andalus" panose="02020603050405020304" pitchFamily="18" charset="-78"/>
                  </a:rPr>
                  <a:t>pas </a:t>
                </a:r>
                <a:r>
                  <a:rPr lang="fr-FR" sz="2400" dirty="0" smtClean="0">
                    <a:latin typeface="Andalus" panose="02020603050405020304" pitchFamily="18" charset="-78"/>
                    <a:cs typeface="Andalus" panose="02020603050405020304" pitchFamily="18" charset="-78"/>
                  </a:rPr>
                  <a:t>la même </a:t>
                </a:r>
                <a:r>
                  <a:rPr lang="fr-FR" sz="2400" dirty="0">
                    <a:latin typeface="Andalus" panose="02020603050405020304" pitchFamily="18" charset="-78"/>
                    <a:cs typeface="Andalus" panose="02020603050405020304" pitchFamily="18" charset="-78"/>
                  </a:rPr>
                  <a:t>gravité suivant le type de tissu.</a:t>
                </a:r>
              </a:p>
              <a:p>
                <a:r>
                  <a:rPr lang="fr-FR" sz="2400" dirty="0">
                    <a:latin typeface="Andalus" panose="02020603050405020304" pitchFamily="18" charset="-78"/>
                    <a:cs typeface="Andalus" panose="02020603050405020304" pitchFamily="18" charset="-78"/>
                  </a:rPr>
                  <a:t>La dose efficace, </a:t>
                </a:r>
                <a:r>
                  <a:rPr lang="fr-FR" sz="2400" dirty="0" smtClean="0">
                    <a:latin typeface="Andalus" panose="02020603050405020304" pitchFamily="18" charset="-78"/>
                    <a:cs typeface="Andalus" panose="02020603050405020304" pitchFamily="18" charset="-78"/>
                  </a:rPr>
                  <a:t>(notée E), </a:t>
                </a:r>
                <a:r>
                  <a:rPr lang="fr-FR" sz="2400" dirty="0">
                    <a:latin typeface="Andalus" panose="02020603050405020304" pitchFamily="18" charset="-78"/>
                    <a:cs typeface="Andalus" panose="02020603050405020304" pitchFamily="18" charset="-78"/>
                  </a:rPr>
                  <a:t>est le produit de la dose équivalente H et d'un facteur sans dimension </a:t>
                </a:r>
                <a14:m>
                  <m:oMath xmlns:m="http://schemas.openxmlformats.org/officeDocument/2006/math">
                    <m:sSub>
                      <m:sSubPr>
                        <m:ctrlPr>
                          <a:rPr lang="fr-FR" sz="2400" i="1" smtClean="0">
                            <a:latin typeface="Cambria Math" panose="02040503050406030204" pitchFamily="18" charset="0"/>
                            <a:cs typeface="Andalus" panose="02020603050405020304" pitchFamily="18" charset="-78"/>
                          </a:rPr>
                        </m:ctrlPr>
                      </m:sSubPr>
                      <m:e>
                        <m:r>
                          <a:rPr lang="fr-FR" sz="2400" b="0" i="1" smtClean="0">
                            <a:latin typeface="Cambria Math" panose="02040503050406030204" pitchFamily="18" charset="0"/>
                            <a:cs typeface="Andalus" panose="02020603050405020304" pitchFamily="18" charset="-78"/>
                          </a:rPr>
                          <m:t>𝑊</m:t>
                        </m:r>
                      </m:e>
                      <m:sub>
                        <m:r>
                          <a:rPr lang="fr-FR" sz="2400" b="0" i="1" smtClean="0">
                            <a:latin typeface="Cambria Math" panose="02040503050406030204" pitchFamily="18" charset="0"/>
                            <a:cs typeface="Andalus" panose="02020603050405020304" pitchFamily="18" charset="-78"/>
                          </a:rPr>
                          <m:t>𝑇</m:t>
                        </m:r>
                      </m:sub>
                    </m:sSub>
                  </m:oMath>
                </a14:m>
                <a:r>
                  <a:rPr lang="fr-FR" sz="2400" dirty="0" smtClean="0">
                    <a:latin typeface="Andalus" panose="02020603050405020304" pitchFamily="18" charset="-78"/>
                    <a:cs typeface="Andalus" panose="02020603050405020304" pitchFamily="18" charset="-78"/>
                  </a:rPr>
                  <a:t>  </a:t>
                </a:r>
                <a:r>
                  <a:rPr lang="fr-FR" sz="2400" dirty="0">
                    <a:latin typeface="Andalus" panose="02020603050405020304" pitchFamily="18" charset="-78"/>
                    <a:cs typeface="Andalus" panose="02020603050405020304" pitchFamily="18" charset="-78"/>
                  </a:rPr>
                  <a:t>(</a:t>
                </a:r>
                <a:r>
                  <a:rPr lang="fr-FR" sz="2400" dirty="0" smtClean="0">
                    <a:latin typeface="Andalus" panose="02020603050405020304" pitchFamily="18" charset="-78"/>
                    <a:cs typeface="Andalus" panose="02020603050405020304" pitchFamily="18" charset="-78"/>
                  </a:rPr>
                  <a:t>facteur de </a:t>
                </a:r>
                <a:r>
                  <a:rPr lang="fr-FR" sz="2400" dirty="0">
                    <a:latin typeface="Andalus" panose="02020603050405020304" pitchFamily="18" charset="-78"/>
                    <a:cs typeface="Andalus" panose="02020603050405020304" pitchFamily="18" charset="-78"/>
                  </a:rPr>
                  <a:t>pondération traduisant la plus ou moins grande sensibilité du tissu aux rayonnements</a:t>
                </a:r>
                <a:r>
                  <a:rPr lang="fr-FR" sz="2400" dirty="0" smtClean="0">
                    <a:latin typeface="Andalus" panose="02020603050405020304" pitchFamily="18" charset="-78"/>
                    <a:cs typeface="Andalus" panose="02020603050405020304" pitchFamily="18" charset="-78"/>
                  </a:rPr>
                  <a:t>).</a:t>
                </a:r>
              </a:p>
              <a:p>
                <a14:m>
                  <m:oMathPara xmlns:m="http://schemas.openxmlformats.org/officeDocument/2006/math">
                    <m:oMathParaPr>
                      <m:jc m:val="centerGroup"/>
                    </m:oMathParaPr>
                    <m:oMath xmlns:m="http://schemas.openxmlformats.org/officeDocument/2006/math">
                      <m:r>
                        <a:rPr lang="fr-FR" sz="2400" b="0" i="1" smtClean="0">
                          <a:latin typeface="Cambria Math" panose="02040503050406030204" pitchFamily="18" charset="0"/>
                          <a:cs typeface="Andalus" panose="02020603050405020304" pitchFamily="18" charset="-78"/>
                        </a:rPr>
                        <m:t>𝐸</m:t>
                      </m:r>
                      <m:r>
                        <a:rPr lang="fr-FR" sz="2400" b="0" i="1" smtClean="0">
                          <a:latin typeface="Cambria Math" panose="02040503050406030204" pitchFamily="18" charset="0"/>
                          <a:cs typeface="Andalus" panose="02020603050405020304" pitchFamily="18" charset="-78"/>
                        </a:rPr>
                        <m:t>=</m:t>
                      </m:r>
                      <m:nary>
                        <m:naryPr>
                          <m:chr m:val="∑"/>
                          <m:subHide m:val="on"/>
                          <m:supHide m:val="on"/>
                          <m:ctrlPr>
                            <a:rPr lang="fr-FR" sz="2400" b="0" i="1" smtClean="0">
                              <a:latin typeface="Cambria Math" panose="02040503050406030204" pitchFamily="18" charset="0"/>
                              <a:cs typeface="Andalus" panose="02020603050405020304" pitchFamily="18" charset="-78"/>
                            </a:rPr>
                          </m:ctrlPr>
                        </m:naryPr>
                        <m:sub/>
                        <m:sup/>
                        <m:e>
                          <m:sSub>
                            <m:sSubPr>
                              <m:ctrlPr>
                                <a:rPr lang="fr-FR" sz="2400" b="0" i="1" smtClean="0">
                                  <a:latin typeface="Cambria Math" panose="02040503050406030204" pitchFamily="18" charset="0"/>
                                  <a:cs typeface="Andalus" panose="02020603050405020304" pitchFamily="18" charset="-78"/>
                                </a:rPr>
                              </m:ctrlPr>
                            </m:sSubPr>
                            <m:e>
                              <m:r>
                                <a:rPr lang="fr-FR" sz="2400" b="0" i="1" smtClean="0">
                                  <a:latin typeface="Cambria Math" panose="02040503050406030204" pitchFamily="18" charset="0"/>
                                  <a:cs typeface="Andalus" panose="02020603050405020304" pitchFamily="18" charset="-78"/>
                                </a:rPr>
                                <m:t>𝑊</m:t>
                              </m:r>
                            </m:e>
                            <m:sub>
                              <m:r>
                                <a:rPr lang="fr-FR" sz="2400" b="0" i="1" smtClean="0">
                                  <a:latin typeface="Cambria Math" panose="02040503050406030204" pitchFamily="18" charset="0"/>
                                  <a:cs typeface="Andalus" panose="02020603050405020304" pitchFamily="18" charset="-78"/>
                                </a:rPr>
                                <m:t>𝑇</m:t>
                              </m:r>
                            </m:sub>
                          </m:sSub>
                          <m:r>
                            <a:rPr lang="fr-FR" sz="2400" b="0" i="1" smtClean="0">
                              <a:latin typeface="Cambria Math" panose="02040503050406030204" pitchFamily="18" charset="0"/>
                              <a:cs typeface="Andalus" panose="02020603050405020304" pitchFamily="18" charset="-78"/>
                            </a:rPr>
                            <m:t>.</m:t>
                          </m:r>
                          <m:r>
                            <a:rPr lang="fr-FR" sz="2400" b="0" i="1" smtClean="0">
                              <a:latin typeface="Cambria Math" panose="02040503050406030204" pitchFamily="18" charset="0"/>
                              <a:cs typeface="Andalus" panose="02020603050405020304" pitchFamily="18" charset="-78"/>
                            </a:rPr>
                            <m:t>𝐻</m:t>
                          </m:r>
                        </m:e>
                      </m:nary>
                      <m:r>
                        <a:rPr lang="fr-FR" sz="2400" b="0" i="1" smtClean="0">
                          <a:latin typeface="Cambria Math" panose="02040503050406030204" pitchFamily="18" charset="0"/>
                          <a:cs typeface="Andalus" panose="02020603050405020304" pitchFamily="18" charset="-78"/>
                        </a:rPr>
                        <m:t>=</m:t>
                      </m:r>
                      <m:nary>
                        <m:naryPr>
                          <m:chr m:val="∑"/>
                          <m:subHide m:val="on"/>
                          <m:supHide m:val="on"/>
                          <m:ctrlPr>
                            <a:rPr lang="fr-FR" sz="2400" i="1">
                              <a:latin typeface="Cambria Math" panose="02040503050406030204" pitchFamily="18" charset="0"/>
                              <a:cs typeface="Andalus" panose="02020603050405020304" pitchFamily="18" charset="-78"/>
                            </a:rPr>
                          </m:ctrlPr>
                        </m:naryPr>
                        <m:sub/>
                        <m:sup/>
                        <m:e>
                          <m:sSub>
                            <m:sSubPr>
                              <m:ctrlPr>
                                <a:rPr lang="fr-FR" sz="2400" i="1">
                                  <a:latin typeface="Cambria Math" panose="02040503050406030204" pitchFamily="18" charset="0"/>
                                  <a:cs typeface="Andalus" panose="02020603050405020304" pitchFamily="18" charset="-78"/>
                                </a:rPr>
                              </m:ctrlPr>
                            </m:sSubPr>
                            <m:e>
                              <m:r>
                                <a:rPr lang="fr-FR" sz="2400" b="0" i="1" smtClean="0">
                                  <a:latin typeface="Cambria Math" panose="02040503050406030204" pitchFamily="18" charset="0"/>
                                  <a:cs typeface="Andalus" panose="02020603050405020304" pitchFamily="18" charset="-78"/>
                                </a:rPr>
                                <m:t>𝑊</m:t>
                              </m:r>
                            </m:e>
                            <m:sub>
                              <m:r>
                                <a:rPr lang="fr-FR" sz="2400" i="1">
                                  <a:latin typeface="Cambria Math" panose="02040503050406030204" pitchFamily="18" charset="0"/>
                                  <a:cs typeface="Andalus" panose="02020603050405020304" pitchFamily="18" charset="-78"/>
                                </a:rPr>
                                <m:t>𝑇</m:t>
                              </m:r>
                            </m:sub>
                          </m:sSub>
                          <m:r>
                            <a:rPr lang="fr-FR" sz="2400" i="1">
                              <a:latin typeface="Cambria Math" panose="02040503050406030204" pitchFamily="18" charset="0"/>
                              <a:cs typeface="Andalus" panose="02020603050405020304" pitchFamily="18" charset="-78"/>
                            </a:rPr>
                            <m:t>.</m:t>
                          </m:r>
                          <m:sSub>
                            <m:sSubPr>
                              <m:ctrlPr>
                                <a:rPr lang="fr-FR" sz="2400" i="1">
                                  <a:latin typeface="Cambria Math" panose="02040503050406030204" pitchFamily="18" charset="0"/>
                                  <a:cs typeface="Andalus" panose="02020603050405020304" pitchFamily="18" charset="-78"/>
                                </a:rPr>
                              </m:ctrlPr>
                            </m:sSubPr>
                            <m:e>
                              <m:r>
                                <a:rPr lang="fr-FR" sz="2400" b="0" i="1" smtClean="0">
                                  <a:latin typeface="Cambria Math" panose="02040503050406030204" pitchFamily="18" charset="0"/>
                                  <a:cs typeface="Andalus" panose="02020603050405020304" pitchFamily="18" charset="-78"/>
                                </a:rPr>
                                <m:t>𝑊</m:t>
                              </m:r>
                            </m:e>
                            <m:sub>
                              <m:r>
                                <a:rPr lang="fr-FR" sz="2400" i="1">
                                  <a:latin typeface="Cambria Math" panose="02040503050406030204" pitchFamily="18" charset="0"/>
                                  <a:cs typeface="Andalus" panose="02020603050405020304" pitchFamily="18" charset="-78"/>
                                </a:rPr>
                                <m:t>𝑅</m:t>
                              </m:r>
                            </m:sub>
                          </m:sSub>
                          <m:r>
                            <a:rPr lang="fr-FR" sz="2400" b="0" i="1" smtClean="0">
                              <a:latin typeface="Cambria Math" panose="02040503050406030204" pitchFamily="18" charset="0"/>
                              <a:cs typeface="Andalus" panose="02020603050405020304" pitchFamily="18" charset="-78"/>
                            </a:rPr>
                            <m:t>.</m:t>
                          </m:r>
                          <m:r>
                            <a:rPr lang="fr-FR" sz="2400" i="1">
                              <a:latin typeface="Cambria Math" panose="02040503050406030204" pitchFamily="18" charset="0"/>
                              <a:cs typeface="Andalus" panose="02020603050405020304" pitchFamily="18" charset="-78"/>
                            </a:rPr>
                            <m:t>𝐷</m:t>
                          </m:r>
                        </m:e>
                      </m:nary>
                    </m:oMath>
                  </m:oMathPara>
                </a14:m>
                <a:endParaRPr lang="fr-FR" sz="2400" dirty="0" smtClean="0">
                  <a:latin typeface="Andalus" panose="02020603050405020304" pitchFamily="18" charset="-78"/>
                  <a:cs typeface="Andalus" panose="02020603050405020304" pitchFamily="18" charset="-78"/>
                </a:endParaRPr>
              </a:p>
              <a:p>
                <a:pPr marL="342900" indent="-342900">
                  <a:buFont typeface="Wingdings" panose="05000000000000000000" pitchFamily="2" charset="2"/>
                  <a:buChar char="q"/>
                </a:pPr>
                <a:r>
                  <a:rPr lang="fr-FR" sz="2400" dirty="0" smtClean="0">
                    <a:latin typeface="Andalus" panose="02020603050405020304" pitchFamily="18" charset="-78"/>
                    <a:cs typeface="Andalus" panose="02020603050405020304" pitchFamily="18" charset="-78"/>
                  </a:rPr>
                  <a:t> H: </a:t>
                </a:r>
                <a:r>
                  <a:rPr lang="fr-FR" sz="2400" dirty="0">
                    <a:latin typeface="Andalus" panose="02020603050405020304" pitchFamily="18" charset="-78"/>
                    <a:cs typeface="Andalus" panose="02020603050405020304" pitchFamily="18" charset="-78"/>
                  </a:rPr>
                  <a:t>dose équivalente du </a:t>
                </a:r>
                <a:r>
                  <a:rPr lang="fr-FR" sz="2400" dirty="0" smtClean="0">
                    <a:latin typeface="Andalus" panose="02020603050405020304" pitchFamily="18" charset="-78"/>
                    <a:cs typeface="Andalus" panose="02020603050405020304" pitchFamily="18" charset="-78"/>
                  </a:rPr>
                  <a:t>tissu .</a:t>
                </a:r>
              </a:p>
              <a:p>
                <a:pPr marL="342900" indent="-342900">
                  <a:buFont typeface="Wingdings" panose="05000000000000000000" pitchFamily="2" charset="2"/>
                  <a:buChar char="q"/>
                </a:pPr>
                <a14:m>
                  <m:oMath xmlns:m="http://schemas.openxmlformats.org/officeDocument/2006/math">
                    <m:sSub>
                      <m:sSubPr>
                        <m:ctrlPr>
                          <a:rPr lang="fr-FR" sz="2400" i="1">
                            <a:latin typeface="Cambria Math" panose="02040503050406030204" pitchFamily="18" charset="0"/>
                            <a:cs typeface="Andalus" panose="02020603050405020304" pitchFamily="18" charset="-78"/>
                          </a:rPr>
                        </m:ctrlPr>
                      </m:sSubPr>
                      <m:e>
                        <m:r>
                          <a:rPr lang="fr-FR" sz="2400" b="0" i="1" smtClean="0">
                            <a:latin typeface="Cambria Math" panose="02040503050406030204" pitchFamily="18" charset="0"/>
                            <a:cs typeface="Andalus" panose="02020603050405020304" pitchFamily="18" charset="-78"/>
                          </a:rPr>
                          <m:t>𝑊</m:t>
                        </m:r>
                      </m:e>
                      <m:sub>
                        <m:r>
                          <a:rPr lang="fr-FR" sz="2400" i="1">
                            <a:latin typeface="Cambria Math" panose="02040503050406030204" pitchFamily="18" charset="0"/>
                            <a:cs typeface="Andalus" panose="02020603050405020304" pitchFamily="18" charset="-78"/>
                          </a:rPr>
                          <m:t>𝑇</m:t>
                        </m:r>
                      </m:sub>
                    </m:sSub>
                  </m:oMath>
                </a14:m>
                <a:r>
                  <a:rPr lang="fr-FR" sz="2400" dirty="0">
                    <a:latin typeface="Andalus" panose="02020603050405020304" pitchFamily="18" charset="-78"/>
                    <a:cs typeface="Andalus" panose="02020603050405020304" pitchFamily="18" charset="-78"/>
                  </a:rPr>
                  <a:t>: facteur de pondération du </a:t>
                </a:r>
                <a:r>
                  <a:rPr lang="fr-FR" sz="2400" dirty="0" smtClean="0">
                    <a:latin typeface="Andalus" panose="02020603050405020304" pitchFamily="18" charset="-78"/>
                    <a:cs typeface="Andalus" panose="02020603050405020304" pitchFamily="18" charset="-78"/>
                  </a:rPr>
                  <a:t>tissu de radiosensibilité de l’organe.</a:t>
                </a:r>
              </a:p>
              <a:p>
                <a:pPr marL="342900" indent="-342900">
                  <a:buFont typeface="Wingdings" panose="05000000000000000000" pitchFamily="2" charset="2"/>
                  <a:buChar char="q"/>
                </a:pPr>
                <a14:m>
                  <m:oMath xmlns:m="http://schemas.openxmlformats.org/officeDocument/2006/math">
                    <m:r>
                      <a:rPr lang="fr-FR" sz="2400" i="1" dirty="0">
                        <a:latin typeface="Cambria Math" panose="02040503050406030204" pitchFamily="18" charset="0"/>
                        <a:cs typeface="Andalus" panose="02020603050405020304" pitchFamily="18" charset="-78"/>
                      </a:rPr>
                      <m:t>𝐷</m:t>
                    </m:r>
                  </m:oMath>
                </a14:m>
                <a:r>
                  <a:rPr lang="fr-FR" sz="2400" dirty="0">
                    <a:latin typeface="Andalus" panose="02020603050405020304" pitchFamily="18" charset="-78"/>
                    <a:cs typeface="Andalus" panose="02020603050405020304" pitchFamily="18" charset="-78"/>
                  </a:rPr>
                  <a:t> </a:t>
                </a:r>
                <a:r>
                  <a:rPr lang="fr-FR" sz="2400" dirty="0">
                    <a:latin typeface="Andalus" panose="02020603050405020304" pitchFamily="18" charset="-78"/>
                    <a:cs typeface="Andalus" panose="02020603050405020304" pitchFamily="18" charset="-78"/>
                  </a:rPr>
                  <a:t>: dose absorbée du rayonnement.</a:t>
                </a:r>
              </a:p>
              <a:p>
                <a:pPr marL="342900" indent="-342900">
                  <a:buFont typeface="Wingdings" panose="05000000000000000000" pitchFamily="2" charset="2"/>
                  <a:buChar char="q"/>
                </a:pPr>
                <a14:m>
                  <m:oMath xmlns:m="http://schemas.openxmlformats.org/officeDocument/2006/math">
                    <m:sSub>
                      <m:sSubPr>
                        <m:ctrlPr>
                          <a:rPr lang="fr-FR" sz="2400" i="1">
                            <a:latin typeface="Cambria Math" panose="02040503050406030204" pitchFamily="18" charset="0"/>
                            <a:cs typeface="Andalus" panose="02020603050405020304" pitchFamily="18" charset="-78"/>
                          </a:rPr>
                        </m:ctrlPr>
                      </m:sSubPr>
                      <m:e>
                        <m:r>
                          <a:rPr lang="fr-FR" sz="2400" b="0" i="1" smtClean="0">
                            <a:latin typeface="Cambria Math" panose="02040503050406030204" pitchFamily="18" charset="0"/>
                            <a:cs typeface="Andalus" panose="02020603050405020304" pitchFamily="18" charset="-78"/>
                          </a:rPr>
                          <m:t>𝑊</m:t>
                        </m:r>
                      </m:e>
                      <m:sub>
                        <m:r>
                          <a:rPr lang="fr-FR" sz="2400" i="1">
                            <a:latin typeface="Cambria Math" panose="02040503050406030204" pitchFamily="18" charset="0"/>
                            <a:cs typeface="Andalus" panose="02020603050405020304" pitchFamily="18" charset="-78"/>
                          </a:rPr>
                          <m:t>𝑅</m:t>
                        </m:r>
                      </m:sub>
                    </m:sSub>
                  </m:oMath>
                </a14:m>
                <a:r>
                  <a:rPr lang="fr-FR" sz="2400" dirty="0">
                    <a:latin typeface="Andalus" panose="02020603050405020304" pitchFamily="18" charset="-78"/>
                    <a:cs typeface="Andalus" panose="02020603050405020304" pitchFamily="18" charset="-78"/>
                  </a:rPr>
                  <a:t> </a:t>
                </a:r>
                <a:r>
                  <a:rPr lang="fr-FR" sz="2400" dirty="0">
                    <a:latin typeface="Andalus" panose="02020603050405020304" pitchFamily="18" charset="-78"/>
                    <a:cs typeface="Andalus" panose="02020603050405020304" pitchFamily="18" charset="-78"/>
                  </a:rPr>
                  <a:t>: facteur de pondération du rayonnement</a:t>
                </a:r>
                <a:r>
                  <a:rPr lang="fr-FR" sz="2400" dirty="0" smtClean="0">
                    <a:latin typeface="Andalus" panose="02020603050405020304" pitchFamily="18" charset="-78"/>
                    <a:cs typeface="Andalus" panose="02020603050405020304" pitchFamily="18" charset="-78"/>
                  </a:rPr>
                  <a:t>.</a:t>
                </a:r>
                <a:endParaRPr lang="fr-FR" sz="2400" dirty="0">
                  <a:latin typeface="Andalus" panose="02020603050405020304" pitchFamily="18" charset="-78"/>
                  <a:cs typeface="Andalus" panose="02020603050405020304" pitchFamily="18" charset="-78"/>
                </a:endParaRPr>
              </a:p>
              <a:p>
                <a:r>
                  <a:rPr lang="fr-FR" sz="2400" dirty="0">
                    <a:latin typeface="Andalus" panose="02020603050405020304" pitchFamily="18" charset="-78"/>
                    <a:cs typeface="Andalus" panose="02020603050405020304" pitchFamily="18" charset="-78"/>
                  </a:rPr>
                  <a:t>L'unité de dose efficace est le sievert </a:t>
                </a:r>
                <a:r>
                  <a:rPr lang="fr-FR" sz="2400" dirty="0" smtClean="0">
                    <a:latin typeface="Andalus" panose="02020603050405020304" pitchFamily="18" charset="-78"/>
                    <a:cs typeface="Andalus" panose="02020603050405020304" pitchFamily="18" charset="-78"/>
                  </a:rPr>
                  <a:t>: 1 </a:t>
                </a:r>
                <a:r>
                  <a:rPr lang="fr-FR" sz="2400" dirty="0">
                    <a:latin typeface="Andalus" panose="02020603050405020304" pitchFamily="18" charset="-78"/>
                    <a:cs typeface="Andalus" panose="02020603050405020304" pitchFamily="18" charset="-78"/>
                  </a:rPr>
                  <a:t>Sv = 1Gy =1 J/Kg.</a:t>
                </a:r>
              </a:p>
            </p:txBody>
          </p:sp>
        </mc:Choice>
        <mc:Fallback>
          <p:sp>
            <p:nvSpPr>
              <p:cNvPr id="3" name="Rectangle 2"/>
              <p:cNvSpPr>
                <a:spLocks noRot="1" noChangeAspect="1" noMove="1" noResize="1" noEditPoints="1" noAdjustHandles="1" noChangeArrowheads="1" noChangeShapeType="1" noTextEdit="1"/>
              </p:cNvSpPr>
              <p:nvPr/>
            </p:nvSpPr>
            <p:spPr>
              <a:xfrm>
                <a:off x="214366" y="278732"/>
                <a:ext cx="11240756" cy="6157327"/>
              </a:xfrm>
              <a:prstGeom prst="rect">
                <a:avLst/>
              </a:prstGeom>
              <a:blipFill>
                <a:blip r:embed="rId2"/>
                <a:stretch>
                  <a:fillRect l="-813" t="-792" r="-1139" b="-1386"/>
                </a:stretch>
              </a:blipFill>
            </p:spPr>
            <p:txBody>
              <a:bodyPr/>
              <a:lstStyle/>
              <a:p>
                <a:r>
                  <a:rPr lang="fr-FR">
                    <a:noFill/>
                  </a:rPr>
                  <a:t> </a:t>
                </a:r>
              </a:p>
            </p:txBody>
          </p:sp>
        </mc:Fallback>
      </mc:AlternateContent>
    </p:spTree>
    <p:extLst>
      <p:ext uri="{BB962C8B-B14F-4D97-AF65-F5344CB8AC3E}">
        <p14:creationId xmlns:p14="http://schemas.microsoft.com/office/powerpoint/2010/main" val="14564621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Rectangle 2"/>
              <p:cNvSpPr/>
              <p:nvPr/>
            </p:nvSpPr>
            <p:spPr>
              <a:xfrm>
                <a:off x="214364" y="868909"/>
                <a:ext cx="10768483" cy="3046988"/>
              </a:xfrm>
              <a:prstGeom prst="rect">
                <a:avLst/>
              </a:prstGeom>
            </p:spPr>
            <p:txBody>
              <a:bodyPr wrap="square">
                <a:spAutoFit/>
              </a:bodyPr>
              <a:lstStyle/>
              <a:p>
                <a:r>
                  <a:rPr lang="fr-FR" sz="3200" dirty="0" smtClean="0">
                    <a:latin typeface="Andalus" panose="02020603050405020304" pitchFamily="18" charset="-78"/>
                    <a:cs typeface="Andalus" panose="02020603050405020304" pitchFamily="18" charset="-78"/>
                  </a:rPr>
                  <a:t>Autrement dit le </a:t>
                </a:r>
                <a:r>
                  <a:rPr lang="fr-FR" sz="3200" dirty="0">
                    <a:latin typeface="Andalus" panose="02020603050405020304" pitchFamily="18" charset="-78"/>
                    <a:cs typeface="Andalus" panose="02020603050405020304" pitchFamily="18" charset="-78"/>
                  </a:rPr>
                  <a:t>coefficient de pondération </a:t>
                </a:r>
                <a14:m>
                  <m:oMath xmlns:m="http://schemas.openxmlformats.org/officeDocument/2006/math">
                    <m:sSub>
                      <m:sSubPr>
                        <m:ctrlPr>
                          <a:rPr lang="fr-FR" sz="3200" i="1">
                            <a:latin typeface="Cambria Math" panose="02040503050406030204" pitchFamily="18" charset="0"/>
                            <a:cs typeface="Andalus" panose="02020603050405020304" pitchFamily="18" charset="-78"/>
                          </a:rPr>
                        </m:ctrlPr>
                      </m:sSubPr>
                      <m:e>
                        <m:r>
                          <a:rPr lang="fr-FR" sz="3200" b="0" i="1" smtClean="0">
                            <a:latin typeface="Cambria Math" panose="02040503050406030204" pitchFamily="18" charset="0"/>
                            <a:cs typeface="Andalus" panose="02020603050405020304" pitchFamily="18" charset="-78"/>
                          </a:rPr>
                          <m:t>𝑊</m:t>
                        </m:r>
                      </m:e>
                      <m:sub>
                        <m:r>
                          <a:rPr lang="fr-FR" sz="3200" i="1">
                            <a:latin typeface="Cambria Math" panose="02040503050406030204" pitchFamily="18" charset="0"/>
                            <a:cs typeface="Andalus" panose="02020603050405020304" pitchFamily="18" charset="-78"/>
                          </a:rPr>
                          <m:t>𝑇</m:t>
                        </m:r>
                      </m:sub>
                    </m:sSub>
                    <m:r>
                      <a:rPr lang="fr-FR" sz="3200" b="0" i="0" smtClean="0">
                        <a:latin typeface="Cambria Math" panose="02040503050406030204" pitchFamily="18" charset="0"/>
                        <a:cs typeface="Andalus" panose="02020603050405020304" pitchFamily="18" charset="-78"/>
                      </a:rPr>
                      <m:t>  </m:t>
                    </m:r>
                  </m:oMath>
                </a14:m>
                <a:r>
                  <a:rPr lang="fr-FR" sz="3200" dirty="0" smtClean="0">
                    <a:latin typeface="Andalus" panose="02020603050405020304" pitchFamily="18" charset="-78"/>
                    <a:cs typeface="Andalus" panose="02020603050405020304" pitchFamily="18" charset="-78"/>
                  </a:rPr>
                  <a:t>est </a:t>
                </a:r>
                <a:r>
                  <a:rPr lang="fr-FR" sz="3200" dirty="0">
                    <a:latin typeface="Andalus" panose="02020603050405020304" pitchFamily="18" charset="-78"/>
                    <a:cs typeface="Andalus" panose="02020603050405020304" pitchFamily="18" charset="-78"/>
                  </a:rPr>
                  <a:t>utilisé pour prendre en compte le type et l'énergie des rayonnements ionisants et leur capacité à causer des dommages biologiques</a:t>
                </a:r>
                <a:r>
                  <a:rPr lang="fr-FR" sz="3200" dirty="0" smtClean="0">
                    <a:latin typeface="Andalus" panose="02020603050405020304" pitchFamily="18" charset="-78"/>
                    <a:cs typeface="Andalus" panose="02020603050405020304" pitchFamily="18" charset="-78"/>
                  </a:rPr>
                  <a:t>.</a:t>
                </a:r>
              </a:p>
              <a:p>
                <a:r>
                  <a:rPr lang="fr-FR" sz="3200" dirty="0" smtClean="0">
                    <a:latin typeface="Andalus" panose="02020603050405020304" pitchFamily="18" charset="-78"/>
                    <a:cs typeface="Andalus" panose="02020603050405020304" pitchFamily="18" charset="-78"/>
                  </a:rPr>
                  <a:t> </a:t>
                </a:r>
                <a:r>
                  <a:rPr lang="fr-FR" sz="3200" dirty="0">
                    <a:latin typeface="Andalus" panose="02020603050405020304" pitchFamily="18" charset="-78"/>
                    <a:cs typeface="Andalus" panose="02020603050405020304" pitchFamily="18" charset="-78"/>
                  </a:rPr>
                  <a:t>Il permet d'ajuster les doses équivalentes en fonction du type de rayonnement, car différents types de rayonnements ont des effets biologiques différents sur les tissus humains.</a:t>
                </a:r>
              </a:p>
            </p:txBody>
          </p:sp>
        </mc:Choice>
        <mc:Fallback>
          <p:sp>
            <p:nvSpPr>
              <p:cNvPr id="3" name="Rectangle 2"/>
              <p:cNvSpPr>
                <a:spLocks noRot="1" noChangeAspect="1" noMove="1" noResize="1" noEditPoints="1" noAdjustHandles="1" noChangeArrowheads="1" noChangeShapeType="1" noTextEdit="1"/>
              </p:cNvSpPr>
              <p:nvPr/>
            </p:nvSpPr>
            <p:spPr>
              <a:xfrm>
                <a:off x="214364" y="868909"/>
                <a:ext cx="10768483" cy="3046988"/>
              </a:xfrm>
              <a:prstGeom prst="rect">
                <a:avLst/>
              </a:prstGeom>
              <a:blipFill>
                <a:blip r:embed="rId2"/>
                <a:stretch>
                  <a:fillRect l="-1415" t="-2405" r="-905" b="-5812"/>
                </a:stretch>
              </a:blipFill>
            </p:spPr>
            <p:txBody>
              <a:bodyPr/>
              <a:lstStyle/>
              <a:p>
                <a:r>
                  <a:rPr lang="fr-FR">
                    <a:noFill/>
                  </a:rPr>
                  <a:t> </a:t>
                </a:r>
              </a:p>
            </p:txBody>
          </p:sp>
        </mc:Fallback>
      </mc:AlternateContent>
    </p:spTree>
    <p:extLst>
      <p:ext uri="{BB962C8B-B14F-4D97-AF65-F5344CB8AC3E}">
        <p14:creationId xmlns:p14="http://schemas.microsoft.com/office/powerpoint/2010/main" val="21467434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48897" y="391885"/>
            <a:ext cx="9716756" cy="4943789"/>
          </a:xfrm>
          <a:prstGeom prst="rect">
            <a:avLst/>
          </a:prstGeom>
        </p:spPr>
      </p:pic>
      <mc:AlternateContent xmlns:mc="http://schemas.openxmlformats.org/markup-compatibility/2006">
        <mc:Choice xmlns:a14="http://schemas.microsoft.com/office/drawing/2010/main" Requires="a14">
          <p:sp>
            <p:nvSpPr>
              <p:cNvPr id="3" name="Rectangle 2"/>
              <p:cNvSpPr/>
              <p:nvPr/>
            </p:nvSpPr>
            <p:spPr>
              <a:xfrm>
                <a:off x="2726452" y="5680390"/>
                <a:ext cx="6096000" cy="830997"/>
              </a:xfrm>
              <a:prstGeom prst="rect">
                <a:avLst/>
              </a:prstGeom>
            </p:spPr>
            <p:txBody>
              <a:bodyPr>
                <a:spAutoFit/>
              </a:bodyPr>
              <a:lstStyle/>
              <a:p>
                <a:pPr algn="ctr"/>
                <a:r>
                  <a:rPr lang="fr-FR" sz="2400" dirty="0" smtClean="0">
                    <a:latin typeface="Andalus" panose="02020603050405020304" pitchFamily="18" charset="-78"/>
                    <a:cs typeface="Andalus" panose="02020603050405020304" pitchFamily="18" charset="-78"/>
                  </a:rPr>
                  <a:t>Valeurs des coefficients de pondération </a:t>
                </a:r>
                <a14:m>
                  <m:oMath xmlns:m="http://schemas.openxmlformats.org/officeDocument/2006/math">
                    <m:sSub>
                      <m:sSubPr>
                        <m:ctrlPr>
                          <a:rPr lang="fr-FR" sz="2400" i="1">
                            <a:latin typeface="Cambria Math" panose="02040503050406030204" pitchFamily="18" charset="0"/>
                            <a:cs typeface="Andalus" panose="02020603050405020304" pitchFamily="18" charset="-78"/>
                          </a:rPr>
                        </m:ctrlPr>
                      </m:sSubPr>
                      <m:e>
                        <m:r>
                          <a:rPr lang="fr-FR" sz="2400" b="0" i="1" smtClean="0">
                            <a:latin typeface="Cambria Math" panose="02040503050406030204" pitchFamily="18" charset="0"/>
                            <a:cs typeface="Andalus" panose="02020603050405020304" pitchFamily="18" charset="-78"/>
                          </a:rPr>
                          <m:t>𝑊</m:t>
                        </m:r>
                      </m:e>
                      <m:sub>
                        <m:r>
                          <a:rPr lang="fr-FR" sz="2400" i="1">
                            <a:latin typeface="Cambria Math" panose="02040503050406030204" pitchFamily="18" charset="0"/>
                            <a:cs typeface="Andalus" panose="02020603050405020304" pitchFamily="18" charset="-78"/>
                          </a:rPr>
                          <m:t>𝑇</m:t>
                        </m:r>
                      </m:sub>
                    </m:sSub>
                  </m:oMath>
                </a14:m>
                <a:r>
                  <a:rPr lang="fr-FR" sz="2400" dirty="0">
                    <a:latin typeface="Andalus" panose="02020603050405020304" pitchFamily="18" charset="-78"/>
                    <a:cs typeface="Andalus" panose="02020603050405020304" pitchFamily="18" charset="-78"/>
                  </a:rPr>
                  <a:t> </a:t>
                </a:r>
                <a:r>
                  <a:rPr lang="fr-FR" sz="2400" dirty="0" smtClean="0">
                    <a:latin typeface="Andalus" panose="02020603050405020304" pitchFamily="18" charset="-78"/>
                    <a:cs typeface="Andalus" panose="02020603050405020304" pitchFamily="18" charset="-78"/>
                  </a:rPr>
                  <a:t>pour </a:t>
                </a:r>
                <a:r>
                  <a:rPr lang="fr-FR" sz="2400" dirty="0">
                    <a:latin typeface="Andalus" panose="02020603050405020304" pitchFamily="18" charset="-78"/>
                    <a:cs typeface="Andalus" panose="02020603050405020304" pitchFamily="18" charset="-78"/>
                  </a:rPr>
                  <a:t>différents tissus.</a:t>
                </a:r>
              </a:p>
            </p:txBody>
          </p:sp>
        </mc:Choice>
        <mc:Fallback>
          <p:sp>
            <p:nvSpPr>
              <p:cNvPr id="3" name="Rectangle 2"/>
              <p:cNvSpPr>
                <a:spLocks noRot="1" noChangeAspect="1" noMove="1" noResize="1" noEditPoints="1" noAdjustHandles="1" noChangeArrowheads="1" noChangeShapeType="1" noTextEdit="1"/>
              </p:cNvSpPr>
              <p:nvPr/>
            </p:nvSpPr>
            <p:spPr>
              <a:xfrm>
                <a:off x="2726452" y="5680390"/>
                <a:ext cx="6096000" cy="830997"/>
              </a:xfrm>
              <a:prstGeom prst="rect">
                <a:avLst/>
              </a:prstGeom>
              <a:blipFill>
                <a:blip r:embed="rId3"/>
                <a:stretch>
                  <a:fillRect t="-5147" b="-16176"/>
                </a:stretch>
              </a:blipFill>
            </p:spPr>
            <p:txBody>
              <a:bodyPr/>
              <a:lstStyle/>
              <a:p>
                <a:r>
                  <a:rPr lang="fr-FR">
                    <a:noFill/>
                  </a:rPr>
                  <a:t> </a:t>
                </a:r>
              </a:p>
            </p:txBody>
          </p:sp>
        </mc:Fallback>
      </mc:AlternateContent>
    </p:spTree>
    <p:extLst>
      <p:ext uri="{BB962C8B-B14F-4D97-AF65-F5344CB8AC3E}">
        <p14:creationId xmlns:p14="http://schemas.microsoft.com/office/powerpoint/2010/main" val="23940883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8649" y="291664"/>
            <a:ext cx="11468115" cy="6555641"/>
          </a:xfrm>
          <a:prstGeom prst="rect">
            <a:avLst/>
          </a:prstGeom>
        </p:spPr>
        <p:txBody>
          <a:bodyPr wrap="square">
            <a:spAutoFit/>
          </a:bodyPr>
          <a:lstStyle/>
          <a:p>
            <a:pPr lvl="0"/>
            <a:r>
              <a:rPr lang="fr-FR" sz="2800" dirty="0">
                <a:solidFill>
                  <a:prstClr val="white"/>
                </a:solidFill>
                <a:latin typeface="Andalus" panose="02020603050405020304" pitchFamily="18" charset="-78"/>
                <a:cs typeface="Andalus" panose="02020603050405020304" pitchFamily="18" charset="-78"/>
              </a:rPr>
              <a:t>La nécessité de se protéger des radiations apparut très peu de temps après la</a:t>
            </a:r>
          </a:p>
          <a:p>
            <a:pPr lvl="0"/>
            <a:r>
              <a:rPr lang="fr-FR" sz="2800" dirty="0">
                <a:solidFill>
                  <a:prstClr val="white"/>
                </a:solidFill>
                <a:latin typeface="Andalus" panose="02020603050405020304" pitchFamily="18" charset="-78"/>
                <a:cs typeface="Andalus" panose="02020603050405020304" pitchFamily="18" charset="-78"/>
              </a:rPr>
              <a:t>découverte de la radioactivité. Après sa découverte des rayons uraniques, </a:t>
            </a:r>
            <a:r>
              <a:rPr lang="fr-FR" sz="2800" dirty="0" smtClean="0">
                <a:solidFill>
                  <a:prstClr val="white"/>
                </a:solidFill>
                <a:latin typeface="Andalus" panose="02020603050405020304" pitchFamily="18" charset="-78"/>
                <a:cs typeface="Andalus" panose="02020603050405020304" pitchFamily="18" charset="-78"/>
              </a:rPr>
              <a:t>Henri Becquerel </a:t>
            </a:r>
            <a:r>
              <a:rPr lang="fr-FR" sz="2800" dirty="0">
                <a:solidFill>
                  <a:prstClr val="white"/>
                </a:solidFill>
                <a:latin typeface="Andalus" panose="02020603050405020304" pitchFamily="18" charset="-78"/>
                <a:cs typeface="Andalus" panose="02020603050405020304" pitchFamily="18" charset="-78"/>
              </a:rPr>
              <a:t>s'aperçut qu'un tube de matière radioactive, gardé dans la poche de </a:t>
            </a:r>
            <a:r>
              <a:rPr lang="fr-FR" sz="2800" dirty="0" smtClean="0">
                <a:solidFill>
                  <a:prstClr val="white"/>
                </a:solidFill>
                <a:latin typeface="Andalus" panose="02020603050405020304" pitchFamily="18" charset="-78"/>
                <a:cs typeface="Andalus" panose="02020603050405020304" pitchFamily="18" charset="-78"/>
              </a:rPr>
              <a:t>sa veste</a:t>
            </a:r>
            <a:r>
              <a:rPr lang="fr-FR" sz="2800" dirty="0">
                <a:solidFill>
                  <a:prstClr val="white"/>
                </a:solidFill>
                <a:latin typeface="Andalus" panose="02020603050405020304" pitchFamily="18" charset="-78"/>
                <a:cs typeface="Andalus" panose="02020603050405020304" pitchFamily="18" charset="-78"/>
              </a:rPr>
              <a:t>, avait provoqué une brûlure comparable à un coup de soleil. Mais </a:t>
            </a:r>
            <a:r>
              <a:rPr lang="fr-FR" sz="2800" dirty="0" smtClean="0">
                <a:solidFill>
                  <a:prstClr val="white"/>
                </a:solidFill>
                <a:latin typeface="Andalus" panose="02020603050405020304" pitchFamily="18" charset="-78"/>
                <a:cs typeface="Andalus" panose="02020603050405020304" pitchFamily="18" charset="-78"/>
              </a:rPr>
              <a:t>on n'imaginait </a:t>
            </a:r>
            <a:r>
              <a:rPr lang="fr-FR" sz="2800" dirty="0">
                <a:solidFill>
                  <a:prstClr val="white"/>
                </a:solidFill>
                <a:latin typeface="Andalus" panose="02020603050405020304" pitchFamily="18" charset="-78"/>
                <a:cs typeface="Andalus" panose="02020603050405020304" pitchFamily="18" charset="-78"/>
              </a:rPr>
              <a:t>pas leur nocivité.</a:t>
            </a:r>
          </a:p>
          <a:p>
            <a:pPr lvl="0"/>
            <a:r>
              <a:rPr lang="fr-FR" sz="2800" dirty="0" smtClean="0">
                <a:solidFill>
                  <a:prstClr val="white"/>
                </a:solidFill>
                <a:latin typeface="Andalus" panose="02020603050405020304" pitchFamily="18" charset="-78"/>
                <a:cs typeface="Andalus" panose="02020603050405020304" pitchFamily="18" charset="-78"/>
              </a:rPr>
              <a:t>La radioprotection est, par définition, la protection des individus contre les effets des rayonnements ionisants. C’est un enjeu de santé publique qui vise à la prévention des risques naturels, professionnels et médicaux tout comme les risques d’accidents nucléaires, et qui doit gérer les problèmes inhérents à chaque type de source de rayonnement (rayons X pour les radiographie, accélérateurs de particules pour la recherche, déchets radioactifs des centrales nucléaires…).</a:t>
            </a:r>
          </a:p>
          <a:p>
            <a:pPr lvl="0"/>
            <a:r>
              <a:rPr lang="fr-FR" sz="2800" dirty="0" smtClean="0">
                <a:solidFill>
                  <a:prstClr val="white"/>
                </a:solidFill>
                <a:latin typeface="Andalus" panose="02020603050405020304" pitchFamily="18" charset="-78"/>
                <a:cs typeface="Andalus" panose="02020603050405020304" pitchFamily="18" charset="-78"/>
              </a:rPr>
              <a:t>La protection contre les rayonnements a pour but de protéger au maximum les individus tout en leur permettant d’exercer des activités nécessaires mais qui entraine une exposition aux rayonnements.</a:t>
            </a:r>
            <a:endParaRPr lang="fr-FR" sz="2800" dirty="0">
              <a:solidFill>
                <a:prstClr val="white"/>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9259635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45534" y="603259"/>
            <a:ext cx="8900931" cy="5651482"/>
          </a:xfrm>
          <a:prstGeom prst="rect">
            <a:avLst/>
          </a:prstGeom>
        </p:spPr>
      </p:pic>
    </p:spTree>
    <p:extLst>
      <p:ext uri="{BB962C8B-B14F-4D97-AF65-F5344CB8AC3E}">
        <p14:creationId xmlns:p14="http://schemas.microsoft.com/office/powerpoint/2010/main" val="4730585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480180" y="1366574"/>
            <a:ext cx="8294071" cy="2572379"/>
          </a:xfrm>
          <a:prstGeom prst="rect">
            <a:avLst/>
          </a:prstGeom>
        </p:spPr>
      </p:pic>
      <p:sp>
        <p:nvSpPr>
          <p:cNvPr id="6" name="Rectangle 5"/>
          <p:cNvSpPr/>
          <p:nvPr/>
        </p:nvSpPr>
        <p:spPr>
          <a:xfrm>
            <a:off x="599379" y="615742"/>
            <a:ext cx="10624629" cy="5632311"/>
          </a:xfrm>
          <a:prstGeom prst="rect">
            <a:avLst/>
          </a:prstGeom>
        </p:spPr>
        <p:txBody>
          <a:bodyPr wrap="square">
            <a:spAutoFit/>
          </a:bodyPr>
          <a:lstStyle/>
          <a:p>
            <a:pPr lvl="0"/>
            <a:r>
              <a:rPr lang="fr-FR" sz="2400" b="1" dirty="0">
                <a:solidFill>
                  <a:prstClr val="white"/>
                </a:solidFill>
                <a:latin typeface="Andalus" panose="02020603050405020304" pitchFamily="18" charset="-78"/>
                <a:cs typeface="Andalus" panose="02020603050405020304" pitchFamily="18" charset="-78"/>
              </a:rPr>
              <a:t>La dose efficace</a:t>
            </a:r>
            <a:r>
              <a:rPr lang="fr-FR" sz="2400" b="1" dirty="0" smtClean="0">
                <a:solidFill>
                  <a:prstClr val="white"/>
                </a:solidFill>
                <a:latin typeface="Andalus" panose="02020603050405020304" pitchFamily="18" charset="-78"/>
                <a:cs typeface="Andalus" panose="02020603050405020304" pitchFamily="18" charset="-78"/>
              </a:rPr>
              <a:t>:</a:t>
            </a:r>
          </a:p>
          <a:p>
            <a:pPr lvl="0"/>
            <a:endParaRPr lang="fr-FR" sz="2400" b="1" dirty="0">
              <a:solidFill>
                <a:prstClr val="white"/>
              </a:solidFill>
              <a:latin typeface="Andalus" panose="02020603050405020304" pitchFamily="18" charset="-78"/>
              <a:cs typeface="Andalus" panose="02020603050405020304" pitchFamily="18" charset="-78"/>
            </a:endParaRPr>
          </a:p>
          <a:p>
            <a:pPr lvl="0"/>
            <a:endParaRPr lang="fr-FR" sz="2400" b="1" dirty="0" smtClean="0">
              <a:solidFill>
                <a:prstClr val="white"/>
              </a:solidFill>
              <a:latin typeface="Andalus" panose="02020603050405020304" pitchFamily="18" charset="-78"/>
              <a:cs typeface="Andalus" panose="02020603050405020304" pitchFamily="18" charset="-78"/>
            </a:endParaRPr>
          </a:p>
          <a:p>
            <a:pPr lvl="0"/>
            <a:endParaRPr lang="fr-FR" sz="2400" b="1" dirty="0">
              <a:solidFill>
                <a:prstClr val="white"/>
              </a:solidFill>
              <a:latin typeface="Andalus" panose="02020603050405020304" pitchFamily="18" charset="-78"/>
              <a:cs typeface="Andalus" panose="02020603050405020304" pitchFamily="18" charset="-78"/>
            </a:endParaRPr>
          </a:p>
          <a:p>
            <a:pPr lvl="0"/>
            <a:endParaRPr lang="fr-FR" sz="2400" b="1" dirty="0" smtClean="0">
              <a:solidFill>
                <a:prstClr val="white"/>
              </a:solidFill>
              <a:latin typeface="Andalus" panose="02020603050405020304" pitchFamily="18" charset="-78"/>
              <a:cs typeface="Andalus" panose="02020603050405020304" pitchFamily="18" charset="-78"/>
            </a:endParaRPr>
          </a:p>
          <a:p>
            <a:pPr lvl="0"/>
            <a:endParaRPr lang="fr-FR" sz="2400" b="1" dirty="0">
              <a:solidFill>
                <a:prstClr val="white"/>
              </a:solidFill>
              <a:latin typeface="Andalus" panose="02020603050405020304" pitchFamily="18" charset="-78"/>
              <a:cs typeface="Andalus" panose="02020603050405020304" pitchFamily="18" charset="-78"/>
            </a:endParaRPr>
          </a:p>
          <a:p>
            <a:pPr lvl="0"/>
            <a:endParaRPr lang="fr-FR" sz="2400" b="1" dirty="0" smtClean="0">
              <a:solidFill>
                <a:prstClr val="white"/>
              </a:solidFill>
              <a:latin typeface="Andalus" panose="02020603050405020304" pitchFamily="18" charset="-78"/>
              <a:cs typeface="Andalus" panose="02020603050405020304" pitchFamily="18" charset="-78"/>
            </a:endParaRPr>
          </a:p>
          <a:p>
            <a:pPr lvl="0"/>
            <a:endParaRPr lang="fr-FR" sz="2400" b="1" dirty="0">
              <a:solidFill>
                <a:prstClr val="white"/>
              </a:solidFill>
              <a:latin typeface="Andalus" panose="02020603050405020304" pitchFamily="18" charset="-78"/>
              <a:cs typeface="Andalus" panose="02020603050405020304" pitchFamily="18" charset="-78"/>
            </a:endParaRPr>
          </a:p>
          <a:p>
            <a:pPr lvl="0" algn="ctr"/>
            <a:endParaRPr lang="fr-FR" sz="2400" dirty="0" smtClean="0">
              <a:solidFill>
                <a:prstClr val="white"/>
              </a:solidFill>
              <a:latin typeface="Andalus" panose="02020603050405020304" pitchFamily="18" charset="-78"/>
              <a:cs typeface="Andalus" panose="02020603050405020304" pitchFamily="18" charset="-78"/>
            </a:endParaRPr>
          </a:p>
          <a:p>
            <a:pPr lvl="0" algn="ctr"/>
            <a:endParaRPr lang="fr-FR" sz="2400" dirty="0">
              <a:solidFill>
                <a:prstClr val="white"/>
              </a:solidFill>
              <a:latin typeface="Andalus" panose="02020603050405020304" pitchFamily="18" charset="-78"/>
              <a:cs typeface="Andalus" panose="02020603050405020304" pitchFamily="18" charset="-78"/>
            </a:endParaRPr>
          </a:p>
          <a:p>
            <a:pPr lvl="0" algn="ctr"/>
            <a:endParaRPr lang="fr-FR" sz="2400" dirty="0" smtClean="0">
              <a:solidFill>
                <a:prstClr val="white"/>
              </a:solidFill>
              <a:latin typeface="Andalus" panose="02020603050405020304" pitchFamily="18" charset="-78"/>
              <a:cs typeface="Andalus" panose="02020603050405020304" pitchFamily="18" charset="-78"/>
            </a:endParaRPr>
          </a:p>
          <a:p>
            <a:pPr lvl="0" algn="ctr"/>
            <a:r>
              <a:rPr lang="fr-FR" sz="2400" dirty="0" smtClean="0">
                <a:solidFill>
                  <a:prstClr val="white"/>
                </a:solidFill>
                <a:latin typeface="Andalus" panose="02020603050405020304" pitchFamily="18" charset="-78"/>
                <a:cs typeface="Andalus" panose="02020603050405020304" pitchFamily="18" charset="-78"/>
              </a:rPr>
              <a:t>Cela signifie que le sujet D subit le risque que s’il avait reçu une dose équivalente à l’organisme entier de 4mSv</a:t>
            </a:r>
          </a:p>
          <a:p>
            <a:pPr lvl="0"/>
            <a:endParaRPr lang="fr-FR" sz="2400" b="1" dirty="0">
              <a:solidFill>
                <a:prstClr val="white"/>
              </a:solidFill>
              <a:latin typeface="Andalus" panose="02020603050405020304" pitchFamily="18" charset="-78"/>
              <a:cs typeface="Andalus" panose="02020603050405020304" pitchFamily="18" charset="-78"/>
            </a:endParaRPr>
          </a:p>
          <a:p>
            <a:pPr lvl="0"/>
            <a:endParaRPr lang="fr-FR" sz="2400" b="1" dirty="0">
              <a:solidFill>
                <a:prstClr val="white"/>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6160020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09187" y="1527350"/>
            <a:ext cx="7968343" cy="2633234"/>
          </a:xfrm>
          <a:prstGeom prst="rect">
            <a:avLst/>
          </a:prstGeom>
        </p:spPr>
      </p:pic>
    </p:spTree>
    <p:extLst>
      <p:ext uri="{BB962C8B-B14F-4D97-AF65-F5344CB8AC3E}">
        <p14:creationId xmlns:p14="http://schemas.microsoft.com/office/powerpoint/2010/main" val="42064366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2127" y="74090"/>
            <a:ext cx="11585749" cy="5909310"/>
          </a:xfrm>
          <a:prstGeom prst="rect">
            <a:avLst/>
          </a:prstGeom>
        </p:spPr>
        <p:txBody>
          <a:bodyPr wrap="square">
            <a:spAutoFit/>
          </a:bodyPr>
          <a:lstStyle/>
          <a:p>
            <a:r>
              <a:rPr lang="fr-FR" dirty="0">
                <a:solidFill>
                  <a:srgbClr val="0D0D0D"/>
                </a:solidFill>
                <a:latin typeface="Söhne"/>
              </a:rPr>
              <a:t/>
            </a:r>
            <a:br>
              <a:rPr lang="fr-FR" dirty="0">
                <a:solidFill>
                  <a:srgbClr val="0D0D0D"/>
                </a:solidFill>
                <a:latin typeface="Söhne"/>
              </a:rPr>
            </a:br>
            <a:r>
              <a:rPr lang="fr-FR" sz="2400" dirty="0" smtClean="0">
                <a:latin typeface="Andalus" panose="02020603050405020304" pitchFamily="18" charset="-78"/>
                <a:cs typeface="Andalus" panose="02020603050405020304" pitchFamily="18" charset="-78"/>
              </a:rPr>
              <a:t>Le  </a:t>
            </a:r>
            <a:r>
              <a:rPr lang="fr-FR" sz="2400" dirty="0">
                <a:latin typeface="Andalus" panose="02020603050405020304" pitchFamily="18" charset="-78"/>
                <a:cs typeface="Andalus" panose="02020603050405020304" pitchFamily="18" charset="-78"/>
              </a:rPr>
              <a:t>champ d'application </a:t>
            </a:r>
            <a:r>
              <a:rPr lang="fr-FR" sz="2400" dirty="0" smtClean="0">
                <a:latin typeface="Andalus" panose="02020603050405020304" pitchFamily="18" charset="-78"/>
                <a:cs typeface="Andalus" panose="02020603050405020304" pitchFamily="18" charset="-78"/>
              </a:rPr>
              <a:t>principal de la </a:t>
            </a:r>
            <a:r>
              <a:rPr lang="fr-FR" sz="2400" dirty="0">
                <a:latin typeface="Andalus" panose="02020603050405020304" pitchFamily="18" charset="-78"/>
                <a:cs typeface="Andalus" panose="02020603050405020304" pitchFamily="18" charset="-78"/>
              </a:rPr>
              <a:t>dose efficace </a:t>
            </a:r>
            <a:r>
              <a:rPr lang="fr-FR" sz="2400" dirty="0" smtClean="0">
                <a:latin typeface="Andalus" panose="02020603050405020304" pitchFamily="18" charset="-78"/>
                <a:cs typeface="Andalus" panose="02020603050405020304" pitchFamily="18" charset="-78"/>
              </a:rPr>
              <a:t>est </a:t>
            </a:r>
            <a:r>
              <a:rPr lang="fr-FR" sz="2400" dirty="0">
                <a:latin typeface="Andalus" panose="02020603050405020304" pitchFamily="18" charset="-78"/>
                <a:cs typeface="Andalus" panose="02020603050405020304" pitchFamily="18" charset="-78"/>
              </a:rPr>
              <a:t>d'estimer les risques pour la santé d'une exposition à des rayonnements ionisants sur l'ensemble du corps ou sur des organes spécifiques. </a:t>
            </a:r>
          </a:p>
          <a:p>
            <a:r>
              <a:rPr lang="fr-FR" sz="2400" dirty="0">
                <a:latin typeface="Andalus" panose="02020603050405020304" pitchFamily="18" charset="-78"/>
                <a:cs typeface="Andalus" panose="02020603050405020304" pitchFamily="18" charset="-78"/>
              </a:rPr>
              <a:t>La dose efficace est souvent utilisée dans divers domaines, notamment :</a:t>
            </a:r>
          </a:p>
          <a:p>
            <a:pPr>
              <a:buFont typeface="+mj-lt"/>
              <a:buAutoNum type="arabicPeriod"/>
            </a:pPr>
            <a:r>
              <a:rPr lang="fr-FR" sz="2400" b="1" dirty="0">
                <a:latin typeface="Andalus" panose="02020603050405020304" pitchFamily="18" charset="-78"/>
                <a:cs typeface="Andalus" panose="02020603050405020304" pitchFamily="18" charset="-78"/>
              </a:rPr>
              <a:t>Radiodiagnostic médical</a:t>
            </a:r>
            <a:r>
              <a:rPr lang="fr-FR" sz="2400" dirty="0">
                <a:latin typeface="Andalus" panose="02020603050405020304" pitchFamily="18" charset="-78"/>
                <a:cs typeface="Andalus" panose="02020603050405020304" pitchFamily="18" charset="-78"/>
              </a:rPr>
              <a:t>: Pour évaluer et minimiser les risques pour la santé des patients lors de procédures radiologiques telles que les radiographies, les scanners CT, et les examens de médecine nucléaire.</a:t>
            </a:r>
          </a:p>
          <a:p>
            <a:pPr>
              <a:buFont typeface="+mj-lt"/>
              <a:buAutoNum type="arabicPeriod"/>
            </a:pPr>
            <a:r>
              <a:rPr lang="fr-FR" sz="2400" b="1" dirty="0">
                <a:latin typeface="Andalus" panose="02020603050405020304" pitchFamily="18" charset="-78"/>
                <a:cs typeface="Andalus" panose="02020603050405020304" pitchFamily="18" charset="-78"/>
              </a:rPr>
              <a:t>Radiologie interventionnelle</a:t>
            </a:r>
            <a:r>
              <a:rPr lang="fr-FR" sz="2400" dirty="0">
                <a:latin typeface="Andalus" panose="02020603050405020304" pitchFamily="18" charset="-78"/>
                <a:cs typeface="Andalus" panose="02020603050405020304" pitchFamily="18" charset="-78"/>
              </a:rPr>
              <a:t>: Pour contrôler et limiter l'exposition des patients et du personnel médical aux rayonnements lors d'interventions médicales guidées par imagerie.</a:t>
            </a:r>
          </a:p>
          <a:p>
            <a:pPr>
              <a:buFont typeface="+mj-lt"/>
              <a:buAutoNum type="arabicPeriod"/>
            </a:pPr>
            <a:r>
              <a:rPr lang="fr-FR" sz="2400" b="1" dirty="0">
                <a:latin typeface="Andalus" panose="02020603050405020304" pitchFamily="18" charset="-78"/>
                <a:cs typeface="Andalus" panose="02020603050405020304" pitchFamily="18" charset="-78"/>
              </a:rPr>
              <a:t>Industrie nucléaire</a:t>
            </a:r>
            <a:r>
              <a:rPr lang="fr-FR" sz="2400" dirty="0">
                <a:latin typeface="Andalus" panose="02020603050405020304" pitchFamily="18" charset="-78"/>
                <a:cs typeface="Andalus" panose="02020603050405020304" pitchFamily="18" charset="-78"/>
              </a:rPr>
              <a:t>: Pour surveiller et réduire l'exposition des travailleurs aux rayonnements dans les installations nucléaires et les sites de stockage des déchets radioactifs.</a:t>
            </a:r>
          </a:p>
          <a:p>
            <a:pPr>
              <a:buFont typeface="+mj-lt"/>
              <a:buAutoNum type="arabicPeriod"/>
            </a:pPr>
            <a:r>
              <a:rPr lang="fr-FR" sz="2400" b="1" dirty="0">
                <a:latin typeface="Andalus" panose="02020603050405020304" pitchFamily="18" charset="-78"/>
                <a:cs typeface="Andalus" panose="02020603050405020304" pitchFamily="18" charset="-78"/>
              </a:rPr>
              <a:t>Radioprotection environnementale</a:t>
            </a:r>
            <a:r>
              <a:rPr lang="fr-FR" sz="2400" dirty="0">
                <a:latin typeface="Andalus" panose="02020603050405020304" pitchFamily="18" charset="-78"/>
                <a:cs typeface="Andalus" panose="02020603050405020304" pitchFamily="18" charset="-78"/>
              </a:rPr>
              <a:t>: Pour évaluer les risques pour la santé des populations exposées aux rayonnements ionisants d'origine naturelle ou artificielle, tels que ceux provenant des installations nucléaires ou des déversements accidentels</a:t>
            </a:r>
            <a:endParaRPr lang="fr-FR" sz="2400" b="0" i="0" dirty="0">
              <a:effectLst/>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28674631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56008" y="802923"/>
            <a:ext cx="11160369" cy="4154984"/>
          </a:xfrm>
          <a:prstGeom prst="rect">
            <a:avLst/>
          </a:prstGeom>
        </p:spPr>
        <p:txBody>
          <a:bodyPr wrap="square">
            <a:spAutoFit/>
          </a:bodyPr>
          <a:lstStyle/>
          <a:p>
            <a:r>
              <a:rPr lang="fr-FR" sz="2400" dirty="0">
                <a:latin typeface="Andalus" panose="02020603050405020304" pitchFamily="18" charset="-78"/>
                <a:cs typeface="Andalus" panose="02020603050405020304" pitchFamily="18" charset="-78"/>
              </a:rPr>
              <a:t>CIPR 60 est une abréviation pour "Commission Internationale de Protection Radiologique, Publication 60". Cette publication est un document de référence majeur dans le domaine de la radioprotection. Elle énonce les recommandations de la CIPR concernant les principes et les pratiques de protection contre les rayonnements ionisants.</a:t>
            </a:r>
          </a:p>
          <a:p>
            <a:endParaRPr lang="fr-FR" sz="2400" dirty="0">
              <a:latin typeface="Andalus" panose="02020603050405020304" pitchFamily="18" charset="-78"/>
              <a:cs typeface="Andalus" panose="02020603050405020304" pitchFamily="18" charset="-78"/>
            </a:endParaRPr>
          </a:p>
          <a:p>
            <a:r>
              <a:rPr lang="fr-FR" sz="2400" dirty="0">
                <a:latin typeface="Andalus" panose="02020603050405020304" pitchFamily="18" charset="-78"/>
                <a:cs typeface="Andalus" panose="02020603050405020304" pitchFamily="18" charset="-78"/>
              </a:rPr>
              <a:t>En plus des limites de dose recommandées pour les travailleurs exposés aux rayonnements et pour le public, la CIPR 60 aborde également des sujets tels que la gestion des déchets radioactifs, la radioprotection en médecine, les principes de radioprotection et la justification des pratiques impliquant l'exposition aux rayonnements.</a:t>
            </a:r>
          </a:p>
        </p:txBody>
      </p:sp>
    </p:spTree>
    <p:extLst>
      <p:ext uri="{BB962C8B-B14F-4D97-AF65-F5344CB8AC3E}">
        <p14:creationId xmlns:p14="http://schemas.microsoft.com/office/powerpoint/2010/main" val="27926240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2272" y="381838"/>
            <a:ext cx="10570866" cy="5632311"/>
          </a:xfrm>
          <a:prstGeom prst="rect">
            <a:avLst/>
          </a:prstGeom>
        </p:spPr>
        <p:txBody>
          <a:bodyPr wrap="square">
            <a:spAutoFit/>
          </a:bodyPr>
          <a:lstStyle/>
          <a:p>
            <a:r>
              <a:rPr lang="fr-FR" sz="2400" dirty="0">
                <a:latin typeface="Andalus" panose="02020603050405020304" pitchFamily="18" charset="-78"/>
                <a:cs typeface="Andalus" panose="02020603050405020304" pitchFamily="18" charset="-78"/>
              </a:rPr>
              <a:t>Le 22 juin 1990, un communiqué de presse de la CIPR annonce un prochain changement de ses recommandations générales. La publication 60 de la CIPR, publiées en 1991, recommande de limiter les doses individuelles du public à 1 </a:t>
            </a:r>
            <a:r>
              <a:rPr lang="fr-FR" sz="2400" dirty="0" err="1">
                <a:latin typeface="Andalus" panose="02020603050405020304" pitchFamily="18" charset="-78"/>
                <a:cs typeface="Andalus" panose="02020603050405020304" pitchFamily="18" charset="-78"/>
              </a:rPr>
              <a:t>millisievert</a:t>
            </a:r>
            <a:r>
              <a:rPr lang="fr-FR" sz="2400" dirty="0">
                <a:latin typeface="Andalus" panose="02020603050405020304" pitchFamily="18" charset="-78"/>
                <a:cs typeface="Andalus" panose="02020603050405020304" pitchFamily="18" charset="-78"/>
              </a:rPr>
              <a:t> par an et celles des travailleurs à 100 </a:t>
            </a:r>
            <a:r>
              <a:rPr lang="fr-FR" sz="2400" dirty="0" err="1">
                <a:latin typeface="Andalus" panose="02020603050405020304" pitchFamily="18" charset="-78"/>
                <a:cs typeface="Andalus" panose="02020603050405020304" pitchFamily="18" charset="-78"/>
              </a:rPr>
              <a:t>millisievert</a:t>
            </a:r>
            <a:r>
              <a:rPr lang="fr-FR" sz="2400" dirty="0">
                <a:latin typeface="Andalus" panose="02020603050405020304" pitchFamily="18" charset="-78"/>
                <a:cs typeface="Andalus" panose="02020603050405020304" pitchFamily="18" charset="-78"/>
              </a:rPr>
              <a:t> sur cinq ans, sans dépasser 50 </a:t>
            </a:r>
            <a:r>
              <a:rPr lang="fr-FR" sz="2400" dirty="0" err="1">
                <a:latin typeface="Andalus" panose="02020603050405020304" pitchFamily="18" charset="-78"/>
                <a:cs typeface="Andalus" panose="02020603050405020304" pitchFamily="18" charset="-78"/>
              </a:rPr>
              <a:t>millisievert</a:t>
            </a:r>
            <a:r>
              <a:rPr lang="fr-FR" sz="2400" dirty="0">
                <a:latin typeface="Andalus" panose="02020603050405020304" pitchFamily="18" charset="-78"/>
                <a:cs typeface="Andalus" panose="02020603050405020304" pitchFamily="18" charset="-78"/>
              </a:rPr>
              <a:t> par an</a:t>
            </a:r>
            <a:r>
              <a:rPr lang="fr-FR" sz="2400" dirty="0" smtClean="0">
                <a:latin typeface="Andalus" panose="02020603050405020304" pitchFamily="18" charset="-78"/>
                <a:cs typeface="Andalus" panose="02020603050405020304" pitchFamily="18" charset="-78"/>
              </a:rPr>
              <a:t>.</a:t>
            </a:r>
          </a:p>
          <a:p>
            <a:endParaRPr lang="fr-FR" sz="2400" dirty="0">
              <a:latin typeface="Andalus" panose="02020603050405020304" pitchFamily="18" charset="-78"/>
              <a:cs typeface="Andalus" panose="02020603050405020304" pitchFamily="18" charset="-78"/>
            </a:endParaRPr>
          </a:p>
          <a:p>
            <a:endParaRPr lang="fr-FR" sz="2400" dirty="0" smtClean="0">
              <a:latin typeface="Andalus" panose="02020603050405020304" pitchFamily="18" charset="-78"/>
              <a:cs typeface="Andalus" panose="02020603050405020304" pitchFamily="18" charset="-78"/>
            </a:endParaRPr>
          </a:p>
          <a:p>
            <a:endParaRPr lang="fr-FR" sz="2400" dirty="0">
              <a:latin typeface="Andalus" panose="02020603050405020304" pitchFamily="18" charset="-78"/>
              <a:cs typeface="Andalus" panose="02020603050405020304" pitchFamily="18" charset="-78"/>
            </a:endParaRPr>
          </a:p>
          <a:p>
            <a:endParaRPr lang="fr-FR" sz="2400" dirty="0" smtClean="0">
              <a:latin typeface="Andalus" panose="02020603050405020304" pitchFamily="18" charset="-78"/>
              <a:cs typeface="Andalus" panose="02020603050405020304" pitchFamily="18" charset="-78"/>
            </a:endParaRPr>
          </a:p>
          <a:p>
            <a:endParaRPr lang="fr-FR" sz="2400" dirty="0">
              <a:latin typeface="Andalus" panose="02020603050405020304" pitchFamily="18" charset="-78"/>
              <a:cs typeface="Andalus" panose="02020603050405020304" pitchFamily="18" charset="-78"/>
            </a:endParaRPr>
          </a:p>
          <a:p>
            <a:endParaRPr lang="fr-FR" sz="2400" dirty="0" smtClean="0">
              <a:latin typeface="Andalus" panose="02020603050405020304" pitchFamily="18" charset="-78"/>
              <a:cs typeface="Andalus" panose="02020603050405020304" pitchFamily="18" charset="-78"/>
            </a:endParaRPr>
          </a:p>
          <a:p>
            <a:endParaRPr lang="fr-FR" sz="2400" dirty="0">
              <a:latin typeface="Andalus" panose="02020603050405020304" pitchFamily="18" charset="-78"/>
              <a:cs typeface="Andalus" panose="02020603050405020304" pitchFamily="18" charset="-78"/>
            </a:endParaRPr>
          </a:p>
          <a:p>
            <a:endParaRPr lang="fr-FR" sz="2400" dirty="0" smtClean="0">
              <a:latin typeface="Andalus" panose="02020603050405020304" pitchFamily="18" charset="-78"/>
              <a:cs typeface="Andalus" panose="02020603050405020304" pitchFamily="18" charset="-78"/>
            </a:endParaRPr>
          </a:p>
          <a:p>
            <a:r>
              <a:rPr lang="fr-FR" sz="2400" dirty="0" smtClean="0">
                <a:latin typeface="Andalus" panose="02020603050405020304" pitchFamily="18" charset="-78"/>
                <a:cs typeface="Andalus" panose="02020603050405020304" pitchFamily="18" charset="-78"/>
              </a:rPr>
              <a:t>Pour la femme enceinte on se limite à une dose inférieure à 1mSv dose équivalente au fœtus, de la déclaration de la grossesse à l’accouchement.</a:t>
            </a:r>
            <a:endParaRPr lang="fr-FR" sz="2400" dirty="0">
              <a:latin typeface="Andalus" panose="02020603050405020304" pitchFamily="18" charset="-78"/>
              <a:cs typeface="Andalus" panose="02020603050405020304" pitchFamily="18" charset="-78"/>
            </a:endParaRPr>
          </a:p>
        </p:txBody>
      </p:sp>
      <p:pic>
        <p:nvPicPr>
          <p:cNvPr id="5" name="Picture 4"/>
          <p:cNvPicPr>
            <a:picLocks noChangeAspect="1"/>
          </p:cNvPicPr>
          <p:nvPr/>
        </p:nvPicPr>
        <p:blipFill>
          <a:blip r:embed="rId2"/>
          <a:stretch>
            <a:fillRect/>
          </a:stretch>
        </p:blipFill>
        <p:spPr>
          <a:xfrm>
            <a:off x="1896659" y="2501738"/>
            <a:ext cx="7568887" cy="2582727"/>
          </a:xfrm>
          <a:prstGeom prst="rect">
            <a:avLst/>
          </a:prstGeom>
        </p:spPr>
      </p:pic>
    </p:spTree>
    <p:extLst>
      <p:ext uri="{BB962C8B-B14F-4D97-AF65-F5344CB8AC3E}">
        <p14:creationId xmlns:p14="http://schemas.microsoft.com/office/powerpoint/2010/main" val="9320515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5138" y="790698"/>
            <a:ext cx="11220660" cy="4401205"/>
          </a:xfrm>
          <a:prstGeom prst="rect">
            <a:avLst/>
          </a:prstGeom>
        </p:spPr>
        <p:txBody>
          <a:bodyPr wrap="square">
            <a:spAutoFit/>
          </a:bodyPr>
          <a:lstStyle/>
          <a:p>
            <a:r>
              <a:rPr lang="fr-FR" sz="2800" b="1" dirty="0">
                <a:latin typeface="Andalus" panose="02020603050405020304" pitchFamily="18" charset="-78"/>
                <a:cs typeface="Andalus" panose="02020603050405020304" pitchFamily="18" charset="-78"/>
              </a:rPr>
              <a:t>Respect de limites ou de niveaux de dose à ne pas </a:t>
            </a:r>
            <a:r>
              <a:rPr lang="fr-FR" sz="2800" b="1" dirty="0" smtClean="0">
                <a:latin typeface="Andalus" panose="02020603050405020304" pitchFamily="18" charset="-78"/>
                <a:cs typeface="Andalus" panose="02020603050405020304" pitchFamily="18" charset="-78"/>
              </a:rPr>
              <a:t>dépasser:</a:t>
            </a:r>
            <a:endParaRPr lang="fr-FR" sz="2800" b="1" dirty="0">
              <a:latin typeface="Andalus" panose="02020603050405020304" pitchFamily="18" charset="-78"/>
              <a:cs typeface="Andalus" panose="02020603050405020304" pitchFamily="18" charset="-78"/>
            </a:endParaRPr>
          </a:p>
          <a:p>
            <a:pPr marL="457200" indent="-457200">
              <a:buFont typeface="Wingdings" panose="05000000000000000000" pitchFamily="2" charset="2"/>
              <a:buChar char="v"/>
            </a:pPr>
            <a:r>
              <a:rPr lang="fr-FR" sz="2800" dirty="0">
                <a:latin typeface="Andalus" panose="02020603050405020304" pitchFamily="18" charset="-78"/>
                <a:cs typeface="Andalus" panose="02020603050405020304" pitchFamily="18" charset="-78"/>
              </a:rPr>
              <a:t>1 </a:t>
            </a:r>
            <a:r>
              <a:rPr lang="fr-FR" sz="2800" dirty="0" err="1">
                <a:latin typeface="Andalus" panose="02020603050405020304" pitchFamily="18" charset="-78"/>
                <a:cs typeface="Andalus" panose="02020603050405020304" pitchFamily="18" charset="-78"/>
              </a:rPr>
              <a:t>millisievert</a:t>
            </a:r>
            <a:r>
              <a:rPr lang="fr-FR" sz="2800" dirty="0">
                <a:latin typeface="Andalus" panose="02020603050405020304" pitchFamily="18" charset="-78"/>
                <a:cs typeface="Andalus" panose="02020603050405020304" pitchFamily="18" charset="-78"/>
              </a:rPr>
              <a:t> par an pour les personnes du public (cette limite ne prend pas en compte les pratiques médicales justifiées, ni l’exposition à la radioactivité naturelle, comme le radon par exemple)</a:t>
            </a:r>
          </a:p>
          <a:p>
            <a:pPr marL="457200" indent="-457200">
              <a:buFont typeface="Wingdings" panose="05000000000000000000" pitchFamily="2" charset="2"/>
              <a:buChar char="v"/>
            </a:pPr>
            <a:r>
              <a:rPr lang="fr-FR" sz="2800" dirty="0">
                <a:latin typeface="Andalus" panose="02020603050405020304" pitchFamily="18" charset="-78"/>
                <a:cs typeface="Andalus" panose="02020603050405020304" pitchFamily="18" charset="-78"/>
              </a:rPr>
              <a:t>6 </a:t>
            </a:r>
            <a:r>
              <a:rPr lang="fr-FR" sz="2800" dirty="0" err="1">
                <a:latin typeface="Andalus" panose="02020603050405020304" pitchFamily="18" charset="-78"/>
                <a:cs typeface="Andalus" panose="02020603050405020304" pitchFamily="18" charset="-78"/>
              </a:rPr>
              <a:t>millisievert</a:t>
            </a:r>
            <a:r>
              <a:rPr lang="fr-FR" sz="2800" dirty="0">
                <a:latin typeface="Andalus" panose="02020603050405020304" pitchFamily="18" charset="-78"/>
                <a:cs typeface="Andalus" panose="02020603050405020304" pitchFamily="18" charset="-78"/>
              </a:rPr>
              <a:t> par an pour les apprenti(e)s âgé(e)s de 16 à 18 ans et pour les étudiant(e)s âgé(e)s de 16 à 18 ans qui, du fait de leurs études, sont amenés à employer des sources radioactives</a:t>
            </a:r>
          </a:p>
          <a:p>
            <a:pPr marL="457200" indent="-457200">
              <a:buFont typeface="Wingdings" panose="05000000000000000000" pitchFamily="2" charset="2"/>
              <a:buChar char="v"/>
            </a:pPr>
            <a:r>
              <a:rPr lang="fr-FR" sz="2800" dirty="0">
                <a:latin typeface="Andalus" panose="02020603050405020304" pitchFamily="18" charset="-78"/>
                <a:cs typeface="Andalus" panose="02020603050405020304" pitchFamily="18" charset="-78"/>
              </a:rPr>
              <a:t>20 </a:t>
            </a:r>
            <a:r>
              <a:rPr lang="fr-FR" sz="2800" dirty="0" err="1">
                <a:latin typeface="Andalus" panose="02020603050405020304" pitchFamily="18" charset="-78"/>
                <a:cs typeface="Andalus" panose="02020603050405020304" pitchFamily="18" charset="-78"/>
              </a:rPr>
              <a:t>millisievert</a:t>
            </a:r>
            <a:r>
              <a:rPr lang="fr-FR" sz="2800" dirty="0">
                <a:latin typeface="Andalus" panose="02020603050405020304" pitchFamily="18" charset="-78"/>
                <a:cs typeface="Andalus" panose="02020603050405020304" pitchFamily="18" charset="-78"/>
              </a:rPr>
              <a:t> par 12 mois consécutifs glissants pour les personnes professionnellement exposées (par exemple les travailleurs d’une centrale nucléaire ou les employés d’un service de radiothérapie)</a:t>
            </a:r>
          </a:p>
        </p:txBody>
      </p:sp>
    </p:spTree>
    <p:extLst>
      <p:ext uri="{BB962C8B-B14F-4D97-AF65-F5344CB8AC3E}">
        <p14:creationId xmlns:p14="http://schemas.microsoft.com/office/powerpoint/2010/main" val="38195390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263584" y="341644"/>
            <a:ext cx="10508891" cy="5918479"/>
          </a:xfrm>
          <a:prstGeom prst="rect">
            <a:avLst/>
          </a:prstGeom>
        </p:spPr>
      </p:pic>
    </p:spTree>
    <p:extLst>
      <p:ext uri="{BB962C8B-B14F-4D97-AF65-F5344CB8AC3E}">
        <p14:creationId xmlns:p14="http://schemas.microsoft.com/office/powerpoint/2010/main" val="4558319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4354" y="682004"/>
            <a:ext cx="10700331" cy="2677656"/>
          </a:xfrm>
          <a:prstGeom prst="rect">
            <a:avLst/>
          </a:prstGeom>
        </p:spPr>
        <p:txBody>
          <a:bodyPr wrap="square">
            <a:spAutoFit/>
          </a:bodyPr>
          <a:lstStyle/>
          <a:p>
            <a:r>
              <a:rPr lang="fr-FR" sz="2400" b="1" dirty="0" smtClean="0">
                <a:latin typeface="Andalus" panose="02020603050405020304" pitchFamily="18" charset="-78"/>
                <a:cs typeface="Andalus" panose="02020603050405020304" pitchFamily="18" charset="-78"/>
              </a:rPr>
              <a:t>Effet déterministe:</a:t>
            </a:r>
          </a:p>
          <a:p>
            <a:r>
              <a:rPr lang="fr-FR" sz="2400" dirty="0" smtClean="0">
                <a:latin typeface="Andalus" panose="02020603050405020304" pitchFamily="18" charset="-78"/>
                <a:cs typeface="Andalus" panose="02020603050405020304" pitchFamily="18" charset="-78"/>
              </a:rPr>
              <a:t>Un effet déterministe est un effet des rayonnements ionisants néfaste à la santé. Il résulte de dommages irréparables sur l’ADN causée par une dose importante d’irradiation, cela entraine la mort de nombreuses cellules. Il apparait de façon certaine quand le seuil limite de rayonnements sur un tissu est dépassé, et en générale peu de temps après l’irradiation et la gravité augmente en fonction de la dose reçue.</a:t>
            </a:r>
            <a:endParaRPr lang="fr-FR" sz="2400"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17406846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35176" y="712149"/>
            <a:ext cx="10820911" cy="2308324"/>
          </a:xfrm>
          <a:prstGeom prst="rect">
            <a:avLst/>
          </a:prstGeom>
        </p:spPr>
        <p:txBody>
          <a:bodyPr wrap="square">
            <a:spAutoFit/>
          </a:bodyPr>
          <a:lstStyle/>
          <a:p>
            <a:r>
              <a:rPr lang="fr-FR" sz="2400" b="1" dirty="0" smtClean="0">
                <a:latin typeface="Andalus" panose="02020603050405020304" pitchFamily="18" charset="-78"/>
                <a:cs typeface="Andalus" panose="02020603050405020304" pitchFamily="18" charset="-78"/>
              </a:rPr>
              <a:t>Effet Stochastique:</a:t>
            </a:r>
          </a:p>
          <a:p>
            <a:r>
              <a:rPr lang="fr-FR" sz="2400" dirty="0" smtClean="0">
                <a:latin typeface="Andalus" panose="02020603050405020304" pitchFamily="18" charset="-78"/>
                <a:cs typeface="Andalus" panose="02020603050405020304" pitchFamily="18" charset="-78"/>
              </a:rPr>
              <a:t>Ce sont des effets aléatoires dont l’apparition est étalée dans le temps ( long terme). Ils sont provoqués par une mutation  de l’ADN, c’est-à-dire la mutation des cellules touchées.</a:t>
            </a:r>
          </a:p>
          <a:p>
            <a:r>
              <a:rPr lang="fr-FR" sz="2400" dirty="0" smtClean="0">
                <a:latin typeface="Andalus" panose="02020603050405020304" pitchFamily="18" charset="-78"/>
                <a:cs typeface="Andalus" panose="02020603050405020304" pitchFamily="18" charset="-78"/>
              </a:rPr>
              <a:t>La gravité de ces effets n’est pas fonction de la dose reçue lors de l’exposition, seul la probabilité d’apparition en dépend.</a:t>
            </a:r>
            <a:endParaRPr lang="fr-FR" sz="2400"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40921582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080008" y="712512"/>
            <a:ext cx="7405636" cy="4050405"/>
          </a:xfrm>
          <a:prstGeom prst="rect">
            <a:avLst/>
          </a:prstGeom>
        </p:spPr>
      </p:pic>
    </p:spTree>
    <p:extLst>
      <p:ext uri="{BB962C8B-B14F-4D97-AF65-F5344CB8AC3E}">
        <p14:creationId xmlns:p14="http://schemas.microsoft.com/office/powerpoint/2010/main" val="25674086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99628" y="1453479"/>
            <a:ext cx="9593752" cy="4223840"/>
          </a:xfrm>
          <a:prstGeom prst="rect">
            <a:avLst/>
          </a:prstGeom>
        </p:spPr>
      </p:pic>
    </p:spTree>
    <p:extLst>
      <p:ext uri="{BB962C8B-B14F-4D97-AF65-F5344CB8AC3E}">
        <p14:creationId xmlns:p14="http://schemas.microsoft.com/office/powerpoint/2010/main" val="21379423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6974" y="645667"/>
            <a:ext cx="11059887" cy="3477875"/>
          </a:xfrm>
          <a:prstGeom prst="rect">
            <a:avLst/>
          </a:prstGeom>
        </p:spPr>
        <p:txBody>
          <a:bodyPr wrap="square">
            <a:spAutoFit/>
          </a:bodyPr>
          <a:lstStyle/>
          <a:p>
            <a:r>
              <a:rPr lang="fr-FR" sz="2800" b="1" dirty="0">
                <a:latin typeface="Andalus" panose="02020603050405020304" pitchFamily="18" charset="-78"/>
                <a:cs typeface="Andalus" panose="02020603050405020304" pitchFamily="18" charset="-78"/>
              </a:rPr>
              <a:t>Moyens de protection classiques</a:t>
            </a:r>
          </a:p>
          <a:p>
            <a:r>
              <a:rPr lang="fr-FR" sz="2400" dirty="0">
                <a:latin typeface="Andalus" panose="02020603050405020304" pitchFamily="18" charset="-78"/>
                <a:cs typeface="Andalus" panose="02020603050405020304" pitchFamily="18" charset="-78"/>
              </a:rPr>
              <a:t>Face à une source de radioactivité, quelques règles élémentaires doivent être respectées pour limiter l’exposition : </a:t>
            </a:r>
          </a:p>
          <a:p>
            <a:endParaRPr lang="fr-FR" sz="2400" dirty="0">
              <a:latin typeface="Andalus" panose="02020603050405020304" pitchFamily="18" charset="-78"/>
              <a:cs typeface="Andalus" panose="02020603050405020304" pitchFamily="18" charset="-78"/>
            </a:endParaRPr>
          </a:p>
          <a:p>
            <a:pPr marL="342900" indent="-342900">
              <a:buFont typeface="Wingdings" panose="05000000000000000000" pitchFamily="2" charset="2"/>
              <a:buChar char="v"/>
            </a:pPr>
            <a:r>
              <a:rPr lang="fr-FR" sz="2400" dirty="0">
                <a:latin typeface="Andalus" panose="02020603050405020304" pitchFamily="18" charset="-78"/>
                <a:cs typeface="Andalus" panose="02020603050405020304" pitchFamily="18" charset="-78"/>
              </a:rPr>
              <a:t>Éloigner tant que possible les personnes de la source des rayonnements : l’intensité des rayonnements ionisants diminue avec le carré de la </a:t>
            </a:r>
            <a:r>
              <a:rPr lang="fr-FR" sz="2400" dirty="0" smtClean="0">
                <a:latin typeface="Andalus" panose="02020603050405020304" pitchFamily="18" charset="-78"/>
                <a:cs typeface="Andalus" panose="02020603050405020304" pitchFamily="18" charset="-78"/>
              </a:rPr>
              <a:t>distance</a:t>
            </a:r>
          </a:p>
          <a:p>
            <a:pPr marL="342900" indent="-342900">
              <a:buFont typeface="Wingdings" panose="05000000000000000000" pitchFamily="2" charset="2"/>
              <a:buChar char="v"/>
            </a:pPr>
            <a:r>
              <a:rPr lang="fr-FR" sz="2400" dirty="0" smtClean="0">
                <a:latin typeface="Andalus" panose="02020603050405020304" pitchFamily="18" charset="-78"/>
                <a:cs typeface="Andalus" panose="02020603050405020304" pitchFamily="18" charset="-78"/>
              </a:rPr>
              <a:t>Diminuer </a:t>
            </a:r>
            <a:r>
              <a:rPr lang="fr-FR" sz="2400" dirty="0">
                <a:latin typeface="Andalus" panose="02020603050405020304" pitchFamily="18" charset="-78"/>
                <a:cs typeface="Andalus" panose="02020603050405020304" pitchFamily="18" charset="-78"/>
              </a:rPr>
              <a:t>au maximum la durée d'exposition aux </a:t>
            </a:r>
            <a:r>
              <a:rPr lang="fr-FR" sz="2400" dirty="0" smtClean="0">
                <a:latin typeface="Andalus" panose="02020603050405020304" pitchFamily="18" charset="-78"/>
                <a:cs typeface="Andalus" panose="02020603050405020304" pitchFamily="18" charset="-78"/>
              </a:rPr>
              <a:t>rayonnements</a:t>
            </a:r>
          </a:p>
          <a:p>
            <a:pPr marL="342900" indent="-342900">
              <a:buFont typeface="Wingdings" panose="05000000000000000000" pitchFamily="2" charset="2"/>
              <a:buChar char="v"/>
            </a:pPr>
            <a:r>
              <a:rPr lang="fr-FR" sz="2400" dirty="0" smtClean="0">
                <a:latin typeface="Andalus" panose="02020603050405020304" pitchFamily="18" charset="-78"/>
                <a:cs typeface="Andalus" panose="02020603050405020304" pitchFamily="18" charset="-78"/>
              </a:rPr>
              <a:t>Placer </a:t>
            </a:r>
            <a:r>
              <a:rPr lang="fr-FR" sz="2400" dirty="0">
                <a:latin typeface="Andalus" panose="02020603050405020304" pitchFamily="18" charset="-78"/>
                <a:cs typeface="Andalus" panose="02020603050405020304" pitchFamily="18" charset="-78"/>
              </a:rPr>
              <a:t>entre la source et les personnes exposées un ou plusieurs écrans/blindages de </a:t>
            </a:r>
            <a:r>
              <a:rPr lang="fr-FR" sz="2400" dirty="0" smtClean="0">
                <a:latin typeface="Andalus" panose="02020603050405020304" pitchFamily="18" charset="-78"/>
                <a:cs typeface="Andalus" panose="02020603050405020304" pitchFamily="18" charset="-78"/>
              </a:rPr>
              <a:t>protection</a:t>
            </a:r>
          </a:p>
        </p:txBody>
      </p:sp>
    </p:spTree>
    <p:extLst>
      <p:ext uri="{BB962C8B-B14F-4D97-AF65-F5344CB8AC3E}">
        <p14:creationId xmlns:p14="http://schemas.microsoft.com/office/powerpoint/2010/main" val="34643526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45476" y="457205"/>
            <a:ext cx="11532159" cy="3785652"/>
          </a:xfrm>
          <a:prstGeom prst="rect">
            <a:avLst/>
          </a:prstGeom>
        </p:spPr>
        <p:txBody>
          <a:bodyPr wrap="square">
            <a:spAutoFit/>
          </a:bodyPr>
          <a:lstStyle/>
          <a:p>
            <a:pPr lvl="0"/>
            <a:r>
              <a:rPr lang="fr-FR" sz="2400" dirty="0">
                <a:solidFill>
                  <a:prstClr val="white"/>
                </a:solidFill>
                <a:latin typeface="Andalus" panose="02020603050405020304" pitchFamily="18" charset="-78"/>
                <a:cs typeface="Andalus" panose="02020603050405020304" pitchFamily="18" charset="-78"/>
              </a:rPr>
              <a:t>Les personnes professionnellement exposées portent des tenues adaptées au risque encouru : combinaisons, gants, </a:t>
            </a:r>
            <a:r>
              <a:rPr lang="fr-FR" sz="2400" dirty="0" err="1" smtClean="0">
                <a:solidFill>
                  <a:prstClr val="white"/>
                </a:solidFill>
                <a:latin typeface="Andalus" panose="02020603050405020304" pitchFamily="18" charset="-78"/>
                <a:cs typeface="Andalus" panose="02020603050405020304" pitchFamily="18" charset="-78"/>
              </a:rPr>
              <a:t>surchaussures</a:t>
            </a:r>
            <a:r>
              <a:rPr lang="fr-FR" sz="2400" dirty="0">
                <a:solidFill>
                  <a:prstClr val="white"/>
                </a:solidFill>
                <a:latin typeface="Andalus" panose="02020603050405020304" pitchFamily="18" charset="-78"/>
                <a:cs typeface="Andalus" panose="02020603050405020304" pitchFamily="18" charset="-78"/>
              </a:rPr>
              <a:t>, masque,…  Ces tenues sont utiles pour la protection contre la contamination. Elles portent également un dosimètre qui mesure la quantité de rayonnements ionisants auquel elles sont exposées. Ce dispositif permet de vérifier que la dose reçue ne dépasse pas les normes en vigueur. Elles font en outre l’objet d’un suivi sanitaire spécifique</a:t>
            </a:r>
            <a:r>
              <a:rPr lang="fr-FR" sz="2400" dirty="0" smtClean="0">
                <a:solidFill>
                  <a:prstClr val="white"/>
                </a:solidFill>
                <a:latin typeface="Andalus" panose="02020603050405020304" pitchFamily="18" charset="-78"/>
                <a:cs typeface="Andalus" panose="02020603050405020304" pitchFamily="18" charset="-78"/>
              </a:rPr>
              <a:t>.</a:t>
            </a:r>
          </a:p>
          <a:p>
            <a:pPr lvl="0"/>
            <a:r>
              <a:rPr lang="fr-FR" sz="2400" dirty="0" smtClean="0">
                <a:solidFill>
                  <a:prstClr val="white"/>
                </a:solidFill>
                <a:latin typeface="Andalus" panose="02020603050405020304" pitchFamily="18" charset="-78"/>
                <a:cs typeface="Andalus" panose="02020603050405020304" pitchFamily="18" charset="-78"/>
              </a:rPr>
              <a:t>On distingue deux catégories d’exposition professionnelle:</a:t>
            </a:r>
          </a:p>
          <a:p>
            <a:pPr lvl="0"/>
            <a:r>
              <a:rPr lang="fr-FR" sz="2400" b="1" dirty="0" smtClean="0">
                <a:solidFill>
                  <a:prstClr val="white"/>
                </a:solidFill>
                <a:latin typeface="Andalus" panose="02020603050405020304" pitchFamily="18" charset="-78"/>
                <a:cs typeface="Andalus" panose="02020603050405020304" pitchFamily="18" charset="-78"/>
              </a:rPr>
              <a:t>Catégorie A:  </a:t>
            </a:r>
            <a:r>
              <a:rPr lang="fr-FR" sz="2400" dirty="0" smtClean="0">
                <a:solidFill>
                  <a:prstClr val="white"/>
                </a:solidFill>
                <a:latin typeface="Andalus" panose="02020603050405020304" pitchFamily="18" charset="-78"/>
                <a:cs typeface="Andalus" panose="02020603050405020304" pitchFamily="18" charset="-78"/>
              </a:rPr>
              <a:t>comme les manipulateurs de médecine nucléaire ou les chercheurs travaillant sur des accélérateurs.</a:t>
            </a:r>
          </a:p>
          <a:p>
            <a:pPr lvl="0"/>
            <a:r>
              <a:rPr lang="fr-FR" sz="2400" b="1" dirty="0" smtClean="0">
                <a:solidFill>
                  <a:prstClr val="white"/>
                </a:solidFill>
                <a:latin typeface="Andalus" panose="02020603050405020304" pitchFamily="18" charset="-78"/>
                <a:cs typeface="Andalus" panose="02020603050405020304" pitchFamily="18" charset="-78"/>
              </a:rPr>
              <a:t>Catégorie B: </a:t>
            </a:r>
            <a:r>
              <a:rPr lang="fr-FR" sz="2400" dirty="0" smtClean="0">
                <a:solidFill>
                  <a:prstClr val="white"/>
                </a:solidFill>
                <a:latin typeface="Andalus" panose="02020603050405020304" pitchFamily="18" charset="-78"/>
                <a:cs typeface="Andalus" panose="02020603050405020304" pitchFamily="18" charset="-78"/>
              </a:rPr>
              <a:t>comme les secrétaires médicales.</a:t>
            </a:r>
            <a:endParaRPr lang="fr-FR" sz="2400" dirty="0">
              <a:solidFill>
                <a:prstClr val="white"/>
              </a:solidFill>
              <a:latin typeface="Andalus" panose="02020603050405020304" pitchFamily="18" charset="-78"/>
              <a:cs typeface="Andalus" panose="02020603050405020304" pitchFamily="18" charset="-78"/>
            </a:endParaRPr>
          </a:p>
        </p:txBody>
      </p:sp>
      <p:pic>
        <p:nvPicPr>
          <p:cNvPr id="6" name="Picture 5"/>
          <p:cNvPicPr>
            <a:picLocks noChangeAspect="1"/>
          </p:cNvPicPr>
          <p:nvPr/>
        </p:nvPicPr>
        <p:blipFill>
          <a:blip r:embed="rId2"/>
          <a:stretch>
            <a:fillRect/>
          </a:stretch>
        </p:blipFill>
        <p:spPr>
          <a:xfrm>
            <a:off x="2954342" y="4250453"/>
            <a:ext cx="7757201" cy="1838401"/>
          </a:xfrm>
          <a:prstGeom prst="rect">
            <a:avLst/>
          </a:prstGeom>
        </p:spPr>
      </p:pic>
    </p:spTree>
    <p:extLst>
      <p:ext uri="{BB962C8B-B14F-4D97-AF65-F5344CB8AC3E}">
        <p14:creationId xmlns:p14="http://schemas.microsoft.com/office/powerpoint/2010/main" val="25614424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1548" y="826877"/>
            <a:ext cx="11475217" cy="4893647"/>
          </a:xfrm>
          <a:prstGeom prst="rect">
            <a:avLst/>
          </a:prstGeom>
        </p:spPr>
        <p:txBody>
          <a:bodyPr wrap="square">
            <a:spAutoFit/>
          </a:bodyPr>
          <a:lstStyle/>
          <a:p>
            <a:r>
              <a:rPr lang="fr-FR" sz="2400" dirty="0">
                <a:latin typeface="Andalus" panose="02020603050405020304" pitchFamily="18" charset="-78"/>
                <a:cs typeface="Andalus" panose="02020603050405020304" pitchFamily="18" charset="-78"/>
              </a:rPr>
              <a:t>Quelques règles simples sont à respecter lorsque l'on a affaire à des substances</a:t>
            </a:r>
          </a:p>
          <a:p>
            <a:r>
              <a:rPr lang="fr-FR" sz="2400" dirty="0">
                <a:latin typeface="Andalus" panose="02020603050405020304" pitchFamily="18" charset="-78"/>
                <a:cs typeface="Andalus" panose="02020603050405020304" pitchFamily="18" charset="-78"/>
              </a:rPr>
              <a:t>radioactives :</a:t>
            </a:r>
          </a:p>
          <a:p>
            <a:r>
              <a:rPr lang="fr-FR" sz="2400" dirty="0">
                <a:latin typeface="Andalus" panose="02020603050405020304" pitchFamily="18" charset="-78"/>
                <a:cs typeface="Andalus" panose="02020603050405020304" pitchFamily="18" charset="-78"/>
              </a:rPr>
              <a:t>1- Se tenir le plus éloigné possible de la source radioactive, l'exposition variant pour</a:t>
            </a:r>
          </a:p>
          <a:p>
            <a:r>
              <a:rPr lang="fr-FR" sz="2400" dirty="0">
                <a:latin typeface="Andalus" panose="02020603050405020304" pitchFamily="18" charset="-78"/>
                <a:cs typeface="Andalus" panose="02020603050405020304" pitchFamily="18" charset="-78"/>
              </a:rPr>
              <a:t>les rayons gamma en raison inverse du carré de la distance </a:t>
            </a:r>
            <a:r>
              <a:rPr lang="fr-FR" sz="2400" dirty="0" smtClean="0">
                <a:latin typeface="Andalus" panose="02020603050405020304" pitchFamily="18" charset="-78"/>
                <a:cs typeface="Andalus" panose="02020603050405020304" pitchFamily="18" charset="-78"/>
              </a:rPr>
              <a:t>.</a:t>
            </a:r>
          </a:p>
          <a:p>
            <a:r>
              <a:rPr lang="fr-FR" sz="2400" dirty="0" smtClean="0">
                <a:latin typeface="Andalus" panose="02020603050405020304" pitchFamily="18" charset="-78"/>
                <a:cs typeface="Andalus" panose="02020603050405020304" pitchFamily="18" charset="-78"/>
              </a:rPr>
              <a:t>Les substances </a:t>
            </a:r>
            <a:r>
              <a:rPr lang="fr-FR" sz="2400" dirty="0">
                <a:latin typeface="Andalus" panose="02020603050405020304" pitchFamily="18" charset="-78"/>
                <a:cs typeface="Andalus" panose="02020603050405020304" pitchFamily="18" charset="-78"/>
              </a:rPr>
              <a:t>radioactives doivent être manipulées à distance. Les usines traitant les</a:t>
            </a:r>
          </a:p>
          <a:p>
            <a:r>
              <a:rPr lang="fr-FR" sz="2400" dirty="0">
                <a:latin typeface="Andalus" panose="02020603050405020304" pitchFamily="18" charset="-78"/>
                <a:cs typeface="Andalus" panose="02020603050405020304" pitchFamily="18" charset="-78"/>
              </a:rPr>
              <a:t>combustibles et les déchets nucléaires utilisent des robots.</a:t>
            </a:r>
          </a:p>
          <a:p>
            <a:r>
              <a:rPr lang="fr-FR" sz="2400" dirty="0">
                <a:latin typeface="Andalus" panose="02020603050405020304" pitchFamily="18" charset="-78"/>
                <a:cs typeface="Andalus" panose="02020603050405020304" pitchFamily="18" charset="-78"/>
              </a:rPr>
              <a:t>2- Si la source est intense, Il est nécessaire de placer la source derrière un blindage</a:t>
            </a:r>
          </a:p>
          <a:p>
            <a:r>
              <a:rPr lang="fr-FR" sz="2400" dirty="0">
                <a:latin typeface="Andalus" panose="02020603050405020304" pitchFamily="18" charset="-78"/>
                <a:cs typeface="Andalus" panose="02020603050405020304" pitchFamily="18" charset="-78"/>
              </a:rPr>
              <a:t>approprié, par exemple un écran de plomb qui va absorber ou atténuer le</a:t>
            </a:r>
          </a:p>
          <a:p>
            <a:r>
              <a:rPr lang="fr-FR" sz="2400" dirty="0">
                <a:latin typeface="Andalus" panose="02020603050405020304" pitchFamily="18" charset="-78"/>
                <a:cs typeface="Andalus" panose="02020603050405020304" pitchFamily="18" charset="-78"/>
              </a:rPr>
              <a:t>rayonnement. Les radiologues s’abritent derrière leur écran de verre au plomb.</a:t>
            </a:r>
          </a:p>
          <a:p>
            <a:r>
              <a:rPr lang="fr-FR" sz="2400" dirty="0">
                <a:latin typeface="Andalus" panose="02020603050405020304" pitchFamily="18" charset="-78"/>
                <a:cs typeface="Andalus" panose="02020603050405020304" pitchFamily="18" charset="-78"/>
              </a:rPr>
              <a:t>3- ne jamais toucher directement de la main une surface contaminée ou une</a:t>
            </a:r>
          </a:p>
          <a:p>
            <a:r>
              <a:rPr lang="fr-FR" sz="2400" dirty="0">
                <a:latin typeface="Andalus" panose="02020603050405020304" pitchFamily="18" charset="-78"/>
                <a:cs typeface="Andalus" panose="02020603050405020304" pitchFamily="18" charset="-78"/>
              </a:rPr>
              <a:t>substance radioactive, mais utiliser des gants.</a:t>
            </a:r>
          </a:p>
          <a:p>
            <a:r>
              <a:rPr lang="fr-FR" sz="2400" dirty="0">
                <a:latin typeface="Andalus" panose="02020603050405020304" pitchFamily="18" charset="-78"/>
                <a:cs typeface="Andalus" panose="02020603050405020304" pitchFamily="18" charset="-78"/>
              </a:rPr>
              <a:t>4- ne pas manger, ni fumer à proximité d’une source radioactive, et se laver les</a:t>
            </a:r>
          </a:p>
          <a:p>
            <a:r>
              <a:rPr lang="fr-FR" sz="2400" dirty="0">
                <a:latin typeface="Andalus" panose="02020603050405020304" pitchFamily="18" charset="-78"/>
                <a:cs typeface="Andalus" panose="02020603050405020304" pitchFamily="18" charset="-78"/>
              </a:rPr>
              <a:t>mains après avoir manipulé des matériaux radioactifs alpha et bêta.</a:t>
            </a:r>
          </a:p>
        </p:txBody>
      </p:sp>
    </p:spTree>
    <p:extLst>
      <p:ext uri="{BB962C8B-B14F-4D97-AF65-F5344CB8AC3E}">
        <p14:creationId xmlns:p14="http://schemas.microsoft.com/office/powerpoint/2010/main" val="24579739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354" y="711990"/>
            <a:ext cx="11314444" cy="5262979"/>
          </a:xfrm>
          <a:prstGeom prst="rect">
            <a:avLst/>
          </a:prstGeom>
        </p:spPr>
        <p:txBody>
          <a:bodyPr wrap="square">
            <a:spAutoFit/>
          </a:bodyPr>
          <a:lstStyle/>
          <a:p>
            <a:r>
              <a:rPr lang="fr-FR" sz="2400" dirty="0">
                <a:latin typeface="Andalus" panose="02020603050405020304" pitchFamily="18" charset="-78"/>
                <a:cs typeface="Andalus" panose="02020603050405020304" pitchFamily="18" charset="-78"/>
              </a:rPr>
              <a:t>5- limiter la durée d’exposition aux rayonnements</a:t>
            </a:r>
          </a:p>
          <a:p>
            <a:r>
              <a:rPr lang="fr-FR" sz="2400" dirty="0">
                <a:latin typeface="Andalus" panose="02020603050405020304" pitchFamily="18" charset="-78"/>
                <a:cs typeface="Andalus" panose="02020603050405020304" pitchFamily="18" charset="-78"/>
              </a:rPr>
              <a:t>6- se protéger du contact et de l’inhalation de poussières radioactives par des</a:t>
            </a:r>
          </a:p>
          <a:p>
            <a:r>
              <a:rPr lang="fr-FR" sz="2400" dirty="0">
                <a:latin typeface="Andalus" panose="02020603050405020304" pitchFamily="18" charset="-78"/>
                <a:cs typeface="Andalus" panose="02020603050405020304" pitchFamily="18" charset="-78"/>
              </a:rPr>
              <a:t>combinaisons étanches.</a:t>
            </a:r>
          </a:p>
          <a:p>
            <a:r>
              <a:rPr lang="fr-FR" sz="2400" dirty="0">
                <a:latin typeface="Andalus" panose="02020603050405020304" pitchFamily="18" charset="-78"/>
                <a:cs typeface="Andalus" panose="02020603050405020304" pitchFamily="18" charset="-78"/>
              </a:rPr>
              <a:t>Les gants, combinaisons et matériels contaminés par un contact avec des</a:t>
            </a:r>
          </a:p>
          <a:p>
            <a:r>
              <a:rPr lang="fr-FR" sz="2400" dirty="0">
                <a:latin typeface="Andalus" panose="02020603050405020304" pitchFamily="18" charset="-78"/>
                <a:cs typeface="Andalus" panose="02020603050405020304" pitchFamily="18" charset="-78"/>
              </a:rPr>
              <a:t>substances radioactives sont mis de côté et stockés comme des déchets de</a:t>
            </a:r>
          </a:p>
          <a:p>
            <a:r>
              <a:rPr lang="fr-FR" sz="2400" dirty="0">
                <a:latin typeface="Andalus" panose="02020603050405020304" pitchFamily="18" charset="-78"/>
                <a:cs typeface="Andalus" panose="02020603050405020304" pitchFamily="18" charset="-78"/>
              </a:rPr>
              <a:t>faible radioactivité.</a:t>
            </a:r>
          </a:p>
          <a:p>
            <a:r>
              <a:rPr lang="fr-FR" sz="2400" dirty="0">
                <a:latin typeface="Andalus" panose="02020603050405020304" pitchFamily="18" charset="-78"/>
                <a:cs typeface="Andalus" panose="02020603050405020304" pitchFamily="18" charset="-78"/>
              </a:rPr>
              <a:t>7- Afin de mieux se protéger, il est enfin nécessaire de détecter et de mesurer les</a:t>
            </a:r>
          </a:p>
          <a:p>
            <a:r>
              <a:rPr lang="fr-FR" sz="2400" dirty="0">
                <a:latin typeface="Andalus" panose="02020603050405020304" pitchFamily="18" charset="-78"/>
                <a:cs typeface="Andalus" panose="02020603050405020304" pitchFamily="18" charset="-78"/>
              </a:rPr>
              <a:t>doses d'irradiation. Un rayonnement alpha et bêta est souvent suivi par des rayons</a:t>
            </a:r>
          </a:p>
          <a:p>
            <a:r>
              <a:rPr lang="fr-FR" sz="2400" dirty="0">
                <a:latin typeface="Andalus" panose="02020603050405020304" pitchFamily="18" charset="-78"/>
                <a:cs typeface="Andalus" panose="02020603050405020304" pitchFamily="18" charset="-78"/>
              </a:rPr>
              <a:t>gamma de désexcitation du noyau. Le rayonnement émis est donc complexe avec</a:t>
            </a:r>
          </a:p>
          <a:p>
            <a:r>
              <a:rPr lang="fr-FR" sz="2400" dirty="0">
                <a:latin typeface="Andalus" panose="02020603050405020304" pitchFamily="18" charset="-78"/>
                <a:cs typeface="Andalus" panose="02020603050405020304" pitchFamily="18" charset="-78"/>
              </a:rPr>
              <a:t>de multiples composantes. Une bonne protection demande une bonne détection.</a:t>
            </a:r>
          </a:p>
          <a:p>
            <a:r>
              <a:rPr lang="fr-FR" sz="2400" dirty="0">
                <a:latin typeface="Andalus" panose="02020603050405020304" pitchFamily="18" charset="-78"/>
                <a:cs typeface="Andalus" panose="02020603050405020304" pitchFamily="18" charset="-78"/>
              </a:rPr>
              <a:t>Il est facile de se protéger des particules chargées si l'épaisseur de blindage est</a:t>
            </a:r>
          </a:p>
          <a:p>
            <a:r>
              <a:rPr lang="fr-FR" sz="2400" dirty="0">
                <a:latin typeface="Andalus" panose="02020603050405020304" pitchFamily="18" charset="-78"/>
                <a:cs typeface="Andalus" panose="02020603050405020304" pitchFamily="18" charset="-78"/>
              </a:rPr>
              <a:t>supérieure à leur parcours maximal. Il est impossible en principe d'arrêter</a:t>
            </a:r>
          </a:p>
          <a:p>
            <a:r>
              <a:rPr lang="fr-FR" sz="2400" dirty="0">
                <a:latin typeface="Andalus" panose="02020603050405020304" pitchFamily="18" charset="-78"/>
                <a:cs typeface="Andalus" panose="02020603050405020304" pitchFamily="18" charset="-78"/>
              </a:rPr>
              <a:t>parfaitement des particules neutres. Pratiquement, un blindage adéquat permet</a:t>
            </a:r>
          </a:p>
          <a:p>
            <a:r>
              <a:rPr lang="fr-FR" sz="2400" dirty="0">
                <a:latin typeface="Andalus" panose="02020603050405020304" pitchFamily="18" charset="-78"/>
                <a:cs typeface="Andalus" panose="02020603050405020304" pitchFamily="18" charset="-78"/>
              </a:rPr>
              <a:t>de rendre négligeable le rayonnement non arrêté.</a:t>
            </a:r>
          </a:p>
        </p:txBody>
      </p:sp>
    </p:spTree>
    <p:extLst>
      <p:ext uri="{BB962C8B-B14F-4D97-AF65-F5344CB8AC3E}">
        <p14:creationId xmlns:p14="http://schemas.microsoft.com/office/powerpoint/2010/main" val="22290891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20241" y="760821"/>
            <a:ext cx="9350550" cy="5959356"/>
          </a:xfrm>
          <a:prstGeom prst="rect">
            <a:avLst/>
          </a:prstGeom>
        </p:spPr>
      </p:pic>
      <p:sp>
        <p:nvSpPr>
          <p:cNvPr id="3" name="Rectangle 2"/>
          <p:cNvSpPr/>
          <p:nvPr/>
        </p:nvSpPr>
        <p:spPr>
          <a:xfrm>
            <a:off x="666668" y="83179"/>
            <a:ext cx="3440365" cy="461665"/>
          </a:xfrm>
          <a:prstGeom prst="rect">
            <a:avLst/>
          </a:prstGeom>
        </p:spPr>
        <p:txBody>
          <a:bodyPr wrap="none">
            <a:spAutoFit/>
          </a:bodyPr>
          <a:lstStyle/>
          <a:p>
            <a:r>
              <a:rPr lang="fr-FR" sz="2400" b="1" dirty="0">
                <a:latin typeface="Andalus" panose="02020603050405020304" pitchFamily="18" charset="-78"/>
                <a:cs typeface="Andalus" panose="02020603050405020304" pitchFamily="18" charset="-78"/>
              </a:rPr>
              <a:t>Grandeurs </a:t>
            </a:r>
            <a:r>
              <a:rPr lang="fr-FR" sz="2400" b="1" dirty="0" smtClean="0">
                <a:latin typeface="Andalus" panose="02020603050405020304" pitchFamily="18" charset="-78"/>
                <a:cs typeface="Andalus" panose="02020603050405020304" pitchFamily="18" charset="-78"/>
              </a:rPr>
              <a:t>dosimétriques :</a:t>
            </a:r>
            <a:endParaRPr lang="fr-FR" b="1"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22744948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8087" y="522909"/>
            <a:ext cx="10858919" cy="5386090"/>
          </a:xfrm>
          <a:prstGeom prst="rect">
            <a:avLst/>
          </a:prstGeom>
        </p:spPr>
        <p:txBody>
          <a:bodyPr wrap="square">
            <a:spAutoFit/>
          </a:bodyPr>
          <a:lstStyle/>
          <a:p>
            <a:endParaRPr lang="fr-FR" sz="2800" dirty="0" smtClean="0">
              <a:latin typeface="Andalus" panose="02020603050405020304" pitchFamily="18" charset="-78"/>
              <a:cs typeface="Andalus" panose="02020603050405020304" pitchFamily="18" charset="-78"/>
            </a:endParaRPr>
          </a:p>
          <a:p>
            <a:pPr algn="ctr"/>
            <a:r>
              <a:rPr lang="fr-FR" sz="3600" dirty="0">
                <a:latin typeface="Andalus" panose="02020603050405020304" pitchFamily="18" charset="-78"/>
                <a:cs typeface="Andalus" panose="02020603050405020304" pitchFamily="18" charset="-78"/>
              </a:rPr>
              <a:t>CONCLUSION</a:t>
            </a:r>
          </a:p>
          <a:p>
            <a:pPr algn="ctr"/>
            <a:endParaRPr lang="fr-FR" sz="2800" dirty="0">
              <a:latin typeface="Andalus" panose="02020603050405020304" pitchFamily="18" charset="-78"/>
              <a:cs typeface="Andalus" panose="02020603050405020304" pitchFamily="18" charset="-78"/>
            </a:endParaRPr>
          </a:p>
          <a:p>
            <a:endParaRPr lang="fr-FR" sz="2800" dirty="0" smtClean="0">
              <a:latin typeface="Andalus" panose="02020603050405020304" pitchFamily="18" charset="-78"/>
              <a:cs typeface="Andalus" panose="02020603050405020304" pitchFamily="18" charset="-78"/>
            </a:endParaRPr>
          </a:p>
          <a:p>
            <a:r>
              <a:rPr lang="fr-FR" sz="2800" dirty="0" smtClean="0">
                <a:latin typeface="Andalus" panose="02020603050405020304" pitchFamily="18" charset="-78"/>
                <a:cs typeface="Andalus" panose="02020603050405020304" pitchFamily="18" charset="-78"/>
              </a:rPr>
              <a:t>La  </a:t>
            </a:r>
            <a:r>
              <a:rPr lang="fr-FR" sz="2800" dirty="0">
                <a:latin typeface="Andalus" panose="02020603050405020304" pitchFamily="18" charset="-78"/>
                <a:cs typeface="Andalus" panose="02020603050405020304" pitchFamily="18" charset="-78"/>
              </a:rPr>
              <a:t>radioprotection est essentielle pour garantir la sécurité des travailleurs et du public exposés aux radiations ionisantes. Grâce à une compréhension approfondie des principes de radioprotection, à des pratiques de travail sûres et à une surveillance régulière, nous pouvons minimiser les risques associés à l'exposition aux radiations. Toutefois, il est crucial de rester vigilant et de continuer à améliorer nos pratiques pour maintenir un environnement de travail sûr et protéger la santé de tous.</a:t>
            </a:r>
          </a:p>
        </p:txBody>
      </p:sp>
    </p:spTree>
    <p:extLst>
      <p:ext uri="{BB962C8B-B14F-4D97-AF65-F5344CB8AC3E}">
        <p14:creationId xmlns:p14="http://schemas.microsoft.com/office/powerpoint/2010/main" val="25332906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13020" y="1582840"/>
            <a:ext cx="9592826" cy="3539430"/>
          </a:xfrm>
          <a:prstGeom prst="rect">
            <a:avLst/>
          </a:prstGeom>
        </p:spPr>
        <p:txBody>
          <a:bodyPr wrap="square">
            <a:spAutoFit/>
          </a:bodyPr>
          <a:lstStyle/>
          <a:p>
            <a:pPr algn="ctr"/>
            <a:r>
              <a:rPr lang="fr-FR" sz="3200" dirty="0">
                <a:latin typeface="Andalus" panose="02020603050405020304" pitchFamily="18" charset="-78"/>
                <a:cs typeface="Andalus" panose="02020603050405020304" pitchFamily="18" charset="-78"/>
              </a:rPr>
              <a:t>Fin du </a:t>
            </a:r>
            <a:r>
              <a:rPr lang="fr-FR" sz="3200" dirty="0" smtClean="0">
                <a:latin typeface="Andalus" panose="02020603050405020304" pitchFamily="18" charset="-78"/>
                <a:cs typeface="Andalus" panose="02020603050405020304" pitchFamily="18" charset="-78"/>
              </a:rPr>
              <a:t> chapitre... Alors</a:t>
            </a:r>
          </a:p>
          <a:p>
            <a:pPr algn="ctr"/>
            <a:endParaRPr lang="fr-FR" sz="3200" dirty="0">
              <a:latin typeface="Andalus" panose="02020603050405020304" pitchFamily="18" charset="-78"/>
              <a:cs typeface="Andalus" panose="02020603050405020304" pitchFamily="18" charset="-78"/>
            </a:endParaRPr>
          </a:p>
          <a:p>
            <a:pPr algn="ctr"/>
            <a:endParaRPr lang="fr-FR" sz="3200" dirty="0" smtClean="0">
              <a:latin typeface="Andalus" panose="02020603050405020304" pitchFamily="18" charset="-78"/>
              <a:cs typeface="Andalus" panose="02020603050405020304" pitchFamily="18" charset="-78"/>
            </a:endParaRPr>
          </a:p>
          <a:p>
            <a:pPr algn="ctr"/>
            <a:endParaRPr lang="fr-FR" sz="3200" dirty="0">
              <a:latin typeface="Andalus" panose="02020603050405020304" pitchFamily="18" charset="-78"/>
              <a:cs typeface="Andalus" panose="02020603050405020304" pitchFamily="18" charset="-78"/>
            </a:endParaRPr>
          </a:p>
          <a:p>
            <a:pPr algn="ctr"/>
            <a:r>
              <a:rPr lang="fr-FR" sz="4800" dirty="0">
                <a:latin typeface="Andalus" panose="02020603050405020304" pitchFamily="18" charset="-78"/>
                <a:cs typeface="Andalus" panose="02020603050405020304" pitchFamily="18" charset="-78"/>
              </a:rPr>
              <a:t>Je vous souhaite de brillantes études en médecine</a:t>
            </a:r>
          </a:p>
        </p:txBody>
      </p:sp>
    </p:spTree>
    <p:extLst>
      <p:ext uri="{BB962C8B-B14F-4D97-AF65-F5344CB8AC3E}">
        <p14:creationId xmlns:p14="http://schemas.microsoft.com/office/powerpoint/2010/main" val="5511985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0650" y="2348972"/>
            <a:ext cx="8587991" cy="1015663"/>
          </a:xfrm>
          <a:prstGeom prst="rect">
            <a:avLst/>
          </a:prstGeom>
        </p:spPr>
        <p:txBody>
          <a:bodyPr wrap="square">
            <a:spAutoFit/>
          </a:bodyPr>
          <a:lstStyle/>
          <a:p>
            <a:pPr lvl="0"/>
            <a:r>
              <a:rPr lang="fr-FR" sz="6000" dirty="0">
                <a:solidFill>
                  <a:prstClr val="white"/>
                </a:solidFill>
                <a:latin typeface="Andalus" panose="02020603050405020304" pitchFamily="18" charset="-78"/>
                <a:cs typeface="Andalus" panose="02020603050405020304" pitchFamily="18" charset="-78"/>
              </a:rPr>
              <a:t>Merci pour votre attention</a:t>
            </a:r>
            <a:endParaRPr lang="fr-FR" sz="6000" dirty="0">
              <a:solidFill>
                <a:prstClr val="white"/>
              </a:solidFill>
            </a:endParaRPr>
          </a:p>
        </p:txBody>
      </p:sp>
    </p:spTree>
    <p:extLst>
      <p:ext uri="{BB962C8B-B14F-4D97-AF65-F5344CB8AC3E}">
        <p14:creationId xmlns:p14="http://schemas.microsoft.com/office/powerpoint/2010/main" val="5911016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8650" y="412243"/>
            <a:ext cx="11699227" cy="6247864"/>
          </a:xfrm>
          <a:prstGeom prst="rect">
            <a:avLst/>
          </a:prstGeom>
        </p:spPr>
        <p:txBody>
          <a:bodyPr wrap="square">
            <a:spAutoFit/>
          </a:bodyPr>
          <a:lstStyle/>
          <a:p>
            <a:pPr lvl="0" algn="ctr"/>
            <a:r>
              <a:rPr lang="fr-FR" sz="4000" dirty="0" smtClean="0">
                <a:solidFill>
                  <a:prstClr val="white"/>
                </a:solidFill>
                <a:latin typeface="Andalus" panose="02020603050405020304" pitchFamily="18" charset="-78"/>
                <a:cs typeface="Andalus" panose="02020603050405020304" pitchFamily="18" charset="-78"/>
              </a:rPr>
              <a:t>Introduction</a:t>
            </a:r>
          </a:p>
          <a:p>
            <a:pPr lvl="0"/>
            <a:r>
              <a:rPr lang="fr-FR" sz="2400" dirty="0" smtClean="0">
                <a:solidFill>
                  <a:prstClr val="white"/>
                </a:solidFill>
                <a:latin typeface="Andalus" panose="02020603050405020304" pitchFamily="18" charset="-78"/>
                <a:cs typeface="Andalus" panose="02020603050405020304" pitchFamily="18" charset="-78"/>
              </a:rPr>
              <a:t>Les </a:t>
            </a:r>
            <a:r>
              <a:rPr lang="fr-FR" sz="2400" dirty="0">
                <a:solidFill>
                  <a:prstClr val="white"/>
                </a:solidFill>
                <a:latin typeface="Andalus" panose="02020603050405020304" pitchFamily="18" charset="-78"/>
                <a:cs typeface="Andalus" panose="02020603050405020304" pitchFamily="18" charset="-78"/>
              </a:rPr>
              <a:t>effets biologiques des rayonnements ionisants dépendent des facteurs suivants :</a:t>
            </a:r>
          </a:p>
          <a:p>
            <a:pPr lvl="0"/>
            <a:r>
              <a:rPr lang="fr-FR" sz="2400" dirty="0">
                <a:solidFill>
                  <a:prstClr val="white"/>
                </a:solidFill>
                <a:latin typeface="Andalus" panose="02020603050405020304" pitchFamily="18" charset="-78"/>
                <a:cs typeface="Andalus" panose="02020603050405020304" pitchFamily="18" charset="-78"/>
              </a:rPr>
              <a:t>1- la dose d'irradiation, qui représente l’énergie absorbée par unité de masse.</a:t>
            </a:r>
          </a:p>
          <a:p>
            <a:pPr lvl="0"/>
            <a:r>
              <a:rPr lang="fr-FR" sz="2400" dirty="0">
                <a:solidFill>
                  <a:prstClr val="white"/>
                </a:solidFill>
                <a:latin typeface="Andalus" panose="02020603050405020304" pitchFamily="18" charset="-78"/>
                <a:cs typeface="Andalus" panose="02020603050405020304" pitchFamily="18" charset="-78"/>
              </a:rPr>
              <a:t>2- de la nature du </a:t>
            </a:r>
            <a:r>
              <a:rPr lang="fr-FR" sz="2400" dirty="0" smtClean="0">
                <a:solidFill>
                  <a:prstClr val="white"/>
                </a:solidFill>
                <a:latin typeface="Andalus" panose="02020603050405020304" pitchFamily="18" charset="-78"/>
                <a:cs typeface="Andalus" panose="02020603050405020304" pitchFamily="18" charset="-78"/>
              </a:rPr>
              <a:t>rayonnement</a:t>
            </a:r>
          </a:p>
          <a:p>
            <a:pPr lvl="0"/>
            <a:r>
              <a:rPr lang="fr-FR" sz="2400" dirty="0">
                <a:solidFill>
                  <a:prstClr val="white"/>
                </a:solidFill>
                <a:latin typeface="Andalus" panose="02020603050405020304" pitchFamily="18" charset="-78"/>
                <a:cs typeface="Andalus" panose="02020603050405020304" pitchFamily="18" charset="-78"/>
              </a:rPr>
              <a:t>3- la nature des tissus exposés aux rayonnements</a:t>
            </a:r>
            <a:r>
              <a:rPr lang="fr-FR" sz="2400" dirty="0" smtClean="0">
                <a:solidFill>
                  <a:prstClr val="white"/>
                </a:solidFill>
                <a:latin typeface="Andalus" panose="02020603050405020304" pitchFamily="18" charset="-78"/>
                <a:cs typeface="Andalus" panose="02020603050405020304" pitchFamily="18" charset="-78"/>
              </a:rPr>
              <a:t>.</a:t>
            </a:r>
          </a:p>
          <a:p>
            <a:pPr lvl="0"/>
            <a:r>
              <a:rPr lang="fr-FR" sz="2400" dirty="0">
                <a:solidFill>
                  <a:prstClr val="white"/>
                </a:solidFill>
                <a:latin typeface="Andalus" panose="02020603050405020304" pitchFamily="18" charset="-78"/>
                <a:cs typeface="Andalus" panose="02020603050405020304" pitchFamily="18" charset="-78"/>
              </a:rPr>
              <a:t>4- des modalités d'exposition :</a:t>
            </a:r>
          </a:p>
          <a:p>
            <a:pPr marL="457200" lvl="0" indent="-457200">
              <a:buFont typeface="Wingdings" panose="05000000000000000000" pitchFamily="2" charset="2"/>
              <a:buChar char="§"/>
            </a:pPr>
            <a:r>
              <a:rPr lang="fr-FR" sz="2400" dirty="0" smtClean="0">
                <a:solidFill>
                  <a:prstClr val="white"/>
                </a:solidFill>
                <a:latin typeface="Andalus" panose="02020603050405020304" pitchFamily="18" charset="-78"/>
                <a:cs typeface="Andalus" panose="02020603050405020304" pitchFamily="18" charset="-78"/>
              </a:rPr>
              <a:t>on </a:t>
            </a:r>
            <a:r>
              <a:rPr lang="fr-FR" sz="2400" dirty="0">
                <a:solidFill>
                  <a:prstClr val="white"/>
                </a:solidFill>
                <a:latin typeface="Andalus" panose="02020603050405020304" pitchFamily="18" charset="-78"/>
                <a:cs typeface="Andalus" panose="02020603050405020304" pitchFamily="18" charset="-78"/>
              </a:rPr>
              <a:t>parle d'irradiation lorsque l'exposition est externe </a:t>
            </a:r>
            <a:r>
              <a:rPr lang="fr-FR" sz="2400" dirty="0" smtClean="0">
                <a:solidFill>
                  <a:prstClr val="white"/>
                </a:solidFill>
                <a:latin typeface="Andalus" panose="02020603050405020304" pitchFamily="18" charset="-78"/>
                <a:cs typeface="Andalus" panose="02020603050405020304" pitchFamily="18" charset="-78"/>
              </a:rPr>
              <a:t>;</a:t>
            </a:r>
          </a:p>
          <a:p>
            <a:pPr marL="457200" lvl="0" indent="-457200">
              <a:buFont typeface="Wingdings" panose="05000000000000000000" pitchFamily="2" charset="2"/>
              <a:buChar char="§"/>
            </a:pPr>
            <a:r>
              <a:rPr lang="fr-FR" sz="2400" dirty="0" smtClean="0">
                <a:solidFill>
                  <a:prstClr val="white"/>
                </a:solidFill>
                <a:latin typeface="Andalus" panose="02020603050405020304" pitchFamily="18" charset="-78"/>
                <a:cs typeface="Andalus" panose="02020603050405020304" pitchFamily="18" charset="-78"/>
              </a:rPr>
              <a:t>on </a:t>
            </a:r>
            <a:r>
              <a:rPr lang="fr-FR" sz="2400" dirty="0">
                <a:solidFill>
                  <a:prstClr val="white"/>
                </a:solidFill>
                <a:latin typeface="Andalus" panose="02020603050405020304" pitchFamily="18" charset="-78"/>
                <a:cs typeface="Andalus" panose="02020603050405020304" pitchFamily="18" charset="-78"/>
              </a:rPr>
              <a:t>parle de contamination lorsque l'exposition est interne (ingestion d'aliments contaminés, </a:t>
            </a:r>
            <a:r>
              <a:rPr lang="fr-FR" sz="2400" dirty="0" smtClean="0">
                <a:solidFill>
                  <a:prstClr val="white"/>
                </a:solidFill>
                <a:latin typeface="Andalus" panose="02020603050405020304" pitchFamily="18" charset="-78"/>
                <a:cs typeface="Andalus" panose="02020603050405020304" pitchFamily="18" charset="-78"/>
              </a:rPr>
              <a:t>par exemple</a:t>
            </a:r>
            <a:r>
              <a:rPr lang="fr-FR" sz="2400" dirty="0">
                <a:solidFill>
                  <a:prstClr val="white"/>
                </a:solidFill>
                <a:latin typeface="Andalus" panose="02020603050405020304" pitchFamily="18" charset="-78"/>
                <a:cs typeface="Andalus" panose="02020603050405020304" pitchFamily="18" charset="-78"/>
              </a:rPr>
              <a:t>).</a:t>
            </a:r>
          </a:p>
          <a:p>
            <a:pPr lvl="0"/>
            <a:r>
              <a:rPr lang="fr-FR" sz="2400" dirty="0">
                <a:solidFill>
                  <a:prstClr val="white"/>
                </a:solidFill>
                <a:latin typeface="Andalus" panose="02020603050405020304" pitchFamily="18" charset="-78"/>
                <a:cs typeface="Andalus" panose="02020603050405020304" pitchFamily="18" charset="-78"/>
              </a:rPr>
              <a:t>La dosimétrie a pour objectif de quantifier cette énergie, et la détermination essentielle :</a:t>
            </a:r>
          </a:p>
          <a:p>
            <a:pPr marL="457200" lvl="0" indent="-457200">
              <a:buFont typeface="+mj-lt"/>
              <a:buAutoNum type="arabicPeriod"/>
            </a:pPr>
            <a:r>
              <a:rPr lang="fr-FR" sz="2400" dirty="0">
                <a:solidFill>
                  <a:prstClr val="white"/>
                </a:solidFill>
                <a:latin typeface="Andalus" panose="02020603050405020304" pitchFamily="18" charset="-78"/>
                <a:cs typeface="Andalus" panose="02020603050405020304" pitchFamily="18" charset="-78"/>
              </a:rPr>
              <a:t>Pour estimer le danger potentiel des techniques de </a:t>
            </a:r>
            <a:r>
              <a:rPr lang="fr-FR" sz="2400" dirty="0" smtClean="0">
                <a:solidFill>
                  <a:prstClr val="white"/>
                </a:solidFill>
                <a:latin typeface="Andalus" panose="02020603050405020304" pitchFamily="18" charset="-78"/>
                <a:cs typeface="Andalus" panose="02020603050405020304" pitchFamily="18" charset="-78"/>
              </a:rPr>
              <a:t>diagnostic des Rayonnements ionisants</a:t>
            </a:r>
            <a:endParaRPr lang="fr-FR" sz="2400" dirty="0">
              <a:solidFill>
                <a:prstClr val="white"/>
              </a:solidFill>
              <a:latin typeface="Andalus" panose="02020603050405020304" pitchFamily="18" charset="-78"/>
              <a:cs typeface="Andalus" panose="02020603050405020304" pitchFamily="18" charset="-78"/>
            </a:endParaRPr>
          </a:p>
          <a:p>
            <a:pPr marL="457200" lvl="0" indent="-457200">
              <a:buFont typeface="+mj-lt"/>
              <a:buAutoNum type="arabicPeriod"/>
            </a:pPr>
            <a:r>
              <a:rPr lang="fr-FR" sz="2400" dirty="0">
                <a:solidFill>
                  <a:prstClr val="white"/>
                </a:solidFill>
                <a:latin typeface="Andalus" panose="02020603050405020304" pitchFamily="18" charset="-78"/>
                <a:cs typeface="Andalus" panose="02020603050405020304" pitchFamily="18" charset="-78"/>
              </a:rPr>
              <a:t>Pour optimiser les protocoles de traitement en radiothérapie</a:t>
            </a:r>
          </a:p>
          <a:p>
            <a:pPr marL="457200" lvl="0" indent="-457200">
              <a:buFont typeface="+mj-lt"/>
              <a:buAutoNum type="arabicPeriod"/>
            </a:pPr>
            <a:r>
              <a:rPr lang="fr-FR" sz="2400" dirty="0">
                <a:solidFill>
                  <a:prstClr val="white"/>
                </a:solidFill>
                <a:latin typeface="Andalus" panose="02020603050405020304" pitchFamily="18" charset="-78"/>
                <a:cs typeface="Andalus" panose="02020603050405020304" pitchFamily="18" charset="-78"/>
              </a:rPr>
              <a:t>Pour établir les normes de la radioprotection individuelle ou collective </a:t>
            </a:r>
          </a:p>
          <a:p>
            <a:pPr lvl="0"/>
            <a:r>
              <a:rPr lang="fr-FR" sz="2400" b="1" dirty="0" smtClean="0">
                <a:solidFill>
                  <a:prstClr val="white"/>
                </a:solidFill>
                <a:latin typeface="Andalus" panose="02020603050405020304" pitchFamily="18" charset="-78"/>
                <a:cs typeface="Andalus" panose="02020603050405020304" pitchFamily="18" charset="-78"/>
              </a:rPr>
              <a:t>La radioprotection a pour rôle d’établir des données quantitatives permettant d’</a:t>
            </a:r>
            <a:r>
              <a:rPr lang="fr-FR" sz="2400" b="1" dirty="0">
                <a:solidFill>
                  <a:prstClr val="white"/>
                </a:solidFill>
                <a:latin typeface="Andalus" panose="02020603050405020304" pitchFamily="18" charset="-78"/>
                <a:cs typeface="Andalus" panose="02020603050405020304" pitchFamily="18" charset="-78"/>
              </a:rPr>
              <a:t>e</a:t>
            </a:r>
            <a:r>
              <a:rPr lang="fr-FR" sz="2400" b="1" dirty="0" smtClean="0">
                <a:solidFill>
                  <a:prstClr val="white"/>
                </a:solidFill>
                <a:latin typeface="Andalus" panose="02020603050405020304" pitchFamily="18" charset="-78"/>
                <a:cs typeface="Andalus" panose="02020603050405020304" pitchFamily="18" charset="-78"/>
              </a:rPr>
              <a:t>stimer les risques associés aux rayonnements ionisants</a:t>
            </a:r>
            <a:endParaRPr lang="fr-FR" sz="2400" b="1" dirty="0">
              <a:solidFill>
                <a:prstClr val="white"/>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41190114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67268" y="1239084"/>
            <a:ext cx="4895512" cy="3334801"/>
          </a:xfrm>
          <a:prstGeom prst="rect">
            <a:avLst/>
          </a:prstGeom>
        </p:spPr>
      </p:pic>
      <p:pic>
        <p:nvPicPr>
          <p:cNvPr id="3" name="Picture 2"/>
          <p:cNvPicPr>
            <a:picLocks noChangeAspect="1"/>
          </p:cNvPicPr>
          <p:nvPr/>
        </p:nvPicPr>
        <p:blipFill>
          <a:blip r:embed="rId3"/>
          <a:stretch>
            <a:fillRect/>
          </a:stretch>
        </p:blipFill>
        <p:spPr>
          <a:xfrm>
            <a:off x="6349740" y="1235948"/>
            <a:ext cx="4633107" cy="3301270"/>
          </a:xfrm>
          <a:prstGeom prst="rect">
            <a:avLst/>
          </a:prstGeom>
        </p:spPr>
      </p:pic>
    </p:spTree>
    <p:extLst>
      <p:ext uri="{BB962C8B-B14F-4D97-AF65-F5344CB8AC3E}">
        <p14:creationId xmlns:p14="http://schemas.microsoft.com/office/powerpoint/2010/main" val="22519584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14628" y="1212912"/>
            <a:ext cx="11162743" cy="4432176"/>
          </a:xfrm>
          <a:prstGeom prst="rect">
            <a:avLst/>
          </a:prstGeom>
        </p:spPr>
      </p:pic>
    </p:spTree>
    <p:extLst>
      <p:ext uri="{BB962C8B-B14F-4D97-AF65-F5344CB8AC3E}">
        <p14:creationId xmlns:p14="http://schemas.microsoft.com/office/powerpoint/2010/main" val="18734360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63191" y="14944"/>
            <a:ext cx="10892413" cy="6828112"/>
          </a:xfrm>
          <a:prstGeom prst="rect">
            <a:avLst/>
          </a:prstGeom>
        </p:spPr>
      </p:pic>
    </p:spTree>
    <p:extLst>
      <p:ext uri="{BB962C8B-B14F-4D97-AF65-F5344CB8AC3E}">
        <p14:creationId xmlns:p14="http://schemas.microsoft.com/office/powerpoint/2010/main" val="37162860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0532" y="251941"/>
            <a:ext cx="11776668" cy="6278642"/>
          </a:xfrm>
          <a:prstGeom prst="rect">
            <a:avLst/>
          </a:prstGeom>
        </p:spPr>
        <p:txBody>
          <a:bodyPr wrap="square">
            <a:spAutoFit/>
          </a:bodyPr>
          <a:lstStyle/>
          <a:p>
            <a:r>
              <a:rPr lang="fr-FR" sz="2400" b="1" dirty="0" smtClean="0">
                <a:latin typeface="Andalus" panose="02020603050405020304" pitchFamily="18" charset="-78"/>
                <a:cs typeface="Andalus" panose="02020603050405020304" pitchFamily="18" charset="-78"/>
              </a:rPr>
              <a:t>Les différentes types de doses:</a:t>
            </a:r>
          </a:p>
          <a:p>
            <a:r>
              <a:rPr lang="fr-FR" sz="2400" dirty="0" smtClean="0">
                <a:latin typeface="Andalus" panose="02020603050405020304" pitchFamily="18" charset="-78"/>
                <a:cs typeface="Andalus" panose="02020603050405020304" pitchFamily="18" charset="-78"/>
              </a:rPr>
              <a:t>Différents concepts de dose sont utilisés pour comprendre l’impact de multiples rayonnements sur de multiples types de tissus ou d’organes.</a:t>
            </a:r>
          </a:p>
          <a:p>
            <a:pPr marL="457200" indent="-457200">
              <a:buFont typeface="+mj-lt"/>
              <a:buAutoNum type="arabicPeriod"/>
            </a:pPr>
            <a:r>
              <a:rPr lang="fr-FR" sz="2400" dirty="0" smtClean="0">
                <a:latin typeface="Andalus" panose="02020603050405020304" pitchFamily="18" charset="-78"/>
                <a:cs typeface="Andalus" panose="02020603050405020304" pitchFamily="18" charset="-78"/>
              </a:rPr>
              <a:t>La dose absorbée (en Gray, Gy), prend en compte l’influence du type de tissu ou d’organe touché et le type de rayonnement utilisé;</a:t>
            </a:r>
          </a:p>
          <a:p>
            <a:pPr marL="457200" indent="-457200">
              <a:buFont typeface="+mj-lt"/>
              <a:buAutoNum type="arabicPeriod"/>
            </a:pPr>
            <a:r>
              <a:rPr lang="fr-FR" sz="2400" dirty="0" smtClean="0">
                <a:latin typeface="Andalus" panose="02020603050405020304" pitchFamily="18" charset="-78"/>
                <a:cs typeface="Andalus" panose="02020603050405020304" pitchFamily="18" charset="-78"/>
              </a:rPr>
              <a:t>La dose équivalente (en Sievert, Sv), prend en compte le type de rayonnement. Elle est calculée en multipliant la dose absorbée par un facteur dépendant du type de rayonnement (X, gamma...) ;</a:t>
            </a:r>
          </a:p>
          <a:p>
            <a:pPr marL="457200" indent="-457200">
              <a:buFont typeface="+mj-lt"/>
              <a:buAutoNum type="arabicPeriod"/>
            </a:pPr>
            <a:r>
              <a:rPr lang="fr-FR" sz="2400" dirty="0" smtClean="0">
                <a:latin typeface="Andalus" panose="02020603050405020304" pitchFamily="18" charset="-78"/>
                <a:cs typeface="Andalus" panose="02020603050405020304" pitchFamily="18" charset="-78"/>
              </a:rPr>
              <a:t>La dose efficace, prend en compte le type de tissu ou d'organe touché.</a:t>
            </a:r>
          </a:p>
          <a:p>
            <a:pPr lvl="0"/>
            <a:endParaRPr lang="fr-FR" sz="2400" dirty="0" smtClean="0">
              <a:solidFill>
                <a:prstClr val="white"/>
              </a:solidFill>
              <a:latin typeface="Andalus" panose="02020603050405020304" pitchFamily="18" charset="-78"/>
              <a:cs typeface="Andalus" panose="02020603050405020304" pitchFamily="18" charset="-78"/>
            </a:endParaRPr>
          </a:p>
          <a:p>
            <a:pPr lvl="0"/>
            <a:endParaRPr lang="fr-FR" sz="2400" dirty="0">
              <a:solidFill>
                <a:prstClr val="white"/>
              </a:solidFill>
              <a:latin typeface="Andalus" panose="02020603050405020304" pitchFamily="18" charset="-78"/>
              <a:cs typeface="Andalus" panose="02020603050405020304" pitchFamily="18" charset="-78"/>
            </a:endParaRPr>
          </a:p>
          <a:p>
            <a:pPr lvl="0"/>
            <a:r>
              <a:rPr lang="fr-FR" sz="2400" dirty="0" smtClean="0">
                <a:solidFill>
                  <a:prstClr val="white"/>
                </a:solidFill>
                <a:latin typeface="Andalus" panose="02020603050405020304" pitchFamily="18" charset="-78"/>
                <a:cs typeface="Andalus" panose="02020603050405020304" pitchFamily="18" charset="-78"/>
              </a:rPr>
              <a:t>Ainsi </a:t>
            </a:r>
            <a:r>
              <a:rPr lang="fr-FR" sz="2400" dirty="0">
                <a:solidFill>
                  <a:prstClr val="white"/>
                </a:solidFill>
                <a:latin typeface="Andalus" panose="02020603050405020304" pitchFamily="18" charset="-78"/>
                <a:cs typeface="Andalus" panose="02020603050405020304" pitchFamily="18" charset="-78"/>
              </a:rPr>
              <a:t>on peut déterminer l'impact d'un type de rayonnement sur un type de tissu ou d'organe touché. Seule la dose absorbée est mesurée, les autres - dose équivalente et dose efficace – sont calculées.</a:t>
            </a:r>
          </a:p>
          <a:p>
            <a:endParaRPr lang="fr-FR" sz="2400" dirty="0" smtClean="0">
              <a:latin typeface="Andalus" panose="02020603050405020304" pitchFamily="18" charset="-78"/>
              <a:cs typeface="Andalus" panose="02020603050405020304" pitchFamily="18" charset="-78"/>
            </a:endParaRPr>
          </a:p>
          <a:p>
            <a:endParaRPr lang="fr-FR" sz="2400" dirty="0" smtClean="0">
              <a:latin typeface="Andalus" panose="02020603050405020304" pitchFamily="18" charset="-78"/>
              <a:cs typeface="Andalus" panose="02020603050405020304" pitchFamily="18" charset="-78"/>
            </a:endParaRPr>
          </a:p>
          <a:p>
            <a:endParaRPr lang="fr-FR" dirty="0"/>
          </a:p>
        </p:txBody>
      </p:sp>
    </p:spTree>
    <p:extLst>
      <p:ext uri="{BB962C8B-B14F-4D97-AF65-F5344CB8AC3E}">
        <p14:creationId xmlns:p14="http://schemas.microsoft.com/office/powerpoint/2010/main" val="42146800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p:cNvSpPr/>
              <p:nvPr/>
            </p:nvSpPr>
            <p:spPr>
              <a:xfrm>
                <a:off x="365090" y="407184"/>
                <a:ext cx="11401530" cy="3784498"/>
              </a:xfrm>
              <a:prstGeom prst="rect">
                <a:avLst/>
              </a:prstGeom>
            </p:spPr>
            <p:txBody>
              <a:bodyPr wrap="square">
                <a:spAutoFit/>
              </a:bodyPr>
              <a:lstStyle/>
              <a:p>
                <a:r>
                  <a:rPr lang="fr-FR" sz="2400" b="1" dirty="0" smtClean="0">
                    <a:latin typeface="Andalus" panose="02020603050405020304" pitchFamily="18" charset="-78"/>
                    <a:cs typeface="Andalus" panose="02020603050405020304" pitchFamily="18" charset="-78"/>
                  </a:rPr>
                  <a:t>La dose absorbée:</a:t>
                </a:r>
                <a:endParaRPr lang="fr-FR" sz="2400" b="1" dirty="0">
                  <a:latin typeface="Andalus" panose="02020603050405020304" pitchFamily="18" charset="-78"/>
                  <a:cs typeface="Andalus" panose="02020603050405020304" pitchFamily="18" charset="-78"/>
                </a:endParaRPr>
              </a:p>
              <a:p>
                <a:r>
                  <a:rPr lang="fr-FR" sz="2400" dirty="0">
                    <a:latin typeface="Andalus" panose="02020603050405020304" pitchFamily="18" charset="-78"/>
                    <a:cs typeface="Andalus" panose="02020603050405020304" pitchFamily="18" charset="-78"/>
                  </a:rPr>
                  <a:t>En radioprotection, la dose absorbée, ou, plus concisément, la dose, est l'énergie </a:t>
                </a:r>
                <a:r>
                  <a:rPr lang="fr-FR" sz="2400" dirty="0" smtClean="0">
                    <a:latin typeface="Andalus" panose="02020603050405020304" pitchFamily="18" charset="-78"/>
                    <a:cs typeface="Andalus" panose="02020603050405020304" pitchFamily="18" charset="-78"/>
                  </a:rPr>
                  <a:t>déposée par </a:t>
                </a:r>
                <a:r>
                  <a:rPr lang="fr-FR" sz="2400" dirty="0">
                    <a:latin typeface="Andalus" panose="02020603050405020304" pitchFamily="18" charset="-78"/>
                    <a:cs typeface="Andalus" panose="02020603050405020304" pitchFamily="18" charset="-78"/>
                  </a:rPr>
                  <a:t>unité de masse par un rayonnement ionisant</a:t>
                </a:r>
                <a:r>
                  <a:rPr lang="fr-FR" sz="2400" dirty="0" smtClean="0"/>
                  <a:t>.</a:t>
                </a:r>
              </a:p>
              <a:p>
                <a:pPr lvl="0"/>
                <a:r>
                  <a:rPr lang="fr-FR" sz="2400" dirty="0">
                    <a:solidFill>
                      <a:prstClr val="white"/>
                    </a:solidFill>
                    <a:latin typeface="Andalus" panose="02020603050405020304" pitchFamily="18" charset="-78"/>
                    <a:cs typeface="Andalus" panose="02020603050405020304" pitchFamily="18" charset="-78"/>
                  </a:rPr>
                  <a:t>Soit un faisceau de rayonnements ionisants irradiant un élément d'un matériau de masse dm.</a:t>
                </a:r>
              </a:p>
              <a:p>
                <a:pPr lvl="0"/>
                <a:r>
                  <a:rPr lang="fr-FR" sz="2400" dirty="0">
                    <a:solidFill>
                      <a:prstClr val="white"/>
                    </a:solidFill>
                    <a:latin typeface="Andalus" panose="02020603050405020304" pitchFamily="18" charset="-78"/>
                    <a:cs typeface="Andalus" panose="02020603050405020304" pitchFamily="18" charset="-78"/>
                  </a:rPr>
                  <a:t>Soit </a:t>
                </a:r>
                <a:r>
                  <a:rPr lang="fr-FR" sz="2400" dirty="0" err="1">
                    <a:solidFill>
                      <a:prstClr val="white"/>
                    </a:solidFill>
                    <a:latin typeface="Andalus" panose="02020603050405020304" pitchFamily="18" charset="-78"/>
                    <a:cs typeface="Andalus" panose="02020603050405020304" pitchFamily="18" charset="-78"/>
                  </a:rPr>
                  <a:t>dE</a:t>
                </a:r>
                <a:r>
                  <a:rPr lang="fr-FR" sz="2400" dirty="0">
                    <a:solidFill>
                      <a:prstClr val="white"/>
                    </a:solidFill>
                    <a:latin typeface="Andalus" panose="02020603050405020304" pitchFamily="18" charset="-78"/>
                    <a:cs typeface="Andalus" panose="02020603050405020304" pitchFamily="18" charset="-78"/>
                  </a:rPr>
                  <a:t> l'énergie déposée dans cet élément par le faisceau, la dose absorbée D est alors :</a:t>
                </a:r>
              </a:p>
              <a:p>
                <a:pPr lvl="0"/>
                <a14:m>
                  <m:oMathPara xmlns:m="http://schemas.openxmlformats.org/officeDocument/2006/math">
                    <m:oMathParaPr>
                      <m:jc m:val="centerGroup"/>
                    </m:oMathParaPr>
                    <m:oMath xmlns:m="http://schemas.openxmlformats.org/officeDocument/2006/math">
                      <m:r>
                        <a:rPr lang="fr-FR" sz="2400" i="1">
                          <a:solidFill>
                            <a:prstClr val="white"/>
                          </a:solidFill>
                          <a:latin typeface="Cambria Math" panose="02040503050406030204" pitchFamily="18" charset="0"/>
                          <a:cs typeface="Andalus" panose="02020603050405020304" pitchFamily="18" charset="-78"/>
                        </a:rPr>
                        <m:t>𝐷</m:t>
                      </m:r>
                      <m:r>
                        <a:rPr lang="fr-FR" sz="2400" i="1">
                          <a:solidFill>
                            <a:prstClr val="white"/>
                          </a:solidFill>
                          <a:latin typeface="Cambria Math" panose="02040503050406030204" pitchFamily="18" charset="0"/>
                          <a:cs typeface="Andalus" panose="02020603050405020304" pitchFamily="18" charset="-78"/>
                        </a:rPr>
                        <m:t>=</m:t>
                      </m:r>
                      <m:f>
                        <m:fPr>
                          <m:ctrlPr>
                            <a:rPr lang="fr-FR" sz="2400" i="1">
                              <a:solidFill>
                                <a:prstClr val="white"/>
                              </a:solidFill>
                              <a:latin typeface="Cambria Math" panose="02040503050406030204" pitchFamily="18" charset="0"/>
                              <a:cs typeface="Andalus" panose="02020603050405020304" pitchFamily="18" charset="-78"/>
                            </a:rPr>
                          </m:ctrlPr>
                        </m:fPr>
                        <m:num>
                          <m:r>
                            <a:rPr lang="fr-FR" sz="2400" i="1">
                              <a:solidFill>
                                <a:prstClr val="white"/>
                              </a:solidFill>
                              <a:latin typeface="Cambria Math" panose="02040503050406030204" pitchFamily="18" charset="0"/>
                              <a:cs typeface="Andalus" panose="02020603050405020304" pitchFamily="18" charset="-78"/>
                            </a:rPr>
                            <m:t>𝑑𝐸</m:t>
                          </m:r>
                        </m:num>
                        <m:den>
                          <m:r>
                            <a:rPr lang="fr-FR" sz="2400" i="1">
                              <a:solidFill>
                                <a:prstClr val="white"/>
                              </a:solidFill>
                              <a:latin typeface="Cambria Math" panose="02040503050406030204" pitchFamily="18" charset="0"/>
                              <a:cs typeface="Andalus" panose="02020603050405020304" pitchFamily="18" charset="-78"/>
                            </a:rPr>
                            <m:t>𝑑𝑚</m:t>
                          </m:r>
                        </m:den>
                      </m:f>
                      <m:d>
                        <m:dPr>
                          <m:ctrlPr>
                            <a:rPr lang="fr-FR" sz="2400" i="1">
                              <a:solidFill>
                                <a:prstClr val="white"/>
                              </a:solidFill>
                              <a:latin typeface="Cambria Math" panose="02040503050406030204" pitchFamily="18" charset="0"/>
                              <a:cs typeface="Andalus" panose="02020603050405020304" pitchFamily="18" charset="-78"/>
                            </a:rPr>
                          </m:ctrlPr>
                        </m:dPr>
                        <m:e>
                          <m:f>
                            <m:fPr>
                              <m:ctrlPr>
                                <a:rPr lang="fr-FR" sz="2400" i="1">
                                  <a:solidFill>
                                    <a:prstClr val="white"/>
                                  </a:solidFill>
                                  <a:latin typeface="Cambria Math" panose="02040503050406030204" pitchFamily="18" charset="0"/>
                                  <a:cs typeface="Andalus" panose="02020603050405020304" pitchFamily="18" charset="-78"/>
                                </a:rPr>
                              </m:ctrlPr>
                            </m:fPr>
                            <m:num>
                              <m:r>
                                <a:rPr lang="fr-FR" sz="2400" i="1">
                                  <a:solidFill>
                                    <a:prstClr val="white"/>
                                  </a:solidFill>
                                  <a:latin typeface="Cambria Math" panose="02040503050406030204" pitchFamily="18" charset="0"/>
                                  <a:cs typeface="Andalus" panose="02020603050405020304" pitchFamily="18" charset="-78"/>
                                </a:rPr>
                                <m:t>𝑗</m:t>
                              </m:r>
                            </m:num>
                            <m:den>
                              <m:r>
                                <a:rPr lang="fr-FR" sz="2400" i="1">
                                  <a:solidFill>
                                    <a:prstClr val="white"/>
                                  </a:solidFill>
                                  <a:latin typeface="Cambria Math" panose="02040503050406030204" pitchFamily="18" charset="0"/>
                                  <a:cs typeface="Andalus" panose="02020603050405020304" pitchFamily="18" charset="-78"/>
                                </a:rPr>
                                <m:t>𝑘𝑔</m:t>
                              </m:r>
                            </m:den>
                          </m:f>
                          <m:r>
                            <a:rPr lang="fr-FR" sz="2400" i="1">
                              <a:solidFill>
                                <a:prstClr val="white"/>
                              </a:solidFill>
                              <a:latin typeface="Cambria Math" panose="02040503050406030204" pitchFamily="18" charset="0"/>
                              <a:cs typeface="Andalus" panose="02020603050405020304" pitchFamily="18" charset="-78"/>
                            </a:rPr>
                            <m:t>:</m:t>
                          </m:r>
                          <m:r>
                            <a:rPr lang="fr-FR" sz="2400" i="1">
                              <a:solidFill>
                                <a:prstClr val="white"/>
                              </a:solidFill>
                              <a:latin typeface="Cambria Math" panose="02040503050406030204" pitchFamily="18" charset="0"/>
                              <a:cs typeface="Andalus" panose="02020603050405020304" pitchFamily="18" charset="-78"/>
                            </a:rPr>
                            <m:t>𝐺𝑦</m:t>
                          </m:r>
                        </m:e>
                      </m:d>
                      <m:r>
                        <a:rPr lang="fr-FR" sz="2400" i="1">
                          <a:solidFill>
                            <a:prstClr val="white"/>
                          </a:solidFill>
                          <a:latin typeface="Cambria Math" panose="02040503050406030204" pitchFamily="18" charset="0"/>
                          <a:cs typeface="Andalus" panose="02020603050405020304" pitchFamily="18" charset="-78"/>
                        </a:rPr>
                        <m:t>[</m:t>
                      </m:r>
                      <m:r>
                        <a:rPr lang="fr-FR" sz="2400" i="1">
                          <a:solidFill>
                            <a:prstClr val="white"/>
                          </a:solidFill>
                          <a:latin typeface="Cambria Math" panose="02040503050406030204" pitchFamily="18" charset="0"/>
                          <a:cs typeface="Andalus" panose="02020603050405020304" pitchFamily="18" charset="-78"/>
                        </a:rPr>
                        <m:t>𝐺𝑦</m:t>
                      </m:r>
                      <m:r>
                        <a:rPr lang="fr-FR" sz="2400" i="1">
                          <a:solidFill>
                            <a:prstClr val="white"/>
                          </a:solidFill>
                          <a:latin typeface="Cambria Math" panose="02040503050406030204" pitchFamily="18" charset="0"/>
                          <a:cs typeface="Andalus" panose="02020603050405020304" pitchFamily="18" charset="-78"/>
                        </a:rPr>
                        <m:t>=</m:t>
                      </m:r>
                      <m:r>
                        <a:rPr lang="fr-FR" sz="2400" i="1">
                          <a:solidFill>
                            <a:prstClr val="white"/>
                          </a:solidFill>
                          <a:latin typeface="Cambria Math" panose="02040503050406030204" pitchFamily="18" charset="0"/>
                          <a:cs typeface="Andalus" panose="02020603050405020304" pitchFamily="18" charset="-78"/>
                        </a:rPr>
                        <m:t>𝐺𝑟𝑎𝑦</m:t>
                      </m:r>
                      <m:r>
                        <a:rPr lang="fr-FR" sz="2400" i="1">
                          <a:solidFill>
                            <a:prstClr val="white"/>
                          </a:solidFill>
                          <a:latin typeface="Cambria Math" panose="02040503050406030204" pitchFamily="18" charset="0"/>
                          <a:cs typeface="Andalus" panose="02020603050405020304" pitchFamily="18" charset="-78"/>
                        </a:rPr>
                        <m:t>]</m:t>
                      </m:r>
                    </m:oMath>
                  </m:oMathPara>
                </a14:m>
                <a:endParaRPr lang="fr-FR" sz="2400" dirty="0">
                  <a:solidFill>
                    <a:prstClr val="white"/>
                  </a:solidFill>
                  <a:latin typeface="Andalus" panose="02020603050405020304" pitchFamily="18" charset="-78"/>
                  <a:cs typeface="Andalus" panose="02020603050405020304" pitchFamily="18" charset="-78"/>
                </a:endParaRPr>
              </a:p>
              <a:p>
                <a:pPr lvl="0"/>
                <a:r>
                  <a:rPr lang="fr-FR" sz="2400" dirty="0">
                    <a:solidFill>
                      <a:prstClr val="white"/>
                    </a:solidFill>
                    <a:latin typeface="Andalus" panose="02020603050405020304" pitchFamily="18" charset="-78"/>
                    <a:cs typeface="Andalus" panose="02020603050405020304" pitchFamily="18" charset="-78"/>
                  </a:rPr>
                  <a:t>La </a:t>
                </a:r>
                <a:r>
                  <a:rPr lang="fr-FR" sz="2400" dirty="0">
                    <a:solidFill>
                      <a:prstClr val="white"/>
                    </a:solidFill>
                    <a:latin typeface="Andalus" panose="02020603050405020304" pitchFamily="18" charset="-78"/>
                    <a:cs typeface="Andalus" panose="02020603050405020304" pitchFamily="18" charset="-78"/>
                  </a:rPr>
                  <a:t>dose absorbée mesure donc la densité massique d'énergie déposée </a:t>
                </a:r>
                <a:r>
                  <a:rPr lang="fr-FR" sz="2400" dirty="0" smtClean="0">
                    <a:solidFill>
                      <a:prstClr val="white"/>
                    </a:solidFill>
                    <a:latin typeface="Andalus" panose="02020603050405020304" pitchFamily="18" charset="-78"/>
                    <a:cs typeface="Andalus" panose="02020603050405020304" pitchFamily="18" charset="-78"/>
                  </a:rPr>
                  <a:t>par  irradiation</a:t>
                </a:r>
                <a:endParaRPr lang="fr-FR" sz="2400" dirty="0">
                  <a:solidFill>
                    <a:prstClr val="white"/>
                  </a:solidFill>
                  <a:latin typeface="Andalus" panose="02020603050405020304" pitchFamily="18" charset="-78"/>
                  <a:cs typeface="Andalus" panose="02020603050405020304" pitchFamily="18" charset="-78"/>
                </a:endParaRPr>
              </a:p>
              <a:p>
                <a:endParaRPr lang="fr-FR" dirty="0"/>
              </a:p>
            </p:txBody>
          </p:sp>
        </mc:Choice>
        <mc:Fallback>
          <p:sp>
            <p:nvSpPr>
              <p:cNvPr id="2" name="Rectangle 1"/>
              <p:cNvSpPr>
                <a:spLocks noRot="1" noChangeAspect="1" noMove="1" noResize="1" noEditPoints="1" noAdjustHandles="1" noChangeArrowheads="1" noChangeShapeType="1" noTextEdit="1"/>
              </p:cNvSpPr>
              <p:nvPr/>
            </p:nvSpPr>
            <p:spPr>
              <a:xfrm>
                <a:off x="365090" y="407184"/>
                <a:ext cx="11401530" cy="3784498"/>
              </a:xfrm>
              <a:prstGeom prst="rect">
                <a:avLst/>
              </a:prstGeom>
              <a:blipFill>
                <a:blip r:embed="rId2"/>
                <a:stretch>
                  <a:fillRect l="-856" t="-1288"/>
                </a:stretch>
              </a:blipFill>
            </p:spPr>
            <p:txBody>
              <a:bodyPr/>
              <a:lstStyle/>
              <a:p>
                <a:r>
                  <a:rPr lang="fr-FR">
                    <a:noFill/>
                  </a:rPr>
                  <a:t> </a:t>
                </a:r>
              </a:p>
            </p:txBody>
          </p:sp>
        </mc:Fallback>
      </mc:AlternateContent>
      <p:pic>
        <p:nvPicPr>
          <p:cNvPr id="3" name="Picture 2"/>
          <p:cNvPicPr>
            <a:picLocks noChangeAspect="1"/>
          </p:cNvPicPr>
          <p:nvPr/>
        </p:nvPicPr>
        <p:blipFill>
          <a:blip r:embed="rId3"/>
          <a:stretch>
            <a:fillRect/>
          </a:stretch>
        </p:blipFill>
        <p:spPr>
          <a:xfrm>
            <a:off x="3953580" y="4059535"/>
            <a:ext cx="5048518" cy="2674488"/>
          </a:xfrm>
          <a:prstGeom prst="rect">
            <a:avLst/>
          </a:prstGeom>
        </p:spPr>
      </p:pic>
    </p:spTree>
    <p:extLst>
      <p:ext uri="{BB962C8B-B14F-4D97-AF65-F5344CB8AC3E}">
        <p14:creationId xmlns:p14="http://schemas.microsoft.com/office/powerpoint/2010/main" val="385296387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3657</TotalTime>
  <Words>2475</Words>
  <Application>Microsoft Office PowerPoint</Application>
  <PresentationFormat>Widescreen</PresentationFormat>
  <Paragraphs>172</Paragraphs>
  <Slides>38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Andalus</vt:lpstr>
      <vt:lpstr>Arial</vt:lpstr>
      <vt:lpstr>Cambria Math</vt:lpstr>
      <vt:lpstr>Century Gothic</vt:lpstr>
      <vt:lpstr>Söhne</vt:lpstr>
      <vt:lpstr>Wingdings</vt:lpstr>
      <vt:lpstr>Wingdings 3</vt:lpstr>
      <vt:lpstr>Ion</vt:lpstr>
      <vt:lpstr>Radioprotection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43</cp:revision>
  <dcterms:created xsi:type="dcterms:W3CDTF">2024-05-05T15:38:09Z</dcterms:created>
  <dcterms:modified xsi:type="dcterms:W3CDTF">2024-05-08T04:36:02Z</dcterms:modified>
</cp:coreProperties>
</file>