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1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324" r:id="rId20"/>
    <p:sldId id="273" r:id="rId21"/>
    <p:sldId id="274" r:id="rId22"/>
    <p:sldId id="275" r:id="rId23"/>
    <p:sldId id="319" r:id="rId24"/>
    <p:sldId id="276" r:id="rId25"/>
    <p:sldId id="277" r:id="rId26"/>
    <p:sldId id="278" r:id="rId27"/>
    <p:sldId id="279" r:id="rId28"/>
    <p:sldId id="282" r:id="rId29"/>
    <p:sldId id="281" r:id="rId30"/>
    <p:sldId id="283" r:id="rId31"/>
    <p:sldId id="320" r:id="rId32"/>
    <p:sldId id="330" r:id="rId33"/>
    <p:sldId id="331" r:id="rId34"/>
    <p:sldId id="284" r:id="rId35"/>
    <p:sldId id="285" r:id="rId36"/>
    <p:sldId id="286" r:id="rId37"/>
    <p:sldId id="288" r:id="rId38"/>
    <p:sldId id="287" r:id="rId39"/>
    <p:sldId id="289" r:id="rId40"/>
    <p:sldId id="290" r:id="rId41"/>
    <p:sldId id="291" r:id="rId42"/>
    <p:sldId id="292" r:id="rId43"/>
    <p:sldId id="293" r:id="rId44"/>
    <p:sldId id="294" r:id="rId45"/>
    <p:sldId id="296" r:id="rId46"/>
    <p:sldId id="332" r:id="rId47"/>
    <p:sldId id="298" r:id="rId48"/>
    <p:sldId id="299" r:id="rId49"/>
    <p:sldId id="300" r:id="rId50"/>
    <p:sldId id="321" r:id="rId51"/>
    <p:sldId id="301" r:id="rId52"/>
    <p:sldId id="303" r:id="rId53"/>
    <p:sldId id="327" r:id="rId54"/>
    <p:sldId id="328" r:id="rId55"/>
    <p:sldId id="329" r:id="rId56"/>
    <p:sldId id="322" r:id="rId57"/>
    <p:sldId id="302" r:id="rId58"/>
    <p:sldId id="325" r:id="rId59"/>
    <p:sldId id="304" r:id="rId6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F2E8F39-6823-41DA-8D1D-0DD6308ABF96}" type="datetimeFigureOut">
              <a:rPr lang="fr-FR" smtClean="0"/>
              <a:pPr/>
              <a:t>05/05/2024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DF4A651-10A6-4165-8798-76A4C885A3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Dr YAZA.M </a:t>
            </a:r>
            <a:r>
              <a:rPr lang="fr-FR" dirty="0" err="1" smtClean="0"/>
              <a:t>Ep</a:t>
            </a:r>
            <a:r>
              <a:rPr lang="fr-FR" dirty="0" smtClean="0"/>
              <a:t> MEZIOU</a:t>
            </a:r>
          </a:p>
          <a:p>
            <a:r>
              <a:rPr lang="fr-FR" dirty="0" smtClean="0"/>
              <a:t>Spécialiste en biochimie clinique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Acides </a:t>
            </a:r>
            <a:r>
              <a:rPr lang="fr-FR" smtClean="0"/>
              <a:t>nucléiques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0"/>
            <a:ext cx="121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00166" y="71414"/>
            <a:ext cx="64294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 smtClean="0"/>
              <a:t>Ministère de l’enseignement supérieur et de la recherche </a:t>
            </a:r>
          </a:p>
          <a:p>
            <a:pPr algn="ctr"/>
            <a:r>
              <a:rPr lang="fr-FR" sz="2200" dirty="0" smtClean="0"/>
              <a:t>Université ‘‘’’ Oran </a:t>
            </a:r>
          </a:p>
          <a:p>
            <a:pPr algn="ctr"/>
            <a:r>
              <a:rPr lang="fr-FR" sz="2200" dirty="0"/>
              <a:t>A</a:t>
            </a:r>
            <a:r>
              <a:rPr lang="fr-FR" sz="2200" dirty="0" smtClean="0"/>
              <a:t>nnexe de Tiaret </a:t>
            </a:r>
          </a:p>
          <a:p>
            <a:pPr algn="ctr"/>
            <a:r>
              <a:rPr lang="fr-FR" sz="2200" dirty="0" smtClean="0"/>
              <a:t> Département de médecine</a:t>
            </a:r>
            <a:endParaRPr lang="fr-FR" sz="2200" dirty="0"/>
          </a:p>
        </p:txBody>
      </p:sp>
      <p:sp>
        <p:nvSpPr>
          <p:cNvPr id="6" name="ZoneTexte 5"/>
          <p:cNvSpPr txBox="1"/>
          <p:nvPr/>
        </p:nvSpPr>
        <p:spPr>
          <a:xfrm>
            <a:off x="3357554" y="5143512"/>
            <a:ext cx="2214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2023/2024</a:t>
            </a: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62042" t="29297" r="20937" b="20898"/>
          <a:stretch>
            <a:fillRect/>
          </a:stretch>
        </p:blipFill>
        <p:spPr bwMode="auto">
          <a:xfrm>
            <a:off x="1285852" y="500042"/>
            <a:ext cx="257176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9568" t="65625" r="40117" b="27539"/>
          <a:stretch>
            <a:fillRect/>
          </a:stretch>
        </p:blipFill>
        <p:spPr bwMode="auto">
          <a:xfrm>
            <a:off x="4041318" y="4429132"/>
            <a:ext cx="453121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39568" t="46094" r="40117" b="44271"/>
          <a:stretch>
            <a:fillRect/>
          </a:stretch>
        </p:blipFill>
        <p:spPr bwMode="auto">
          <a:xfrm>
            <a:off x="4000496" y="2786058"/>
            <a:ext cx="4643470" cy="123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39568" t="54883" r="40666" b="35351"/>
          <a:stretch>
            <a:fillRect/>
          </a:stretch>
        </p:blipFill>
        <p:spPr bwMode="auto">
          <a:xfrm>
            <a:off x="4000496" y="1357298"/>
            <a:ext cx="437200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9531" t="34180" r="40703" b="28711"/>
          <a:stretch>
            <a:fillRect/>
          </a:stretch>
        </p:blipFill>
        <p:spPr bwMode="auto">
          <a:xfrm>
            <a:off x="1142976" y="1428736"/>
            <a:ext cx="4500594" cy="475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60945" t="53711" r="26427" b="27734"/>
          <a:stretch>
            <a:fillRect/>
          </a:stretch>
        </p:blipFill>
        <p:spPr bwMode="auto">
          <a:xfrm>
            <a:off x="5572132" y="2000240"/>
            <a:ext cx="292895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43934" t="34851" r="19301" b="33317"/>
          <a:stretch>
            <a:fillRect/>
          </a:stretch>
        </p:blipFill>
        <p:spPr bwMode="auto">
          <a:xfrm>
            <a:off x="1214414" y="1428736"/>
            <a:ext cx="75009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67744" t="66683" r="19301" b="17740"/>
          <a:stretch>
            <a:fillRect/>
          </a:stretch>
        </p:blipFill>
        <p:spPr bwMode="auto">
          <a:xfrm>
            <a:off x="2143108" y="4500570"/>
            <a:ext cx="592935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2. Sucres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40629" t="24414" r="19839" b="28711"/>
          <a:stretch>
            <a:fillRect/>
          </a:stretch>
        </p:blipFill>
        <p:spPr bwMode="auto">
          <a:xfrm>
            <a:off x="1285852" y="2071678"/>
            <a:ext cx="72866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3. Bases azotés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40770" t="43742" r="18741" b="22832"/>
          <a:stretch>
            <a:fillRect/>
          </a:stretch>
        </p:blipFill>
        <p:spPr bwMode="auto">
          <a:xfrm>
            <a:off x="1500166" y="2000240"/>
            <a:ext cx="742955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4. Nucléoside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425" y="2071678"/>
            <a:ext cx="7291417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4.Nucléotide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39531" t="33330" r="19290" b="24805"/>
          <a:stretch>
            <a:fillRect/>
          </a:stretch>
        </p:blipFill>
        <p:spPr bwMode="auto">
          <a:xfrm>
            <a:off x="1285852" y="2285992"/>
            <a:ext cx="750099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I.Composition</a:t>
            </a:r>
            <a:r>
              <a:rPr lang="fr-FR" dirty="0" smtClean="0"/>
              <a:t>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4.Nucléotide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0629" t="28764" r="19839" b="32617"/>
          <a:stretch>
            <a:fillRect/>
          </a:stretch>
        </p:blipFill>
        <p:spPr bwMode="auto">
          <a:xfrm>
            <a:off x="1214413" y="2071678"/>
            <a:ext cx="754385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5.Nomenclature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40080" t="38867" r="42350" b="15039"/>
          <a:stretch>
            <a:fillRect/>
          </a:stretch>
        </p:blipFill>
        <p:spPr bwMode="auto">
          <a:xfrm>
            <a:off x="1285852" y="2214554"/>
            <a:ext cx="285752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 l="55490" t="70508" r="24744" b="15820"/>
          <a:stretch>
            <a:fillRect/>
          </a:stretch>
        </p:blipFill>
        <p:spPr bwMode="auto">
          <a:xfrm>
            <a:off x="4643438" y="4929198"/>
            <a:ext cx="3357586" cy="130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 l="54905" t="44922" r="31918" b="29687"/>
          <a:stretch>
            <a:fillRect/>
          </a:stretch>
        </p:blipFill>
        <p:spPr bwMode="auto">
          <a:xfrm>
            <a:off x="5000628" y="1857364"/>
            <a:ext cx="22860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7072330" y="2426609"/>
            <a:ext cx="571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C</a:t>
            </a:r>
            <a:endParaRPr lang="fr-F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5.Nomenclature</a:t>
            </a:r>
          </a:p>
          <a:p>
            <a:endParaRPr lang="fr-F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4590" t="32226" r="20937" b="37500"/>
          <a:stretch>
            <a:fillRect/>
          </a:stretch>
        </p:blipFill>
        <p:spPr bwMode="auto">
          <a:xfrm>
            <a:off x="857224" y="2071678"/>
            <a:ext cx="785818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Plan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  <a:buNone/>
            </a:pPr>
            <a:r>
              <a:rPr lang="fr-FR" dirty="0" smtClean="0"/>
              <a:t>Introduction: bref historique</a:t>
            </a:r>
          </a:p>
          <a:p>
            <a:pPr marL="571500" indent="-571500">
              <a:lnSpc>
                <a:spcPct val="200000"/>
              </a:lnSpc>
              <a:buAutoNum type="romanUcPeriod"/>
            </a:pPr>
            <a:r>
              <a:rPr lang="fr-FR" dirty="0" smtClean="0"/>
              <a:t>Chapitre I: Composition des Acides Nucléiques</a:t>
            </a:r>
          </a:p>
          <a:p>
            <a:pPr marL="571500" indent="-571500">
              <a:lnSpc>
                <a:spcPct val="200000"/>
              </a:lnSpc>
              <a:buAutoNum type="romanUcPeriod"/>
            </a:pPr>
            <a:r>
              <a:rPr lang="fr-FR" dirty="0" smtClean="0"/>
              <a:t>Chapitre II. Structure des acides nucléique</a:t>
            </a:r>
          </a:p>
          <a:p>
            <a:pPr marL="571500" indent="-571500">
              <a:lnSpc>
                <a:spcPct val="200000"/>
              </a:lnSpc>
              <a:buAutoNum type="romanUcPeriod"/>
            </a:pPr>
            <a:r>
              <a:rPr lang="fr-FR" dirty="0" smtClean="0"/>
              <a:t>Chapitre III. Propriétés physico-chimique</a:t>
            </a:r>
          </a:p>
          <a:p>
            <a:pPr marL="571500" indent="-571500">
              <a:lnSpc>
                <a:spcPct val="200000"/>
              </a:lnSpc>
              <a:buAutoNum type="romanUcPeriod"/>
            </a:pPr>
            <a:r>
              <a:rPr lang="fr-FR" dirty="0" smtClean="0"/>
              <a:t>Chapitre IV. Métabolisme des acides nucléiques </a:t>
            </a:r>
          </a:p>
          <a:p>
            <a:pPr marL="571500" indent="-571500">
              <a:lnSpc>
                <a:spcPct val="200000"/>
              </a:lnSpc>
              <a:buNone/>
            </a:pPr>
            <a:r>
              <a:rPr lang="fr-FR" dirty="0" smtClean="0"/>
              <a:t>Conclusion </a:t>
            </a:r>
          </a:p>
          <a:p>
            <a:pPr marL="571500" indent="-571500">
              <a:buAutoNum type="romanUcPeriod"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5.Nomenclature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78" y="1985983"/>
            <a:ext cx="7143750" cy="43719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ARN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1923" t="37267" r="23055" b="35998"/>
          <a:stretch>
            <a:fillRect/>
          </a:stretch>
        </p:blipFill>
        <p:spPr bwMode="auto">
          <a:xfrm>
            <a:off x="1261259" y="1857364"/>
            <a:ext cx="766845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ADN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41179" t="31250" r="21486" b="32617"/>
          <a:stretch>
            <a:fillRect/>
          </a:stretch>
        </p:blipFill>
        <p:spPr bwMode="auto">
          <a:xfrm>
            <a:off x="1142976" y="2071678"/>
            <a:ext cx="78176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857488" y="3652067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66"/>
                </a:solidFill>
              </a:rPr>
              <a:t>Désoxy</a:t>
            </a:r>
            <a:endParaRPr lang="fr-FR" sz="1200" b="1" dirty="0">
              <a:solidFill>
                <a:srgbClr val="FF006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57488" y="4437885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66"/>
                </a:solidFill>
              </a:rPr>
              <a:t>Désoxy</a:t>
            </a:r>
            <a:endParaRPr lang="fr-FR" sz="1200" b="1" dirty="0">
              <a:solidFill>
                <a:srgbClr val="FF006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57488" y="5223703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66"/>
                </a:solidFill>
              </a:rPr>
              <a:t>Désoxy</a:t>
            </a:r>
            <a:endParaRPr lang="fr-FR" sz="1200" b="1" dirty="0">
              <a:solidFill>
                <a:srgbClr val="FF006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57488" y="5929330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66"/>
                </a:solidFill>
              </a:rPr>
              <a:t>Désoxy</a:t>
            </a:r>
            <a:endParaRPr lang="fr-FR" sz="1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I. Composition des Acides Nucléiques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r>
              <a:rPr lang="fr-FR" b="1" dirty="0" smtClean="0"/>
              <a:t>Remarque:</a:t>
            </a:r>
          </a:p>
          <a:p>
            <a:pPr>
              <a:buNone/>
            </a:pPr>
            <a:r>
              <a:rPr lang="fr-FR" dirty="0" smtClean="0"/>
              <a:t>Pour les nucléosides di- et triphosphates, il existe une liaison </a:t>
            </a:r>
            <a:r>
              <a:rPr lang="fr-FR" b="1" dirty="0" smtClean="0"/>
              <a:t>anhydride </a:t>
            </a:r>
            <a:r>
              <a:rPr lang="fr-FR" dirty="0" smtClean="0"/>
              <a:t>d’acide riche en énergie entre les groupements phosphates</a:t>
            </a:r>
            <a:r>
              <a:rPr lang="fr-FR" b="1" dirty="0" smtClean="0"/>
              <a:t>.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31845" t="44922" r="24780" b="25781"/>
          <a:stretch>
            <a:fillRect/>
          </a:stretch>
        </p:blipFill>
        <p:spPr bwMode="auto">
          <a:xfrm>
            <a:off x="1957398" y="3429000"/>
            <a:ext cx="5643602" cy="21431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1179" t="28320" r="46193" b="17969"/>
          <a:stretch>
            <a:fillRect/>
          </a:stretch>
        </p:blipFill>
        <p:spPr bwMode="auto">
          <a:xfrm>
            <a:off x="6072198" y="1428736"/>
            <a:ext cx="307180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300163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l="60395" t="50923" r="20937" b="39385"/>
          <a:stretch>
            <a:fillRect/>
          </a:stretch>
        </p:blipFill>
        <p:spPr bwMode="auto">
          <a:xfrm>
            <a:off x="1285852" y="1928802"/>
            <a:ext cx="485778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1179" t="28320" r="46193" b="17969"/>
          <a:stretch>
            <a:fillRect/>
          </a:stretch>
        </p:blipFill>
        <p:spPr bwMode="auto">
          <a:xfrm>
            <a:off x="5214942" y="2000240"/>
            <a:ext cx="35719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6851" y="2214554"/>
            <a:ext cx="425671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357290" y="1428736"/>
            <a:ext cx="4214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</a:rPr>
              <a:t>1. </a:t>
            </a:r>
            <a:r>
              <a:rPr lang="fr-FR" sz="3000" b="1" dirty="0" err="1" smtClean="0">
                <a:solidFill>
                  <a:srgbClr val="0070C0"/>
                </a:solidFill>
              </a:rPr>
              <a:t>Structrure</a:t>
            </a:r>
            <a:r>
              <a:rPr lang="fr-FR" sz="3000" b="1" dirty="0" smtClean="0">
                <a:solidFill>
                  <a:srgbClr val="0070C0"/>
                </a:solidFill>
              </a:rPr>
              <a:t> primaire</a:t>
            </a:r>
            <a:endParaRPr lang="fr-FR" sz="3000" b="1" dirty="0">
              <a:solidFill>
                <a:srgbClr val="0070C0"/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300163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5915012" cy="54102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1. </a:t>
            </a:r>
            <a:r>
              <a:rPr lang="fr-FR" sz="2400" b="1" dirty="0" err="1" smtClean="0">
                <a:solidFill>
                  <a:srgbClr val="0070C0"/>
                </a:solidFill>
              </a:rPr>
              <a:t>Structrure</a:t>
            </a:r>
            <a:r>
              <a:rPr lang="fr-FR" sz="2400" b="1" dirty="0" smtClean="0">
                <a:solidFill>
                  <a:srgbClr val="0070C0"/>
                </a:solidFill>
              </a:rPr>
              <a:t> primaire</a:t>
            </a:r>
            <a:endParaRPr lang="fr-FR" sz="2200" dirty="0" smtClean="0"/>
          </a:p>
          <a:p>
            <a:pPr algn="just">
              <a:lnSpc>
                <a:spcPct val="150000"/>
              </a:lnSpc>
            </a:pPr>
            <a:r>
              <a:rPr lang="fr-FR" sz="2200" dirty="0" smtClean="0"/>
              <a:t>Le brin d'ADN est un polymère de </a:t>
            </a:r>
            <a:r>
              <a:rPr lang="fr-FR" sz="2200" b="1" dirty="0" err="1" smtClean="0"/>
              <a:t>désoxyribonucléotides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monophosphates</a:t>
            </a:r>
            <a:r>
              <a:rPr lang="fr-FR" sz="2200" b="1" dirty="0" smtClean="0"/>
              <a:t> </a:t>
            </a:r>
            <a:r>
              <a:rPr lang="fr-FR" sz="2200" dirty="0" smtClean="0"/>
              <a:t>reliés entre eux par des </a:t>
            </a:r>
            <a:r>
              <a:rPr lang="fr-FR" sz="2200" b="1" dirty="0" smtClean="0"/>
              <a:t>liaisons 3',5'- </a:t>
            </a:r>
            <a:r>
              <a:rPr lang="fr-FR" sz="2200" b="1" dirty="0" err="1" smtClean="0"/>
              <a:t>phosphodiester</a:t>
            </a:r>
            <a:endParaRPr lang="fr-FR" sz="2200" dirty="0" smtClean="0"/>
          </a:p>
          <a:p>
            <a:pPr algn="just">
              <a:lnSpc>
                <a:spcPct val="150000"/>
              </a:lnSpc>
            </a:pPr>
            <a:r>
              <a:rPr lang="fr-FR" sz="2200" dirty="0" smtClean="0"/>
              <a:t>L’alternance pentose-Phosphate constitue le </a:t>
            </a:r>
            <a:r>
              <a:rPr lang="fr-FR" sz="2200" b="1" dirty="0" smtClean="0"/>
              <a:t>squelette </a:t>
            </a:r>
            <a:r>
              <a:rPr lang="fr-FR" sz="2200" dirty="0" smtClean="0"/>
              <a:t>de l’ADN sur lequel sont accrochées les bases azotées </a:t>
            </a:r>
          </a:p>
          <a:p>
            <a:pPr algn="just">
              <a:lnSpc>
                <a:spcPct val="150000"/>
              </a:lnSpc>
            </a:pPr>
            <a:r>
              <a:rPr lang="fr-FR" sz="2200" dirty="0" smtClean="0"/>
              <a:t>Le brin d'ADN possède une</a:t>
            </a:r>
            <a:r>
              <a:rPr lang="fr-FR" sz="2200" b="1" dirty="0" smtClean="0"/>
              <a:t> polarité</a:t>
            </a:r>
            <a:r>
              <a:rPr lang="fr-FR" sz="2200" dirty="0" smtClean="0"/>
              <a:t>: il a une </a:t>
            </a:r>
            <a:r>
              <a:rPr lang="fr-FR" sz="2200" b="1" dirty="0" smtClean="0"/>
              <a:t>extrémité 5'- phosphate et une extrémité 3'- OH</a:t>
            </a:r>
            <a:r>
              <a:rPr lang="fr-FR" sz="2200" dirty="0" smtClean="0"/>
              <a:t>.</a:t>
            </a:r>
            <a:endParaRPr lang="fr-FR" sz="2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1179" t="28320" r="46193" b="17969"/>
          <a:stretch>
            <a:fillRect/>
          </a:stretch>
        </p:blipFill>
        <p:spPr bwMode="auto">
          <a:xfrm>
            <a:off x="7286644" y="1428736"/>
            <a:ext cx="171451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300163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b="1" dirty="0" err="1" smtClean="0"/>
              <a:t>Chargaff</a:t>
            </a:r>
            <a:r>
              <a:rPr lang="fr-FR" b="1" dirty="0" smtClean="0"/>
              <a:t> 1950:</a:t>
            </a:r>
          </a:p>
          <a:p>
            <a:r>
              <a:rPr lang="fr-FR" dirty="0" smtClean="0"/>
              <a:t>A=T , C=G </a:t>
            </a:r>
          </a:p>
          <a:p>
            <a:r>
              <a:rPr lang="fr-FR" dirty="0" smtClean="0"/>
              <a:t>A+T/C+G varie selon espèce 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9531" t="49805" r="18741" b="16992"/>
          <a:stretch>
            <a:fillRect/>
          </a:stretch>
        </p:blipFill>
        <p:spPr bwMode="auto">
          <a:xfrm>
            <a:off x="1142976" y="3143248"/>
            <a:ext cx="4286280" cy="31432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 l="45022" t="41016" r="23133" b="26757"/>
          <a:stretch>
            <a:fillRect/>
          </a:stretch>
        </p:blipFill>
        <p:spPr bwMode="auto">
          <a:xfrm>
            <a:off x="5572132" y="3071810"/>
            <a:ext cx="33575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300163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214414" y="1643050"/>
            <a:ext cx="4700566" cy="521495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fr-FR" sz="3900" b="1" dirty="0" smtClean="0">
                <a:solidFill>
                  <a:srgbClr val="0070C0"/>
                </a:solidFill>
              </a:rPr>
              <a:t>2. Structure secondaire</a:t>
            </a:r>
          </a:p>
          <a:p>
            <a:pPr algn="just">
              <a:lnSpc>
                <a:spcPct val="160000"/>
              </a:lnSpc>
            </a:pPr>
            <a:r>
              <a:rPr lang="fr-FR" dirty="0" smtClean="0"/>
              <a:t>La molécule d’ADN est constituée de </a:t>
            </a:r>
            <a:r>
              <a:rPr lang="fr-FR" b="1" dirty="0" smtClean="0"/>
              <a:t>deux chaînes d’ADN (ou brins d'ADN) </a:t>
            </a:r>
            <a:endParaRPr lang="fr-FR" dirty="0" smtClean="0"/>
          </a:p>
          <a:p>
            <a:pPr algn="just">
              <a:lnSpc>
                <a:spcPct val="160000"/>
              </a:lnSpc>
            </a:pPr>
            <a:r>
              <a:rPr lang="fr-FR" dirty="0" smtClean="0"/>
              <a:t>Conformation </a:t>
            </a:r>
            <a:r>
              <a:rPr lang="fr-FR" b="1" dirty="0" smtClean="0"/>
              <a:t>hélicoïdale</a:t>
            </a:r>
            <a:r>
              <a:rPr lang="fr-FR" dirty="0" smtClean="0"/>
              <a:t> appelée double hélice d'ADN.</a:t>
            </a:r>
          </a:p>
          <a:p>
            <a:pPr algn="just">
              <a:lnSpc>
                <a:spcPct val="160000"/>
              </a:lnSpc>
            </a:pPr>
            <a:r>
              <a:rPr lang="fr-FR" dirty="0" smtClean="0"/>
              <a:t>les deux chaînes sont </a:t>
            </a:r>
            <a:r>
              <a:rPr lang="fr-FR" b="1" dirty="0" smtClean="0"/>
              <a:t>antiparallèles</a:t>
            </a:r>
          </a:p>
          <a:p>
            <a:pPr algn="just">
              <a:lnSpc>
                <a:spcPct val="160000"/>
              </a:lnSpc>
            </a:pPr>
            <a:r>
              <a:rPr lang="fr-FR" dirty="0" smtClean="0"/>
              <a:t>L’hélice tourne à </a:t>
            </a:r>
            <a:r>
              <a:rPr lang="fr-FR" b="1" dirty="0" smtClean="0"/>
              <a:t>droite </a:t>
            </a:r>
          </a:p>
          <a:p>
            <a:pPr algn="just">
              <a:lnSpc>
                <a:spcPct val="160000"/>
              </a:lnSpc>
            </a:pPr>
            <a:r>
              <a:rPr lang="fr-FR" b="1" dirty="0" smtClean="0"/>
              <a:t>Deux sillons inégaux</a:t>
            </a:r>
            <a:r>
              <a:rPr lang="fr-FR" dirty="0" smtClean="0"/>
              <a:t> : le grand sillon (sillon majeur) et le petit sillon ou sillon mineure)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51365" t="31191" r="36012" b="35044"/>
          <a:stretch>
            <a:fillRect/>
          </a:stretch>
        </p:blipFill>
        <p:spPr bwMode="auto">
          <a:xfrm>
            <a:off x="6286512" y="2071678"/>
            <a:ext cx="228601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300163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2. Structure secondaire</a:t>
            </a:r>
          </a:p>
          <a:p>
            <a:endParaRPr lang="fr-FR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l="40080" t="34609" r="19290" b="16992"/>
          <a:stretch>
            <a:fillRect/>
          </a:stretch>
        </p:blipFill>
        <p:spPr bwMode="auto">
          <a:xfrm>
            <a:off x="1214414" y="1857364"/>
            <a:ext cx="7143800" cy="478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Bref historique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1871 : Miescher Mises une substance riche en phosphore qu'il a appelé "nucléine« </a:t>
            </a:r>
          </a:p>
          <a:p>
            <a:r>
              <a:rPr lang="fr-FR" dirty="0" smtClean="0"/>
              <a:t>1882-1940 : Kossel et </a:t>
            </a:r>
            <a:r>
              <a:rPr lang="fr-FR" dirty="0" err="1" smtClean="0"/>
              <a:t>Levene</a:t>
            </a:r>
            <a:r>
              <a:rPr lang="fr-FR" dirty="0" smtClean="0"/>
              <a:t> : détermination de la nature de cette substance et sa composition </a:t>
            </a:r>
          </a:p>
          <a:p>
            <a:r>
              <a:rPr lang="fr-FR" dirty="0" smtClean="0"/>
              <a:t>Preuves que l’ADN constitue de matériel génétique </a:t>
            </a:r>
          </a:p>
          <a:p>
            <a:r>
              <a:rPr lang="fr-FR" dirty="0" smtClean="0"/>
              <a:t>1950 : </a:t>
            </a:r>
            <a:r>
              <a:rPr lang="fr-FR" dirty="0" err="1" smtClean="0"/>
              <a:t>Chargaff</a:t>
            </a:r>
            <a:r>
              <a:rPr lang="fr-FR" dirty="0" smtClean="0"/>
              <a:t> : Quantités A+T et C+G rapports A/T et C/G sont constants, égaux et proches de 1. </a:t>
            </a:r>
          </a:p>
          <a:p>
            <a:r>
              <a:rPr lang="fr-FR" dirty="0" smtClean="0"/>
              <a:t>1952 : dimensions modèle hélicoïdale de la molécule d’ADN proposés par Franklin et Wilkins</a:t>
            </a:r>
          </a:p>
          <a:p>
            <a:r>
              <a:rPr lang="fr-FR" dirty="0" smtClean="0"/>
              <a:t>1953 : Watson et Crick construisent le modèle la double hélice d'ADN et proposent un modèle de la réplication de la molécule d'ADN</a:t>
            </a:r>
          </a:p>
          <a:p>
            <a:r>
              <a:rPr lang="fr-FR" dirty="0" smtClean="0"/>
              <a:t>1975 : nouvel âge d'or de la génétique: le génie génétique. </a:t>
            </a:r>
          </a:p>
          <a:p>
            <a:r>
              <a:rPr lang="fr-FR" dirty="0" smtClean="0"/>
              <a:t>2001-2004: Séquençage complet du génome humain par 20 laboratoires à travers le monde (USA, Angleterre, France, Allemagne, Japon)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2. Structure secondaire</a:t>
            </a:r>
          </a:p>
          <a:p>
            <a:endParaRPr lang="fr-F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39532" t="36360" r="19012" b="16015"/>
          <a:stretch>
            <a:fillRect/>
          </a:stretch>
        </p:blipFill>
        <p:spPr bwMode="auto">
          <a:xfrm>
            <a:off x="1214414" y="2000240"/>
            <a:ext cx="7572428" cy="46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7318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157318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200" b="1" dirty="0" smtClean="0"/>
              <a:t>Variant structuraux de la molécule d’ADN (Formes A, B, Z)</a:t>
            </a:r>
          </a:p>
          <a:p>
            <a:pPr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l="39019" t="47353" r="25842" b="32788"/>
          <a:stretch>
            <a:fillRect/>
          </a:stretch>
        </p:blipFill>
        <p:spPr bwMode="auto">
          <a:xfrm>
            <a:off x="1100142" y="1928802"/>
            <a:ext cx="77153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39019" t="71506" r="25842" b="18749"/>
          <a:stretch>
            <a:fillRect/>
          </a:stretch>
        </p:blipFill>
        <p:spPr bwMode="auto">
          <a:xfrm>
            <a:off x="1142976" y="4643446"/>
            <a:ext cx="7715304" cy="12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285852" y="1447800"/>
            <a:ext cx="7772400" cy="45720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3200" dirty="0" smtClean="0"/>
              <a:t>Chez l'homme, un noyau de 10 </a:t>
            </a:r>
            <a:r>
              <a:rPr lang="fr-FR" sz="3200" dirty="0" err="1" smtClean="0"/>
              <a:t>μm</a:t>
            </a:r>
            <a:r>
              <a:rPr lang="fr-FR" sz="3200" dirty="0" smtClean="0"/>
              <a:t> contient près d'1m d'ADN</a:t>
            </a:r>
          </a:p>
          <a:p>
            <a:pPr>
              <a:lnSpc>
                <a:spcPct val="200000"/>
              </a:lnSpc>
              <a:buNone/>
            </a:pPr>
            <a:r>
              <a:rPr lang="fr-FR" sz="3200" dirty="0" smtClean="0">
                <a:sym typeface="Wingdings" pitchFamily="2" charset="2"/>
              </a:rPr>
              <a:t></a:t>
            </a:r>
            <a:r>
              <a:rPr lang="fr-FR" sz="3200" dirty="0" smtClean="0"/>
              <a:t> Il faut donc un système efficace de compaction.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3028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II. Structure de l’ADN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43028" y="1447800"/>
            <a:ext cx="7772400" cy="4572000"/>
          </a:xfrm>
        </p:spPr>
        <p:txBody>
          <a:bodyPr/>
          <a:lstStyle/>
          <a:p>
            <a:r>
              <a:rPr lang="fr-FR" b="1" dirty="0" smtClean="0"/>
              <a:t>Les différents degrés de compaction de l'ADN nucléaire humain :</a:t>
            </a: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34590" t="30273" r="41801" b="13086"/>
          <a:stretch>
            <a:fillRect/>
          </a:stretch>
        </p:blipFill>
        <p:spPr bwMode="auto">
          <a:xfrm>
            <a:off x="1285852" y="2285992"/>
            <a:ext cx="785818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60396" t="55741" r="21485" b="29688"/>
          <a:stretch>
            <a:fillRect/>
          </a:stretch>
        </p:blipFill>
        <p:spPr bwMode="auto">
          <a:xfrm>
            <a:off x="1142976" y="1571612"/>
            <a:ext cx="4286280" cy="342902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 l="41215" t="35529" r="43356" b="27539"/>
          <a:stretch>
            <a:fillRect/>
          </a:stretch>
        </p:blipFill>
        <p:spPr bwMode="auto">
          <a:xfrm>
            <a:off x="5500694" y="1428736"/>
            <a:ext cx="31707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1. Solubilité:</a:t>
            </a:r>
          </a:p>
          <a:p>
            <a:r>
              <a:rPr lang="fr-FR" dirty="0" smtClean="0"/>
              <a:t>Sont chargés négativement en raison des groupements phosphate </a:t>
            </a:r>
          </a:p>
          <a:p>
            <a:r>
              <a:rPr lang="fr-FR" dirty="0" smtClean="0"/>
              <a:t>solubles dans l’eau sous forme de sels de sodium</a:t>
            </a:r>
          </a:p>
          <a:p>
            <a:r>
              <a:rPr lang="fr-FR" dirty="0" smtClean="0"/>
              <a:t>viscosité élevée dans l’eau. </a:t>
            </a:r>
          </a:p>
          <a:p>
            <a:r>
              <a:rPr lang="fr-FR" dirty="0" smtClean="0"/>
              <a:t>précipitent dans l’éthanol en présence de sel de sodium( neutralise charges -)</a:t>
            </a:r>
          </a:p>
          <a:p>
            <a:endParaRPr lang="fr-F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l="40081" t="60547" r="18191" b="19922"/>
          <a:stretch>
            <a:fillRect/>
          </a:stretch>
        </p:blipFill>
        <p:spPr bwMode="auto">
          <a:xfrm>
            <a:off x="1243080" y="4643446"/>
            <a:ext cx="7329448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4629128" cy="4572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2. Poids moléculaire:</a:t>
            </a:r>
          </a:p>
          <a:p>
            <a:pPr algn="just">
              <a:lnSpc>
                <a:spcPct val="150000"/>
              </a:lnSpc>
            </a:pPr>
            <a:r>
              <a:rPr lang="fr-FR" sz="2200" dirty="0" smtClean="0"/>
              <a:t> La taille de l’ADN peut être déterminée par électrophorèse sur gel d’agarose ou gel de </a:t>
            </a:r>
            <a:r>
              <a:rPr lang="fr-FR" sz="2200" dirty="0" err="1" smtClean="0"/>
              <a:t>polyacrylamide</a:t>
            </a:r>
            <a:r>
              <a:rPr lang="fr-FR" sz="2200" dirty="0" smtClean="0"/>
              <a:t>.</a:t>
            </a:r>
            <a:endParaRPr lang="fr-FR" sz="22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l="3289"/>
          <a:stretch>
            <a:fillRect/>
          </a:stretch>
        </p:blipFill>
        <p:spPr bwMode="auto">
          <a:xfrm>
            <a:off x="5929322" y="1500174"/>
            <a:ext cx="2743204" cy="477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714752"/>
            <a:ext cx="6829425" cy="268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3. Absorption dans l’ultraviolet</a:t>
            </a:r>
            <a:endParaRPr lang="fr-F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 l="39531" t="23761" r="34854" b="60638"/>
          <a:stretch>
            <a:fillRect/>
          </a:stretch>
        </p:blipFill>
        <p:spPr bwMode="auto">
          <a:xfrm>
            <a:off x="1357289" y="1857364"/>
            <a:ext cx="442915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/>
          <a:srcRect l="39568" t="46094" r="36274" b="24609"/>
          <a:stretch>
            <a:fillRect/>
          </a:stretch>
        </p:blipFill>
        <p:spPr bwMode="auto">
          <a:xfrm>
            <a:off x="5786446" y="1928802"/>
            <a:ext cx="293372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3. Absorption dans l’ultraviolet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39531" t="33203" r="19290" b="22851"/>
          <a:stretch>
            <a:fillRect/>
          </a:stretch>
        </p:blipFill>
        <p:spPr bwMode="auto">
          <a:xfrm>
            <a:off x="1285852" y="1928802"/>
            <a:ext cx="738192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4. Dénaturation/ Renaturation </a:t>
            </a:r>
          </a:p>
          <a:p>
            <a:endParaRPr lang="fr-F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39532" t="23437" r="18191" b="23828"/>
          <a:stretch>
            <a:fillRect/>
          </a:stretch>
        </p:blipFill>
        <p:spPr bwMode="auto">
          <a:xfrm>
            <a:off x="1142976" y="1928802"/>
            <a:ext cx="764386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Miescher 1871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9531" t="44922" r="18741" b="18945"/>
          <a:stretch>
            <a:fillRect/>
          </a:stretch>
        </p:blipFill>
        <p:spPr bwMode="auto">
          <a:xfrm>
            <a:off x="1285853" y="1357298"/>
            <a:ext cx="764386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4486252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3200" b="1" dirty="0" smtClean="0">
                <a:solidFill>
                  <a:srgbClr val="0070C0"/>
                </a:solidFill>
              </a:rPr>
              <a:t>5. Effet hyperchrome </a:t>
            </a:r>
          </a:p>
          <a:p>
            <a:pPr algn="just">
              <a:lnSpc>
                <a:spcPct val="150000"/>
              </a:lnSpc>
            </a:pPr>
            <a:r>
              <a:rPr lang="fr-FR" sz="2200" dirty="0" smtClean="0"/>
              <a:t>On appelle température de fusion (Tf) ou </a:t>
            </a:r>
            <a:r>
              <a:rPr lang="fr-FR" sz="2200" dirty="0" err="1" smtClean="0"/>
              <a:t>melting</a:t>
            </a:r>
            <a:r>
              <a:rPr lang="fr-FR" sz="2200" dirty="0" smtClean="0"/>
              <a:t> point (Tm) de l'ADN la température pour laquelle 50 % de l'ADN est monobrin. </a:t>
            </a:r>
          </a:p>
          <a:p>
            <a:pPr algn="just">
              <a:lnSpc>
                <a:spcPct val="150000"/>
              </a:lnSpc>
            </a:pPr>
            <a:r>
              <a:rPr lang="fr-FR" sz="2200" b="1" dirty="0" smtClean="0"/>
              <a:t>Elle est caractéristique d'un ADN, augmente avec la longueur du fragment, le pourcentage de GC</a:t>
            </a:r>
            <a:r>
              <a:rPr lang="fr-FR" sz="2200" dirty="0" smtClean="0"/>
              <a:t/>
            </a:r>
            <a:br>
              <a:rPr lang="fr-FR" sz="2200" dirty="0" smtClean="0"/>
            </a:br>
            <a:endParaRPr lang="fr-FR" sz="22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28001" t="34180" r="51135" b="34570"/>
          <a:stretch>
            <a:fillRect/>
          </a:stretch>
        </p:blipFill>
        <p:spPr bwMode="auto">
          <a:xfrm>
            <a:off x="5786446" y="1928802"/>
            <a:ext cx="3143272" cy="414340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6715140" y="621508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Tm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6. Hydrolyse acide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9531" t="32227" r="19839" b="20898"/>
          <a:stretch>
            <a:fillRect/>
          </a:stretch>
        </p:blipFill>
        <p:spPr bwMode="auto">
          <a:xfrm>
            <a:off x="1142976" y="1857364"/>
            <a:ext cx="77867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7. Hydrolyse alcaline 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40080" t="25390" r="18741" b="24805"/>
          <a:stretch>
            <a:fillRect/>
          </a:stretch>
        </p:blipFill>
        <p:spPr bwMode="auto">
          <a:xfrm>
            <a:off x="1285852" y="1928802"/>
            <a:ext cx="757242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8. Hydrolyse enzymatique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41728" t="38086" r="22584" b="18945"/>
          <a:stretch>
            <a:fillRect/>
          </a:stretch>
        </p:blipFill>
        <p:spPr bwMode="auto">
          <a:xfrm>
            <a:off x="1428728" y="2071678"/>
            <a:ext cx="707236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8. Hydrolyse enzymatique</a:t>
            </a:r>
            <a:endParaRPr lang="fr-FR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40117" t="30469" r="20993" b="12890"/>
          <a:stretch>
            <a:fillRect/>
          </a:stretch>
        </p:blipFill>
        <p:spPr bwMode="auto">
          <a:xfrm>
            <a:off x="1357290" y="1928802"/>
            <a:ext cx="70009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III. Propriétés physico-chimique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Enzyme de restriction:</a:t>
            </a:r>
          </a:p>
          <a:p>
            <a:r>
              <a:rPr lang="fr-FR" dirty="0" err="1" smtClean="0"/>
              <a:t>Endonucléases</a:t>
            </a:r>
            <a:r>
              <a:rPr lang="fr-FR" dirty="0" smtClean="0"/>
              <a:t>: reconnaissance d’une une séquence spécifique d’une molécule d’ADN et de la couper. </a:t>
            </a:r>
          </a:p>
          <a:p>
            <a:r>
              <a:rPr lang="fr-FR" dirty="0" smtClean="0"/>
              <a:t> Mise en évidence chez certaines </a:t>
            </a:r>
            <a:r>
              <a:rPr lang="fr-FR" dirty="0" err="1" smtClean="0"/>
              <a:t>bacteries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Plus de 500 enzymes de restriction</a:t>
            </a:r>
            <a:endParaRPr lang="fr-F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40081" t="54688" r="19289" b="19921"/>
          <a:stretch>
            <a:fillRect/>
          </a:stretch>
        </p:blipFill>
        <p:spPr bwMode="auto">
          <a:xfrm>
            <a:off x="1357290" y="3929066"/>
            <a:ext cx="73581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157318" y="1447800"/>
            <a:ext cx="7772400" cy="29098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  <a:buNone/>
            </a:pPr>
            <a:r>
              <a:rPr lang="fr-FR" sz="3200" dirty="0" smtClean="0"/>
              <a:t>IV. Métabolisme des acides nucléiques:</a:t>
            </a:r>
          </a:p>
          <a:p>
            <a:pPr>
              <a:lnSpc>
                <a:spcPct val="200000"/>
              </a:lnSpc>
              <a:buNone/>
            </a:pPr>
            <a:r>
              <a:rPr lang="fr-FR" sz="3200" dirty="0" smtClean="0"/>
              <a:t>IV.1. biosynthèse </a:t>
            </a:r>
          </a:p>
          <a:p>
            <a:pPr>
              <a:lnSpc>
                <a:spcPct val="200000"/>
              </a:lnSpc>
              <a:buNone/>
            </a:pPr>
            <a:r>
              <a:rPr lang="fr-FR" sz="3200" dirty="0" smtClean="0"/>
              <a:t>IV. 2. catabolisme  </a:t>
            </a:r>
            <a:endParaRPr lang="fr-FR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1. BIOSYNTHESE DES NUCLEOTIDES</a:t>
            </a:r>
          </a:p>
          <a:p>
            <a:pPr>
              <a:buNone/>
            </a:pPr>
            <a:r>
              <a:rPr lang="fr-FR" b="1" dirty="0" smtClean="0"/>
              <a:t>2 voies :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/>
              <a:t> </a:t>
            </a:r>
            <a:r>
              <a:rPr lang="fr-FR" b="1" dirty="0" smtClean="0"/>
              <a:t>Synthèse « de novo » : </a:t>
            </a:r>
            <a:r>
              <a:rPr lang="fr-FR" dirty="0" smtClean="0"/>
              <a:t>à partir de précurseurs et par une voie métabolique très consommatrice d'énergie.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/>
              <a:t>Synthèse de récupération : </a:t>
            </a:r>
            <a:r>
              <a:rPr lang="fr-FR" dirty="0" smtClean="0"/>
              <a:t>à partir de bases ou de nucléotides provenant de l'alimentation ou du catabolisme intracellulaire (économie d’énergie). </a:t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3000" b="1" dirty="0" smtClean="0">
                <a:solidFill>
                  <a:srgbClr val="0070C0"/>
                </a:solidFill>
              </a:rPr>
              <a:t>2.CATABOLISME DES ACIDES NUCLEIQUES</a:t>
            </a:r>
          </a:p>
          <a:p>
            <a:pPr algn="just">
              <a:lnSpc>
                <a:spcPct val="150000"/>
              </a:lnSpc>
            </a:pPr>
            <a:r>
              <a:rPr lang="fr-FR" dirty="0" smtClean="0"/>
              <a:t>Le catabolisme et le recyclage des acides nucléiques a lieu de manière quasi-exclusive dans </a:t>
            </a:r>
            <a:r>
              <a:rPr lang="fr-FR" b="1" dirty="0" smtClean="0"/>
              <a:t>le foie et l'intestin grêle</a:t>
            </a:r>
            <a:r>
              <a:rPr lang="fr-FR" dirty="0" smtClean="0"/>
              <a:t>, qu'ils soient endogènes (renouvellement ou lyse cellulaire) ou provenant de l'alimentation. </a:t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2.CATABOLISME DES ACIDES NUCLEIQUES: à bases puriques </a:t>
            </a:r>
          </a:p>
          <a:p>
            <a:r>
              <a:rPr lang="fr-FR" b="1" dirty="0" smtClean="0"/>
              <a:t>: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l="9883" t="31250" r="23682" b="9179"/>
          <a:stretch>
            <a:fillRect/>
          </a:stretch>
        </p:blipFill>
        <p:spPr bwMode="auto">
          <a:xfrm>
            <a:off x="1214414" y="2357430"/>
            <a:ext cx="771530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Kossel et </a:t>
            </a:r>
            <a:r>
              <a:rPr lang="fr-FR" dirty="0" err="1" smtClean="0"/>
              <a:t>Levene</a:t>
            </a:r>
            <a:r>
              <a:rPr lang="fr-FR" dirty="0" smtClean="0"/>
              <a:t> 1882-1940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9414" t="30273" r="19839" b="24805"/>
          <a:stretch>
            <a:fillRect/>
          </a:stretch>
        </p:blipFill>
        <p:spPr bwMode="auto">
          <a:xfrm>
            <a:off x="1285852" y="1428736"/>
            <a:ext cx="785814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Chez l'homme, </a:t>
            </a:r>
            <a:r>
              <a:rPr lang="fr-FR" b="1" dirty="0" smtClean="0"/>
              <a:t>l'acide urique est le produit terminal de la dégradation des bases puriques. </a:t>
            </a:r>
          </a:p>
          <a:p>
            <a:r>
              <a:rPr lang="fr-FR" dirty="0" smtClean="0"/>
              <a:t>Il est </a:t>
            </a:r>
            <a:r>
              <a:rPr lang="fr-FR" b="1" dirty="0" smtClean="0"/>
              <a:t>quasiment insoluble dans l'eau</a:t>
            </a:r>
            <a:r>
              <a:rPr lang="fr-FR" dirty="0" smtClean="0"/>
              <a:t>. </a:t>
            </a:r>
          </a:p>
          <a:p>
            <a:r>
              <a:rPr lang="fr-FR" dirty="0" smtClean="0"/>
              <a:t>A pH physiologique, il est trouvé majoritairement sous forme </a:t>
            </a:r>
            <a:r>
              <a:rPr lang="fr-FR" b="1" dirty="0" smtClean="0"/>
              <a:t>d'urate de sodium </a:t>
            </a:r>
            <a:r>
              <a:rPr lang="fr-FR" dirty="0" smtClean="0"/>
              <a:t>(sel sodique d'acide urique), peu soluble mais plus que l'acide urique.</a:t>
            </a:r>
          </a:p>
          <a:p>
            <a:r>
              <a:rPr lang="fr-FR" dirty="0" smtClean="0"/>
              <a:t>Il est éliminé par </a:t>
            </a:r>
            <a:r>
              <a:rPr lang="fr-FR" b="1" dirty="0" smtClean="0"/>
              <a:t>voie rénale (majoritaire) et intestinale </a:t>
            </a:r>
            <a:r>
              <a:rPr lang="fr-FR" dirty="0" smtClean="0"/>
              <a:t>(transformation en allantoïne par la flore bactérienne via une </a:t>
            </a:r>
            <a:r>
              <a:rPr lang="fr-FR" dirty="0" err="1" smtClean="0"/>
              <a:t>uricase</a:t>
            </a:r>
            <a:r>
              <a:rPr lang="fr-FR" dirty="0" smtClean="0"/>
              <a:t> )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0198" t="41992" r="34114" b="30664"/>
          <a:stretch>
            <a:fillRect/>
          </a:stretch>
        </p:blipFill>
        <p:spPr bwMode="auto">
          <a:xfrm>
            <a:off x="1357290" y="4857760"/>
            <a:ext cx="6000792" cy="181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fr-FR" b="1" dirty="0" smtClean="0"/>
              <a:t>l'uricémie est le dosage de l'acide urique  </a:t>
            </a:r>
            <a:r>
              <a:rPr lang="fr-FR" dirty="0" smtClean="0"/>
              <a:t>qui doit être présent en concentration faible dans la circulation (se précipite facilement).</a:t>
            </a:r>
          </a:p>
          <a:p>
            <a:pPr algn="just">
              <a:lnSpc>
                <a:spcPct val="150000"/>
              </a:lnSpc>
            </a:pPr>
            <a:r>
              <a:rPr lang="fr-FR" dirty="0" smtClean="0"/>
              <a:t>Dans l’hyper-uricémie, les taux sériques dépassent la limite de solubilité et il y a cristallisation de l’urate de sodium :</a:t>
            </a:r>
          </a:p>
          <a:p>
            <a:pPr algn="just">
              <a:lnSpc>
                <a:spcPct val="150000"/>
              </a:lnSpc>
            </a:pPr>
            <a:r>
              <a:rPr lang="fr-FR" dirty="0" smtClean="0"/>
              <a:t>Dans les tissus et articulations (mains, pieds) </a:t>
            </a:r>
            <a:r>
              <a:rPr lang="fr-FR" b="1" dirty="0" smtClean="0"/>
              <a:t>: crise de goutte</a:t>
            </a:r>
          </a:p>
          <a:p>
            <a:pPr algn="just">
              <a:lnSpc>
                <a:spcPct val="150000"/>
              </a:lnSpc>
            </a:pPr>
            <a:r>
              <a:rPr lang="fr-FR" dirty="0" smtClean="0"/>
              <a:t>Dans les urines si elles sont trop acides : </a:t>
            </a:r>
            <a:r>
              <a:rPr lang="fr-FR" b="1" dirty="0" smtClean="0"/>
              <a:t>coliques néphrétiques</a:t>
            </a:r>
          </a:p>
          <a:p>
            <a:pPr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5410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200" b="1" dirty="0" smtClean="0">
                <a:solidFill>
                  <a:srgbClr val="0070C0"/>
                </a:solidFill>
              </a:rPr>
              <a:t>3. Catabolisme des acides nucléiques à base pyrimidique</a:t>
            </a:r>
          </a:p>
          <a:p>
            <a:pPr>
              <a:lnSpc>
                <a:spcPct val="170000"/>
              </a:lnSpc>
            </a:pPr>
            <a:r>
              <a:rPr lang="fr-FR" sz="2200" dirty="0" smtClean="0"/>
              <a:t>Les produits du catabolisme des bases pyrimidiques sont très hydrosolubles :</a:t>
            </a:r>
          </a:p>
          <a:p>
            <a:pPr>
              <a:lnSpc>
                <a:spcPct val="170000"/>
              </a:lnSpc>
              <a:buNone/>
            </a:pPr>
            <a:r>
              <a:rPr lang="fr-FR" sz="2200" dirty="0" smtClean="0"/>
              <a:t>- C02 : expiré</a:t>
            </a:r>
          </a:p>
          <a:p>
            <a:pPr>
              <a:lnSpc>
                <a:spcPct val="170000"/>
              </a:lnSpc>
              <a:buNone/>
            </a:pPr>
            <a:r>
              <a:rPr lang="fr-FR" sz="2200" dirty="0" smtClean="0"/>
              <a:t>- NH3 : élimination urinaire ou utilisation dans la synthèse hépatique de l'urée</a:t>
            </a:r>
          </a:p>
          <a:p>
            <a:pPr>
              <a:lnSpc>
                <a:spcPct val="170000"/>
              </a:lnSpc>
              <a:buNone/>
            </a:pPr>
            <a:r>
              <a:rPr lang="fr-FR" sz="2200" dirty="0" smtClean="0"/>
              <a:t>- β-alanine et β-</a:t>
            </a:r>
            <a:r>
              <a:rPr lang="fr-FR" sz="2200" dirty="0" err="1" smtClean="0"/>
              <a:t>amino</a:t>
            </a:r>
            <a:r>
              <a:rPr lang="fr-FR" sz="2200" dirty="0" smtClean="0"/>
              <a:t>-</a:t>
            </a:r>
            <a:r>
              <a:rPr lang="fr-FR" sz="2200" dirty="0" err="1" smtClean="0"/>
              <a:t>isobutyrate</a:t>
            </a:r>
            <a:r>
              <a:rPr lang="fr-FR" sz="2200" dirty="0" smtClean="0"/>
              <a:t> : élimination urinaire ou transformés en </a:t>
            </a:r>
            <a:r>
              <a:rPr lang="fr-FR" sz="2200" dirty="0" err="1" smtClean="0"/>
              <a:t>acétyl</a:t>
            </a:r>
            <a:r>
              <a:rPr lang="fr-FR" sz="2200" dirty="0" smtClean="0"/>
              <a:t>-</a:t>
            </a:r>
            <a:r>
              <a:rPr lang="fr-FR" sz="2200" dirty="0" err="1" smtClean="0"/>
              <a:t>coA</a:t>
            </a:r>
            <a:r>
              <a:rPr lang="fr-FR" sz="2200" dirty="0" smtClean="0"/>
              <a:t> ou </a:t>
            </a:r>
            <a:r>
              <a:rPr lang="fr-FR" sz="2200" dirty="0" err="1" smtClean="0"/>
              <a:t>succinyl</a:t>
            </a:r>
            <a:r>
              <a:rPr lang="fr-FR" sz="2200" dirty="0" smtClean="0"/>
              <a:t>-</a:t>
            </a:r>
            <a:r>
              <a:rPr lang="fr-FR" sz="2200" dirty="0" err="1" smtClean="0"/>
              <a:t>coA</a:t>
            </a:r>
            <a:r>
              <a:rPr lang="fr-FR" sz="2200" dirty="0" smtClean="0"/>
              <a:t/>
            </a:r>
            <a:br>
              <a:rPr lang="fr-FR" sz="2200" dirty="0" smtClean="0"/>
            </a:b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IV. Métabolisme des acides nucléiques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29098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200" b="1" dirty="0" smtClean="0">
                <a:solidFill>
                  <a:srgbClr val="0070C0"/>
                </a:solidFill>
              </a:rPr>
              <a:t>3. Catabolisme des acides nucléiques à base pyrimidique</a:t>
            </a:r>
          </a:p>
          <a:p>
            <a:pPr>
              <a:lnSpc>
                <a:spcPct val="170000"/>
              </a:lnSpc>
              <a:buNone/>
            </a:pPr>
            <a:r>
              <a:rPr lang="fr-FR" sz="2400" b="1" dirty="0" smtClean="0">
                <a:sym typeface="Wingdings" pitchFamily="2" charset="2"/>
              </a:rPr>
              <a:t> </a:t>
            </a:r>
            <a:r>
              <a:rPr lang="fr-FR" sz="2400" b="1" dirty="0" smtClean="0"/>
              <a:t>La surproduction de bases pyrimidiques ne donne donc pas d'anomalies en clinique contrairement aux bases puriques.</a:t>
            </a:r>
            <a:endParaRPr lang="fr-FR" sz="2400" dirty="0" smtClean="0"/>
          </a:p>
          <a:p>
            <a:pPr>
              <a:lnSpc>
                <a:spcPct val="170000"/>
              </a:lnSpc>
              <a:buNone/>
            </a:pPr>
            <a:r>
              <a:rPr lang="fr-FR" sz="2200" dirty="0" smtClean="0"/>
              <a:t/>
            </a:r>
            <a:br>
              <a:rPr lang="fr-FR" sz="2200" dirty="0" smtClean="0"/>
            </a:b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2233618"/>
            <a:ext cx="6772268" cy="23383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/>
              <a:t>Le métabolisme des nucléotides puriques et pyrimidiques diffère au niveau de la biosynthèse comme du catabolisme. 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Ces voies sont la cible de nombreuses thérapies </a:t>
            </a:r>
            <a:r>
              <a:rPr lang="fr-FR" sz="2400" dirty="0" err="1" smtClean="0"/>
              <a:t>anti-virales</a:t>
            </a:r>
            <a:r>
              <a:rPr lang="fr-FR" sz="2400" dirty="0" smtClean="0"/>
              <a:t> ou </a:t>
            </a:r>
            <a:r>
              <a:rPr lang="fr-FR" sz="2400" dirty="0" err="1" smtClean="0"/>
              <a:t>anti-cancéreuses</a:t>
            </a:r>
            <a:r>
              <a:rPr lang="fr-FR" sz="2400" dirty="0" smtClean="0"/>
              <a:t>. </a:t>
            </a:r>
          </a:p>
          <a:p>
            <a:endParaRPr lang="fr-FR" sz="2400" dirty="0" smtClean="0"/>
          </a:p>
          <a:p>
            <a:pPr>
              <a:buNone/>
            </a:pP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0981" t="25390" r="62116" b="50196"/>
          <a:stretch>
            <a:fillRect/>
          </a:stretch>
        </p:blipFill>
        <p:spPr bwMode="auto">
          <a:xfrm>
            <a:off x="1500166" y="5072074"/>
            <a:ext cx="350046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000108"/>
            <a:ext cx="7772400" cy="4643470"/>
          </a:xfrm>
        </p:spPr>
        <p:txBody>
          <a:bodyPr>
            <a:normAutofit fontScale="70000" lnSpcReduction="20000"/>
          </a:bodyPr>
          <a:lstStyle/>
          <a:p>
            <a:endParaRPr lang="fr-FR" b="1" dirty="0" smtClean="0"/>
          </a:p>
          <a:p>
            <a:pPr algn="just">
              <a:lnSpc>
                <a:spcPct val="160000"/>
              </a:lnSpc>
              <a:buNone/>
            </a:pPr>
            <a:r>
              <a:rPr lang="fr-FR" sz="4200" b="1" dirty="0" smtClean="0">
                <a:solidFill>
                  <a:srgbClr val="0070C0"/>
                </a:solidFill>
              </a:rPr>
              <a:t>Exemple du 5-FU</a:t>
            </a:r>
          </a:p>
          <a:p>
            <a:pPr algn="just">
              <a:lnSpc>
                <a:spcPct val="160000"/>
              </a:lnSpc>
            </a:pPr>
            <a:r>
              <a:rPr lang="fr-FR" sz="2800" dirty="0" smtClean="0"/>
              <a:t>Le 5-FU est un anti-métabolite de la famille des anti-pyrimidines utilisé en chimiothérapie </a:t>
            </a:r>
            <a:r>
              <a:rPr lang="fr-FR" sz="2800" dirty="0" err="1" smtClean="0"/>
              <a:t>anti-cancéreuse</a:t>
            </a:r>
            <a:r>
              <a:rPr lang="fr-FR" sz="2800" dirty="0" smtClean="0"/>
              <a:t> contre la prolifération des cellules cancéreuses. </a:t>
            </a:r>
          </a:p>
          <a:p>
            <a:pPr algn="just">
              <a:lnSpc>
                <a:spcPct val="160000"/>
              </a:lnSpc>
            </a:pPr>
            <a:r>
              <a:rPr lang="fr-FR" sz="2800" dirty="0" smtClean="0"/>
              <a:t>Le 5-FU est métabolisé en :</a:t>
            </a:r>
          </a:p>
          <a:p>
            <a:pPr algn="just">
              <a:lnSpc>
                <a:spcPct val="160000"/>
              </a:lnSpc>
              <a:buNone/>
            </a:pPr>
            <a:r>
              <a:rPr lang="fr-FR" sz="2800" dirty="0" smtClean="0"/>
              <a:t>5-FUMP incorporé dans les différents types d'ARN et donne donc une transcription erronée</a:t>
            </a:r>
          </a:p>
          <a:p>
            <a:pPr algn="just">
              <a:lnSpc>
                <a:spcPct val="160000"/>
              </a:lnSpc>
              <a:buNone/>
            </a:pPr>
            <a:r>
              <a:rPr lang="fr-FR" sz="2800" dirty="0" smtClean="0"/>
              <a:t>5-</a:t>
            </a:r>
            <a:r>
              <a:rPr lang="fr-FR" sz="2800" dirty="0" err="1" smtClean="0"/>
              <a:t>FdUMP</a:t>
            </a:r>
            <a:r>
              <a:rPr lang="fr-FR" sz="2800" dirty="0" smtClean="0"/>
              <a:t> qui se lie à </a:t>
            </a:r>
            <a:r>
              <a:rPr lang="fr-FR" sz="2800" dirty="0" err="1" smtClean="0"/>
              <a:t>thymidilate</a:t>
            </a:r>
            <a:r>
              <a:rPr lang="fr-FR" sz="2800" dirty="0" smtClean="0"/>
              <a:t> synthétase pour bloquer son action (</a:t>
            </a:r>
            <a:r>
              <a:rPr lang="fr-FR" sz="2800" dirty="0" err="1" smtClean="0"/>
              <a:t>méthylation</a:t>
            </a:r>
            <a:r>
              <a:rPr lang="fr-FR" sz="2800" dirty="0" smtClean="0"/>
              <a:t> de l'uracile en thymine) et bloque ainsi la prolifération de la cellule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66076" t="60977" r="18351" b="23877"/>
          <a:stretch>
            <a:fillRect/>
          </a:stretch>
        </p:blipFill>
        <p:spPr bwMode="auto">
          <a:xfrm>
            <a:off x="5500694" y="5205627"/>
            <a:ext cx="2714644" cy="165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871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128714" y="1447800"/>
            <a:ext cx="7872442" cy="45720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Exemple de l'</a:t>
            </a:r>
            <a:r>
              <a:rPr lang="fr-FR" sz="2400" b="1" dirty="0" err="1" smtClean="0">
                <a:solidFill>
                  <a:srgbClr val="0070C0"/>
                </a:solidFill>
              </a:rPr>
              <a:t>azidothymidine</a:t>
            </a:r>
            <a:r>
              <a:rPr lang="fr-FR" sz="2400" b="1" dirty="0" smtClean="0">
                <a:solidFill>
                  <a:srgbClr val="0070C0"/>
                </a:solidFill>
              </a:rPr>
              <a:t> (AZT) :</a:t>
            </a:r>
          </a:p>
          <a:p>
            <a:pPr algn="just">
              <a:lnSpc>
                <a:spcPct val="150000"/>
              </a:lnSpc>
            </a:pPr>
            <a:r>
              <a:rPr lang="fr-FR" sz="2400" dirty="0" smtClean="0"/>
              <a:t>L'AZT est un analogue de la </a:t>
            </a:r>
            <a:r>
              <a:rPr lang="fr-FR" sz="2400" dirty="0" err="1" smtClean="0"/>
              <a:t>désoxythymidine</a:t>
            </a:r>
            <a:r>
              <a:rPr lang="fr-FR" sz="2400" dirty="0" smtClean="0"/>
              <a:t> qui entre en compétition avec les nucléosides naturels au niveau du site actif de la transcriptase inverse virale, bloquant ainsi la réplication virale et donc la prolifération virale.</a:t>
            </a:r>
          </a:p>
          <a:p>
            <a:pPr algn="just">
              <a:lnSpc>
                <a:spcPct val="150000"/>
              </a:lnSpc>
            </a:pPr>
            <a:r>
              <a:rPr lang="fr-FR" sz="2400" dirty="0" smtClean="0"/>
              <a:t> Cette molécule est utilisée pour le traitement des infections rétrovirales comme le SIDA.</a:t>
            </a:r>
          </a:p>
          <a:p>
            <a:pPr algn="just">
              <a:lnSpc>
                <a:spcPct val="150000"/>
              </a:lnSpc>
            </a:pPr>
            <a:r>
              <a:rPr lang="fr-FR" sz="2400" dirty="0" smtClean="0"/>
              <a:t> L’AZT est constitué d’un groupement azoture (N3) en C3’ de l’ose</a:t>
            </a:r>
            <a:r>
              <a:rPr lang="fr-FR" sz="2200" dirty="0" smtClean="0"/>
              <a:t>.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200000"/>
              </a:lnSpc>
              <a:buNone/>
            </a:pPr>
            <a:r>
              <a:rPr lang="fr-FR" b="1" dirty="0" smtClean="0">
                <a:solidFill>
                  <a:srgbClr val="0070C0"/>
                </a:solidFill>
              </a:rPr>
              <a:t>Exemple de l’allopurinol:</a:t>
            </a:r>
          </a:p>
          <a:p>
            <a:pPr algn="just">
              <a:lnSpc>
                <a:spcPct val="200000"/>
              </a:lnSpc>
            </a:pPr>
            <a:r>
              <a:rPr lang="fr-FR" dirty="0" smtClean="0"/>
              <a:t>L'hyper-uricémie est traitée par l'allopurinol, analogue structural de l'</a:t>
            </a:r>
            <a:r>
              <a:rPr lang="fr-FR" dirty="0" err="1" smtClean="0"/>
              <a:t>hypoxanthine</a:t>
            </a:r>
            <a:r>
              <a:rPr lang="fr-FR" dirty="0" smtClean="0"/>
              <a:t> inhibant la xanthine oxydase et réduisant la synthèse de novo des bases puriques. </a:t>
            </a:r>
            <a:br>
              <a:rPr lang="fr-FR" dirty="0" smtClean="0"/>
            </a:br>
            <a:r>
              <a:rPr lang="fr-FR" dirty="0" smtClean="0"/>
              <a:t> '</a:t>
            </a:r>
            <a:r>
              <a:rPr lang="fr-FR" dirty="0" err="1" smtClean="0"/>
              <a:t>hypoxanthine</a:t>
            </a:r>
            <a:r>
              <a:rPr lang="fr-FR" dirty="0" smtClean="0"/>
              <a:t> et la xanthine sont très solubles et donc facilement éliminés par voie rénale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7318" y="274638"/>
            <a:ext cx="7772400" cy="114300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0747" t="39062" r="25329" b="17969"/>
          <a:stretch>
            <a:fillRect/>
          </a:stretch>
        </p:blipFill>
        <p:spPr bwMode="auto">
          <a:xfrm>
            <a:off x="1357290" y="1571612"/>
            <a:ext cx="750099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2376494"/>
            <a:ext cx="7058020" cy="27670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000" b="1" dirty="0" smtClean="0"/>
              <a:t>Merci </a:t>
            </a:r>
          </a:p>
          <a:p>
            <a:pPr algn="ctr">
              <a:buNone/>
            </a:pPr>
            <a:r>
              <a:rPr lang="fr-FR" sz="6000" b="1" dirty="0" smtClean="0"/>
              <a:t>pour votre attention </a:t>
            </a:r>
            <a:endParaRPr lang="fr-FR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Griffith 1928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51061" t="25390" r="22035" b="46289"/>
          <a:stretch>
            <a:fillRect/>
          </a:stretch>
        </p:blipFill>
        <p:spPr bwMode="auto">
          <a:xfrm>
            <a:off x="928662" y="1428736"/>
            <a:ext cx="78581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42313" t="53906" r="19253" b="24609"/>
          <a:stretch>
            <a:fillRect/>
          </a:stretch>
        </p:blipFill>
        <p:spPr bwMode="auto">
          <a:xfrm>
            <a:off x="1214414" y="4071942"/>
            <a:ext cx="735811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err="1" smtClean="0"/>
              <a:t>Chargaff</a:t>
            </a:r>
            <a:r>
              <a:rPr lang="fr-FR" dirty="0" smtClean="0"/>
              <a:t> 1950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9531" t="49805" r="18741" b="16992"/>
          <a:stretch>
            <a:fillRect/>
          </a:stretch>
        </p:blipFill>
        <p:spPr bwMode="auto">
          <a:xfrm>
            <a:off x="1285852" y="1428736"/>
            <a:ext cx="735811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err="1" smtClean="0"/>
              <a:t>Rosalind</a:t>
            </a:r>
            <a:r>
              <a:rPr lang="fr-FR" dirty="0" smtClean="0"/>
              <a:t> Franklin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9531" t="30153" r="18741" b="15039"/>
          <a:stretch>
            <a:fillRect/>
          </a:stretch>
        </p:blipFill>
        <p:spPr bwMode="auto">
          <a:xfrm>
            <a:off x="1285852" y="1428736"/>
            <a:ext cx="7858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099" t="16601" r="62665" b="13086"/>
          <a:stretch>
            <a:fillRect/>
          </a:stretch>
        </p:blipFill>
        <p:spPr bwMode="auto">
          <a:xfrm>
            <a:off x="0" y="71414"/>
            <a:ext cx="1071538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0194" y="274638"/>
            <a:ext cx="7772400" cy="1143000"/>
          </a:xfrm>
        </p:spPr>
        <p:txBody>
          <a:bodyPr/>
          <a:lstStyle/>
          <a:p>
            <a:r>
              <a:rPr lang="fr-FR" dirty="0" smtClean="0"/>
              <a:t>Wilkins , Watson et Crick1953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00194" y="1447800"/>
            <a:ext cx="7772400" cy="4572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8983" t="19531" r="46573" b="23828"/>
          <a:stretch>
            <a:fillRect/>
          </a:stretch>
        </p:blipFill>
        <p:spPr bwMode="auto">
          <a:xfrm>
            <a:off x="1071538" y="1357298"/>
            <a:ext cx="271464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53294" t="25586" r="18704" b="24609"/>
          <a:stretch>
            <a:fillRect/>
          </a:stretch>
        </p:blipFill>
        <p:spPr bwMode="auto">
          <a:xfrm>
            <a:off x="3786182" y="1357298"/>
            <a:ext cx="528638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1926</TotalTime>
  <Words>1239</Words>
  <Application>Microsoft Office PowerPoint</Application>
  <PresentationFormat>Affichage à l'écran (4:3)</PresentationFormat>
  <Paragraphs>181</Paragraphs>
  <Slides>59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Capitaux</vt:lpstr>
      <vt:lpstr>Acides nucléiques </vt:lpstr>
      <vt:lpstr>Plan </vt:lpstr>
      <vt:lpstr>Bref historique</vt:lpstr>
      <vt:lpstr>Miescher 1871</vt:lpstr>
      <vt:lpstr>Kossel et Levene 1882-1940</vt:lpstr>
      <vt:lpstr>Griffith 1928</vt:lpstr>
      <vt:lpstr>Chargaff 1950</vt:lpstr>
      <vt:lpstr>Rosalind Franklin </vt:lpstr>
      <vt:lpstr>Wilkins , Watson et Crick1953 </vt:lpstr>
      <vt:lpstr>Diapositive 10</vt:lpstr>
      <vt:lpstr>I.Composition des Acides Nucléiques</vt:lpstr>
      <vt:lpstr>I.Composition des Acides Nucléiques</vt:lpstr>
      <vt:lpstr>I.Composition des Acides Nucléiques</vt:lpstr>
      <vt:lpstr>I.Composition des Acides Nucléiques</vt:lpstr>
      <vt:lpstr>I.Composition des Acides Nucléiques</vt:lpstr>
      <vt:lpstr>I.Composition des Acides Nucléiques</vt:lpstr>
      <vt:lpstr>I.Composition des Acides Nucléiques</vt:lpstr>
      <vt:lpstr>I. Composition des Acides Nucléiques</vt:lpstr>
      <vt:lpstr>I. Composition des Acides Nucléiques</vt:lpstr>
      <vt:lpstr>I. Composition des Acides Nucléiques</vt:lpstr>
      <vt:lpstr>I. Composition des Acides Nucléiques</vt:lpstr>
      <vt:lpstr>I. Composition des Acides Nucléiques</vt:lpstr>
      <vt:lpstr>I. Composition des Acides Nucléiques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II. Structure de l’ADN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III. Propriétés physico-chimique</vt:lpstr>
      <vt:lpstr>Diapositive 46</vt:lpstr>
      <vt:lpstr>IV. Métabolisme des acides nucléiques </vt:lpstr>
      <vt:lpstr>IV. Métabolisme des acides nucléiques </vt:lpstr>
      <vt:lpstr>IV. Métabolisme des acides nucléiques </vt:lpstr>
      <vt:lpstr>IV. Métabolisme des acides nucléiques </vt:lpstr>
      <vt:lpstr>IV. Métabolisme des acides nucléiques </vt:lpstr>
      <vt:lpstr>IV. Métabolisme des acides nucléiques </vt:lpstr>
      <vt:lpstr>IV. Métabolisme des acides nucléiques </vt:lpstr>
      <vt:lpstr>Conclusion </vt:lpstr>
      <vt:lpstr>Conclusion</vt:lpstr>
      <vt:lpstr>Conclusion</vt:lpstr>
      <vt:lpstr>conclusion</vt:lpstr>
      <vt:lpstr>Conclusion</vt:lpstr>
      <vt:lpstr>Diapositive 59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Acide nucléique  structrue et métabolisme</dc:title>
  <dc:creator>meziou</dc:creator>
  <cp:lastModifiedBy>meziou</cp:lastModifiedBy>
  <cp:revision>42</cp:revision>
  <dcterms:created xsi:type="dcterms:W3CDTF">2024-04-27T19:15:15Z</dcterms:created>
  <dcterms:modified xsi:type="dcterms:W3CDTF">2024-05-05T06:22:18Z</dcterms:modified>
</cp:coreProperties>
</file>