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318" r:id="rId2"/>
    <p:sldId id="317" r:id="rId3"/>
    <p:sldId id="274" r:id="rId4"/>
    <p:sldId id="276" r:id="rId5"/>
    <p:sldId id="285" r:id="rId6"/>
    <p:sldId id="286" r:id="rId7"/>
    <p:sldId id="287" r:id="rId8"/>
    <p:sldId id="288" r:id="rId9"/>
    <p:sldId id="259" r:id="rId10"/>
    <p:sldId id="291" r:id="rId11"/>
    <p:sldId id="290" r:id="rId12"/>
    <p:sldId id="277" r:id="rId13"/>
    <p:sldId id="278" r:id="rId14"/>
    <p:sldId id="275" r:id="rId15"/>
    <p:sldId id="279" r:id="rId16"/>
    <p:sldId id="261" r:id="rId17"/>
    <p:sldId id="264" r:id="rId18"/>
    <p:sldId id="265" r:id="rId19"/>
    <p:sldId id="266" r:id="rId20"/>
    <p:sldId id="268" r:id="rId21"/>
    <p:sldId id="269" r:id="rId22"/>
    <p:sldId id="270" r:id="rId23"/>
    <p:sldId id="271" r:id="rId24"/>
    <p:sldId id="272" r:id="rId25"/>
    <p:sldId id="273" r:id="rId26"/>
    <p:sldId id="292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281" r:id="rId35"/>
    <p:sldId id="282" r:id="rId36"/>
    <p:sldId id="283" r:id="rId37"/>
    <p:sldId id="316" r:id="rId38"/>
    <p:sldId id="284" r:id="rId39"/>
    <p:sldId id="258" r:id="rId40"/>
    <p:sldId id="295" r:id="rId41"/>
    <p:sldId id="296" r:id="rId42"/>
    <p:sldId id="315" r:id="rId43"/>
    <p:sldId id="297" r:id="rId44"/>
    <p:sldId id="298" r:id="rId45"/>
    <p:sldId id="300" r:id="rId46"/>
    <p:sldId id="299" r:id="rId47"/>
    <p:sldId id="301" r:id="rId48"/>
    <p:sldId id="302" r:id="rId49"/>
    <p:sldId id="303" r:id="rId50"/>
    <p:sldId id="304" r:id="rId51"/>
    <p:sldId id="305" r:id="rId52"/>
    <p:sldId id="306" r:id="rId53"/>
    <p:sldId id="294" r:id="rId54"/>
    <p:sldId id="307" r:id="rId55"/>
    <p:sldId id="311" r:id="rId56"/>
    <p:sldId id="309" r:id="rId57"/>
    <p:sldId id="310" r:id="rId58"/>
    <p:sldId id="308" r:id="rId59"/>
    <p:sldId id="313" r:id="rId60"/>
    <p:sldId id="314" r:id="rId61"/>
    <p:sldId id="319" r:id="rId6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20903-5868-4301-9120-CDF1746C5858}" type="datetimeFigureOut">
              <a:rPr lang="fr-FR" smtClean="0"/>
              <a:pPr/>
              <a:t>05/05/2024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B63C-EC7F-4BB2-8605-FE8EB6071E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B63C-EC7F-4BB2-8605-FE8EB6071EB0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B63C-EC7F-4BB2-8605-FE8EB6071EB0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B63C-EC7F-4BB2-8605-FE8EB6071EB0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B63C-EC7F-4BB2-8605-FE8EB6071EB0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B63C-EC7F-4BB2-8605-FE8EB6071EB0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B63C-EC7F-4BB2-8605-FE8EB6071EB0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B63C-EC7F-4BB2-8605-FE8EB6071EB0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B63C-EC7F-4BB2-8605-FE8EB6071EB0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B63C-EC7F-4BB2-8605-FE8EB6071EB0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B63C-EC7F-4BB2-8605-FE8EB6071EB0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5F52-4F32-4AE4-84A6-CCE76AE1900D}" type="datetimeFigureOut">
              <a:rPr lang="fr-FR" smtClean="0"/>
              <a:pPr/>
              <a:t>05/05/2024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4145598-8AC0-4A4F-B3A4-452AB373182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5F52-4F32-4AE4-84A6-CCE76AE1900D}" type="datetimeFigureOut">
              <a:rPr lang="fr-FR" smtClean="0"/>
              <a:pPr/>
              <a:t>05/05/2024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5598-8AC0-4A4F-B3A4-452AB37318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5F52-4F32-4AE4-84A6-CCE76AE1900D}" type="datetimeFigureOut">
              <a:rPr lang="fr-FR" smtClean="0"/>
              <a:pPr/>
              <a:t>05/05/2024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5598-8AC0-4A4F-B3A4-452AB37318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5F52-4F32-4AE4-84A6-CCE76AE1900D}" type="datetimeFigureOut">
              <a:rPr lang="fr-FR" smtClean="0"/>
              <a:pPr/>
              <a:t>05/05/2024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5598-8AC0-4A4F-B3A4-452AB373182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5F52-4F32-4AE4-84A6-CCE76AE1900D}" type="datetimeFigureOut">
              <a:rPr lang="fr-FR" smtClean="0"/>
              <a:pPr/>
              <a:t>05/05/2024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145598-8AC0-4A4F-B3A4-452AB37318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5F52-4F32-4AE4-84A6-CCE76AE1900D}" type="datetimeFigureOut">
              <a:rPr lang="fr-FR" smtClean="0"/>
              <a:pPr/>
              <a:t>05/05/2024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5598-8AC0-4A4F-B3A4-452AB373182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5F52-4F32-4AE4-84A6-CCE76AE1900D}" type="datetimeFigureOut">
              <a:rPr lang="fr-FR" smtClean="0"/>
              <a:pPr/>
              <a:t>05/05/2024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5598-8AC0-4A4F-B3A4-452AB373182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5F52-4F32-4AE4-84A6-CCE76AE1900D}" type="datetimeFigureOut">
              <a:rPr lang="fr-FR" smtClean="0"/>
              <a:pPr/>
              <a:t>05/05/2024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5598-8AC0-4A4F-B3A4-452AB37318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5F52-4F32-4AE4-84A6-CCE76AE1900D}" type="datetimeFigureOut">
              <a:rPr lang="fr-FR" smtClean="0"/>
              <a:pPr/>
              <a:t>05/05/2024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5598-8AC0-4A4F-B3A4-452AB37318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5F52-4F32-4AE4-84A6-CCE76AE1900D}" type="datetimeFigureOut">
              <a:rPr lang="fr-FR" smtClean="0"/>
              <a:pPr/>
              <a:t>05/05/2024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5598-8AC0-4A4F-B3A4-452AB373182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5F52-4F32-4AE4-84A6-CCE76AE1900D}" type="datetimeFigureOut">
              <a:rPr lang="fr-FR" smtClean="0"/>
              <a:pPr/>
              <a:t>05/05/2024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145598-8AC0-4A4F-B3A4-452AB373182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B85F52-4F32-4AE4-84A6-CCE76AE1900D}" type="datetimeFigureOut">
              <a:rPr lang="fr-FR" smtClean="0"/>
              <a:pPr/>
              <a:t>05/05/2024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4145598-8AC0-4A4F-B3A4-452AB37318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Dr YAZA.M </a:t>
            </a:r>
            <a:r>
              <a:rPr lang="fr-FR" dirty="0" err="1" smtClean="0"/>
              <a:t>Ep</a:t>
            </a:r>
            <a:r>
              <a:rPr lang="fr-FR" dirty="0" smtClean="0"/>
              <a:t> MEZIOU</a:t>
            </a:r>
          </a:p>
          <a:p>
            <a:r>
              <a:rPr lang="fr-FR" dirty="0" smtClean="0"/>
              <a:t>Spécialiste en biochimie médicale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/>
              <a:t>Intégration du métabolisme tissulaire </a:t>
            </a:r>
            <a:endParaRPr lang="fr-FR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099" t="16601" r="62665" b="13086"/>
          <a:stretch>
            <a:fillRect/>
          </a:stretch>
        </p:blipFill>
        <p:spPr bwMode="auto">
          <a:xfrm>
            <a:off x="0" y="0"/>
            <a:ext cx="12144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00166" y="71414"/>
            <a:ext cx="64294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 smtClean="0"/>
              <a:t>Ministère de l’enseignement supérieur et de la recherche </a:t>
            </a:r>
          </a:p>
          <a:p>
            <a:pPr algn="ctr"/>
            <a:r>
              <a:rPr lang="fr-FR" sz="2200" dirty="0" smtClean="0"/>
              <a:t>Université ‘‘’’ Oran </a:t>
            </a:r>
          </a:p>
          <a:p>
            <a:pPr algn="ctr"/>
            <a:r>
              <a:rPr lang="fr-FR" sz="2200" dirty="0"/>
              <a:t>A</a:t>
            </a:r>
            <a:r>
              <a:rPr lang="fr-FR" sz="2200" dirty="0" smtClean="0"/>
              <a:t>nnexe de Tiaret </a:t>
            </a:r>
          </a:p>
          <a:p>
            <a:pPr algn="ctr"/>
            <a:r>
              <a:rPr lang="fr-FR" sz="2200" dirty="0" smtClean="0"/>
              <a:t> Département de médecine</a:t>
            </a:r>
            <a:endParaRPr lang="fr-FR" sz="2200" dirty="0"/>
          </a:p>
        </p:txBody>
      </p:sp>
      <p:sp>
        <p:nvSpPr>
          <p:cNvPr id="6" name="ZoneTexte 5"/>
          <p:cNvSpPr txBox="1"/>
          <p:nvPr/>
        </p:nvSpPr>
        <p:spPr>
          <a:xfrm>
            <a:off x="3357554" y="5143512"/>
            <a:ext cx="2214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2023/2024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4041" t="22461" r="13799" b="20898"/>
          <a:stretch>
            <a:fillRect/>
          </a:stretch>
        </p:blipFill>
        <p:spPr bwMode="auto">
          <a:xfrm>
            <a:off x="1142976" y="0"/>
            <a:ext cx="8001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4590" t="18554" r="13799" b="14062"/>
          <a:stretch>
            <a:fillRect/>
          </a:stretch>
        </p:blipFill>
        <p:spPr bwMode="auto">
          <a:xfrm>
            <a:off x="1142976" y="0"/>
            <a:ext cx="8001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/>
          <a:lstStyle/>
          <a:p>
            <a:r>
              <a:rPr lang="fr-FR" dirty="0" smtClean="0"/>
              <a:t>Définitions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47800"/>
            <a:ext cx="7772400" cy="4572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Les voies métaboliques forment des réseaux </a:t>
            </a:r>
            <a:r>
              <a:rPr lang="fr-FR" dirty="0" err="1" smtClean="0"/>
              <a:t>inte</a:t>
            </a:r>
            <a:r>
              <a:rPr lang="fr-FR" dirty="0" smtClean="0"/>
              <a:t>-</a:t>
            </a:r>
            <a:r>
              <a:rPr lang="fr-FR" dirty="0" err="1" smtClean="0"/>
              <a:t>rreliés</a:t>
            </a:r>
            <a:r>
              <a:rPr lang="fr-FR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 Les voies métaboliques ne sont pas isolées les unes des autres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Certaines voies sont le point de convergence de nombreuses réactions métaboliques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Certaines molécules sont utilisées dans plusieurs réactions différentes</a:t>
            </a:r>
            <a:endParaRPr lang="fr-F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/>
          <a:lstStyle/>
          <a:p>
            <a:r>
              <a:rPr lang="fr-FR" dirty="0" smtClean="0"/>
              <a:t>Définitions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47800"/>
            <a:ext cx="7772400" cy="4572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b="1" dirty="0" smtClean="0"/>
              <a:t>Un carrefour métabolique </a:t>
            </a:r>
            <a:r>
              <a:rPr lang="fr-FR" dirty="0" smtClean="0"/>
              <a:t>est une molécule qui peut être le substrat de plusieurs enzymes appartenant à des voies métaboliques différentes. 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EX: </a:t>
            </a:r>
            <a:r>
              <a:rPr lang="fr-FR" b="1" dirty="0" smtClean="0"/>
              <a:t>pyruvate, le glucose-6-phosphate , l’</a:t>
            </a:r>
            <a:r>
              <a:rPr lang="fr-FR" b="1" dirty="0" err="1" smtClean="0"/>
              <a:t>acétyl-coenzyme</a:t>
            </a:r>
            <a:r>
              <a:rPr lang="fr-FR" b="1" dirty="0" smtClean="0"/>
              <a:t> A</a:t>
            </a:r>
            <a:endParaRPr lang="fr-F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35175" t="16797" r="16036" b="14843"/>
          <a:stretch>
            <a:fillRect/>
          </a:stretch>
        </p:blipFill>
        <p:spPr bwMode="auto">
          <a:xfrm>
            <a:off x="1071538" y="0"/>
            <a:ext cx="8072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/>
          <a:lstStyle/>
          <a:p>
            <a:r>
              <a:rPr lang="fr-FR" dirty="0" smtClean="0"/>
              <a:t>La stratégie du métabolisme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47800"/>
            <a:ext cx="7772400" cy="4572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fr-FR" dirty="0" smtClean="0"/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/>
              <a:t>Produire de l’énergie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/>
              <a:t>Produire du pouvoir réducteur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/>
              <a:t>Produire les briques pour les biosynthèses </a:t>
            </a:r>
            <a:endParaRPr lang="fr-F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0194" y="274638"/>
            <a:ext cx="7772400" cy="1143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1. Production de l’énergie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300194" y="1447800"/>
            <a:ext cx="7772400" cy="4572000"/>
          </a:xfrm>
        </p:spPr>
        <p:txBody>
          <a:bodyPr>
            <a:normAutofit/>
          </a:bodyPr>
          <a:lstStyle/>
          <a:p>
            <a:r>
              <a:rPr lang="fr-FR" dirty="0" smtClean="0"/>
              <a:t>Une cellule vivante ne peu pas créer de l’énergie mais elle possède la faculté de l’extraire, de la transformer, de l’utiliser et de l’échanger</a:t>
            </a:r>
          </a:p>
          <a:p>
            <a:r>
              <a:rPr lang="fr-FR" dirty="0" smtClean="0"/>
              <a:t>l’énergie utilisée par l’homme provient de: 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Réaction d’hydrolyse des liaisons « riches en énergie » qui libèrent plus de 6 Kcal/mol.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Hydrolyse de l’ATP en ADP + P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1. Production de l’énergie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47800"/>
            <a:ext cx="7772400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 smtClean="0"/>
              <a:t>L’ATP est l’unité universelle d’énergie </a:t>
            </a:r>
          </a:p>
          <a:p>
            <a:pPr algn="just"/>
            <a:r>
              <a:rPr lang="fr-FR" dirty="0" smtClean="0"/>
              <a:t>Le haut potentiel de transfert de groupe phosphoryle de l’ATP permet à ce dernier de servir de source d’énergie dans la contraction musculaire, le transport actif, l’amplification des signaux et les biosynthèses </a:t>
            </a:r>
          </a:p>
          <a:p>
            <a:pPr algn="just"/>
            <a:r>
              <a:rPr lang="fr-FR" dirty="0" smtClean="0"/>
              <a:t>Mécanisme de la production d’ATP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Etape 1 : dégradation des grosses molécules en petites molécules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Etape 2 : production d’un intermédiaire métabolique, l’</a:t>
            </a:r>
            <a:r>
              <a:rPr lang="fr-FR" dirty="0" err="1" smtClean="0"/>
              <a:t>acétyl</a:t>
            </a:r>
            <a:r>
              <a:rPr lang="fr-FR" dirty="0" smtClean="0"/>
              <a:t> </a:t>
            </a:r>
            <a:r>
              <a:rPr lang="fr-FR" dirty="0" err="1" smtClean="0"/>
              <a:t>CoA</a:t>
            </a:r>
            <a:r>
              <a:rPr lang="fr-FR" dirty="0" smtClean="0"/>
              <a:t> (carrefour métabolique)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 Etape 3 : production d’ATP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/>
          <a:lstStyle/>
          <a:p>
            <a:r>
              <a:rPr lang="fr-FR" dirty="0" smtClean="0"/>
              <a:t>1. Production de l’énergie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1728" t="25390" r="16544" b="17969"/>
          <a:stretch>
            <a:fillRect/>
          </a:stretch>
        </p:blipFill>
        <p:spPr bwMode="auto">
          <a:xfrm>
            <a:off x="1214414" y="1357298"/>
            <a:ext cx="79296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/>
          <a:lstStyle/>
          <a:p>
            <a:r>
              <a:rPr lang="fr-FR" dirty="0" smtClean="0"/>
              <a:t>1. Production de l’énergie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478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b="1" dirty="0" smtClean="0"/>
              <a:t>Le glucose </a:t>
            </a:r>
            <a:r>
              <a:rPr lang="fr-FR" dirty="0" smtClean="0"/>
              <a:t>est dégradé en pyruvate via la glycolyse, en conditions aérobies, le pyruvate est transformé en </a:t>
            </a:r>
            <a:r>
              <a:rPr lang="fr-FR" dirty="0" err="1" smtClean="0"/>
              <a:t>acétyl</a:t>
            </a:r>
            <a:r>
              <a:rPr lang="fr-FR" dirty="0" smtClean="0"/>
              <a:t> </a:t>
            </a:r>
            <a:r>
              <a:rPr lang="fr-FR" dirty="0" err="1" smtClean="0"/>
              <a:t>CoA</a:t>
            </a:r>
            <a:r>
              <a:rPr lang="fr-FR" dirty="0" smtClean="0"/>
              <a:t> par le complexe pyruvate déshydrogénase en pénétrant dans la mitochondrie: Réaction de décarboxylation oxydative</a:t>
            </a:r>
          </a:p>
          <a:p>
            <a:pPr algn="just"/>
            <a:r>
              <a:rPr lang="fr-FR" b="1" dirty="0" smtClean="0"/>
              <a:t>Les acides gras </a:t>
            </a:r>
            <a:r>
              <a:rPr lang="fr-FR" dirty="0" smtClean="0"/>
              <a:t>sont dégradé en </a:t>
            </a:r>
            <a:r>
              <a:rPr lang="fr-FR" dirty="0" err="1" smtClean="0"/>
              <a:t>acétyl</a:t>
            </a:r>
            <a:r>
              <a:rPr lang="fr-FR" dirty="0" smtClean="0"/>
              <a:t> </a:t>
            </a:r>
            <a:r>
              <a:rPr lang="fr-FR" dirty="0" err="1" smtClean="0"/>
              <a:t>CoA</a:t>
            </a:r>
            <a:r>
              <a:rPr lang="fr-FR" dirty="0" smtClean="0"/>
              <a:t> via la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fr-FR" dirty="0" smtClean="0">
                <a:latin typeface="Times New Roman"/>
                <a:cs typeface="Times New Roman"/>
              </a:rPr>
              <a:t>-</a:t>
            </a:r>
            <a:r>
              <a:rPr lang="fr-FR" dirty="0" smtClean="0"/>
              <a:t>oxydation </a:t>
            </a:r>
          </a:p>
          <a:p>
            <a:pPr algn="just"/>
            <a:r>
              <a:rPr lang="fr-FR" b="1" dirty="0" smtClean="0"/>
              <a:t>Les AA </a:t>
            </a:r>
            <a:r>
              <a:rPr lang="fr-FR" dirty="0" smtClean="0"/>
              <a:t>s’incorporent dans le métabolisme en fonction de leur structure. Les produits terminaux du métabolisme sont le CO2 et l’ammoniac (NH3 très neurotoxique) éliminés par le cycle de l’urée</a:t>
            </a:r>
          </a:p>
          <a:p>
            <a:pPr algn="just"/>
            <a:r>
              <a:rPr lang="fr-FR" b="1" dirty="0" smtClean="0"/>
              <a:t>Les voies mitochondriales sont dépendantes de l’oxygène. </a:t>
            </a:r>
          </a:p>
          <a:p>
            <a:pPr algn="just"/>
            <a:r>
              <a:rPr lang="fr-FR" b="1" dirty="0" smtClean="0"/>
              <a:t>Les voies </a:t>
            </a:r>
            <a:r>
              <a:rPr lang="fr-FR" b="1" dirty="0" err="1" smtClean="0"/>
              <a:t>cytosoliques</a:t>
            </a:r>
            <a:r>
              <a:rPr lang="fr-FR" b="1" dirty="0" smtClean="0"/>
              <a:t> peuvent être indépendantes de l’oxygène.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</a:p>
          <a:p>
            <a:pPr marL="571500" indent="-571500">
              <a:buAutoNum type="romanUcPeriod"/>
            </a:pPr>
            <a:r>
              <a:rPr lang="fr-FR" dirty="0" smtClean="0"/>
              <a:t>Définitions</a:t>
            </a:r>
          </a:p>
          <a:p>
            <a:pPr marL="571500" indent="-571500">
              <a:buAutoNum type="romanUcPeriod"/>
            </a:pPr>
            <a:r>
              <a:rPr lang="fr-FR" dirty="0" smtClean="0"/>
              <a:t>La stratégie du métabolisme</a:t>
            </a:r>
          </a:p>
          <a:p>
            <a:pPr marL="571500" indent="-571500">
              <a:buAutoNum type="romanUcPeriod"/>
            </a:pPr>
            <a:r>
              <a:rPr lang="fr-FR" dirty="0" smtClean="0"/>
              <a:t>Les outils de régulation du métabolisme</a:t>
            </a:r>
          </a:p>
          <a:p>
            <a:pPr marL="571500" indent="-571500">
              <a:buAutoNum type="romanUcPeriod"/>
            </a:pPr>
            <a:r>
              <a:rPr lang="fr-FR" dirty="0" smtClean="0"/>
              <a:t> les carrefours métaboliques</a:t>
            </a:r>
          </a:p>
          <a:p>
            <a:pPr marL="571500" indent="-571500">
              <a:buAutoNum type="romanUcPeriod"/>
            </a:pPr>
            <a:r>
              <a:rPr lang="fr-FR" dirty="0" smtClean="0"/>
              <a:t>Le profil métabolique d’organe </a:t>
            </a:r>
          </a:p>
          <a:p>
            <a:pPr marL="571500" indent="-571500">
              <a:buAutoNum type="romanUcPeriod"/>
            </a:pPr>
            <a:r>
              <a:rPr lang="fr-FR" dirty="0" smtClean="0"/>
              <a:t>Les réserves énergétiques </a:t>
            </a:r>
          </a:p>
          <a:p>
            <a:pPr marL="571500" indent="-571500">
              <a:buAutoNum type="romanUcPeriod"/>
            </a:pPr>
            <a:r>
              <a:rPr lang="fr-FR" dirty="0" smtClean="0"/>
              <a:t>Le métabolisme en fonction du </a:t>
            </a:r>
            <a:r>
              <a:rPr lang="fr-FR" smtClean="0"/>
              <a:t>cycle alimentation-jeune et </a:t>
            </a:r>
            <a:r>
              <a:rPr lang="fr-FR" dirty="0" smtClean="0"/>
              <a:t>activité musculaire </a:t>
            </a:r>
          </a:p>
          <a:p>
            <a:pPr marL="571500" indent="-571500">
              <a:buAutoNum type="romanUcPeriod"/>
            </a:pPr>
            <a:endParaRPr lang="fr-FR" dirty="0" smtClean="0"/>
          </a:p>
          <a:p>
            <a:pPr marL="571500" indent="-571500">
              <a:buAutoNum type="romanUcPeriod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7318" y="274638"/>
            <a:ext cx="7772400" cy="1143000"/>
          </a:xfrm>
        </p:spPr>
        <p:txBody>
          <a:bodyPr/>
          <a:lstStyle/>
          <a:p>
            <a:r>
              <a:rPr lang="fr-FR" dirty="0" smtClean="0"/>
              <a:t>1. Production de l’énergie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57318" y="1447800"/>
            <a:ext cx="7772400" cy="4572000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Le cycle de Krebs permet de produire en grande quantité des coenzymes réduits : NADH et FADH2 </a:t>
            </a:r>
          </a:p>
          <a:p>
            <a:pPr algn="just"/>
            <a:r>
              <a:rPr lang="fr-FR" dirty="0" smtClean="0"/>
              <a:t>Les coenzymes réduits NADH et FADH2 </a:t>
            </a:r>
            <a:r>
              <a:rPr lang="fr-FR" dirty="0" err="1" smtClean="0"/>
              <a:t>transferent</a:t>
            </a:r>
            <a:r>
              <a:rPr lang="fr-FR" dirty="0" smtClean="0"/>
              <a:t> leurs électrons vers la chaine </a:t>
            </a:r>
            <a:r>
              <a:rPr lang="fr-FR" dirty="0" err="1" smtClean="0"/>
              <a:t>réspiratoire</a:t>
            </a:r>
            <a:r>
              <a:rPr lang="fr-FR" dirty="0" smtClean="0"/>
              <a:t> pour former l’ATP </a:t>
            </a:r>
          </a:p>
          <a:p>
            <a:pPr algn="just"/>
            <a:r>
              <a:rPr lang="fr-FR" dirty="0" smtClean="0"/>
              <a:t>La phosphorylation oxydative est la plus grande productrice d’ATP.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41728" t="33203" r="17093" b="18945"/>
          <a:stretch>
            <a:fillRect/>
          </a:stretch>
        </p:blipFill>
        <p:spPr bwMode="auto">
          <a:xfrm>
            <a:off x="1142976" y="4071966"/>
            <a:ext cx="800102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398482"/>
            <a:ext cx="7772400" cy="1143000"/>
          </a:xfrm>
        </p:spPr>
        <p:txBody>
          <a:bodyPr/>
          <a:lstStyle/>
          <a:p>
            <a:r>
              <a:rPr lang="fr-FR" dirty="0" smtClean="0"/>
              <a:t>1. Production de l’énergie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571644"/>
            <a:ext cx="7772400" cy="4572000"/>
          </a:xfrm>
        </p:spPr>
        <p:txBody>
          <a:bodyPr/>
          <a:lstStyle/>
          <a:p>
            <a:pPr algn="just"/>
            <a:r>
              <a:rPr lang="fr-FR" dirty="0" smtClean="0"/>
              <a:t>L’oxydation complète d’une molécule de glucose produit une trentaine d’ATP. </a:t>
            </a:r>
          </a:p>
          <a:p>
            <a:pPr algn="just"/>
            <a:r>
              <a:rPr lang="fr-FR" dirty="0" smtClean="0"/>
              <a:t>Une molécule d’Acide </a:t>
            </a:r>
            <a:r>
              <a:rPr lang="fr-FR" dirty="0" err="1" smtClean="0"/>
              <a:t>plamitique</a:t>
            </a:r>
            <a:r>
              <a:rPr lang="fr-FR" dirty="0" smtClean="0"/>
              <a:t> produit une centaine d’ATP</a:t>
            </a:r>
          </a:p>
          <a:p>
            <a:pPr algn="just">
              <a:buNone/>
            </a:pPr>
            <a:r>
              <a:rPr lang="fr-FR" dirty="0" smtClean="0">
                <a:sym typeface="Wingdings" pitchFamily="2" charset="2"/>
              </a:rPr>
              <a:t> </a:t>
            </a:r>
            <a:r>
              <a:rPr lang="fr-FR" b="1" dirty="0" smtClean="0"/>
              <a:t>Transformation d’énergie chimique (glucide, lipide, …) en énergie électrochimique (complexe respiratoire) puis en énergie mécanique (ATP </a:t>
            </a:r>
            <a:r>
              <a:rPr lang="fr-FR" b="1" dirty="0" err="1" smtClean="0"/>
              <a:t>synthase</a:t>
            </a:r>
            <a:r>
              <a:rPr lang="fr-FR" b="1" dirty="0" smtClean="0"/>
              <a:t>). </a:t>
            </a:r>
          </a:p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2. Production des coenzymes réduits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47800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La glycolyse : production de 2 NADH 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La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fr-FR" dirty="0" smtClean="0"/>
              <a:t>-oxydation (ou hélice de </a:t>
            </a:r>
            <a:r>
              <a:rPr lang="fr-FR" dirty="0" err="1" smtClean="0"/>
              <a:t>Lynen</a:t>
            </a:r>
            <a:r>
              <a:rPr lang="fr-FR" dirty="0" smtClean="0"/>
              <a:t>) : production de 1 FADH2 et 1 NADH par tour d’hélice 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Le cycle de Krebs : production de 3 NADH et 1 FADH2)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 La voie des pentoses phosphates : production de NADPH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2. Production des coenzymes réduits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7335" t="19531" r="13799" b="18945"/>
          <a:stretch>
            <a:fillRect/>
          </a:stretch>
        </p:blipFill>
        <p:spPr bwMode="auto">
          <a:xfrm>
            <a:off x="1071538" y="1500174"/>
            <a:ext cx="785818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2. Production des coenzymes réduits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57318" y="1447800"/>
            <a:ext cx="7772400" cy="4572000"/>
          </a:xfrm>
        </p:spPr>
        <p:txBody>
          <a:bodyPr/>
          <a:lstStyle/>
          <a:p>
            <a:r>
              <a:rPr lang="fr-FR" b="1" dirty="0" smtClean="0"/>
              <a:t>Le NADPH est 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Le pouvoir réducteur de la cellule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Principales coenzyme des </a:t>
            </a:r>
            <a:r>
              <a:rPr lang="fr-FR" dirty="0" smtClean="0"/>
              <a:t>biosynthèses réductrices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Lutte contre le stress oxydant </a:t>
            </a:r>
          </a:p>
          <a:p>
            <a:r>
              <a:rPr lang="fr-FR" b="1" dirty="0" smtClean="0"/>
              <a:t>Le NADH et FADH2 : </a:t>
            </a:r>
            <a:r>
              <a:rPr lang="fr-FR" dirty="0" smtClean="0"/>
              <a:t>sert à la respiration mitochondriale, la phosphorylation oxydative et la production d’ATP.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7318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3. Production des briques de l’édifice métabolique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14414" y="1447800"/>
            <a:ext cx="7772400" cy="4572000"/>
          </a:xfrm>
        </p:spPr>
        <p:txBody>
          <a:bodyPr/>
          <a:lstStyle/>
          <a:p>
            <a:r>
              <a:rPr lang="fr-FR" dirty="0" smtClean="0"/>
              <a:t>Les biomolécules sont construites à partir de molécule élémentaires</a:t>
            </a:r>
          </a:p>
          <a:p>
            <a:r>
              <a:rPr lang="fr-FR" dirty="0" smtClean="0"/>
              <a:t>Molécules simples </a:t>
            </a:r>
            <a:r>
              <a:rPr lang="fr-FR" dirty="0" smtClean="0">
                <a:sym typeface="Wingdings" pitchFamily="2" charset="2"/>
              </a:rPr>
              <a:t></a:t>
            </a:r>
            <a:r>
              <a:rPr lang="fr-FR" dirty="0" smtClean="0"/>
              <a:t> Molécules complexes (Exemple : </a:t>
            </a:r>
            <a:r>
              <a:rPr lang="fr-FR" dirty="0" err="1" smtClean="0"/>
              <a:t>Acétyl</a:t>
            </a:r>
            <a:r>
              <a:rPr lang="fr-FR" dirty="0" smtClean="0"/>
              <a:t>-</a:t>
            </a:r>
            <a:r>
              <a:rPr lang="fr-FR" dirty="0" err="1" smtClean="0"/>
              <a:t>CoA</a:t>
            </a:r>
            <a:r>
              <a:rPr lang="fr-FR" dirty="0" smtClean="0"/>
              <a:t> Cholestérol)</a:t>
            </a:r>
          </a:p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43924" t="40039" r="23133" b="28711"/>
          <a:stretch>
            <a:fillRect/>
          </a:stretch>
        </p:blipFill>
        <p:spPr bwMode="auto">
          <a:xfrm>
            <a:off x="1643042" y="3071810"/>
            <a:ext cx="42862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outils de régulation du flux métabolique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14414" y="1447800"/>
            <a:ext cx="7772400" cy="4572000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fr-FR" b="1" dirty="0" smtClean="0"/>
              <a:t>Régulation enzymatique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fr-FR" b="1" dirty="0" smtClean="0"/>
              <a:t>Régulation par l’état énergétique de la cellule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fr-FR" b="1" dirty="0" smtClean="0"/>
              <a:t>Régulation par la compartimentation cellulaire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7318" y="274638"/>
            <a:ext cx="7772400" cy="1143000"/>
          </a:xfrm>
        </p:spPr>
        <p:txBody>
          <a:bodyPr/>
          <a:lstStyle/>
          <a:p>
            <a:r>
              <a:rPr lang="fr-FR" dirty="0" smtClean="0"/>
              <a:t>1. Régulation enzymatique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57318" y="144780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La vitesse de la </a:t>
            </a:r>
            <a:r>
              <a:rPr lang="fr-FR" dirty="0" err="1" smtClean="0"/>
              <a:t>réacion</a:t>
            </a:r>
            <a:r>
              <a:rPr lang="fr-FR" dirty="0" smtClean="0"/>
              <a:t> </a:t>
            </a:r>
            <a:r>
              <a:rPr lang="fr-FR" dirty="0" err="1" smtClean="0"/>
              <a:t>limitante</a:t>
            </a:r>
            <a:r>
              <a:rPr lang="fr-FR" dirty="0" smtClean="0"/>
              <a:t> est fonction (comme toute vitesse de réaction enzymatique):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lnSpc>
                <a:spcPct val="160000"/>
              </a:lnSpc>
              <a:buFont typeface="Wingdings 2" pitchFamily="18" charset="2"/>
              <a:buChar char="P"/>
            </a:pPr>
            <a:r>
              <a:rPr lang="fr-FR" b="1" dirty="0" smtClean="0"/>
              <a:t>De la disponibilité en substrat S et de coenzyme COE</a:t>
            </a:r>
          </a:p>
          <a:p>
            <a:pPr>
              <a:lnSpc>
                <a:spcPct val="160000"/>
              </a:lnSpc>
              <a:buFont typeface="Wingdings 2" pitchFamily="18" charset="2"/>
              <a:buChar char="P"/>
            </a:pPr>
            <a:r>
              <a:rPr lang="fr-FR" b="1" dirty="0" smtClean="0"/>
              <a:t>De l’activité de l’enzyme E</a:t>
            </a:r>
          </a:p>
          <a:p>
            <a:pPr>
              <a:lnSpc>
                <a:spcPct val="160000"/>
              </a:lnSpc>
              <a:buFont typeface="Wingdings 2" pitchFamily="18" charset="2"/>
              <a:buChar char="P"/>
            </a:pPr>
            <a:r>
              <a:rPr lang="fr-FR" b="1" dirty="0" smtClean="0"/>
              <a:t>De la concentration de l’enzyme E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4905" t="53711" r="15446" b="34570"/>
          <a:stretch>
            <a:fillRect/>
          </a:stretch>
        </p:blipFill>
        <p:spPr bwMode="auto">
          <a:xfrm>
            <a:off x="1457332" y="2357430"/>
            <a:ext cx="721523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0194" y="274638"/>
            <a:ext cx="7772400" cy="1143000"/>
          </a:xfrm>
        </p:spPr>
        <p:txBody>
          <a:bodyPr/>
          <a:lstStyle/>
          <a:p>
            <a:r>
              <a:rPr lang="fr-FR" dirty="0" smtClean="0"/>
              <a:t>1. Régulation enzymatique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00152" y="1447800"/>
            <a:ext cx="7772400" cy="4572000"/>
          </a:xfrm>
        </p:spPr>
        <p:txBody>
          <a:bodyPr/>
          <a:lstStyle/>
          <a:p>
            <a:r>
              <a:rPr lang="fr-FR" b="1" dirty="0" smtClean="0"/>
              <a:t>L’activité de l’enzyme E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3807" t="43945" r="13250" b="15039"/>
          <a:stretch>
            <a:fillRect/>
          </a:stretch>
        </p:blipFill>
        <p:spPr bwMode="auto">
          <a:xfrm>
            <a:off x="1285852" y="2000240"/>
            <a:ext cx="771530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357166"/>
            <a:ext cx="7772400" cy="1143000"/>
          </a:xfrm>
        </p:spPr>
        <p:txBody>
          <a:bodyPr/>
          <a:lstStyle/>
          <a:p>
            <a:r>
              <a:rPr lang="fr-FR" dirty="0" smtClean="0"/>
              <a:t>1. Régulation enzymatique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530328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</a:pPr>
            <a:r>
              <a:rPr lang="fr-FR" dirty="0" smtClean="0"/>
              <a:t>L’enzyme E peut être soumis: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/>
              <a:t>À une activation par protéolyse limitée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/>
              <a:t>À une activation par fixation d’une protéine de contrôle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/>
              <a:t>À un contrôle par modification covalente (phosphorylation /déphosphorylation)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/>
              <a:t>À, un contrôle allostérique par liaison non covalente à des effecteurs 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47800"/>
            <a:ext cx="7772400" cy="4572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Chaque être vivant est le siège d’une activité métabolique continue qui se traduit par des échanges permanent de matière et d’E avec le milieu extérieur. 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Le métabolisme cellulaire s’organise en 2 types de processus: </a:t>
            </a:r>
            <a:r>
              <a:rPr lang="fr-FR" b="1" dirty="0" smtClean="0"/>
              <a:t>Anabolisme et Catabolisme </a:t>
            </a:r>
            <a:r>
              <a:rPr lang="fr-FR" dirty="0" smtClean="0"/>
              <a:t>qui comprennent plusieurs voies métaboliques </a:t>
            </a:r>
            <a:r>
              <a:rPr lang="fr-FR" b="1" dirty="0" smtClean="0"/>
              <a:t>inter-reliées, adaptées et strictement régulées.</a:t>
            </a:r>
            <a:endParaRPr lang="fr-F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/>
          <a:lstStyle/>
          <a:p>
            <a:r>
              <a:rPr lang="fr-FR" dirty="0" smtClean="0"/>
              <a:t>1. Régulation enzymatique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47800"/>
            <a:ext cx="7772400" cy="45720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fr-FR" b="1" dirty="0" smtClean="0"/>
              <a:t>Contrôle par modification covalente </a:t>
            </a:r>
            <a:r>
              <a:rPr lang="fr-FR" sz="2400" b="1" dirty="0" smtClean="0"/>
              <a:t>(phosphorylation /déphosphorylation)</a:t>
            </a:r>
          </a:p>
          <a:p>
            <a:pPr marL="514350" indent="-514350" algn="just">
              <a:lnSpc>
                <a:spcPct val="150000"/>
              </a:lnSpc>
            </a:pPr>
            <a:r>
              <a:rPr lang="fr-FR" dirty="0" smtClean="0"/>
              <a:t>L’enzyme coexiste sous 2 formes </a:t>
            </a:r>
            <a:r>
              <a:rPr lang="fr-FR" b="1" dirty="0" err="1" smtClean="0"/>
              <a:t>interconvertible</a:t>
            </a:r>
            <a:r>
              <a:rPr lang="fr-FR" dirty="0" smtClean="0"/>
              <a:t>, </a:t>
            </a:r>
            <a:r>
              <a:rPr lang="fr-FR" dirty="0" err="1" smtClean="0"/>
              <a:t>phosphorylé</a:t>
            </a:r>
            <a:r>
              <a:rPr lang="fr-FR" dirty="0" smtClean="0"/>
              <a:t> et non </a:t>
            </a:r>
            <a:r>
              <a:rPr lang="fr-FR" dirty="0" err="1" smtClean="0"/>
              <a:t>phosphorylé</a:t>
            </a:r>
            <a:r>
              <a:rPr lang="fr-FR" dirty="0" smtClean="0"/>
              <a:t>  selon l’enzyme la forme active est </a:t>
            </a:r>
            <a:r>
              <a:rPr lang="fr-FR" dirty="0" err="1" smtClean="0"/>
              <a:t>phosphorylée</a:t>
            </a:r>
            <a:r>
              <a:rPr lang="fr-FR" dirty="0" smtClean="0"/>
              <a:t> ou non (dans l’</a:t>
            </a:r>
            <a:r>
              <a:rPr lang="fr-FR" dirty="0" err="1" smtClean="0"/>
              <a:t>expmple</a:t>
            </a:r>
            <a:r>
              <a:rPr lang="fr-FR" dirty="0" smtClean="0"/>
              <a:t> </a:t>
            </a:r>
            <a:r>
              <a:rPr lang="fr-FR" dirty="0" err="1" smtClean="0"/>
              <a:t>ci-dessus,la</a:t>
            </a:r>
            <a:r>
              <a:rPr lang="fr-FR" dirty="0" smtClean="0"/>
              <a:t> forme active est </a:t>
            </a:r>
            <a:r>
              <a:rPr lang="fr-FR" dirty="0" err="1" smtClean="0"/>
              <a:t>phosphorylée</a:t>
            </a:r>
            <a:r>
              <a:rPr lang="fr-FR" dirty="0" smtClean="0"/>
              <a:t>) 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7318" y="274638"/>
            <a:ext cx="7772400" cy="1143000"/>
          </a:xfrm>
        </p:spPr>
        <p:txBody>
          <a:bodyPr/>
          <a:lstStyle/>
          <a:p>
            <a:r>
              <a:rPr lang="fr-FR" dirty="0" smtClean="0"/>
              <a:t>1. Régulation enzymatique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57318" y="1447800"/>
            <a:ext cx="7772400" cy="4572000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lnSpc>
                <a:spcPct val="170000"/>
              </a:lnSpc>
            </a:pPr>
            <a:r>
              <a:rPr lang="fr-FR" dirty="0" smtClean="0"/>
              <a:t>La phosphorylation est catalysée par une </a:t>
            </a:r>
            <a:r>
              <a:rPr lang="fr-FR" b="1" dirty="0" smtClean="0"/>
              <a:t>protéine kinase</a:t>
            </a:r>
            <a:r>
              <a:rPr lang="fr-FR" dirty="0" smtClean="0"/>
              <a:t>, la protéine kinase est sous contrôle directe ou indirecte de la </a:t>
            </a:r>
            <a:r>
              <a:rPr lang="fr-FR" b="1" dirty="0" smtClean="0"/>
              <a:t>protéine kinase A </a:t>
            </a:r>
            <a:r>
              <a:rPr lang="fr-FR" dirty="0" smtClean="0"/>
              <a:t>dépendante de l’</a:t>
            </a:r>
            <a:r>
              <a:rPr lang="fr-FR" dirty="0" err="1" smtClean="0"/>
              <a:t>AMPc</a:t>
            </a:r>
            <a:r>
              <a:rPr lang="fr-FR" dirty="0" smtClean="0"/>
              <a:t> , </a:t>
            </a:r>
            <a:r>
              <a:rPr lang="fr-FR" b="1" dirty="0" smtClean="0"/>
              <a:t>l’</a:t>
            </a:r>
            <a:r>
              <a:rPr lang="fr-FR" b="1" dirty="0" err="1" smtClean="0"/>
              <a:t>AMPc</a:t>
            </a:r>
            <a:r>
              <a:rPr lang="fr-FR" dirty="0" smtClean="0"/>
              <a:t> étant le second messager </a:t>
            </a:r>
            <a:r>
              <a:rPr lang="fr-FR" b="1" dirty="0" smtClean="0"/>
              <a:t>d’une hormone </a:t>
            </a:r>
            <a:r>
              <a:rPr lang="fr-FR" dirty="0" smtClean="0"/>
              <a:t>H1 activatrice ou H2 inhibitrice de </a:t>
            </a:r>
            <a:r>
              <a:rPr lang="fr-FR" b="1" dirty="0" smtClean="0"/>
              <a:t>l’</a:t>
            </a:r>
            <a:r>
              <a:rPr lang="fr-FR" b="1" dirty="0" err="1" smtClean="0"/>
              <a:t>adénylate</a:t>
            </a:r>
            <a:r>
              <a:rPr lang="fr-FR" b="1" dirty="0" smtClean="0"/>
              <a:t> </a:t>
            </a:r>
            <a:r>
              <a:rPr lang="fr-FR" b="1" dirty="0" err="1" smtClean="0"/>
              <a:t>cyclase</a:t>
            </a:r>
            <a:r>
              <a:rPr lang="fr-FR" b="1" dirty="0" smtClean="0"/>
              <a:t> </a:t>
            </a:r>
          </a:p>
          <a:p>
            <a:pPr marL="514350" indent="-514350" algn="just">
              <a:lnSpc>
                <a:spcPct val="170000"/>
              </a:lnSpc>
            </a:pPr>
            <a:r>
              <a:rPr lang="fr-FR" b="1" dirty="0" smtClean="0"/>
              <a:t>La </a:t>
            </a:r>
            <a:r>
              <a:rPr lang="fr-FR" b="1" dirty="0" err="1" smtClean="0"/>
              <a:t>déphosphoryaltion</a:t>
            </a:r>
            <a:r>
              <a:rPr lang="fr-FR" b="1" dirty="0" smtClean="0"/>
              <a:t> </a:t>
            </a:r>
            <a:r>
              <a:rPr lang="fr-FR" dirty="0" smtClean="0"/>
              <a:t>est catalysée par une </a:t>
            </a:r>
            <a:r>
              <a:rPr lang="fr-FR" b="1" dirty="0" smtClean="0"/>
              <a:t>phosphatase</a:t>
            </a:r>
            <a:r>
              <a:rPr lang="fr-FR" dirty="0" smtClean="0"/>
              <a:t> </a:t>
            </a:r>
          </a:p>
          <a:p>
            <a:pPr marL="514350" indent="-514350" algn="just">
              <a:lnSpc>
                <a:spcPct val="170000"/>
              </a:lnSpc>
            </a:pPr>
            <a:r>
              <a:rPr lang="fr-FR" b="1" dirty="0" smtClean="0"/>
              <a:t>Ainsi grâce à cette </a:t>
            </a:r>
            <a:r>
              <a:rPr lang="fr-FR" b="1" dirty="0" err="1" smtClean="0"/>
              <a:t>phoshorylation</a:t>
            </a:r>
            <a:r>
              <a:rPr lang="fr-FR" b="1" dirty="0" smtClean="0"/>
              <a:t>-déphosphorylation l’activité de l’enzyme E est sous contrôle hormonal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/>
          <a:lstStyle/>
          <a:p>
            <a:r>
              <a:rPr lang="fr-FR" dirty="0" smtClean="0"/>
              <a:t>1. Régulation enzymatique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47800"/>
            <a:ext cx="7772400" cy="45720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fr-FR" b="1" dirty="0" smtClean="0"/>
              <a:t>contrôle allostérique par liaison non covalente à des effecteurs: </a:t>
            </a:r>
          </a:p>
          <a:p>
            <a:pPr marL="514350" indent="-514350" algn="just">
              <a:lnSpc>
                <a:spcPct val="150000"/>
              </a:lnSpc>
            </a:pPr>
            <a:r>
              <a:rPr lang="fr-FR" dirty="0" smtClean="0"/>
              <a:t>Soit</a:t>
            </a:r>
            <a:r>
              <a:rPr lang="fr-FR" b="1" dirty="0" smtClean="0"/>
              <a:t> activateur </a:t>
            </a:r>
            <a:r>
              <a:rPr lang="fr-FR" dirty="0" smtClean="0"/>
              <a:t>généralement un métabolite </a:t>
            </a:r>
            <a:r>
              <a:rPr lang="fr-FR" b="1" dirty="0" smtClean="0"/>
              <a:t>en amont </a:t>
            </a:r>
            <a:r>
              <a:rPr lang="fr-FR" dirty="0" smtClean="0"/>
              <a:t>de la réaction ou </a:t>
            </a:r>
            <a:r>
              <a:rPr lang="fr-FR" b="1" dirty="0" smtClean="0"/>
              <a:t>S</a:t>
            </a:r>
            <a:r>
              <a:rPr lang="fr-FR" dirty="0" smtClean="0"/>
              <a:t> lui-même ou catabolite Z’ du produit final Z témoin de la consommation de Z</a:t>
            </a:r>
          </a:p>
          <a:p>
            <a:pPr marL="514350" indent="-514350" algn="just">
              <a:lnSpc>
                <a:spcPct val="150000"/>
              </a:lnSpc>
            </a:pPr>
            <a:r>
              <a:rPr lang="fr-FR" dirty="0" smtClean="0"/>
              <a:t>Soit</a:t>
            </a:r>
            <a:r>
              <a:rPr lang="fr-FR" b="1" dirty="0" smtClean="0"/>
              <a:t> inhibiteur </a:t>
            </a:r>
            <a:r>
              <a:rPr lang="fr-FR" dirty="0" smtClean="0"/>
              <a:t>en général un métabolite </a:t>
            </a:r>
            <a:r>
              <a:rPr lang="fr-FR" b="1" dirty="0" smtClean="0"/>
              <a:t>en aval </a:t>
            </a:r>
            <a:r>
              <a:rPr lang="fr-FR" dirty="0" smtClean="0"/>
              <a:t>ou P lui-même (rétro inhibition ou feedback négatif)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0194" y="274638"/>
            <a:ext cx="7772400" cy="1143000"/>
          </a:xfrm>
        </p:spPr>
        <p:txBody>
          <a:bodyPr/>
          <a:lstStyle/>
          <a:p>
            <a:r>
              <a:rPr lang="fr-FR" dirty="0" smtClean="0"/>
              <a:t>1. Régulation enzymatique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300194" y="1447800"/>
            <a:ext cx="7772400" cy="45720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 2" pitchFamily="18" charset="2"/>
              <a:buChar char="P"/>
            </a:pPr>
            <a:r>
              <a:rPr lang="fr-FR" b="1" dirty="0" smtClean="0"/>
              <a:t>Concentration de l’enzyme E: </a:t>
            </a:r>
            <a:r>
              <a:rPr lang="fr-FR" dirty="0" smtClean="0"/>
              <a:t>contrôle </a:t>
            </a:r>
            <a:r>
              <a:rPr lang="fr-FR" dirty="0" err="1" smtClean="0"/>
              <a:t>transcriptionnel</a:t>
            </a:r>
            <a:endParaRPr lang="fr-FR" dirty="0" smtClean="0"/>
          </a:p>
          <a:p>
            <a:pPr algn="just">
              <a:lnSpc>
                <a:spcPct val="150000"/>
              </a:lnSpc>
            </a:pPr>
            <a:r>
              <a:rPr lang="fr-FR" dirty="0" smtClean="0"/>
              <a:t> la </a:t>
            </a:r>
            <a:r>
              <a:rPr lang="fr-FR" dirty="0" err="1" smtClean="0"/>
              <a:t>concentrtion</a:t>
            </a:r>
            <a:r>
              <a:rPr lang="fr-FR" dirty="0" smtClean="0"/>
              <a:t> de l’enzyme dépend de sa vitesse de synthèse et de sa vitesse de catabolisme  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4861" t="48047" r="45608" b="18750"/>
          <a:stretch>
            <a:fillRect/>
          </a:stretch>
        </p:blipFill>
        <p:spPr bwMode="auto">
          <a:xfrm>
            <a:off x="1785918" y="3500438"/>
            <a:ext cx="65722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1. Régulation enzymatique 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1157318" y="1447800"/>
            <a:ext cx="7772400" cy="4572000"/>
          </a:xfrm>
        </p:spPr>
        <p:txBody>
          <a:bodyPr/>
          <a:lstStyle/>
          <a:p>
            <a:r>
              <a:rPr lang="fr-FR" dirty="0" smtClean="0"/>
              <a:t>Essai comparatif des 3 modes de contrôle </a:t>
            </a:r>
          </a:p>
          <a:p>
            <a:endParaRPr lang="fr-FR" dirty="0"/>
          </a:p>
        </p:txBody>
      </p:sp>
      <p:graphicFrame>
        <p:nvGraphicFramePr>
          <p:cNvPr id="7" name="Table 4"/>
          <p:cNvGraphicFramePr>
            <a:graphicFrameLocks noGrp="1"/>
          </p:cNvGraphicFramePr>
          <p:nvPr/>
        </p:nvGraphicFramePr>
        <p:xfrm>
          <a:off x="1404959" y="2000240"/>
          <a:ext cx="7524759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253"/>
                <a:gridCol w="2508253"/>
                <a:gridCol w="2508253"/>
              </a:tblGrid>
              <a:tr h="8264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800" dirty="0" smtClean="0"/>
                        <a:t>Contrôle allostérique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dirty="0" smtClean="0"/>
                        <a:t>Contrôle par modification  covalente 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dirty="0" smtClean="0"/>
                        <a:t>Contrôle </a:t>
                      </a:r>
                      <a:r>
                        <a:rPr lang="fr-FR" sz="1800" dirty="0" err="1" smtClean="0"/>
                        <a:t>transcriptionnelle</a:t>
                      </a:r>
                      <a:r>
                        <a:rPr lang="fr-FR" sz="1800" dirty="0" smtClean="0"/>
                        <a:t> </a:t>
                      </a:r>
                      <a:endParaRPr lang="fr-FR" sz="1800" dirty="0"/>
                    </a:p>
                  </a:txBody>
                  <a:tcPr/>
                </a:tc>
              </a:tr>
              <a:tr h="35312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fr-FR" sz="1800" dirty="0" smtClean="0"/>
                        <a:t>Adaptes la vitesse de la</a:t>
                      </a:r>
                      <a:r>
                        <a:rPr lang="fr-FR" sz="1800" baseline="0" dirty="0" smtClean="0"/>
                        <a:t> réaction</a:t>
                      </a:r>
                      <a:r>
                        <a:rPr lang="fr-FR" sz="1800" dirty="0" smtClean="0"/>
                        <a:t> enzymatique aux</a:t>
                      </a:r>
                      <a:r>
                        <a:rPr lang="fr-FR" sz="1800" baseline="0" dirty="0" smtClean="0"/>
                        <a:t> conditions locales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fr-FR" sz="1800" baseline="0" dirty="0" smtClean="0"/>
                        <a:t>Immédiat et bref (</a:t>
                      </a:r>
                      <a:r>
                        <a:rPr lang="fr-FR" sz="1800" baseline="0" dirty="0" err="1" smtClean="0"/>
                        <a:t>qlq</a:t>
                      </a:r>
                      <a:r>
                        <a:rPr lang="fr-FR" sz="1800" baseline="0" dirty="0" smtClean="0"/>
                        <a:t> secondes)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800" dirty="0" smtClean="0"/>
                        <a:t>Adaptes la vitesse de la</a:t>
                      </a:r>
                      <a:r>
                        <a:rPr lang="fr-FR" sz="1800" baseline="0" dirty="0" smtClean="0"/>
                        <a:t> réaction</a:t>
                      </a:r>
                      <a:r>
                        <a:rPr lang="fr-FR" sz="1800" dirty="0" smtClean="0"/>
                        <a:t> enzymatique aux</a:t>
                      </a:r>
                      <a:r>
                        <a:rPr lang="fr-FR" sz="1800" baseline="0" dirty="0" smtClean="0"/>
                        <a:t> conditions générales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800" baseline="0" dirty="0" smtClean="0"/>
                        <a:t>Moins immédiat et moins bref ( </a:t>
                      </a:r>
                      <a:r>
                        <a:rPr lang="fr-FR" sz="1800" baseline="0" dirty="0" err="1" smtClean="0"/>
                        <a:t>qlq</a:t>
                      </a:r>
                      <a:r>
                        <a:rPr lang="fr-FR" sz="1800" baseline="0" dirty="0" smtClean="0"/>
                        <a:t> minutes)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800" baseline="0" dirty="0" smtClean="0"/>
                        <a:t>Permet l’amplification de la réponse au signal hormonal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fr-FR" sz="1800" dirty="0" smtClean="0"/>
                        <a:t>Permet une adaptation métabolique</a:t>
                      </a:r>
                      <a:r>
                        <a:rPr lang="fr-FR" sz="1800" baseline="0" dirty="0" smtClean="0"/>
                        <a:t> à long terme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fr-FR" sz="1800" baseline="0" dirty="0" smtClean="0"/>
                        <a:t>Lenteur d’exécution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fr-FR" sz="1800" baseline="0" dirty="0" smtClean="0"/>
                        <a:t>Économie énergétique </a:t>
                      </a:r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2. Régulation par l’état énergétique de la cellule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47800"/>
            <a:ext cx="7772400" cy="45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200" dirty="0" smtClean="0"/>
              <a:t>[ATP]+ [ADP] = constante, mais le rapport ATP/ADP varie en fonction de l’état énergétique de la cellule. </a:t>
            </a:r>
          </a:p>
          <a:p>
            <a:pPr algn="just">
              <a:lnSpc>
                <a:spcPct val="150000"/>
              </a:lnSpc>
            </a:pPr>
            <a:r>
              <a:rPr lang="fr-FR" sz="2200" dirty="0" smtClean="0"/>
              <a:t>La charge énergétique de la cellule au repos est entre 0,80 et 0,90.</a:t>
            </a:r>
            <a:endParaRPr lang="fr-FR" sz="2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 l="43375" t="43945" r="23133" b="25781"/>
          <a:stretch>
            <a:fillRect/>
          </a:stretch>
        </p:blipFill>
        <p:spPr bwMode="auto">
          <a:xfrm>
            <a:off x="1428728" y="3143248"/>
            <a:ext cx="742955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3. Régulation par la compartimentation cellulaire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47800"/>
            <a:ext cx="7772400" cy="45720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Un contrôle coordonnée repose sur une régulation de l’accessibilité des substrats : la compartimentation permet la ségrégation de voies opposées. 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Exemple des Acides gras : synthèse dans le cytosol, dégradation dans la mitochondrie 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dirty="0" smtClean="0">
                <a:sym typeface="Wingdings" pitchFamily="2" charset="2"/>
              </a:rPr>
              <a:t></a:t>
            </a:r>
            <a:r>
              <a:rPr lang="fr-FR" dirty="0" smtClean="0"/>
              <a:t>Ces 2 réactions ne peuvent se produire en même temps. 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dirty="0" smtClean="0">
                <a:sym typeface="Wingdings" pitchFamily="2" charset="2"/>
              </a:rPr>
              <a:t></a:t>
            </a:r>
            <a:r>
              <a:rPr lang="fr-FR" dirty="0" smtClean="0"/>
              <a:t> Le </a:t>
            </a:r>
            <a:r>
              <a:rPr lang="fr-FR" dirty="0" err="1" smtClean="0"/>
              <a:t>malonyl</a:t>
            </a:r>
            <a:r>
              <a:rPr lang="fr-FR" dirty="0" smtClean="0"/>
              <a:t>-</a:t>
            </a:r>
            <a:r>
              <a:rPr lang="fr-FR" dirty="0" err="1" smtClean="0"/>
              <a:t>CoA</a:t>
            </a:r>
            <a:r>
              <a:rPr lang="fr-FR" dirty="0" smtClean="0"/>
              <a:t> est un régulateur allostérique négatif de la </a:t>
            </a:r>
            <a:r>
              <a:rPr lang="fr-FR" dirty="0" err="1" smtClean="0"/>
              <a:t>carnitine</a:t>
            </a:r>
            <a:r>
              <a:rPr lang="fr-FR" dirty="0" smtClean="0"/>
              <a:t>-</a:t>
            </a:r>
            <a:r>
              <a:rPr lang="fr-FR" dirty="0" err="1" smtClean="0"/>
              <a:t>palmitoyl</a:t>
            </a:r>
            <a:r>
              <a:rPr lang="fr-FR" dirty="0" smtClean="0"/>
              <a:t>-</a:t>
            </a:r>
            <a:r>
              <a:rPr lang="fr-FR" dirty="0" err="1" smtClean="0"/>
              <a:t>transferase</a:t>
            </a:r>
            <a:r>
              <a:rPr lang="fr-FR" dirty="0" smtClean="0"/>
              <a:t> 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dirty="0" smtClean="0">
                <a:sym typeface="Wingdings" pitchFamily="2" charset="2"/>
              </a:rPr>
              <a:t></a:t>
            </a:r>
            <a:r>
              <a:rPr lang="fr-FR" dirty="0" smtClean="0"/>
              <a:t> La </a:t>
            </a:r>
            <a:r>
              <a:rPr lang="fr-FR" dirty="0" err="1" smtClean="0"/>
              <a:t>carnitine</a:t>
            </a:r>
            <a:r>
              <a:rPr lang="fr-FR" dirty="0" smtClean="0"/>
              <a:t>-</a:t>
            </a:r>
            <a:r>
              <a:rPr lang="fr-FR" dirty="0" err="1" smtClean="0"/>
              <a:t>palmitoyl</a:t>
            </a:r>
            <a:r>
              <a:rPr lang="fr-FR" dirty="0" smtClean="0"/>
              <a:t>-</a:t>
            </a:r>
            <a:r>
              <a:rPr lang="fr-FR" dirty="0" err="1" smtClean="0"/>
              <a:t>transferase</a:t>
            </a:r>
            <a:r>
              <a:rPr lang="fr-FR" dirty="0" smtClean="0"/>
              <a:t> permet de transférer les AG du cytosol dans la mitochondrie pour la -oxydation</a:t>
            </a:r>
            <a:endParaRPr lang="fr-F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72400" cy="1143000"/>
          </a:xfrm>
        </p:spPr>
        <p:txBody>
          <a:bodyPr/>
          <a:lstStyle/>
          <a:p>
            <a:r>
              <a:rPr lang="fr-FR" dirty="0" smtClean="0"/>
              <a:t>Carrefours métaboliques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42976" y="1447800"/>
            <a:ext cx="7772400" cy="45720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/>
              <a:t>Le glucose 6-phosphate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/>
              <a:t>Le pyruvate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/>
              <a:t>L’</a:t>
            </a:r>
            <a:r>
              <a:rPr lang="fr-FR" b="1" dirty="0" err="1" smtClean="0"/>
              <a:t>acétyl</a:t>
            </a:r>
            <a:r>
              <a:rPr lang="fr-FR" b="1" dirty="0" smtClean="0"/>
              <a:t> </a:t>
            </a:r>
            <a:r>
              <a:rPr lang="fr-FR" b="1" dirty="0" err="1" smtClean="0"/>
              <a:t>CoA</a:t>
            </a:r>
            <a:endParaRPr lang="fr-FR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/>
          <a:lstStyle/>
          <a:p>
            <a:r>
              <a:rPr lang="fr-FR" dirty="0" smtClean="0"/>
              <a:t>1. Le glucose-6-phosphate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47800"/>
            <a:ext cx="7772400" cy="4572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Il s’engage dans la glycogénogenèse, la glycolyse et la voie des pentoses-phosphates. 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Si [glucose] très importante, c’est la voie de la glycogénogenèse qui est prépondérante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Si [ATP] faible, c’est la voie de la glycolyse qui est prépondérante pour pouvoir produire de l’ATP</a:t>
            </a:r>
            <a:endParaRPr lang="fr-F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0152" y="274638"/>
            <a:ext cx="7772400" cy="1143000"/>
          </a:xfrm>
        </p:spPr>
        <p:txBody>
          <a:bodyPr/>
          <a:lstStyle/>
          <a:p>
            <a:r>
              <a:rPr lang="fr-FR" dirty="0" smtClean="0"/>
              <a:t>1. Le glucose-6-phosphate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49415" t="41016" r="16544" b="19921"/>
          <a:stretch>
            <a:fillRect/>
          </a:stretch>
        </p:blipFill>
        <p:spPr bwMode="auto">
          <a:xfrm>
            <a:off x="2357422" y="1500174"/>
            <a:ext cx="664373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/>
          <a:lstStyle/>
          <a:p>
            <a:r>
              <a:rPr lang="fr-FR" dirty="0" smtClean="0"/>
              <a:t>Définitions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47800"/>
            <a:ext cx="7772400" cy="4572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L'ensemble des réactions de transformation nécessaires au maintien de la vie est appelé métabolisme. 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Le métabolisme comprend 2 types de processus: Anabolisme et Catabolisme 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 Les petites molécules </a:t>
            </a:r>
            <a:r>
              <a:rPr lang="fr-FR" dirty="0" err="1" smtClean="0"/>
              <a:t>interméidaires</a:t>
            </a:r>
            <a:r>
              <a:rPr lang="fr-FR" dirty="0" smtClean="0"/>
              <a:t> entre l’anabolisme et le catabolisme sont appelés métabolites</a:t>
            </a:r>
            <a:endParaRPr lang="fr-F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0152" y="274638"/>
            <a:ext cx="7772400" cy="1143000"/>
          </a:xfrm>
        </p:spPr>
        <p:txBody>
          <a:bodyPr/>
          <a:lstStyle/>
          <a:p>
            <a:r>
              <a:rPr lang="fr-FR" dirty="0" smtClean="0"/>
              <a:t>2. Le pyruvate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00100" y="1928802"/>
            <a:ext cx="7772400" cy="457200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7715304" cy="537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0152" y="274638"/>
            <a:ext cx="7772400" cy="1143000"/>
          </a:xfrm>
        </p:spPr>
        <p:txBody>
          <a:bodyPr/>
          <a:lstStyle/>
          <a:p>
            <a:r>
              <a:rPr lang="fr-FR" dirty="0" smtClean="0"/>
              <a:t>3. </a:t>
            </a:r>
            <a:r>
              <a:rPr lang="fr-FR" dirty="0" err="1" smtClean="0"/>
              <a:t>Acétyl</a:t>
            </a:r>
            <a:r>
              <a:rPr lang="fr-FR" dirty="0" smtClean="0"/>
              <a:t>-</a:t>
            </a:r>
            <a:r>
              <a:rPr lang="fr-FR" dirty="0" err="1" smtClean="0"/>
              <a:t>CoA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57318" y="1447800"/>
            <a:ext cx="7772400" cy="457200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 l="37885" t="33203" r="17093" b="26758"/>
          <a:stretch>
            <a:fillRect/>
          </a:stretch>
        </p:blipFill>
        <p:spPr bwMode="auto">
          <a:xfrm>
            <a:off x="1214414" y="1500174"/>
            <a:ext cx="728667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Profil métabolique d’organe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47800"/>
            <a:ext cx="7772400" cy="45720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/>
              <a:t>Le cerveau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/>
              <a:t>Le muscle </a:t>
            </a:r>
            <a:r>
              <a:rPr lang="fr-FR" b="1" dirty="0" smtClean="0"/>
              <a:t>squelettique</a:t>
            </a:r>
            <a:endParaRPr lang="fr-FR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/>
              <a:t>Le myocarde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/>
              <a:t>Le tissu adipeux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/>
              <a:t>Le foie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3070" y="274638"/>
            <a:ext cx="7772400" cy="1143000"/>
          </a:xfrm>
        </p:spPr>
        <p:txBody>
          <a:bodyPr/>
          <a:lstStyle/>
          <a:p>
            <a:r>
              <a:rPr lang="fr-FR" dirty="0" smtClean="0"/>
              <a:t>1. Le cerveau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57318" y="1447800"/>
            <a:ext cx="7772400" cy="4572000"/>
          </a:xfrm>
        </p:spPr>
        <p:txBody>
          <a:bodyPr>
            <a:normAutofit/>
          </a:bodyPr>
          <a:lstStyle/>
          <a:p>
            <a:r>
              <a:rPr lang="fr-FR" dirty="0" smtClean="0"/>
              <a:t>Son substrat énergétique préférentiel est </a:t>
            </a:r>
            <a:r>
              <a:rPr lang="fr-FR" b="1" dirty="0" smtClean="0"/>
              <a:t>le glucose</a:t>
            </a:r>
            <a:r>
              <a:rPr lang="fr-FR" dirty="0" smtClean="0"/>
              <a:t>, transporté par GLUT 3</a:t>
            </a:r>
          </a:p>
          <a:p>
            <a:r>
              <a:rPr lang="fr-FR" b="1" dirty="0" smtClean="0"/>
              <a:t>Les corps cétoniques </a:t>
            </a:r>
            <a:r>
              <a:rPr lang="fr-FR" dirty="0" smtClean="0"/>
              <a:t>sont utilisés comme substrat énergétique en </a:t>
            </a:r>
            <a:r>
              <a:rPr lang="fr-FR" b="1" dirty="0" smtClean="0"/>
              <a:t>période de jeûne</a:t>
            </a:r>
            <a:r>
              <a:rPr lang="fr-FR" dirty="0" smtClean="0"/>
              <a:t>. </a:t>
            </a:r>
          </a:p>
          <a:p>
            <a:r>
              <a:rPr lang="fr-FR" dirty="0" smtClean="0"/>
              <a:t>Les AG ne passent pas la barrière hémato-encéphalique donc ils ne sont pas un substrat pour le cerveau.</a:t>
            </a:r>
          </a:p>
          <a:p>
            <a:r>
              <a:rPr lang="fr-FR" dirty="0" smtClean="0"/>
              <a:t> </a:t>
            </a:r>
            <a:r>
              <a:rPr lang="fr-FR" b="1" dirty="0" smtClean="0"/>
              <a:t>Pas de réserve dans le cerveau </a:t>
            </a:r>
            <a:r>
              <a:rPr lang="fr-FR" dirty="0" smtClean="0">
                <a:sym typeface="Wingdings" pitchFamily="2" charset="2"/>
              </a:rPr>
              <a:t></a:t>
            </a:r>
            <a:r>
              <a:rPr lang="fr-FR" dirty="0" smtClean="0"/>
              <a:t>très dépendant du flux de glucose dans la circulation sanguine </a:t>
            </a:r>
          </a:p>
          <a:p>
            <a:r>
              <a:rPr lang="fr-FR" dirty="0" smtClean="0"/>
              <a:t>Sa consommation en glucose est de </a:t>
            </a:r>
            <a:r>
              <a:rPr lang="fr-FR" b="1" dirty="0" smtClean="0"/>
              <a:t>120 g/jour </a:t>
            </a:r>
            <a:r>
              <a:rPr lang="fr-FR" dirty="0" smtClean="0"/>
              <a:t>(pour 180 g/jour de consommation totale)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3070" y="274638"/>
            <a:ext cx="7772400" cy="1143000"/>
          </a:xfrm>
        </p:spPr>
        <p:txBody>
          <a:bodyPr/>
          <a:lstStyle/>
          <a:p>
            <a:r>
              <a:rPr lang="fr-FR" dirty="0" smtClean="0"/>
              <a:t>2. Le muscle strié squelettique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57318" y="1447800"/>
            <a:ext cx="7772400" cy="4572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2200" dirty="0" smtClean="0"/>
              <a:t>Ses substrats énergétiques possibles sont </a:t>
            </a:r>
            <a:r>
              <a:rPr lang="fr-FR" sz="2200" b="1" dirty="0" smtClean="0"/>
              <a:t>le glucose (GLUT 4), les AG libres et les corps cétoniques. </a:t>
            </a:r>
          </a:p>
          <a:p>
            <a:pPr algn="just">
              <a:lnSpc>
                <a:spcPct val="150000"/>
              </a:lnSpc>
            </a:pPr>
            <a:r>
              <a:rPr lang="fr-FR" sz="2200" dirty="0" smtClean="0"/>
              <a:t> Le MSS contient plein de réserves en glycogène (les 3/4), en protéine, … </a:t>
            </a:r>
          </a:p>
          <a:p>
            <a:pPr algn="just">
              <a:lnSpc>
                <a:spcPct val="150000"/>
              </a:lnSpc>
            </a:pPr>
            <a:r>
              <a:rPr lang="fr-FR" sz="2200" dirty="0" smtClean="0"/>
              <a:t>En période postprandiale les muscles utilisent d’abord le glucose d’origine alimentaire </a:t>
            </a:r>
          </a:p>
          <a:p>
            <a:pPr algn="just">
              <a:lnSpc>
                <a:spcPct val="150000"/>
              </a:lnSpc>
            </a:pPr>
            <a:r>
              <a:rPr lang="fr-FR" sz="2200" dirty="0" smtClean="0"/>
              <a:t>Au repos, les AG sont la source d’énergie principale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0152" y="274638"/>
            <a:ext cx="7772400" cy="1143000"/>
          </a:xfrm>
        </p:spPr>
        <p:txBody>
          <a:bodyPr/>
          <a:lstStyle/>
          <a:p>
            <a:r>
              <a:rPr lang="fr-FR" dirty="0" smtClean="0"/>
              <a:t>2. Le muscle strié squelettique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47800"/>
            <a:ext cx="7772400" cy="45720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/>
              <a:t>Lors d’un exercice physique </a:t>
            </a:r>
            <a:r>
              <a:rPr lang="fr-FR" sz="2800" dirty="0" smtClean="0"/>
              <a:t>de forte </a:t>
            </a:r>
            <a:r>
              <a:rPr lang="fr-FR" sz="2800" dirty="0" err="1" smtClean="0"/>
              <a:t>intentsité</a:t>
            </a:r>
            <a:r>
              <a:rPr lang="fr-FR" sz="2800" dirty="0" smtClean="0"/>
              <a:t> et de courte durée le muscle n’utilise que </a:t>
            </a:r>
            <a:r>
              <a:rPr lang="fr-FR" sz="2800" b="1" dirty="0" smtClean="0"/>
              <a:t>le glucose</a:t>
            </a:r>
            <a:r>
              <a:rPr lang="fr-FR" sz="2800" dirty="0" smtClean="0"/>
              <a:t>, la vitesse de la glycolyse excède de loin celle du cycle de </a:t>
            </a:r>
            <a:r>
              <a:rPr lang="fr-FR" sz="2800" dirty="0" err="1" smtClean="0"/>
              <a:t>krebs</a:t>
            </a:r>
            <a:r>
              <a:rPr lang="fr-FR" sz="2800" dirty="0" smtClean="0"/>
              <a:t> et la plus grande partie du </a:t>
            </a:r>
            <a:r>
              <a:rPr lang="fr-FR" sz="2800" b="1" dirty="0" smtClean="0"/>
              <a:t>pyruvate est réduite en lactate </a:t>
            </a:r>
            <a:r>
              <a:rPr lang="fr-FR" sz="2800" dirty="0" smtClean="0"/>
              <a:t>qui passe dans le foie ou il est converti en glucose (cycle de Cori)</a:t>
            </a:r>
          </a:p>
          <a:p>
            <a:pPr algn="just">
              <a:lnSpc>
                <a:spcPct val="150000"/>
              </a:lnSpc>
            </a:pPr>
            <a:r>
              <a:rPr lang="fr-FR" sz="2800" b="1" dirty="0" smtClean="0"/>
              <a:t>En période de jeune</a:t>
            </a:r>
            <a:r>
              <a:rPr lang="fr-FR" sz="2800" dirty="0" smtClean="0"/>
              <a:t>, ils utilisent </a:t>
            </a:r>
            <a:r>
              <a:rPr lang="fr-FR" sz="2800" b="1" dirty="0" smtClean="0"/>
              <a:t>les corps cétoniques, voir des acides aminés </a:t>
            </a:r>
            <a:r>
              <a:rPr lang="fr-FR" sz="2800" dirty="0" smtClean="0"/>
              <a:t>épargnant le glucose aux tissus </a:t>
            </a:r>
            <a:r>
              <a:rPr lang="fr-FR" sz="2800" dirty="0" err="1" smtClean="0"/>
              <a:t>glucodépendant</a:t>
            </a:r>
            <a:r>
              <a:rPr lang="fr-FR" sz="2800" dirty="0" smtClean="0"/>
              <a:t> ( cerveau, globules rouges …)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C’est un haut lieu de production des </a:t>
            </a:r>
            <a:r>
              <a:rPr lang="fr-FR" sz="2800" b="1" dirty="0" smtClean="0"/>
              <a:t>lactates et de l’alanine </a:t>
            </a:r>
            <a:r>
              <a:rPr lang="fr-FR" sz="2800" dirty="0" smtClean="0"/>
              <a:t>: substrat de la néoglucogenèse hépatique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0152" y="274638"/>
            <a:ext cx="7772400" cy="1143000"/>
          </a:xfrm>
        </p:spPr>
        <p:txBody>
          <a:bodyPr/>
          <a:lstStyle/>
          <a:p>
            <a:r>
              <a:rPr lang="fr-FR" dirty="0" smtClean="0"/>
              <a:t>3. Le cœur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Contrairement au muscle squelettique, le myocarde fonctionne presque </a:t>
            </a:r>
            <a:r>
              <a:rPr lang="fr-FR" b="1" dirty="0" smtClean="0"/>
              <a:t>exclusivement en aérobiose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N’ayant </a:t>
            </a:r>
            <a:r>
              <a:rPr lang="fr-FR" b="1" dirty="0" smtClean="0"/>
              <a:t>aucune réserve de glycogène</a:t>
            </a:r>
            <a:r>
              <a:rPr lang="fr-FR" dirty="0" smtClean="0"/>
              <a:t>, </a:t>
            </a:r>
            <a:r>
              <a:rPr lang="fr-FR" b="1" dirty="0" smtClean="0"/>
              <a:t>les acides gras sont la principale source </a:t>
            </a:r>
            <a:r>
              <a:rPr lang="fr-FR" b="1" dirty="0" smtClean="0"/>
              <a:t>d’énergie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0152" y="274638"/>
            <a:ext cx="7772400" cy="1143000"/>
          </a:xfrm>
        </p:spPr>
        <p:txBody>
          <a:bodyPr/>
          <a:lstStyle/>
          <a:p>
            <a:r>
              <a:rPr lang="fr-FR" dirty="0" smtClean="0"/>
              <a:t>3. Le tissus adipeux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47800"/>
            <a:ext cx="7772400" cy="45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Les triglycérides mis en réserve dans le tissus adipeux constituent un énorme réservoir d’énergie métabolique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Ces derniers sont essentiellement apportés aux cellules adipeuses par les VLDL synthétisés au niveau du foie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En période postprandiale</a:t>
            </a:r>
            <a:r>
              <a:rPr lang="fr-FR" dirty="0" smtClean="0"/>
              <a:t>, le tissu adipeux utilise d’abord </a:t>
            </a:r>
            <a:r>
              <a:rPr lang="fr-FR" b="1" dirty="0" smtClean="0"/>
              <a:t>le glucose d’origine alimentaire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Sinon il consomme de préférence les acides gras </a:t>
            </a:r>
            <a:endParaRPr lang="fr-F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3070" y="274638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4. Le foie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57318" y="1447800"/>
            <a:ext cx="7772400" cy="45720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fr-FR" dirty="0" smtClean="0"/>
              <a:t>Les activités métaboliques du foie sont essentielles pour </a:t>
            </a:r>
            <a:r>
              <a:rPr lang="fr-FR" dirty="0" smtClean="0"/>
              <a:t>l’apport </a:t>
            </a:r>
            <a:r>
              <a:rPr lang="fr-FR" dirty="0" smtClean="0"/>
              <a:t>d’énergie au cerveau, aux muscles et aux autres organes périphériques </a:t>
            </a:r>
          </a:p>
          <a:p>
            <a:pPr algn="just">
              <a:lnSpc>
                <a:spcPct val="170000"/>
              </a:lnSpc>
            </a:pPr>
            <a:r>
              <a:rPr lang="fr-FR" dirty="0" smtClean="0"/>
              <a:t>Il peut rapidement mobiliser le </a:t>
            </a:r>
            <a:r>
              <a:rPr lang="fr-FR" dirty="0" smtClean="0"/>
              <a:t>glycogène </a:t>
            </a:r>
            <a:r>
              <a:rPr lang="fr-FR" dirty="0" smtClean="0"/>
              <a:t>et effectuer la </a:t>
            </a:r>
            <a:r>
              <a:rPr lang="fr-FR" dirty="0" smtClean="0"/>
              <a:t>néoglucogenèse </a:t>
            </a:r>
            <a:r>
              <a:rPr lang="fr-FR" dirty="0" smtClean="0"/>
              <a:t>pour satisfaire les besoins </a:t>
            </a:r>
            <a:r>
              <a:rPr lang="fr-FR" dirty="0" smtClean="0"/>
              <a:t>énergétiques </a:t>
            </a:r>
            <a:r>
              <a:rPr lang="fr-FR" dirty="0" smtClean="0"/>
              <a:t>en </a:t>
            </a:r>
            <a:r>
              <a:rPr lang="fr-FR" dirty="0" smtClean="0"/>
              <a:t>glucose</a:t>
            </a:r>
            <a:endParaRPr lang="fr-F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3070" y="274638"/>
            <a:ext cx="7772400" cy="1143000"/>
          </a:xfrm>
        </p:spPr>
        <p:txBody>
          <a:bodyPr/>
          <a:lstStyle/>
          <a:p>
            <a:r>
              <a:rPr lang="fr-FR" dirty="0" smtClean="0"/>
              <a:t>4. Le foie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57318" y="14478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dirty="0" smtClean="0"/>
              <a:t>Il joue un </a:t>
            </a:r>
            <a:r>
              <a:rPr lang="fr-FR" dirty="0" smtClean="0"/>
              <a:t>rôle </a:t>
            </a:r>
            <a:r>
              <a:rPr lang="fr-FR" dirty="0" smtClean="0"/>
              <a:t>central dans </a:t>
            </a:r>
            <a:r>
              <a:rPr lang="fr-FR" b="1" dirty="0" smtClean="0"/>
              <a:t>la régulation du métabolisme des lipides, </a:t>
            </a:r>
            <a:r>
              <a:rPr lang="fr-FR" dirty="0" smtClean="0"/>
              <a:t>lorsque l’énergie est abondante les acides gras sont synthétisés et estérifiés puis </a:t>
            </a:r>
            <a:r>
              <a:rPr lang="fr-FR" dirty="0" smtClean="0"/>
              <a:t>adressés </a:t>
            </a:r>
            <a:r>
              <a:rPr lang="fr-FR" dirty="0" smtClean="0"/>
              <a:t>aux tissus adipeux, en période de jeune prolongé, les acides gras sont convertis en corps cétoniques par le foie </a:t>
            </a:r>
          </a:p>
          <a:p>
            <a:pPr algn="just">
              <a:lnSpc>
                <a:spcPct val="170000"/>
              </a:lnSpc>
            </a:pPr>
            <a:r>
              <a:rPr lang="fr-FR" b="1" dirty="0" smtClean="0"/>
              <a:t>En </a:t>
            </a:r>
            <a:r>
              <a:rPr lang="fr-FR" b="1" dirty="0" smtClean="0"/>
              <a:t>période </a:t>
            </a:r>
            <a:r>
              <a:rPr lang="fr-FR" b="1" dirty="0" smtClean="0"/>
              <a:t>postprandiale</a:t>
            </a:r>
            <a:r>
              <a:rPr lang="fr-FR" dirty="0" smtClean="0"/>
              <a:t>, le foie utilise le glucose d’origine alimentaire, sinon il consomme de préférence les acides gras mais aussi les </a:t>
            </a:r>
            <a:r>
              <a:rPr lang="el-GR" dirty="0" smtClean="0">
                <a:cs typeface="Times New Roman"/>
              </a:rPr>
              <a:t>α</a:t>
            </a:r>
            <a:r>
              <a:rPr lang="fr-FR" dirty="0" smtClean="0">
                <a:cs typeface="Times New Roman"/>
              </a:rPr>
              <a:t>-</a:t>
            </a:r>
            <a:r>
              <a:rPr lang="fr-FR" dirty="0" err="1" smtClean="0">
                <a:cs typeface="Times New Roman"/>
              </a:rPr>
              <a:t>cétoacide</a:t>
            </a:r>
            <a:r>
              <a:rPr lang="fr-FR" dirty="0" smtClean="0">
                <a:cs typeface="Times New Roman"/>
              </a:rPr>
              <a:t> dérivés de la dégradation des acides aminés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/>
          <a:lstStyle/>
          <a:p>
            <a:r>
              <a:rPr lang="fr-FR" dirty="0" smtClean="0"/>
              <a:t>Définitions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47800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/>
              <a:t>Anabolisme </a:t>
            </a:r>
            <a:r>
              <a:rPr lang="fr-FR" dirty="0" smtClean="0"/>
              <a:t>: </a:t>
            </a:r>
          </a:p>
          <a:p>
            <a:r>
              <a:rPr lang="fr-FR" dirty="0" smtClean="0"/>
              <a:t>C'est l'ensemble des réactions de synthèse de macromolécules à partir de molécules plus petites. </a:t>
            </a:r>
          </a:p>
          <a:p>
            <a:r>
              <a:rPr lang="fr-FR" dirty="0" smtClean="0"/>
              <a:t>Réactions de réduction coûteuses en énergie (besoins d’énergie et de coenzymes réduits).</a:t>
            </a:r>
          </a:p>
          <a:p>
            <a:pPr>
              <a:buNone/>
            </a:pPr>
            <a:r>
              <a:rPr lang="fr-FR" b="1" dirty="0" smtClean="0"/>
              <a:t>Catabolisme : </a:t>
            </a:r>
          </a:p>
          <a:p>
            <a:r>
              <a:rPr lang="fr-FR" dirty="0" smtClean="0"/>
              <a:t>C'est l'ensemble des processus de dégradation de structures complexes en substances plus simples. </a:t>
            </a:r>
          </a:p>
          <a:p>
            <a:r>
              <a:rPr lang="fr-FR" dirty="0" smtClean="0"/>
              <a:t>Réactions </a:t>
            </a:r>
            <a:r>
              <a:rPr lang="fr-FR" b="1" dirty="0" smtClean="0"/>
              <a:t>d’oxydation productrices d’énergie</a:t>
            </a:r>
            <a:r>
              <a:rPr lang="fr-FR" dirty="0" smtClean="0"/>
              <a:t>, </a:t>
            </a:r>
            <a:r>
              <a:rPr lang="fr-FR" b="1" dirty="0" smtClean="0"/>
              <a:t>d’intermédiaires métaboliques et de coenzymes </a:t>
            </a:r>
            <a:r>
              <a:rPr lang="fr-FR" dirty="0" smtClean="0"/>
              <a:t>qui servent à l’anabolisme. </a:t>
            </a:r>
          </a:p>
          <a:p>
            <a:pPr algn="just">
              <a:lnSpc>
                <a:spcPct val="150000"/>
              </a:lnSpc>
            </a:pPr>
            <a:endParaRPr lang="fr-F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3070" y="274638"/>
            <a:ext cx="7772400" cy="1143000"/>
          </a:xfrm>
        </p:spPr>
        <p:txBody>
          <a:bodyPr/>
          <a:lstStyle/>
          <a:p>
            <a:r>
              <a:rPr lang="fr-FR" dirty="0" smtClean="0"/>
              <a:t>Les réserves énergétiques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57318" y="1447800"/>
            <a:ext cx="7772400" cy="45720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fr-FR" dirty="0" smtClean="0"/>
              <a:t>La qualité des réserves énergétique est variable d’un issus à l’autre </a:t>
            </a:r>
          </a:p>
          <a:p>
            <a:pPr algn="just">
              <a:buNone/>
            </a:pPr>
            <a:r>
              <a:rPr lang="fr-FR" b="1" dirty="0" smtClean="0">
                <a:sym typeface="Wingdings" pitchFamily="2" charset="2"/>
              </a:rPr>
              <a:t></a:t>
            </a:r>
            <a:r>
              <a:rPr lang="fr-FR" b="1" dirty="0" smtClean="0"/>
              <a:t>Le glucose:</a:t>
            </a:r>
          </a:p>
          <a:p>
            <a:pPr algn="just"/>
            <a:r>
              <a:rPr lang="fr-FR" dirty="0" smtClean="0"/>
              <a:t>Stocké </a:t>
            </a:r>
            <a:r>
              <a:rPr lang="fr-FR" dirty="0" smtClean="0"/>
              <a:t>sous </a:t>
            </a:r>
            <a:r>
              <a:rPr lang="fr-FR" dirty="0" smtClean="0"/>
              <a:t>forme de </a:t>
            </a:r>
            <a:r>
              <a:rPr lang="fr-FR" dirty="0" smtClean="0"/>
              <a:t>glycogène </a:t>
            </a:r>
            <a:r>
              <a:rPr lang="fr-FR" dirty="0" smtClean="0"/>
              <a:t>dans le foie (150g) et dans le muscle (300g)</a:t>
            </a:r>
          </a:p>
          <a:p>
            <a:pPr algn="just"/>
            <a:r>
              <a:rPr lang="fr-FR" dirty="0" smtClean="0"/>
              <a:t>Les réserves énergétiques glucidiques sous forme de glycogène sont très limités: l’autonomie énergétique du glycogène hépatique est de 24h</a:t>
            </a:r>
          </a:p>
          <a:p>
            <a:pPr algn="just">
              <a:buNone/>
            </a:pPr>
            <a:r>
              <a:rPr lang="fr-FR" b="1" dirty="0" smtClean="0">
                <a:sym typeface="Wingdings" pitchFamily="2" charset="2"/>
              </a:rPr>
              <a:t></a:t>
            </a:r>
            <a:r>
              <a:rPr lang="fr-FR" b="1" dirty="0" smtClean="0"/>
              <a:t>Les acides gras:</a:t>
            </a:r>
          </a:p>
          <a:p>
            <a:pPr algn="just"/>
            <a:r>
              <a:rPr lang="fr-FR" dirty="0" smtClean="0"/>
              <a:t>Stockés sous forme de TG dans le foie et surtout dans le tissus adieux (plus de 10% du poids corporel)</a:t>
            </a:r>
          </a:p>
          <a:p>
            <a:pPr algn="just"/>
            <a:r>
              <a:rPr lang="fr-FR" dirty="0" smtClean="0"/>
              <a:t>Les réserves énergétiques lipidiques sont quasiment illimitées  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0152" y="274638"/>
            <a:ext cx="7772400" cy="1143000"/>
          </a:xfrm>
        </p:spPr>
        <p:txBody>
          <a:bodyPr/>
          <a:lstStyle/>
          <a:p>
            <a:r>
              <a:rPr lang="fr-FR" dirty="0" smtClean="0"/>
              <a:t>Les réserves énergétiques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28736"/>
            <a:ext cx="7772400" cy="45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r-FR" b="1" dirty="0" smtClean="0">
                <a:sym typeface="Wingdings" pitchFamily="2" charset="2"/>
              </a:rPr>
              <a:t> </a:t>
            </a:r>
            <a:r>
              <a:rPr lang="fr-FR" b="1" dirty="0" smtClean="0"/>
              <a:t>Les protéines</a:t>
            </a:r>
            <a:r>
              <a:rPr lang="fr-FR" b="1" dirty="0" smtClean="0"/>
              <a:t>:</a:t>
            </a:r>
            <a:endParaRPr lang="fr-FR" b="1" dirty="0" smtClean="0"/>
          </a:p>
          <a:p>
            <a:pPr algn="just">
              <a:lnSpc>
                <a:spcPct val="150000"/>
              </a:lnSpc>
            </a:pPr>
            <a:r>
              <a:rPr lang="fr-FR" dirty="0" smtClean="0"/>
              <a:t>Les </a:t>
            </a:r>
            <a:r>
              <a:rPr lang="fr-FR" dirty="0" smtClean="0"/>
              <a:t>protéines musculaires ne constituent pas, d’un point de vue énergétique, un stock d’acides aminés , elles sont dévolues à la contraction 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Cependant, lors du jeune prolongé, la protéolyse musculaire produit des acides aminés qui sont utilisés à fin énergétique </a:t>
            </a:r>
            <a:endParaRPr lang="fr-F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0194" y="274638"/>
            <a:ext cx="7772400" cy="1143000"/>
          </a:xfrm>
        </p:spPr>
        <p:txBody>
          <a:bodyPr>
            <a:normAutofit/>
          </a:bodyPr>
          <a:lstStyle/>
          <a:p>
            <a:r>
              <a:rPr lang="fr-FR" sz="3000" dirty="0" smtClean="0"/>
              <a:t>Le métabolisme en fonction du cycle alimentation –jeune et activité musculaire 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300194" y="1447800"/>
            <a:ext cx="7772400" cy="4572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On distingue trois situations </a:t>
            </a:r>
            <a:r>
              <a:rPr lang="fr-FR" dirty="0" err="1" smtClean="0"/>
              <a:t>particuliéres</a:t>
            </a:r>
            <a:r>
              <a:rPr lang="fr-FR" dirty="0" smtClean="0"/>
              <a:t>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/>
              <a:t>La </a:t>
            </a:r>
            <a:r>
              <a:rPr lang="fr-FR" b="1" dirty="0" err="1" smtClean="0"/>
              <a:t>periode</a:t>
            </a:r>
            <a:r>
              <a:rPr lang="fr-FR" b="1" dirty="0" smtClean="0"/>
              <a:t> postprandiale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/>
              <a:t>La </a:t>
            </a:r>
            <a:r>
              <a:rPr lang="fr-FR" b="1" dirty="0" err="1" smtClean="0"/>
              <a:t>periode</a:t>
            </a:r>
            <a:r>
              <a:rPr lang="fr-FR" b="1" dirty="0" smtClean="0"/>
              <a:t> de jeune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/>
              <a:t>La </a:t>
            </a:r>
            <a:r>
              <a:rPr lang="fr-FR" b="1" dirty="0" smtClean="0"/>
              <a:t>période </a:t>
            </a:r>
            <a:r>
              <a:rPr lang="fr-FR" b="1" dirty="0" smtClean="0"/>
              <a:t>de l’activité musculaire</a:t>
            </a:r>
          </a:p>
          <a:p>
            <a:pPr marL="514350" indent="-514350">
              <a:lnSpc>
                <a:spcPct val="150000"/>
              </a:lnSpc>
              <a:buFont typeface="Wingdings"/>
              <a:buChar char="è"/>
            </a:pPr>
            <a:r>
              <a:rPr lang="fr-FR" dirty="0" smtClean="0"/>
              <a:t>Toutes les adaptations métaboliques ont pour objectif de maintenir l’homéostasie de glucose c’est-à-dire un taux constant de glucose </a:t>
            </a:r>
          </a:p>
          <a:p>
            <a:pPr marL="514350" indent="-514350">
              <a:lnSpc>
                <a:spcPct val="150000"/>
              </a:lnSpc>
              <a:buFont typeface="Wingdings"/>
              <a:buChar char="è"/>
            </a:pPr>
            <a:r>
              <a:rPr lang="fr-FR" dirty="0" smtClean="0"/>
              <a:t>Dans les deux dernières </a:t>
            </a:r>
            <a:r>
              <a:rPr lang="fr-FR" dirty="0" smtClean="0"/>
              <a:t>situations </a:t>
            </a:r>
            <a:r>
              <a:rPr lang="fr-FR" dirty="0" smtClean="0"/>
              <a:t>le glucose est </a:t>
            </a:r>
            <a:r>
              <a:rPr lang="fr-FR" dirty="0" smtClean="0"/>
              <a:t>plutôt </a:t>
            </a:r>
            <a:r>
              <a:rPr lang="fr-FR" dirty="0" smtClean="0"/>
              <a:t>réservé </a:t>
            </a:r>
            <a:r>
              <a:rPr lang="fr-FR" b="1" dirty="0" smtClean="0"/>
              <a:t>aux tissus </a:t>
            </a:r>
            <a:r>
              <a:rPr lang="fr-FR" b="1" dirty="0" err="1" smtClean="0"/>
              <a:t>gluco</a:t>
            </a:r>
            <a:r>
              <a:rPr lang="fr-FR" b="1" dirty="0" smtClean="0"/>
              <a:t>-dépendants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1. En </a:t>
            </a:r>
            <a:r>
              <a:rPr lang="fr-FR" sz="3200" dirty="0" err="1" smtClean="0"/>
              <a:t>post-prandiale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47800"/>
            <a:ext cx="7772400" cy="4572000"/>
          </a:xfrm>
        </p:spPr>
        <p:txBody>
          <a:bodyPr/>
          <a:lstStyle/>
          <a:p>
            <a:r>
              <a:rPr lang="fr-FR" b="1" dirty="0" smtClean="0"/>
              <a:t>En </a:t>
            </a:r>
            <a:r>
              <a:rPr lang="fr-FR" b="1" dirty="0" err="1" smtClean="0"/>
              <a:t>post-prandiale</a:t>
            </a:r>
            <a:r>
              <a:rPr lang="fr-FR" b="1" dirty="0" smtClean="0"/>
              <a:t> </a:t>
            </a:r>
            <a:r>
              <a:rPr lang="fr-FR" dirty="0" smtClean="0"/>
              <a:t>, le rapport </a:t>
            </a:r>
            <a:r>
              <a:rPr lang="fr-FR" b="1" dirty="0" smtClean="0"/>
              <a:t>insuline/</a:t>
            </a:r>
            <a:r>
              <a:rPr lang="fr-FR" b="1" dirty="0" err="1" smtClean="0"/>
              <a:t>glacagon</a:t>
            </a:r>
            <a:r>
              <a:rPr lang="fr-FR" b="1" dirty="0" smtClean="0"/>
              <a:t> est très élevé:</a:t>
            </a:r>
          </a:p>
          <a:p>
            <a:r>
              <a:rPr lang="fr-FR" dirty="0" smtClean="0"/>
              <a:t>Favorise l’utilisation de glucose comme substrat énergétique par la plupart des tissus  </a:t>
            </a:r>
          </a:p>
          <a:p>
            <a:r>
              <a:rPr lang="fr-FR" dirty="0" smtClean="0"/>
              <a:t>Favorise la mise en marche des anabolisme</a:t>
            </a:r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</a:t>
            </a:r>
            <a:r>
              <a:rPr lang="fr-FR" dirty="0" smtClean="0"/>
              <a:t> le stockage du glucose : glycogénogenèse au niveau hépatique et musculaire </a:t>
            </a:r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</a:t>
            </a:r>
            <a:r>
              <a:rPr lang="fr-FR" dirty="0" smtClean="0"/>
              <a:t>la lipogenèse au niveau du foie et tissu adipeux (stockage des triglycérides)</a:t>
            </a:r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Synthèse des protéines 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1. En </a:t>
            </a:r>
            <a:r>
              <a:rPr lang="fr-FR" sz="3200" dirty="0" err="1" smtClean="0"/>
              <a:t>post-prandiale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32943" t="20508" r="14897" b="22851"/>
          <a:stretch>
            <a:fillRect/>
          </a:stretch>
        </p:blipFill>
        <p:spPr bwMode="auto">
          <a:xfrm>
            <a:off x="1142976" y="1643050"/>
            <a:ext cx="7643866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2. En période de jeune 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 </a:t>
            </a:r>
            <a:r>
              <a:rPr lang="fr-FR" b="1" dirty="0" smtClean="0">
                <a:sym typeface="Wingdings" pitchFamily="2" charset="2"/>
              </a:rPr>
              <a:t>le taux de glucose  commence à diminuer plusieurs heures après un repas, </a:t>
            </a:r>
            <a:r>
              <a:rPr lang="fr-FR" dirty="0" smtClean="0">
                <a:sym typeface="Wingdings" pitchFamily="2" charset="2"/>
              </a:rPr>
              <a:t>ce qui conduit à une </a:t>
            </a:r>
            <a:r>
              <a:rPr lang="fr-FR" dirty="0" err="1" smtClean="0">
                <a:sym typeface="Wingdings" pitchFamily="2" charset="2"/>
              </a:rPr>
              <a:t>diminition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Wingdings" pitchFamily="2" charset="2"/>
              </a:rPr>
              <a:t>de la sécrétion de l’insuline et une augmentation de </a:t>
            </a:r>
            <a:r>
              <a:rPr lang="fr-FR" dirty="0" smtClean="0">
                <a:sym typeface="Wingdings" pitchFamily="2" charset="2"/>
              </a:rPr>
              <a:t>sécrétion </a:t>
            </a:r>
            <a:r>
              <a:rPr lang="fr-FR" dirty="0" smtClean="0">
                <a:sym typeface="Wingdings" pitchFamily="2" charset="2"/>
              </a:rPr>
              <a:t>de glucagon (</a:t>
            </a:r>
            <a:r>
              <a:rPr lang="fr-FR" b="1" dirty="0" smtClean="0">
                <a:sym typeface="Wingdings" pitchFamily="2" charset="2"/>
              </a:rPr>
              <a:t>diminution du rapport insuline/glucagon</a:t>
            </a:r>
            <a:r>
              <a:rPr lang="fr-FR" dirty="0" smtClean="0">
                <a:sym typeface="Wingdings" pitchFamily="2" charset="2"/>
              </a:rPr>
              <a:t>) qui signale l’état de jeune </a:t>
            </a:r>
          </a:p>
          <a:p>
            <a:r>
              <a:rPr lang="fr-FR" dirty="0" smtClean="0">
                <a:sym typeface="Wingdings" pitchFamily="2" charset="2"/>
              </a:rPr>
              <a:t>Le niveau normal de la glycémie est maintenu </a:t>
            </a:r>
            <a:r>
              <a:rPr lang="fr-FR" dirty="0" smtClean="0">
                <a:sym typeface="Wingdings" pitchFamily="2" charset="2"/>
              </a:rPr>
              <a:t>grâce </a:t>
            </a:r>
            <a:r>
              <a:rPr lang="fr-FR" dirty="0" smtClean="0">
                <a:sym typeface="Wingdings" pitchFamily="2" charset="2"/>
              </a:rPr>
              <a:t>à:</a:t>
            </a:r>
            <a:endParaRPr lang="fr-FR" dirty="0" smtClean="0"/>
          </a:p>
          <a:p>
            <a:r>
              <a:rPr lang="fr-FR" b="1" dirty="0" smtClean="0">
                <a:sym typeface="Wingdings" pitchFamily="2" charset="2"/>
              </a:rPr>
              <a:t>la g</a:t>
            </a:r>
            <a:r>
              <a:rPr lang="fr-FR" b="1" dirty="0" smtClean="0"/>
              <a:t>lycogénolyse hépatique : production de glucose </a:t>
            </a:r>
          </a:p>
          <a:p>
            <a:r>
              <a:rPr lang="fr-FR" b="1" dirty="0" smtClean="0">
                <a:sym typeface="Wingdings" pitchFamily="2" charset="2"/>
              </a:rPr>
              <a:t></a:t>
            </a:r>
            <a:r>
              <a:rPr lang="fr-FR" b="1" dirty="0" smtClean="0"/>
              <a:t>la lipolyse du tissu adipeux : production d’AG </a:t>
            </a:r>
            <a:r>
              <a:rPr lang="fr-FR" b="1" dirty="0" smtClean="0"/>
              <a:t>libres</a:t>
            </a:r>
            <a:endParaRPr lang="fr-FR" b="1" dirty="0" smtClean="0"/>
          </a:p>
          <a:p>
            <a:r>
              <a:rPr lang="fr-FR" b="1" dirty="0" smtClean="0">
                <a:sym typeface="Wingdings" pitchFamily="2" charset="2"/>
              </a:rPr>
              <a:t>la </a:t>
            </a:r>
            <a:r>
              <a:rPr lang="fr-FR" b="1" dirty="0" err="1" smtClean="0">
                <a:sym typeface="Wingdings" pitchFamily="2" charset="2"/>
              </a:rPr>
              <a:t>gluconéogénèse</a:t>
            </a:r>
            <a:r>
              <a:rPr lang="fr-FR" b="1" dirty="0" smtClean="0">
                <a:sym typeface="Wingdings" pitchFamily="2" charset="2"/>
              </a:rPr>
              <a:t> hépatique (à partir de glycérol)</a:t>
            </a:r>
            <a:endParaRPr lang="fr-F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/>
          <a:lstStyle/>
          <a:p>
            <a:r>
              <a:rPr lang="fr-FR" dirty="0" smtClean="0"/>
              <a:t>3. En période de jeune prolongé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47800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Lorsque le jeune se prolonge </a:t>
            </a:r>
            <a:r>
              <a:rPr lang="fr-FR" dirty="0" smtClean="0"/>
              <a:t>(au-delà </a:t>
            </a:r>
            <a:r>
              <a:rPr lang="fr-FR" dirty="0" smtClean="0"/>
              <a:t>d’un jour):</a:t>
            </a:r>
          </a:p>
          <a:p>
            <a:pPr>
              <a:lnSpc>
                <a:spcPct val="150000"/>
              </a:lnSpc>
              <a:buNone/>
            </a:pPr>
            <a:r>
              <a:rPr lang="fr-FR" b="1" dirty="0" smtClean="0">
                <a:sym typeface="Wingdings" pitchFamily="2" charset="2"/>
              </a:rPr>
              <a:t></a:t>
            </a:r>
            <a:r>
              <a:rPr lang="fr-FR" b="1" dirty="0" smtClean="0"/>
              <a:t> la glycogénolyse s’épuise, faute de glycogène </a:t>
            </a:r>
          </a:p>
          <a:p>
            <a:pPr>
              <a:lnSpc>
                <a:spcPct val="150000"/>
              </a:lnSpc>
              <a:buNone/>
            </a:pPr>
            <a:r>
              <a:rPr lang="fr-FR" b="1" dirty="0" smtClean="0">
                <a:sym typeface="Wingdings" pitchFamily="2" charset="2"/>
              </a:rPr>
              <a:t> La </a:t>
            </a:r>
            <a:r>
              <a:rPr lang="fr-FR" b="1" dirty="0" smtClean="0"/>
              <a:t>lipolyse du tissus adipeux s’amplifie </a:t>
            </a:r>
          </a:p>
          <a:p>
            <a:pPr>
              <a:lnSpc>
                <a:spcPct val="150000"/>
              </a:lnSpc>
              <a:buNone/>
            </a:pPr>
            <a:r>
              <a:rPr lang="fr-FR" b="1" dirty="0" smtClean="0">
                <a:sym typeface="Wingdings" pitchFamily="2" charset="2"/>
              </a:rPr>
              <a:t> </a:t>
            </a:r>
            <a:r>
              <a:rPr lang="fr-FR" b="1" dirty="0" smtClean="0"/>
              <a:t>La </a:t>
            </a:r>
            <a:r>
              <a:rPr lang="fr-FR" b="1" dirty="0" err="1" smtClean="0"/>
              <a:t>néoglucogénèse</a:t>
            </a:r>
            <a:r>
              <a:rPr lang="fr-FR" b="1" dirty="0" smtClean="0"/>
              <a:t> hépatique à partir du glycérol et des </a:t>
            </a:r>
            <a:r>
              <a:rPr lang="fr-FR" b="1" dirty="0" err="1" smtClean="0"/>
              <a:t>aa</a:t>
            </a:r>
            <a:r>
              <a:rPr lang="fr-FR" b="1" dirty="0" smtClean="0"/>
              <a:t> glucoformateurs </a:t>
            </a:r>
            <a:r>
              <a:rPr lang="fr-FR" dirty="0" smtClean="0"/>
              <a:t>produits par la protéolyse musculaire </a:t>
            </a:r>
          </a:p>
          <a:p>
            <a:pPr>
              <a:lnSpc>
                <a:spcPct val="150000"/>
              </a:lnSpc>
              <a:buNone/>
            </a:pPr>
            <a:r>
              <a:rPr lang="fr-FR" b="1" dirty="0" smtClean="0">
                <a:sym typeface="Wingdings" pitchFamily="2" charset="2"/>
              </a:rPr>
              <a:t> </a:t>
            </a:r>
            <a:r>
              <a:rPr lang="fr-FR" b="1" dirty="0" smtClean="0"/>
              <a:t>La </a:t>
            </a:r>
            <a:r>
              <a:rPr lang="fr-FR" b="1" dirty="0" err="1" smtClean="0"/>
              <a:t>cétogénèse</a:t>
            </a:r>
            <a:r>
              <a:rPr lang="fr-FR" b="1" dirty="0" smtClean="0"/>
              <a:t> </a:t>
            </a:r>
            <a:r>
              <a:rPr lang="fr-FR" dirty="0" smtClean="0"/>
              <a:t>se met en marche à partir des </a:t>
            </a:r>
            <a:r>
              <a:rPr lang="fr-FR" dirty="0" smtClean="0"/>
              <a:t>AG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7318" y="274638"/>
            <a:ext cx="7772400" cy="1143000"/>
          </a:xfrm>
        </p:spPr>
        <p:txBody>
          <a:bodyPr/>
          <a:lstStyle/>
          <a:p>
            <a:r>
              <a:rPr lang="fr-FR" dirty="0" smtClean="0"/>
              <a:t>3. En période de jeune prolongé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45571" t="31250" r="19839" b="23828"/>
          <a:stretch>
            <a:fillRect/>
          </a:stretch>
        </p:blipFill>
        <p:spPr bwMode="auto">
          <a:xfrm>
            <a:off x="1071538" y="1428736"/>
            <a:ext cx="778674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/>
          <a:lstStyle/>
          <a:p>
            <a:r>
              <a:rPr lang="fr-FR" dirty="0" smtClean="0"/>
              <a:t>3. En période de jeune prolongé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35688" t="49805" r="18191" b="17968"/>
          <a:stretch>
            <a:fillRect/>
          </a:stretch>
        </p:blipFill>
        <p:spPr bwMode="auto">
          <a:xfrm>
            <a:off x="1142976" y="1428736"/>
            <a:ext cx="771530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7318" y="274638"/>
            <a:ext cx="7772400" cy="1143000"/>
          </a:xfrm>
        </p:spPr>
        <p:txBody>
          <a:bodyPr/>
          <a:lstStyle/>
          <a:p>
            <a:r>
              <a:rPr lang="fr-FR" dirty="0" smtClean="0"/>
              <a:t>4. En période d’activité musculaire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57318" y="1447800"/>
            <a:ext cx="7772400" cy="45720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L’adaptation métabolique est déclenché par </a:t>
            </a:r>
            <a:r>
              <a:rPr lang="fr-FR" b="1" dirty="0" smtClean="0"/>
              <a:t>l’adrénaline et la noradrénaline </a:t>
            </a:r>
            <a:r>
              <a:rPr lang="fr-FR" dirty="0" smtClean="0"/>
              <a:t>secrétées en réponse à la diminution de la glycémie 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b="1" dirty="0" smtClean="0">
                <a:sym typeface="Wingdings" pitchFamily="2" charset="2"/>
              </a:rPr>
              <a:t> activité musculaire de forte intensité et de courte durée 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sym typeface="Wingdings" pitchFamily="2" charset="2"/>
              </a:rPr>
              <a:t>Les muscle ne consomment que du </a:t>
            </a:r>
            <a:r>
              <a:rPr lang="fr-FR" b="1" dirty="0" smtClean="0">
                <a:sym typeface="Wingdings" pitchFamily="2" charset="2"/>
              </a:rPr>
              <a:t>glucose en anaérobiose </a:t>
            </a:r>
            <a:r>
              <a:rPr lang="fr-FR" dirty="0" smtClean="0">
                <a:sym typeface="Wingdings" pitchFamily="2" charset="2"/>
              </a:rPr>
              <a:t>issus de leur propre glycogénolyse et celle du foie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sym typeface="Wingdings" pitchFamily="2" charset="2"/>
              </a:rPr>
              <a:t>La </a:t>
            </a:r>
            <a:r>
              <a:rPr lang="fr-FR" dirty="0" err="1" smtClean="0">
                <a:sym typeface="Wingdings" pitchFamily="2" charset="2"/>
              </a:rPr>
              <a:t>néoglucogénèse</a:t>
            </a:r>
            <a:r>
              <a:rPr lang="fr-FR" dirty="0" smtClean="0">
                <a:sym typeface="Wingdings" pitchFamily="2" charset="2"/>
              </a:rPr>
              <a:t> convertit le lactate issu de la glycolyse anaérobie musculaire en glucose remis à la </a:t>
            </a:r>
            <a:r>
              <a:rPr lang="fr-FR" dirty="0" err="1" smtClean="0">
                <a:sym typeface="Wingdings" pitchFamily="2" charset="2"/>
              </a:rPr>
              <a:t>dispostion</a:t>
            </a:r>
            <a:r>
              <a:rPr lang="fr-FR" dirty="0" smtClean="0">
                <a:sym typeface="Wingdings" pitchFamily="2" charset="2"/>
              </a:rPr>
              <a:t> du muscle (cycle lactate-pyruvate de Cori)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4041" t="18554" r="13250" b="14062"/>
          <a:stretch>
            <a:fillRect/>
          </a:stretch>
        </p:blipFill>
        <p:spPr bwMode="auto">
          <a:xfrm>
            <a:off x="1142976" y="0"/>
            <a:ext cx="8001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8756" y="274638"/>
            <a:ext cx="7772400" cy="1143000"/>
          </a:xfrm>
        </p:spPr>
        <p:txBody>
          <a:bodyPr/>
          <a:lstStyle/>
          <a:p>
            <a:r>
              <a:rPr lang="fr-FR" dirty="0" smtClean="0"/>
              <a:t>4. En période d’activité musculaire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28756" y="1447800"/>
            <a:ext cx="7772400" cy="45720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fr-FR" dirty="0" smtClean="0">
                <a:sym typeface="Wingdings" pitchFamily="2" charset="2"/>
              </a:rPr>
              <a:t> </a:t>
            </a:r>
            <a:r>
              <a:rPr lang="fr-FR" b="1" dirty="0" smtClean="0">
                <a:sym typeface="Wingdings" pitchFamily="2" charset="2"/>
              </a:rPr>
              <a:t>activité musculaire d’intensité moyenne et de longue durée; </a:t>
            </a:r>
            <a:r>
              <a:rPr lang="fr-FR" dirty="0" smtClean="0">
                <a:sym typeface="Wingdings" pitchFamily="2" charset="2"/>
              </a:rPr>
              <a:t>Les muscles consomment </a:t>
            </a:r>
            <a:r>
              <a:rPr lang="fr-FR" b="1" dirty="0" smtClean="0">
                <a:sym typeface="Wingdings" pitchFamily="2" charset="2"/>
              </a:rPr>
              <a:t>en aérobie: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sym typeface="Wingdings" pitchFamily="2" charset="2"/>
              </a:rPr>
              <a:t>Le glucose issu de leur propre glycogénolyse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sym typeface="Wingdings" pitchFamily="2" charset="2"/>
              </a:rPr>
              <a:t>Les AG d’origine </a:t>
            </a:r>
            <a:r>
              <a:rPr lang="fr-FR" dirty="0" err="1" smtClean="0">
                <a:sym typeface="Wingdings" pitchFamily="2" charset="2"/>
              </a:rPr>
              <a:t>lipolytique</a:t>
            </a:r>
            <a:endParaRPr lang="fr-FR" dirty="0" smtClean="0">
              <a:sym typeface="Wingdings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sym typeface="Wingdings" pitchFamily="2" charset="2"/>
              </a:rPr>
              <a:t>Les AA de la protéolyse déclenché par le cortisol, l’alanine libéré par le muscle est substrat de la </a:t>
            </a:r>
            <a:r>
              <a:rPr lang="fr-FR" dirty="0" err="1" smtClean="0">
                <a:sym typeface="Wingdings" pitchFamily="2" charset="2"/>
              </a:rPr>
              <a:t>néoglucogénèse</a:t>
            </a:r>
            <a:r>
              <a:rPr lang="fr-FR" dirty="0" smtClean="0">
                <a:sym typeface="Wingdings" pitchFamily="2" charset="2"/>
              </a:rPr>
              <a:t> hépatique (</a:t>
            </a:r>
            <a:r>
              <a:rPr lang="fr-FR" dirty="0" err="1" smtClean="0">
                <a:sym typeface="Wingdings" pitchFamily="2" charset="2"/>
              </a:rPr>
              <a:t>cyle</a:t>
            </a:r>
            <a:r>
              <a:rPr lang="fr-FR" dirty="0" smtClean="0">
                <a:sym typeface="Wingdings" pitchFamily="2" charset="2"/>
              </a:rPr>
              <a:t> alanine-pyruvate de </a:t>
            </a:r>
            <a:r>
              <a:rPr lang="fr-FR" dirty="0" err="1" smtClean="0">
                <a:sym typeface="Wingdings" pitchFamily="2" charset="2"/>
              </a:rPr>
              <a:t>Felig</a:t>
            </a:r>
            <a:r>
              <a:rPr lang="fr-FR" dirty="0" smtClean="0">
                <a:sym typeface="Wingdings" pitchFamily="2" charset="2"/>
              </a:rPr>
              <a:t>)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300194" y="2376494"/>
            <a:ext cx="7058020" cy="27670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6000" b="1" dirty="0" smtClean="0"/>
              <a:t>Merci </a:t>
            </a:r>
          </a:p>
          <a:p>
            <a:pPr algn="ctr">
              <a:buNone/>
            </a:pPr>
            <a:r>
              <a:rPr lang="fr-FR" sz="6000" b="1" dirty="0" smtClean="0"/>
              <a:t>pour votre attention </a:t>
            </a:r>
            <a:endParaRPr lang="fr-FR" sz="6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4041" t="16601" r="13799" b="15039"/>
          <a:stretch>
            <a:fillRect/>
          </a:stretch>
        </p:blipFill>
        <p:spPr bwMode="auto">
          <a:xfrm>
            <a:off x="1142976" y="0"/>
            <a:ext cx="8001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4590" t="17578" r="14348" b="15039"/>
          <a:stretch>
            <a:fillRect/>
          </a:stretch>
        </p:blipFill>
        <p:spPr bwMode="auto">
          <a:xfrm>
            <a:off x="1142976" y="0"/>
            <a:ext cx="8001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2592" t="26367" r="11054" b="27734"/>
          <a:stretch>
            <a:fillRect/>
          </a:stretch>
        </p:blipFill>
        <p:spPr bwMode="auto">
          <a:xfrm>
            <a:off x="1142976" y="0"/>
            <a:ext cx="8001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4041" t="17578" r="57174" b="13086"/>
          <a:stretch>
            <a:fillRect/>
          </a:stretch>
        </p:blipFill>
        <p:spPr bwMode="auto">
          <a:xfrm>
            <a:off x="0" y="0"/>
            <a:ext cx="1143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2620</TotalTime>
  <Words>2438</Words>
  <Application>Microsoft Office PowerPoint</Application>
  <PresentationFormat>Affichage à l'écran (4:3)</PresentationFormat>
  <Paragraphs>252</Paragraphs>
  <Slides>61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2" baseType="lpstr">
      <vt:lpstr>Capitaux</vt:lpstr>
      <vt:lpstr>Intégration du métabolisme tissulaire </vt:lpstr>
      <vt:lpstr>Plan </vt:lpstr>
      <vt:lpstr>Introduction </vt:lpstr>
      <vt:lpstr>Définitions  </vt:lpstr>
      <vt:lpstr>Définitions</vt:lpstr>
      <vt:lpstr>Diapositive 6</vt:lpstr>
      <vt:lpstr>Diapositive 7</vt:lpstr>
      <vt:lpstr>Diapositive 8</vt:lpstr>
      <vt:lpstr>Diapositive 9</vt:lpstr>
      <vt:lpstr>Diapositive 10</vt:lpstr>
      <vt:lpstr>Diapositive 11</vt:lpstr>
      <vt:lpstr>Définitions</vt:lpstr>
      <vt:lpstr>Définitions</vt:lpstr>
      <vt:lpstr>Diapositive 14</vt:lpstr>
      <vt:lpstr>La stratégie du métabolisme </vt:lpstr>
      <vt:lpstr>1. Production de l’énergie </vt:lpstr>
      <vt:lpstr>1. Production de l’énergie </vt:lpstr>
      <vt:lpstr>1. Production de l’énergie </vt:lpstr>
      <vt:lpstr>1. Production de l’énergie </vt:lpstr>
      <vt:lpstr>1. Production de l’énergie </vt:lpstr>
      <vt:lpstr>1. Production de l’énergie </vt:lpstr>
      <vt:lpstr>2. Production des coenzymes réduits </vt:lpstr>
      <vt:lpstr>2. Production des coenzymes réduits</vt:lpstr>
      <vt:lpstr>2. Production des coenzymes réduits</vt:lpstr>
      <vt:lpstr>3. Production des briques de l’édifice métabolique</vt:lpstr>
      <vt:lpstr>Les outils de régulation du flux métabolique</vt:lpstr>
      <vt:lpstr>1. Régulation enzymatique </vt:lpstr>
      <vt:lpstr>1. Régulation enzymatique </vt:lpstr>
      <vt:lpstr>1. Régulation enzymatique </vt:lpstr>
      <vt:lpstr>1. Régulation enzymatique </vt:lpstr>
      <vt:lpstr>1. Régulation enzymatique </vt:lpstr>
      <vt:lpstr>1. Régulation enzymatique </vt:lpstr>
      <vt:lpstr>1. Régulation enzymatique </vt:lpstr>
      <vt:lpstr>1. Régulation enzymatique </vt:lpstr>
      <vt:lpstr>2. Régulation par l’état énergétique de la cellule </vt:lpstr>
      <vt:lpstr>3. Régulation par la compartimentation cellulaire </vt:lpstr>
      <vt:lpstr>Carrefours métaboliques </vt:lpstr>
      <vt:lpstr>1. Le glucose-6-phosphate </vt:lpstr>
      <vt:lpstr>1. Le glucose-6-phosphate </vt:lpstr>
      <vt:lpstr>2. Le pyruvate</vt:lpstr>
      <vt:lpstr>3. Acétyl-CoA</vt:lpstr>
      <vt:lpstr>Profil métabolique d’organe </vt:lpstr>
      <vt:lpstr>1. Le cerveau </vt:lpstr>
      <vt:lpstr>2. Le muscle strié squelettique </vt:lpstr>
      <vt:lpstr>2. Le muscle strié squelettique </vt:lpstr>
      <vt:lpstr>3. Le cœur </vt:lpstr>
      <vt:lpstr>3. Le tissus adipeux </vt:lpstr>
      <vt:lpstr>4. Le foie</vt:lpstr>
      <vt:lpstr>4. Le foie</vt:lpstr>
      <vt:lpstr>Les réserves énergétiques </vt:lpstr>
      <vt:lpstr>Les réserves énergétiques </vt:lpstr>
      <vt:lpstr>Le métabolisme en fonction du cycle alimentation –jeune et activité musculaire </vt:lpstr>
      <vt:lpstr>1. En post-prandiale</vt:lpstr>
      <vt:lpstr>1. En post-prandiale</vt:lpstr>
      <vt:lpstr>2. En période de jeune </vt:lpstr>
      <vt:lpstr>3. En période de jeune prolongé </vt:lpstr>
      <vt:lpstr>3. En période de jeune prolongé </vt:lpstr>
      <vt:lpstr>3. En période de jeune prolongé </vt:lpstr>
      <vt:lpstr>4. En période d’activité musculaire </vt:lpstr>
      <vt:lpstr>4. En période d’activité musculaire </vt:lpstr>
      <vt:lpstr>Diapositive 61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meziou</dc:creator>
  <cp:lastModifiedBy>meziou</cp:lastModifiedBy>
  <cp:revision>42</cp:revision>
  <dcterms:created xsi:type="dcterms:W3CDTF">2024-05-04T13:37:08Z</dcterms:created>
  <dcterms:modified xsi:type="dcterms:W3CDTF">2024-05-06T11:09:13Z</dcterms:modified>
</cp:coreProperties>
</file>