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46"/>
  </p:notesMasterIdLst>
  <p:handoutMasterIdLst>
    <p:handoutMasterId r:id="rId47"/>
  </p:handoutMasterIdLst>
  <p:sldIdLst>
    <p:sldId id="257" r:id="rId2"/>
    <p:sldId id="336" r:id="rId3"/>
    <p:sldId id="335" r:id="rId4"/>
    <p:sldId id="258" r:id="rId5"/>
    <p:sldId id="259" r:id="rId6"/>
    <p:sldId id="260" r:id="rId7"/>
    <p:sldId id="261" r:id="rId8"/>
    <p:sldId id="268" r:id="rId9"/>
    <p:sldId id="324" r:id="rId10"/>
    <p:sldId id="262" r:id="rId11"/>
    <p:sldId id="325" r:id="rId12"/>
    <p:sldId id="326" r:id="rId13"/>
    <p:sldId id="269" r:id="rId14"/>
    <p:sldId id="271" r:id="rId15"/>
    <p:sldId id="272" r:id="rId16"/>
    <p:sldId id="327" r:id="rId17"/>
    <p:sldId id="274" r:id="rId18"/>
    <p:sldId id="328" r:id="rId19"/>
    <p:sldId id="329" r:id="rId20"/>
    <p:sldId id="306" r:id="rId21"/>
    <p:sldId id="275" r:id="rId22"/>
    <p:sldId id="330" r:id="rId23"/>
    <p:sldId id="316" r:id="rId24"/>
    <p:sldId id="331" r:id="rId25"/>
    <p:sldId id="317" r:id="rId26"/>
    <p:sldId id="298" r:id="rId27"/>
    <p:sldId id="276" r:id="rId28"/>
    <p:sldId id="299" r:id="rId29"/>
    <p:sldId id="301" r:id="rId30"/>
    <p:sldId id="302" r:id="rId31"/>
    <p:sldId id="304" r:id="rId32"/>
    <p:sldId id="307" r:id="rId33"/>
    <p:sldId id="308" r:id="rId34"/>
    <p:sldId id="280" r:id="rId35"/>
    <p:sldId id="281" r:id="rId36"/>
    <p:sldId id="282" r:id="rId37"/>
    <p:sldId id="283" r:id="rId38"/>
    <p:sldId id="284" r:id="rId39"/>
    <p:sldId id="285" r:id="rId40"/>
    <p:sldId id="309" r:id="rId41"/>
    <p:sldId id="332" r:id="rId42"/>
    <p:sldId id="334" r:id="rId43"/>
    <p:sldId id="311" r:id="rId44"/>
    <p:sldId id="337" r:id="rId45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9" autoAdjust="0"/>
    <p:restoredTop sz="94719" autoAdjust="0"/>
  </p:normalViewPr>
  <p:slideViewPr>
    <p:cSldViewPr>
      <p:cViewPr varScale="1">
        <p:scale>
          <a:sx n="70" d="100"/>
          <a:sy n="70" d="100"/>
        </p:scale>
        <p:origin x="-13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57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055C1E3-D2D8-41AE-BA42-1EB20FC549D2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00345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C2A88F1-74E2-4FBF-91DD-92200BCAC07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1601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077A0E-D516-418F-B593-2E0F70636589}" type="slidenum">
              <a:rPr lang="fr-FR"/>
              <a:pPr/>
              <a:t>1</a:t>
            </a:fld>
            <a:endParaRPr lang="fr-FR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F3005A-50C5-441A-962D-22BE29A93476}" type="slidenum">
              <a:rPr lang="fr-FR"/>
              <a:pPr/>
              <a:t>14</a:t>
            </a:fld>
            <a:endParaRPr lang="fr-FR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6F69D0-E310-4CFA-A6AE-DFD98FAA5082}" type="slidenum">
              <a:rPr lang="fr-FR"/>
              <a:pPr/>
              <a:t>15</a:t>
            </a:fld>
            <a:endParaRPr lang="fr-FR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AD36AE-5ABD-43AC-9F7B-A44996897C8D}" type="slidenum">
              <a:rPr lang="fr-FR"/>
              <a:pPr/>
              <a:t>17</a:t>
            </a:fld>
            <a:endParaRPr lang="fr-FR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A88F1-74E2-4FBF-91DD-92200BCAC074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147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0C656C-A4BF-4908-9DA7-00F2052D34C0}" type="slidenum">
              <a:rPr lang="fr-FR"/>
              <a:pPr/>
              <a:t>20</a:t>
            </a:fld>
            <a:endParaRPr lang="fr-FR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A1FA1D-DE5E-428A-9463-0ABEDF127688}" type="slidenum">
              <a:rPr lang="fr-FR"/>
              <a:pPr/>
              <a:t>21</a:t>
            </a:fld>
            <a:endParaRPr lang="fr-FR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070E0B-6B74-4D9D-9D47-CD628CEB4400}" type="slidenum">
              <a:rPr lang="fr-FR"/>
              <a:pPr/>
              <a:t>23</a:t>
            </a:fld>
            <a:endParaRPr lang="fr-FR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945EDE-245F-4E59-8AF3-154C773D0F50}" type="slidenum">
              <a:rPr lang="fr-FR"/>
              <a:pPr/>
              <a:t>25</a:t>
            </a:fld>
            <a:endParaRPr lang="fr-FR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8D1CF4-9F0A-4602-9932-0A7D4432C282}" type="slidenum">
              <a:rPr lang="fr-FR"/>
              <a:pPr/>
              <a:t>26</a:t>
            </a:fld>
            <a:endParaRPr lang="fr-FR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CD8577-E8BE-46FE-9173-8F8C5F5C2BFF}" type="slidenum">
              <a:rPr lang="fr-FR"/>
              <a:pPr/>
              <a:t>27</a:t>
            </a:fld>
            <a:endParaRPr lang="fr-FR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74125D-0391-4AC9-9027-4FA9038F10B1}" type="slidenum">
              <a:rPr lang="fr-FR"/>
              <a:pPr/>
              <a:t>4</a:t>
            </a:fld>
            <a:endParaRPr lang="fr-FR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C17E58-771B-4635-A6C3-6AF602FB817B}" type="slidenum">
              <a:rPr lang="fr-FR"/>
              <a:pPr/>
              <a:t>28</a:t>
            </a:fld>
            <a:endParaRPr lang="fr-FR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0C6918-DDB7-43D2-B9A5-05335A020D7D}" type="slidenum">
              <a:rPr lang="fr-FR"/>
              <a:pPr/>
              <a:t>29</a:t>
            </a:fld>
            <a:endParaRPr lang="fr-FR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2346CB-61C5-4D45-BE4D-1EA82F3C9345}" type="slidenum">
              <a:rPr lang="fr-FR"/>
              <a:pPr/>
              <a:t>30</a:t>
            </a:fld>
            <a:endParaRPr lang="fr-FR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508890-52FE-41F0-A5C3-9F6F17B62BA9}" type="slidenum">
              <a:rPr lang="fr-FR"/>
              <a:pPr/>
              <a:t>31</a:t>
            </a:fld>
            <a:endParaRPr lang="fr-FR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F99F07-3277-425F-B48D-C8AF6D06E650}" type="slidenum">
              <a:rPr lang="fr-FR"/>
              <a:pPr/>
              <a:t>32</a:t>
            </a:fld>
            <a:endParaRPr lang="fr-FR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837455-89C6-495C-9AAB-CB6EBD70E806}" type="slidenum">
              <a:rPr lang="fr-FR"/>
              <a:pPr/>
              <a:t>33</a:t>
            </a:fld>
            <a:endParaRPr lang="fr-FR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4F95F8-46F2-49DB-BB38-E420E8ADCD0F}" type="slidenum">
              <a:rPr lang="fr-FR"/>
              <a:pPr/>
              <a:t>34</a:t>
            </a:fld>
            <a:endParaRPr lang="fr-FR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470AAF-4EBF-440C-A755-E3BF43E67BF0}" type="slidenum">
              <a:rPr lang="fr-FR"/>
              <a:pPr/>
              <a:t>35</a:t>
            </a:fld>
            <a:endParaRPr lang="fr-FR"/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13B04B-7AB1-4400-801E-3CF3E1118075}" type="slidenum">
              <a:rPr lang="fr-FR"/>
              <a:pPr/>
              <a:t>36</a:t>
            </a:fld>
            <a:endParaRPr lang="fr-FR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473CD7-25AA-44C4-87C4-B862A3DC1BC2}" type="slidenum">
              <a:rPr lang="fr-FR"/>
              <a:pPr/>
              <a:t>37</a:t>
            </a:fld>
            <a:endParaRPr lang="fr-FR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CF6558-97B6-40F9-A7C3-467035E5689C}" type="slidenum">
              <a:rPr lang="fr-FR"/>
              <a:pPr/>
              <a:t>5</a:t>
            </a:fld>
            <a:endParaRPr lang="fr-FR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C18DFF-88F4-4B57-A663-0A3475440A36}" type="slidenum">
              <a:rPr lang="fr-FR"/>
              <a:pPr/>
              <a:t>38</a:t>
            </a:fld>
            <a:endParaRPr lang="fr-FR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05761C-F576-4116-A6D2-F228124DF7BC}" type="slidenum">
              <a:rPr lang="fr-FR"/>
              <a:pPr/>
              <a:t>39</a:t>
            </a:fld>
            <a:endParaRPr lang="fr-FR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12B2E1-FE5A-4D55-8888-8A85EC8358B1}" type="slidenum">
              <a:rPr lang="fr-FR"/>
              <a:pPr/>
              <a:t>6</a:t>
            </a:fld>
            <a:endParaRPr lang="fr-FR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3D9216-B63A-469A-A308-FEE3E76256B9}" type="slidenum">
              <a:rPr lang="fr-FR"/>
              <a:pPr/>
              <a:t>7</a:t>
            </a:fld>
            <a:endParaRPr lang="fr-FR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EA6990-9C97-470C-8B32-CF788A714F5F}" type="slidenum">
              <a:rPr lang="fr-FR"/>
              <a:pPr/>
              <a:t>8</a:t>
            </a:fld>
            <a:endParaRPr lang="fr-FR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583B3A-C631-4587-AD99-13E5892ACE0E}" type="slidenum">
              <a:rPr lang="fr-FR"/>
              <a:pPr/>
              <a:t>10</a:t>
            </a:fld>
            <a:endParaRPr lang="fr-FR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5B484B-B4B4-473C-B13A-A1BC56E52F0F}" type="slidenum">
              <a:rPr lang="fr-FR"/>
              <a:pPr/>
              <a:t>12</a:t>
            </a:fld>
            <a:endParaRPr lang="fr-FR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7C9CD4-2D60-47CB-A215-03A286411DAF}" type="slidenum">
              <a:rPr lang="fr-FR"/>
              <a:pPr/>
              <a:t>13</a:t>
            </a:fld>
            <a:endParaRPr lang="fr-FR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fr-FR" altLang="en-US"/>
              <a:t>Cliquez pour modifier le style du titre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fr-FR" altLang="en-US"/>
              <a:t>Cliquez pour modifier le style des sous-titres du masque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9B95651-7CCD-4075-81A1-2AC71CF5C1B1}" type="slidenum">
              <a:rPr lang="fr-FR" altLang="en-US"/>
              <a:pPr/>
              <a:t>‹N°›</a:t>
            </a:fld>
            <a:endParaRPr lang="fr-FR" altLang="en-US"/>
          </a:p>
        </p:txBody>
      </p:sp>
      <p:sp>
        <p:nvSpPr>
          <p:cNvPr id="8199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B6079-001E-4F0E-B1C5-45A201F35625}" type="slidenum">
              <a:rPr lang="fr-FR" altLang="en-US"/>
              <a:pPr/>
              <a:t>‹N°›</a:t>
            </a:fld>
            <a:endParaRPr lang="fr-F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7D53F0-6B21-41A2-BBFF-85E4F2EBC411}" type="slidenum">
              <a:rPr lang="fr-FR" altLang="en-US"/>
              <a:pPr/>
              <a:t>‹N°›</a:t>
            </a:fld>
            <a:endParaRPr lang="fr-F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C9DB110-3EC0-42B9-B5C3-F0699204BFB4}" type="slidenum">
              <a:rPr lang="fr-FR" altLang="en-US"/>
              <a:pPr/>
              <a:t>‹N°›</a:t>
            </a:fld>
            <a:endParaRPr lang="fr-F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r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24DDFB4-3969-481B-B9A4-5C2C1CC7BF68}" type="slidenum">
              <a:rPr lang="fr-FR" altLang="en-US"/>
              <a:pPr/>
              <a:t>‹N°›</a:t>
            </a:fld>
            <a:endParaRPr lang="fr-F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1" i="0">
                <a:solidFill>
                  <a:srgbClr val="3A812E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HOUTI L. 2024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Garamond"/>
                <a:cs typeface="Garamond"/>
              </a:defRPr>
            </a:lvl1pPr>
          </a:lstStyle>
          <a:p>
            <a:pPr marL="25398">
              <a:lnSpc>
                <a:spcPts val="1375"/>
              </a:lnSpc>
            </a:pPr>
            <a:fld id="{81D60167-4931-47E6-BA6A-407CBD079E47}" type="slidenum">
              <a:rPr lang="fr-FR" smtClean="0"/>
              <a:pPr marL="25398">
                <a:lnSpc>
                  <a:spcPts val="1375"/>
                </a:lnSpc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8559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B6ECC2-6C40-46DA-898D-2ACED414B26A}" type="slidenum">
              <a:rPr lang="fr-FR" altLang="en-US"/>
              <a:pPr/>
              <a:t>‹N°›</a:t>
            </a:fld>
            <a:endParaRPr lang="fr-F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3D7E65-E601-47DD-9E58-DA112C6AFA01}" type="slidenum">
              <a:rPr lang="fr-FR" altLang="en-US"/>
              <a:pPr/>
              <a:t>‹N°›</a:t>
            </a:fld>
            <a:endParaRPr lang="fr-F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FFD04A-A526-426B-9268-46A94EE7FCD0}" type="slidenum">
              <a:rPr lang="fr-FR" altLang="en-US"/>
              <a:pPr/>
              <a:t>‹N°›</a:t>
            </a:fld>
            <a:endParaRPr lang="fr-F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C521AF-91C0-41A0-9FCC-C1918E633D72}" type="slidenum">
              <a:rPr lang="fr-FR" altLang="en-US"/>
              <a:pPr/>
              <a:t>‹N°›</a:t>
            </a:fld>
            <a:endParaRPr lang="fr-F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E3C969-9464-4493-9B67-82E29367059D}" type="slidenum">
              <a:rPr lang="fr-FR" altLang="en-US"/>
              <a:pPr/>
              <a:t>‹N°›</a:t>
            </a:fld>
            <a:endParaRPr lang="fr-F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56150C-899D-42C8-8DD9-60B5E73BE46F}" type="slidenum">
              <a:rPr lang="fr-FR" altLang="en-US"/>
              <a:pPr/>
              <a:t>‹N°›</a:t>
            </a:fld>
            <a:endParaRPr lang="fr-F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684D30-2F77-47E1-B929-6A92B66BB2CA}" type="slidenum">
              <a:rPr lang="fr-FR" altLang="en-US"/>
              <a:pPr/>
              <a:t>‹N°›</a:t>
            </a:fld>
            <a:endParaRPr lang="fr-F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C3B76D-3AA5-46ED-A293-7F99B94529C8}" type="slidenum">
              <a:rPr lang="fr-FR" altLang="en-US"/>
              <a:pPr/>
              <a:t>‹N°›</a:t>
            </a:fld>
            <a:endParaRPr lang="fr-F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Cliquez pour modifier le style du titre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Cliquez pour modifier les styles du texte du masque</a:t>
            </a:r>
          </a:p>
          <a:p>
            <a:pPr lvl="1"/>
            <a:r>
              <a:rPr lang="fr-FR" altLang="en-US" smtClean="0"/>
              <a:t>Deuxième niveau</a:t>
            </a:r>
          </a:p>
          <a:p>
            <a:pPr lvl="2"/>
            <a:r>
              <a:rPr lang="fr-FR" altLang="en-US" smtClean="0"/>
              <a:t>Troisième niveau</a:t>
            </a:r>
          </a:p>
          <a:p>
            <a:pPr lvl="3"/>
            <a:r>
              <a:rPr lang="fr-FR" altLang="en-US" smtClean="0"/>
              <a:t>Quatrième niveau</a:t>
            </a:r>
          </a:p>
          <a:p>
            <a:pPr lvl="4"/>
            <a:r>
              <a:rPr lang="fr-FR" altLang="en-US" smtClean="0"/>
              <a:t>Cinquième niveau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fr-FR" alt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319887E3-D908-4558-94C6-E4261D659C1B}" type="slidenum">
              <a:rPr lang="fr-FR" altLang="en-US"/>
              <a:pPr/>
              <a:t>‹N°›</a:t>
            </a:fld>
            <a:endParaRPr lang="fr-FR" altLang="en-US"/>
          </a:p>
        </p:txBody>
      </p:sp>
      <p:sp>
        <p:nvSpPr>
          <p:cNvPr id="7175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q=http://donnees.banquemondiale.org/catalogue/les-indicateurs-du-developpement-dans-le-monde?cid=GPDfr_WDI&amp;sa=D&amp;usg=AFQjCNHIH8In6jhWiKufKbCEfmWZHqSc_A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google.com/url?q=http://donnees.banquemondiale.org/catalogue/les-indicateurs-du-developpement-dans-le-monde?cid=GPDfr_WDI&amp;sa=D&amp;usg=AFQjCNHIH8In6jhWiKufKbCEfmWZHqSc_A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google.com/url?q=http://donnees.banquemondiale.org/catalogue/les-indicateurs-du-developpement-dans-le-monde?cid=GPDfr_WDI&amp;sa=D&amp;usg=AFQjCNHIH8In6jhWiKufKbCEfmWZHqSc_A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q=http://donnees.banquemondiale.org/catalogue/les-indicateurs-du-developpement-dans-le-monde?cid=GPDfr_WDI&amp;sa=D&amp;usg=AFQjCNHIH8In6jhWiKufKbCEfmWZHqSc_A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2.bin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6.emf"/><Relationship Id="rId4" Type="http://schemas.openxmlformats.org/officeDocument/2006/relationships/oleObject" Target="../embeddings/Document_Microsoft_Word_97_-_20031.doc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7.wmf"/><Relationship Id="rId4" Type="http://schemas.openxmlformats.org/officeDocument/2006/relationships/oleObject" Target="../embeddings/Document_Microsoft_Word_97_-_20032.doc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https://donnees.banquemondiale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2708275"/>
            <a:ext cx="8137525" cy="1470025"/>
          </a:xfrm>
        </p:spPr>
        <p:txBody>
          <a:bodyPr/>
          <a:lstStyle/>
          <a:p>
            <a:r>
              <a:rPr lang="en-GB" sz="4600">
                <a:latin typeface="Tahoma" pitchFamily="34" charset="0"/>
              </a:rPr>
              <a:t>Indicateurs en Epidémiologie</a:t>
            </a:r>
            <a:endParaRPr lang="fr-FR" sz="4600">
              <a:solidFill>
                <a:schemeClr val="accent2"/>
              </a:solidFill>
              <a:latin typeface="Tahoma" pitchFamily="34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6559550" y="5516563"/>
            <a:ext cx="971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fr-FR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L. Houti</a:t>
            </a:r>
          </a:p>
        </p:txBody>
      </p:sp>
      <p:pic>
        <p:nvPicPr>
          <p:cNvPr id="4" name="Image 3" descr="logo fac med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1872208" cy="12961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18488" cy="1139825"/>
          </a:xfrm>
        </p:spPr>
        <p:txBody>
          <a:bodyPr/>
          <a:lstStyle/>
          <a:p>
            <a:r>
              <a:rPr lang="fr-FR" sz="4400"/>
              <a:t>Taux de natalité</a:t>
            </a:r>
            <a:endParaRPr lang="fr-FR" sz="400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22463"/>
            <a:ext cx="8507413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FR" sz="2800">
                <a:latin typeface="Tahoma" pitchFamily="34" charset="0"/>
              </a:rPr>
              <a:t>Taux brut de natalité </a:t>
            </a:r>
            <a:r>
              <a:rPr lang="fr-FR" sz="3200" baseline="-25000">
                <a:latin typeface="Tahoma" pitchFamily="34" charset="0"/>
              </a:rPr>
              <a:t>2003</a:t>
            </a:r>
          </a:p>
          <a:p>
            <a:pPr>
              <a:buFont typeface="Wingdings" pitchFamily="2" charset="2"/>
              <a:buNone/>
            </a:pPr>
            <a:r>
              <a:rPr lang="fr-FR" sz="2800">
                <a:latin typeface="Tahoma" pitchFamily="34" charset="0"/>
              </a:rPr>
              <a:t>	= </a:t>
            </a:r>
            <a:r>
              <a:rPr lang="fr-FR" sz="2800" u="sng">
                <a:latin typeface="Tahoma" pitchFamily="34" charset="0"/>
              </a:rPr>
              <a:t>nb de naissances vivantes en 2003</a:t>
            </a:r>
            <a:r>
              <a:rPr lang="fr-FR" sz="2800">
                <a:latin typeface="Tahoma" pitchFamily="34" charset="0"/>
              </a:rPr>
              <a:t>  x 1000</a:t>
            </a:r>
            <a:endParaRPr lang="fr-FR" sz="2800" u="sng">
              <a:latin typeface="Tahoma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fr-FR" sz="2800">
                <a:latin typeface="Tahoma" pitchFamily="34" charset="0"/>
              </a:rPr>
              <a:t>     Population au milieu de l’année 2003</a:t>
            </a:r>
          </a:p>
          <a:p>
            <a:pPr>
              <a:buFont typeface="Wingdings" pitchFamily="2" charset="2"/>
              <a:buNone/>
            </a:pPr>
            <a:endParaRPr lang="fr-FR" sz="2800">
              <a:latin typeface="Tahoma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fr-FR" sz="2800">
                <a:latin typeface="Tahoma" pitchFamily="34" charset="0"/>
              </a:rPr>
              <a:t>Ex : Bénisaf, 2003</a:t>
            </a:r>
          </a:p>
          <a:p>
            <a:r>
              <a:rPr lang="fr-FR" sz="2800">
                <a:latin typeface="Tahoma" pitchFamily="34" charset="0"/>
              </a:rPr>
              <a:t>1234 naissances, population = 71800 hab</a:t>
            </a:r>
          </a:p>
          <a:p>
            <a:r>
              <a:rPr lang="fr-FR" sz="2800">
                <a:latin typeface="Tahoma" pitchFamily="34" charset="0"/>
              </a:rPr>
              <a:t>Taux de natalité = (1234/70000)1000=17,18 %o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ECC2-6C40-46DA-898D-2ACED414B26A}" type="slidenum">
              <a:rPr lang="fr-FR" altLang="en-US" smtClean="0"/>
              <a:pPr/>
              <a:t>10</a:t>
            </a:fld>
            <a:endParaRPr lang="fr-F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9552" y="188640"/>
            <a:ext cx="8064896" cy="2206560"/>
          </a:xfrm>
        </p:spPr>
        <p:txBody>
          <a:bodyPr>
            <a:normAutofit lnSpcReduction="10000"/>
          </a:bodyPr>
          <a:lstStyle/>
          <a:p>
            <a:r>
              <a:rPr lang="fr-FR" sz="3000" dirty="0" smtClean="0">
                <a:solidFill>
                  <a:schemeClr val="accent1"/>
                </a:solidFill>
                <a:latin typeface="Garamond"/>
                <a:cs typeface="Garamond"/>
              </a:rPr>
              <a:t>Natalité</a:t>
            </a:r>
            <a:r>
              <a:rPr lang="fr-FR" sz="4400" dirty="0" smtClean="0">
                <a:solidFill>
                  <a:schemeClr val="accent1"/>
                </a:solidFill>
                <a:latin typeface="Garamond"/>
                <a:cs typeface="Garamond"/>
              </a:rPr>
              <a:t> </a:t>
            </a:r>
            <a:endParaRPr lang="fr-FR" sz="4400" dirty="0">
              <a:solidFill>
                <a:schemeClr val="accent1"/>
              </a:solidFill>
              <a:latin typeface="Garamond"/>
              <a:cs typeface="Garamond"/>
            </a:endParaRPr>
          </a:p>
          <a:p>
            <a:endParaRPr lang="fr-FR" sz="800" b="0" dirty="0">
              <a:latin typeface="Trebuchet MS" pitchFamily="34" charset="0"/>
            </a:endParaRPr>
          </a:p>
          <a:p>
            <a:r>
              <a:rPr lang="fr-FR" b="0" dirty="0">
                <a:latin typeface="Trebuchet MS" pitchFamily="34" charset="0"/>
              </a:rPr>
              <a:t>Stabilité des naissances (500 000/an)</a:t>
            </a:r>
          </a:p>
          <a:p>
            <a:r>
              <a:rPr lang="fr-FR" b="0" dirty="0">
                <a:latin typeface="Trebuchet MS" pitchFamily="34" charset="0"/>
              </a:rPr>
              <a:t>Baisse des naissances à partir de 2022</a:t>
            </a:r>
          </a:p>
          <a:p>
            <a:pPr algn="ctr"/>
            <a:r>
              <a:rPr lang="fr-FR" b="0" i="1" dirty="0">
                <a:solidFill>
                  <a:schemeClr val="accent1"/>
                </a:solidFill>
                <a:latin typeface="Trebuchet MS" pitchFamily="34" charset="0"/>
              </a:rPr>
              <a:t>Taux de natalité (1960-2020)</a:t>
            </a:r>
            <a:endParaRPr lang="fr-FR" b="0" i="1" dirty="0">
              <a:latin typeface="Trebuchet MS" pitchFamily="34" charset="0"/>
            </a:endParaRPr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1" t="9468" r="4537" b="29501"/>
          <a:stretch/>
        </p:blipFill>
        <p:spPr bwMode="auto">
          <a:xfrm>
            <a:off x="229835" y="2337212"/>
            <a:ext cx="8662645" cy="3600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ZoneTexte 12"/>
          <p:cNvSpPr txBox="1"/>
          <p:nvPr/>
        </p:nvSpPr>
        <p:spPr>
          <a:xfrm>
            <a:off x="193545" y="6024491"/>
            <a:ext cx="8410903" cy="617134"/>
          </a:xfrm>
          <a:prstGeom prst="rect">
            <a:avLst/>
          </a:prstGeom>
          <a:noFill/>
        </p:spPr>
        <p:txBody>
          <a:bodyPr wrap="square" lIns="62527" tIns="31263" rIns="62527" bIns="31263" rtlCol="0">
            <a:spAutoFit/>
          </a:bodyPr>
          <a:lstStyle/>
          <a:p>
            <a:r>
              <a:rPr lang="fr-FR" dirty="0"/>
              <a:t>Source des données : </a:t>
            </a:r>
            <a:r>
              <a:rPr lang="fr-FR" dirty="0">
                <a:hlinkClick r:id="rId3"/>
              </a:rPr>
              <a:t>Banque mondiale, indicateurs de développement dans le </a:t>
            </a:r>
            <a:r>
              <a:rPr lang="fr-FR" dirty="0" smtClean="0">
                <a:hlinkClick r:id="rId3"/>
              </a:rPr>
              <a:t>monde</a:t>
            </a:r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12ECD-3EB8-4B42-97DA-1CCC0C04637B}" type="slidenum">
              <a:rPr lang="fr-BE" smtClean="0"/>
              <a:pPr/>
              <a:t>11</a:t>
            </a:fld>
            <a:endParaRPr lang="fr-BE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51257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18488" cy="1139825"/>
          </a:xfrm>
        </p:spPr>
        <p:txBody>
          <a:bodyPr/>
          <a:lstStyle/>
          <a:p>
            <a:r>
              <a:rPr lang="fr-FR" sz="4400"/>
              <a:t>Indicateurs de mortalité</a:t>
            </a:r>
            <a:endParaRPr lang="fr-FR" sz="400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22463"/>
            <a:ext cx="8229600" cy="4530725"/>
          </a:xfrm>
        </p:spPr>
        <p:txBody>
          <a:bodyPr/>
          <a:lstStyle/>
          <a:p>
            <a:r>
              <a:rPr lang="fr-FR" sz="2800">
                <a:latin typeface="Tahoma" pitchFamily="34" charset="0"/>
              </a:rPr>
              <a:t>L’exploitation des registres et certificats de décès :</a:t>
            </a:r>
          </a:p>
          <a:p>
            <a:pPr>
              <a:buFont typeface="Wingdings" pitchFamily="2" charset="2"/>
              <a:buNone/>
            </a:pPr>
            <a:endParaRPr lang="fr-FR" sz="2800">
              <a:latin typeface="Tahoma" pitchFamily="34" charset="0"/>
            </a:endParaRPr>
          </a:p>
          <a:p>
            <a:pPr lvl="1"/>
            <a:r>
              <a:rPr lang="fr-FR" sz="2400">
                <a:latin typeface="Tahoma" pitchFamily="34" charset="0"/>
              </a:rPr>
              <a:t>mortalité, létalité, mortalité spécifique, </a:t>
            </a:r>
          </a:p>
          <a:p>
            <a:pPr lvl="1"/>
            <a:r>
              <a:rPr lang="fr-FR" sz="2400">
                <a:latin typeface="Tahoma" pitchFamily="34" charset="0"/>
              </a:rPr>
              <a:t>mortalité infantile,juvénile, maternelle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ECC2-6C40-46DA-898D-2ACED414B26A}" type="slidenum">
              <a:rPr lang="fr-FR" altLang="en-US" smtClean="0"/>
              <a:pPr/>
              <a:t>12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24587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accent2"/>
                </a:solidFill>
              </a:rPr>
              <a:t>Différents taux de mortalité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2800">
                <a:latin typeface="Tahoma" pitchFamily="34" charset="0"/>
              </a:rPr>
              <a:t>Taux brut de mortalité</a:t>
            </a:r>
          </a:p>
          <a:p>
            <a:pPr marL="742950" lvl="1" indent="-285750"/>
            <a:r>
              <a:rPr lang="fr-FR" sz="2800">
                <a:latin typeface="Tahoma" pitchFamily="34" charset="0"/>
              </a:rPr>
              <a:t>nombre de décès / population exposée </a:t>
            </a:r>
          </a:p>
          <a:p>
            <a:pPr marL="742950" lvl="1" indent="-285750"/>
            <a:r>
              <a:rPr lang="fr-FR" sz="2800">
                <a:latin typeface="Tahoma" pitchFamily="34" charset="0"/>
              </a:rPr>
              <a:t>toutes classes d’âge et causes confondues</a:t>
            </a:r>
          </a:p>
          <a:p>
            <a:pPr marL="742950" lvl="1" indent="-285750"/>
            <a:r>
              <a:rPr lang="fr-FR" sz="2800">
                <a:latin typeface="Tahoma" pitchFamily="34" charset="0"/>
              </a:rPr>
              <a:t>calculé pour une période donnée</a:t>
            </a:r>
          </a:p>
          <a:p>
            <a:pPr marL="742950" lvl="1" indent="-285750"/>
            <a:r>
              <a:rPr lang="fr-FR" sz="2800">
                <a:latin typeface="Tahoma" pitchFamily="34" charset="0"/>
              </a:rPr>
              <a:t>exprimé : taux pour 1000</a:t>
            </a:r>
          </a:p>
          <a:p>
            <a:r>
              <a:rPr lang="fr-FR" sz="2800">
                <a:latin typeface="Tahoma" pitchFamily="34" charset="0"/>
              </a:rPr>
              <a:t>Taux spécifiques de mortalité </a:t>
            </a:r>
          </a:p>
          <a:p>
            <a:pPr marL="742950" lvl="1" indent="-285750"/>
            <a:r>
              <a:rPr lang="fr-FR" sz="2800">
                <a:latin typeface="Tahoma" pitchFamily="34" charset="0"/>
              </a:rPr>
              <a:t>permettent de meilleures comparaisons (par sexe, classe d’âge, cause, lieu…)</a:t>
            </a:r>
          </a:p>
          <a:p>
            <a:pPr>
              <a:buFont typeface="Wingdings" pitchFamily="2" charset="2"/>
              <a:buNone/>
            </a:pPr>
            <a:endParaRPr lang="fr-FR" sz="2800">
              <a:latin typeface="Tahoma" pitchFamily="34" charset="0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ECC2-6C40-46DA-898D-2ACED414B26A}" type="slidenum">
              <a:rPr lang="fr-FR" altLang="en-US" smtClean="0"/>
              <a:pPr/>
              <a:t>13</a:t>
            </a:fld>
            <a:endParaRPr lang="fr-F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36612"/>
          </a:xfrm>
        </p:spPr>
        <p:txBody>
          <a:bodyPr/>
          <a:lstStyle/>
          <a:p>
            <a:r>
              <a:rPr lang="fr-FR" sz="4000">
                <a:solidFill>
                  <a:schemeClr val="accent2"/>
                </a:solidFill>
              </a:rPr>
              <a:t>Taux de mortalité infantile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713788" cy="4495800"/>
          </a:xfrm>
        </p:spPr>
        <p:txBody>
          <a:bodyPr/>
          <a:lstStyle/>
          <a:p>
            <a:r>
              <a:rPr lang="fr-FR" sz="2800">
                <a:latin typeface="Tahoma" pitchFamily="34" charset="0"/>
              </a:rPr>
              <a:t>Indicateur de santé très significatif de l’état de santé des populations</a:t>
            </a:r>
          </a:p>
          <a:p>
            <a:pPr>
              <a:buFont typeface="Wingdings" pitchFamily="2" charset="2"/>
              <a:buNone/>
            </a:pPr>
            <a:endParaRPr lang="fr-FR" sz="2800">
              <a:latin typeface="Tahoma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fr-FR" sz="2800">
                <a:latin typeface="Tahoma" pitchFamily="34" charset="0"/>
              </a:rPr>
              <a:t>= </a:t>
            </a:r>
            <a:r>
              <a:rPr lang="fr-FR" sz="2800" u="sng">
                <a:latin typeface="Tahoma" pitchFamily="34" charset="0"/>
              </a:rPr>
              <a:t>nb de décès chez les moins de un an </a:t>
            </a:r>
            <a:r>
              <a:rPr lang="fr-FR" sz="2400" u="sng">
                <a:latin typeface="Tahoma" pitchFamily="34" charset="0"/>
              </a:rPr>
              <a:t>(année x)</a:t>
            </a:r>
            <a:r>
              <a:rPr lang="fr-FR" sz="2400">
                <a:latin typeface="Tahoma" pitchFamily="34" charset="0"/>
              </a:rPr>
              <a:t> x1000</a:t>
            </a:r>
          </a:p>
          <a:p>
            <a:pPr algn="ctr">
              <a:buFont typeface="Wingdings" pitchFamily="2" charset="2"/>
              <a:buNone/>
            </a:pPr>
            <a:r>
              <a:rPr lang="fr-FR" sz="2800">
                <a:latin typeface="Tahoma" pitchFamily="34" charset="0"/>
              </a:rPr>
              <a:t>Naissances vivantes </a:t>
            </a:r>
            <a:r>
              <a:rPr lang="fr-FR" sz="2400">
                <a:latin typeface="Tahoma" pitchFamily="34" charset="0"/>
              </a:rPr>
              <a:t>(année x)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ECC2-6C40-46DA-898D-2ACED414B26A}" type="slidenum">
              <a:rPr lang="fr-FR" altLang="en-US" smtClean="0"/>
              <a:pPr/>
              <a:t>14</a:t>
            </a:fld>
            <a:endParaRPr lang="fr-F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Mortalité infantile</a:t>
            </a:r>
          </a:p>
        </p:txBody>
      </p:sp>
      <p:graphicFrame>
        <p:nvGraphicFramePr>
          <p:cNvPr id="24636" name="Group 60"/>
          <p:cNvGraphicFramePr>
            <a:graphicFrameLocks noGrp="1"/>
          </p:cNvGraphicFramePr>
          <p:nvPr>
            <p:ph type="tbl" idx="1"/>
          </p:nvPr>
        </p:nvGraphicFramePr>
        <p:xfrm>
          <a:off x="684213" y="1844675"/>
          <a:ext cx="7561262" cy="2794001"/>
        </p:xfrm>
        <a:graphic>
          <a:graphicData uri="http://schemas.openxmlformats.org/drawingml/2006/table">
            <a:tbl>
              <a:tblPr/>
              <a:tblGrid>
                <a:gridCol w="1871662"/>
                <a:gridCol w="1655763"/>
                <a:gridCol w="4033837"/>
              </a:tblGrid>
              <a:tr h="6175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Mortalité infantile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Date du décès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Périnatale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Morts-nés + 1ère semaine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50482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Néonatale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Précoce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à 7 jours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5746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Tardive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 à 28 jours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5762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Post-néonatale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 jours à 1 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DB110-3EC0-42B9-B5C3-F0699204BFB4}" type="slidenum">
              <a:rPr lang="fr-FR" altLang="en-US" smtClean="0"/>
              <a:pPr/>
              <a:t>15</a:t>
            </a:fld>
            <a:endParaRPr lang="fr-F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3947" y="365126"/>
            <a:ext cx="8205584" cy="1325563"/>
          </a:xfrm>
        </p:spPr>
        <p:txBody>
          <a:bodyPr>
            <a:normAutofit/>
          </a:bodyPr>
          <a:lstStyle/>
          <a:p>
            <a:r>
              <a:rPr lang="fr-FR" sz="2700" b="1" dirty="0">
                <a:solidFill>
                  <a:schemeClr val="accent1"/>
                </a:solidFill>
                <a:latin typeface="Garamond" pitchFamily="18" charset="0"/>
              </a:rPr>
              <a:t>Evolution du taux de mortalité infantile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9842" y="1365624"/>
            <a:ext cx="3868341" cy="304084"/>
          </a:xfrm>
        </p:spPr>
        <p:txBody>
          <a:bodyPr>
            <a:noAutofit/>
          </a:bodyPr>
          <a:lstStyle/>
          <a:p>
            <a:pPr algn="ctr"/>
            <a:r>
              <a:rPr lang="fr-FR" sz="1900" dirty="0"/>
              <a:t/>
            </a:r>
            <a:br>
              <a:rPr lang="fr-FR" sz="1900" dirty="0"/>
            </a:br>
            <a:r>
              <a:rPr lang="fr-FR" sz="1800" dirty="0">
                <a:latin typeface="Trebuchet MS" pitchFamily="34" charset="0"/>
              </a:rPr>
              <a:t>Algérie (1980 à 2013)</a:t>
            </a:r>
          </a:p>
        </p:txBody>
      </p:sp>
      <p:pic>
        <p:nvPicPr>
          <p:cNvPr id="9" name="Espace réservé du contenu 5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339617" y="1893217"/>
            <a:ext cx="4221813" cy="3707547"/>
          </a:xfrm>
          <a:prstGeom prst="rect">
            <a:avLst/>
          </a:prstGeom>
        </p:spPr>
      </p:pic>
      <p:pic>
        <p:nvPicPr>
          <p:cNvPr id="10" name="Espace réservé du contenu 5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628955" y="1853774"/>
            <a:ext cx="4168220" cy="3694400"/>
          </a:xfrm>
          <a:prstGeom prst="rect">
            <a:avLst/>
          </a:prstGeom>
        </p:spPr>
      </p:pic>
      <p:sp>
        <p:nvSpPr>
          <p:cNvPr id="11" name="Espace réservé du texte 2"/>
          <p:cNvSpPr>
            <a:spLocks noGrp="1"/>
          </p:cNvSpPr>
          <p:nvPr>
            <p:ph type="body" idx="1"/>
          </p:nvPr>
        </p:nvSpPr>
        <p:spPr>
          <a:xfrm>
            <a:off x="4780107" y="1258252"/>
            <a:ext cx="3868341" cy="437754"/>
          </a:xfrm>
        </p:spPr>
        <p:txBody>
          <a:bodyPr>
            <a:noAutofit/>
          </a:bodyPr>
          <a:lstStyle/>
          <a:p>
            <a:pPr algn="ctr"/>
            <a:r>
              <a:rPr lang="fr-FR" sz="1900" dirty="0"/>
              <a:t/>
            </a:r>
            <a:br>
              <a:rPr lang="fr-FR" sz="1900" dirty="0"/>
            </a:br>
            <a:r>
              <a:rPr lang="fr-FR" sz="1800" dirty="0">
                <a:latin typeface="Trebuchet MS" pitchFamily="34" charset="0"/>
              </a:rPr>
              <a:t> Année 2013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221483" y="6037282"/>
            <a:ext cx="8482911" cy="617134"/>
          </a:xfrm>
          <a:prstGeom prst="rect">
            <a:avLst/>
          </a:prstGeom>
          <a:noFill/>
        </p:spPr>
        <p:txBody>
          <a:bodyPr wrap="square" lIns="62527" tIns="31263" rIns="62527" bIns="31263" rtlCol="0">
            <a:spAutoFit/>
          </a:bodyPr>
          <a:lstStyle/>
          <a:p>
            <a:r>
              <a:rPr lang="fr-FR" dirty="0"/>
              <a:t>Source des données : </a:t>
            </a:r>
            <a:r>
              <a:rPr lang="fr-FR" dirty="0">
                <a:hlinkClick r:id="rId4"/>
              </a:rPr>
              <a:t>Banque mondiale, indicateurs de développement dans le </a:t>
            </a:r>
            <a:r>
              <a:rPr lang="fr-FR" dirty="0" smtClean="0">
                <a:hlinkClick r:id="rId4"/>
              </a:rPr>
              <a:t>monde</a:t>
            </a:r>
            <a:endParaRPr lang="fr-FR" dirty="0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12ECD-3EB8-4B42-97DA-1CCC0C04637B}" type="slidenum">
              <a:rPr lang="fr-BE" smtClean="0"/>
              <a:pPr/>
              <a:t>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543872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36612"/>
          </a:xfrm>
        </p:spPr>
        <p:txBody>
          <a:bodyPr/>
          <a:lstStyle/>
          <a:p>
            <a:r>
              <a:rPr lang="fr-FR" sz="4000">
                <a:solidFill>
                  <a:schemeClr val="accent2"/>
                </a:solidFill>
              </a:rPr>
              <a:t>Taux de mortalité juvénile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713788" cy="4495800"/>
          </a:xfrm>
        </p:spPr>
        <p:txBody>
          <a:bodyPr/>
          <a:lstStyle/>
          <a:p>
            <a:r>
              <a:rPr lang="fr-FR" sz="2800">
                <a:latin typeface="Tahoma" pitchFamily="34" charset="0"/>
              </a:rPr>
              <a:t>Indicateur de santé </a:t>
            </a:r>
            <a:r>
              <a:rPr lang="fr-FR" sz="2800">
                <a:solidFill>
                  <a:schemeClr val="tx2"/>
                </a:solidFill>
                <a:latin typeface="Tahoma" pitchFamily="34" charset="0"/>
              </a:rPr>
              <a:t>le plus significatif</a:t>
            </a:r>
            <a:r>
              <a:rPr lang="fr-FR" sz="2800">
                <a:latin typeface="Tahoma" pitchFamily="34" charset="0"/>
              </a:rPr>
              <a:t> de l’état de santé des populations,</a:t>
            </a:r>
          </a:p>
          <a:p>
            <a:r>
              <a:rPr lang="fr-FR" sz="2800">
                <a:latin typeface="Tahoma" pitchFamily="34" charset="0"/>
              </a:rPr>
              <a:t>Indicateur le plus lié au niveau de développement des populations</a:t>
            </a:r>
          </a:p>
          <a:p>
            <a:r>
              <a:rPr lang="fr-FR" sz="2800">
                <a:latin typeface="Tahoma" pitchFamily="34" charset="0"/>
              </a:rPr>
              <a:t>Permet des </a:t>
            </a:r>
            <a:r>
              <a:rPr lang="fr-FR" sz="2800">
                <a:solidFill>
                  <a:schemeClr val="tx2"/>
                </a:solidFill>
                <a:latin typeface="Tahoma" pitchFamily="34" charset="0"/>
              </a:rPr>
              <a:t>comparaisons internationales </a:t>
            </a:r>
            <a:r>
              <a:rPr lang="fr-FR" sz="2800">
                <a:latin typeface="Tahoma" pitchFamily="34" charset="0"/>
              </a:rPr>
              <a:t>(rapport de l’UNICEF)</a:t>
            </a:r>
          </a:p>
          <a:p>
            <a:endParaRPr lang="fr-FR" sz="2800">
              <a:solidFill>
                <a:schemeClr val="tx2"/>
              </a:solidFill>
              <a:latin typeface="Tahoma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fr-FR" sz="2800">
                <a:latin typeface="Tahoma" pitchFamily="34" charset="0"/>
              </a:rPr>
              <a:t>= </a:t>
            </a:r>
            <a:r>
              <a:rPr lang="fr-FR" sz="2800" u="sng">
                <a:latin typeface="Tahoma" pitchFamily="34" charset="0"/>
              </a:rPr>
              <a:t>nb de décès chez les moins de 5 ans </a:t>
            </a:r>
            <a:r>
              <a:rPr lang="fr-FR" sz="2400" u="sng">
                <a:latin typeface="Tahoma" pitchFamily="34" charset="0"/>
              </a:rPr>
              <a:t>(année x)</a:t>
            </a:r>
            <a:r>
              <a:rPr lang="fr-FR" sz="2400">
                <a:latin typeface="Tahoma" pitchFamily="34" charset="0"/>
              </a:rPr>
              <a:t> x1000</a:t>
            </a:r>
          </a:p>
          <a:p>
            <a:pPr algn="ctr">
              <a:buFont typeface="Wingdings" pitchFamily="2" charset="2"/>
              <a:buNone/>
            </a:pPr>
            <a:r>
              <a:rPr lang="fr-FR" sz="2800">
                <a:latin typeface="Tahoma" pitchFamily="34" charset="0"/>
              </a:rPr>
              <a:t>Naissances vivantes </a:t>
            </a:r>
            <a:r>
              <a:rPr lang="fr-FR" sz="2400">
                <a:latin typeface="Tahoma" pitchFamily="34" charset="0"/>
              </a:rPr>
              <a:t>(année x)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ECC2-6C40-46DA-898D-2ACED414B26A}" type="slidenum">
              <a:rPr lang="fr-FR" altLang="en-US" smtClean="0"/>
              <a:pPr/>
              <a:t>17</a:t>
            </a:fld>
            <a:endParaRPr lang="fr-F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0801" y="452227"/>
            <a:ext cx="8165740" cy="854289"/>
          </a:xfrm>
        </p:spPr>
        <p:txBody>
          <a:bodyPr>
            <a:normAutofit/>
          </a:bodyPr>
          <a:lstStyle/>
          <a:p>
            <a:r>
              <a:rPr lang="fr-FR" sz="2700" b="1" dirty="0">
                <a:solidFill>
                  <a:schemeClr val="accent1"/>
                </a:solidFill>
                <a:latin typeface="Garamond" pitchFamily="18" charset="0"/>
              </a:rPr>
              <a:t>Mortalité juvénile (enfant de moins de 5 ans)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62898" y="1405343"/>
            <a:ext cx="4135285" cy="583465"/>
          </a:xfrm>
        </p:spPr>
        <p:txBody>
          <a:bodyPr/>
          <a:lstStyle/>
          <a:p>
            <a:pPr algn="ctr"/>
            <a:r>
              <a:rPr lang="fr-FR" sz="1900" b="0" dirty="0">
                <a:solidFill>
                  <a:prstClr val="black"/>
                </a:solidFill>
                <a:latin typeface="Trebuchet MS" pitchFamily="34" charset="0"/>
              </a:rPr>
              <a:t>Mortalité juvénile (1960 - 2016)</a:t>
            </a:r>
            <a:endParaRPr lang="fr-FR" b="0" dirty="0">
              <a:latin typeface="Trebuchet MS" pitchFamily="34" charset="0"/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332759"/>
            <a:ext cx="3887391" cy="656049"/>
          </a:xfrm>
        </p:spPr>
        <p:txBody>
          <a:bodyPr>
            <a:normAutofit/>
          </a:bodyPr>
          <a:lstStyle/>
          <a:p>
            <a:pPr algn="ctr"/>
            <a:r>
              <a:rPr lang="fr-FR" sz="1900" b="0" dirty="0">
                <a:solidFill>
                  <a:prstClr val="black"/>
                </a:solidFill>
                <a:latin typeface="Trebuchet MS" pitchFamily="34" charset="0"/>
              </a:rPr>
              <a:t>Mortalité juvénile (2016)</a:t>
            </a:r>
            <a:endParaRPr lang="fr-FR" sz="1900" b="0" dirty="0">
              <a:latin typeface="Trebuchet MS" pitchFamily="34" charset="0"/>
            </a:endParaRPr>
          </a:p>
        </p:txBody>
      </p:sp>
      <p:pic>
        <p:nvPicPr>
          <p:cNvPr id="8" name="Espace réservé du contenu 5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205642" y="2032359"/>
            <a:ext cx="4292267" cy="3716312"/>
          </a:xfrm>
          <a:prstGeom prst="rect">
            <a:avLst/>
          </a:prstGeom>
        </p:spPr>
      </p:pic>
      <p:pic>
        <p:nvPicPr>
          <p:cNvPr id="9" name="Espace réservé du contenu 7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628954" y="1959774"/>
            <a:ext cx="4128963" cy="3846964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303915" y="6124234"/>
            <a:ext cx="8588565" cy="617134"/>
          </a:xfrm>
          <a:prstGeom prst="rect">
            <a:avLst/>
          </a:prstGeom>
          <a:noFill/>
        </p:spPr>
        <p:txBody>
          <a:bodyPr wrap="square" lIns="62527" tIns="31263" rIns="62527" bIns="31263" rtlCol="0">
            <a:spAutoFit/>
          </a:bodyPr>
          <a:lstStyle/>
          <a:p>
            <a:r>
              <a:rPr lang="fr-FR" dirty="0"/>
              <a:t>Source des données : </a:t>
            </a:r>
            <a:r>
              <a:rPr lang="fr-FR" dirty="0">
                <a:hlinkClick r:id="rId4"/>
              </a:rPr>
              <a:t>Banque mondiale, indicateurs de développement dans le </a:t>
            </a:r>
            <a:r>
              <a:rPr lang="fr-FR" dirty="0" smtClean="0">
                <a:hlinkClick r:id="rId4"/>
              </a:rPr>
              <a:t>monde</a:t>
            </a:r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12ECD-3EB8-4B42-97DA-1CCC0C04637B}" type="slidenum">
              <a:rPr lang="fr-BE" smtClean="0"/>
              <a:pPr/>
              <a:t>18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99525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176407"/>
            <a:ext cx="7886700" cy="1325563"/>
          </a:xfrm>
        </p:spPr>
        <p:txBody>
          <a:bodyPr>
            <a:normAutofit/>
          </a:bodyPr>
          <a:lstStyle/>
          <a:p>
            <a:r>
              <a:rPr lang="fr-FR" sz="2500" dirty="0">
                <a:solidFill>
                  <a:schemeClr val="accent1"/>
                </a:solidFill>
                <a:latin typeface="Trebuchet MS" pitchFamily="34" charset="0"/>
              </a:rPr>
              <a:t>Des progrès sélectifs et encore des inégalités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50" y="1675699"/>
            <a:ext cx="3970581" cy="3439103"/>
          </a:xfrm>
          <a:prstGeom prst="rect">
            <a:avLst/>
          </a:prstGeom>
        </p:spPr>
      </p:pic>
      <p:pic>
        <p:nvPicPr>
          <p:cNvPr id="8" name="Espace réservé du contenu 7"/>
          <p:cNvPicPr>
            <a:picLocks noGrp="1" noChangeAspect="1"/>
          </p:cNvPicPr>
          <p:nvPr>
            <p:ph sz="quarter" idx="4294967295"/>
          </p:nvPr>
        </p:nvPicPr>
        <p:blipFill>
          <a:blip r:embed="rId4"/>
          <a:stretch>
            <a:fillRect/>
          </a:stretch>
        </p:blipFill>
        <p:spPr>
          <a:xfrm>
            <a:off x="4673312" y="1575553"/>
            <a:ext cx="3799068" cy="4587692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628650" y="5632961"/>
            <a:ext cx="3970581" cy="569995"/>
          </a:xfrm>
          <a:prstGeom prst="rect">
            <a:avLst/>
          </a:prstGeom>
          <a:noFill/>
        </p:spPr>
        <p:txBody>
          <a:bodyPr wrap="square" lIns="76802" tIns="38401" rIns="76802" bIns="38401" rtlCol="0">
            <a:spAutoFit/>
          </a:bodyPr>
          <a:lstStyle/>
          <a:p>
            <a:pPr algn="ctr"/>
            <a:r>
              <a:rPr lang="fr-FR" sz="1600" dirty="0">
                <a:latin typeface="Trebuchet MS" pitchFamily="34" charset="0"/>
              </a:rPr>
              <a:t>Mortalité néonatale : </a:t>
            </a:r>
          </a:p>
          <a:p>
            <a:pPr algn="ctr"/>
            <a:r>
              <a:rPr lang="fr-FR" sz="1600" dirty="0">
                <a:solidFill>
                  <a:srgbClr val="C00000"/>
                </a:solidFill>
                <a:latin typeface="Trebuchet MS" pitchFamily="34" charset="0"/>
              </a:rPr>
              <a:t>70% de la mortalité infantile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12ECD-3EB8-4B42-97DA-1CCC0C04637B}" type="slidenum">
              <a:rPr lang="fr-BE" smtClean="0"/>
              <a:pPr/>
              <a:t>19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7777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Objectifs du cours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7007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sz="2800" dirty="0" smtClean="0"/>
              <a:t>Connaitre les principaux indicateurs de santé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800" dirty="0" smtClean="0"/>
              <a:t>Savoir calculer et interpréter un indicateur de santé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800" dirty="0" smtClean="0"/>
              <a:t>Effectuer les comparaisons entre populations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800" dirty="0" smtClean="0"/>
              <a:t>Comprendre le principe de la transition épidémiologique </a:t>
            </a:r>
            <a:endParaRPr lang="fr-FR" sz="28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ECC2-6C40-46DA-898D-2ACED414B26A}" type="slidenum">
              <a:rPr lang="fr-FR" altLang="en-US" smtClean="0"/>
              <a:pPr/>
              <a:t>2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0290191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r>
              <a:rPr lang="fr-FR" sz="3600" dirty="0"/>
              <a:t>Rapport TMM5-PNB. </a:t>
            </a:r>
            <a:r>
              <a:rPr lang="fr-FR" sz="3600" dirty="0" smtClean="0"/>
              <a:t>Unicef</a:t>
            </a:r>
            <a:endParaRPr lang="fr-FR" sz="3600" dirty="0"/>
          </a:p>
        </p:txBody>
      </p:sp>
      <p:graphicFrame>
        <p:nvGraphicFramePr>
          <p:cNvPr id="68613" name="Object 5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179388" y="1249363"/>
          <a:ext cx="8785225" cy="486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8" name="Graphique" r:id="rId4" imgW="8229510" imgH="4553081" progId="MSGraph.Chart.5">
                  <p:embed followColorScheme="full"/>
                </p:oleObj>
              </mc:Choice>
              <mc:Fallback>
                <p:oleObj name="Graphique" r:id="rId4" imgW="8229510" imgH="4553081" progId="MSGraph.Chart.5">
                  <p:embed followColorScheme="full"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249363"/>
                        <a:ext cx="8785225" cy="4860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DDFB4-3969-481B-B9A4-5C2C1CC7BF68}" type="slidenum">
              <a:rPr lang="fr-FR" altLang="en-US" smtClean="0"/>
              <a:pPr/>
              <a:t>20</a:t>
            </a:fld>
            <a:endParaRPr lang="fr-F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36612"/>
          </a:xfrm>
        </p:spPr>
        <p:txBody>
          <a:bodyPr/>
          <a:lstStyle/>
          <a:p>
            <a:r>
              <a:rPr lang="fr-FR" sz="4000">
                <a:solidFill>
                  <a:schemeClr val="accent2"/>
                </a:solidFill>
              </a:rPr>
              <a:t>Taux de mortalité maternelle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713788" cy="4495800"/>
          </a:xfrm>
        </p:spPr>
        <p:txBody>
          <a:bodyPr/>
          <a:lstStyle/>
          <a:p>
            <a:r>
              <a:rPr lang="fr-FR" sz="2800">
                <a:latin typeface="Tahoma" pitchFamily="34" charset="0"/>
              </a:rPr>
              <a:t>Indicateur de santé difficile à calculer</a:t>
            </a:r>
          </a:p>
          <a:p>
            <a:r>
              <a:rPr lang="fr-FR" sz="2800">
                <a:latin typeface="Tahoma" pitchFamily="34" charset="0"/>
              </a:rPr>
              <a:t>Evaluer le niveau de prévention et l’efficacité des soins obstétricaux</a:t>
            </a:r>
          </a:p>
          <a:p>
            <a:r>
              <a:rPr lang="fr-FR" sz="2800">
                <a:latin typeface="Tahoma" pitchFamily="34" charset="0"/>
              </a:rPr>
              <a:t>Taux pour 100 000</a:t>
            </a:r>
          </a:p>
          <a:p>
            <a:pPr>
              <a:buFont typeface="Wingdings" pitchFamily="2" charset="2"/>
              <a:buNone/>
            </a:pPr>
            <a:endParaRPr lang="fr-FR" sz="2800">
              <a:latin typeface="Tahoma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fr-FR" sz="2800">
                <a:latin typeface="Tahoma" pitchFamily="34" charset="0"/>
              </a:rPr>
              <a:t>= nb de décès de femmes </a:t>
            </a:r>
            <a:r>
              <a:rPr lang="fr-FR" sz="2400">
                <a:latin typeface="Tahoma" pitchFamily="34" charset="0"/>
              </a:rPr>
              <a:t>(grossesse, délai de 42 jours après l’accouchement)</a:t>
            </a:r>
            <a:r>
              <a:rPr lang="fr-FR" sz="2800">
                <a:latin typeface="Tahoma" pitchFamily="34" charset="0"/>
              </a:rPr>
              <a:t>*</a:t>
            </a:r>
            <a:r>
              <a:rPr lang="fr-FR" sz="2400">
                <a:latin typeface="Tahoma" pitchFamily="34" charset="0"/>
              </a:rPr>
              <a:t> / </a:t>
            </a:r>
            <a:r>
              <a:rPr lang="fr-FR" sz="2800">
                <a:latin typeface="Tahoma" pitchFamily="34" charset="0"/>
              </a:rPr>
              <a:t>Naissances vivantes* </a:t>
            </a:r>
            <a:r>
              <a:rPr lang="fr-FR" sz="2400">
                <a:latin typeface="Tahoma" pitchFamily="34" charset="0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fr-FR" sz="2800">
                <a:latin typeface="Tahoma" pitchFamily="34" charset="0"/>
              </a:rPr>
              <a:t>    *</a:t>
            </a:r>
            <a:r>
              <a:rPr lang="fr-FR" sz="2400">
                <a:latin typeface="Tahoma" pitchFamily="34" charset="0"/>
              </a:rPr>
              <a:t>année x</a:t>
            </a:r>
          </a:p>
          <a:p>
            <a:pPr algn="ctr">
              <a:buFont typeface="Wingdings" pitchFamily="2" charset="2"/>
              <a:buNone/>
            </a:pPr>
            <a:endParaRPr lang="fr-FR" sz="2400">
              <a:latin typeface="Tahoma" pitchFamily="34" charset="0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ECC2-6C40-46DA-898D-2ACED414B26A}" type="slidenum">
              <a:rPr lang="fr-FR" altLang="en-US" smtClean="0"/>
              <a:pPr/>
              <a:t>21</a:t>
            </a:fld>
            <a:endParaRPr lang="fr-F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9216" y="1157285"/>
            <a:ext cx="6770163" cy="4458896"/>
          </a:xfrm>
          <a:prstGeom prst="rect">
            <a:avLst/>
          </a:prstGeom>
        </p:spPr>
      </p:pic>
      <p:sp>
        <p:nvSpPr>
          <p:cNvPr id="4" name="Espace réservé du contenu 2"/>
          <p:cNvSpPr txBox="1">
            <a:spLocks/>
          </p:cNvSpPr>
          <p:nvPr/>
        </p:nvSpPr>
        <p:spPr>
          <a:xfrm>
            <a:off x="628650" y="5835772"/>
            <a:ext cx="7886700" cy="602494"/>
          </a:xfrm>
          <a:prstGeom prst="rect">
            <a:avLst/>
          </a:prstGeom>
        </p:spPr>
        <p:txBody>
          <a:bodyPr lIns="62527" tIns="31263" rIns="62527" bIns="31263">
            <a:normAutofit/>
          </a:bodyPr>
          <a:lstStyle>
            <a:lvl1pPr marL="269999" indent="-269999" algn="l" defTabSz="1079998" rtl="0" eaLnBrk="1" latinLnBrk="0" hangingPunct="1">
              <a:lnSpc>
                <a:spcPct val="90000"/>
              </a:lnSpc>
              <a:spcBef>
                <a:spcPts val="1181"/>
              </a:spcBef>
              <a:buFont typeface="Arial" panose="020B0604020202020204" pitchFamily="34" charset="0"/>
              <a:buChar char="•"/>
              <a:defRPr sz="33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9998" indent="-269999" algn="l" defTabSz="1079998" rtl="0" eaLnBrk="1" latinLnBrk="0" hangingPunct="1">
              <a:lnSpc>
                <a:spcPct val="90000"/>
              </a:lnSpc>
              <a:spcBef>
                <a:spcPts val="591"/>
              </a:spcBef>
              <a:buFont typeface="Arial" panose="020B0604020202020204" pitchFamily="34" charset="0"/>
              <a:buChar char="•"/>
              <a:defRPr sz="283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49997" indent="-269999" algn="l" defTabSz="1079998" rtl="0" eaLnBrk="1" latinLnBrk="0" hangingPunct="1">
              <a:lnSpc>
                <a:spcPct val="90000"/>
              </a:lnSpc>
              <a:spcBef>
                <a:spcPts val="591"/>
              </a:spcBef>
              <a:buFont typeface="Arial" panose="020B0604020202020204" pitchFamily="34" charset="0"/>
              <a:buChar char="•"/>
              <a:defRPr sz="236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89996" indent="-269999" algn="l" defTabSz="1079998" rtl="0" eaLnBrk="1" latinLnBrk="0" hangingPunct="1">
              <a:lnSpc>
                <a:spcPct val="90000"/>
              </a:lnSpc>
              <a:spcBef>
                <a:spcPts val="591"/>
              </a:spcBef>
              <a:buFont typeface="Arial" panose="020B0604020202020204" pitchFamily="34" charset="0"/>
              <a:buChar char="•"/>
              <a:defRPr sz="21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29995" indent="-269999" algn="l" defTabSz="1079998" rtl="0" eaLnBrk="1" latinLnBrk="0" hangingPunct="1">
              <a:lnSpc>
                <a:spcPct val="90000"/>
              </a:lnSpc>
              <a:spcBef>
                <a:spcPts val="591"/>
              </a:spcBef>
              <a:buFont typeface="Arial" panose="020B0604020202020204" pitchFamily="34" charset="0"/>
              <a:buChar char="•"/>
              <a:defRPr sz="21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994" indent="-269999" algn="l" defTabSz="1079998" rtl="0" eaLnBrk="1" latinLnBrk="0" hangingPunct="1">
              <a:lnSpc>
                <a:spcPct val="90000"/>
              </a:lnSpc>
              <a:spcBef>
                <a:spcPts val="591"/>
              </a:spcBef>
              <a:buFont typeface="Arial" panose="020B0604020202020204" pitchFamily="34" charset="0"/>
              <a:buChar char="•"/>
              <a:defRPr sz="21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09993" indent="-269999" algn="l" defTabSz="1079998" rtl="0" eaLnBrk="1" latinLnBrk="0" hangingPunct="1">
              <a:lnSpc>
                <a:spcPct val="90000"/>
              </a:lnSpc>
              <a:spcBef>
                <a:spcPts val="591"/>
              </a:spcBef>
              <a:buFont typeface="Arial" panose="020B0604020202020204" pitchFamily="34" charset="0"/>
              <a:buChar char="•"/>
              <a:defRPr sz="21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49992" indent="-269999" algn="l" defTabSz="1079998" rtl="0" eaLnBrk="1" latinLnBrk="0" hangingPunct="1">
              <a:lnSpc>
                <a:spcPct val="90000"/>
              </a:lnSpc>
              <a:spcBef>
                <a:spcPts val="591"/>
              </a:spcBef>
              <a:buFont typeface="Arial" panose="020B0604020202020204" pitchFamily="34" charset="0"/>
              <a:buChar char="•"/>
              <a:defRPr sz="21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589991" indent="-269999" algn="l" defTabSz="1079998" rtl="0" eaLnBrk="1" latinLnBrk="0" hangingPunct="1">
              <a:lnSpc>
                <a:spcPct val="90000"/>
              </a:lnSpc>
              <a:spcBef>
                <a:spcPts val="591"/>
              </a:spcBef>
              <a:buFont typeface="Arial" panose="020B0604020202020204" pitchFamily="34" charset="0"/>
              <a:buChar char="•"/>
              <a:defRPr sz="21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1600" dirty="0">
                <a:latin typeface="Trebuchet MS" pitchFamily="34" charset="0"/>
              </a:rPr>
              <a:t>Accouchement en milieu assisté : 96,8% (Sud : 91%)</a:t>
            </a:r>
          </a:p>
          <a:p>
            <a:pPr marL="0" indent="0" algn="ctr">
              <a:buNone/>
            </a:pPr>
            <a:endParaRPr lang="fr-FR" sz="1600" dirty="0">
              <a:latin typeface="Trebuchet MS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12ECD-3EB8-4B42-97DA-1CCC0C04637B}" type="slidenum">
              <a:rPr lang="fr-BE" smtClean="0"/>
              <a:pPr/>
              <a:t>22</a:t>
            </a:fld>
            <a:endParaRPr lang="fr-BE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80418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18488" cy="1139825"/>
          </a:xfrm>
        </p:spPr>
        <p:txBody>
          <a:bodyPr/>
          <a:lstStyle/>
          <a:p>
            <a:r>
              <a:rPr lang="fr-FR" sz="4400"/>
              <a:t>Espérance de vie</a:t>
            </a:r>
            <a:endParaRPr lang="fr-FR" sz="400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22463"/>
            <a:ext cx="8785225" cy="4530725"/>
          </a:xfrm>
        </p:spPr>
        <p:txBody>
          <a:bodyPr/>
          <a:lstStyle/>
          <a:p>
            <a:r>
              <a:rPr lang="fr-FR" sz="2800">
                <a:latin typeface="Tahoma" pitchFamily="34" charset="0"/>
              </a:rPr>
              <a:t>Probabilité du nombre d’années à vivre à partir d’un âge donné</a:t>
            </a:r>
          </a:p>
          <a:p>
            <a:r>
              <a:rPr lang="fr-FR" sz="2800">
                <a:latin typeface="Tahoma" pitchFamily="34" charset="0"/>
              </a:rPr>
              <a:t>Exemple : espérance de vie à la naissance</a:t>
            </a:r>
          </a:p>
          <a:p>
            <a:pPr lvl="1"/>
            <a:r>
              <a:rPr lang="fr-FR" sz="2400">
                <a:latin typeface="Tahoma" pitchFamily="34" charset="0"/>
              </a:rPr>
              <a:t>Années 60 : 45 ans</a:t>
            </a:r>
          </a:p>
          <a:p>
            <a:pPr lvl="1"/>
            <a:r>
              <a:rPr lang="fr-FR" sz="2400">
                <a:latin typeface="Tahoma" pitchFamily="34" charset="0"/>
              </a:rPr>
              <a:t>Années 2000 : </a:t>
            </a:r>
          </a:p>
          <a:p>
            <a:pPr lvl="2"/>
            <a:r>
              <a:rPr lang="fr-FR" sz="2400">
                <a:latin typeface="Tahoma" pitchFamily="34" charset="0"/>
              </a:rPr>
              <a:t>femmes :72 ans</a:t>
            </a:r>
          </a:p>
          <a:p>
            <a:pPr lvl="2"/>
            <a:r>
              <a:rPr lang="fr-FR" sz="2400">
                <a:latin typeface="Tahoma" pitchFamily="34" charset="0"/>
              </a:rPr>
              <a:t>Hommes : 68 ans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ECC2-6C40-46DA-898D-2ACED414B26A}" type="slidenum">
              <a:rPr lang="fr-FR" altLang="en-US" smtClean="0"/>
              <a:pPr/>
              <a:t>23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00445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39552" y="319371"/>
            <a:ext cx="8388272" cy="2017841"/>
          </a:xfrm>
        </p:spPr>
        <p:txBody>
          <a:bodyPr>
            <a:normAutofit fontScale="92500" lnSpcReduction="20000"/>
          </a:bodyPr>
          <a:lstStyle/>
          <a:p>
            <a:r>
              <a:rPr lang="fr-FR" sz="3000" dirty="0">
                <a:solidFill>
                  <a:schemeClr val="accent1"/>
                </a:solidFill>
                <a:latin typeface="Garamond" pitchFamily="18" charset="0"/>
                <a:cs typeface="Garamond"/>
              </a:rPr>
              <a:t>Espérance de vie</a:t>
            </a:r>
            <a:endParaRPr lang="fr-FR" sz="3000" dirty="0">
              <a:solidFill>
                <a:schemeClr val="accent1"/>
              </a:solidFill>
              <a:latin typeface="Garamond" pitchFamily="18" charset="0"/>
            </a:endParaRPr>
          </a:p>
          <a:p>
            <a:pPr>
              <a:buClr>
                <a:schemeClr val="accent1"/>
              </a:buClr>
            </a:pPr>
            <a:r>
              <a:rPr lang="fr-FR" sz="1900" b="0" dirty="0">
                <a:latin typeface="Trebuchet MS" pitchFamily="34" charset="0"/>
              </a:rPr>
              <a:t>Indicateur du système de santé (IDH)</a:t>
            </a:r>
          </a:p>
          <a:p>
            <a:pPr>
              <a:buClr>
                <a:schemeClr val="accent1"/>
              </a:buClr>
            </a:pPr>
            <a:r>
              <a:rPr lang="fr-FR" sz="1900" b="0" dirty="0">
                <a:latin typeface="Trebuchet MS" pitchFamily="34" charset="0"/>
              </a:rPr>
              <a:t>Espérance de vie = 76,4 ans </a:t>
            </a:r>
          </a:p>
          <a:p>
            <a:pPr marL="369251" lvl="2">
              <a:spcBef>
                <a:spcPts val="808"/>
              </a:spcBef>
            </a:pPr>
            <a:r>
              <a:rPr lang="fr-FR" sz="1900" b="0" dirty="0">
                <a:latin typeface="Trebuchet MS" pitchFamily="34" charset="0"/>
              </a:rPr>
              <a:t>(♂ = 75,4 ans, ♀ = 77,4 ans)</a:t>
            </a:r>
          </a:p>
          <a:p>
            <a:pPr marL="369251" lvl="2">
              <a:spcBef>
                <a:spcPts val="808"/>
              </a:spcBef>
            </a:pPr>
            <a:endParaRPr lang="fr-FR" sz="1600" b="0" dirty="0">
              <a:latin typeface="Trebuchet MS" pitchFamily="34" charset="0"/>
            </a:endParaRPr>
          </a:p>
          <a:p>
            <a:pPr lvl="1" algn="ctr">
              <a:buClr>
                <a:schemeClr val="accent1"/>
              </a:buClr>
            </a:pPr>
            <a:r>
              <a:rPr lang="fr-FR" sz="1900" b="0" i="1" dirty="0">
                <a:solidFill>
                  <a:schemeClr val="accent1"/>
                </a:solidFill>
                <a:latin typeface="Trebuchet MS" pitchFamily="34" charset="0"/>
              </a:rPr>
              <a:t>Espérance de vie (1960-2015)</a:t>
            </a:r>
            <a:endParaRPr lang="fr-FR" sz="1900" b="0" i="1" dirty="0">
              <a:solidFill>
                <a:srgbClr val="C00000"/>
              </a:solidFill>
              <a:latin typeface="Trebuchet MS" pitchFamily="34" charset="0"/>
            </a:endParaRPr>
          </a:p>
        </p:txBody>
      </p:sp>
      <p:pic>
        <p:nvPicPr>
          <p:cNvPr id="9" name="Espace réservé du contenu 5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467544" y="2348880"/>
            <a:ext cx="8580431" cy="3396942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193545" y="6024491"/>
            <a:ext cx="8338895" cy="617134"/>
          </a:xfrm>
          <a:prstGeom prst="rect">
            <a:avLst/>
          </a:prstGeom>
          <a:noFill/>
        </p:spPr>
        <p:txBody>
          <a:bodyPr wrap="square" lIns="62527" tIns="31263" rIns="62527" bIns="31263" rtlCol="0">
            <a:spAutoFit/>
          </a:bodyPr>
          <a:lstStyle/>
          <a:p>
            <a:r>
              <a:rPr lang="fr-FR" dirty="0"/>
              <a:t>Source des données : </a:t>
            </a:r>
            <a:r>
              <a:rPr lang="fr-FR" dirty="0">
                <a:hlinkClick r:id="rId3"/>
              </a:rPr>
              <a:t>Banque mondiale, indicateurs de développement dans le </a:t>
            </a:r>
            <a:r>
              <a:rPr lang="fr-FR" dirty="0" smtClean="0">
                <a:hlinkClick r:id="rId3"/>
              </a:rPr>
              <a:t>monde</a:t>
            </a:r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12ECD-3EB8-4B42-97DA-1CCC0C04637B}" type="slidenum">
              <a:rPr lang="fr-BE" smtClean="0"/>
              <a:pPr/>
              <a:t>24</a:t>
            </a:fld>
            <a:endParaRPr lang="fr-BE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32961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18488" cy="1139825"/>
          </a:xfrm>
        </p:spPr>
        <p:txBody>
          <a:bodyPr/>
          <a:lstStyle/>
          <a:p>
            <a:r>
              <a:rPr lang="fr-FR" sz="4400"/>
              <a:t>Taux d’accroissement naturel</a:t>
            </a:r>
            <a:endParaRPr lang="fr-FR" sz="400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22463"/>
            <a:ext cx="8785225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FR" sz="2800">
                <a:latin typeface="Tahoma" pitchFamily="34" charset="0"/>
              </a:rPr>
              <a:t>Taux d’accroissement naturel</a:t>
            </a:r>
            <a:endParaRPr lang="fr-FR" sz="3200" baseline="-25000">
              <a:latin typeface="Tahoma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fr-FR" sz="2800">
                <a:latin typeface="Tahoma" pitchFamily="34" charset="0"/>
              </a:rPr>
              <a:t>= </a:t>
            </a:r>
            <a:r>
              <a:rPr lang="fr-FR" sz="2800" u="sng">
                <a:latin typeface="Tahoma" pitchFamily="34" charset="0"/>
              </a:rPr>
              <a:t>naissances vivantes – ensemble des décès</a:t>
            </a:r>
            <a:r>
              <a:rPr lang="fr-FR" sz="2800">
                <a:latin typeface="Tahoma" pitchFamily="34" charset="0"/>
              </a:rPr>
              <a:t>  x 1000</a:t>
            </a:r>
            <a:endParaRPr lang="fr-FR" sz="2800" u="sng">
              <a:latin typeface="Tahoma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fr-FR" sz="2800">
                <a:latin typeface="Tahoma" pitchFamily="34" charset="0"/>
              </a:rPr>
              <a:t>		  population au milieu de l’année</a:t>
            </a:r>
          </a:p>
          <a:p>
            <a:pPr>
              <a:buFont typeface="Wingdings" pitchFamily="2" charset="2"/>
              <a:buNone/>
            </a:pPr>
            <a:endParaRPr lang="fr-FR" sz="2800">
              <a:latin typeface="Tahoma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fr-FR" sz="2800">
                <a:latin typeface="Tahoma" pitchFamily="34" charset="0"/>
              </a:rPr>
              <a:t>= taux de natalité – taux de mortalité</a:t>
            </a:r>
          </a:p>
          <a:p>
            <a:pPr>
              <a:buFont typeface="Wingdings" pitchFamily="2" charset="2"/>
              <a:buNone/>
            </a:pPr>
            <a:endParaRPr lang="fr-FR" sz="2800">
              <a:latin typeface="Tahoma" pitchFamily="34" charset="0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ECC2-6C40-46DA-898D-2ACED414B26A}" type="slidenum">
              <a:rPr lang="fr-FR" altLang="en-US" smtClean="0"/>
              <a:pPr/>
              <a:t>25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57609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18488" cy="1139825"/>
          </a:xfrm>
        </p:spPr>
        <p:txBody>
          <a:bodyPr/>
          <a:lstStyle/>
          <a:p>
            <a:r>
              <a:rPr lang="fr-FR" sz="4400"/>
              <a:t>Indicateurs de morbidité</a:t>
            </a:r>
            <a:endParaRPr lang="fr-FR" sz="400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22463"/>
            <a:ext cx="8229600" cy="4530725"/>
          </a:xfrm>
        </p:spPr>
        <p:txBody>
          <a:bodyPr/>
          <a:lstStyle/>
          <a:p>
            <a:r>
              <a:rPr lang="fr-FR" sz="2800">
                <a:latin typeface="Tahoma" pitchFamily="34" charset="0"/>
              </a:rPr>
              <a:t>Mesurer la fréquence des maladies:</a:t>
            </a:r>
          </a:p>
          <a:p>
            <a:pPr lvl="1"/>
            <a:r>
              <a:rPr lang="fr-FR" sz="2400">
                <a:latin typeface="Tahoma" pitchFamily="34" charset="0"/>
              </a:rPr>
              <a:t>Incidence, prévalence, taux d’attaque</a:t>
            </a:r>
          </a:p>
          <a:p>
            <a:r>
              <a:rPr lang="fr-FR" sz="2800">
                <a:latin typeface="Tahoma" pitchFamily="34" charset="0"/>
              </a:rPr>
              <a:t>Sources : </a:t>
            </a:r>
          </a:p>
          <a:p>
            <a:pPr lvl="1"/>
            <a:r>
              <a:rPr lang="fr-FR" sz="2400">
                <a:latin typeface="Tahoma" pitchFamily="34" charset="0"/>
              </a:rPr>
              <a:t>registres de morbidité,</a:t>
            </a:r>
          </a:p>
          <a:p>
            <a:pPr lvl="1"/>
            <a:r>
              <a:rPr lang="fr-FR" sz="2400">
                <a:latin typeface="Tahoma" pitchFamily="34" charset="0"/>
              </a:rPr>
              <a:t>enquêtes sur des groupes</a:t>
            </a:r>
          </a:p>
          <a:p>
            <a:r>
              <a:rPr lang="fr-FR" sz="2800">
                <a:latin typeface="Tahoma" pitchFamily="34" charset="0"/>
              </a:rPr>
              <a:t>Actions de santé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ECC2-6C40-46DA-898D-2ACED414B26A}" type="slidenum">
              <a:rPr lang="fr-FR" altLang="en-US" smtClean="0"/>
              <a:pPr/>
              <a:t>26</a:t>
            </a:fld>
            <a:endParaRPr lang="fr-F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39825"/>
          </a:xfrm>
        </p:spPr>
        <p:txBody>
          <a:bodyPr/>
          <a:lstStyle/>
          <a:p>
            <a:r>
              <a:rPr lang="fr-FR" sz="4000">
                <a:solidFill>
                  <a:schemeClr val="accent2"/>
                </a:solidFill>
              </a:rPr>
              <a:t>Mesure d’incidence</a:t>
            </a:r>
            <a:r>
              <a:rPr lang="fr-FR" sz="4000">
                <a:solidFill>
                  <a:srgbClr val="FF0000"/>
                </a:solidFill>
              </a:rPr>
              <a:t> </a:t>
            </a:r>
            <a:endParaRPr lang="fr-FR" sz="400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En général, le nombre absolu de cas est utile pour la gestion des ressources</a:t>
            </a:r>
          </a:p>
          <a:p>
            <a:pPr marL="742950" lvl="1" indent="-285750">
              <a:buFont typeface="Wingdings" pitchFamily="2" charset="2"/>
              <a:buNone/>
            </a:pPr>
            <a:r>
              <a:rPr lang="fr-FR">
                <a:solidFill>
                  <a:schemeClr val="accent2"/>
                </a:solidFill>
              </a:rPr>
              <a:t>MAIS</a:t>
            </a:r>
          </a:p>
          <a:p>
            <a:r>
              <a:rPr lang="fr-FR"/>
              <a:t>Ne permet pas de comparer dans le temps et l ’espace</a:t>
            </a:r>
          </a:p>
          <a:p>
            <a:r>
              <a:rPr lang="fr-FR"/>
              <a:t>Nécessité de rapporter à la population exposée</a:t>
            </a:r>
          </a:p>
          <a:p>
            <a:pPr>
              <a:buFont typeface="Wingdings" pitchFamily="2" charset="2"/>
              <a:buNone/>
            </a:pPr>
            <a:endParaRPr lang="fr-FR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ECC2-6C40-46DA-898D-2ACED414B26A}" type="slidenum">
              <a:rPr lang="fr-FR" altLang="en-US" smtClean="0"/>
              <a:pPr/>
              <a:t>27</a:t>
            </a:fld>
            <a:endParaRPr lang="fr-F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accent2"/>
                </a:solidFill>
              </a:rPr>
              <a:t>L’incidence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Quantifie la production de nouveaux cas</a:t>
            </a:r>
            <a:br>
              <a:rPr lang="fr-FR"/>
            </a:br>
            <a:r>
              <a:rPr lang="fr-FR"/>
              <a:t>dans la population</a:t>
            </a:r>
          </a:p>
          <a:p>
            <a:endParaRPr lang="fr-FR" sz="1700"/>
          </a:p>
          <a:p>
            <a:r>
              <a:rPr lang="fr-FR"/>
              <a:t>Toujours préciser la période de temps</a:t>
            </a:r>
          </a:p>
          <a:p>
            <a:endParaRPr lang="fr-FR" sz="1700"/>
          </a:p>
          <a:p>
            <a:r>
              <a:rPr lang="fr-FR"/>
              <a:t>Seuls les « non-malades » sont susceptibles de produire des nouveaux cas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ECC2-6C40-46DA-898D-2ACED414B26A}" type="slidenum">
              <a:rPr lang="fr-FR" altLang="en-US" smtClean="0"/>
              <a:pPr/>
              <a:t>28</a:t>
            </a:fld>
            <a:endParaRPr lang="fr-F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914400"/>
          </a:xfrm>
        </p:spPr>
        <p:txBody>
          <a:bodyPr/>
          <a:lstStyle/>
          <a:p>
            <a:r>
              <a:rPr lang="fr-FR">
                <a:solidFill>
                  <a:schemeClr val="accent2"/>
                </a:solidFill>
              </a:rPr>
              <a:t>Mesure de l’incidence 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153400" cy="4648200"/>
          </a:xfrm>
        </p:spPr>
        <p:txBody>
          <a:bodyPr/>
          <a:lstStyle/>
          <a:p>
            <a:r>
              <a:rPr lang="fr-FR">
                <a:solidFill>
                  <a:schemeClr val="accent1"/>
                </a:solidFill>
              </a:rPr>
              <a:t>Numérateur :</a:t>
            </a:r>
            <a:r>
              <a:rPr lang="fr-FR"/>
              <a:t> nombre de nouveaux cas apparaissant dans l’intervalle </a:t>
            </a:r>
            <a:r>
              <a:rPr lang="fr-FR">
                <a:sym typeface="Symbol" pitchFamily="18" charset="2"/>
              </a:rPr>
              <a:t></a:t>
            </a:r>
            <a:r>
              <a:rPr lang="fr-FR"/>
              <a:t>t</a:t>
            </a:r>
          </a:p>
          <a:p>
            <a:r>
              <a:rPr lang="fr-FR">
                <a:solidFill>
                  <a:schemeClr val="accent1"/>
                </a:solidFill>
              </a:rPr>
              <a:t>Dénominateur :</a:t>
            </a:r>
            <a:r>
              <a:rPr lang="fr-FR"/>
              <a:t> nombre de personnes exposées au risque de développer la maladie dans la même période de temps</a:t>
            </a:r>
          </a:p>
          <a:p>
            <a:endParaRPr lang="fr-FR" sz="1900"/>
          </a:p>
          <a:p>
            <a:r>
              <a:rPr lang="fr-FR"/>
              <a:t>Mesure la </a:t>
            </a:r>
            <a:r>
              <a:rPr lang="fr-FR">
                <a:solidFill>
                  <a:schemeClr val="accent1"/>
                </a:solidFill>
              </a:rPr>
              <a:t>probabilité moyenne</a:t>
            </a:r>
            <a:r>
              <a:rPr lang="fr-FR"/>
              <a:t> des individus d’une population de développer une maladie au cours d’une période de temps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ECC2-6C40-46DA-898D-2ACED414B26A}" type="slidenum">
              <a:rPr lang="fr-FR" altLang="en-US" smtClean="0"/>
              <a:pPr/>
              <a:t>29</a:t>
            </a:fld>
            <a:endParaRPr lang="fr-F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 du cours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/>
              <a:t>Introduction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Principaux indicateurs de santé</a:t>
            </a:r>
          </a:p>
          <a:p>
            <a:pPr marL="841375" lvl="1" indent="-514350">
              <a:buFont typeface="+mj-lt"/>
              <a:buAutoNum type="arabicPeriod"/>
            </a:pPr>
            <a:r>
              <a:rPr lang="fr-FR" dirty="0" smtClean="0"/>
              <a:t>Indicateurs démographiques</a:t>
            </a:r>
          </a:p>
          <a:p>
            <a:pPr marL="841375" lvl="1" indent="-514350">
              <a:buFont typeface="+mj-lt"/>
              <a:buAutoNum type="arabicPeriod"/>
            </a:pPr>
            <a:r>
              <a:rPr lang="fr-FR" dirty="0" smtClean="0"/>
              <a:t>Indicateurs de mortalité</a:t>
            </a:r>
          </a:p>
          <a:p>
            <a:pPr marL="841375" lvl="1" indent="-514350">
              <a:buFont typeface="+mj-lt"/>
              <a:buAutoNum type="arabicPeriod"/>
            </a:pPr>
            <a:r>
              <a:rPr lang="fr-FR" dirty="0" smtClean="0"/>
              <a:t>Espérance de vie, taux d’</a:t>
            </a:r>
            <a:r>
              <a:rPr lang="fr-FR" dirty="0" err="1" smtClean="0"/>
              <a:t>accrosissement</a:t>
            </a: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Indicateurs de morbidité</a:t>
            </a:r>
          </a:p>
          <a:p>
            <a:pPr marL="841375" lvl="1" indent="-514350">
              <a:buFont typeface="+mj-lt"/>
              <a:buAutoNum type="arabicPeriod"/>
            </a:pPr>
            <a:r>
              <a:rPr lang="fr-FR" dirty="0" smtClean="0"/>
              <a:t>Incidence</a:t>
            </a:r>
          </a:p>
          <a:p>
            <a:pPr marL="841375" lvl="1" indent="-514350">
              <a:buFont typeface="+mj-lt"/>
              <a:buAutoNum type="arabicPeriod"/>
            </a:pPr>
            <a:r>
              <a:rPr lang="fr-FR" dirty="0" smtClean="0"/>
              <a:t>Prévalence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La transition épidémiologique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ECC2-6C40-46DA-898D-2ACED414B26A}" type="slidenum">
              <a:rPr lang="fr-FR" altLang="en-US" smtClean="0"/>
              <a:pPr/>
              <a:t>3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0342778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Exemple d’incidence 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Taux d’incidence annuel de la rougeole parmi les enfants âgés de moins de 5 ans réfugiés au Malawi : 120/1000 </a:t>
            </a:r>
            <a:r>
              <a:rPr lang="fr-FR">
                <a:solidFill>
                  <a:schemeClr val="accent2"/>
                </a:solidFill>
              </a:rPr>
              <a:t>(moyenne sur un an)</a:t>
            </a:r>
            <a:endParaRPr lang="fr-FR"/>
          </a:p>
          <a:p>
            <a:pPr>
              <a:buFont typeface="Wingdings" pitchFamily="2" charset="2"/>
              <a:buNone/>
            </a:pPr>
            <a:r>
              <a:rPr lang="fr-FR">
                <a:solidFill>
                  <a:schemeClr val="accent1"/>
                </a:solidFill>
              </a:rPr>
              <a:t>En fait :</a:t>
            </a:r>
          </a:p>
          <a:p>
            <a:r>
              <a:rPr lang="fr-FR"/>
              <a:t>L’incidence dans la même population : soit 120 cas survenus parmi 1000 enfants suivis pendant un an</a:t>
            </a:r>
            <a:br>
              <a:rPr lang="fr-FR"/>
            </a:br>
            <a:endParaRPr lang="fr-FR">
              <a:solidFill>
                <a:schemeClr val="accent2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ECC2-6C40-46DA-898D-2ACED414B26A}" type="slidenum">
              <a:rPr lang="fr-FR" altLang="en-US" smtClean="0"/>
              <a:pPr/>
              <a:t>30</a:t>
            </a:fld>
            <a:endParaRPr lang="fr-F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762000"/>
          </a:xfrm>
        </p:spPr>
        <p:txBody>
          <a:bodyPr/>
          <a:lstStyle/>
          <a:p>
            <a:r>
              <a:rPr lang="fr-FR" b="1">
                <a:solidFill>
                  <a:schemeClr val="accent2"/>
                </a:solidFill>
              </a:rPr>
              <a:t>Prévalence</a:t>
            </a:r>
            <a:endParaRPr lang="fr-FR">
              <a:solidFill>
                <a:schemeClr val="accent2"/>
              </a:solidFill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7713" y="1125538"/>
            <a:ext cx="8001000" cy="4876800"/>
          </a:xfrm>
        </p:spPr>
        <p:txBody>
          <a:bodyPr/>
          <a:lstStyle/>
          <a:p>
            <a:pPr>
              <a:spcAft>
                <a:spcPct val="30000"/>
              </a:spcAft>
            </a:pPr>
            <a:r>
              <a:rPr lang="fr-FR" sz="2800"/>
              <a:t>Proportion de malades présents dans la population à un instant donné ou durant un intervalle de temps donné</a:t>
            </a:r>
            <a:endParaRPr lang="fr-FR"/>
          </a:p>
          <a:p>
            <a:pPr>
              <a:spcAft>
                <a:spcPct val="30000"/>
              </a:spcAft>
            </a:pPr>
            <a:r>
              <a:rPr lang="fr-FR" sz="2800"/>
              <a:t>Inclut les anciens et les nouveaux cas</a:t>
            </a:r>
            <a:endParaRPr lang="fr-FR"/>
          </a:p>
          <a:p>
            <a:pPr marL="742950" lvl="1" indent="-285750"/>
            <a:r>
              <a:rPr lang="fr-FR" sz="2400"/>
              <a:t>Dépend de :</a:t>
            </a:r>
            <a:r>
              <a:rPr lang="fr-FR"/>
              <a:t> </a:t>
            </a:r>
            <a:r>
              <a:rPr lang="fr-FR" sz="2200" b="1">
                <a:solidFill>
                  <a:schemeClr val="accent2"/>
                </a:solidFill>
              </a:rPr>
              <a:t>la durée de la maladie</a:t>
            </a:r>
          </a:p>
          <a:p>
            <a:pPr marL="1143000" lvl="2" indent="-228600">
              <a:spcBef>
                <a:spcPct val="10000"/>
              </a:spcBef>
              <a:buFont typeface="Wingdings" pitchFamily="2" charset="2"/>
              <a:buNone/>
            </a:pPr>
            <a:r>
              <a:rPr lang="fr-FR" sz="2000" b="1">
                <a:solidFill>
                  <a:schemeClr val="accent2"/>
                </a:solidFill>
              </a:rPr>
              <a:t>                       la vitesse d’apparition des nouveaux cas</a:t>
            </a:r>
          </a:p>
          <a:p>
            <a:pPr>
              <a:spcAft>
                <a:spcPct val="30000"/>
              </a:spcAft>
            </a:pPr>
            <a:r>
              <a:rPr lang="fr-FR" sz="2800"/>
              <a:t>Surtout utilisée pour les maladies chroniques</a:t>
            </a:r>
          </a:p>
          <a:p>
            <a:pPr>
              <a:spcAft>
                <a:spcPct val="30000"/>
              </a:spcAft>
            </a:pPr>
            <a:r>
              <a:rPr lang="fr-FR" sz="2800"/>
              <a:t>Souvent plus facile à mesurer que les taux d ’incidence (enquête transversale vs cohorte)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ECC2-6C40-46DA-898D-2ACED414B26A}" type="slidenum">
              <a:rPr lang="fr-FR" altLang="en-US" smtClean="0"/>
              <a:pPr/>
              <a:t>31</a:t>
            </a:fld>
            <a:endParaRPr lang="fr-F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Relation incidence-prévalence</a:t>
            </a:r>
          </a:p>
        </p:txBody>
      </p:sp>
      <p:graphicFrame>
        <p:nvGraphicFramePr>
          <p:cNvPr id="70660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3419475" y="1428750"/>
          <a:ext cx="2822575" cy="421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5" name="Clip" r:id="rId4" imgW="2822400" imgH="4219560" progId="MS_ClipArt_Gallery.2">
                  <p:embed/>
                </p:oleObj>
              </mc:Choice>
              <mc:Fallback>
                <p:oleObj name="Clip" r:id="rId4" imgW="2822400" imgH="4219560" progId="MS_ClipArt_Gallery.2">
                  <p:embed/>
                  <p:pic>
                    <p:nvPicPr>
                      <p:cNvPr id="0" name="Picture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1428750"/>
                        <a:ext cx="2822575" cy="421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0661" name="Group 5"/>
          <p:cNvGrpSpPr>
            <a:grpSpLocks/>
          </p:cNvGrpSpPr>
          <p:nvPr/>
        </p:nvGrpSpPr>
        <p:grpSpPr bwMode="auto">
          <a:xfrm>
            <a:off x="6254750" y="4156075"/>
            <a:ext cx="2611438" cy="1968500"/>
            <a:chOff x="3940" y="2880"/>
            <a:chExt cx="1645" cy="1240"/>
          </a:xfrm>
        </p:grpSpPr>
        <p:sp>
          <p:nvSpPr>
            <p:cNvPr id="70662" name="Oval 6"/>
            <p:cNvSpPr>
              <a:spLocks noChangeArrowheads="1"/>
            </p:cNvSpPr>
            <p:nvPr/>
          </p:nvSpPr>
          <p:spPr bwMode="auto">
            <a:xfrm>
              <a:off x="3940" y="3700"/>
              <a:ext cx="40" cy="88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0663" name="Oval 7"/>
            <p:cNvSpPr>
              <a:spLocks noChangeArrowheads="1"/>
            </p:cNvSpPr>
            <p:nvPr/>
          </p:nvSpPr>
          <p:spPr bwMode="auto">
            <a:xfrm>
              <a:off x="4132" y="3936"/>
              <a:ext cx="424" cy="18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0664" name="Rectangle 8"/>
            <p:cNvSpPr>
              <a:spLocks noChangeArrowheads="1"/>
            </p:cNvSpPr>
            <p:nvPr/>
          </p:nvSpPr>
          <p:spPr bwMode="auto">
            <a:xfrm>
              <a:off x="4311" y="2880"/>
              <a:ext cx="1274" cy="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fr-FR" sz="2800"/>
                <a:t>Décès,</a:t>
              </a:r>
            </a:p>
            <a:p>
              <a:pPr eaLnBrk="0" hangingPunct="0"/>
              <a:r>
                <a:rPr lang="fr-FR" sz="2800"/>
                <a:t>guérisons,  </a:t>
              </a:r>
            </a:p>
            <a:p>
              <a:pPr eaLnBrk="0" hangingPunct="0"/>
              <a:r>
                <a:rPr lang="fr-FR" sz="2800"/>
                <a:t>perdus...</a:t>
              </a:r>
            </a:p>
          </p:txBody>
        </p:sp>
        <p:sp>
          <p:nvSpPr>
            <p:cNvPr id="70665" name="Oval 9"/>
            <p:cNvSpPr>
              <a:spLocks noChangeArrowheads="1"/>
            </p:cNvSpPr>
            <p:nvPr/>
          </p:nvSpPr>
          <p:spPr bwMode="auto">
            <a:xfrm>
              <a:off x="4036" y="3796"/>
              <a:ext cx="40" cy="88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70666" name="Group 10"/>
          <p:cNvGrpSpPr>
            <a:grpSpLocks/>
          </p:cNvGrpSpPr>
          <p:nvPr/>
        </p:nvGrpSpPr>
        <p:grpSpPr bwMode="auto">
          <a:xfrm>
            <a:off x="1585913" y="3889375"/>
            <a:ext cx="1538287" cy="1460500"/>
            <a:chOff x="999" y="2712"/>
            <a:chExt cx="969" cy="920"/>
          </a:xfrm>
        </p:grpSpPr>
        <p:sp>
          <p:nvSpPr>
            <p:cNvPr id="70667" name="Line 11"/>
            <p:cNvSpPr>
              <a:spLocks noChangeShapeType="1"/>
            </p:cNvSpPr>
            <p:nvPr/>
          </p:nvSpPr>
          <p:spPr bwMode="auto">
            <a:xfrm>
              <a:off x="1968" y="2712"/>
              <a:ext cx="0" cy="920"/>
            </a:xfrm>
            <a:prstGeom prst="line">
              <a:avLst/>
            </a:prstGeom>
            <a:noFill/>
            <a:ln w="50800">
              <a:solidFill>
                <a:srgbClr val="0000FF"/>
              </a:solidFill>
              <a:round/>
              <a:headEnd type="stealth" w="med" len="med"/>
              <a:tailEnd type="stealth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0668" name="Rectangle 12"/>
            <p:cNvSpPr>
              <a:spLocks noChangeArrowheads="1"/>
            </p:cNvSpPr>
            <p:nvPr/>
          </p:nvSpPr>
          <p:spPr bwMode="auto">
            <a:xfrm>
              <a:off x="999" y="3102"/>
              <a:ext cx="816" cy="369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fr-FR" sz="3200"/>
                <a:t>Durée</a:t>
              </a:r>
            </a:p>
          </p:txBody>
        </p:sp>
      </p:grpSp>
      <p:sp>
        <p:nvSpPr>
          <p:cNvPr id="70669" name="Rectangle 13"/>
          <p:cNvSpPr>
            <a:spLocks noChangeArrowheads="1"/>
          </p:cNvSpPr>
          <p:nvPr/>
        </p:nvSpPr>
        <p:spPr bwMode="auto">
          <a:xfrm>
            <a:off x="3511550" y="3727450"/>
            <a:ext cx="2578100" cy="13589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70670" name="Rectangle 14"/>
          <p:cNvSpPr>
            <a:spLocks noChangeArrowheads="1"/>
          </p:cNvSpPr>
          <p:nvPr/>
        </p:nvSpPr>
        <p:spPr bwMode="auto">
          <a:xfrm>
            <a:off x="3795713" y="4156075"/>
            <a:ext cx="221138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3200">
                <a:solidFill>
                  <a:schemeClr val="bg1"/>
                </a:solidFill>
              </a:rPr>
              <a:t>Prévalence</a:t>
            </a:r>
          </a:p>
        </p:txBody>
      </p:sp>
      <p:sp>
        <p:nvSpPr>
          <p:cNvPr id="70671" name="Oval 15"/>
          <p:cNvSpPr>
            <a:spLocks noChangeArrowheads="1"/>
          </p:cNvSpPr>
          <p:nvPr/>
        </p:nvSpPr>
        <p:spPr bwMode="auto">
          <a:xfrm>
            <a:off x="3529013" y="3482975"/>
            <a:ext cx="2578100" cy="5207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70672" name="Oval 16"/>
          <p:cNvSpPr>
            <a:spLocks noChangeArrowheads="1"/>
          </p:cNvSpPr>
          <p:nvPr/>
        </p:nvSpPr>
        <p:spPr bwMode="auto">
          <a:xfrm>
            <a:off x="3511550" y="4773613"/>
            <a:ext cx="2578100" cy="7493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70673" name="Oval 17"/>
          <p:cNvSpPr>
            <a:spLocks noChangeArrowheads="1"/>
          </p:cNvSpPr>
          <p:nvPr/>
        </p:nvSpPr>
        <p:spPr bwMode="auto">
          <a:xfrm>
            <a:off x="3968750" y="1952625"/>
            <a:ext cx="292100" cy="1397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70674" name="Group 18"/>
          <p:cNvGrpSpPr>
            <a:grpSpLocks/>
          </p:cNvGrpSpPr>
          <p:nvPr/>
        </p:nvGrpSpPr>
        <p:grpSpPr bwMode="auto">
          <a:xfrm>
            <a:off x="762000" y="1412875"/>
            <a:ext cx="3651250" cy="1974850"/>
            <a:chOff x="480" y="1152"/>
            <a:chExt cx="2300" cy="1244"/>
          </a:xfrm>
        </p:grpSpPr>
        <p:grpSp>
          <p:nvGrpSpPr>
            <p:cNvPr id="70675" name="Group 19"/>
            <p:cNvGrpSpPr>
              <a:grpSpLocks/>
            </p:cNvGrpSpPr>
            <p:nvPr/>
          </p:nvGrpSpPr>
          <p:grpSpPr bwMode="auto">
            <a:xfrm>
              <a:off x="480" y="1152"/>
              <a:ext cx="2040" cy="369"/>
              <a:chOff x="480" y="1152"/>
              <a:chExt cx="2040" cy="369"/>
            </a:xfrm>
          </p:grpSpPr>
          <p:sp>
            <p:nvSpPr>
              <p:cNvPr id="70676" name="Rectangle 20"/>
              <p:cNvSpPr>
                <a:spLocks noChangeArrowheads="1"/>
              </p:cNvSpPr>
              <p:nvPr/>
            </p:nvSpPr>
            <p:spPr bwMode="auto">
              <a:xfrm>
                <a:off x="480" y="1152"/>
                <a:ext cx="1214" cy="369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fr-FR" sz="3200"/>
                  <a:t>Incidence</a:t>
                </a:r>
              </a:p>
            </p:txBody>
          </p:sp>
          <p:sp>
            <p:nvSpPr>
              <p:cNvPr id="70677" name="Arc 21"/>
              <p:cNvSpPr>
                <a:spLocks/>
              </p:cNvSpPr>
              <p:nvPr/>
            </p:nvSpPr>
            <p:spPr bwMode="auto">
              <a:xfrm>
                <a:off x="1632" y="1207"/>
                <a:ext cx="888" cy="31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50800" cap="rnd">
                <a:solidFill>
                  <a:srgbClr val="FF0000"/>
                </a:solidFill>
                <a:round/>
                <a:headEnd type="none" w="sm" len="sm"/>
                <a:tailEnd type="stealth" w="med" len="med"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sp>
          <p:nvSpPr>
            <p:cNvPr id="70678" name="Oval 22"/>
            <p:cNvSpPr>
              <a:spLocks noChangeArrowheads="1"/>
            </p:cNvSpPr>
            <p:nvPr/>
          </p:nvSpPr>
          <p:spPr bwMode="auto">
            <a:xfrm>
              <a:off x="2692" y="2068"/>
              <a:ext cx="40" cy="88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0679" name="Oval 23"/>
            <p:cNvSpPr>
              <a:spLocks noChangeArrowheads="1"/>
            </p:cNvSpPr>
            <p:nvPr/>
          </p:nvSpPr>
          <p:spPr bwMode="auto">
            <a:xfrm>
              <a:off x="2692" y="1780"/>
              <a:ext cx="40" cy="88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0680" name="Oval 24"/>
            <p:cNvSpPr>
              <a:spLocks noChangeArrowheads="1"/>
            </p:cNvSpPr>
            <p:nvPr/>
          </p:nvSpPr>
          <p:spPr bwMode="auto">
            <a:xfrm>
              <a:off x="2740" y="2308"/>
              <a:ext cx="40" cy="88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ECC2-6C40-46DA-898D-2ACED414B26A}" type="slidenum">
              <a:rPr lang="fr-FR" altLang="en-US" smtClean="0"/>
              <a:pPr/>
              <a:t>32</a:t>
            </a:fld>
            <a:endParaRPr lang="fr-F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Relation incidence-prévalence</a:t>
            </a:r>
          </a:p>
        </p:txBody>
      </p:sp>
      <p:sp>
        <p:nvSpPr>
          <p:cNvPr id="71684" name="Text Box 4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>
              <a:solidFill>
                <a:schemeClr val="accent1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>
              <a:solidFill>
                <a:schemeClr val="accent1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>
              <a:solidFill>
                <a:schemeClr val="accent1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sz="3600">
                <a:solidFill>
                  <a:schemeClr val="accent1"/>
                </a:solidFill>
              </a:rPr>
              <a:t>Prévalence = Incidence x Durée</a:t>
            </a:r>
          </a:p>
          <a:p>
            <a:pPr>
              <a:spcBef>
                <a:spcPct val="0"/>
              </a:spcBef>
              <a:buClrTx/>
              <a:buSzTx/>
              <a:buFontTx/>
              <a:buChar char="•"/>
            </a:pPr>
            <a:endParaRPr lang="fr-FR" sz="36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fr-FR" sz="280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ECC2-6C40-46DA-898D-2ACED414B26A}" type="slidenum">
              <a:rPr lang="fr-FR" altLang="en-US" smtClean="0"/>
              <a:pPr/>
              <a:t>33</a:t>
            </a:fld>
            <a:endParaRPr lang="fr-F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001000" cy="838200"/>
          </a:xfrm>
        </p:spPr>
        <p:txBody>
          <a:bodyPr/>
          <a:lstStyle/>
          <a:p>
            <a:r>
              <a:rPr lang="fr-FR" b="1">
                <a:solidFill>
                  <a:schemeClr val="accent2"/>
                </a:solidFill>
              </a:rPr>
              <a:t>Prévalence</a:t>
            </a:r>
            <a:r>
              <a:rPr lang="fr-FR" b="1">
                <a:solidFill>
                  <a:srgbClr val="FF0000"/>
                </a:solidFill>
              </a:rPr>
              <a:t/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sz="2900">
                <a:solidFill>
                  <a:schemeClr val="tx1"/>
                </a:solidFill>
              </a:rPr>
              <a:t>Exemple de calcul avec une population de 10 000 sujets</a:t>
            </a:r>
            <a:endParaRPr lang="fr-FR">
              <a:solidFill>
                <a:schemeClr val="tx1"/>
              </a:solidFill>
            </a:endParaRPr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>
            <a:off x="990600" y="2209800"/>
            <a:ext cx="7010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4267200" y="2667000"/>
            <a:ext cx="2743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>
            <a:off x="1524000" y="3124200"/>
            <a:ext cx="2514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5846" name="Line 6"/>
          <p:cNvSpPr>
            <a:spLocks noChangeShapeType="1"/>
          </p:cNvSpPr>
          <p:nvPr/>
        </p:nvSpPr>
        <p:spPr bwMode="auto">
          <a:xfrm>
            <a:off x="3124200" y="3581400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>
            <a:off x="2743200" y="4038600"/>
            <a:ext cx="1600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5848" name="Line 8"/>
          <p:cNvSpPr>
            <a:spLocks noChangeShapeType="1"/>
          </p:cNvSpPr>
          <p:nvPr/>
        </p:nvSpPr>
        <p:spPr bwMode="auto">
          <a:xfrm>
            <a:off x="3505200" y="4495800"/>
            <a:ext cx="4495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5849" name="Line 9"/>
          <p:cNvSpPr>
            <a:spLocks noChangeShapeType="1"/>
          </p:cNvSpPr>
          <p:nvPr/>
        </p:nvSpPr>
        <p:spPr bwMode="auto">
          <a:xfrm>
            <a:off x="990600" y="4953000"/>
            <a:ext cx="2895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>
            <a:off x="2438400" y="2133600"/>
            <a:ext cx="0" cy="29718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>
            <a:off x="5791200" y="2133600"/>
            <a:ext cx="0" cy="29718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1828800" y="1557338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fr-FR" sz="2400">
                <a:latin typeface="Garamond" pitchFamily="18" charset="0"/>
              </a:rPr>
              <a:t>1er juillet</a:t>
            </a:r>
          </a:p>
        </p:txBody>
      </p:sp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5105400" y="16002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fr-FR" sz="2400">
                <a:latin typeface="Garamond" pitchFamily="18" charset="0"/>
              </a:rPr>
              <a:t>1er août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C969-9464-4493-9B67-82E29367059D}" type="slidenum">
              <a:rPr lang="fr-FR" altLang="en-US" smtClean="0"/>
              <a:pPr/>
              <a:t>34</a:t>
            </a:fld>
            <a:endParaRPr lang="fr-F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001000" cy="838200"/>
          </a:xfrm>
        </p:spPr>
        <p:txBody>
          <a:bodyPr/>
          <a:lstStyle/>
          <a:p>
            <a:r>
              <a:rPr lang="fr-FR" b="1">
                <a:solidFill>
                  <a:schemeClr val="accent2"/>
                </a:solidFill>
              </a:rPr>
              <a:t>Prévalence</a:t>
            </a:r>
            <a:r>
              <a:rPr lang="fr-FR" b="1">
                <a:solidFill>
                  <a:srgbClr val="FF0000"/>
                </a:solidFill>
              </a:rPr>
              <a:t/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sz="2900">
                <a:solidFill>
                  <a:schemeClr val="tx1"/>
                </a:solidFill>
              </a:rPr>
              <a:t>Exemple de calcul avec une population de 10 000 sujets</a:t>
            </a:r>
            <a:endParaRPr lang="fr-FR">
              <a:solidFill>
                <a:schemeClr val="tx1"/>
              </a:solidFill>
            </a:endParaRP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838200" y="5029200"/>
            <a:ext cx="731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fr-FR" sz="2500" b="1">
                <a:latin typeface="Garamond" pitchFamily="18" charset="0"/>
              </a:rPr>
              <a:t>Prévalence le 1</a:t>
            </a:r>
            <a:r>
              <a:rPr lang="fr-FR" sz="2500" b="1" baseline="30000">
                <a:latin typeface="Garamond" pitchFamily="18" charset="0"/>
              </a:rPr>
              <a:t>er</a:t>
            </a:r>
            <a:r>
              <a:rPr lang="fr-FR" sz="2500" b="1">
                <a:latin typeface="Garamond" pitchFamily="18" charset="0"/>
              </a:rPr>
              <a:t> juillet : [3 / 10 000]  = 3 / 10 000 habitants</a:t>
            </a:r>
            <a:endParaRPr lang="fr-FR" sz="4200">
              <a:latin typeface="Garamond" pitchFamily="18" charset="0"/>
            </a:endParaRPr>
          </a:p>
        </p:txBody>
      </p:sp>
      <p:sp>
        <p:nvSpPr>
          <p:cNvPr id="36868" name="Line 4"/>
          <p:cNvSpPr>
            <a:spLocks noChangeShapeType="1"/>
          </p:cNvSpPr>
          <p:nvPr/>
        </p:nvSpPr>
        <p:spPr bwMode="auto">
          <a:xfrm>
            <a:off x="971550" y="2205038"/>
            <a:ext cx="70104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6869" name="Line 5"/>
          <p:cNvSpPr>
            <a:spLocks noChangeShapeType="1"/>
          </p:cNvSpPr>
          <p:nvPr/>
        </p:nvSpPr>
        <p:spPr bwMode="auto">
          <a:xfrm>
            <a:off x="4267200" y="2667000"/>
            <a:ext cx="2743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1524000" y="3124200"/>
            <a:ext cx="2514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6871" name="Line 7"/>
          <p:cNvSpPr>
            <a:spLocks noChangeShapeType="1"/>
          </p:cNvSpPr>
          <p:nvPr/>
        </p:nvSpPr>
        <p:spPr bwMode="auto">
          <a:xfrm>
            <a:off x="3124200" y="3581400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>
            <a:off x="2743200" y="4038600"/>
            <a:ext cx="1600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3505200" y="4495800"/>
            <a:ext cx="4495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990600" y="4953000"/>
            <a:ext cx="2895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2438400" y="2133600"/>
            <a:ext cx="0" cy="29718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>
            <a:off x="5791200" y="2133600"/>
            <a:ext cx="0" cy="29718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1828800" y="16002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fr-FR" sz="2400">
                <a:latin typeface="Garamond" pitchFamily="18" charset="0"/>
              </a:rPr>
              <a:t>1er juillet</a:t>
            </a:r>
          </a:p>
        </p:txBody>
      </p:sp>
      <p:sp>
        <p:nvSpPr>
          <p:cNvPr id="36878" name="Rectangle 14"/>
          <p:cNvSpPr>
            <a:spLocks noChangeArrowheads="1"/>
          </p:cNvSpPr>
          <p:nvPr/>
        </p:nvSpPr>
        <p:spPr bwMode="auto">
          <a:xfrm>
            <a:off x="5105400" y="16002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fr-FR" sz="2400">
                <a:latin typeface="Garamond" pitchFamily="18" charset="0"/>
              </a:rPr>
              <a:t>1er août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C969-9464-4493-9B67-82E29367059D}" type="slidenum">
              <a:rPr lang="fr-FR" altLang="en-US" smtClean="0"/>
              <a:pPr/>
              <a:t>35</a:t>
            </a:fld>
            <a:endParaRPr lang="fr-F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001000" cy="838200"/>
          </a:xfrm>
        </p:spPr>
        <p:txBody>
          <a:bodyPr/>
          <a:lstStyle/>
          <a:p>
            <a:r>
              <a:rPr lang="fr-FR" b="1">
                <a:solidFill>
                  <a:schemeClr val="accent2"/>
                </a:solidFill>
              </a:rPr>
              <a:t>Prévalence</a:t>
            </a:r>
            <a:r>
              <a:rPr lang="fr-FR" b="1">
                <a:solidFill>
                  <a:srgbClr val="FF0000"/>
                </a:solidFill>
              </a:rPr>
              <a:t/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sz="2900">
                <a:solidFill>
                  <a:schemeClr val="tx1"/>
                </a:solidFill>
              </a:rPr>
              <a:t>Exemple de calcul avec une population de 10 000 sujets</a:t>
            </a:r>
            <a:endParaRPr lang="fr-FR">
              <a:solidFill>
                <a:schemeClr val="tx1"/>
              </a:solidFill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1066800" y="5181600"/>
            <a:ext cx="7162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fr-FR" sz="2500" b="1">
                <a:latin typeface="Garamond" pitchFamily="18" charset="0"/>
              </a:rPr>
              <a:t>Prévalence le 1</a:t>
            </a:r>
            <a:r>
              <a:rPr lang="fr-FR" sz="2500" b="1" baseline="30000">
                <a:latin typeface="Garamond" pitchFamily="18" charset="0"/>
              </a:rPr>
              <a:t>er</a:t>
            </a:r>
            <a:r>
              <a:rPr lang="fr-FR" sz="2500" b="1">
                <a:latin typeface="Garamond" pitchFamily="18" charset="0"/>
              </a:rPr>
              <a:t> août : [4 / 10 000] = 4 / 10 000 habitants</a:t>
            </a:r>
            <a:endParaRPr lang="fr-FR" sz="4200" b="1">
              <a:latin typeface="Garamond" pitchFamily="18" charset="0"/>
            </a:endParaRPr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>
            <a:off x="990600" y="2209800"/>
            <a:ext cx="70104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>
            <a:off x="4267200" y="2667000"/>
            <a:ext cx="2743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7894" name="Line 6"/>
          <p:cNvSpPr>
            <a:spLocks noChangeShapeType="1"/>
          </p:cNvSpPr>
          <p:nvPr/>
        </p:nvSpPr>
        <p:spPr bwMode="auto">
          <a:xfrm>
            <a:off x="1524000" y="3124200"/>
            <a:ext cx="2514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7895" name="Line 7"/>
          <p:cNvSpPr>
            <a:spLocks noChangeShapeType="1"/>
          </p:cNvSpPr>
          <p:nvPr/>
        </p:nvSpPr>
        <p:spPr bwMode="auto">
          <a:xfrm>
            <a:off x="3124200" y="3581400"/>
            <a:ext cx="464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7896" name="Line 8"/>
          <p:cNvSpPr>
            <a:spLocks noChangeShapeType="1"/>
          </p:cNvSpPr>
          <p:nvPr/>
        </p:nvSpPr>
        <p:spPr bwMode="auto">
          <a:xfrm>
            <a:off x="2743200" y="4038600"/>
            <a:ext cx="1600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>
            <a:off x="3505200" y="4495800"/>
            <a:ext cx="44958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>
            <a:off x="990600" y="4953000"/>
            <a:ext cx="2895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>
            <a:off x="2438400" y="2133600"/>
            <a:ext cx="0" cy="29718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>
            <a:off x="5791200" y="2133600"/>
            <a:ext cx="0" cy="29718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1828800" y="16002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fr-FR" sz="2400">
                <a:latin typeface="Garamond" pitchFamily="18" charset="0"/>
              </a:rPr>
              <a:t>1er juillet</a:t>
            </a:r>
          </a:p>
        </p:txBody>
      </p:sp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5105400" y="16002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fr-FR" sz="2400">
                <a:latin typeface="Garamond" pitchFamily="18" charset="0"/>
              </a:rPr>
              <a:t>1er août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C969-9464-4493-9B67-82E29367059D}" type="slidenum">
              <a:rPr lang="fr-FR" altLang="en-US" smtClean="0"/>
              <a:pPr/>
              <a:t>36</a:t>
            </a:fld>
            <a:endParaRPr lang="fr-F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001000" cy="838200"/>
          </a:xfrm>
        </p:spPr>
        <p:txBody>
          <a:bodyPr/>
          <a:lstStyle/>
          <a:p>
            <a:r>
              <a:rPr lang="fr-FR" b="1">
                <a:solidFill>
                  <a:schemeClr val="accent2"/>
                </a:solidFill>
              </a:rPr>
              <a:t>Prévalence</a:t>
            </a:r>
            <a:r>
              <a:rPr lang="fr-FR" b="1">
                <a:solidFill>
                  <a:srgbClr val="FF0000"/>
                </a:solidFill>
              </a:rPr>
              <a:t/>
            </a:r>
            <a:br>
              <a:rPr lang="fr-FR" b="1">
                <a:solidFill>
                  <a:srgbClr val="FF0000"/>
                </a:solidFill>
              </a:rPr>
            </a:br>
            <a:r>
              <a:rPr lang="fr-FR" sz="2900">
                <a:solidFill>
                  <a:schemeClr val="tx1"/>
                </a:solidFill>
              </a:rPr>
              <a:t>Exemple de calcul avec une population de 10 000 sujets</a:t>
            </a:r>
            <a:endParaRPr lang="fr-FR">
              <a:solidFill>
                <a:schemeClr val="tx1"/>
              </a:solidFill>
            </a:endParaRPr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900113" y="4721225"/>
            <a:ext cx="748823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fr-FR" sz="2400" b="1">
                <a:latin typeface="Garamond" pitchFamily="18" charset="0"/>
              </a:rPr>
              <a:t>Prévalence le 1</a:t>
            </a:r>
            <a:r>
              <a:rPr lang="fr-FR" sz="2400" b="1" baseline="30000">
                <a:latin typeface="Garamond" pitchFamily="18" charset="0"/>
              </a:rPr>
              <a:t>er</a:t>
            </a:r>
            <a:r>
              <a:rPr lang="fr-FR" sz="2400" b="1">
                <a:latin typeface="Garamond" pitchFamily="18" charset="0"/>
              </a:rPr>
              <a:t> juillet : [3 / 10 000] = 3 / 10 000</a:t>
            </a:r>
            <a:br>
              <a:rPr lang="fr-FR" sz="2400" b="1">
                <a:latin typeface="Garamond" pitchFamily="18" charset="0"/>
              </a:rPr>
            </a:br>
            <a:r>
              <a:rPr lang="fr-FR" sz="2400" b="1">
                <a:latin typeface="Garamond" pitchFamily="18" charset="0"/>
              </a:rPr>
              <a:t>habitants</a:t>
            </a:r>
            <a:br>
              <a:rPr lang="fr-FR" sz="2400" b="1">
                <a:latin typeface="Garamond" pitchFamily="18" charset="0"/>
              </a:rPr>
            </a:br>
            <a:r>
              <a:rPr lang="fr-FR" sz="2400" b="1">
                <a:latin typeface="Garamond" pitchFamily="18" charset="0"/>
              </a:rPr>
              <a:t>Prévalence le 1</a:t>
            </a:r>
            <a:r>
              <a:rPr lang="fr-FR" sz="2400" b="1" baseline="30000">
                <a:latin typeface="Garamond" pitchFamily="18" charset="0"/>
              </a:rPr>
              <a:t>er</a:t>
            </a:r>
            <a:r>
              <a:rPr lang="fr-FR" sz="2400" b="1">
                <a:latin typeface="Garamond" pitchFamily="18" charset="0"/>
              </a:rPr>
              <a:t> août : [4 / 10 000] = 4 / 10 000 habitants</a:t>
            </a:r>
            <a:br>
              <a:rPr lang="fr-FR" sz="2400" b="1">
                <a:latin typeface="Garamond" pitchFamily="18" charset="0"/>
              </a:rPr>
            </a:br>
            <a:r>
              <a:rPr lang="fr-FR" sz="2400" b="1">
                <a:solidFill>
                  <a:schemeClr val="accent2"/>
                </a:solidFill>
                <a:latin typeface="Garamond" pitchFamily="18" charset="0"/>
              </a:rPr>
              <a:t>Prévalence en juillet : [7 / 10 000] = 7 / 10 000 habitants</a:t>
            </a:r>
            <a:endParaRPr lang="fr-FR" sz="2400">
              <a:solidFill>
                <a:schemeClr val="accent2"/>
              </a:solidFill>
              <a:latin typeface="Garamond" pitchFamily="18" charset="0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990600" y="2205038"/>
            <a:ext cx="70104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>
            <a:off x="4267200" y="2492375"/>
            <a:ext cx="2743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>
            <a:off x="1524000" y="2852738"/>
            <a:ext cx="2514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8919" name="Line 7"/>
          <p:cNvSpPr>
            <a:spLocks noChangeShapeType="1"/>
          </p:cNvSpPr>
          <p:nvPr/>
        </p:nvSpPr>
        <p:spPr bwMode="auto">
          <a:xfrm>
            <a:off x="3124200" y="3284538"/>
            <a:ext cx="464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8920" name="Line 8"/>
          <p:cNvSpPr>
            <a:spLocks noChangeShapeType="1"/>
          </p:cNvSpPr>
          <p:nvPr/>
        </p:nvSpPr>
        <p:spPr bwMode="auto">
          <a:xfrm>
            <a:off x="2743200" y="3716338"/>
            <a:ext cx="1600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8921" name="Line 9"/>
          <p:cNvSpPr>
            <a:spLocks noChangeShapeType="1"/>
          </p:cNvSpPr>
          <p:nvPr/>
        </p:nvSpPr>
        <p:spPr bwMode="auto">
          <a:xfrm>
            <a:off x="3505200" y="4149725"/>
            <a:ext cx="44958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8922" name="Line 10"/>
          <p:cNvSpPr>
            <a:spLocks noChangeShapeType="1"/>
          </p:cNvSpPr>
          <p:nvPr/>
        </p:nvSpPr>
        <p:spPr bwMode="auto">
          <a:xfrm>
            <a:off x="990600" y="4508500"/>
            <a:ext cx="2895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8923" name="Line 11"/>
          <p:cNvSpPr>
            <a:spLocks noChangeShapeType="1"/>
          </p:cNvSpPr>
          <p:nvPr/>
        </p:nvSpPr>
        <p:spPr bwMode="auto">
          <a:xfrm>
            <a:off x="2411413" y="1989138"/>
            <a:ext cx="0" cy="29718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8924" name="Line 12"/>
          <p:cNvSpPr>
            <a:spLocks noChangeShapeType="1"/>
          </p:cNvSpPr>
          <p:nvPr/>
        </p:nvSpPr>
        <p:spPr bwMode="auto">
          <a:xfrm flipH="1">
            <a:off x="5791200" y="1844675"/>
            <a:ext cx="4763" cy="29527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8925" name="Rectangle 13"/>
          <p:cNvSpPr>
            <a:spLocks noChangeArrowheads="1"/>
          </p:cNvSpPr>
          <p:nvPr/>
        </p:nvSpPr>
        <p:spPr bwMode="auto">
          <a:xfrm>
            <a:off x="1828800" y="16002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fr-FR" sz="2400">
                <a:latin typeface="Garamond" pitchFamily="18" charset="0"/>
              </a:rPr>
              <a:t>1er juillet</a:t>
            </a:r>
          </a:p>
        </p:txBody>
      </p:sp>
      <p:sp>
        <p:nvSpPr>
          <p:cNvPr id="38926" name="Rectangle 14"/>
          <p:cNvSpPr>
            <a:spLocks noChangeArrowheads="1"/>
          </p:cNvSpPr>
          <p:nvPr/>
        </p:nvSpPr>
        <p:spPr bwMode="auto">
          <a:xfrm>
            <a:off x="5105400" y="16002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fr-FR" sz="2400">
                <a:latin typeface="Garamond" pitchFamily="18" charset="0"/>
              </a:rPr>
              <a:t>1er août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3C969-9464-4493-9B67-82E29367059D}" type="slidenum">
              <a:rPr lang="fr-FR" altLang="en-US" smtClean="0"/>
              <a:pPr/>
              <a:t>37</a:t>
            </a:fld>
            <a:endParaRPr lang="fr-F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400">
                <a:solidFill>
                  <a:schemeClr val="accent2"/>
                </a:solidFill>
              </a:rPr>
              <a:t>Evolution de la maladie dans 2 populations où la prévalence est identique au 1-1-83</a:t>
            </a:r>
            <a:endParaRPr lang="fr-FR"/>
          </a:p>
        </p:txBody>
      </p:sp>
      <p:graphicFrame>
        <p:nvGraphicFramePr>
          <p:cNvPr id="39939" name="Object 3"/>
          <p:cNvGraphicFramePr>
            <a:graphicFrameLocks noGrp="1" noChangeAspect="1"/>
          </p:cNvGraphicFramePr>
          <p:nvPr>
            <p:ph type="tbl" idx="1"/>
          </p:nvPr>
        </p:nvGraphicFramePr>
        <p:xfrm>
          <a:off x="685800" y="1985963"/>
          <a:ext cx="7886700" cy="547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4" name="Document" r:id="rId4" imgW="7898614" imgH="5484690" progId="Word.Document.8">
                  <p:embed/>
                </p:oleObj>
              </mc:Choice>
              <mc:Fallback>
                <p:oleObj name="Document" r:id="rId4" imgW="7898614" imgH="5484690" progId="Word.Documen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985963"/>
                        <a:ext cx="7886700" cy="5475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DB110-3EC0-42B9-B5C3-F0699204BFB4}" type="slidenum">
              <a:rPr lang="fr-FR" altLang="en-US" smtClean="0"/>
              <a:pPr/>
              <a:t>38</a:t>
            </a:fld>
            <a:endParaRPr lang="fr-F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400">
                <a:solidFill>
                  <a:schemeClr val="accent2"/>
                </a:solidFill>
              </a:rPr>
              <a:t>Evolution de la maladie dans 2 populations où la prévalence est identique au 1-1-83</a:t>
            </a:r>
            <a:endParaRPr lang="fr-FR"/>
          </a:p>
        </p:txBody>
      </p:sp>
      <p:graphicFrame>
        <p:nvGraphicFramePr>
          <p:cNvPr id="40963" name="Object 3"/>
          <p:cNvGraphicFramePr>
            <a:graphicFrameLocks noGrp="1" noChangeAspect="1"/>
          </p:cNvGraphicFramePr>
          <p:nvPr>
            <p:ph type="tbl" idx="1"/>
          </p:nvPr>
        </p:nvGraphicFramePr>
        <p:xfrm>
          <a:off x="685800" y="1981200"/>
          <a:ext cx="7886700" cy="548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8" name="Document" r:id="rId4" imgW="7891200" imgH="5487840" progId="Word.Document.8">
                  <p:embed/>
                </p:oleObj>
              </mc:Choice>
              <mc:Fallback>
                <p:oleObj name="Document" r:id="rId4" imgW="7891200" imgH="5487840" progId="Word.Documen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981200"/>
                        <a:ext cx="7886700" cy="548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DB110-3EC0-42B9-B5C3-F0699204BFB4}" type="slidenum">
              <a:rPr lang="fr-FR" altLang="en-US" smtClean="0"/>
              <a:pPr/>
              <a:t>39</a:t>
            </a:fld>
            <a:endParaRPr lang="fr-F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18488" cy="1139825"/>
          </a:xfrm>
        </p:spPr>
        <p:txBody>
          <a:bodyPr/>
          <a:lstStyle/>
          <a:p>
            <a:r>
              <a:rPr lang="fr-FR" sz="3600"/>
              <a:t>Pourquoi mesurer l’état de santé des populations ?</a:t>
            </a:r>
            <a:r>
              <a:rPr lang="fr-FR" sz="3200"/>
              <a:t>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22463"/>
            <a:ext cx="8229600" cy="4530725"/>
          </a:xfrm>
        </p:spPr>
        <p:txBody>
          <a:bodyPr/>
          <a:lstStyle/>
          <a:p>
            <a:r>
              <a:rPr lang="fr-FR" sz="2800">
                <a:latin typeface="Tahoma" pitchFamily="34" charset="0"/>
              </a:rPr>
              <a:t>Décrire l’état de santé des populations</a:t>
            </a:r>
          </a:p>
          <a:p>
            <a:r>
              <a:rPr lang="fr-FR" sz="2800">
                <a:latin typeface="Tahoma" pitchFamily="34" charset="0"/>
              </a:rPr>
              <a:t>Prévenir la maladie (recherche étiologique)</a:t>
            </a:r>
          </a:p>
          <a:p>
            <a:r>
              <a:rPr lang="fr-FR" sz="2800">
                <a:latin typeface="Tahoma" pitchFamily="34" charset="0"/>
              </a:rPr>
              <a:t>Promouvoir la santé </a:t>
            </a:r>
            <a:r>
              <a:rPr lang="fr-FR" sz="2400">
                <a:latin typeface="Tahoma" pitchFamily="34" charset="0"/>
              </a:rPr>
              <a:t>(information, éducation, actions sanitaires)</a:t>
            </a:r>
          </a:p>
          <a:p>
            <a:r>
              <a:rPr lang="fr-FR" sz="2800">
                <a:latin typeface="Tahoma" pitchFamily="34" charset="0"/>
              </a:rPr>
              <a:t>Planifier les services de santé</a:t>
            </a:r>
          </a:p>
          <a:p>
            <a:r>
              <a:rPr lang="fr-FR" sz="2800">
                <a:latin typeface="Tahoma" pitchFamily="34" charset="0"/>
              </a:rPr>
              <a:t>Connaissances médicales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ECC2-6C40-46DA-898D-2ACED414B26A}" type="slidenum">
              <a:rPr lang="fr-FR" altLang="en-US" smtClean="0"/>
              <a:pPr/>
              <a:t>4</a:t>
            </a:fld>
            <a:endParaRPr lang="fr-F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2800" smtClean="0">
                <a:solidFill>
                  <a:srgbClr val="003399"/>
                </a:solidFill>
                <a:latin typeface="Arial" charset="0"/>
              </a:rPr>
              <a:t>La</a:t>
            </a:r>
            <a:r>
              <a:rPr lang="fr-FR" sz="280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800" smtClean="0">
                <a:solidFill>
                  <a:srgbClr val="003399"/>
                </a:solidFill>
                <a:latin typeface="Arial" charset="0"/>
                <a:cs typeface="Times New Roman" pitchFamily="18" charset="0"/>
              </a:rPr>
              <a:t>Transition épidémiologique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38862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fr-FR" sz="2800" dirty="0" smtClean="0">
                <a:latin typeface="Arial" charset="0"/>
                <a:cs typeface="Times New Roman" pitchFamily="18" charset="0"/>
              </a:rPr>
              <a:t>Dans les pays en développement, les maladies chroniques cohabitent avec les maladies infectieuses et parasitaires. Ils sont confrontés aux deux étapes de la transition épidémiologique</a:t>
            </a:r>
          </a:p>
          <a:p>
            <a:pPr eaLnBrk="1" hangingPunct="1"/>
            <a:endParaRPr lang="fr-FR" dirty="0" smtClean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2915816" y="6248400"/>
            <a:ext cx="3456384" cy="457200"/>
          </a:xfrm>
        </p:spPr>
        <p:txBody>
          <a:bodyPr/>
          <a:lstStyle/>
          <a:p>
            <a:pPr>
              <a:defRPr/>
            </a:pPr>
            <a:r>
              <a:rPr lang="fr-FR" smtClean="0"/>
              <a:t>HOUTI L. 2024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ECC2-6C40-46DA-898D-2ACED414B26A}" type="slidenum">
              <a:rPr lang="fr-FR" altLang="en-US" smtClean="0"/>
              <a:pPr/>
              <a:t>40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49467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6554" y="423193"/>
            <a:ext cx="7886700" cy="1202694"/>
          </a:xfrm>
        </p:spPr>
        <p:txBody>
          <a:bodyPr>
            <a:normAutofit/>
          </a:bodyPr>
          <a:lstStyle/>
          <a:p>
            <a:r>
              <a:rPr lang="fr-FR" sz="2700" b="1" dirty="0">
                <a:solidFill>
                  <a:schemeClr val="accent1"/>
                </a:solidFill>
                <a:latin typeface="Garamond" pitchFamily="18" charset="0"/>
              </a:rPr>
              <a:t>Transition épidémiologique en Algérie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196752"/>
            <a:ext cx="8568952" cy="4980211"/>
          </a:xfrm>
        </p:spPr>
        <p:txBody>
          <a:bodyPr>
            <a:noAutofit/>
          </a:bodyPr>
          <a:lstStyle/>
          <a:p>
            <a:r>
              <a:rPr lang="fr-FR" sz="2200" i="1" dirty="0">
                <a:solidFill>
                  <a:schemeClr val="accent1"/>
                </a:solidFill>
                <a:latin typeface="Trebuchet MS" pitchFamily="34" charset="0"/>
              </a:rPr>
              <a:t>1962 - années 1980 : </a:t>
            </a:r>
          </a:p>
          <a:p>
            <a:pPr lvl="1"/>
            <a:r>
              <a:rPr lang="fr-FR" sz="2200" dirty="0">
                <a:latin typeface="Trebuchet MS" pitchFamily="34" charset="0"/>
              </a:rPr>
              <a:t>Maladies transmissibles, grossesses-naissances et malnutrition des enfants,</a:t>
            </a:r>
          </a:p>
          <a:p>
            <a:pPr lvl="1"/>
            <a:r>
              <a:rPr lang="fr-FR" sz="2200" dirty="0">
                <a:latin typeface="Trebuchet MS" pitchFamily="34" charset="0"/>
              </a:rPr>
              <a:t>Amélioration de la couverture sanitaire, sectorisation sanitaire, programmes de prévention,</a:t>
            </a:r>
          </a:p>
          <a:p>
            <a:pPr lvl="1"/>
            <a:r>
              <a:rPr lang="fr-FR" sz="2200" dirty="0">
                <a:latin typeface="Trebuchet MS" pitchFamily="34" charset="0"/>
              </a:rPr>
              <a:t>Maladies non transmissibles : soins médicaux individuels.</a:t>
            </a:r>
          </a:p>
          <a:p>
            <a:r>
              <a:rPr lang="fr-FR" sz="2200" i="1" dirty="0" smtClean="0">
                <a:solidFill>
                  <a:schemeClr val="accent1"/>
                </a:solidFill>
                <a:latin typeface="Trebuchet MS" pitchFamily="34" charset="0"/>
              </a:rPr>
              <a:t>Milieu </a:t>
            </a:r>
            <a:r>
              <a:rPr lang="fr-FR" sz="2200" i="1" dirty="0">
                <a:solidFill>
                  <a:schemeClr val="accent1"/>
                </a:solidFill>
                <a:latin typeface="Trebuchet MS" pitchFamily="34" charset="0"/>
              </a:rPr>
              <a:t>des années 80 : </a:t>
            </a:r>
            <a:r>
              <a:rPr lang="fr-FR" sz="2200" b="1" dirty="0">
                <a:solidFill>
                  <a:schemeClr val="accent1"/>
                </a:solidFill>
                <a:latin typeface="Trebuchet MS" pitchFamily="34" charset="0"/>
              </a:rPr>
              <a:t>Transition épidémiologique accélérée</a:t>
            </a:r>
          </a:p>
          <a:p>
            <a:pPr lvl="1"/>
            <a:r>
              <a:rPr lang="fr-FR" sz="2200" dirty="0">
                <a:latin typeface="Trebuchet MS" pitchFamily="34" charset="0"/>
              </a:rPr>
              <a:t>Diminution </a:t>
            </a:r>
            <a:r>
              <a:rPr lang="fr-FR" sz="2200" dirty="0" smtClean="0">
                <a:latin typeface="Trebuchet MS" pitchFamily="34" charset="0"/>
              </a:rPr>
              <a:t>des </a:t>
            </a:r>
            <a:r>
              <a:rPr lang="fr-FR" sz="2200" dirty="0">
                <a:latin typeface="Trebuchet MS" pitchFamily="34" charset="0"/>
              </a:rPr>
              <a:t>maladies transmissibles, </a:t>
            </a:r>
            <a:r>
              <a:rPr lang="fr-FR" sz="2200" dirty="0" smtClean="0">
                <a:latin typeface="Trebuchet MS" pitchFamily="34" charset="0"/>
              </a:rPr>
              <a:t>et </a:t>
            </a:r>
            <a:r>
              <a:rPr lang="fr-FR" sz="2200" dirty="0">
                <a:latin typeface="Trebuchet MS" pitchFamily="34" charset="0"/>
              </a:rPr>
              <a:t>p</a:t>
            </a:r>
            <a:r>
              <a:rPr lang="fr-FR" sz="2200" dirty="0" smtClean="0">
                <a:latin typeface="Trebuchet MS" pitchFamily="34" charset="0"/>
              </a:rPr>
              <a:t>ropagation </a:t>
            </a:r>
            <a:r>
              <a:rPr lang="fr-FR" sz="2200" dirty="0">
                <a:latin typeface="Trebuchet MS" pitchFamily="34" charset="0"/>
              </a:rPr>
              <a:t>des zoonoses (maladies animales),</a:t>
            </a:r>
          </a:p>
          <a:p>
            <a:pPr lvl="1"/>
            <a:r>
              <a:rPr lang="fr-FR" sz="2200" dirty="0" smtClean="0">
                <a:latin typeface="Trebuchet MS" pitchFamily="34" charset="0"/>
              </a:rPr>
              <a:t>Persistance </a:t>
            </a:r>
            <a:r>
              <a:rPr lang="fr-FR" sz="2200" dirty="0">
                <a:latin typeface="Trebuchet MS" pitchFamily="34" charset="0"/>
              </a:rPr>
              <a:t>des inégalités </a:t>
            </a:r>
            <a:r>
              <a:rPr lang="fr-FR" sz="2200" dirty="0" smtClean="0">
                <a:latin typeface="Trebuchet MS" pitchFamily="34" charset="0"/>
              </a:rPr>
              <a:t>sociales et disparités régionales,</a:t>
            </a:r>
          </a:p>
          <a:p>
            <a:pPr lvl="1"/>
            <a:r>
              <a:rPr lang="fr-FR" sz="2200" dirty="0" smtClean="0">
                <a:latin typeface="Trebuchet MS" pitchFamily="34" charset="0"/>
              </a:rPr>
              <a:t>Émergence </a:t>
            </a:r>
            <a:r>
              <a:rPr lang="fr-FR" sz="2200" dirty="0">
                <a:latin typeface="Trebuchet MS" pitchFamily="34" charset="0"/>
              </a:rPr>
              <a:t>de maladies non transmissibles (hypertension, diabète, maladies respiratoires, insuffisance rénale, cancers, maladies mentales),</a:t>
            </a:r>
          </a:p>
          <a:p>
            <a:pPr lvl="1"/>
            <a:r>
              <a:rPr lang="fr-FR" sz="2200" dirty="0">
                <a:latin typeface="Trebuchet MS" pitchFamily="34" charset="0"/>
              </a:rPr>
              <a:t>Accidents, violence : mortalité, handicap moteur.</a:t>
            </a:r>
          </a:p>
          <a:p>
            <a:pPr lvl="1">
              <a:buNone/>
            </a:pPr>
            <a:endParaRPr lang="fr-FR" sz="1800" dirty="0">
              <a:latin typeface="Trebuchet MS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12ECD-3EB8-4B42-97DA-1CCC0C04637B}" type="slidenum">
              <a:rPr lang="fr-BE" smtClean="0"/>
              <a:pPr/>
              <a:t>41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76550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8652" y="423194"/>
            <a:ext cx="8484210" cy="854289"/>
          </a:xfrm>
        </p:spPr>
        <p:txBody>
          <a:bodyPr>
            <a:normAutofit/>
          </a:bodyPr>
          <a:lstStyle/>
          <a:p>
            <a:pPr lvl="1" defTabSz="738503">
              <a:lnSpc>
                <a:spcPct val="90000"/>
              </a:lnSpc>
            </a:pPr>
            <a:r>
              <a:rPr lang="fr-FR" sz="2500" b="1" dirty="0">
                <a:solidFill>
                  <a:schemeClr val="accent1"/>
                </a:solidFill>
              </a:rPr>
              <a:t>Facteurs favorisant la transition épidémiologique en Algérie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3863" y="1334117"/>
            <a:ext cx="8095675" cy="47629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dirty="0" smtClean="0">
                <a:latin typeface="Trebuchet MS" pitchFamily="34" charset="0"/>
              </a:rPr>
              <a:t>Amélioration </a:t>
            </a:r>
            <a:r>
              <a:rPr lang="fr-FR" sz="2400" dirty="0">
                <a:latin typeface="Trebuchet MS" pitchFamily="34" charset="0"/>
              </a:rPr>
              <a:t>des conditions de vie /éducation, changement des modes de vie, couverture sanitaire, allongement de l’espérance de vie,</a:t>
            </a:r>
          </a:p>
          <a:p>
            <a:pPr marL="0" indent="0">
              <a:buNone/>
            </a:pPr>
            <a:endParaRPr lang="fr-FR" sz="2400" dirty="0">
              <a:latin typeface="Trebuchet MS" pitchFamily="34" charset="0"/>
            </a:endParaRPr>
          </a:p>
          <a:p>
            <a:pPr>
              <a:buNone/>
            </a:pPr>
            <a:r>
              <a:rPr lang="fr-FR" sz="2400" b="1" dirty="0">
                <a:solidFill>
                  <a:schemeClr val="accent1"/>
                </a:solidFill>
                <a:latin typeface="Trebuchet MS" pitchFamily="34" charset="0"/>
              </a:rPr>
              <a:t>Mais :</a:t>
            </a:r>
          </a:p>
          <a:p>
            <a:pPr>
              <a:buFontTx/>
              <a:buChar char="-"/>
            </a:pPr>
            <a:r>
              <a:rPr lang="fr-FR" sz="2400" dirty="0">
                <a:latin typeface="Trebuchet MS" pitchFamily="34" charset="0"/>
              </a:rPr>
              <a:t>Croissance démographique,</a:t>
            </a:r>
          </a:p>
          <a:p>
            <a:pPr>
              <a:buFontTx/>
              <a:buChar char="-"/>
            </a:pPr>
            <a:r>
              <a:rPr lang="fr-FR" sz="2400" dirty="0">
                <a:latin typeface="Trebuchet MS" pitchFamily="34" charset="0"/>
              </a:rPr>
              <a:t>Urbanisation rapide et mal contrôlée : 30% en 1960 vs </a:t>
            </a:r>
            <a:r>
              <a:rPr lang="fr-FR" sz="2400" dirty="0">
                <a:solidFill>
                  <a:schemeClr val="accent1"/>
                </a:solidFill>
                <a:latin typeface="Trebuchet MS" pitchFamily="34" charset="0"/>
              </a:rPr>
              <a:t>73,73% en 2020 </a:t>
            </a:r>
            <a:r>
              <a:rPr lang="fr-FR" sz="2400" i="1" dirty="0">
                <a:latin typeface="Trebuchet MS" pitchFamily="34" charset="0"/>
              </a:rPr>
              <a:t>(Banque Mondiale)</a:t>
            </a:r>
            <a:r>
              <a:rPr lang="fr-FR" sz="2400" dirty="0">
                <a:latin typeface="Trebuchet MS" pitchFamily="34" charset="0"/>
              </a:rPr>
              <a:t>, développement de zones périurbaines, </a:t>
            </a:r>
          </a:p>
          <a:p>
            <a:pPr>
              <a:buFontTx/>
              <a:buChar char="-"/>
            </a:pPr>
            <a:r>
              <a:rPr lang="fr-FR" sz="2400" dirty="0">
                <a:latin typeface="Trebuchet MS" pitchFamily="34" charset="0"/>
              </a:rPr>
              <a:t>Crise économique, insécurité,</a:t>
            </a:r>
          </a:p>
          <a:p>
            <a:pPr>
              <a:buFontTx/>
              <a:buChar char="-"/>
            </a:pPr>
            <a:r>
              <a:rPr lang="fr-FR" sz="2400" dirty="0">
                <a:latin typeface="Trebuchet MS" pitchFamily="34" charset="0"/>
              </a:rPr>
              <a:t>Dégradation des écosystèmes naturels (eau, sols, flore, faune</a:t>
            </a:r>
            <a:r>
              <a:rPr lang="fr-FR" sz="2400" dirty="0" smtClean="0">
                <a:latin typeface="Trebuchet MS" pitchFamily="34" charset="0"/>
              </a:rPr>
              <a:t>), pollution</a:t>
            </a:r>
            <a:r>
              <a:rPr lang="fr-FR" sz="2400" dirty="0">
                <a:latin typeface="Trebuchet MS" pitchFamily="34" charset="0"/>
              </a:rPr>
              <a:t>.</a:t>
            </a:r>
          </a:p>
          <a:p>
            <a:pPr lvl="1">
              <a:buNone/>
            </a:pPr>
            <a:endParaRPr lang="fr-FR" sz="2400" dirty="0">
              <a:latin typeface="Trebuchet MS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12ECD-3EB8-4B42-97DA-1CCC0C04637B}" type="slidenum">
              <a:rPr lang="fr-BE" smtClean="0"/>
              <a:pPr/>
              <a:t>42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66240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923"/>
          </a:xfrm>
        </p:spPr>
        <p:txBody>
          <a:bodyPr/>
          <a:lstStyle/>
          <a:p>
            <a:pPr eaLnBrk="1" hangingPunct="1"/>
            <a:r>
              <a:rPr lang="fr-FR" sz="2800" dirty="0" smtClean="0">
                <a:solidFill>
                  <a:srgbClr val="003399"/>
                </a:solidFill>
                <a:latin typeface="Arial" charset="0"/>
              </a:rPr>
              <a:t>Autres</a:t>
            </a:r>
            <a:r>
              <a:rPr lang="fr-FR" sz="280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800" dirty="0" smtClean="0">
                <a:solidFill>
                  <a:srgbClr val="003399"/>
                </a:solidFill>
                <a:latin typeface="Arial" charset="0"/>
                <a:cs typeface="Times New Roman" pitchFamily="18" charset="0"/>
              </a:rPr>
              <a:t>Transitions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54088"/>
            <a:ext cx="7772400" cy="4971256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fr-FR" sz="2600" dirty="0" smtClean="0">
                <a:solidFill>
                  <a:schemeClr val="accent2">
                    <a:lumMod val="75000"/>
                  </a:schemeClr>
                </a:solidFill>
              </a:rPr>
              <a:t>Transition </a:t>
            </a:r>
            <a:r>
              <a:rPr lang="fr-FR" sz="2600" dirty="0">
                <a:solidFill>
                  <a:schemeClr val="accent2">
                    <a:lumMod val="75000"/>
                  </a:schemeClr>
                </a:solidFill>
              </a:rPr>
              <a:t>démographique </a:t>
            </a:r>
            <a:r>
              <a:rPr lang="fr-FR" sz="2600" dirty="0" smtClean="0"/>
              <a:t>: la </a:t>
            </a:r>
            <a:r>
              <a:rPr lang="fr-FR" sz="2600" dirty="0"/>
              <a:t>population passe </a:t>
            </a:r>
            <a:r>
              <a:rPr lang="fr-FR" sz="2600" dirty="0" smtClean="0"/>
              <a:t>d'une démographie caractérisée </a:t>
            </a:r>
            <a:r>
              <a:rPr lang="fr-FR" sz="2600" dirty="0"/>
              <a:t>par un taux de mortalité et un taux de natalité élevés à un nouveau régime caractérisé par un taux de mortalité puis un taux de natalité </a:t>
            </a:r>
            <a:r>
              <a:rPr lang="fr-FR" sz="2600" dirty="0" smtClean="0"/>
              <a:t>faibles.</a:t>
            </a:r>
          </a:p>
          <a:p>
            <a:pPr eaLnBrk="1" hangingPunct="1">
              <a:spcBef>
                <a:spcPct val="0"/>
              </a:spcBef>
            </a:pPr>
            <a:endParaRPr lang="fr-FR" sz="2600" dirty="0" smtClean="0"/>
          </a:p>
          <a:p>
            <a:r>
              <a:rPr lang="fr-FR" sz="2800" dirty="0">
                <a:solidFill>
                  <a:schemeClr val="accent2">
                    <a:lumMod val="75000"/>
                  </a:schemeClr>
                </a:solidFill>
              </a:rPr>
              <a:t>Transition </a:t>
            </a:r>
            <a:r>
              <a:rPr lang="fr-FR" sz="2800" dirty="0" smtClean="0">
                <a:solidFill>
                  <a:schemeClr val="accent2">
                    <a:lumMod val="75000"/>
                  </a:schemeClr>
                </a:solidFill>
              </a:rPr>
              <a:t>nutritionnelle </a:t>
            </a:r>
            <a:r>
              <a:rPr lang="fr-FR" sz="2800" dirty="0" smtClean="0">
                <a:solidFill>
                  <a:srgbClr val="00B050"/>
                </a:solidFill>
              </a:rPr>
              <a:t>:</a:t>
            </a:r>
            <a:r>
              <a:rPr lang="fr-FR" sz="2800" dirty="0" smtClean="0"/>
              <a:t> </a:t>
            </a:r>
            <a:r>
              <a:rPr lang="fr-FR" sz="2800" dirty="0"/>
              <a:t>processus par lequel une société modifie en profondeur sa manière de produire et consommer des </a:t>
            </a:r>
            <a:r>
              <a:rPr lang="fr-FR" sz="2800" dirty="0" smtClean="0"/>
              <a:t>aliments</a:t>
            </a:r>
            <a:r>
              <a:rPr lang="fr-FR" sz="2800" dirty="0"/>
              <a:t> </a:t>
            </a:r>
            <a:r>
              <a:rPr lang="fr-FR" sz="2800" dirty="0" smtClean="0"/>
              <a:t>(du régime méditerranéen au </a:t>
            </a:r>
            <a:r>
              <a:rPr lang="fr-FR" sz="2800" dirty="0" err="1" smtClean="0"/>
              <a:t>fast</a:t>
            </a:r>
            <a:r>
              <a:rPr lang="fr-FR" sz="2800" dirty="0" smtClean="0"/>
              <a:t> </a:t>
            </a:r>
            <a:r>
              <a:rPr lang="fr-FR" sz="2800" dirty="0" err="1" smtClean="0"/>
              <a:t>food</a:t>
            </a:r>
            <a:r>
              <a:rPr lang="fr-FR" sz="2800" dirty="0" smtClean="0"/>
              <a:t>).</a:t>
            </a:r>
            <a:r>
              <a:rPr lang="fr-FR" sz="2800" dirty="0"/>
              <a:t/>
            </a:r>
            <a:br>
              <a:rPr lang="fr-FR" sz="2800" dirty="0"/>
            </a:br>
            <a:endParaRPr lang="fr-FR" sz="2600" dirty="0" smtClean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2915816" y="6248400"/>
            <a:ext cx="3456384" cy="457200"/>
          </a:xfrm>
        </p:spPr>
        <p:txBody>
          <a:bodyPr/>
          <a:lstStyle/>
          <a:p>
            <a:pPr>
              <a:defRPr/>
            </a:pPr>
            <a:r>
              <a:rPr lang="fr-FR" smtClean="0"/>
              <a:t>HOUTI L. 2024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ECC2-6C40-46DA-898D-2ACED414B26A}" type="slidenum">
              <a:rPr lang="fr-FR" altLang="en-US" smtClean="0"/>
              <a:pPr/>
              <a:t>43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44649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Références bibliographiques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sz="2400" dirty="0"/>
              <a:t>F. </a:t>
            </a:r>
            <a:r>
              <a:rPr lang="fr-CA" sz="2400" dirty="0" err="1"/>
              <a:t>Dabis</a:t>
            </a:r>
            <a:r>
              <a:rPr lang="fr-CA" sz="2400" dirty="0"/>
              <a:t>, J. Drucker, A. </a:t>
            </a:r>
            <a:r>
              <a:rPr lang="fr-CA" sz="2400" dirty="0" err="1"/>
              <a:t>Moren</a:t>
            </a:r>
            <a:r>
              <a:rPr lang="fr-CA" sz="2400" dirty="0"/>
              <a:t> - </a:t>
            </a:r>
            <a:r>
              <a:rPr lang="fr-CA" sz="2400" i="1" dirty="0" err="1"/>
              <a:t>Epidémiologie</a:t>
            </a:r>
            <a:r>
              <a:rPr lang="fr-CA" sz="2400" i="1" dirty="0"/>
              <a:t> d’intervention. </a:t>
            </a:r>
            <a:r>
              <a:rPr lang="fr-CA" sz="2400" dirty="0" err="1"/>
              <a:t>Editions</a:t>
            </a:r>
            <a:r>
              <a:rPr lang="fr-CA" sz="2400" dirty="0"/>
              <a:t> </a:t>
            </a:r>
            <a:r>
              <a:rPr lang="fr-CA" sz="2400" dirty="0" err="1"/>
              <a:t>Arnette</a:t>
            </a:r>
            <a:r>
              <a:rPr lang="fr-CA" sz="2400" dirty="0"/>
              <a:t>, 1992.</a:t>
            </a:r>
            <a:endParaRPr lang="fr-FR" sz="2400" dirty="0"/>
          </a:p>
          <a:p>
            <a:r>
              <a:rPr lang="fr-CA" sz="2400" dirty="0"/>
              <a:t>Morton RF, </a:t>
            </a:r>
            <a:r>
              <a:rPr lang="fr-CA" sz="2400" dirty="0" err="1"/>
              <a:t>Hebel</a:t>
            </a:r>
            <a:r>
              <a:rPr lang="fr-CA" sz="2400" dirty="0"/>
              <a:t> JR. </a:t>
            </a:r>
            <a:r>
              <a:rPr lang="fr-CA" sz="2400" i="1" dirty="0" err="1"/>
              <a:t>Epidémiologie</a:t>
            </a:r>
            <a:r>
              <a:rPr lang="fr-CA" sz="2400" i="1" dirty="0"/>
              <a:t> et </a:t>
            </a:r>
            <a:r>
              <a:rPr lang="fr-CA" sz="2400" i="1" dirty="0" err="1"/>
              <a:t>biostatistique</a:t>
            </a:r>
            <a:r>
              <a:rPr lang="fr-CA" sz="2400" i="1" dirty="0"/>
              <a:t> : une introduction programmée.</a:t>
            </a:r>
            <a:r>
              <a:rPr lang="fr-CA" sz="2400" dirty="0"/>
              <a:t> </a:t>
            </a:r>
            <a:r>
              <a:rPr lang="fr-CA" sz="2400" dirty="0" err="1"/>
              <a:t>Doin</a:t>
            </a:r>
            <a:r>
              <a:rPr lang="fr-CA" sz="2400" dirty="0"/>
              <a:t> </a:t>
            </a:r>
            <a:r>
              <a:rPr lang="fr-CA" sz="2400" dirty="0" err="1"/>
              <a:t>Editeurs</a:t>
            </a:r>
            <a:r>
              <a:rPr lang="fr-CA" sz="2400" dirty="0"/>
              <a:t>, 1983.</a:t>
            </a:r>
            <a:endParaRPr lang="fr-FR" sz="2400" dirty="0"/>
          </a:p>
          <a:p>
            <a:r>
              <a:rPr lang="fr-CA" sz="2400" dirty="0"/>
              <a:t>C. </a:t>
            </a:r>
            <a:r>
              <a:rPr lang="fr-CA" sz="2400" dirty="0" err="1"/>
              <a:t>Rumeau</a:t>
            </a:r>
            <a:r>
              <a:rPr lang="fr-CA" sz="2400" dirty="0"/>
              <a:t>-Rouquette, B. Blondel, M. </a:t>
            </a:r>
            <a:r>
              <a:rPr lang="fr-CA" sz="2400" dirty="0" err="1"/>
              <a:t>Kaminski</a:t>
            </a:r>
            <a:r>
              <a:rPr lang="fr-CA" sz="2400" dirty="0"/>
              <a:t>, G. </a:t>
            </a:r>
            <a:r>
              <a:rPr lang="fr-CA" sz="2400" dirty="0" err="1"/>
              <a:t>Bréart</a:t>
            </a:r>
            <a:r>
              <a:rPr lang="fr-CA" sz="2400" dirty="0"/>
              <a:t> - </a:t>
            </a:r>
            <a:r>
              <a:rPr lang="fr-CA" sz="2400" i="1" dirty="0" err="1"/>
              <a:t>Epidémiologie</a:t>
            </a:r>
            <a:r>
              <a:rPr lang="fr-CA" sz="2400" i="1" dirty="0"/>
              <a:t>, Méthodes et Pratiques, </a:t>
            </a:r>
            <a:r>
              <a:rPr lang="fr-CA" sz="2400" dirty="0"/>
              <a:t>Collection Statistique en Biologie et en Médecine, Ed Flammarion Médecine Science, 1993</a:t>
            </a:r>
            <a:r>
              <a:rPr lang="fr-CA" sz="2400" dirty="0" smtClean="0"/>
              <a:t>.</a:t>
            </a:r>
          </a:p>
          <a:p>
            <a:r>
              <a:rPr lang="fr-FR" sz="2400" dirty="0" smtClean="0"/>
              <a:t>Banque Mondiale. </a:t>
            </a:r>
            <a:r>
              <a:rPr lang="fr-FR" sz="2400" i="1" dirty="0" smtClean="0"/>
              <a:t>Les </a:t>
            </a:r>
            <a:r>
              <a:rPr lang="fr-FR" sz="2400" i="1" dirty="0"/>
              <a:t>données ouvertes de la Banque </a:t>
            </a:r>
            <a:r>
              <a:rPr lang="fr-FR" sz="2400" i="1" dirty="0" smtClean="0"/>
              <a:t>mondiale. </a:t>
            </a:r>
            <a:r>
              <a:rPr lang="fr-CA" sz="2400" dirty="0" smtClean="0">
                <a:hlinkClick r:id="rId2"/>
              </a:rPr>
              <a:t>https</a:t>
            </a:r>
            <a:r>
              <a:rPr lang="fr-CA" sz="2400" dirty="0">
                <a:hlinkClick r:id="rId2"/>
              </a:rPr>
              <a:t>://donnees.banquemondiale.org</a:t>
            </a:r>
            <a:r>
              <a:rPr lang="fr-CA" sz="2400" dirty="0" smtClean="0">
                <a:hlinkClick r:id="rId2"/>
              </a:rPr>
              <a:t>/</a:t>
            </a:r>
            <a:endParaRPr lang="fr-CA" sz="2400" dirty="0" smtClean="0"/>
          </a:p>
          <a:p>
            <a:endParaRPr lang="fr-CA" sz="2400" dirty="0" smtClean="0"/>
          </a:p>
          <a:p>
            <a:endParaRPr lang="fr-FR" sz="2400" dirty="0"/>
          </a:p>
          <a:p>
            <a:endParaRPr lang="fr-FR" sz="24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ECC2-6C40-46DA-898D-2ACED414B26A}" type="slidenum">
              <a:rPr lang="fr-FR" altLang="en-US" smtClean="0"/>
              <a:pPr/>
              <a:t>44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727150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18488" cy="1139825"/>
          </a:xfrm>
        </p:spPr>
        <p:txBody>
          <a:bodyPr/>
          <a:lstStyle/>
          <a:p>
            <a:r>
              <a:rPr lang="fr-FR" sz="4000"/>
              <a:t>Qu’est-ce qu’un indicateur de santé ?</a:t>
            </a:r>
            <a:endParaRPr lang="fr-FR" sz="360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22463"/>
            <a:ext cx="8229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FR" sz="2800">
                <a:latin typeface="Tahoma" pitchFamily="34" charset="0"/>
              </a:rPr>
              <a:t>	Donnée ou groupement de données, permettant d’identifier, de qualifier une situation particulière et les modifications apportées à cette situation.</a:t>
            </a:r>
          </a:p>
          <a:p>
            <a:endParaRPr lang="fr-FR" sz="2800">
              <a:latin typeface="Tahoma" pitchFamily="34" charset="0"/>
            </a:endParaRPr>
          </a:p>
          <a:p>
            <a:pPr lvl="2">
              <a:buClr>
                <a:schemeClr val="tx2"/>
              </a:buClr>
              <a:buFont typeface="Wingdings" pitchFamily="2" charset="2"/>
              <a:buChar char="r"/>
            </a:pPr>
            <a:r>
              <a:rPr lang="fr-FR" sz="2800">
                <a:latin typeface="Tahoma" pitchFamily="34" charset="0"/>
              </a:rPr>
              <a:t>descripteur de l’activité, état d’un système</a:t>
            </a:r>
          </a:p>
          <a:p>
            <a:pPr lvl="2">
              <a:buClr>
                <a:schemeClr val="tx2"/>
              </a:buClr>
              <a:buFont typeface="Wingdings" pitchFamily="2" charset="2"/>
              <a:buChar char="r"/>
            </a:pPr>
            <a:r>
              <a:rPr lang="fr-FR" sz="2800">
                <a:latin typeface="Tahoma" pitchFamily="34" charset="0"/>
              </a:rPr>
              <a:t>mesure quantitative de l’état de santé</a:t>
            </a:r>
          </a:p>
          <a:p>
            <a:pPr lvl="2">
              <a:buClr>
                <a:schemeClr val="tx2"/>
              </a:buClr>
              <a:buFont typeface="Wingdings" pitchFamily="2" charset="2"/>
              <a:buChar char="r"/>
            </a:pPr>
            <a:r>
              <a:rPr lang="fr-FR" sz="2800">
                <a:latin typeface="Tahoma" pitchFamily="34" charset="0"/>
              </a:rPr>
              <a:t>mesure spécifique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ECC2-6C40-46DA-898D-2ACED414B26A}" type="slidenum">
              <a:rPr lang="fr-FR" altLang="en-US" smtClean="0"/>
              <a:pPr/>
              <a:t>5</a:t>
            </a:fld>
            <a:endParaRPr lang="fr-F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18488" cy="1139825"/>
          </a:xfrm>
        </p:spPr>
        <p:txBody>
          <a:bodyPr/>
          <a:lstStyle/>
          <a:p>
            <a:r>
              <a:rPr lang="fr-FR" sz="4400" dirty="0"/>
              <a:t>Nature des indicateurs de santé</a:t>
            </a:r>
            <a:endParaRPr lang="fr-FR" sz="4000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22463"/>
            <a:ext cx="8229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FR" sz="2800">
                <a:latin typeface="Tahoma" pitchFamily="34" charset="0"/>
              </a:rPr>
              <a:t>Indicateur = Rapport</a:t>
            </a:r>
          </a:p>
          <a:p>
            <a:pPr>
              <a:buFont typeface="Wingdings" pitchFamily="2" charset="2"/>
              <a:buNone/>
            </a:pPr>
            <a:endParaRPr lang="fr-FR" sz="2800">
              <a:latin typeface="Tahoma" pitchFamily="34" charset="0"/>
            </a:endParaRPr>
          </a:p>
          <a:p>
            <a:pPr lvl="1"/>
            <a:r>
              <a:rPr lang="fr-FR" sz="2800">
                <a:latin typeface="Tahoma" pitchFamily="34" charset="0"/>
              </a:rPr>
              <a:t>Numérateur = nb de cas observés (évènement étudié)</a:t>
            </a:r>
          </a:p>
          <a:p>
            <a:pPr lvl="1"/>
            <a:r>
              <a:rPr lang="fr-FR" sz="2800">
                <a:latin typeface="Tahoma" pitchFamily="34" charset="0"/>
              </a:rPr>
              <a:t>Dénominateur = taille de la population concernée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ECC2-6C40-46DA-898D-2ACED414B26A}" type="slidenum">
              <a:rPr lang="fr-FR" altLang="en-US" smtClean="0"/>
              <a:pPr/>
              <a:t>6</a:t>
            </a:fld>
            <a:endParaRPr lang="fr-F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18488" cy="1139825"/>
          </a:xfrm>
        </p:spPr>
        <p:txBody>
          <a:bodyPr/>
          <a:lstStyle/>
          <a:p>
            <a:r>
              <a:rPr lang="fr-FR" sz="4400"/>
              <a:t>Indicateurs démographiques</a:t>
            </a:r>
            <a:endParaRPr lang="fr-FR" sz="400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22463"/>
            <a:ext cx="8229600" cy="4530725"/>
          </a:xfrm>
        </p:spPr>
        <p:txBody>
          <a:bodyPr/>
          <a:lstStyle/>
          <a:p>
            <a:r>
              <a:rPr lang="fr-FR" sz="2800">
                <a:latin typeface="Tahoma" pitchFamily="34" charset="0"/>
              </a:rPr>
              <a:t>Caractéristiques de la population:</a:t>
            </a:r>
          </a:p>
          <a:p>
            <a:pPr lvl="1"/>
            <a:r>
              <a:rPr lang="fr-FR" sz="2400">
                <a:latin typeface="Tahoma" pitchFamily="34" charset="0"/>
              </a:rPr>
              <a:t>natalité, fécondité, accroissement naturel, espérance de vie</a:t>
            </a:r>
          </a:p>
          <a:p>
            <a:r>
              <a:rPr lang="fr-FR" sz="2800">
                <a:latin typeface="Tahoma" pitchFamily="34" charset="0"/>
              </a:rPr>
              <a:t>Sources : </a:t>
            </a:r>
          </a:p>
          <a:p>
            <a:pPr lvl="1"/>
            <a:r>
              <a:rPr lang="fr-FR" sz="2400">
                <a:latin typeface="Tahoma" pitchFamily="34" charset="0"/>
              </a:rPr>
              <a:t>recensement général de la population,</a:t>
            </a:r>
          </a:p>
          <a:p>
            <a:pPr lvl="1"/>
            <a:r>
              <a:rPr lang="fr-FR" sz="2400">
                <a:latin typeface="Tahoma" pitchFamily="34" charset="0"/>
              </a:rPr>
              <a:t>registres d’état civil : naissances, décès</a:t>
            </a:r>
          </a:p>
          <a:p>
            <a:r>
              <a:rPr lang="fr-FR" sz="2800">
                <a:latin typeface="Tahoma" pitchFamily="34" charset="0"/>
              </a:rPr>
              <a:t>Fiables, faciles à obtenir</a:t>
            </a:r>
          </a:p>
          <a:p>
            <a:r>
              <a:rPr lang="fr-FR" sz="2800">
                <a:latin typeface="Tahoma" pitchFamily="34" charset="0"/>
              </a:rPr>
              <a:t>Interprétation dans le cadre d’un contexte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ECC2-6C40-46DA-898D-2ACED414B26A}" type="slidenum">
              <a:rPr lang="fr-FR" altLang="en-US" smtClean="0"/>
              <a:pPr/>
              <a:t>7</a:t>
            </a:fld>
            <a:endParaRPr lang="fr-F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 smtClean="0"/>
              <a:t>HOUTI L. 2024</a:t>
            </a:r>
            <a:endParaRPr lang="fr-FR" altLang="en-US"/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/>
      </p:pic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xfrm>
            <a:off x="468313" y="609600"/>
            <a:ext cx="8675687" cy="1143000"/>
          </a:xfrm>
        </p:spPr>
        <p:txBody>
          <a:bodyPr/>
          <a:lstStyle/>
          <a:p>
            <a:r>
              <a:rPr lang="fr-FR" sz="3200"/>
              <a:t>Pyramide des âges de la population algérienne (RGPH-1998 et horizons 2010-2020)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ECC2-6C40-46DA-898D-2ACED414B26A}" type="slidenum">
              <a:rPr lang="fr-FR" altLang="en-US" smtClean="0"/>
              <a:pPr/>
              <a:t>8</a:t>
            </a:fld>
            <a:endParaRPr lang="fr-F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35471" y="1916224"/>
            <a:ext cx="4156837" cy="48631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785233" y="1916224"/>
            <a:ext cx="4035297" cy="494177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581482"/>
          </a:xfrm>
        </p:spPr>
        <p:txBody>
          <a:bodyPr>
            <a:normAutofit fontScale="90000"/>
          </a:bodyPr>
          <a:lstStyle/>
          <a:p>
            <a:r>
              <a:rPr lang="fr-FR" sz="2700" dirty="0">
                <a:solidFill>
                  <a:schemeClr val="accent1"/>
                </a:solidFill>
              </a:rPr>
              <a:t>Données démographiques </a:t>
            </a:r>
            <a:r>
              <a:rPr lang="fr-FR" sz="2100" dirty="0">
                <a:solidFill>
                  <a:schemeClr val="accent1"/>
                </a:solidFill>
              </a:rPr>
              <a:t>(ONS)</a:t>
            </a:r>
            <a:br>
              <a:rPr lang="fr-FR" sz="2100" dirty="0">
                <a:solidFill>
                  <a:schemeClr val="accent1"/>
                </a:solidFill>
              </a:rPr>
            </a:br>
            <a:endParaRPr lang="fr-FR" sz="1400" b="0" dirty="0">
              <a:solidFill>
                <a:schemeClr val="tx1"/>
              </a:solidFill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435471" y="981995"/>
            <a:ext cx="8079880" cy="721089"/>
          </a:xfrm>
          <a:prstGeom prst="rect">
            <a:avLst/>
          </a:prstGeom>
        </p:spPr>
        <p:txBody>
          <a:bodyPr lIns="62527" tIns="31263" rIns="62527" bIns="31263">
            <a:noAutofit/>
          </a:bodyPr>
          <a:lstStyle>
            <a:lvl1pPr marL="269999" indent="-269999" algn="l" defTabSz="1079998" rtl="0" eaLnBrk="1" latinLnBrk="0" hangingPunct="1">
              <a:lnSpc>
                <a:spcPct val="90000"/>
              </a:lnSpc>
              <a:spcBef>
                <a:spcPts val="1181"/>
              </a:spcBef>
              <a:buFont typeface="Arial" panose="020B0604020202020204" pitchFamily="34" charset="0"/>
              <a:buChar char="•"/>
              <a:defRPr sz="33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9998" indent="-269999" algn="l" defTabSz="1079998" rtl="0" eaLnBrk="1" latinLnBrk="0" hangingPunct="1">
              <a:lnSpc>
                <a:spcPct val="90000"/>
              </a:lnSpc>
              <a:spcBef>
                <a:spcPts val="591"/>
              </a:spcBef>
              <a:buFont typeface="Arial" panose="020B0604020202020204" pitchFamily="34" charset="0"/>
              <a:buChar char="•"/>
              <a:defRPr sz="283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49997" indent="-269999" algn="l" defTabSz="1079998" rtl="0" eaLnBrk="1" latinLnBrk="0" hangingPunct="1">
              <a:lnSpc>
                <a:spcPct val="90000"/>
              </a:lnSpc>
              <a:spcBef>
                <a:spcPts val="591"/>
              </a:spcBef>
              <a:buFont typeface="Arial" panose="020B0604020202020204" pitchFamily="34" charset="0"/>
              <a:buChar char="•"/>
              <a:defRPr sz="236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89996" indent="-269999" algn="l" defTabSz="1079998" rtl="0" eaLnBrk="1" latinLnBrk="0" hangingPunct="1">
              <a:lnSpc>
                <a:spcPct val="90000"/>
              </a:lnSpc>
              <a:spcBef>
                <a:spcPts val="591"/>
              </a:spcBef>
              <a:buFont typeface="Arial" panose="020B0604020202020204" pitchFamily="34" charset="0"/>
              <a:buChar char="•"/>
              <a:defRPr sz="21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29995" indent="-269999" algn="l" defTabSz="1079998" rtl="0" eaLnBrk="1" latinLnBrk="0" hangingPunct="1">
              <a:lnSpc>
                <a:spcPct val="90000"/>
              </a:lnSpc>
              <a:spcBef>
                <a:spcPts val="591"/>
              </a:spcBef>
              <a:buFont typeface="Arial" panose="020B0604020202020204" pitchFamily="34" charset="0"/>
              <a:buChar char="•"/>
              <a:defRPr sz="21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994" indent="-269999" algn="l" defTabSz="1079998" rtl="0" eaLnBrk="1" latinLnBrk="0" hangingPunct="1">
              <a:lnSpc>
                <a:spcPct val="90000"/>
              </a:lnSpc>
              <a:spcBef>
                <a:spcPts val="591"/>
              </a:spcBef>
              <a:buFont typeface="Arial" panose="020B0604020202020204" pitchFamily="34" charset="0"/>
              <a:buChar char="•"/>
              <a:defRPr sz="21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09993" indent="-269999" algn="l" defTabSz="1079998" rtl="0" eaLnBrk="1" latinLnBrk="0" hangingPunct="1">
              <a:lnSpc>
                <a:spcPct val="90000"/>
              </a:lnSpc>
              <a:spcBef>
                <a:spcPts val="591"/>
              </a:spcBef>
              <a:buFont typeface="Arial" panose="020B0604020202020204" pitchFamily="34" charset="0"/>
              <a:buChar char="•"/>
              <a:defRPr sz="21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49992" indent="-269999" algn="l" defTabSz="1079998" rtl="0" eaLnBrk="1" latinLnBrk="0" hangingPunct="1">
              <a:lnSpc>
                <a:spcPct val="90000"/>
              </a:lnSpc>
              <a:spcBef>
                <a:spcPts val="591"/>
              </a:spcBef>
              <a:buFont typeface="Arial" panose="020B0604020202020204" pitchFamily="34" charset="0"/>
              <a:buChar char="•"/>
              <a:defRPr sz="21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589991" indent="-269999" algn="l" defTabSz="1079998" rtl="0" eaLnBrk="1" latinLnBrk="0" hangingPunct="1">
              <a:lnSpc>
                <a:spcPct val="90000"/>
              </a:lnSpc>
              <a:spcBef>
                <a:spcPts val="591"/>
              </a:spcBef>
              <a:buFont typeface="Arial" panose="020B0604020202020204" pitchFamily="34" charset="0"/>
              <a:buChar char="•"/>
              <a:defRPr sz="21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1600" dirty="0">
                <a:latin typeface="Trebuchet MS" pitchFamily="34" charset="0"/>
              </a:rPr>
              <a:t>Population en 2021 = </a:t>
            </a:r>
            <a:r>
              <a:rPr lang="fr-FR" sz="1600" dirty="0">
                <a:solidFill>
                  <a:schemeClr val="accent1"/>
                </a:solidFill>
                <a:latin typeface="Trebuchet MS" pitchFamily="34" charset="0"/>
              </a:rPr>
              <a:t>44 487 616 habitants</a:t>
            </a:r>
            <a:r>
              <a:rPr lang="fr-FR" sz="1600" dirty="0">
                <a:latin typeface="Trebuchet MS" pitchFamily="34" charset="0"/>
              </a:rPr>
              <a:t> (</a:t>
            </a:r>
            <a:r>
              <a:rPr lang="fr-FR" sz="1600" dirty="0">
                <a:solidFill>
                  <a:schemeClr val="accent1"/>
                </a:solidFill>
                <a:latin typeface="Trebuchet MS" pitchFamily="34" charset="0"/>
              </a:rPr>
              <a:t>57,6 Millions </a:t>
            </a:r>
            <a:r>
              <a:rPr lang="fr-FR" sz="1600" dirty="0">
                <a:latin typeface="Trebuchet MS" pitchFamily="34" charset="0"/>
              </a:rPr>
              <a:t>en 2040)</a:t>
            </a:r>
          </a:p>
          <a:p>
            <a:pPr marL="0" indent="0" algn="ctr">
              <a:buNone/>
            </a:pPr>
            <a:r>
              <a:rPr lang="fr-FR" sz="1600" dirty="0">
                <a:latin typeface="Trebuchet MS" pitchFamily="34" charset="0"/>
              </a:rPr>
              <a:t>Taux de croissance : 2,19% (2019) </a:t>
            </a:r>
          </a:p>
          <a:p>
            <a:pPr lvl="1"/>
            <a:r>
              <a:rPr lang="fr-FR" sz="1800" dirty="0">
                <a:latin typeface="Trebuchet MS" pitchFamily="34" charset="0"/>
              </a:rPr>
              <a:t>.</a:t>
            </a:r>
            <a:endParaRPr lang="fr-FR" sz="1800" b="1" dirty="0">
              <a:solidFill>
                <a:srgbClr val="FF0000"/>
              </a:solidFill>
              <a:latin typeface="Trebuchet MS" pitchFamily="34" charset="0"/>
            </a:endParaRPr>
          </a:p>
          <a:p>
            <a:pPr algn="ctr">
              <a:buNone/>
            </a:pPr>
            <a:endParaRPr lang="fr-FR" sz="1800" b="1" dirty="0">
              <a:solidFill>
                <a:srgbClr val="FF0000"/>
              </a:solidFill>
              <a:latin typeface="Trebuchet MS" pitchFamily="34" charset="0"/>
            </a:endParaRPr>
          </a:p>
          <a:p>
            <a:pPr marL="0" indent="0" algn="ctr">
              <a:buNone/>
            </a:pPr>
            <a:endParaRPr lang="fr-FR" sz="1600" dirty="0">
              <a:latin typeface="Trebuchet MS" pitchFamily="34" charset="0"/>
            </a:endParaRPr>
          </a:p>
          <a:p>
            <a:pPr marL="0" indent="0" algn="ctr">
              <a:buNone/>
            </a:pPr>
            <a:endParaRPr lang="fr-FR" sz="1600" dirty="0">
              <a:latin typeface="Trebuchet MS" pitchFamily="34" charset="0"/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398">
              <a:lnSpc>
                <a:spcPts val="1375"/>
              </a:lnSpc>
            </a:pPr>
            <a:fld id="{81D60167-4931-47E6-BA6A-407CBD079E47}" type="slidenum">
              <a:rPr lang="fr-FR" smtClean="0"/>
              <a:pPr marL="25398">
                <a:lnSpc>
                  <a:spcPts val="1375"/>
                </a:lnSpc>
              </a:pPr>
              <a:t>9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fr-FR" smtClean="0"/>
              <a:t>HOUTI L. 2024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526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rdure">
  <a:themeElements>
    <a:clrScheme name="Bordur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Bordur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ordur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ur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ur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ur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ur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ur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ur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ur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ur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354</TotalTime>
  <Words>1510</Words>
  <Application>Microsoft Office PowerPoint</Application>
  <PresentationFormat>Affichage à l'écran (4:3)</PresentationFormat>
  <Paragraphs>349</Paragraphs>
  <Slides>44</Slides>
  <Notes>31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3</vt:i4>
      </vt:variant>
      <vt:variant>
        <vt:lpstr>Titres des diapositives</vt:lpstr>
      </vt:variant>
      <vt:variant>
        <vt:i4>44</vt:i4>
      </vt:variant>
    </vt:vector>
  </HeadingPairs>
  <TitlesOfParts>
    <vt:vector size="48" baseType="lpstr">
      <vt:lpstr>Bordure</vt:lpstr>
      <vt:lpstr>Graphique</vt:lpstr>
      <vt:lpstr>Clip</vt:lpstr>
      <vt:lpstr>Document</vt:lpstr>
      <vt:lpstr>Indicateurs en Epidémiologie</vt:lpstr>
      <vt:lpstr>Objectifs du cours</vt:lpstr>
      <vt:lpstr>Plan du cours</vt:lpstr>
      <vt:lpstr>Pourquoi mesurer l’état de santé des populations ? </vt:lpstr>
      <vt:lpstr>Qu’est-ce qu’un indicateur de santé ?</vt:lpstr>
      <vt:lpstr>Nature des indicateurs de santé</vt:lpstr>
      <vt:lpstr>Indicateurs démographiques</vt:lpstr>
      <vt:lpstr>Pyramide des âges de la population algérienne (RGPH-1998 et horizons 2010-2020)</vt:lpstr>
      <vt:lpstr>Données démographiques (ONS) </vt:lpstr>
      <vt:lpstr>Taux de natalité</vt:lpstr>
      <vt:lpstr>Présentation PowerPoint</vt:lpstr>
      <vt:lpstr>Indicateurs de mortalité</vt:lpstr>
      <vt:lpstr>Différents taux de mortalité</vt:lpstr>
      <vt:lpstr>Taux de mortalité infantile</vt:lpstr>
      <vt:lpstr>Mortalité infantile</vt:lpstr>
      <vt:lpstr>Evolution du taux de mortalité infantile</vt:lpstr>
      <vt:lpstr>Taux de mortalité juvénile</vt:lpstr>
      <vt:lpstr>Mortalité juvénile (enfant de moins de 5 ans)</vt:lpstr>
      <vt:lpstr>Des progrès sélectifs et encore des inégalités</vt:lpstr>
      <vt:lpstr>Rapport TMM5-PNB. Unicef</vt:lpstr>
      <vt:lpstr>Taux de mortalité maternelle</vt:lpstr>
      <vt:lpstr>Présentation PowerPoint</vt:lpstr>
      <vt:lpstr>Espérance de vie</vt:lpstr>
      <vt:lpstr>Présentation PowerPoint</vt:lpstr>
      <vt:lpstr>Taux d’accroissement naturel</vt:lpstr>
      <vt:lpstr>Indicateurs de morbidité</vt:lpstr>
      <vt:lpstr>Mesure d’incidence </vt:lpstr>
      <vt:lpstr>L’incidence</vt:lpstr>
      <vt:lpstr>Mesure de l’incidence </vt:lpstr>
      <vt:lpstr>Exemple d’incidence </vt:lpstr>
      <vt:lpstr>Prévalence</vt:lpstr>
      <vt:lpstr>Relation incidence-prévalence</vt:lpstr>
      <vt:lpstr>Relation incidence-prévalence</vt:lpstr>
      <vt:lpstr>Prévalence Exemple de calcul avec une population de 10 000 sujets</vt:lpstr>
      <vt:lpstr>Prévalence Exemple de calcul avec une population de 10 000 sujets</vt:lpstr>
      <vt:lpstr>Prévalence Exemple de calcul avec une population de 10 000 sujets</vt:lpstr>
      <vt:lpstr>Prévalence Exemple de calcul avec une population de 10 000 sujets</vt:lpstr>
      <vt:lpstr>Evolution de la maladie dans 2 populations où la prévalence est identique au 1-1-83</vt:lpstr>
      <vt:lpstr>Evolution de la maladie dans 2 populations où la prévalence est identique au 1-1-83</vt:lpstr>
      <vt:lpstr>La Transition épidémiologique</vt:lpstr>
      <vt:lpstr>Transition épidémiologique en Algérie</vt:lpstr>
      <vt:lpstr>Facteurs favorisant la transition épidémiologique en Algérie</vt:lpstr>
      <vt:lpstr>Autres Transitions</vt:lpstr>
      <vt:lpstr>Références bibliographiques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</dc:creator>
  <cp:lastModifiedBy>S</cp:lastModifiedBy>
  <cp:revision>48</cp:revision>
  <dcterms:created xsi:type="dcterms:W3CDTF">2004-07-31T12:17:01Z</dcterms:created>
  <dcterms:modified xsi:type="dcterms:W3CDTF">2024-05-19T10:29:30Z</dcterms:modified>
</cp:coreProperties>
</file>