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59" r:id="rId6"/>
    <p:sldId id="260" r:id="rId7"/>
    <p:sldId id="261" r:id="rId8"/>
    <p:sldId id="262" r:id="rId9"/>
    <p:sldId id="263" r:id="rId10"/>
    <p:sldId id="264" r:id="rId11"/>
    <p:sldId id="267" r:id="rId12"/>
    <p:sldId id="268" r:id="rId13"/>
    <p:sldId id="269" r:id="rId14"/>
    <p:sldId id="278" r:id="rId15"/>
    <p:sldId id="270" r:id="rId16"/>
    <p:sldId id="271" r:id="rId17"/>
    <p:sldId id="272" r:id="rId18"/>
    <p:sldId id="273" r:id="rId19"/>
    <p:sldId id="274" r:id="rId20"/>
    <p:sldId id="275" r:id="rId21"/>
    <p:sldId id="277" r:id="rId22"/>
    <p:sldId id="276" r:id="rId23"/>
    <p:sldId id="289" r:id="rId24"/>
    <p:sldId id="279" r:id="rId25"/>
    <p:sldId id="280" r:id="rId26"/>
    <p:sldId id="284" r:id="rId27"/>
    <p:sldId id="281" r:id="rId28"/>
    <p:sldId id="282" r:id="rId29"/>
    <p:sldId id="288" r:id="rId30"/>
    <p:sldId id="283" r:id="rId31"/>
    <p:sldId id="287" r:id="rId32"/>
    <p:sldId id="285" r:id="rId33"/>
    <p:sldId id="286" r:id="rId34"/>
    <p:sldId id="290" r:id="rId35"/>
  </p:sldIdLst>
  <p:sldSz cx="12192000" cy="6858000"/>
  <p:notesSz cx="6858000" cy="9144000"/>
  <p:defaultTextStyle>
    <a:defPPr>
      <a:defRPr lang="fr-D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ick" initials="C" lastIdx="1" clrIdx="0">
    <p:extLst>
      <p:ext uri="{19B8F6BF-5375-455C-9EA6-DF929625EA0E}">
        <p15:presenceInfo xmlns:p15="http://schemas.microsoft.com/office/powerpoint/2012/main" userId="Cli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22T11:36:25.053" idx="1">
    <p:pos x="10" y="1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FE674-D0D7-4823-A6D9-4F9B5601F0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DZ"/>
          </a:p>
        </p:txBody>
      </p:sp>
      <p:sp>
        <p:nvSpPr>
          <p:cNvPr id="3" name="Subtitle 2">
            <a:extLst>
              <a:ext uri="{FF2B5EF4-FFF2-40B4-BE49-F238E27FC236}">
                <a16:creationId xmlns:a16="http://schemas.microsoft.com/office/drawing/2014/main" id="{570D044C-B333-4571-AB9A-D02AFE3D6B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DZ"/>
          </a:p>
        </p:txBody>
      </p:sp>
      <p:sp>
        <p:nvSpPr>
          <p:cNvPr id="4" name="Date Placeholder 3">
            <a:extLst>
              <a:ext uri="{FF2B5EF4-FFF2-40B4-BE49-F238E27FC236}">
                <a16:creationId xmlns:a16="http://schemas.microsoft.com/office/drawing/2014/main" id="{B6A1E00A-ABD9-4D9B-BCCE-19B7C272160A}"/>
              </a:ext>
            </a:extLst>
          </p:cNvPr>
          <p:cNvSpPr>
            <a:spLocks noGrp="1"/>
          </p:cNvSpPr>
          <p:nvPr>
            <p:ph type="dt" sz="half" idx="10"/>
          </p:nvPr>
        </p:nvSpPr>
        <p:spPr/>
        <p:txBody>
          <a:bodyPr/>
          <a:lstStyle/>
          <a:p>
            <a:fld id="{5BD4BCEB-FC39-4F3D-8399-454CECFA3496}" type="datetimeFigureOut">
              <a:rPr lang="fr-DZ" smtClean="0"/>
              <a:t>23/09/2023</a:t>
            </a:fld>
            <a:endParaRPr lang="fr-DZ"/>
          </a:p>
        </p:txBody>
      </p:sp>
      <p:sp>
        <p:nvSpPr>
          <p:cNvPr id="5" name="Footer Placeholder 4">
            <a:extLst>
              <a:ext uri="{FF2B5EF4-FFF2-40B4-BE49-F238E27FC236}">
                <a16:creationId xmlns:a16="http://schemas.microsoft.com/office/drawing/2014/main" id="{65C8111A-7487-4A75-962B-2A556A458A54}"/>
              </a:ext>
            </a:extLst>
          </p:cNvPr>
          <p:cNvSpPr>
            <a:spLocks noGrp="1"/>
          </p:cNvSpPr>
          <p:nvPr>
            <p:ph type="ftr" sz="quarter" idx="11"/>
          </p:nvPr>
        </p:nvSpPr>
        <p:spPr/>
        <p:txBody>
          <a:bodyPr/>
          <a:lstStyle/>
          <a:p>
            <a:endParaRPr lang="fr-DZ"/>
          </a:p>
        </p:txBody>
      </p:sp>
      <p:sp>
        <p:nvSpPr>
          <p:cNvPr id="6" name="Slide Number Placeholder 5">
            <a:extLst>
              <a:ext uri="{FF2B5EF4-FFF2-40B4-BE49-F238E27FC236}">
                <a16:creationId xmlns:a16="http://schemas.microsoft.com/office/drawing/2014/main" id="{05CE1C7D-B3A7-4053-8619-3CDE4F41FE1D}"/>
              </a:ext>
            </a:extLst>
          </p:cNvPr>
          <p:cNvSpPr>
            <a:spLocks noGrp="1"/>
          </p:cNvSpPr>
          <p:nvPr>
            <p:ph type="sldNum" sz="quarter" idx="12"/>
          </p:nvPr>
        </p:nvSpPr>
        <p:spPr/>
        <p:txBody>
          <a:bodyPr/>
          <a:lstStyle/>
          <a:p>
            <a:fld id="{0EC33D46-58C1-44C0-9C49-6846C561F6F3}" type="slidenum">
              <a:rPr lang="fr-DZ" smtClean="0"/>
              <a:t>‹#›</a:t>
            </a:fld>
            <a:endParaRPr lang="fr-DZ"/>
          </a:p>
        </p:txBody>
      </p:sp>
    </p:spTree>
    <p:extLst>
      <p:ext uri="{BB962C8B-B14F-4D97-AF65-F5344CB8AC3E}">
        <p14:creationId xmlns:p14="http://schemas.microsoft.com/office/powerpoint/2010/main" val="399516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BE52-C8E4-441B-A155-C51A9E8674D8}"/>
              </a:ext>
            </a:extLst>
          </p:cNvPr>
          <p:cNvSpPr>
            <a:spLocks noGrp="1"/>
          </p:cNvSpPr>
          <p:nvPr>
            <p:ph type="title"/>
          </p:nvPr>
        </p:nvSpPr>
        <p:spPr/>
        <p:txBody>
          <a:bodyPr/>
          <a:lstStyle/>
          <a:p>
            <a:r>
              <a:rPr lang="en-US"/>
              <a:t>Click to edit Master title style</a:t>
            </a:r>
            <a:endParaRPr lang="fr-DZ"/>
          </a:p>
        </p:txBody>
      </p:sp>
      <p:sp>
        <p:nvSpPr>
          <p:cNvPr id="3" name="Vertical Text Placeholder 2">
            <a:extLst>
              <a:ext uri="{FF2B5EF4-FFF2-40B4-BE49-F238E27FC236}">
                <a16:creationId xmlns:a16="http://schemas.microsoft.com/office/drawing/2014/main" id="{F71958DF-DB44-4D2A-93EF-08B63D3EB6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DZ"/>
          </a:p>
        </p:txBody>
      </p:sp>
      <p:sp>
        <p:nvSpPr>
          <p:cNvPr id="4" name="Date Placeholder 3">
            <a:extLst>
              <a:ext uri="{FF2B5EF4-FFF2-40B4-BE49-F238E27FC236}">
                <a16:creationId xmlns:a16="http://schemas.microsoft.com/office/drawing/2014/main" id="{7FDED6DE-388C-4AF2-82C9-913A387518A6}"/>
              </a:ext>
            </a:extLst>
          </p:cNvPr>
          <p:cNvSpPr>
            <a:spLocks noGrp="1"/>
          </p:cNvSpPr>
          <p:nvPr>
            <p:ph type="dt" sz="half" idx="10"/>
          </p:nvPr>
        </p:nvSpPr>
        <p:spPr/>
        <p:txBody>
          <a:bodyPr/>
          <a:lstStyle/>
          <a:p>
            <a:fld id="{5BD4BCEB-FC39-4F3D-8399-454CECFA3496}" type="datetimeFigureOut">
              <a:rPr lang="fr-DZ" smtClean="0"/>
              <a:t>23/09/2023</a:t>
            </a:fld>
            <a:endParaRPr lang="fr-DZ"/>
          </a:p>
        </p:txBody>
      </p:sp>
      <p:sp>
        <p:nvSpPr>
          <p:cNvPr id="5" name="Footer Placeholder 4">
            <a:extLst>
              <a:ext uri="{FF2B5EF4-FFF2-40B4-BE49-F238E27FC236}">
                <a16:creationId xmlns:a16="http://schemas.microsoft.com/office/drawing/2014/main" id="{067FA1D6-4235-4F13-80FC-4E8B2A1BF220}"/>
              </a:ext>
            </a:extLst>
          </p:cNvPr>
          <p:cNvSpPr>
            <a:spLocks noGrp="1"/>
          </p:cNvSpPr>
          <p:nvPr>
            <p:ph type="ftr" sz="quarter" idx="11"/>
          </p:nvPr>
        </p:nvSpPr>
        <p:spPr/>
        <p:txBody>
          <a:bodyPr/>
          <a:lstStyle/>
          <a:p>
            <a:endParaRPr lang="fr-DZ"/>
          </a:p>
        </p:txBody>
      </p:sp>
      <p:sp>
        <p:nvSpPr>
          <p:cNvPr id="6" name="Slide Number Placeholder 5">
            <a:extLst>
              <a:ext uri="{FF2B5EF4-FFF2-40B4-BE49-F238E27FC236}">
                <a16:creationId xmlns:a16="http://schemas.microsoft.com/office/drawing/2014/main" id="{97AAB7C0-52A6-4413-B634-97655DF21166}"/>
              </a:ext>
            </a:extLst>
          </p:cNvPr>
          <p:cNvSpPr>
            <a:spLocks noGrp="1"/>
          </p:cNvSpPr>
          <p:nvPr>
            <p:ph type="sldNum" sz="quarter" idx="12"/>
          </p:nvPr>
        </p:nvSpPr>
        <p:spPr/>
        <p:txBody>
          <a:bodyPr/>
          <a:lstStyle/>
          <a:p>
            <a:fld id="{0EC33D46-58C1-44C0-9C49-6846C561F6F3}" type="slidenum">
              <a:rPr lang="fr-DZ" smtClean="0"/>
              <a:t>‹#›</a:t>
            </a:fld>
            <a:endParaRPr lang="fr-DZ"/>
          </a:p>
        </p:txBody>
      </p:sp>
    </p:spTree>
    <p:extLst>
      <p:ext uri="{BB962C8B-B14F-4D97-AF65-F5344CB8AC3E}">
        <p14:creationId xmlns:p14="http://schemas.microsoft.com/office/powerpoint/2010/main" val="3368956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CE297C-8353-482E-BB32-4D7F5B5167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DZ"/>
          </a:p>
        </p:txBody>
      </p:sp>
      <p:sp>
        <p:nvSpPr>
          <p:cNvPr id="3" name="Vertical Text Placeholder 2">
            <a:extLst>
              <a:ext uri="{FF2B5EF4-FFF2-40B4-BE49-F238E27FC236}">
                <a16:creationId xmlns:a16="http://schemas.microsoft.com/office/drawing/2014/main" id="{563ABB0F-9F74-4C25-B18E-7310F7990C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DZ"/>
          </a:p>
        </p:txBody>
      </p:sp>
      <p:sp>
        <p:nvSpPr>
          <p:cNvPr id="4" name="Date Placeholder 3">
            <a:extLst>
              <a:ext uri="{FF2B5EF4-FFF2-40B4-BE49-F238E27FC236}">
                <a16:creationId xmlns:a16="http://schemas.microsoft.com/office/drawing/2014/main" id="{76608922-2AA6-45D3-9A26-9C6CA6171CB7}"/>
              </a:ext>
            </a:extLst>
          </p:cNvPr>
          <p:cNvSpPr>
            <a:spLocks noGrp="1"/>
          </p:cNvSpPr>
          <p:nvPr>
            <p:ph type="dt" sz="half" idx="10"/>
          </p:nvPr>
        </p:nvSpPr>
        <p:spPr/>
        <p:txBody>
          <a:bodyPr/>
          <a:lstStyle/>
          <a:p>
            <a:fld id="{5BD4BCEB-FC39-4F3D-8399-454CECFA3496}" type="datetimeFigureOut">
              <a:rPr lang="fr-DZ" smtClean="0"/>
              <a:t>23/09/2023</a:t>
            </a:fld>
            <a:endParaRPr lang="fr-DZ"/>
          </a:p>
        </p:txBody>
      </p:sp>
      <p:sp>
        <p:nvSpPr>
          <p:cNvPr id="5" name="Footer Placeholder 4">
            <a:extLst>
              <a:ext uri="{FF2B5EF4-FFF2-40B4-BE49-F238E27FC236}">
                <a16:creationId xmlns:a16="http://schemas.microsoft.com/office/drawing/2014/main" id="{4865E303-0A7E-47C6-AAB8-EB761640557D}"/>
              </a:ext>
            </a:extLst>
          </p:cNvPr>
          <p:cNvSpPr>
            <a:spLocks noGrp="1"/>
          </p:cNvSpPr>
          <p:nvPr>
            <p:ph type="ftr" sz="quarter" idx="11"/>
          </p:nvPr>
        </p:nvSpPr>
        <p:spPr/>
        <p:txBody>
          <a:bodyPr/>
          <a:lstStyle/>
          <a:p>
            <a:endParaRPr lang="fr-DZ"/>
          </a:p>
        </p:txBody>
      </p:sp>
      <p:sp>
        <p:nvSpPr>
          <p:cNvPr id="6" name="Slide Number Placeholder 5">
            <a:extLst>
              <a:ext uri="{FF2B5EF4-FFF2-40B4-BE49-F238E27FC236}">
                <a16:creationId xmlns:a16="http://schemas.microsoft.com/office/drawing/2014/main" id="{22EBE765-CC8D-44BC-B966-0A49CD04ADEF}"/>
              </a:ext>
            </a:extLst>
          </p:cNvPr>
          <p:cNvSpPr>
            <a:spLocks noGrp="1"/>
          </p:cNvSpPr>
          <p:nvPr>
            <p:ph type="sldNum" sz="quarter" idx="12"/>
          </p:nvPr>
        </p:nvSpPr>
        <p:spPr/>
        <p:txBody>
          <a:bodyPr/>
          <a:lstStyle/>
          <a:p>
            <a:fld id="{0EC33D46-58C1-44C0-9C49-6846C561F6F3}" type="slidenum">
              <a:rPr lang="fr-DZ" smtClean="0"/>
              <a:t>‹#›</a:t>
            </a:fld>
            <a:endParaRPr lang="fr-DZ"/>
          </a:p>
        </p:txBody>
      </p:sp>
    </p:spTree>
    <p:extLst>
      <p:ext uri="{BB962C8B-B14F-4D97-AF65-F5344CB8AC3E}">
        <p14:creationId xmlns:p14="http://schemas.microsoft.com/office/powerpoint/2010/main" val="907378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CAAE-89E6-4732-9F08-96172BA28933}"/>
              </a:ext>
            </a:extLst>
          </p:cNvPr>
          <p:cNvSpPr>
            <a:spLocks noGrp="1"/>
          </p:cNvSpPr>
          <p:nvPr>
            <p:ph type="title"/>
          </p:nvPr>
        </p:nvSpPr>
        <p:spPr/>
        <p:txBody>
          <a:bodyPr/>
          <a:lstStyle/>
          <a:p>
            <a:r>
              <a:rPr lang="en-US"/>
              <a:t>Click to edit Master title style</a:t>
            </a:r>
            <a:endParaRPr lang="fr-DZ"/>
          </a:p>
        </p:txBody>
      </p:sp>
      <p:sp>
        <p:nvSpPr>
          <p:cNvPr id="3" name="Content Placeholder 2">
            <a:extLst>
              <a:ext uri="{FF2B5EF4-FFF2-40B4-BE49-F238E27FC236}">
                <a16:creationId xmlns:a16="http://schemas.microsoft.com/office/drawing/2014/main" id="{23EFD6E5-F290-43BB-BF0C-AAC5244B28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DZ"/>
          </a:p>
        </p:txBody>
      </p:sp>
      <p:sp>
        <p:nvSpPr>
          <p:cNvPr id="4" name="Date Placeholder 3">
            <a:extLst>
              <a:ext uri="{FF2B5EF4-FFF2-40B4-BE49-F238E27FC236}">
                <a16:creationId xmlns:a16="http://schemas.microsoft.com/office/drawing/2014/main" id="{1C50C148-4E53-46F0-AABB-30A633367AB8}"/>
              </a:ext>
            </a:extLst>
          </p:cNvPr>
          <p:cNvSpPr>
            <a:spLocks noGrp="1"/>
          </p:cNvSpPr>
          <p:nvPr>
            <p:ph type="dt" sz="half" idx="10"/>
          </p:nvPr>
        </p:nvSpPr>
        <p:spPr/>
        <p:txBody>
          <a:bodyPr/>
          <a:lstStyle/>
          <a:p>
            <a:fld id="{5BD4BCEB-FC39-4F3D-8399-454CECFA3496}" type="datetimeFigureOut">
              <a:rPr lang="fr-DZ" smtClean="0"/>
              <a:t>23/09/2023</a:t>
            </a:fld>
            <a:endParaRPr lang="fr-DZ"/>
          </a:p>
        </p:txBody>
      </p:sp>
      <p:sp>
        <p:nvSpPr>
          <p:cNvPr id="5" name="Footer Placeholder 4">
            <a:extLst>
              <a:ext uri="{FF2B5EF4-FFF2-40B4-BE49-F238E27FC236}">
                <a16:creationId xmlns:a16="http://schemas.microsoft.com/office/drawing/2014/main" id="{2020F11A-9859-47DD-9446-2A035A857F06}"/>
              </a:ext>
            </a:extLst>
          </p:cNvPr>
          <p:cNvSpPr>
            <a:spLocks noGrp="1"/>
          </p:cNvSpPr>
          <p:nvPr>
            <p:ph type="ftr" sz="quarter" idx="11"/>
          </p:nvPr>
        </p:nvSpPr>
        <p:spPr/>
        <p:txBody>
          <a:bodyPr/>
          <a:lstStyle/>
          <a:p>
            <a:endParaRPr lang="fr-DZ"/>
          </a:p>
        </p:txBody>
      </p:sp>
      <p:sp>
        <p:nvSpPr>
          <p:cNvPr id="6" name="Slide Number Placeholder 5">
            <a:extLst>
              <a:ext uri="{FF2B5EF4-FFF2-40B4-BE49-F238E27FC236}">
                <a16:creationId xmlns:a16="http://schemas.microsoft.com/office/drawing/2014/main" id="{71A65662-22B5-4A0A-BAD5-53233B343112}"/>
              </a:ext>
            </a:extLst>
          </p:cNvPr>
          <p:cNvSpPr>
            <a:spLocks noGrp="1"/>
          </p:cNvSpPr>
          <p:nvPr>
            <p:ph type="sldNum" sz="quarter" idx="12"/>
          </p:nvPr>
        </p:nvSpPr>
        <p:spPr/>
        <p:txBody>
          <a:bodyPr/>
          <a:lstStyle/>
          <a:p>
            <a:fld id="{0EC33D46-58C1-44C0-9C49-6846C561F6F3}" type="slidenum">
              <a:rPr lang="fr-DZ" smtClean="0"/>
              <a:t>‹#›</a:t>
            </a:fld>
            <a:endParaRPr lang="fr-DZ"/>
          </a:p>
        </p:txBody>
      </p:sp>
    </p:spTree>
    <p:extLst>
      <p:ext uri="{BB962C8B-B14F-4D97-AF65-F5344CB8AC3E}">
        <p14:creationId xmlns:p14="http://schemas.microsoft.com/office/powerpoint/2010/main" val="347506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D940-ACEE-4BB1-82CE-33CEDBB4D2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DZ"/>
          </a:p>
        </p:txBody>
      </p:sp>
      <p:sp>
        <p:nvSpPr>
          <p:cNvPr id="3" name="Text Placeholder 2">
            <a:extLst>
              <a:ext uri="{FF2B5EF4-FFF2-40B4-BE49-F238E27FC236}">
                <a16:creationId xmlns:a16="http://schemas.microsoft.com/office/drawing/2014/main" id="{53CF3998-461C-4B19-B01D-04D0FAD63B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CB2F72-4D23-4012-A8B0-4DD504E63EC8}"/>
              </a:ext>
            </a:extLst>
          </p:cNvPr>
          <p:cNvSpPr>
            <a:spLocks noGrp="1"/>
          </p:cNvSpPr>
          <p:nvPr>
            <p:ph type="dt" sz="half" idx="10"/>
          </p:nvPr>
        </p:nvSpPr>
        <p:spPr/>
        <p:txBody>
          <a:bodyPr/>
          <a:lstStyle/>
          <a:p>
            <a:fld id="{5BD4BCEB-FC39-4F3D-8399-454CECFA3496}" type="datetimeFigureOut">
              <a:rPr lang="fr-DZ" smtClean="0"/>
              <a:t>23/09/2023</a:t>
            </a:fld>
            <a:endParaRPr lang="fr-DZ"/>
          </a:p>
        </p:txBody>
      </p:sp>
      <p:sp>
        <p:nvSpPr>
          <p:cNvPr id="5" name="Footer Placeholder 4">
            <a:extLst>
              <a:ext uri="{FF2B5EF4-FFF2-40B4-BE49-F238E27FC236}">
                <a16:creationId xmlns:a16="http://schemas.microsoft.com/office/drawing/2014/main" id="{D89FF133-5FAA-4613-94C7-549D91B8F531}"/>
              </a:ext>
            </a:extLst>
          </p:cNvPr>
          <p:cNvSpPr>
            <a:spLocks noGrp="1"/>
          </p:cNvSpPr>
          <p:nvPr>
            <p:ph type="ftr" sz="quarter" idx="11"/>
          </p:nvPr>
        </p:nvSpPr>
        <p:spPr/>
        <p:txBody>
          <a:bodyPr/>
          <a:lstStyle/>
          <a:p>
            <a:endParaRPr lang="fr-DZ"/>
          </a:p>
        </p:txBody>
      </p:sp>
      <p:sp>
        <p:nvSpPr>
          <p:cNvPr id="6" name="Slide Number Placeholder 5">
            <a:extLst>
              <a:ext uri="{FF2B5EF4-FFF2-40B4-BE49-F238E27FC236}">
                <a16:creationId xmlns:a16="http://schemas.microsoft.com/office/drawing/2014/main" id="{C4588F97-1887-44EE-B4AA-02F7A7428E7B}"/>
              </a:ext>
            </a:extLst>
          </p:cNvPr>
          <p:cNvSpPr>
            <a:spLocks noGrp="1"/>
          </p:cNvSpPr>
          <p:nvPr>
            <p:ph type="sldNum" sz="quarter" idx="12"/>
          </p:nvPr>
        </p:nvSpPr>
        <p:spPr/>
        <p:txBody>
          <a:bodyPr/>
          <a:lstStyle/>
          <a:p>
            <a:fld id="{0EC33D46-58C1-44C0-9C49-6846C561F6F3}" type="slidenum">
              <a:rPr lang="fr-DZ" smtClean="0"/>
              <a:t>‹#›</a:t>
            </a:fld>
            <a:endParaRPr lang="fr-DZ"/>
          </a:p>
        </p:txBody>
      </p:sp>
    </p:spTree>
    <p:extLst>
      <p:ext uri="{BB962C8B-B14F-4D97-AF65-F5344CB8AC3E}">
        <p14:creationId xmlns:p14="http://schemas.microsoft.com/office/powerpoint/2010/main" val="3003540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8A208-5EE2-4162-B800-7D3EA44F57CC}"/>
              </a:ext>
            </a:extLst>
          </p:cNvPr>
          <p:cNvSpPr>
            <a:spLocks noGrp="1"/>
          </p:cNvSpPr>
          <p:nvPr>
            <p:ph type="title"/>
          </p:nvPr>
        </p:nvSpPr>
        <p:spPr/>
        <p:txBody>
          <a:bodyPr/>
          <a:lstStyle/>
          <a:p>
            <a:r>
              <a:rPr lang="en-US"/>
              <a:t>Click to edit Master title style</a:t>
            </a:r>
            <a:endParaRPr lang="fr-DZ"/>
          </a:p>
        </p:txBody>
      </p:sp>
      <p:sp>
        <p:nvSpPr>
          <p:cNvPr id="3" name="Content Placeholder 2">
            <a:extLst>
              <a:ext uri="{FF2B5EF4-FFF2-40B4-BE49-F238E27FC236}">
                <a16:creationId xmlns:a16="http://schemas.microsoft.com/office/drawing/2014/main" id="{5D02A836-F994-4D66-8718-8700B7AA97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DZ"/>
          </a:p>
        </p:txBody>
      </p:sp>
      <p:sp>
        <p:nvSpPr>
          <p:cNvPr id="4" name="Content Placeholder 3">
            <a:extLst>
              <a:ext uri="{FF2B5EF4-FFF2-40B4-BE49-F238E27FC236}">
                <a16:creationId xmlns:a16="http://schemas.microsoft.com/office/drawing/2014/main" id="{B0DF1100-B37F-435A-85A3-8E2E1F016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DZ"/>
          </a:p>
        </p:txBody>
      </p:sp>
      <p:sp>
        <p:nvSpPr>
          <p:cNvPr id="5" name="Date Placeholder 4">
            <a:extLst>
              <a:ext uri="{FF2B5EF4-FFF2-40B4-BE49-F238E27FC236}">
                <a16:creationId xmlns:a16="http://schemas.microsoft.com/office/drawing/2014/main" id="{5772C6E2-EAB0-4E39-864D-109D795F088E}"/>
              </a:ext>
            </a:extLst>
          </p:cNvPr>
          <p:cNvSpPr>
            <a:spLocks noGrp="1"/>
          </p:cNvSpPr>
          <p:nvPr>
            <p:ph type="dt" sz="half" idx="10"/>
          </p:nvPr>
        </p:nvSpPr>
        <p:spPr/>
        <p:txBody>
          <a:bodyPr/>
          <a:lstStyle/>
          <a:p>
            <a:fld id="{5BD4BCEB-FC39-4F3D-8399-454CECFA3496}" type="datetimeFigureOut">
              <a:rPr lang="fr-DZ" smtClean="0"/>
              <a:t>23/09/2023</a:t>
            </a:fld>
            <a:endParaRPr lang="fr-DZ"/>
          </a:p>
        </p:txBody>
      </p:sp>
      <p:sp>
        <p:nvSpPr>
          <p:cNvPr id="6" name="Footer Placeholder 5">
            <a:extLst>
              <a:ext uri="{FF2B5EF4-FFF2-40B4-BE49-F238E27FC236}">
                <a16:creationId xmlns:a16="http://schemas.microsoft.com/office/drawing/2014/main" id="{CC9D3998-EE49-4F5A-87DE-ECA3F2F6A8F6}"/>
              </a:ext>
            </a:extLst>
          </p:cNvPr>
          <p:cNvSpPr>
            <a:spLocks noGrp="1"/>
          </p:cNvSpPr>
          <p:nvPr>
            <p:ph type="ftr" sz="quarter" idx="11"/>
          </p:nvPr>
        </p:nvSpPr>
        <p:spPr/>
        <p:txBody>
          <a:bodyPr/>
          <a:lstStyle/>
          <a:p>
            <a:endParaRPr lang="fr-DZ"/>
          </a:p>
        </p:txBody>
      </p:sp>
      <p:sp>
        <p:nvSpPr>
          <p:cNvPr id="7" name="Slide Number Placeholder 6">
            <a:extLst>
              <a:ext uri="{FF2B5EF4-FFF2-40B4-BE49-F238E27FC236}">
                <a16:creationId xmlns:a16="http://schemas.microsoft.com/office/drawing/2014/main" id="{483D6415-C434-427C-B734-E0E68B66DABE}"/>
              </a:ext>
            </a:extLst>
          </p:cNvPr>
          <p:cNvSpPr>
            <a:spLocks noGrp="1"/>
          </p:cNvSpPr>
          <p:nvPr>
            <p:ph type="sldNum" sz="quarter" idx="12"/>
          </p:nvPr>
        </p:nvSpPr>
        <p:spPr/>
        <p:txBody>
          <a:bodyPr/>
          <a:lstStyle/>
          <a:p>
            <a:fld id="{0EC33D46-58C1-44C0-9C49-6846C561F6F3}" type="slidenum">
              <a:rPr lang="fr-DZ" smtClean="0"/>
              <a:t>‹#›</a:t>
            </a:fld>
            <a:endParaRPr lang="fr-DZ"/>
          </a:p>
        </p:txBody>
      </p:sp>
    </p:spTree>
    <p:extLst>
      <p:ext uri="{BB962C8B-B14F-4D97-AF65-F5344CB8AC3E}">
        <p14:creationId xmlns:p14="http://schemas.microsoft.com/office/powerpoint/2010/main" val="1332547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0333-B8E5-492E-A10B-79331A60AE59}"/>
              </a:ext>
            </a:extLst>
          </p:cNvPr>
          <p:cNvSpPr>
            <a:spLocks noGrp="1"/>
          </p:cNvSpPr>
          <p:nvPr>
            <p:ph type="title"/>
          </p:nvPr>
        </p:nvSpPr>
        <p:spPr>
          <a:xfrm>
            <a:off x="839788" y="365125"/>
            <a:ext cx="10515600" cy="1325563"/>
          </a:xfrm>
        </p:spPr>
        <p:txBody>
          <a:bodyPr/>
          <a:lstStyle/>
          <a:p>
            <a:r>
              <a:rPr lang="en-US"/>
              <a:t>Click to edit Master title style</a:t>
            </a:r>
            <a:endParaRPr lang="fr-DZ"/>
          </a:p>
        </p:txBody>
      </p:sp>
      <p:sp>
        <p:nvSpPr>
          <p:cNvPr id="3" name="Text Placeholder 2">
            <a:extLst>
              <a:ext uri="{FF2B5EF4-FFF2-40B4-BE49-F238E27FC236}">
                <a16:creationId xmlns:a16="http://schemas.microsoft.com/office/drawing/2014/main" id="{F64E34E2-F990-4CCE-8670-3BDFBE1ACE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7DB9D1-C1D0-4309-895F-75FD957647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DZ"/>
          </a:p>
        </p:txBody>
      </p:sp>
      <p:sp>
        <p:nvSpPr>
          <p:cNvPr id="5" name="Text Placeholder 4">
            <a:extLst>
              <a:ext uri="{FF2B5EF4-FFF2-40B4-BE49-F238E27FC236}">
                <a16:creationId xmlns:a16="http://schemas.microsoft.com/office/drawing/2014/main" id="{8E4073BA-FE6A-45C1-BA80-00529F9646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9B8BE9-1F79-41CD-B78A-42D61CFCB1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DZ"/>
          </a:p>
        </p:txBody>
      </p:sp>
      <p:sp>
        <p:nvSpPr>
          <p:cNvPr id="7" name="Date Placeholder 6">
            <a:extLst>
              <a:ext uri="{FF2B5EF4-FFF2-40B4-BE49-F238E27FC236}">
                <a16:creationId xmlns:a16="http://schemas.microsoft.com/office/drawing/2014/main" id="{60FC4386-7938-4C8D-8C35-4B6769240191}"/>
              </a:ext>
            </a:extLst>
          </p:cNvPr>
          <p:cNvSpPr>
            <a:spLocks noGrp="1"/>
          </p:cNvSpPr>
          <p:nvPr>
            <p:ph type="dt" sz="half" idx="10"/>
          </p:nvPr>
        </p:nvSpPr>
        <p:spPr/>
        <p:txBody>
          <a:bodyPr/>
          <a:lstStyle/>
          <a:p>
            <a:fld id="{5BD4BCEB-FC39-4F3D-8399-454CECFA3496}" type="datetimeFigureOut">
              <a:rPr lang="fr-DZ" smtClean="0"/>
              <a:t>23/09/2023</a:t>
            </a:fld>
            <a:endParaRPr lang="fr-DZ"/>
          </a:p>
        </p:txBody>
      </p:sp>
      <p:sp>
        <p:nvSpPr>
          <p:cNvPr id="8" name="Footer Placeholder 7">
            <a:extLst>
              <a:ext uri="{FF2B5EF4-FFF2-40B4-BE49-F238E27FC236}">
                <a16:creationId xmlns:a16="http://schemas.microsoft.com/office/drawing/2014/main" id="{9B2871AE-7E1B-4076-9176-6F41641A0479}"/>
              </a:ext>
            </a:extLst>
          </p:cNvPr>
          <p:cNvSpPr>
            <a:spLocks noGrp="1"/>
          </p:cNvSpPr>
          <p:nvPr>
            <p:ph type="ftr" sz="quarter" idx="11"/>
          </p:nvPr>
        </p:nvSpPr>
        <p:spPr/>
        <p:txBody>
          <a:bodyPr/>
          <a:lstStyle/>
          <a:p>
            <a:endParaRPr lang="fr-DZ"/>
          </a:p>
        </p:txBody>
      </p:sp>
      <p:sp>
        <p:nvSpPr>
          <p:cNvPr id="9" name="Slide Number Placeholder 8">
            <a:extLst>
              <a:ext uri="{FF2B5EF4-FFF2-40B4-BE49-F238E27FC236}">
                <a16:creationId xmlns:a16="http://schemas.microsoft.com/office/drawing/2014/main" id="{77923C0B-E417-4036-BB5D-683B796304AD}"/>
              </a:ext>
            </a:extLst>
          </p:cNvPr>
          <p:cNvSpPr>
            <a:spLocks noGrp="1"/>
          </p:cNvSpPr>
          <p:nvPr>
            <p:ph type="sldNum" sz="quarter" idx="12"/>
          </p:nvPr>
        </p:nvSpPr>
        <p:spPr/>
        <p:txBody>
          <a:bodyPr/>
          <a:lstStyle/>
          <a:p>
            <a:fld id="{0EC33D46-58C1-44C0-9C49-6846C561F6F3}" type="slidenum">
              <a:rPr lang="fr-DZ" smtClean="0"/>
              <a:t>‹#›</a:t>
            </a:fld>
            <a:endParaRPr lang="fr-DZ"/>
          </a:p>
        </p:txBody>
      </p:sp>
    </p:spTree>
    <p:extLst>
      <p:ext uri="{BB962C8B-B14F-4D97-AF65-F5344CB8AC3E}">
        <p14:creationId xmlns:p14="http://schemas.microsoft.com/office/powerpoint/2010/main" val="109471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4F80-B19B-41C3-B4E3-7BFB94799B83}"/>
              </a:ext>
            </a:extLst>
          </p:cNvPr>
          <p:cNvSpPr>
            <a:spLocks noGrp="1"/>
          </p:cNvSpPr>
          <p:nvPr>
            <p:ph type="title"/>
          </p:nvPr>
        </p:nvSpPr>
        <p:spPr/>
        <p:txBody>
          <a:bodyPr/>
          <a:lstStyle/>
          <a:p>
            <a:r>
              <a:rPr lang="en-US"/>
              <a:t>Click to edit Master title style</a:t>
            </a:r>
            <a:endParaRPr lang="fr-DZ"/>
          </a:p>
        </p:txBody>
      </p:sp>
      <p:sp>
        <p:nvSpPr>
          <p:cNvPr id="3" name="Date Placeholder 2">
            <a:extLst>
              <a:ext uri="{FF2B5EF4-FFF2-40B4-BE49-F238E27FC236}">
                <a16:creationId xmlns:a16="http://schemas.microsoft.com/office/drawing/2014/main" id="{0C478739-1461-48DC-880E-5080F20CF395}"/>
              </a:ext>
            </a:extLst>
          </p:cNvPr>
          <p:cNvSpPr>
            <a:spLocks noGrp="1"/>
          </p:cNvSpPr>
          <p:nvPr>
            <p:ph type="dt" sz="half" idx="10"/>
          </p:nvPr>
        </p:nvSpPr>
        <p:spPr/>
        <p:txBody>
          <a:bodyPr/>
          <a:lstStyle/>
          <a:p>
            <a:fld id="{5BD4BCEB-FC39-4F3D-8399-454CECFA3496}" type="datetimeFigureOut">
              <a:rPr lang="fr-DZ" smtClean="0"/>
              <a:t>23/09/2023</a:t>
            </a:fld>
            <a:endParaRPr lang="fr-DZ"/>
          </a:p>
        </p:txBody>
      </p:sp>
      <p:sp>
        <p:nvSpPr>
          <p:cNvPr id="4" name="Footer Placeholder 3">
            <a:extLst>
              <a:ext uri="{FF2B5EF4-FFF2-40B4-BE49-F238E27FC236}">
                <a16:creationId xmlns:a16="http://schemas.microsoft.com/office/drawing/2014/main" id="{78B1C12F-9B6F-411C-B658-55CF4E2B53FE}"/>
              </a:ext>
            </a:extLst>
          </p:cNvPr>
          <p:cNvSpPr>
            <a:spLocks noGrp="1"/>
          </p:cNvSpPr>
          <p:nvPr>
            <p:ph type="ftr" sz="quarter" idx="11"/>
          </p:nvPr>
        </p:nvSpPr>
        <p:spPr/>
        <p:txBody>
          <a:bodyPr/>
          <a:lstStyle/>
          <a:p>
            <a:endParaRPr lang="fr-DZ"/>
          </a:p>
        </p:txBody>
      </p:sp>
      <p:sp>
        <p:nvSpPr>
          <p:cNvPr id="5" name="Slide Number Placeholder 4">
            <a:extLst>
              <a:ext uri="{FF2B5EF4-FFF2-40B4-BE49-F238E27FC236}">
                <a16:creationId xmlns:a16="http://schemas.microsoft.com/office/drawing/2014/main" id="{6F1C9575-3527-4F74-B157-6117F93C4A09}"/>
              </a:ext>
            </a:extLst>
          </p:cNvPr>
          <p:cNvSpPr>
            <a:spLocks noGrp="1"/>
          </p:cNvSpPr>
          <p:nvPr>
            <p:ph type="sldNum" sz="quarter" idx="12"/>
          </p:nvPr>
        </p:nvSpPr>
        <p:spPr/>
        <p:txBody>
          <a:bodyPr/>
          <a:lstStyle/>
          <a:p>
            <a:fld id="{0EC33D46-58C1-44C0-9C49-6846C561F6F3}" type="slidenum">
              <a:rPr lang="fr-DZ" smtClean="0"/>
              <a:t>‹#›</a:t>
            </a:fld>
            <a:endParaRPr lang="fr-DZ"/>
          </a:p>
        </p:txBody>
      </p:sp>
    </p:spTree>
    <p:extLst>
      <p:ext uri="{BB962C8B-B14F-4D97-AF65-F5344CB8AC3E}">
        <p14:creationId xmlns:p14="http://schemas.microsoft.com/office/powerpoint/2010/main" val="4265582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0FEE3F-D4C9-43C8-8A46-2B6E5FE35A12}"/>
              </a:ext>
            </a:extLst>
          </p:cNvPr>
          <p:cNvSpPr>
            <a:spLocks noGrp="1"/>
          </p:cNvSpPr>
          <p:nvPr>
            <p:ph type="dt" sz="half" idx="10"/>
          </p:nvPr>
        </p:nvSpPr>
        <p:spPr/>
        <p:txBody>
          <a:bodyPr/>
          <a:lstStyle/>
          <a:p>
            <a:fld id="{5BD4BCEB-FC39-4F3D-8399-454CECFA3496}" type="datetimeFigureOut">
              <a:rPr lang="fr-DZ" smtClean="0"/>
              <a:t>23/09/2023</a:t>
            </a:fld>
            <a:endParaRPr lang="fr-DZ"/>
          </a:p>
        </p:txBody>
      </p:sp>
      <p:sp>
        <p:nvSpPr>
          <p:cNvPr id="3" name="Footer Placeholder 2">
            <a:extLst>
              <a:ext uri="{FF2B5EF4-FFF2-40B4-BE49-F238E27FC236}">
                <a16:creationId xmlns:a16="http://schemas.microsoft.com/office/drawing/2014/main" id="{595277B1-5181-4362-92CA-627E82E8B3BB}"/>
              </a:ext>
            </a:extLst>
          </p:cNvPr>
          <p:cNvSpPr>
            <a:spLocks noGrp="1"/>
          </p:cNvSpPr>
          <p:nvPr>
            <p:ph type="ftr" sz="quarter" idx="11"/>
          </p:nvPr>
        </p:nvSpPr>
        <p:spPr/>
        <p:txBody>
          <a:bodyPr/>
          <a:lstStyle/>
          <a:p>
            <a:endParaRPr lang="fr-DZ"/>
          </a:p>
        </p:txBody>
      </p:sp>
      <p:sp>
        <p:nvSpPr>
          <p:cNvPr id="4" name="Slide Number Placeholder 3">
            <a:extLst>
              <a:ext uri="{FF2B5EF4-FFF2-40B4-BE49-F238E27FC236}">
                <a16:creationId xmlns:a16="http://schemas.microsoft.com/office/drawing/2014/main" id="{7D56A2DE-BD0B-4A16-9B49-3FE446EEF8C6}"/>
              </a:ext>
            </a:extLst>
          </p:cNvPr>
          <p:cNvSpPr>
            <a:spLocks noGrp="1"/>
          </p:cNvSpPr>
          <p:nvPr>
            <p:ph type="sldNum" sz="quarter" idx="12"/>
          </p:nvPr>
        </p:nvSpPr>
        <p:spPr/>
        <p:txBody>
          <a:bodyPr/>
          <a:lstStyle/>
          <a:p>
            <a:fld id="{0EC33D46-58C1-44C0-9C49-6846C561F6F3}" type="slidenum">
              <a:rPr lang="fr-DZ" smtClean="0"/>
              <a:t>‹#›</a:t>
            </a:fld>
            <a:endParaRPr lang="fr-DZ"/>
          </a:p>
        </p:txBody>
      </p:sp>
    </p:spTree>
    <p:extLst>
      <p:ext uri="{BB962C8B-B14F-4D97-AF65-F5344CB8AC3E}">
        <p14:creationId xmlns:p14="http://schemas.microsoft.com/office/powerpoint/2010/main" val="212641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15FFA-80B8-42BE-8387-E4DF56A272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DZ"/>
          </a:p>
        </p:txBody>
      </p:sp>
      <p:sp>
        <p:nvSpPr>
          <p:cNvPr id="3" name="Content Placeholder 2">
            <a:extLst>
              <a:ext uri="{FF2B5EF4-FFF2-40B4-BE49-F238E27FC236}">
                <a16:creationId xmlns:a16="http://schemas.microsoft.com/office/drawing/2014/main" id="{5F071E5D-1750-4DB6-96EC-5146BBE02E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DZ"/>
          </a:p>
        </p:txBody>
      </p:sp>
      <p:sp>
        <p:nvSpPr>
          <p:cNvPr id="4" name="Text Placeholder 3">
            <a:extLst>
              <a:ext uri="{FF2B5EF4-FFF2-40B4-BE49-F238E27FC236}">
                <a16:creationId xmlns:a16="http://schemas.microsoft.com/office/drawing/2014/main" id="{618F6DEB-04C1-4674-85F7-0FC7AD778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C6D236-B540-4EF9-ABF7-D127F8379D4B}"/>
              </a:ext>
            </a:extLst>
          </p:cNvPr>
          <p:cNvSpPr>
            <a:spLocks noGrp="1"/>
          </p:cNvSpPr>
          <p:nvPr>
            <p:ph type="dt" sz="half" idx="10"/>
          </p:nvPr>
        </p:nvSpPr>
        <p:spPr/>
        <p:txBody>
          <a:bodyPr/>
          <a:lstStyle/>
          <a:p>
            <a:fld id="{5BD4BCEB-FC39-4F3D-8399-454CECFA3496}" type="datetimeFigureOut">
              <a:rPr lang="fr-DZ" smtClean="0"/>
              <a:t>23/09/2023</a:t>
            </a:fld>
            <a:endParaRPr lang="fr-DZ"/>
          </a:p>
        </p:txBody>
      </p:sp>
      <p:sp>
        <p:nvSpPr>
          <p:cNvPr id="6" name="Footer Placeholder 5">
            <a:extLst>
              <a:ext uri="{FF2B5EF4-FFF2-40B4-BE49-F238E27FC236}">
                <a16:creationId xmlns:a16="http://schemas.microsoft.com/office/drawing/2014/main" id="{62A58040-ACA2-442C-B1F9-03E8857BF8FE}"/>
              </a:ext>
            </a:extLst>
          </p:cNvPr>
          <p:cNvSpPr>
            <a:spLocks noGrp="1"/>
          </p:cNvSpPr>
          <p:nvPr>
            <p:ph type="ftr" sz="quarter" idx="11"/>
          </p:nvPr>
        </p:nvSpPr>
        <p:spPr/>
        <p:txBody>
          <a:bodyPr/>
          <a:lstStyle/>
          <a:p>
            <a:endParaRPr lang="fr-DZ"/>
          </a:p>
        </p:txBody>
      </p:sp>
      <p:sp>
        <p:nvSpPr>
          <p:cNvPr id="7" name="Slide Number Placeholder 6">
            <a:extLst>
              <a:ext uri="{FF2B5EF4-FFF2-40B4-BE49-F238E27FC236}">
                <a16:creationId xmlns:a16="http://schemas.microsoft.com/office/drawing/2014/main" id="{8FF23DC4-65D0-480F-9DED-AEB4931D972A}"/>
              </a:ext>
            </a:extLst>
          </p:cNvPr>
          <p:cNvSpPr>
            <a:spLocks noGrp="1"/>
          </p:cNvSpPr>
          <p:nvPr>
            <p:ph type="sldNum" sz="quarter" idx="12"/>
          </p:nvPr>
        </p:nvSpPr>
        <p:spPr/>
        <p:txBody>
          <a:bodyPr/>
          <a:lstStyle/>
          <a:p>
            <a:fld id="{0EC33D46-58C1-44C0-9C49-6846C561F6F3}" type="slidenum">
              <a:rPr lang="fr-DZ" smtClean="0"/>
              <a:t>‹#›</a:t>
            </a:fld>
            <a:endParaRPr lang="fr-DZ"/>
          </a:p>
        </p:txBody>
      </p:sp>
    </p:spTree>
    <p:extLst>
      <p:ext uri="{BB962C8B-B14F-4D97-AF65-F5344CB8AC3E}">
        <p14:creationId xmlns:p14="http://schemas.microsoft.com/office/powerpoint/2010/main" val="330151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EA1C-2619-4604-88AE-95C9F7064E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DZ"/>
          </a:p>
        </p:txBody>
      </p:sp>
      <p:sp>
        <p:nvSpPr>
          <p:cNvPr id="3" name="Picture Placeholder 2">
            <a:extLst>
              <a:ext uri="{FF2B5EF4-FFF2-40B4-BE49-F238E27FC236}">
                <a16:creationId xmlns:a16="http://schemas.microsoft.com/office/drawing/2014/main" id="{24509CF9-059A-4586-B1F4-7BF6C4BF0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DZ"/>
          </a:p>
        </p:txBody>
      </p:sp>
      <p:sp>
        <p:nvSpPr>
          <p:cNvPr id="4" name="Text Placeholder 3">
            <a:extLst>
              <a:ext uri="{FF2B5EF4-FFF2-40B4-BE49-F238E27FC236}">
                <a16:creationId xmlns:a16="http://schemas.microsoft.com/office/drawing/2014/main" id="{820BDAB7-66FE-4936-9B8A-3B97B7C97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CE9EBE-5398-4550-82A5-2656BCEECBB6}"/>
              </a:ext>
            </a:extLst>
          </p:cNvPr>
          <p:cNvSpPr>
            <a:spLocks noGrp="1"/>
          </p:cNvSpPr>
          <p:nvPr>
            <p:ph type="dt" sz="half" idx="10"/>
          </p:nvPr>
        </p:nvSpPr>
        <p:spPr/>
        <p:txBody>
          <a:bodyPr/>
          <a:lstStyle/>
          <a:p>
            <a:fld id="{5BD4BCEB-FC39-4F3D-8399-454CECFA3496}" type="datetimeFigureOut">
              <a:rPr lang="fr-DZ" smtClean="0"/>
              <a:t>23/09/2023</a:t>
            </a:fld>
            <a:endParaRPr lang="fr-DZ"/>
          </a:p>
        </p:txBody>
      </p:sp>
      <p:sp>
        <p:nvSpPr>
          <p:cNvPr id="6" name="Footer Placeholder 5">
            <a:extLst>
              <a:ext uri="{FF2B5EF4-FFF2-40B4-BE49-F238E27FC236}">
                <a16:creationId xmlns:a16="http://schemas.microsoft.com/office/drawing/2014/main" id="{F6928D69-A77A-4AA8-9FA8-189DB75C6153}"/>
              </a:ext>
            </a:extLst>
          </p:cNvPr>
          <p:cNvSpPr>
            <a:spLocks noGrp="1"/>
          </p:cNvSpPr>
          <p:nvPr>
            <p:ph type="ftr" sz="quarter" idx="11"/>
          </p:nvPr>
        </p:nvSpPr>
        <p:spPr/>
        <p:txBody>
          <a:bodyPr/>
          <a:lstStyle/>
          <a:p>
            <a:endParaRPr lang="fr-DZ"/>
          </a:p>
        </p:txBody>
      </p:sp>
      <p:sp>
        <p:nvSpPr>
          <p:cNvPr id="7" name="Slide Number Placeholder 6">
            <a:extLst>
              <a:ext uri="{FF2B5EF4-FFF2-40B4-BE49-F238E27FC236}">
                <a16:creationId xmlns:a16="http://schemas.microsoft.com/office/drawing/2014/main" id="{59A85D6F-BA20-46E9-A9A2-C11AE8502CC8}"/>
              </a:ext>
            </a:extLst>
          </p:cNvPr>
          <p:cNvSpPr>
            <a:spLocks noGrp="1"/>
          </p:cNvSpPr>
          <p:nvPr>
            <p:ph type="sldNum" sz="quarter" idx="12"/>
          </p:nvPr>
        </p:nvSpPr>
        <p:spPr/>
        <p:txBody>
          <a:bodyPr/>
          <a:lstStyle/>
          <a:p>
            <a:fld id="{0EC33D46-58C1-44C0-9C49-6846C561F6F3}" type="slidenum">
              <a:rPr lang="fr-DZ" smtClean="0"/>
              <a:t>‹#›</a:t>
            </a:fld>
            <a:endParaRPr lang="fr-DZ"/>
          </a:p>
        </p:txBody>
      </p:sp>
    </p:spTree>
    <p:extLst>
      <p:ext uri="{BB962C8B-B14F-4D97-AF65-F5344CB8AC3E}">
        <p14:creationId xmlns:p14="http://schemas.microsoft.com/office/powerpoint/2010/main" val="2226694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F99E4-B16D-4F82-8ACB-F9BFF7CB8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DZ"/>
          </a:p>
        </p:txBody>
      </p:sp>
      <p:sp>
        <p:nvSpPr>
          <p:cNvPr id="3" name="Text Placeholder 2">
            <a:extLst>
              <a:ext uri="{FF2B5EF4-FFF2-40B4-BE49-F238E27FC236}">
                <a16:creationId xmlns:a16="http://schemas.microsoft.com/office/drawing/2014/main" id="{78B619E6-3CB2-4BF0-8679-AF30C07821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DZ"/>
          </a:p>
        </p:txBody>
      </p:sp>
      <p:sp>
        <p:nvSpPr>
          <p:cNvPr id="4" name="Date Placeholder 3">
            <a:extLst>
              <a:ext uri="{FF2B5EF4-FFF2-40B4-BE49-F238E27FC236}">
                <a16:creationId xmlns:a16="http://schemas.microsoft.com/office/drawing/2014/main" id="{7DF53C15-94AB-4C4E-A7ED-A2880F989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4BCEB-FC39-4F3D-8399-454CECFA3496}" type="datetimeFigureOut">
              <a:rPr lang="fr-DZ" smtClean="0"/>
              <a:t>23/09/2023</a:t>
            </a:fld>
            <a:endParaRPr lang="fr-DZ"/>
          </a:p>
        </p:txBody>
      </p:sp>
      <p:sp>
        <p:nvSpPr>
          <p:cNvPr id="5" name="Footer Placeholder 4">
            <a:extLst>
              <a:ext uri="{FF2B5EF4-FFF2-40B4-BE49-F238E27FC236}">
                <a16:creationId xmlns:a16="http://schemas.microsoft.com/office/drawing/2014/main" id="{2BCB77C3-607F-40E8-B93A-4DD994CD1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DZ"/>
          </a:p>
        </p:txBody>
      </p:sp>
      <p:sp>
        <p:nvSpPr>
          <p:cNvPr id="6" name="Slide Number Placeholder 5">
            <a:extLst>
              <a:ext uri="{FF2B5EF4-FFF2-40B4-BE49-F238E27FC236}">
                <a16:creationId xmlns:a16="http://schemas.microsoft.com/office/drawing/2014/main" id="{A4BE1267-71DD-4AA7-BDEC-F72A02F5CF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33D46-58C1-44C0-9C49-6846C561F6F3}" type="slidenum">
              <a:rPr lang="fr-DZ" smtClean="0"/>
              <a:t>‹#›</a:t>
            </a:fld>
            <a:endParaRPr lang="fr-DZ"/>
          </a:p>
        </p:txBody>
      </p:sp>
    </p:spTree>
    <p:extLst>
      <p:ext uri="{BB962C8B-B14F-4D97-AF65-F5344CB8AC3E}">
        <p14:creationId xmlns:p14="http://schemas.microsoft.com/office/powerpoint/2010/main" val="2467232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D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AE64-F977-44AE-A447-D977700D8043}"/>
              </a:ext>
            </a:extLst>
          </p:cNvPr>
          <p:cNvSpPr>
            <a:spLocks noGrp="1"/>
          </p:cNvSpPr>
          <p:nvPr>
            <p:ph type="ctrTitle"/>
          </p:nvPr>
        </p:nvSpPr>
        <p:spPr>
          <a:xfrm>
            <a:off x="1524000" y="2131618"/>
            <a:ext cx="9144000" cy="2387600"/>
          </a:xfrm>
        </p:spPr>
        <p:txBody>
          <a:bodyPr/>
          <a:lstStyle/>
          <a:p>
            <a:r>
              <a:rPr lang="fr-FR" b="1" dirty="0">
                <a:solidFill>
                  <a:schemeClr val="accent1">
                    <a:lumMod val="50000"/>
                  </a:schemeClr>
                </a:solidFill>
              </a:rPr>
              <a:t>Le parcours de l’étudiant en médecine</a:t>
            </a:r>
            <a:endParaRPr lang="fr-DZ" b="1" dirty="0">
              <a:solidFill>
                <a:schemeClr val="accent1">
                  <a:lumMod val="50000"/>
                </a:schemeClr>
              </a:solidFill>
            </a:endParaRPr>
          </a:p>
        </p:txBody>
      </p:sp>
      <p:sp>
        <p:nvSpPr>
          <p:cNvPr id="3" name="Subtitle 2">
            <a:extLst>
              <a:ext uri="{FF2B5EF4-FFF2-40B4-BE49-F238E27FC236}">
                <a16:creationId xmlns:a16="http://schemas.microsoft.com/office/drawing/2014/main" id="{9E7CE18E-061C-4F52-B400-9E04F24E9129}"/>
              </a:ext>
            </a:extLst>
          </p:cNvPr>
          <p:cNvSpPr>
            <a:spLocks noGrp="1"/>
          </p:cNvSpPr>
          <p:nvPr>
            <p:ph type="subTitle" idx="1"/>
          </p:nvPr>
        </p:nvSpPr>
        <p:spPr>
          <a:xfrm>
            <a:off x="1524000" y="4988820"/>
            <a:ext cx="9144000" cy="1655762"/>
          </a:xfrm>
        </p:spPr>
        <p:txBody>
          <a:bodyPr/>
          <a:lstStyle/>
          <a:p>
            <a:r>
              <a:rPr lang="fr-FR" dirty="0"/>
              <a:t>Professeur Benalia Mokhtar</a:t>
            </a:r>
            <a:endParaRPr lang="fr-DZ" dirty="0"/>
          </a:p>
        </p:txBody>
      </p:sp>
      <p:pic>
        <p:nvPicPr>
          <p:cNvPr id="21506" name="Picture 2" descr="Université Ibn Khaldoun de Tiaret — Wikipédia">
            <a:extLst>
              <a:ext uri="{FF2B5EF4-FFF2-40B4-BE49-F238E27FC236}">
                <a16:creationId xmlns:a16="http://schemas.microsoft.com/office/drawing/2014/main" id="{2D0DC360-E053-4E3A-BCB4-52948BEC6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6776" y="209862"/>
            <a:ext cx="1343775" cy="1314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ACA7B4-4C5B-4F81-87EA-F93550D4E968}"/>
              </a:ext>
            </a:extLst>
          </p:cNvPr>
          <p:cNvSpPr txBox="1"/>
          <p:nvPr/>
        </p:nvSpPr>
        <p:spPr>
          <a:xfrm>
            <a:off x="2635719" y="405330"/>
            <a:ext cx="6768164" cy="923330"/>
          </a:xfrm>
          <a:prstGeom prst="rect">
            <a:avLst/>
          </a:prstGeom>
          <a:noFill/>
        </p:spPr>
        <p:txBody>
          <a:bodyPr wrap="square" rtlCol="0">
            <a:spAutoFit/>
          </a:bodyPr>
          <a:lstStyle/>
          <a:p>
            <a:pPr algn="ctr"/>
            <a:r>
              <a:rPr lang="fr-FR" dirty="0"/>
              <a:t>REPUBLIQUE ALGERIENNE DEMOCRATIQUE ET POPULAIRE</a:t>
            </a:r>
          </a:p>
          <a:p>
            <a:pPr algn="ctr"/>
            <a:r>
              <a:rPr lang="fr-FR" dirty="0"/>
              <a:t>Ministère de l’Enseignement Supérieur et de la Recherche Scientifique</a:t>
            </a:r>
          </a:p>
          <a:p>
            <a:pPr algn="ctr"/>
            <a:r>
              <a:rPr lang="fr-FR" dirty="0"/>
              <a:t>Université Ibn Khaldoun de Tiaret</a:t>
            </a:r>
            <a:endParaRPr lang="fr-DZ" dirty="0"/>
          </a:p>
        </p:txBody>
      </p:sp>
      <p:pic>
        <p:nvPicPr>
          <p:cNvPr id="21510" name="Picture 6" descr="Ministère de l'Enseignement supérieur et de la Recherche scientifique ( Algérie) — Wikipédia">
            <a:extLst>
              <a:ext uri="{FF2B5EF4-FFF2-40B4-BE49-F238E27FC236}">
                <a16:creationId xmlns:a16="http://schemas.microsoft.com/office/drawing/2014/main" id="{70E7B5D1-68FD-4273-A070-92AC59CE9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87" y="99214"/>
            <a:ext cx="1664132" cy="142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813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4382-A110-44DB-AE05-8CE2BF7967C0}"/>
              </a:ext>
            </a:extLst>
          </p:cNvPr>
          <p:cNvSpPr>
            <a:spLocks noGrp="1"/>
          </p:cNvSpPr>
          <p:nvPr>
            <p:ph type="title"/>
          </p:nvPr>
        </p:nvSpPr>
        <p:spPr/>
        <p:txBody>
          <a:bodyPr/>
          <a:lstStyle/>
          <a:p>
            <a:r>
              <a:rPr lang="fr-FR" b="1" dirty="0">
                <a:solidFill>
                  <a:schemeClr val="accent1">
                    <a:lumMod val="50000"/>
                  </a:schemeClr>
                </a:solidFill>
              </a:rPr>
              <a:t>7</a:t>
            </a:r>
            <a:r>
              <a:rPr lang="fr-FR" b="1" baseline="30000" dirty="0">
                <a:solidFill>
                  <a:schemeClr val="accent1">
                    <a:lumMod val="50000"/>
                  </a:schemeClr>
                </a:solidFill>
              </a:rPr>
              <a:t>ème</a:t>
            </a:r>
            <a:r>
              <a:rPr lang="fr-FR" b="1" dirty="0">
                <a:solidFill>
                  <a:schemeClr val="accent1">
                    <a:lumMod val="50000"/>
                  </a:schemeClr>
                </a:solidFill>
              </a:rPr>
              <a:t> année de médecine (Internat)</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E4A14924-C9FA-4078-B814-4B385163FBB7}"/>
              </a:ext>
            </a:extLst>
          </p:cNvPr>
          <p:cNvSpPr>
            <a:spLocks noGrp="1"/>
          </p:cNvSpPr>
          <p:nvPr>
            <p:ph idx="1"/>
          </p:nvPr>
        </p:nvSpPr>
        <p:spPr/>
        <p:txBody>
          <a:bodyPr>
            <a:normAutofit lnSpcReduction="10000"/>
          </a:bodyPr>
          <a:lstStyle/>
          <a:p>
            <a:r>
              <a:rPr lang="fr-FR" dirty="0"/>
              <a:t>Conditions d’admission</a:t>
            </a:r>
          </a:p>
          <a:p>
            <a:pPr marL="457200" lvl="1" indent="0">
              <a:buNone/>
            </a:pPr>
            <a:r>
              <a:rPr lang="fr-FR" dirty="0"/>
              <a:t>L’admission est subordonnée à la validation de l’ensemble des modules du cursus.</a:t>
            </a:r>
          </a:p>
          <a:p>
            <a:r>
              <a:rPr lang="fr-FR" dirty="0"/>
              <a:t>Durée </a:t>
            </a:r>
          </a:p>
          <a:p>
            <a:pPr marL="457200" lvl="1" indent="0">
              <a:buNone/>
            </a:pPr>
            <a:r>
              <a:rPr lang="fr-FR" dirty="0"/>
              <a:t>12 mois à temps plein avec un mois de congé réparti en trois périodes de dix jours.</a:t>
            </a:r>
          </a:p>
          <a:p>
            <a:r>
              <a:rPr lang="fr-FR" dirty="0"/>
              <a:t>Discipline :</a:t>
            </a:r>
          </a:p>
          <a:p>
            <a:pPr marL="914400" lvl="1" indent="-457200">
              <a:buFont typeface="+mj-lt"/>
              <a:buAutoNum type="arabicPeriod"/>
            </a:pPr>
            <a:r>
              <a:rPr lang="fr-FR" dirty="0"/>
              <a:t>Pédiatrie : 3 mois</a:t>
            </a:r>
          </a:p>
          <a:p>
            <a:pPr marL="914400" lvl="1" indent="-457200">
              <a:buFont typeface="+mj-lt"/>
              <a:buAutoNum type="arabicPeriod"/>
            </a:pPr>
            <a:r>
              <a:rPr lang="fr-FR" dirty="0"/>
              <a:t>Gynécologie obstétrique 3 mois</a:t>
            </a:r>
          </a:p>
          <a:p>
            <a:pPr marL="914400" lvl="1" indent="-457200">
              <a:buFont typeface="+mj-lt"/>
              <a:buAutoNum type="arabicPeriod"/>
            </a:pPr>
            <a:r>
              <a:rPr lang="fr-FR" dirty="0"/>
              <a:t>Médecine 3 mois</a:t>
            </a:r>
          </a:p>
          <a:p>
            <a:pPr marL="914400" lvl="1" indent="-457200">
              <a:buFont typeface="+mj-lt"/>
              <a:buAutoNum type="arabicPeriod"/>
            </a:pPr>
            <a:r>
              <a:rPr lang="fr-FR" dirty="0"/>
              <a:t>Chirurgie 3 mois</a:t>
            </a:r>
            <a:endParaRPr lang="fr-DZ" dirty="0"/>
          </a:p>
        </p:txBody>
      </p:sp>
      <p:pic>
        <p:nvPicPr>
          <p:cNvPr id="5124" name="Picture 4" descr="Internes en médecine: Hausse de 25% sur la paie des gardes |Medical RH">
            <a:extLst>
              <a:ext uri="{FF2B5EF4-FFF2-40B4-BE49-F238E27FC236}">
                <a16:creationId xmlns:a16="http://schemas.microsoft.com/office/drawing/2014/main" id="{BD370A5C-C1A4-4133-A223-EBDD68D86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6" y="4076700"/>
            <a:ext cx="3657600"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238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8DA2-7AC7-4F79-B9B1-2DC35CB39F4F}"/>
              </a:ext>
            </a:extLst>
          </p:cNvPr>
          <p:cNvSpPr>
            <a:spLocks noGrp="1"/>
          </p:cNvSpPr>
          <p:nvPr>
            <p:ph type="ctrTitle"/>
          </p:nvPr>
        </p:nvSpPr>
        <p:spPr/>
        <p:txBody>
          <a:bodyPr/>
          <a:lstStyle/>
          <a:p>
            <a:r>
              <a:rPr lang="fr-FR" b="1" dirty="0">
                <a:solidFill>
                  <a:schemeClr val="accent1">
                    <a:lumMod val="50000"/>
                  </a:schemeClr>
                </a:solidFill>
              </a:rPr>
              <a:t>Modules de la 1</a:t>
            </a:r>
            <a:r>
              <a:rPr lang="fr-FR" b="1" baseline="30000" dirty="0">
                <a:solidFill>
                  <a:schemeClr val="accent1">
                    <a:lumMod val="50000"/>
                  </a:schemeClr>
                </a:solidFill>
              </a:rPr>
              <a:t>ère</a:t>
            </a:r>
            <a:r>
              <a:rPr lang="fr-FR" b="1" dirty="0">
                <a:solidFill>
                  <a:schemeClr val="accent1">
                    <a:lumMod val="50000"/>
                  </a:schemeClr>
                </a:solidFill>
              </a:rPr>
              <a:t> année</a:t>
            </a:r>
            <a:endParaRPr lang="fr-DZ" b="1" dirty="0">
              <a:solidFill>
                <a:schemeClr val="accent1">
                  <a:lumMod val="50000"/>
                </a:schemeClr>
              </a:solidFill>
            </a:endParaRPr>
          </a:p>
        </p:txBody>
      </p:sp>
      <p:sp>
        <p:nvSpPr>
          <p:cNvPr id="3" name="Subtitle 2">
            <a:extLst>
              <a:ext uri="{FF2B5EF4-FFF2-40B4-BE49-F238E27FC236}">
                <a16:creationId xmlns:a16="http://schemas.microsoft.com/office/drawing/2014/main" id="{31140274-EA6A-4950-BB5D-D6AD49F39846}"/>
              </a:ext>
            </a:extLst>
          </p:cNvPr>
          <p:cNvSpPr>
            <a:spLocks noGrp="1"/>
          </p:cNvSpPr>
          <p:nvPr>
            <p:ph type="subTitle" idx="1"/>
          </p:nvPr>
        </p:nvSpPr>
        <p:spPr>
          <a:xfrm>
            <a:off x="1524000" y="3954463"/>
            <a:ext cx="9296400" cy="1781174"/>
          </a:xfrm>
        </p:spPr>
        <p:txBody>
          <a:bodyPr>
            <a:normAutofit/>
          </a:bodyPr>
          <a:lstStyle/>
          <a:p>
            <a:r>
              <a:rPr lang="fr-FR" sz="2800" dirty="0"/>
              <a:t>L’enseignement est de type magistral complété par des TD et des TP </a:t>
            </a:r>
            <a:endParaRPr lang="fr-DZ" sz="2800" dirty="0"/>
          </a:p>
        </p:txBody>
      </p:sp>
    </p:spTree>
    <p:extLst>
      <p:ext uri="{BB962C8B-B14F-4D97-AF65-F5344CB8AC3E}">
        <p14:creationId xmlns:p14="http://schemas.microsoft.com/office/powerpoint/2010/main" val="3245569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8291-523B-43A9-A6FF-7EB31B22666B}"/>
              </a:ext>
            </a:extLst>
          </p:cNvPr>
          <p:cNvSpPr>
            <a:spLocks noGrp="1"/>
          </p:cNvSpPr>
          <p:nvPr>
            <p:ph type="title"/>
          </p:nvPr>
        </p:nvSpPr>
        <p:spPr/>
        <p:txBody>
          <a:bodyPr/>
          <a:lstStyle/>
          <a:p>
            <a:r>
              <a:rPr lang="fr-FR" b="1" dirty="0">
                <a:solidFill>
                  <a:schemeClr val="accent1">
                    <a:lumMod val="50000"/>
                  </a:schemeClr>
                </a:solidFill>
              </a:rPr>
              <a:t>Anatomie </a:t>
            </a:r>
            <a:r>
              <a:rPr lang="fr-FR" sz="3600" dirty="0"/>
              <a:t> </a:t>
            </a:r>
            <a:endParaRPr lang="fr-DZ" dirty="0"/>
          </a:p>
        </p:txBody>
      </p:sp>
      <p:sp>
        <p:nvSpPr>
          <p:cNvPr id="3" name="Content Placeholder 2">
            <a:extLst>
              <a:ext uri="{FF2B5EF4-FFF2-40B4-BE49-F238E27FC236}">
                <a16:creationId xmlns:a16="http://schemas.microsoft.com/office/drawing/2014/main" id="{88EE3E5A-3C8E-4120-AB7F-979E3B896AF5}"/>
              </a:ext>
            </a:extLst>
          </p:cNvPr>
          <p:cNvSpPr>
            <a:spLocks noGrp="1"/>
          </p:cNvSpPr>
          <p:nvPr>
            <p:ph idx="1"/>
          </p:nvPr>
        </p:nvSpPr>
        <p:spPr/>
        <p:txBody>
          <a:bodyPr/>
          <a:lstStyle/>
          <a:p>
            <a:pPr algn="just"/>
            <a:r>
              <a:rPr lang="fr-FR" dirty="0"/>
              <a:t>L'anatomie humaine est la description de la structure du corps humain, de ses organes et de leur position.</a:t>
            </a:r>
            <a:endParaRPr lang="fr-DZ" dirty="0"/>
          </a:p>
        </p:txBody>
      </p:sp>
      <p:pic>
        <p:nvPicPr>
          <p:cNvPr id="9218" name="Picture 2" descr="Squelette humain : définition, schéma">
            <a:extLst>
              <a:ext uri="{FF2B5EF4-FFF2-40B4-BE49-F238E27FC236}">
                <a16:creationId xmlns:a16="http://schemas.microsoft.com/office/drawing/2014/main" id="{1EE894D4-C961-478D-A19E-3B05C7DD1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211196"/>
            <a:ext cx="4446587" cy="296576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aquette anatomique 3D de l'oreille humaine | Securimed | Ear anatomy,  Human ear, Inner ear anatomy">
            <a:extLst>
              <a:ext uri="{FF2B5EF4-FFF2-40B4-BE49-F238E27FC236}">
                <a16:creationId xmlns:a16="http://schemas.microsoft.com/office/drawing/2014/main" id="{145D9340-D604-4F22-92B1-B3662FC09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713" y="3065504"/>
            <a:ext cx="4171950" cy="325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715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8F52-BF6E-4E1B-89E5-4537315CBDBE}"/>
              </a:ext>
            </a:extLst>
          </p:cNvPr>
          <p:cNvSpPr>
            <a:spLocks noGrp="1"/>
          </p:cNvSpPr>
          <p:nvPr>
            <p:ph type="title"/>
          </p:nvPr>
        </p:nvSpPr>
        <p:spPr/>
        <p:txBody>
          <a:bodyPr/>
          <a:lstStyle/>
          <a:p>
            <a:r>
              <a:rPr lang="fr-FR" b="1" dirty="0">
                <a:solidFill>
                  <a:schemeClr val="accent1">
                    <a:lumMod val="50000"/>
                  </a:schemeClr>
                </a:solidFill>
              </a:rPr>
              <a:t>Biochimie</a:t>
            </a:r>
            <a:r>
              <a:rPr lang="fr-FR" dirty="0"/>
              <a:t> </a:t>
            </a:r>
            <a:endParaRPr lang="fr-DZ" dirty="0"/>
          </a:p>
        </p:txBody>
      </p:sp>
      <p:sp>
        <p:nvSpPr>
          <p:cNvPr id="3" name="Content Placeholder 2">
            <a:extLst>
              <a:ext uri="{FF2B5EF4-FFF2-40B4-BE49-F238E27FC236}">
                <a16:creationId xmlns:a16="http://schemas.microsoft.com/office/drawing/2014/main" id="{B816087F-D51E-451B-A79B-1A1E51B38BB0}"/>
              </a:ext>
            </a:extLst>
          </p:cNvPr>
          <p:cNvSpPr>
            <a:spLocks noGrp="1"/>
          </p:cNvSpPr>
          <p:nvPr>
            <p:ph idx="1"/>
          </p:nvPr>
        </p:nvSpPr>
        <p:spPr/>
        <p:txBody>
          <a:bodyPr/>
          <a:lstStyle/>
          <a:p>
            <a:pPr algn="just"/>
            <a:r>
              <a:rPr lang="fr-FR" dirty="0"/>
              <a:t>L’étudiant doit maitriser en biochimie la structure, les propriétés physico-chimiques, le métabolisme des acides aminés, des protéines, des enzymes, des glucides, des lipides, des acides nucléiques, leurs interrelations et leurs régulations, leurs fonctions biologique et/ou énergétiques.</a:t>
            </a:r>
            <a:endParaRPr lang="fr-DZ" dirty="0"/>
          </a:p>
        </p:txBody>
      </p:sp>
      <p:pic>
        <p:nvPicPr>
          <p:cNvPr id="14338" name="Picture 2">
            <a:extLst>
              <a:ext uri="{FF2B5EF4-FFF2-40B4-BE49-F238E27FC236}">
                <a16:creationId xmlns:a16="http://schemas.microsoft.com/office/drawing/2014/main" id="{B64AA075-A582-4BF5-833F-F0AD24A22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4001294"/>
            <a:ext cx="3049067" cy="2171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9E591B-DE5B-4CCF-A6F0-6AA1F1FE7284}"/>
              </a:ext>
            </a:extLst>
          </p:cNvPr>
          <p:cNvSpPr txBox="1"/>
          <p:nvPr/>
        </p:nvSpPr>
        <p:spPr>
          <a:xfrm>
            <a:off x="942975" y="6290469"/>
            <a:ext cx="2038350" cy="369332"/>
          </a:xfrm>
          <a:prstGeom prst="rect">
            <a:avLst/>
          </a:prstGeom>
          <a:noFill/>
        </p:spPr>
        <p:txBody>
          <a:bodyPr wrap="square" rtlCol="0">
            <a:spAutoFit/>
          </a:bodyPr>
          <a:lstStyle/>
          <a:p>
            <a:r>
              <a:rPr lang="fr-FR" dirty="0"/>
              <a:t>Acide aminé</a:t>
            </a:r>
            <a:endParaRPr lang="fr-DZ" dirty="0"/>
          </a:p>
        </p:txBody>
      </p:sp>
      <p:pic>
        <p:nvPicPr>
          <p:cNvPr id="14340" name="Picture 4" descr="Enzyme">
            <a:extLst>
              <a:ext uri="{FF2B5EF4-FFF2-40B4-BE49-F238E27FC236}">
                <a16:creationId xmlns:a16="http://schemas.microsoft.com/office/drawing/2014/main" id="{0F1C768C-3CD9-4916-A9EC-64907E111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65"/>
          <a:stretch/>
        </p:blipFill>
        <p:spPr bwMode="auto">
          <a:xfrm>
            <a:off x="3470773" y="4252119"/>
            <a:ext cx="4644952" cy="1920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9D9680-0AE4-40DD-9DE3-E10A7E48D317}"/>
              </a:ext>
            </a:extLst>
          </p:cNvPr>
          <p:cNvSpPr txBox="1"/>
          <p:nvPr/>
        </p:nvSpPr>
        <p:spPr>
          <a:xfrm>
            <a:off x="5200650" y="6311900"/>
            <a:ext cx="1600200" cy="369332"/>
          </a:xfrm>
          <a:prstGeom prst="rect">
            <a:avLst/>
          </a:prstGeom>
          <a:noFill/>
        </p:spPr>
        <p:txBody>
          <a:bodyPr wrap="square" rtlCol="0">
            <a:spAutoFit/>
          </a:bodyPr>
          <a:lstStyle/>
          <a:p>
            <a:r>
              <a:rPr lang="fr-FR" dirty="0"/>
              <a:t>Enzyme</a:t>
            </a:r>
            <a:endParaRPr lang="fr-DZ" dirty="0"/>
          </a:p>
        </p:txBody>
      </p:sp>
      <p:pic>
        <p:nvPicPr>
          <p:cNvPr id="14342" name="Picture 6">
            <a:extLst>
              <a:ext uri="{FF2B5EF4-FFF2-40B4-BE49-F238E27FC236}">
                <a16:creationId xmlns:a16="http://schemas.microsoft.com/office/drawing/2014/main" id="{F3DDB976-69ED-47C8-924B-23F516960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041" y="3958432"/>
            <a:ext cx="28575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592A9C1-7D71-44DC-BCE8-24A8C30522FB}"/>
              </a:ext>
            </a:extLst>
          </p:cNvPr>
          <p:cNvSpPr txBox="1"/>
          <p:nvPr/>
        </p:nvSpPr>
        <p:spPr>
          <a:xfrm>
            <a:off x="9296400" y="6323251"/>
            <a:ext cx="1866900" cy="369332"/>
          </a:xfrm>
          <a:prstGeom prst="rect">
            <a:avLst/>
          </a:prstGeom>
          <a:noFill/>
        </p:spPr>
        <p:txBody>
          <a:bodyPr wrap="square" rtlCol="0">
            <a:spAutoFit/>
          </a:bodyPr>
          <a:lstStyle/>
          <a:p>
            <a:r>
              <a:rPr lang="fr-FR" dirty="0"/>
              <a:t>Acide nucléique</a:t>
            </a:r>
            <a:endParaRPr lang="fr-DZ" dirty="0"/>
          </a:p>
        </p:txBody>
      </p:sp>
    </p:spTree>
    <p:extLst>
      <p:ext uri="{BB962C8B-B14F-4D97-AF65-F5344CB8AC3E}">
        <p14:creationId xmlns:p14="http://schemas.microsoft.com/office/powerpoint/2010/main" val="2459739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4A63-33D1-4F34-800E-7C0F9E71DE7B}"/>
              </a:ext>
            </a:extLst>
          </p:cNvPr>
          <p:cNvSpPr>
            <a:spLocks noGrp="1"/>
          </p:cNvSpPr>
          <p:nvPr>
            <p:ph type="title"/>
          </p:nvPr>
        </p:nvSpPr>
        <p:spPr/>
        <p:txBody>
          <a:bodyPr/>
          <a:lstStyle/>
          <a:p>
            <a:r>
              <a:rPr lang="fr-FR" b="1" dirty="0">
                <a:solidFill>
                  <a:schemeClr val="accent1">
                    <a:lumMod val="50000"/>
                  </a:schemeClr>
                </a:solidFill>
              </a:rPr>
              <a:t>Physiologie</a:t>
            </a:r>
            <a:r>
              <a:rPr lang="fr-FR" dirty="0"/>
              <a:t> </a:t>
            </a:r>
            <a:endParaRPr lang="fr-DZ" dirty="0"/>
          </a:p>
        </p:txBody>
      </p:sp>
      <p:sp>
        <p:nvSpPr>
          <p:cNvPr id="3" name="Content Placeholder 2">
            <a:extLst>
              <a:ext uri="{FF2B5EF4-FFF2-40B4-BE49-F238E27FC236}">
                <a16:creationId xmlns:a16="http://schemas.microsoft.com/office/drawing/2014/main" id="{96124FC5-F0F8-4592-BD2E-C753F414C03C}"/>
              </a:ext>
            </a:extLst>
          </p:cNvPr>
          <p:cNvSpPr>
            <a:spLocks noGrp="1"/>
          </p:cNvSpPr>
          <p:nvPr>
            <p:ph idx="1"/>
          </p:nvPr>
        </p:nvSpPr>
        <p:spPr/>
        <p:txBody>
          <a:bodyPr/>
          <a:lstStyle/>
          <a:p>
            <a:pPr algn="just"/>
            <a:r>
              <a:rPr lang="fr-FR" dirty="0"/>
              <a:t>La physiologie humaine s'intéresse au fonctionnement des différentes parties du corps.</a:t>
            </a:r>
            <a:endParaRPr lang="fr-DZ" dirty="0"/>
          </a:p>
        </p:txBody>
      </p:sp>
      <p:pic>
        <p:nvPicPr>
          <p:cNvPr id="10242" name="Picture 2" descr="L'APPAREIL URINAIRE">
            <a:extLst>
              <a:ext uri="{FF2B5EF4-FFF2-40B4-BE49-F238E27FC236}">
                <a16:creationId xmlns:a16="http://schemas.microsoft.com/office/drawing/2014/main" id="{6B4FCC9C-99A7-4BCC-B622-48D11FA56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3199820"/>
            <a:ext cx="4733925" cy="297714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écap' IDE: Anatomie cardio-vasculaire">
            <a:extLst>
              <a:ext uri="{FF2B5EF4-FFF2-40B4-BE49-F238E27FC236}">
                <a16:creationId xmlns:a16="http://schemas.microsoft.com/office/drawing/2014/main" id="{2AFE15BE-7D3C-4379-B8AA-D84F06363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2921000"/>
            <a:ext cx="5162550" cy="32936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460F4C-642B-4324-AC3E-DC9A18E324B3}"/>
              </a:ext>
            </a:extLst>
          </p:cNvPr>
          <p:cNvSpPr txBox="1"/>
          <p:nvPr/>
        </p:nvSpPr>
        <p:spPr>
          <a:xfrm>
            <a:off x="2371725" y="6308209"/>
            <a:ext cx="3724275" cy="369332"/>
          </a:xfrm>
          <a:prstGeom prst="rect">
            <a:avLst/>
          </a:prstGeom>
          <a:noFill/>
        </p:spPr>
        <p:txBody>
          <a:bodyPr wrap="square" rtlCol="0">
            <a:spAutoFit/>
          </a:bodyPr>
          <a:lstStyle/>
          <a:p>
            <a:r>
              <a:rPr lang="fr-FR" dirty="0"/>
              <a:t>Physiologie rénale</a:t>
            </a:r>
            <a:endParaRPr lang="fr-DZ" dirty="0"/>
          </a:p>
        </p:txBody>
      </p:sp>
      <p:sp>
        <p:nvSpPr>
          <p:cNvPr id="5" name="TextBox 4">
            <a:extLst>
              <a:ext uri="{FF2B5EF4-FFF2-40B4-BE49-F238E27FC236}">
                <a16:creationId xmlns:a16="http://schemas.microsoft.com/office/drawing/2014/main" id="{517690FB-E297-49D0-8B68-86C7B2E7E3B0}"/>
              </a:ext>
            </a:extLst>
          </p:cNvPr>
          <p:cNvSpPr txBox="1"/>
          <p:nvPr/>
        </p:nvSpPr>
        <p:spPr>
          <a:xfrm>
            <a:off x="7781925" y="6270502"/>
            <a:ext cx="2886075" cy="369332"/>
          </a:xfrm>
          <a:prstGeom prst="rect">
            <a:avLst/>
          </a:prstGeom>
          <a:noFill/>
        </p:spPr>
        <p:txBody>
          <a:bodyPr wrap="square" rtlCol="0">
            <a:spAutoFit/>
          </a:bodyPr>
          <a:lstStyle/>
          <a:p>
            <a:r>
              <a:rPr lang="fr-FR" dirty="0"/>
              <a:t>Physiologie cardiaque</a:t>
            </a:r>
            <a:endParaRPr lang="fr-DZ" dirty="0"/>
          </a:p>
        </p:txBody>
      </p:sp>
    </p:spTree>
    <p:extLst>
      <p:ext uri="{BB962C8B-B14F-4D97-AF65-F5344CB8AC3E}">
        <p14:creationId xmlns:p14="http://schemas.microsoft.com/office/powerpoint/2010/main" val="189104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D0CE-E293-494C-A178-B4F7FC2B5BF1}"/>
              </a:ext>
            </a:extLst>
          </p:cNvPr>
          <p:cNvSpPr>
            <a:spLocks noGrp="1"/>
          </p:cNvSpPr>
          <p:nvPr>
            <p:ph type="title"/>
          </p:nvPr>
        </p:nvSpPr>
        <p:spPr/>
        <p:txBody>
          <a:bodyPr/>
          <a:lstStyle/>
          <a:p>
            <a:r>
              <a:rPr lang="fr-FR" b="1" dirty="0">
                <a:solidFill>
                  <a:schemeClr val="accent1">
                    <a:lumMod val="50000"/>
                  </a:schemeClr>
                </a:solidFill>
              </a:rPr>
              <a:t>Histologie </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2F5A82F7-5FFF-4B19-A635-212CB1CCDE78}"/>
              </a:ext>
            </a:extLst>
          </p:cNvPr>
          <p:cNvSpPr>
            <a:spLocks noGrp="1"/>
          </p:cNvSpPr>
          <p:nvPr>
            <p:ph idx="1"/>
          </p:nvPr>
        </p:nvSpPr>
        <p:spPr/>
        <p:txBody>
          <a:bodyPr/>
          <a:lstStyle/>
          <a:p>
            <a:pPr algn="just"/>
            <a:r>
              <a:rPr lang="fr-FR" dirty="0"/>
              <a:t>Spécialité médicale et biologique qui étudie au microscope la structure des tissus des êtres vivants.</a:t>
            </a:r>
            <a:endParaRPr lang="fr-DZ" dirty="0"/>
          </a:p>
        </p:txBody>
      </p:sp>
      <p:pic>
        <p:nvPicPr>
          <p:cNvPr id="11268" name="Picture 4" descr="Tissu nerveux : définition et explications">
            <a:extLst>
              <a:ext uri="{FF2B5EF4-FFF2-40B4-BE49-F238E27FC236}">
                <a16:creationId xmlns:a16="http://schemas.microsoft.com/office/drawing/2014/main" id="{3EBD22A2-F634-4AB3-8CC3-17BF64490C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12" b="5324"/>
          <a:stretch/>
        </p:blipFill>
        <p:spPr bwMode="auto">
          <a:xfrm>
            <a:off x="6877050" y="3311526"/>
            <a:ext cx="4131568" cy="2660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BA5C4B-D13D-43A2-8A2C-72E3BE45C9F7}"/>
              </a:ext>
            </a:extLst>
          </p:cNvPr>
          <p:cNvSpPr txBox="1"/>
          <p:nvPr/>
        </p:nvSpPr>
        <p:spPr>
          <a:xfrm>
            <a:off x="8096250" y="6066393"/>
            <a:ext cx="3057525" cy="369332"/>
          </a:xfrm>
          <a:prstGeom prst="rect">
            <a:avLst/>
          </a:prstGeom>
          <a:noFill/>
        </p:spPr>
        <p:txBody>
          <a:bodyPr wrap="square" rtlCol="0">
            <a:spAutoFit/>
          </a:bodyPr>
          <a:lstStyle/>
          <a:p>
            <a:r>
              <a:rPr lang="fr-FR" dirty="0"/>
              <a:t>Tissu nerveux </a:t>
            </a:r>
            <a:endParaRPr lang="fr-DZ" dirty="0"/>
          </a:p>
        </p:txBody>
      </p:sp>
      <p:pic>
        <p:nvPicPr>
          <p:cNvPr id="11270" name="Picture 6" descr="Tissu Musculaire Lisse | Tissu musculaire, Tissu musculaire lisse,  Musculaire">
            <a:extLst>
              <a:ext uri="{FF2B5EF4-FFF2-40B4-BE49-F238E27FC236}">
                <a16:creationId xmlns:a16="http://schemas.microsoft.com/office/drawing/2014/main" id="{8C127F17-6A70-41C9-8309-60076CC6B1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384"/>
          <a:stretch/>
        </p:blipFill>
        <p:spPr bwMode="auto">
          <a:xfrm>
            <a:off x="1314450" y="3311526"/>
            <a:ext cx="4131568" cy="26606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3D253C-E4F0-4626-AAFB-FDCEA8D61C4B}"/>
              </a:ext>
            </a:extLst>
          </p:cNvPr>
          <p:cNvSpPr txBox="1"/>
          <p:nvPr/>
        </p:nvSpPr>
        <p:spPr>
          <a:xfrm>
            <a:off x="2324100" y="6066393"/>
            <a:ext cx="2238375" cy="369332"/>
          </a:xfrm>
          <a:prstGeom prst="rect">
            <a:avLst/>
          </a:prstGeom>
          <a:noFill/>
        </p:spPr>
        <p:txBody>
          <a:bodyPr wrap="square" rtlCol="0">
            <a:spAutoFit/>
          </a:bodyPr>
          <a:lstStyle/>
          <a:p>
            <a:r>
              <a:rPr lang="fr-FR" dirty="0"/>
              <a:t>Tissu musculaire </a:t>
            </a:r>
            <a:endParaRPr lang="fr-DZ" dirty="0"/>
          </a:p>
        </p:txBody>
      </p:sp>
    </p:spTree>
    <p:extLst>
      <p:ext uri="{BB962C8B-B14F-4D97-AF65-F5344CB8AC3E}">
        <p14:creationId xmlns:p14="http://schemas.microsoft.com/office/powerpoint/2010/main" val="18528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7FDA-52C9-4C54-9BB8-677FA3DD45F6}"/>
              </a:ext>
            </a:extLst>
          </p:cNvPr>
          <p:cNvSpPr>
            <a:spLocks noGrp="1"/>
          </p:cNvSpPr>
          <p:nvPr>
            <p:ph type="title"/>
          </p:nvPr>
        </p:nvSpPr>
        <p:spPr/>
        <p:txBody>
          <a:bodyPr/>
          <a:lstStyle/>
          <a:p>
            <a:r>
              <a:rPr lang="fr-FR" b="1" dirty="0">
                <a:solidFill>
                  <a:schemeClr val="accent1">
                    <a:lumMod val="50000"/>
                  </a:schemeClr>
                </a:solidFill>
              </a:rPr>
              <a:t>Embryologie</a:t>
            </a:r>
            <a:r>
              <a:rPr lang="fr-FR" dirty="0"/>
              <a:t> </a:t>
            </a:r>
            <a:endParaRPr lang="fr-DZ" dirty="0"/>
          </a:p>
        </p:txBody>
      </p:sp>
      <p:sp>
        <p:nvSpPr>
          <p:cNvPr id="3" name="Content Placeholder 2">
            <a:extLst>
              <a:ext uri="{FF2B5EF4-FFF2-40B4-BE49-F238E27FC236}">
                <a16:creationId xmlns:a16="http://schemas.microsoft.com/office/drawing/2014/main" id="{5C3AF63A-0906-40B1-B118-6D402A0609A6}"/>
              </a:ext>
            </a:extLst>
          </p:cNvPr>
          <p:cNvSpPr>
            <a:spLocks noGrp="1"/>
          </p:cNvSpPr>
          <p:nvPr>
            <p:ph idx="1"/>
          </p:nvPr>
        </p:nvSpPr>
        <p:spPr/>
        <p:txBody>
          <a:bodyPr/>
          <a:lstStyle/>
          <a:p>
            <a:pPr algn="just"/>
            <a:r>
              <a:rPr lang="fr-FR" dirty="0"/>
              <a:t>L'embryologie humaine étudie le processus de développement de l'embryon humain depuis la fécondation jusqu'à la quatrième semaine.</a:t>
            </a:r>
            <a:endParaRPr lang="fr-DZ" dirty="0"/>
          </a:p>
        </p:txBody>
      </p:sp>
      <p:pic>
        <p:nvPicPr>
          <p:cNvPr id="12292" name="Picture 4" descr="Embryologie : définition et explications">
            <a:extLst>
              <a:ext uri="{FF2B5EF4-FFF2-40B4-BE49-F238E27FC236}">
                <a16:creationId xmlns:a16="http://schemas.microsoft.com/office/drawing/2014/main" id="{AC8A5EB0-63F2-45BF-BCB4-79999C26A7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53" b="3525"/>
          <a:stretch/>
        </p:blipFill>
        <p:spPr bwMode="auto">
          <a:xfrm>
            <a:off x="3214053" y="3007101"/>
            <a:ext cx="5625147" cy="3485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65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10819-3B85-4278-8531-4C9225E049A1}"/>
              </a:ext>
            </a:extLst>
          </p:cNvPr>
          <p:cNvSpPr>
            <a:spLocks noGrp="1"/>
          </p:cNvSpPr>
          <p:nvPr>
            <p:ph type="title"/>
          </p:nvPr>
        </p:nvSpPr>
        <p:spPr/>
        <p:txBody>
          <a:bodyPr/>
          <a:lstStyle/>
          <a:p>
            <a:r>
              <a:rPr lang="fr-FR" b="1" dirty="0">
                <a:solidFill>
                  <a:schemeClr val="accent1">
                    <a:lumMod val="50000"/>
                  </a:schemeClr>
                </a:solidFill>
              </a:rPr>
              <a:t>Cytologie</a:t>
            </a:r>
            <a:r>
              <a:rPr lang="fr-FR" dirty="0"/>
              <a:t> </a:t>
            </a:r>
            <a:endParaRPr lang="fr-DZ" dirty="0"/>
          </a:p>
        </p:txBody>
      </p:sp>
      <p:sp>
        <p:nvSpPr>
          <p:cNvPr id="3" name="Content Placeholder 2">
            <a:extLst>
              <a:ext uri="{FF2B5EF4-FFF2-40B4-BE49-F238E27FC236}">
                <a16:creationId xmlns:a16="http://schemas.microsoft.com/office/drawing/2014/main" id="{5A8CBCB0-BD40-4BBF-AACB-02BA3C95644A}"/>
              </a:ext>
            </a:extLst>
          </p:cNvPr>
          <p:cNvSpPr>
            <a:spLocks noGrp="1"/>
          </p:cNvSpPr>
          <p:nvPr>
            <p:ph idx="1"/>
          </p:nvPr>
        </p:nvSpPr>
        <p:spPr/>
        <p:txBody>
          <a:bodyPr/>
          <a:lstStyle/>
          <a:p>
            <a:r>
              <a:rPr lang="fr-FR" dirty="0"/>
              <a:t>La cytologie est l'étude des cellules isolées. </a:t>
            </a:r>
            <a:endParaRPr lang="fr-DZ" dirty="0"/>
          </a:p>
        </p:txBody>
      </p:sp>
      <p:pic>
        <p:nvPicPr>
          <p:cNvPr id="13314" name="Picture 2" descr="Nous ignorons la moitié de ce qu'il y a dans nos cellules">
            <a:extLst>
              <a:ext uri="{FF2B5EF4-FFF2-40B4-BE49-F238E27FC236}">
                <a16:creationId xmlns:a16="http://schemas.microsoft.com/office/drawing/2014/main" id="{3A5BA6E0-B16B-4870-A6C8-DC7746F30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88" y="2714625"/>
            <a:ext cx="5164137" cy="387243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ellule : définition, rôle, composition, anomalie">
            <a:extLst>
              <a:ext uri="{FF2B5EF4-FFF2-40B4-BE49-F238E27FC236}">
                <a16:creationId xmlns:a16="http://schemas.microsoft.com/office/drawing/2014/main" id="{7A60C8D7-110F-4BEF-B4C4-5BB049042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2" y="2779177"/>
            <a:ext cx="5299085" cy="3532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35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7695-D740-41CC-88B3-99D06C1EA245}"/>
              </a:ext>
            </a:extLst>
          </p:cNvPr>
          <p:cNvSpPr>
            <a:spLocks noGrp="1"/>
          </p:cNvSpPr>
          <p:nvPr>
            <p:ph type="title"/>
          </p:nvPr>
        </p:nvSpPr>
        <p:spPr/>
        <p:txBody>
          <a:bodyPr/>
          <a:lstStyle/>
          <a:p>
            <a:r>
              <a:rPr lang="fr-FR" b="1" dirty="0">
                <a:solidFill>
                  <a:schemeClr val="accent1">
                    <a:lumMod val="50000"/>
                  </a:schemeClr>
                </a:solidFill>
              </a:rPr>
              <a:t>Physique - Biophysique </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A3F2BB10-2491-4FF8-9EEB-370D674A46C4}"/>
              </a:ext>
            </a:extLst>
          </p:cNvPr>
          <p:cNvSpPr>
            <a:spLocks noGrp="1"/>
          </p:cNvSpPr>
          <p:nvPr>
            <p:ph idx="1"/>
          </p:nvPr>
        </p:nvSpPr>
        <p:spPr>
          <a:xfrm>
            <a:off x="838200" y="1690688"/>
            <a:ext cx="10515600" cy="4351338"/>
          </a:xfrm>
        </p:spPr>
        <p:txBody>
          <a:bodyPr/>
          <a:lstStyle/>
          <a:p>
            <a:pPr algn="just"/>
            <a:r>
              <a:rPr lang="fr-FR" dirty="0">
                <a:solidFill>
                  <a:schemeClr val="accent1">
                    <a:lumMod val="75000"/>
                  </a:schemeClr>
                </a:solidFill>
              </a:rPr>
              <a:t>Physique :</a:t>
            </a:r>
            <a:r>
              <a:rPr lang="fr-FR" dirty="0"/>
              <a:t> La physique est la science qui essaie de comprendre, de modéliser et d'expliquer les phénomènes naturels de l'Univers.</a:t>
            </a:r>
          </a:p>
          <a:p>
            <a:pPr marL="0" indent="0" algn="just">
              <a:buNone/>
            </a:pPr>
            <a:endParaRPr lang="fr-FR" dirty="0"/>
          </a:p>
          <a:p>
            <a:pPr algn="just"/>
            <a:r>
              <a:rPr lang="fr-FR" dirty="0">
                <a:solidFill>
                  <a:schemeClr val="accent1">
                    <a:lumMod val="75000"/>
                  </a:schemeClr>
                </a:solidFill>
              </a:rPr>
              <a:t>Biophysique :</a:t>
            </a:r>
            <a:r>
              <a:rPr lang="fr-FR" dirty="0"/>
              <a:t> Partie de la physique qui traite des phénomènes vitaux.</a:t>
            </a:r>
            <a:endParaRPr lang="fr-DZ" dirty="0"/>
          </a:p>
        </p:txBody>
      </p:sp>
      <p:pic>
        <p:nvPicPr>
          <p:cNvPr id="15370" name="Picture 10" descr="Les lois de la physique pourraient changer au fil du temps affirment ces  scientifiques - NeozOne">
            <a:extLst>
              <a:ext uri="{FF2B5EF4-FFF2-40B4-BE49-F238E27FC236}">
                <a16:creationId xmlns:a16="http://schemas.microsoft.com/office/drawing/2014/main" id="{8E290DF8-2538-440A-9841-287F4F7F2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25" y="3918940"/>
            <a:ext cx="4438650" cy="2496741"/>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Biophysique Comme Spécialité Domaine Médical Ou Département Banque D'Images  Et Photos Libres De Droits. Image 53356447.">
            <a:extLst>
              <a:ext uri="{FF2B5EF4-FFF2-40B4-BE49-F238E27FC236}">
                <a16:creationId xmlns:a16="http://schemas.microsoft.com/office/drawing/2014/main" id="{7CE5E105-ADCE-4BBE-B783-53564F2EDC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75" r="7487"/>
          <a:stretch/>
        </p:blipFill>
        <p:spPr bwMode="auto">
          <a:xfrm>
            <a:off x="6334125" y="3918940"/>
            <a:ext cx="4286250" cy="2496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702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C941-DD38-416A-8978-20E71A7C16BC}"/>
              </a:ext>
            </a:extLst>
          </p:cNvPr>
          <p:cNvSpPr>
            <a:spLocks noGrp="1"/>
          </p:cNvSpPr>
          <p:nvPr>
            <p:ph type="title"/>
          </p:nvPr>
        </p:nvSpPr>
        <p:spPr/>
        <p:txBody>
          <a:bodyPr/>
          <a:lstStyle/>
          <a:p>
            <a:r>
              <a:rPr lang="fr-FR" b="1" dirty="0">
                <a:solidFill>
                  <a:schemeClr val="accent1">
                    <a:lumMod val="50000"/>
                  </a:schemeClr>
                </a:solidFill>
              </a:rPr>
              <a:t>Biostatistique - Informatique</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1C57A145-3237-4F02-8074-4E876531691A}"/>
              </a:ext>
            </a:extLst>
          </p:cNvPr>
          <p:cNvSpPr>
            <a:spLocks noGrp="1"/>
          </p:cNvSpPr>
          <p:nvPr>
            <p:ph idx="1"/>
          </p:nvPr>
        </p:nvSpPr>
        <p:spPr/>
        <p:txBody>
          <a:bodyPr/>
          <a:lstStyle/>
          <a:p>
            <a:pPr algn="just"/>
            <a:r>
              <a:rPr lang="fr-FR" dirty="0">
                <a:solidFill>
                  <a:schemeClr val="accent1">
                    <a:lumMod val="75000"/>
                  </a:schemeClr>
                </a:solidFill>
              </a:rPr>
              <a:t>La biostatistique : </a:t>
            </a:r>
            <a:r>
              <a:rPr lang="fr-FR" dirty="0"/>
              <a:t>est un champ scientifique constitué par l'application de la science statistique à la biologie et à la médecine.</a:t>
            </a:r>
          </a:p>
          <a:p>
            <a:pPr algn="just"/>
            <a:endParaRPr lang="fr-FR" dirty="0"/>
          </a:p>
          <a:p>
            <a:pPr algn="just"/>
            <a:r>
              <a:rPr lang="fr-FR" dirty="0">
                <a:solidFill>
                  <a:schemeClr val="accent1">
                    <a:lumMod val="75000"/>
                  </a:schemeClr>
                </a:solidFill>
              </a:rPr>
              <a:t>Informatique :</a:t>
            </a:r>
            <a:r>
              <a:rPr lang="fr-FR" dirty="0"/>
              <a:t> traitement de l'information à l'aide de programmes mis en œuvre sur ordinateurs.</a:t>
            </a:r>
          </a:p>
          <a:p>
            <a:endParaRPr lang="fr-DZ" dirty="0"/>
          </a:p>
        </p:txBody>
      </p:sp>
      <p:pic>
        <p:nvPicPr>
          <p:cNvPr id="16390" name="Picture 6" descr="Pour comprendre les statistiques de l'Insee | Insee">
            <a:extLst>
              <a:ext uri="{FF2B5EF4-FFF2-40B4-BE49-F238E27FC236}">
                <a16:creationId xmlns:a16="http://schemas.microsoft.com/office/drawing/2014/main" id="{B8670940-815B-4EA9-BE99-6F7D8CCE0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001294"/>
            <a:ext cx="4752975" cy="2673548"/>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OPTIMISER VOTRE PARC INFORMATIQUE - Soteria Lab">
            <a:extLst>
              <a:ext uri="{FF2B5EF4-FFF2-40B4-BE49-F238E27FC236}">
                <a16:creationId xmlns:a16="http://schemas.microsoft.com/office/drawing/2014/main" id="{1CE9B424-74BB-4D90-9B82-531090EF5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7" y="4152205"/>
            <a:ext cx="4281092"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46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A25A-2212-4436-B5E7-7CD4364E4331}"/>
              </a:ext>
            </a:extLst>
          </p:cNvPr>
          <p:cNvSpPr>
            <a:spLocks noGrp="1"/>
          </p:cNvSpPr>
          <p:nvPr>
            <p:ph type="title"/>
          </p:nvPr>
        </p:nvSpPr>
        <p:spPr/>
        <p:txBody>
          <a:bodyPr/>
          <a:lstStyle/>
          <a:p>
            <a:r>
              <a:rPr lang="fr-FR" b="1" dirty="0">
                <a:solidFill>
                  <a:schemeClr val="accent1">
                    <a:lumMod val="50000"/>
                  </a:schemeClr>
                </a:solidFill>
              </a:rPr>
              <a:t>Introduction :</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10454E4A-B831-4E15-9055-8A844E996698}"/>
              </a:ext>
            </a:extLst>
          </p:cNvPr>
          <p:cNvSpPr>
            <a:spLocks noGrp="1"/>
          </p:cNvSpPr>
          <p:nvPr>
            <p:ph idx="1"/>
          </p:nvPr>
        </p:nvSpPr>
        <p:spPr>
          <a:xfrm>
            <a:off x="838200" y="1569085"/>
            <a:ext cx="10515600" cy="2174875"/>
          </a:xfrm>
        </p:spPr>
        <p:txBody>
          <a:bodyPr>
            <a:normAutofit/>
          </a:bodyPr>
          <a:lstStyle/>
          <a:p>
            <a:pPr algn="just"/>
            <a:r>
              <a:rPr lang="fr-FR" dirty="0"/>
              <a:t>Les étudiants en médecine en Algérie doivent en général suivre une formation de sept ans pour un médecin généraliste, composée de trois ans d'études précliniques, trois ans d'études cliniques et une année internat. Ils pourront ensuite se présenter pour le concours national de résidanat pour les études de spécialisation. </a:t>
            </a:r>
          </a:p>
          <a:p>
            <a:pPr marL="0" indent="0">
              <a:buNone/>
            </a:pPr>
            <a:endParaRPr lang="fr-FR" dirty="0"/>
          </a:p>
        </p:txBody>
      </p:sp>
      <p:pic>
        <p:nvPicPr>
          <p:cNvPr id="1028" name="Picture 4" descr="What a First-Year Medical School Student Can Expect">
            <a:extLst>
              <a:ext uri="{FF2B5EF4-FFF2-40B4-BE49-F238E27FC236}">
                <a16:creationId xmlns:a16="http://schemas.microsoft.com/office/drawing/2014/main" id="{6D409296-6CC3-4B8C-854A-A4FC909A5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048" y="4022814"/>
            <a:ext cx="3763903" cy="2470061"/>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980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39D9-7F4D-402B-AC1D-16423810E481}"/>
              </a:ext>
            </a:extLst>
          </p:cNvPr>
          <p:cNvSpPr>
            <a:spLocks noGrp="1"/>
          </p:cNvSpPr>
          <p:nvPr>
            <p:ph type="title"/>
          </p:nvPr>
        </p:nvSpPr>
        <p:spPr/>
        <p:txBody>
          <a:bodyPr/>
          <a:lstStyle/>
          <a:p>
            <a:r>
              <a:rPr lang="fr-FR" b="1" dirty="0">
                <a:solidFill>
                  <a:schemeClr val="accent1">
                    <a:lumMod val="50000"/>
                  </a:schemeClr>
                </a:solidFill>
              </a:rPr>
              <a:t>Chimie</a:t>
            </a:r>
            <a:r>
              <a:rPr lang="fr-FR" dirty="0"/>
              <a:t> </a:t>
            </a:r>
            <a:endParaRPr lang="fr-DZ" dirty="0"/>
          </a:p>
        </p:txBody>
      </p:sp>
      <p:sp>
        <p:nvSpPr>
          <p:cNvPr id="3" name="Content Placeholder 2">
            <a:extLst>
              <a:ext uri="{FF2B5EF4-FFF2-40B4-BE49-F238E27FC236}">
                <a16:creationId xmlns:a16="http://schemas.microsoft.com/office/drawing/2014/main" id="{6BC12A0E-9BE1-4513-B96C-FD11DBD7170A}"/>
              </a:ext>
            </a:extLst>
          </p:cNvPr>
          <p:cNvSpPr>
            <a:spLocks noGrp="1"/>
          </p:cNvSpPr>
          <p:nvPr>
            <p:ph idx="1"/>
          </p:nvPr>
        </p:nvSpPr>
        <p:spPr/>
        <p:txBody>
          <a:bodyPr/>
          <a:lstStyle/>
          <a:p>
            <a:pPr algn="just"/>
            <a:r>
              <a:rPr lang="fr-FR" dirty="0">
                <a:solidFill>
                  <a:schemeClr val="accent1">
                    <a:lumMod val="75000"/>
                  </a:schemeClr>
                </a:solidFill>
              </a:rPr>
              <a:t>Chimie générale : </a:t>
            </a:r>
            <a:r>
              <a:rPr lang="fr-FR" dirty="0"/>
              <a:t>permet de comprendre et de contrôler la façon dont les molécules interagissent les unes avec les autres.</a:t>
            </a:r>
          </a:p>
          <a:p>
            <a:pPr algn="just"/>
            <a:endParaRPr lang="fr-FR" dirty="0"/>
          </a:p>
          <a:p>
            <a:pPr algn="just"/>
            <a:r>
              <a:rPr lang="fr-FR" dirty="0">
                <a:solidFill>
                  <a:schemeClr val="accent1">
                    <a:lumMod val="75000"/>
                  </a:schemeClr>
                </a:solidFill>
              </a:rPr>
              <a:t>Chimie organique : </a:t>
            </a:r>
            <a:r>
              <a:rPr lang="fr-FR" dirty="0"/>
              <a:t>étudie les composés organiques, c'est-à-dire les composés du carbone.</a:t>
            </a:r>
          </a:p>
          <a:p>
            <a:endParaRPr lang="fr-DZ" dirty="0"/>
          </a:p>
        </p:txBody>
      </p:sp>
      <p:pic>
        <p:nvPicPr>
          <p:cNvPr id="17410" name="Picture 2" descr="Chimie Organique">
            <a:extLst>
              <a:ext uri="{FF2B5EF4-FFF2-40B4-BE49-F238E27FC236}">
                <a16:creationId xmlns:a16="http://schemas.microsoft.com/office/drawing/2014/main" id="{9609F90B-E41E-44D2-A4AE-50ED1935E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767" y="4238625"/>
            <a:ext cx="3956558" cy="26733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QCM de chimie organique">
            <a:extLst>
              <a:ext uri="{FF2B5EF4-FFF2-40B4-BE49-F238E27FC236}">
                <a16:creationId xmlns:a16="http://schemas.microsoft.com/office/drawing/2014/main" id="{83E4AA6D-E50B-4DE7-B60B-F7F28A486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7491" y="4591050"/>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731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FC5C-6BBF-4A1D-9417-0614BF58249E}"/>
              </a:ext>
            </a:extLst>
          </p:cNvPr>
          <p:cNvSpPr>
            <a:spLocks noGrp="1"/>
          </p:cNvSpPr>
          <p:nvPr>
            <p:ph type="title"/>
          </p:nvPr>
        </p:nvSpPr>
        <p:spPr/>
        <p:txBody>
          <a:bodyPr/>
          <a:lstStyle/>
          <a:p>
            <a:r>
              <a:rPr lang="fr-FR" b="1" dirty="0">
                <a:solidFill>
                  <a:schemeClr val="accent1">
                    <a:lumMod val="50000"/>
                  </a:schemeClr>
                </a:solidFill>
              </a:rPr>
              <a:t>Santé Sociale et Humaine</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6134194A-E7DA-4E41-886D-4EE348946707}"/>
              </a:ext>
            </a:extLst>
          </p:cNvPr>
          <p:cNvSpPr>
            <a:spLocks noGrp="1"/>
          </p:cNvSpPr>
          <p:nvPr>
            <p:ph idx="1"/>
          </p:nvPr>
        </p:nvSpPr>
        <p:spPr/>
        <p:txBody>
          <a:bodyPr/>
          <a:lstStyle/>
          <a:p>
            <a:pPr algn="just"/>
            <a:r>
              <a:rPr lang="fr-FR" dirty="0"/>
              <a:t>Aborde la psychologie, la sociologie, l'ethnologie, l'anthropologie, l'histoire, l'économie. </a:t>
            </a:r>
            <a:endParaRPr lang="fr-DZ" dirty="0"/>
          </a:p>
        </p:txBody>
      </p:sp>
      <p:pic>
        <p:nvPicPr>
          <p:cNvPr id="18434" name="Picture 2" descr="Centre Communal d'Action Sociale - Ville de Vénissieux">
            <a:extLst>
              <a:ext uri="{FF2B5EF4-FFF2-40B4-BE49-F238E27FC236}">
                <a16:creationId xmlns:a16="http://schemas.microsoft.com/office/drawing/2014/main" id="{D53960E4-9147-48AB-9B58-D1B278653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629" y="3292475"/>
            <a:ext cx="4589896" cy="269443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Domaine médical : les études en économie de la santé - La Factory">
            <a:extLst>
              <a:ext uri="{FF2B5EF4-FFF2-40B4-BE49-F238E27FC236}">
                <a16:creationId xmlns:a16="http://schemas.microsoft.com/office/drawing/2014/main" id="{72C84B39-A659-478B-8795-CBDFB27CE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674" y="3292474"/>
            <a:ext cx="4417876" cy="2709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630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3521-15B7-4717-AE33-00255B4AD605}"/>
              </a:ext>
            </a:extLst>
          </p:cNvPr>
          <p:cNvSpPr>
            <a:spLocks noGrp="1"/>
          </p:cNvSpPr>
          <p:nvPr>
            <p:ph type="title"/>
          </p:nvPr>
        </p:nvSpPr>
        <p:spPr/>
        <p:txBody>
          <a:bodyPr/>
          <a:lstStyle/>
          <a:p>
            <a:r>
              <a:rPr lang="fr-FR" b="1" dirty="0">
                <a:solidFill>
                  <a:schemeClr val="accent1">
                    <a:lumMod val="50000"/>
                  </a:schemeClr>
                </a:solidFill>
              </a:rPr>
              <a:t>Langue : Français</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4259C3A1-FD8D-40AB-BF58-F6CCD58ECB81}"/>
              </a:ext>
            </a:extLst>
          </p:cNvPr>
          <p:cNvSpPr>
            <a:spLocks noGrp="1"/>
          </p:cNvSpPr>
          <p:nvPr>
            <p:ph idx="1"/>
          </p:nvPr>
        </p:nvSpPr>
        <p:spPr/>
        <p:txBody>
          <a:bodyPr>
            <a:normAutofit fontScale="77500" lnSpcReduction="20000"/>
          </a:bodyPr>
          <a:lstStyle/>
          <a:p>
            <a:pPr marL="0" indent="0">
              <a:buNone/>
            </a:pPr>
            <a:r>
              <a:rPr lang="fr-FR" dirty="0"/>
              <a:t>- Le niveau de compétences en langues étrangères est défini selon le cadre européen :</a:t>
            </a:r>
          </a:p>
          <a:p>
            <a:pPr marL="0" indent="0">
              <a:buNone/>
            </a:pPr>
            <a:endParaRPr lang="fr-FR" dirty="0"/>
          </a:p>
          <a:p>
            <a:r>
              <a:rPr lang="fr-FR" dirty="0"/>
              <a:t>A utilisateur Elémentaire (scolarité obligatoire)</a:t>
            </a:r>
          </a:p>
          <a:p>
            <a:pPr>
              <a:buFont typeface="Wingdings" panose="05000000000000000000" pitchFamily="2" charset="2"/>
              <a:buChar char="Ø"/>
            </a:pPr>
            <a:r>
              <a:rPr lang="fr-FR" dirty="0"/>
              <a:t> A1 découverte : école élémentaire</a:t>
            </a:r>
          </a:p>
          <a:p>
            <a:pPr>
              <a:buFont typeface="Wingdings" panose="05000000000000000000" pitchFamily="2" charset="2"/>
              <a:buChar char="Ø"/>
            </a:pPr>
            <a:r>
              <a:rPr lang="fr-FR" dirty="0"/>
              <a:t> A2 intermédiaire ou usuel collège</a:t>
            </a:r>
          </a:p>
          <a:p>
            <a:pPr marL="0" indent="0">
              <a:buNone/>
            </a:pPr>
            <a:endParaRPr lang="fr-FR" dirty="0"/>
          </a:p>
          <a:p>
            <a:r>
              <a:rPr lang="fr-FR" dirty="0"/>
              <a:t>B utilisateur indépendant lycée</a:t>
            </a:r>
          </a:p>
          <a:p>
            <a:pPr>
              <a:buFont typeface="Wingdings" panose="05000000000000000000" pitchFamily="2" charset="2"/>
              <a:buChar char="Ø"/>
            </a:pPr>
            <a:r>
              <a:rPr lang="fr-FR" dirty="0"/>
              <a:t> B1 niveau seuil </a:t>
            </a:r>
          </a:p>
          <a:p>
            <a:pPr>
              <a:buFont typeface="Wingdings" panose="05000000000000000000" pitchFamily="2" charset="2"/>
              <a:buChar char="Ø"/>
            </a:pPr>
            <a:r>
              <a:rPr lang="fr-FR" dirty="0"/>
              <a:t> B2 avancé </a:t>
            </a:r>
          </a:p>
          <a:p>
            <a:pPr marL="0" indent="0">
              <a:buNone/>
            </a:pPr>
            <a:endParaRPr lang="fr-FR" dirty="0"/>
          </a:p>
          <a:p>
            <a:pPr marL="0" indent="0">
              <a:buNone/>
            </a:pPr>
            <a:r>
              <a:rPr lang="fr-FR" dirty="0"/>
              <a:t>- Il est exigé un niveau de compétence B2 minimum. </a:t>
            </a:r>
          </a:p>
          <a:p>
            <a:pPr marL="0" indent="0">
              <a:buNone/>
            </a:pPr>
            <a:endParaRPr lang="fr-FR" dirty="0"/>
          </a:p>
          <a:p>
            <a:pPr marL="0" indent="0">
              <a:buNone/>
            </a:pPr>
            <a:endParaRPr lang="fr-DZ" dirty="0"/>
          </a:p>
        </p:txBody>
      </p:sp>
      <p:pic>
        <p:nvPicPr>
          <p:cNvPr id="19462" name="Picture 6" descr="Nos conseils pour apprendre le français efficacement.">
            <a:extLst>
              <a:ext uri="{FF2B5EF4-FFF2-40B4-BE49-F238E27FC236}">
                <a16:creationId xmlns:a16="http://schemas.microsoft.com/office/drawing/2014/main" id="{A05A10D0-D895-4A93-A47B-4D90D7ED66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73"/>
          <a:stretch/>
        </p:blipFill>
        <p:spPr bwMode="auto">
          <a:xfrm>
            <a:off x="7271184" y="4824665"/>
            <a:ext cx="4587139" cy="191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386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E045-7376-49BF-B347-E25066005A5F}"/>
              </a:ext>
            </a:extLst>
          </p:cNvPr>
          <p:cNvSpPr>
            <a:spLocks noGrp="1"/>
          </p:cNvSpPr>
          <p:nvPr>
            <p:ph type="title"/>
          </p:nvPr>
        </p:nvSpPr>
        <p:spPr/>
        <p:txBody>
          <a:bodyPr/>
          <a:lstStyle/>
          <a:p>
            <a:r>
              <a:rPr lang="fr-FR" b="1" dirty="0">
                <a:solidFill>
                  <a:schemeClr val="accent1">
                    <a:lumMod val="50000"/>
                  </a:schemeClr>
                </a:solidFill>
              </a:rPr>
              <a:t>Secourisme</a:t>
            </a:r>
            <a:r>
              <a:rPr lang="fr-FR" dirty="0"/>
              <a:t> </a:t>
            </a:r>
            <a:endParaRPr lang="fr-DZ" dirty="0"/>
          </a:p>
        </p:txBody>
      </p:sp>
      <p:sp>
        <p:nvSpPr>
          <p:cNvPr id="3" name="Content Placeholder 2">
            <a:extLst>
              <a:ext uri="{FF2B5EF4-FFF2-40B4-BE49-F238E27FC236}">
                <a16:creationId xmlns:a16="http://schemas.microsoft.com/office/drawing/2014/main" id="{8C3E3FF4-A693-41AE-801A-3F59B0C79E41}"/>
              </a:ext>
            </a:extLst>
          </p:cNvPr>
          <p:cNvSpPr>
            <a:spLocks noGrp="1"/>
          </p:cNvSpPr>
          <p:nvPr>
            <p:ph idx="1"/>
          </p:nvPr>
        </p:nvSpPr>
        <p:spPr/>
        <p:txBody>
          <a:bodyPr/>
          <a:lstStyle/>
          <a:p>
            <a:r>
              <a:rPr lang="fr-FR" dirty="0"/>
              <a:t>l’étudiant devra être capable d’exécuter correctement les gestes de premiers secours ;</a:t>
            </a:r>
          </a:p>
          <a:p>
            <a:r>
              <a:rPr lang="fr-FR" dirty="0"/>
              <a:t>Durée de la formation : une semaine bloquée ;</a:t>
            </a:r>
          </a:p>
          <a:p>
            <a:r>
              <a:rPr lang="fr-FR" dirty="0"/>
              <a:t>Encadrement des étudiants – Ateliers pratiques : par groupe ;</a:t>
            </a:r>
          </a:p>
          <a:p>
            <a:r>
              <a:rPr lang="fr-FR" b="1" dirty="0"/>
              <a:t>Attestation</a:t>
            </a:r>
            <a:r>
              <a:rPr lang="fr-FR" dirty="0"/>
              <a:t> de formation en secourisme.</a:t>
            </a:r>
            <a:endParaRPr lang="fr-DZ" dirty="0"/>
          </a:p>
        </p:txBody>
      </p:sp>
    </p:spTree>
    <p:extLst>
      <p:ext uri="{BB962C8B-B14F-4D97-AF65-F5344CB8AC3E}">
        <p14:creationId xmlns:p14="http://schemas.microsoft.com/office/powerpoint/2010/main" val="2463057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4000" r="-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B446-18AB-41E5-956A-1EF0953DE43B}"/>
              </a:ext>
            </a:extLst>
          </p:cNvPr>
          <p:cNvSpPr>
            <a:spLocks noGrp="1"/>
          </p:cNvSpPr>
          <p:nvPr>
            <p:ph type="ctrTitle"/>
          </p:nvPr>
        </p:nvSpPr>
        <p:spPr>
          <a:xfrm>
            <a:off x="1524000" y="1613251"/>
            <a:ext cx="9144000" cy="2387600"/>
          </a:xfrm>
        </p:spPr>
        <p:txBody>
          <a:bodyPr/>
          <a:lstStyle/>
          <a:p>
            <a:r>
              <a:rPr lang="fr-FR" b="1" dirty="0">
                <a:solidFill>
                  <a:schemeClr val="accent1">
                    <a:lumMod val="50000"/>
                  </a:schemeClr>
                </a:solidFill>
              </a:rPr>
              <a:t>Conseils</a:t>
            </a:r>
            <a:r>
              <a:rPr lang="fr-FR" dirty="0">
                <a:solidFill>
                  <a:schemeClr val="accent1">
                    <a:lumMod val="50000"/>
                  </a:schemeClr>
                </a:solidFill>
              </a:rPr>
              <a:t> </a:t>
            </a:r>
            <a:endParaRPr lang="fr-DZ" dirty="0">
              <a:solidFill>
                <a:schemeClr val="accent1">
                  <a:lumMod val="50000"/>
                </a:schemeClr>
              </a:solidFill>
            </a:endParaRPr>
          </a:p>
        </p:txBody>
      </p:sp>
      <p:sp>
        <p:nvSpPr>
          <p:cNvPr id="3" name="Subtitle 2">
            <a:extLst>
              <a:ext uri="{FF2B5EF4-FFF2-40B4-BE49-F238E27FC236}">
                <a16:creationId xmlns:a16="http://schemas.microsoft.com/office/drawing/2014/main" id="{874FE52B-A80B-4F8B-8915-9303C5E4BA4A}"/>
              </a:ext>
            </a:extLst>
          </p:cNvPr>
          <p:cNvSpPr>
            <a:spLocks noGrp="1"/>
          </p:cNvSpPr>
          <p:nvPr>
            <p:ph type="subTitle" idx="1"/>
          </p:nvPr>
        </p:nvSpPr>
        <p:spPr>
          <a:xfrm>
            <a:off x="1524000" y="4429810"/>
            <a:ext cx="9144000" cy="1655762"/>
          </a:xfrm>
        </p:spPr>
        <p:txBody>
          <a:bodyPr/>
          <a:lstStyle/>
          <a:p>
            <a:endParaRPr lang="fr-DZ" dirty="0"/>
          </a:p>
        </p:txBody>
      </p:sp>
    </p:spTree>
    <p:extLst>
      <p:ext uri="{BB962C8B-B14F-4D97-AF65-F5344CB8AC3E}">
        <p14:creationId xmlns:p14="http://schemas.microsoft.com/office/powerpoint/2010/main" val="4214822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7CE1-1263-425D-8F80-A384D91E8885}"/>
              </a:ext>
            </a:extLst>
          </p:cNvPr>
          <p:cNvSpPr>
            <a:spLocks noGrp="1"/>
          </p:cNvSpPr>
          <p:nvPr>
            <p:ph type="title"/>
          </p:nvPr>
        </p:nvSpPr>
        <p:spPr>
          <a:xfrm>
            <a:off x="838200" y="143310"/>
            <a:ext cx="10515600" cy="1325563"/>
          </a:xfrm>
        </p:spPr>
        <p:txBody>
          <a:bodyPr/>
          <a:lstStyle/>
          <a:p>
            <a:r>
              <a:rPr lang="fr-FR" b="1" dirty="0">
                <a:solidFill>
                  <a:schemeClr val="accent1">
                    <a:lumMod val="50000"/>
                  </a:schemeClr>
                </a:solidFill>
              </a:rPr>
              <a:t>Organisation et gestion du temps</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43B194ED-6392-4F7F-B49A-2FC2CAB09B10}"/>
              </a:ext>
            </a:extLst>
          </p:cNvPr>
          <p:cNvSpPr>
            <a:spLocks noGrp="1"/>
          </p:cNvSpPr>
          <p:nvPr>
            <p:ph idx="1"/>
          </p:nvPr>
        </p:nvSpPr>
        <p:spPr>
          <a:xfrm>
            <a:off x="674569" y="1322796"/>
            <a:ext cx="10240479" cy="2486676"/>
          </a:xfrm>
        </p:spPr>
        <p:txBody>
          <a:bodyPr>
            <a:normAutofit fontScale="92500" lnSpcReduction="10000"/>
          </a:bodyPr>
          <a:lstStyle/>
          <a:p>
            <a:pPr algn="just"/>
            <a:r>
              <a:rPr lang="fr-FR" b="0" i="0" dirty="0">
                <a:solidFill>
                  <a:srgbClr val="202124"/>
                </a:solidFill>
                <a:effectLst/>
                <a:latin typeface="Google Sans"/>
              </a:rPr>
              <a:t>Rédiger une to do </a:t>
            </a:r>
            <a:r>
              <a:rPr lang="fr-FR" b="0" i="0" dirty="0" err="1">
                <a:solidFill>
                  <a:srgbClr val="202124"/>
                </a:solidFill>
                <a:effectLst/>
                <a:latin typeface="Google Sans"/>
              </a:rPr>
              <a:t>list</a:t>
            </a:r>
            <a:r>
              <a:rPr lang="fr-FR" b="0" i="0" dirty="0">
                <a:solidFill>
                  <a:srgbClr val="202124"/>
                </a:solidFill>
                <a:effectLst/>
                <a:latin typeface="Google Sans"/>
              </a:rPr>
              <a:t> et écrire les actions à réaliser au quotidien ;</a:t>
            </a:r>
          </a:p>
          <a:p>
            <a:pPr algn="just"/>
            <a:r>
              <a:rPr lang="fr-FR" dirty="0"/>
              <a:t>Donner la priorité aux taches importantes ;</a:t>
            </a:r>
          </a:p>
          <a:p>
            <a:pPr algn="just"/>
            <a:r>
              <a:rPr lang="fr-FR" dirty="0"/>
              <a:t>Désactivez vos notifications ou faites appel aux fonctionnalités de type «Ne pas déranger» ;</a:t>
            </a:r>
          </a:p>
          <a:p>
            <a:pPr algn="just"/>
            <a:r>
              <a:rPr lang="fr-FR" dirty="0"/>
              <a:t>Regroupez les tâches similaires : jongler constamment entre les taches oblige le cerveau à faire des heures supplémentaires.</a:t>
            </a:r>
          </a:p>
        </p:txBody>
      </p:sp>
      <p:pic>
        <p:nvPicPr>
          <p:cNvPr id="4" name="Picture 6" descr="How To Write A To Do List That You'll Actually Stick To">
            <a:extLst>
              <a:ext uri="{FF2B5EF4-FFF2-40B4-BE49-F238E27FC236}">
                <a16:creationId xmlns:a16="http://schemas.microsoft.com/office/drawing/2014/main" id="{1DFFFEFB-98EA-46A4-9C59-78286C9C8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473" y="4052235"/>
            <a:ext cx="3762676" cy="2508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aut-il se retirer des réseaux sociaux ? - Psychologies.com">
            <a:extLst>
              <a:ext uri="{FF2B5EF4-FFF2-40B4-BE49-F238E27FC236}">
                <a16:creationId xmlns:a16="http://schemas.microsoft.com/office/drawing/2014/main" id="{63B8741A-D398-41FB-AC66-E75CF11F22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7" r="32534"/>
          <a:stretch/>
        </p:blipFill>
        <p:spPr bwMode="auto">
          <a:xfrm>
            <a:off x="6478606" y="4052235"/>
            <a:ext cx="3762676" cy="249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511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89B71-2B2C-4E4E-9967-86B0363DDE12}"/>
              </a:ext>
            </a:extLst>
          </p:cNvPr>
          <p:cNvSpPr>
            <a:spLocks noGrp="1"/>
          </p:cNvSpPr>
          <p:nvPr>
            <p:ph type="title"/>
          </p:nvPr>
        </p:nvSpPr>
        <p:spPr>
          <a:xfrm>
            <a:off x="838200" y="215953"/>
            <a:ext cx="10515600" cy="1325563"/>
          </a:xfrm>
        </p:spPr>
        <p:txBody>
          <a:bodyPr/>
          <a:lstStyle/>
          <a:p>
            <a:r>
              <a:rPr lang="fr-FR" b="1" dirty="0">
                <a:solidFill>
                  <a:schemeClr val="accent1">
                    <a:lumMod val="50000"/>
                  </a:schemeClr>
                </a:solidFill>
              </a:rPr>
              <a:t>Organisation et gestion du temps</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83D9C09D-8EE4-49C3-88EB-3160067BFE54}"/>
              </a:ext>
            </a:extLst>
          </p:cNvPr>
          <p:cNvSpPr>
            <a:spLocks noGrp="1"/>
          </p:cNvSpPr>
          <p:nvPr>
            <p:ph idx="1"/>
          </p:nvPr>
        </p:nvSpPr>
        <p:spPr>
          <a:xfrm>
            <a:off x="750772" y="1435638"/>
            <a:ext cx="10603028" cy="2380615"/>
          </a:xfrm>
        </p:spPr>
        <p:txBody>
          <a:bodyPr>
            <a:normAutofit fontScale="92500" lnSpcReduction="20000"/>
          </a:bodyPr>
          <a:lstStyle/>
          <a:p>
            <a:pPr algn="just"/>
            <a:r>
              <a:rPr lang="fr-FR" dirty="0"/>
              <a:t>Faites des pauses :  Si vous travaillez trop et que cela vous mène au surmenage, vous ne parviendrez plus à faire quoi que ce soit et encore moins à vous occuper des tâches essentielles ;</a:t>
            </a:r>
          </a:p>
          <a:p>
            <a:pPr algn="just"/>
            <a:r>
              <a:rPr lang="fr-FR" dirty="0"/>
              <a:t>Éviter les distractions : Les distractions constantes sont la menace la plus importante à une bonne gestion de votre temps ;</a:t>
            </a:r>
          </a:p>
          <a:p>
            <a:pPr algn="just"/>
            <a:r>
              <a:rPr lang="fr-FR" dirty="0"/>
              <a:t>Gérer les dérangements et interruptions : des interruptions constantes influent négativement sur la qualité et la quantité de travail fourni.</a:t>
            </a:r>
            <a:endParaRPr lang="fr-DZ" dirty="0"/>
          </a:p>
          <a:p>
            <a:pPr algn="just"/>
            <a:endParaRPr lang="fr-DZ" dirty="0"/>
          </a:p>
        </p:txBody>
      </p:sp>
      <p:pic>
        <p:nvPicPr>
          <p:cNvPr id="22538" name="Picture 10" descr="7 conseils pour une pause parfaite au travail | Eurécia">
            <a:extLst>
              <a:ext uri="{FF2B5EF4-FFF2-40B4-BE49-F238E27FC236}">
                <a16:creationId xmlns:a16="http://schemas.microsoft.com/office/drawing/2014/main" id="{F956D3B0-93F7-46CE-99D9-3814770AB0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30" r="-787"/>
          <a:stretch/>
        </p:blipFill>
        <p:spPr bwMode="auto">
          <a:xfrm>
            <a:off x="1607418" y="4079009"/>
            <a:ext cx="4153218" cy="2563038"/>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14 stratégies pour gérer les interruptions au travail – appytodo">
            <a:extLst>
              <a:ext uri="{FF2B5EF4-FFF2-40B4-BE49-F238E27FC236}">
                <a16:creationId xmlns:a16="http://schemas.microsoft.com/office/drawing/2014/main" id="{5CF81FB6-3748-43BD-B065-7AEFD9CD7F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978"/>
          <a:stretch/>
        </p:blipFill>
        <p:spPr bwMode="auto">
          <a:xfrm>
            <a:off x="6431366" y="4079009"/>
            <a:ext cx="4153218" cy="256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67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65C9-31A8-4C4E-903E-01E490D5580C}"/>
              </a:ext>
            </a:extLst>
          </p:cNvPr>
          <p:cNvSpPr>
            <a:spLocks noGrp="1"/>
          </p:cNvSpPr>
          <p:nvPr>
            <p:ph type="title"/>
          </p:nvPr>
        </p:nvSpPr>
        <p:spPr>
          <a:xfrm>
            <a:off x="838199" y="365125"/>
            <a:ext cx="10885371" cy="1325563"/>
          </a:xfrm>
        </p:spPr>
        <p:txBody>
          <a:bodyPr/>
          <a:lstStyle/>
          <a:p>
            <a:r>
              <a:rPr lang="fr-FR" b="1" dirty="0">
                <a:solidFill>
                  <a:schemeClr val="accent1">
                    <a:lumMod val="50000"/>
                  </a:schemeClr>
                </a:solidFill>
              </a:rPr>
              <a:t>Développement de la compétence de l’écoute</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D3A367DA-FD96-4099-9A43-CD73DFED1753}"/>
              </a:ext>
            </a:extLst>
          </p:cNvPr>
          <p:cNvSpPr>
            <a:spLocks noGrp="1"/>
          </p:cNvSpPr>
          <p:nvPr>
            <p:ph idx="1"/>
          </p:nvPr>
        </p:nvSpPr>
        <p:spPr>
          <a:xfrm>
            <a:off x="838199" y="1565559"/>
            <a:ext cx="10515600" cy="4351338"/>
          </a:xfrm>
        </p:spPr>
        <p:txBody>
          <a:bodyPr/>
          <a:lstStyle/>
          <a:p>
            <a:pPr algn="just"/>
            <a:r>
              <a:rPr lang="fr-FR" dirty="0"/>
              <a:t>Une bonne écoute et des notes complètes vous permettront de profiter au mieux de vos cours. </a:t>
            </a:r>
          </a:p>
          <a:p>
            <a:pPr algn="just"/>
            <a:r>
              <a:rPr lang="fr-FR" dirty="0"/>
              <a:t>Plusieurs notions importantes sont habituellement communiquées directement par les professeurs, il est nécessaire d’avoir pris de bonnes notes pour bien vous préparer à l’examen.</a:t>
            </a:r>
          </a:p>
        </p:txBody>
      </p:sp>
      <p:pic>
        <p:nvPicPr>
          <p:cNvPr id="24580" name="Picture 4" descr="étudiants en amphi - Fondation Mines-Télécom">
            <a:extLst>
              <a:ext uri="{FF2B5EF4-FFF2-40B4-BE49-F238E27FC236}">
                <a16:creationId xmlns:a16="http://schemas.microsoft.com/office/drawing/2014/main" id="{6333825F-89BE-42C0-B433-7BB3990D0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926" y="4103813"/>
            <a:ext cx="3927508" cy="261833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Rentrée en fac : votre premier amphi, c'était comment ? - L'Etudiant">
            <a:extLst>
              <a:ext uri="{FF2B5EF4-FFF2-40B4-BE49-F238E27FC236}">
                <a16:creationId xmlns:a16="http://schemas.microsoft.com/office/drawing/2014/main" id="{93FDC51A-E094-4F44-9C28-09DBDE2D5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03813"/>
            <a:ext cx="3927508" cy="262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715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4B2F5-C0EE-475F-994E-10083BD17D2D}"/>
              </a:ext>
            </a:extLst>
          </p:cNvPr>
          <p:cNvSpPr>
            <a:spLocks noGrp="1"/>
          </p:cNvSpPr>
          <p:nvPr>
            <p:ph type="title"/>
          </p:nvPr>
        </p:nvSpPr>
        <p:spPr/>
        <p:txBody>
          <a:bodyPr/>
          <a:lstStyle/>
          <a:p>
            <a:r>
              <a:rPr lang="fr-FR" b="1" dirty="0">
                <a:solidFill>
                  <a:schemeClr val="accent1">
                    <a:lumMod val="50000"/>
                  </a:schemeClr>
                </a:solidFill>
              </a:rPr>
              <a:t>Technique de prise de notes</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BFA2BBEF-1C92-4E28-99D0-ED4D6CBA59B1}"/>
              </a:ext>
            </a:extLst>
          </p:cNvPr>
          <p:cNvSpPr>
            <a:spLocks noGrp="1"/>
          </p:cNvSpPr>
          <p:nvPr>
            <p:ph idx="1"/>
          </p:nvPr>
        </p:nvSpPr>
        <p:spPr/>
        <p:txBody>
          <a:bodyPr/>
          <a:lstStyle/>
          <a:p>
            <a:r>
              <a:rPr lang="fr-FR" dirty="0"/>
              <a:t>L'essentiel pour bien prendre ses notes, c'est de s'attacher aux </a:t>
            </a:r>
            <a:r>
              <a:rPr lang="fr-FR" b="1" dirty="0"/>
              <a:t>idées</a:t>
            </a:r>
            <a:r>
              <a:rPr lang="fr-FR" dirty="0"/>
              <a:t> </a:t>
            </a:r>
            <a:r>
              <a:rPr lang="fr-FR" b="1" dirty="0"/>
              <a:t>plutôt qu'aux phrases </a:t>
            </a:r>
            <a:r>
              <a:rPr lang="fr-FR" dirty="0"/>
              <a:t>;</a:t>
            </a:r>
          </a:p>
          <a:p>
            <a:r>
              <a:rPr lang="fr-FR" dirty="0"/>
              <a:t>Noter intelligemment, c'est donc choisir des informations parmi ce qu'on entend. Donc ne faites surtout </a:t>
            </a:r>
            <a:r>
              <a:rPr lang="fr-FR" b="1" dirty="0"/>
              <a:t>pas</a:t>
            </a:r>
            <a:r>
              <a:rPr lang="fr-FR" dirty="0"/>
              <a:t> de retranscriptions </a:t>
            </a:r>
            <a:r>
              <a:rPr lang="fr-FR" b="1" dirty="0"/>
              <a:t>mot à mot</a:t>
            </a:r>
            <a:r>
              <a:rPr lang="fr-FR" dirty="0"/>
              <a:t> !</a:t>
            </a:r>
            <a:endParaRPr lang="fr-DZ" dirty="0"/>
          </a:p>
        </p:txBody>
      </p:sp>
      <p:pic>
        <p:nvPicPr>
          <p:cNvPr id="25604" name="Picture 4" descr="Comment s'améliorer en prise de notes en bts ?Ecole Sup'Paris">
            <a:extLst>
              <a:ext uri="{FF2B5EF4-FFF2-40B4-BE49-F238E27FC236}">
                <a16:creationId xmlns:a16="http://schemas.microsoft.com/office/drawing/2014/main" id="{F37EC0F0-6BF4-4EAC-81B5-316E8D652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959" y="3928765"/>
            <a:ext cx="4884018" cy="256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889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2339-5876-4CE8-82ED-23363ABF8129}"/>
              </a:ext>
            </a:extLst>
          </p:cNvPr>
          <p:cNvSpPr>
            <a:spLocks noGrp="1"/>
          </p:cNvSpPr>
          <p:nvPr>
            <p:ph type="title"/>
          </p:nvPr>
        </p:nvSpPr>
        <p:spPr/>
        <p:txBody>
          <a:bodyPr/>
          <a:lstStyle/>
          <a:p>
            <a:r>
              <a:rPr lang="fr-FR" b="1" dirty="0">
                <a:solidFill>
                  <a:schemeClr val="accent1">
                    <a:lumMod val="50000"/>
                  </a:schemeClr>
                </a:solidFill>
              </a:rPr>
              <a:t>Être régulier </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A22B1814-B5EC-4190-A112-05D0D6752270}"/>
              </a:ext>
            </a:extLst>
          </p:cNvPr>
          <p:cNvSpPr>
            <a:spLocks noGrp="1"/>
          </p:cNvSpPr>
          <p:nvPr>
            <p:ph idx="1"/>
          </p:nvPr>
        </p:nvSpPr>
        <p:spPr/>
        <p:txBody>
          <a:bodyPr/>
          <a:lstStyle/>
          <a:p>
            <a:r>
              <a:rPr lang="fr-FR" dirty="0"/>
              <a:t>L'une des clés pour réussir ses études en médecine est d'être régulier dans son travail. La mémorisation est d’autant plus efficace qu’elle est stimulée par des répétitions successives. </a:t>
            </a:r>
            <a:endParaRPr lang="fr-DZ" dirty="0"/>
          </a:p>
        </p:txBody>
      </p:sp>
      <p:pic>
        <p:nvPicPr>
          <p:cNvPr id="28674" name="Picture 2" descr="Le coût de la vie étudiante encore en augmentation selon l'Unef -  ladepeche.fr">
            <a:extLst>
              <a:ext uri="{FF2B5EF4-FFF2-40B4-BE49-F238E27FC236}">
                <a16:creationId xmlns:a16="http://schemas.microsoft.com/office/drawing/2014/main" id="{B2454372-B9EC-4D4A-A5E7-F1B512FCC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870" y="3429000"/>
            <a:ext cx="5376260" cy="303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63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21078-A4F5-4B7E-8DB5-ED6528BE31DD}"/>
              </a:ext>
            </a:extLst>
          </p:cNvPr>
          <p:cNvSpPr>
            <a:spLocks noGrp="1"/>
          </p:cNvSpPr>
          <p:nvPr>
            <p:ph type="title"/>
          </p:nvPr>
        </p:nvSpPr>
        <p:spPr/>
        <p:txBody>
          <a:bodyPr/>
          <a:lstStyle/>
          <a:p>
            <a:r>
              <a:rPr lang="fr-FR" b="1" dirty="0">
                <a:solidFill>
                  <a:schemeClr val="accent1">
                    <a:lumMod val="50000"/>
                  </a:schemeClr>
                </a:solidFill>
              </a:rPr>
              <a:t>Introduction :</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638B267A-C523-4A12-B798-F6951272835F}"/>
              </a:ext>
            </a:extLst>
          </p:cNvPr>
          <p:cNvSpPr>
            <a:spLocks noGrp="1"/>
          </p:cNvSpPr>
          <p:nvPr>
            <p:ph idx="1"/>
          </p:nvPr>
        </p:nvSpPr>
        <p:spPr>
          <a:xfrm>
            <a:off x="838200" y="1480185"/>
            <a:ext cx="10515600" cy="2604135"/>
          </a:xfrm>
        </p:spPr>
        <p:txBody>
          <a:bodyPr>
            <a:normAutofit lnSpcReduction="10000"/>
          </a:bodyPr>
          <a:lstStyle/>
          <a:p>
            <a:pPr algn="just"/>
            <a:r>
              <a:rPr lang="fr-FR" dirty="0"/>
              <a:t>L’enseignement est annuel au cours des trois premières années puis modulaire ;</a:t>
            </a:r>
          </a:p>
          <a:p>
            <a:pPr algn="just"/>
            <a:r>
              <a:rPr lang="fr-FR" dirty="0"/>
              <a:t>Au cours des deux premières années, l’enseignement a lieu au niveau de la Faculté de Médecine ;</a:t>
            </a:r>
          </a:p>
          <a:p>
            <a:pPr algn="just"/>
            <a:r>
              <a:rPr lang="fr-FR" dirty="0"/>
              <a:t>A partir de la 3ème année, l’enseignement est complété par un </a:t>
            </a:r>
            <a:r>
              <a:rPr lang="fr-FR" b="1" dirty="0"/>
              <a:t>stage</a:t>
            </a:r>
            <a:r>
              <a:rPr lang="fr-FR" dirty="0"/>
              <a:t> </a:t>
            </a:r>
            <a:r>
              <a:rPr lang="fr-FR" b="1" dirty="0"/>
              <a:t>clinique</a:t>
            </a:r>
            <a:r>
              <a:rPr lang="fr-FR" dirty="0"/>
              <a:t> au niveau des hôpitaux.</a:t>
            </a:r>
            <a:endParaRPr lang="fr-DZ" dirty="0"/>
          </a:p>
          <a:p>
            <a:endParaRPr lang="fr-DZ" dirty="0"/>
          </a:p>
        </p:txBody>
      </p:sp>
      <p:pic>
        <p:nvPicPr>
          <p:cNvPr id="2050" name="Picture 2" descr="Medical Student Education | Department of Neurosurgery">
            <a:extLst>
              <a:ext uri="{FF2B5EF4-FFF2-40B4-BE49-F238E27FC236}">
                <a16:creationId xmlns:a16="http://schemas.microsoft.com/office/drawing/2014/main" id="{57A6A624-7E38-48AE-91A3-FC2F9020C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931" y="4180708"/>
            <a:ext cx="3467715" cy="2312167"/>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052" name="Picture 4" descr="41,600+ Medical Students Stock Photos, Pictures &amp; Royalty-Free Images -  iStock | Medical education, Medical students classroom, Medical school  graduation">
            <a:extLst>
              <a:ext uri="{FF2B5EF4-FFF2-40B4-BE49-F238E27FC236}">
                <a16:creationId xmlns:a16="http://schemas.microsoft.com/office/drawing/2014/main" id="{D5BA439A-73F0-44DD-887E-81385A3AF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024" y="4180708"/>
            <a:ext cx="3468251" cy="2312167"/>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738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B73CD-D4E0-47A6-AD17-BD8959B6F914}"/>
              </a:ext>
            </a:extLst>
          </p:cNvPr>
          <p:cNvSpPr>
            <a:spLocks noGrp="1"/>
          </p:cNvSpPr>
          <p:nvPr>
            <p:ph type="title"/>
          </p:nvPr>
        </p:nvSpPr>
        <p:spPr/>
        <p:txBody>
          <a:bodyPr/>
          <a:lstStyle/>
          <a:p>
            <a:r>
              <a:rPr lang="fr-FR" b="1" dirty="0">
                <a:solidFill>
                  <a:schemeClr val="accent1">
                    <a:lumMod val="50000"/>
                  </a:schemeClr>
                </a:solidFill>
              </a:rPr>
              <a:t>La technique POMODORO </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ECEB3405-F67A-4280-9BCA-DEB0CCC444CA}"/>
              </a:ext>
            </a:extLst>
          </p:cNvPr>
          <p:cNvSpPr>
            <a:spLocks noGrp="1"/>
          </p:cNvSpPr>
          <p:nvPr>
            <p:ph idx="1"/>
          </p:nvPr>
        </p:nvSpPr>
        <p:spPr>
          <a:xfrm>
            <a:off x="838200" y="1546493"/>
            <a:ext cx="10515600" cy="4351338"/>
          </a:xfrm>
        </p:spPr>
        <p:txBody>
          <a:bodyPr>
            <a:normAutofit/>
          </a:bodyPr>
          <a:lstStyle/>
          <a:p>
            <a:r>
              <a:rPr lang="fr-FR" sz="2400" dirty="0"/>
              <a:t>La technique </a:t>
            </a:r>
            <a:r>
              <a:rPr lang="fr-FR" sz="2400" dirty="0" err="1"/>
              <a:t>Pomodoro</a:t>
            </a:r>
            <a:r>
              <a:rPr lang="fr-FR" sz="2400" dirty="0"/>
              <a:t> vous aide à réaliser vos tâches dans un court laps de temps et à faire des pauses entre deux sessions de travail.</a:t>
            </a:r>
          </a:p>
          <a:p>
            <a:r>
              <a:rPr lang="fr-FR" sz="2400" dirty="0"/>
              <a:t>Commencez par régler le minuteur sur 25 minutes, et essayez de consacrer exclusivement ce temps à une tâche donnée, sans consulter vos textos ou les réseaux sociaux si possible. Une fois le temps écoulé, faites une pause de cinq minutes.</a:t>
            </a:r>
            <a:endParaRPr lang="fr-DZ" sz="2400" dirty="0"/>
          </a:p>
        </p:txBody>
      </p:sp>
      <p:pic>
        <p:nvPicPr>
          <p:cNvPr id="20482" name="Picture 2" descr="Comment rester concentré et efficace grâce à la méthode Pomodoro ? | Les  Bons Profs">
            <a:extLst>
              <a:ext uri="{FF2B5EF4-FFF2-40B4-BE49-F238E27FC236}">
                <a16:creationId xmlns:a16="http://schemas.microsoft.com/office/drawing/2014/main" id="{3539AA89-8ED5-4260-9FA3-16BE1B1F1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1504" y="3705726"/>
            <a:ext cx="3948992" cy="2930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855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EE02-140E-44EF-A9FA-D1230BFA9E00}"/>
              </a:ext>
            </a:extLst>
          </p:cNvPr>
          <p:cNvSpPr>
            <a:spLocks noGrp="1"/>
          </p:cNvSpPr>
          <p:nvPr>
            <p:ph type="title"/>
          </p:nvPr>
        </p:nvSpPr>
        <p:spPr/>
        <p:txBody>
          <a:bodyPr/>
          <a:lstStyle/>
          <a:p>
            <a:r>
              <a:rPr lang="fr-FR" b="1" dirty="0">
                <a:solidFill>
                  <a:schemeClr val="accent1">
                    <a:lumMod val="50000"/>
                  </a:schemeClr>
                </a:solidFill>
              </a:rPr>
              <a:t>Bien manger </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60A2F91C-319C-41C3-AC51-B9BEA3AA6D42}"/>
              </a:ext>
            </a:extLst>
          </p:cNvPr>
          <p:cNvSpPr>
            <a:spLocks noGrp="1"/>
          </p:cNvSpPr>
          <p:nvPr>
            <p:ph idx="1"/>
          </p:nvPr>
        </p:nvSpPr>
        <p:spPr/>
        <p:txBody>
          <a:bodyPr/>
          <a:lstStyle/>
          <a:p>
            <a:pPr marL="0" indent="0">
              <a:buNone/>
            </a:pPr>
            <a:r>
              <a:rPr lang="fr-FR" dirty="0"/>
              <a:t> Une alimentation saine et équilibrée donne une sensation de bien-être et aide à rester en bonne santé :</a:t>
            </a:r>
          </a:p>
          <a:p>
            <a:r>
              <a:rPr lang="fr-FR" dirty="0"/>
              <a:t>Ayez une alimentation variée comprenant des fruits et des légumes</a:t>
            </a:r>
          </a:p>
          <a:p>
            <a:r>
              <a:rPr lang="fr-FR" dirty="0"/>
              <a:t>Consommez moins de sel</a:t>
            </a:r>
          </a:p>
          <a:p>
            <a:r>
              <a:rPr lang="fr-FR" dirty="0"/>
              <a:t>Consommez peu de matières grasses et d'huile</a:t>
            </a:r>
          </a:p>
          <a:p>
            <a:r>
              <a:rPr lang="fr-FR" dirty="0"/>
              <a:t>Limitez la consommation de sucre</a:t>
            </a:r>
          </a:p>
          <a:p>
            <a:r>
              <a:rPr lang="fr-FR" dirty="0"/>
              <a:t>Hydratez-vous : buvez suffisamment d'eau</a:t>
            </a:r>
          </a:p>
          <a:p>
            <a:endParaRPr lang="fr-DZ" dirty="0"/>
          </a:p>
        </p:txBody>
      </p:sp>
      <p:pic>
        <p:nvPicPr>
          <p:cNvPr id="29698" name="Picture 2" descr="Manger sain ou la nouvelle obsession de la Healthy Food - Toutelaculture">
            <a:extLst>
              <a:ext uri="{FF2B5EF4-FFF2-40B4-BE49-F238E27FC236}">
                <a16:creationId xmlns:a16="http://schemas.microsoft.com/office/drawing/2014/main" id="{367B72DD-7738-460E-A4FA-FF1ABB95F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029" y="3656129"/>
            <a:ext cx="2655771" cy="265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63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9128-C332-435E-BF71-6302771B6402}"/>
              </a:ext>
            </a:extLst>
          </p:cNvPr>
          <p:cNvSpPr>
            <a:spLocks noGrp="1"/>
          </p:cNvSpPr>
          <p:nvPr>
            <p:ph type="title"/>
          </p:nvPr>
        </p:nvSpPr>
        <p:spPr>
          <a:xfrm>
            <a:off x="838200" y="182428"/>
            <a:ext cx="10515600" cy="1325563"/>
          </a:xfrm>
        </p:spPr>
        <p:txBody>
          <a:bodyPr/>
          <a:lstStyle/>
          <a:p>
            <a:r>
              <a:rPr lang="fr-FR" b="1" dirty="0">
                <a:solidFill>
                  <a:schemeClr val="accent1">
                    <a:lumMod val="50000"/>
                  </a:schemeClr>
                </a:solidFill>
              </a:rPr>
              <a:t>Bien dormir</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F80050B7-4181-4142-9D96-117140FC3A3A}"/>
              </a:ext>
            </a:extLst>
          </p:cNvPr>
          <p:cNvSpPr>
            <a:spLocks noGrp="1"/>
          </p:cNvSpPr>
          <p:nvPr>
            <p:ph idx="1"/>
          </p:nvPr>
        </p:nvSpPr>
        <p:spPr>
          <a:xfrm>
            <a:off x="587141" y="1334736"/>
            <a:ext cx="11242307" cy="4351338"/>
          </a:xfrm>
        </p:spPr>
        <p:txBody>
          <a:bodyPr/>
          <a:lstStyle/>
          <a:p>
            <a:pPr algn="just"/>
            <a:r>
              <a:rPr lang="fr-FR" dirty="0"/>
              <a:t> le sommeil est nécessaire pour la maturation, et le bon fonctionnement du système nerveux central.</a:t>
            </a:r>
          </a:p>
          <a:p>
            <a:pPr algn="just"/>
            <a:r>
              <a:rPr lang="fr-FR" dirty="0"/>
              <a:t>Il participe également à la consolidation de la mémoire et permet au cerveau de se nettoyer des déchets et toxines accumulés au cours de la journée.</a:t>
            </a:r>
          </a:p>
          <a:p>
            <a:pPr algn="just"/>
            <a:r>
              <a:rPr lang="fr-FR" b="1" dirty="0"/>
              <a:t>Pas de nuits blanches! </a:t>
            </a:r>
            <a:r>
              <a:rPr lang="fr-FR" dirty="0"/>
              <a:t>Le manque de sommeil ne fait jamais bon ménage avec la mémorisation et la concentration.</a:t>
            </a:r>
            <a:endParaRPr lang="fr-DZ" dirty="0"/>
          </a:p>
        </p:txBody>
      </p:sp>
      <p:pic>
        <p:nvPicPr>
          <p:cNvPr id="26626" name="Picture 2" descr="Santé. Comment savoir si votre sommeil est efficace ?">
            <a:extLst>
              <a:ext uri="{FF2B5EF4-FFF2-40B4-BE49-F238E27FC236}">
                <a16:creationId xmlns:a16="http://schemas.microsoft.com/office/drawing/2014/main" id="{5084C212-967E-4606-A2E4-024AE6423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647" y="4551376"/>
            <a:ext cx="5072706" cy="212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26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F626-75AC-4617-8218-17392DF3B432}"/>
              </a:ext>
            </a:extLst>
          </p:cNvPr>
          <p:cNvSpPr>
            <a:spLocks noGrp="1"/>
          </p:cNvSpPr>
          <p:nvPr>
            <p:ph type="title"/>
          </p:nvPr>
        </p:nvSpPr>
        <p:spPr/>
        <p:txBody>
          <a:bodyPr/>
          <a:lstStyle/>
          <a:p>
            <a:r>
              <a:rPr lang="fr-FR" b="1" dirty="0">
                <a:solidFill>
                  <a:schemeClr val="accent1">
                    <a:lumMod val="50000"/>
                  </a:schemeClr>
                </a:solidFill>
              </a:rPr>
              <a:t>CONCLUSION</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F8B79193-C765-47F7-A91C-CC49E9DADFFD}"/>
              </a:ext>
            </a:extLst>
          </p:cNvPr>
          <p:cNvSpPr>
            <a:spLocks noGrp="1"/>
          </p:cNvSpPr>
          <p:nvPr>
            <p:ph idx="1"/>
          </p:nvPr>
        </p:nvSpPr>
        <p:spPr/>
        <p:txBody>
          <a:bodyPr/>
          <a:lstStyle/>
          <a:p>
            <a:pPr marL="0" indent="0">
              <a:buNone/>
            </a:pPr>
            <a:r>
              <a:rPr lang="fr-FR" dirty="0"/>
              <a:t>Trouver sa méthode de travail dès la 1ère année de médecine. ... </a:t>
            </a:r>
            <a:endParaRPr lang="fr-DZ" dirty="0"/>
          </a:p>
        </p:txBody>
      </p:sp>
    </p:spTree>
    <p:extLst>
      <p:ext uri="{BB962C8B-B14F-4D97-AF65-F5344CB8AC3E}">
        <p14:creationId xmlns:p14="http://schemas.microsoft.com/office/powerpoint/2010/main" val="338761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2490-A6EF-498C-9209-89EE9AD8DCA5}"/>
              </a:ext>
            </a:extLst>
          </p:cNvPr>
          <p:cNvSpPr>
            <a:spLocks noGrp="1"/>
          </p:cNvSpPr>
          <p:nvPr>
            <p:ph type="ctrTitle"/>
          </p:nvPr>
        </p:nvSpPr>
        <p:spPr/>
        <p:txBody>
          <a:bodyPr>
            <a:normAutofit/>
          </a:bodyPr>
          <a:lstStyle/>
          <a:p>
            <a:r>
              <a:rPr lang="fr-FR" sz="7200" dirty="0"/>
              <a:t>Merci !</a:t>
            </a:r>
            <a:endParaRPr lang="fr-DZ" sz="7200" dirty="0"/>
          </a:p>
        </p:txBody>
      </p:sp>
    </p:spTree>
    <p:extLst>
      <p:ext uri="{BB962C8B-B14F-4D97-AF65-F5344CB8AC3E}">
        <p14:creationId xmlns:p14="http://schemas.microsoft.com/office/powerpoint/2010/main" val="1624921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A006-3EAA-4490-9A7E-6353E28B31A4}"/>
              </a:ext>
            </a:extLst>
          </p:cNvPr>
          <p:cNvSpPr>
            <a:spLocks noGrp="1"/>
          </p:cNvSpPr>
          <p:nvPr>
            <p:ph type="title"/>
          </p:nvPr>
        </p:nvSpPr>
        <p:spPr/>
        <p:txBody>
          <a:bodyPr/>
          <a:lstStyle/>
          <a:p>
            <a:r>
              <a:rPr lang="fr-FR" b="1" dirty="0">
                <a:solidFill>
                  <a:schemeClr val="accent1">
                    <a:lumMod val="50000"/>
                  </a:schemeClr>
                </a:solidFill>
              </a:rPr>
              <a:t>1</a:t>
            </a:r>
            <a:r>
              <a:rPr lang="fr-FR" b="1" baseline="30000" dirty="0">
                <a:solidFill>
                  <a:schemeClr val="accent1">
                    <a:lumMod val="50000"/>
                  </a:schemeClr>
                </a:solidFill>
              </a:rPr>
              <a:t>ère</a:t>
            </a:r>
            <a:r>
              <a:rPr lang="fr-FR" b="1" dirty="0">
                <a:solidFill>
                  <a:schemeClr val="accent1">
                    <a:lumMod val="50000"/>
                  </a:schemeClr>
                </a:solidFill>
              </a:rPr>
              <a:t> année de médecine</a:t>
            </a:r>
            <a:endParaRPr lang="fr-DZ" b="1" dirty="0">
              <a:solidFill>
                <a:schemeClr val="accent1">
                  <a:lumMod val="50000"/>
                </a:schemeClr>
              </a:solidFill>
            </a:endParaRPr>
          </a:p>
        </p:txBody>
      </p:sp>
      <p:pic>
        <p:nvPicPr>
          <p:cNvPr id="5" name="Content Placeholder 4">
            <a:extLst>
              <a:ext uri="{FF2B5EF4-FFF2-40B4-BE49-F238E27FC236}">
                <a16:creationId xmlns:a16="http://schemas.microsoft.com/office/drawing/2014/main" id="{30923B67-F806-4B12-A56A-1B89F062C004}"/>
              </a:ext>
            </a:extLst>
          </p:cNvPr>
          <p:cNvPicPr>
            <a:picLocks noGrp="1" noChangeAspect="1"/>
          </p:cNvPicPr>
          <p:nvPr>
            <p:ph idx="1"/>
          </p:nvPr>
        </p:nvPicPr>
        <p:blipFill>
          <a:blip r:embed="rId2"/>
          <a:stretch>
            <a:fillRect/>
          </a:stretch>
        </p:blipFill>
        <p:spPr>
          <a:xfrm>
            <a:off x="1831458" y="1505451"/>
            <a:ext cx="8028156" cy="4827972"/>
          </a:xfrm>
        </p:spPr>
      </p:pic>
    </p:spTree>
    <p:extLst>
      <p:ext uri="{BB962C8B-B14F-4D97-AF65-F5344CB8AC3E}">
        <p14:creationId xmlns:p14="http://schemas.microsoft.com/office/powerpoint/2010/main" val="3736357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96691-82D8-456F-87D0-56DF618B8E44}"/>
              </a:ext>
            </a:extLst>
          </p:cNvPr>
          <p:cNvSpPr>
            <a:spLocks noGrp="1"/>
          </p:cNvSpPr>
          <p:nvPr>
            <p:ph type="title"/>
          </p:nvPr>
        </p:nvSpPr>
        <p:spPr/>
        <p:txBody>
          <a:bodyPr/>
          <a:lstStyle/>
          <a:p>
            <a:r>
              <a:rPr lang="fr-FR" b="1" dirty="0">
                <a:solidFill>
                  <a:schemeClr val="accent1">
                    <a:lumMod val="50000"/>
                  </a:schemeClr>
                </a:solidFill>
              </a:rPr>
              <a:t>2</a:t>
            </a:r>
            <a:r>
              <a:rPr lang="fr-FR" b="1" baseline="30000" dirty="0">
                <a:solidFill>
                  <a:schemeClr val="accent1">
                    <a:lumMod val="50000"/>
                  </a:schemeClr>
                </a:solidFill>
              </a:rPr>
              <a:t>ème</a:t>
            </a:r>
            <a:r>
              <a:rPr lang="fr-FR" b="1" dirty="0">
                <a:solidFill>
                  <a:schemeClr val="accent1">
                    <a:lumMod val="50000"/>
                  </a:schemeClr>
                </a:solidFill>
              </a:rPr>
              <a:t> année de médecine</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3624EAAF-0EE5-46AD-B965-CE474F9AA9A0}"/>
              </a:ext>
            </a:extLst>
          </p:cNvPr>
          <p:cNvSpPr>
            <a:spLocks noGrp="1"/>
          </p:cNvSpPr>
          <p:nvPr>
            <p:ph idx="1"/>
          </p:nvPr>
        </p:nvSpPr>
        <p:spPr/>
        <p:txBody>
          <a:bodyPr>
            <a:normAutofit lnSpcReduction="10000"/>
          </a:bodyPr>
          <a:lstStyle/>
          <a:p>
            <a:r>
              <a:rPr lang="fr-FR" dirty="0"/>
              <a:t>UEI :</a:t>
            </a:r>
          </a:p>
          <a:p>
            <a:pPr marL="971550" lvl="1" indent="-514350">
              <a:buFont typeface="+mj-lt"/>
              <a:buAutoNum type="arabicPeriod"/>
            </a:pPr>
            <a:r>
              <a:rPr lang="fr-FR" dirty="0"/>
              <a:t>Appareil cardiovasculaire, respiratoire et organe </a:t>
            </a:r>
            <a:r>
              <a:rPr lang="fr-FR" dirty="0" err="1"/>
              <a:t>hématopoiétique</a:t>
            </a:r>
            <a:r>
              <a:rPr lang="fr-FR" dirty="0"/>
              <a:t> ;</a:t>
            </a:r>
          </a:p>
          <a:p>
            <a:pPr marL="971550" lvl="1" indent="-514350">
              <a:buFont typeface="+mj-lt"/>
              <a:buAutoNum type="arabicPeriod"/>
            </a:pPr>
            <a:r>
              <a:rPr lang="fr-FR" dirty="0"/>
              <a:t>Appareil digestif ;</a:t>
            </a:r>
          </a:p>
          <a:p>
            <a:pPr marL="971550" lvl="1" indent="-514350">
              <a:buFont typeface="+mj-lt"/>
              <a:buAutoNum type="arabicPeriod"/>
            </a:pPr>
            <a:r>
              <a:rPr lang="fr-FR" dirty="0"/>
              <a:t>Appareil urinaire ;</a:t>
            </a:r>
          </a:p>
          <a:p>
            <a:pPr marL="971550" lvl="1" indent="-514350">
              <a:buFont typeface="+mj-lt"/>
              <a:buAutoNum type="arabicPeriod"/>
            </a:pPr>
            <a:r>
              <a:rPr lang="fr-FR" dirty="0"/>
              <a:t>Appareil endocrinien et de la reproduction ;</a:t>
            </a:r>
          </a:p>
          <a:p>
            <a:pPr marL="971550" lvl="1" indent="-514350">
              <a:buFont typeface="+mj-lt"/>
              <a:buAutoNum type="arabicPeriod"/>
            </a:pPr>
            <a:r>
              <a:rPr lang="fr-FR" dirty="0"/>
              <a:t>Appareil nerveux et organes des sens.</a:t>
            </a:r>
          </a:p>
          <a:p>
            <a:r>
              <a:rPr lang="fr-FR" dirty="0"/>
              <a:t>Modules :</a:t>
            </a:r>
          </a:p>
          <a:p>
            <a:pPr marL="971550" lvl="1" indent="-514350">
              <a:buFont typeface="+mj-lt"/>
              <a:buAutoNum type="arabicPeriod"/>
            </a:pPr>
            <a:r>
              <a:rPr lang="fr-FR" dirty="0"/>
              <a:t>Génétique ;</a:t>
            </a:r>
          </a:p>
          <a:p>
            <a:pPr marL="971550" lvl="1" indent="-514350">
              <a:buFont typeface="+mj-lt"/>
              <a:buAutoNum type="arabicPeriod"/>
            </a:pPr>
            <a:r>
              <a:rPr lang="fr-FR" dirty="0"/>
              <a:t>Immunologie fondamentale.</a:t>
            </a:r>
          </a:p>
          <a:p>
            <a:r>
              <a:rPr lang="fr-FR" dirty="0"/>
              <a:t>Anglais </a:t>
            </a:r>
          </a:p>
          <a:p>
            <a:r>
              <a:rPr lang="fr-FR" dirty="0"/>
              <a:t>Stage infirmier </a:t>
            </a:r>
          </a:p>
          <a:p>
            <a:pPr marL="0" indent="0">
              <a:buNone/>
            </a:pPr>
            <a:endParaRPr lang="fr-DZ" dirty="0"/>
          </a:p>
        </p:txBody>
      </p:sp>
      <p:pic>
        <p:nvPicPr>
          <p:cNvPr id="3078" name="Picture 6" descr="Appareil cardiovasculaire – v.l.c. research – OPHYS">
            <a:extLst>
              <a:ext uri="{FF2B5EF4-FFF2-40B4-BE49-F238E27FC236}">
                <a16:creationId xmlns:a16="http://schemas.microsoft.com/office/drawing/2014/main" id="{563553D1-625D-4658-BDDB-BA11151DE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723" y="3255705"/>
            <a:ext cx="2808555" cy="292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899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8E48C-9F1B-4F9A-9CB9-77647DAD2369}"/>
              </a:ext>
            </a:extLst>
          </p:cNvPr>
          <p:cNvSpPr>
            <a:spLocks noGrp="1"/>
          </p:cNvSpPr>
          <p:nvPr>
            <p:ph type="title"/>
          </p:nvPr>
        </p:nvSpPr>
        <p:spPr/>
        <p:txBody>
          <a:bodyPr/>
          <a:lstStyle/>
          <a:p>
            <a:r>
              <a:rPr lang="fr-FR" b="1" dirty="0">
                <a:solidFill>
                  <a:schemeClr val="accent1">
                    <a:lumMod val="50000"/>
                  </a:schemeClr>
                </a:solidFill>
              </a:rPr>
              <a:t>3</a:t>
            </a:r>
            <a:r>
              <a:rPr lang="fr-FR" b="1" baseline="30000" dirty="0">
                <a:solidFill>
                  <a:schemeClr val="accent1">
                    <a:lumMod val="50000"/>
                  </a:schemeClr>
                </a:solidFill>
              </a:rPr>
              <a:t>ème</a:t>
            </a:r>
            <a:r>
              <a:rPr lang="fr-FR" b="1" dirty="0">
                <a:solidFill>
                  <a:schemeClr val="accent1">
                    <a:lumMod val="50000"/>
                  </a:schemeClr>
                </a:solidFill>
              </a:rPr>
              <a:t> année de médecine </a:t>
            </a:r>
            <a:r>
              <a:rPr lang="fr-FR" dirty="0"/>
              <a:t>(UEI – UET)</a:t>
            </a:r>
            <a:endParaRPr lang="fr-DZ" dirty="0"/>
          </a:p>
        </p:txBody>
      </p:sp>
      <p:sp>
        <p:nvSpPr>
          <p:cNvPr id="3" name="Content Placeholder 2">
            <a:extLst>
              <a:ext uri="{FF2B5EF4-FFF2-40B4-BE49-F238E27FC236}">
                <a16:creationId xmlns:a16="http://schemas.microsoft.com/office/drawing/2014/main" id="{5EA58CC4-5876-4035-B846-EBC22F196936}"/>
              </a:ext>
            </a:extLst>
          </p:cNvPr>
          <p:cNvSpPr>
            <a:spLocks noGrp="1"/>
          </p:cNvSpPr>
          <p:nvPr>
            <p:ph idx="1"/>
          </p:nvPr>
        </p:nvSpPr>
        <p:spPr>
          <a:xfrm>
            <a:off x="838200" y="1690688"/>
            <a:ext cx="10515600" cy="4486275"/>
          </a:xfrm>
        </p:spPr>
        <p:txBody>
          <a:bodyPr>
            <a:normAutofit fontScale="85000" lnSpcReduction="20000"/>
          </a:bodyPr>
          <a:lstStyle/>
          <a:p>
            <a:endParaRPr lang="fr-FR" dirty="0"/>
          </a:p>
          <a:p>
            <a:r>
              <a:rPr lang="fr-FR" dirty="0"/>
              <a:t>Les stages cliniques (à l’hôpital) commencent à la troisième année lors du module de sémiologie.</a:t>
            </a:r>
          </a:p>
          <a:p>
            <a:r>
              <a:rPr lang="fr-FR" dirty="0"/>
              <a:t>UEI : </a:t>
            </a:r>
          </a:p>
          <a:p>
            <a:pPr marL="971550" lvl="1" indent="-514350">
              <a:buFont typeface="+mj-lt"/>
              <a:buAutoNum type="arabicPeriod"/>
            </a:pPr>
            <a:r>
              <a:rPr lang="fr-FR" dirty="0"/>
              <a:t>Physiologie médicale, sémiologie générale, appareil cardiovasculaire et respiratoire ;</a:t>
            </a:r>
          </a:p>
          <a:p>
            <a:pPr marL="971550" lvl="1" indent="-514350">
              <a:buFont typeface="+mj-lt"/>
              <a:buAutoNum type="arabicPeriod"/>
            </a:pPr>
            <a:r>
              <a:rPr lang="fr-FR" dirty="0"/>
              <a:t>Appareil neurologique, locomoteur et cutané ;</a:t>
            </a:r>
          </a:p>
          <a:p>
            <a:pPr marL="971550" lvl="1" indent="-514350">
              <a:buFont typeface="+mj-lt"/>
              <a:buAutoNum type="arabicPeriod"/>
            </a:pPr>
            <a:r>
              <a:rPr lang="fr-FR" dirty="0"/>
              <a:t>Appareil endocrinien, appareil de reproduction et appareil urinaire ;</a:t>
            </a:r>
          </a:p>
          <a:p>
            <a:pPr marL="971550" lvl="1" indent="-514350">
              <a:buFont typeface="+mj-lt"/>
              <a:buAutoNum type="arabicPeriod"/>
            </a:pPr>
            <a:r>
              <a:rPr lang="fr-FR" dirty="0"/>
              <a:t>Appareil digestif et organes hématopoïétiques.</a:t>
            </a:r>
          </a:p>
          <a:p>
            <a:r>
              <a:rPr lang="fr-FR" dirty="0"/>
              <a:t>UET :</a:t>
            </a:r>
          </a:p>
          <a:p>
            <a:pPr marL="971550" lvl="1" indent="-514350">
              <a:buFont typeface="+mj-lt"/>
              <a:buAutoNum type="arabicPeriod"/>
            </a:pPr>
            <a:r>
              <a:rPr lang="fr-FR" dirty="0"/>
              <a:t>Anatomie et cytologie pathologique ;</a:t>
            </a:r>
          </a:p>
          <a:p>
            <a:pPr marL="971550" lvl="1" indent="-514350">
              <a:buFont typeface="+mj-lt"/>
              <a:buAutoNum type="arabicPeriod"/>
            </a:pPr>
            <a:r>
              <a:rPr lang="fr-FR" dirty="0"/>
              <a:t>Immunologie ;</a:t>
            </a:r>
          </a:p>
          <a:p>
            <a:pPr marL="971550" lvl="1" indent="-514350">
              <a:buFont typeface="+mj-lt"/>
              <a:buAutoNum type="arabicPeriod"/>
            </a:pPr>
            <a:r>
              <a:rPr lang="fr-FR" dirty="0"/>
              <a:t>Microbiologie médicale ;</a:t>
            </a:r>
          </a:p>
          <a:p>
            <a:pPr marL="971550" lvl="1" indent="-514350">
              <a:buFont typeface="+mj-lt"/>
              <a:buAutoNum type="arabicPeriod"/>
            </a:pPr>
            <a:r>
              <a:rPr lang="fr-FR" dirty="0"/>
              <a:t>Parasitologie et mycologie.</a:t>
            </a:r>
          </a:p>
          <a:p>
            <a:pPr marL="0" indent="0">
              <a:buNone/>
            </a:pPr>
            <a:r>
              <a:rPr lang="fr-FR" dirty="0"/>
              <a:t> </a:t>
            </a:r>
            <a:endParaRPr lang="fr-DZ" dirty="0"/>
          </a:p>
        </p:txBody>
      </p:sp>
      <p:pic>
        <p:nvPicPr>
          <p:cNvPr id="4100" name="Picture 4" descr="Radiologue : rôle, quand le consulter ?">
            <a:extLst>
              <a:ext uri="{FF2B5EF4-FFF2-40B4-BE49-F238E27FC236}">
                <a16:creationId xmlns:a16="http://schemas.microsoft.com/office/drawing/2014/main" id="{3EF03E1A-1C3F-459E-B2C6-45BF7E72DC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46" r="-270" b="1215"/>
          <a:stretch/>
        </p:blipFill>
        <p:spPr bwMode="auto">
          <a:xfrm>
            <a:off x="8143875" y="4333875"/>
            <a:ext cx="2863758"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23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2433-8226-440D-A1D3-36B5583E1E6F}"/>
              </a:ext>
            </a:extLst>
          </p:cNvPr>
          <p:cNvSpPr>
            <a:spLocks noGrp="1"/>
          </p:cNvSpPr>
          <p:nvPr>
            <p:ph type="title"/>
          </p:nvPr>
        </p:nvSpPr>
        <p:spPr/>
        <p:txBody>
          <a:bodyPr/>
          <a:lstStyle/>
          <a:p>
            <a:r>
              <a:rPr lang="fr-FR" b="1" dirty="0">
                <a:solidFill>
                  <a:schemeClr val="accent1">
                    <a:lumMod val="50000"/>
                  </a:schemeClr>
                </a:solidFill>
              </a:rPr>
              <a:t>4</a:t>
            </a:r>
            <a:r>
              <a:rPr lang="fr-FR" b="1" baseline="30000" dirty="0">
                <a:solidFill>
                  <a:schemeClr val="accent1">
                    <a:lumMod val="50000"/>
                  </a:schemeClr>
                </a:solidFill>
              </a:rPr>
              <a:t>ème</a:t>
            </a:r>
            <a:r>
              <a:rPr lang="fr-FR" b="1" dirty="0">
                <a:solidFill>
                  <a:schemeClr val="accent1">
                    <a:lumMod val="50000"/>
                  </a:schemeClr>
                </a:solidFill>
              </a:rPr>
              <a:t> année de médecine</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625E4E17-80AC-4A8D-87E4-CB6D1B5980B1}"/>
              </a:ext>
            </a:extLst>
          </p:cNvPr>
          <p:cNvSpPr>
            <a:spLocks noGrp="1"/>
          </p:cNvSpPr>
          <p:nvPr>
            <p:ph idx="1"/>
          </p:nvPr>
        </p:nvSpPr>
        <p:spPr/>
        <p:txBody>
          <a:bodyPr/>
          <a:lstStyle/>
          <a:p>
            <a:r>
              <a:rPr lang="fr-FR" dirty="0"/>
              <a:t>UEI oncohématologie (5 semaines)</a:t>
            </a:r>
          </a:p>
          <a:p>
            <a:r>
              <a:rPr lang="fr-FR" dirty="0"/>
              <a:t>UEI neurologie (6 semaines)</a:t>
            </a:r>
          </a:p>
          <a:p>
            <a:r>
              <a:rPr lang="fr-FR" dirty="0"/>
              <a:t>UEI maladies infectieuses (6 semaines)</a:t>
            </a:r>
          </a:p>
          <a:p>
            <a:r>
              <a:rPr lang="fr-FR" dirty="0"/>
              <a:t>UEI hépato-gastro-entérologie (7 semaines)</a:t>
            </a:r>
          </a:p>
          <a:p>
            <a:r>
              <a:rPr lang="fr-FR" dirty="0"/>
              <a:t>UEI  cardio-vasculaire et respiratoire (12 semaines)</a:t>
            </a:r>
          </a:p>
        </p:txBody>
      </p:sp>
      <p:pic>
        <p:nvPicPr>
          <p:cNvPr id="6146" name="Picture 2" descr="Le neurologue : rôle, quand et pourquoi le consulter">
            <a:extLst>
              <a:ext uri="{FF2B5EF4-FFF2-40B4-BE49-F238E27FC236}">
                <a16:creationId xmlns:a16="http://schemas.microsoft.com/office/drawing/2014/main" id="{6CC52C45-3934-4F6E-B5D6-A8A92C4E5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2075" y="3844925"/>
            <a:ext cx="26479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541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AA0D1-D651-4736-96A4-32CE5F3080AA}"/>
              </a:ext>
            </a:extLst>
          </p:cNvPr>
          <p:cNvSpPr>
            <a:spLocks noGrp="1"/>
          </p:cNvSpPr>
          <p:nvPr>
            <p:ph type="title"/>
          </p:nvPr>
        </p:nvSpPr>
        <p:spPr/>
        <p:txBody>
          <a:bodyPr/>
          <a:lstStyle/>
          <a:p>
            <a:r>
              <a:rPr lang="fr-FR" b="1" dirty="0">
                <a:solidFill>
                  <a:schemeClr val="accent1">
                    <a:lumMod val="50000"/>
                  </a:schemeClr>
                </a:solidFill>
              </a:rPr>
              <a:t>5</a:t>
            </a:r>
            <a:r>
              <a:rPr lang="fr-FR" b="1" baseline="30000" dirty="0">
                <a:solidFill>
                  <a:schemeClr val="accent1">
                    <a:lumMod val="50000"/>
                  </a:schemeClr>
                </a:solidFill>
              </a:rPr>
              <a:t>ème</a:t>
            </a:r>
            <a:r>
              <a:rPr lang="fr-FR" b="1" dirty="0">
                <a:solidFill>
                  <a:schemeClr val="accent1">
                    <a:lumMod val="50000"/>
                  </a:schemeClr>
                </a:solidFill>
              </a:rPr>
              <a:t> année de médecine</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A11E362E-C54D-44D8-B03F-5BEE75512C56}"/>
              </a:ext>
            </a:extLst>
          </p:cNvPr>
          <p:cNvSpPr>
            <a:spLocks noGrp="1"/>
          </p:cNvSpPr>
          <p:nvPr>
            <p:ph idx="1"/>
          </p:nvPr>
        </p:nvSpPr>
        <p:spPr/>
        <p:txBody>
          <a:bodyPr/>
          <a:lstStyle/>
          <a:p>
            <a:r>
              <a:rPr lang="fr-FR" dirty="0"/>
              <a:t>UE1 : Appareil locomoteur (8 s) ;</a:t>
            </a:r>
          </a:p>
          <a:p>
            <a:r>
              <a:rPr lang="fr-FR" dirty="0"/>
              <a:t>UE2 : Gynécologie-obstétrique (8 s) ;</a:t>
            </a:r>
          </a:p>
          <a:p>
            <a:r>
              <a:rPr lang="fr-FR" dirty="0"/>
              <a:t>UE3 : Endocrinologie-maladies métaboliques (4 s);</a:t>
            </a:r>
          </a:p>
          <a:p>
            <a:r>
              <a:rPr lang="fr-FR" dirty="0"/>
              <a:t>UE4 : Pédiatrie (8 s) ;</a:t>
            </a:r>
          </a:p>
          <a:p>
            <a:r>
              <a:rPr lang="fr-FR" dirty="0"/>
              <a:t>UE5 : Santé mentale (4 s) ;</a:t>
            </a:r>
          </a:p>
          <a:p>
            <a:r>
              <a:rPr lang="fr-FR" dirty="0"/>
              <a:t>UE6 : Urologie-néphrologie (4 s).</a:t>
            </a:r>
          </a:p>
          <a:p>
            <a:pPr algn="ctr"/>
            <a:endParaRPr lang="fr-FR" u="sng" dirty="0"/>
          </a:p>
          <a:p>
            <a:pPr algn="ctr"/>
            <a:endParaRPr lang="fr-FR" u="sng" dirty="0"/>
          </a:p>
          <a:p>
            <a:endParaRPr lang="fr-DZ" dirty="0"/>
          </a:p>
        </p:txBody>
      </p:sp>
      <p:pic>
        <p:nvPicPr>
          <p:cNvPr id="7170" name="Picture 2" descr="Devenir pédiatre : formations, débouchés, salaire...">
            <a:extLst>
              <a:ext uri="{FF2B5EF4-FFF2-40B4-BE49-F238E27FC236}">
                <a16:creationId xmlns:a16="http://schemas.microsoft.com/office/drawing/2014/main" id="{01CE5CFA-6CDF-4D68-9A75-8BBDD0CD8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746" y="3804385"/>
            <a:ext cx="4159801" cy="277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79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E520-82DE-487B-BD68-BD4AE80C1DC5}"/>
              </a:ext>
            </a:extLst>
          </p:cNvPr>
          <p:cNvSpPr>
            <a:spLocks noGrp="1"/>
          </p:cNvSpPr>
          <p:nvPr>
            <p:ph type="title"/>
          </p:nvPr>
        </p:nvSpPr>
        <p:spPr/>
        <p:txBody>
          <a:bodyPr/>
          <a:lstStyle/>
          <a:p>
            <a:r>
              <a:rPr lang="fr-FR" b="1" dirty="0">
                <a:solidFill>
                  <a:schemeClr val="accent1">
                    <a:lumMod val="50000"/>
                  </a:schemeClr>
                </a:solidFill>
              </a:rPr>
              <a:t>6</a:t>
            </a:r>
            <a:r>
              <a:rPr lang="fr-FR" b="1" baseline="30000" dirty="0">
                <a:solidFill>
                  <a:schemeClr val="accent1">
                    <a:lumMod val="50000"/>
                  </a:schemeClr>
                </a:solidFill>
              </a:rPr>
              <a:t>ème</a:t>
            </a:r>
            <a:r>
              <a:rPr lang="fr-FR" b="1" dirty="0">
                <a:solidFill>
                  <a:schemeClr val="accent1">
                    <a:lumMod val="50000"/>
                  </a:schemeClr>
                </a:solidFill>
              </a:rPr>
              <a:t> année de médecine</a:t>
            </a:r>
            <a:endParaRPr lang="fr-DZ" b="1" dirty="0">
              <a:solidFill>
                <a:schemeClr val="accent1">
                  <a:lumMod val="50000"/>
                </a:schemeClr>
              </a:solidFill>
            </a:endParaRPr>
          </a:p>
        </p:txBody>
      </p:sp>
      <p:sp>
        <p:nvSpPr>
          <p:cNvPr id="3" name="Content Placeholder 2">
            <a:extLst>
              <a:ext uri="{FF2B5EF4-FFF2-40B4-BE49-F238E27FC236}">
                <a16:creationId xmlns:a16="http://schemas.microsoft.com/office/drawing/2014/main" id="{AC81AEAA-9316-4EF2-8A8A-92C1C82C968F}"/>
              </a:ext>
            </a:extLst>
          </p:cNvPr>
          <p:cNvSpPr>
            <a:spLocks noGrp="1"/>
          </p:cNvSpPr>
          <p:nvPr>
            <p:ph idx="1"/>
          </p:nvPr>
        </p:nvSpPr>
        <p:spPr/>
        <p:txBody>
          <a:bodyPr>
            <a:normAutofit fontScale="92500" lnSpcReduction="10000"/>
          </a:bodyPr>
          <a:lstStyle/>
          <a:p>
            <a:r>
              <a:rPr lang="fr-FR" dirty="0"/>
              <a:t>UE1 : Médecine d’Urgence (7 s)  ;</a:t>
            </a:r>
          </a:p>
          <a:p>
            <a:r>
              <a:rPr lang="fr-FR" dirty="0"/>
              <a:t>UE2 : Médecine légale et droit médical (5 s) ;</a:t>
            </a:r>
          </a:p>
          <a:p>
            <a:r>
              <a:rPr lang="fr-FR" dirty="0"/>
              <a:t>UE3 : Personne âgée (3 s) ;</a:t>
            </a:r>
          </a:p>
          <a:p>
            <a:r>
              <a:rPr lang="fr-FR" dirty="0"/>
              <a:t>UE4 : Maladies systémiques (3 s) ;</a:t>
            </a:r>
          </a:p>
          <a:p>
            <a:r>
              <a:rPr lang="fr-FR" dirty="0"/>
              <a:t>UE5 : Dermatologie (3 s) ;</a:t>
            </a:r>
          </a:p>
          <a:p>
            <a:r>
              <a:rPr lang="fr-FR" dirty="0"/>
              <a:t>UE6 : ORL  (3 s) ;</a:t>
            </a:r>
          </a:p>
          <a:p>
            <a:r>
              <a:rPr lang="fr-FR" dirty="0"/>
              <a:t>UE7 : Ophtalmologie (3 s) ;</a:t>
            </a:r>
          </a:p>
          <a:p>
            <a:r>
              <a:rPr lang="fr-FR" dirty="0"/>
              <a:t>UE8 : Santé au travail et environnement (4 s) ;</a:t>
            </a:r>
          </a:p>
          <a:p>
            <a:r>
              <a:rPr lang="fr-FR" dirty="0"/>
              <a:t>UE9 : Epidémiologie-méthodologie de recherche-lecture critique d’article-santé publique et économie de la santé (5 s).</a:t>
            </a:r>
          </a:p>
          <a:p>
            <a:endParaRPr lang="fr-DZ" dirty="0"/>
          </a:p>
        </p:txBody>
      </p:sp>
      <p:pic>
        <p:nvPicPr>
          <p:cNvPr id="8194" name="Picture 2" descr="Assurer la qualité en dermatologie - derma.swiss">
            <a:extLst>
              <a:ext uri="{FF2B5EF4-FFF2-40B4-BE49-F238E27FC236}">
                <a16:creationId xmlns:a16="http://schemas.microsoft.com/office/drawing/2014/main" id="{9058D856-D3B1-44D4-9D77-880D4F2C2D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54" r="20935"/>
          <a:stretch/>
        </p:blipFill>
        <p:spPr bwMode="auto">
          <a:xfrm>
            <a:off x="7277100" y="1600201"/>
            <a:ext cx="434522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42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1373</Words>
  <Application>Microsoft Office PowerPoint</Application>
  <PresentationFormat>Widescreen</PresentationFormat>
  <Paragraphs>159</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Google Sans</vt:lpstr>
      <vt:lpstr>Wingdings</vt:lpstr>
      <vt:lpstr>Office Theme</vt:lpstr>
      <vt:lpstr>Le parcours de l’étudiant en médecine</vt:lpstr>
      <vt:lpstr>Introduction :</vt:lpstr>
      <vt:lpstr>Introduction :</vt:lpstr>
      <vt:lpstr>1ère année de médecine</vt:lpstr>
      <vt:lpstr>2ème année de médecine</vt:lpstr>
      <vt:lpstr>3ème année de médecine (UEI – UET)</vt:lpstr>
      <vt:lpstr>4ème année de médecine</vt:lpstr>
      <vt:lpstr>5ème année de médecine</vt:lpstr>
      <vt:lpstr>6ème année de médecine</vt:lpstr>
      <vt:lpstr>7ème année de médecine (Internat)</vt:lpstr>
      <vt:lpstr>Modules de la 1ère année</vt:lpstr>
      <vt:lpstr>Anatomie  </vt:lpstr>
      <vt:lpstr>Biochimie </vt:lpstr>
      <vt:lpstr>Physiologie </vt:lpstr>
      <vt:lpstr>Histologie </vt:lpstr>
      <vt:lpstr>Embryologie </vt:lpstr>
      <vt:lpstr>Cytologie </vt:lpstr>
      <vt:lpstr>Physique - Biophysique </vt:lpstr>
      <vt:lpstr>Biostatistique - Informatique</vt:lpstr>
      <vt:lpstr>Chimie </vt:lpstr>
      <vt:lpstr>Santé Sociale et Humaine</vt:lpstr>
      <vt:lpstr>Langue : Français</vt:lpstr>
      <vt:lpstr>Secourisme </vt:lpstr>
      <vt:lpstr>Conseils </vt:lpstr>
      <vt:lpstr>Organisation et gestion du temps</vt:lpstr>
      <vt:lpstr>Organisation et gestion du temps</vt:lpstr>
      <vt:lpstr>Développement de la compétence de l’écoute</vt:lpstr>
      <vt:lpstr>Technique de prise de notes</vt:lpstr>
      <vt:lpstr>Être régulier </vt:lpstr>
      <vt:lpstr>La technique POMODORO </vt:lpstr>
      <vt:lpstr>Bien manger </vt:lpstr>
      <vt:lpstr>Bien dormir</vt:lpstr>
      <vt:lpstr>CONCLUSION</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parcours de l’étudiant en médecine</dc:title>
  <dc:creator>Click</dc:creator>
  <cp:lastModifiedBy>Click</cp:lastModifiedBy>
  <cp:revision>54</cp:revision>
  <dcterms:created xsi:type="dcterms:W3CDTF">2023-09-21T21:46:10Z</dcterms:created>
  <dcterms:modified xsi:type="dcterms:W3CDTF">2023-09-23T07:11:10Z</dcterms:modified>
</cp:coreProperties>
</file>