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67" r:id="rId12"/>
    <p:sldId id="265" r:id="rId13"/>
    <p:sldId id="272" r:id="rId14"/>
    <p:sldId id="275" r:id="rId15"/>
    <p:sldId id="276" r:id="rId16"/>
    <p:sldId id="277" r:id="rId17"/>
    <p:sldId id="271" r:id="rId18"/>
    <p:sldId id="289" r:id="rId19"/>
    <p:sldId id="290" r:id="rId20"/>
    <p:sldId id="319" r:id="rId21"/>
    <p:sldId id="278" r:id="rId22"/>
    <p:sldId id="306" r:id="rId23"/>
    <p:sldId id="307" r:id="rId24"/>
    <p:sldId id="280" r:id="rId25"/>
    <p:sldId id="283" r:id="rId26"/>
    <p:sldId id="285" r:id="rId27"/>
    <p:sldId id="281" r:id="rId28"/>
    <p:sldId id="282" r:id="rId29"/>
    <p:sldId id="320" r:id="rId30"/>
    <p:sldId id="321" r:id="rId31"/>
    <p:sldId id="284" r:id="rId32"/>
    <p:sldId id="322" r:id="rId33"/>
    <p:sldId id="286" r:id="rId34"/>
    <p:sldId id="294" r:id="rId35"/>
    <p:sldId id="287" r:id="rId36"/>
    <p:sldId id="288" r:id="rId37"/>
    <p:sldId id="328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0709" autoAdjust="0"/>
  </p:normalViewPr>
  <p:slideViewPr>
    <p:cSldViewPr snapToGrid="0">
      <p:cViewPr varScale="1">
        <p:scale>
          <a:sx n="82" d="100"/>
          <a:sy n="82" d="100"/>
        </p:scale>
        <p:origin x="60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990C-12F1-481A-934D-1B12EC916675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21EC5-3F41-4862-9491-CAFD0370CD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41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87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15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23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45"/>
              <a:t>Pr.</a:t>
            </a:r>
            <a:r>
              <a:rPr lang="fr-FR" spc="-5"/>
              <a:t> </a:t>
            </a:r>
            <a:r>
              <a:rPr lang="fr-FR" spc="-20"/>
              <a:t>A.Titi,</a:t>
            </a:r>
            <a:r>
              <a:rPr lang="fr-FR" spc="50"/>
              <a:t> </a:t>
            </a:r>
            <a:r>
              <a:rPr lang="fr-FR" spc="-10"/>
              <a:t>Parasitologie</a:t>
            </a:r>
            <a:r>
              <a:rPr lang="fr-FR" spc="45"/>
              <a:t> </a:t>
            </a:r>
            <a:r>
              <a:rPr lang="fr-FR" spc="-5"/>
              <a:t>générale </a:t>
            </a:r>
            <a:r>
              <a:rPr lang="fr-FR" spc="5"/>
              <a:t>A3</a:t>
            </a:r>
            <a:r>
              <a:rPr lang="fr-FR" spc="-20"/>
              <a:t> </a:t>
            </a:r>
            <a:r>
              <a:rPr lang="fr-FR" spc="-50"/>
              <a:t>D.V</a:t>
            </a:r>
            <a:r>
              <a:rPr lang="fr-FR" spc="640"/>
              <a:t> </a:t>
            </a:r>
            <a:r>
              <a:rPr lang="fr-FR" spc="-5"/>
              <a:t>Année</a:t>
            </a:r>
            <a:r>
              <a:rPr lang="fr-FR" spc="-15"/>
              <a:t> 2022/2023</a:t>
            </a:r>
            <a:endParaRPr lang="fr-FR" spc="-1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0904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57588" y="1912747"/>
            <a:ext cx="292438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01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99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9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36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72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92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3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84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10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F5FF-7127-449E-B7D8-F8A5FEE97F04}" type="datetimeFigureOut">
              <a:rPr lang="fr-FR" smtClean="0"/>
              <a:pPr/>
              <a:t>21/02/2026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E9C8E-25B4-4034-A7F3-B70339DE1E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9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png"/><Relationship Id="rId7" Type="http://schemas.openxmlformats.org/officeDocument/2006/relationships/hyperlink" Target="http://www.imagehotel.net/?from=rfcj42zlvq.gif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" y="130234"/>
            <a:ext cx="1954886" cy="155767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0026" y="244826"/>
            <a:ext cx="9512301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République Algérienne  Démocratique et Populaire</a:t>
            </a:r>
            <a:r>
              <a:rPr lang="fr-F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Ministère de l’Enseignement Supérieur et de la Recherche  Scientifique</a:t>
            </a:r>
            <a:endParaRPr lang="fr-FR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fr-FR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33928" y="884422"/>
            <a:ext cx="803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Université Ibn </a:t>
            </a:r>
            <a:r>
              <a:rPr lang="fr-FR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Khaldoun</a:t>
            </a:r>
            <a:r>
              <a:rPr lang="fr-FR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Tiaret</a:t>
            </a:r>
          </a:p>
          <a:p>
            <a:pPr algn="ctr"/>
            <a:r>
              <a:rPr lang="fr-FR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Annexe Faculté de </a:t>
            </a:r>
            <a:r>
              <a:rPr lang="fr-FR" i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médecine </a:t>
            </a:r>
            <a:endParaRPr lang="fr-FR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325" y="2380220"/>
            <a:ext cx="11193935" cy="1323439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COURS </a:t>
            </a:r>
          </a:p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Introduction à la Parasitologie médicale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02821" y="4637452"/>
            <a:ext cx="6497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du module: Pr. BENMANSOUR Zakaria</a:t>
            </a:r>
          </a:p>
          <a:p>
            <a:pPr algn="ctr"/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Année universitaire 2025/2026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83524" y="4023535"/>
            <a:ext cx="2571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/>
              <a:t>3éme année médecine</a:t>
            </a:r>
          </a:p>
        </p:txBody>
      </p:sp>
      <p:cxnSp>
        <p:nvCxnSpPr>
          <p:cNvPr id="16" name="Connecteur droit 15"/>
          <p:cNvCxnSpPr>
            <a:cxnSpLocks/>
          </p:cNvCxnSpPr>
          <p:nvPr/>
        </p:nvCxnSpPr>
        <p:spPr>
          <a:xfrm flipH="1">
            <a:off x="92584" y="5181600"/>
            <a:ext cx="42656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cxnSpLocks/>
          </p:cNvCxnSpPr>
          <p:nvPr/>
        </p:nvCxnSpPr>
        <p:spPr>
          <a:xfrm flipH="1">
            <a:off x="7753739" y="5181600"/>
            <a:ext cx="42595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A79A582-54F2-9304-FA83-21798873314D}"/>
              </a:ext>
            </a:extLst>
          </p:cNvPr>
          <p:cNvSpPr txBox="1"/>
          <p:nvPr/>
        </p:nvSpPr>
        <p:spPr>
          <a:xfrm>
            <a:off x="4349207" y="5301440"/>
            <a:ext cx="34045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Présenté par : </a:t>
            </a:r>
            <a:r>
              <a:rPr lang="fr-FR" b="1" dirty="0"/>
              <a:t>Dr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r>
              <a:rPr lang="fr-FR" b="1" dirty="0"/>
              <a:t> BLIDI Ahmed</a:t>
            </a:r>
          </a:p>
          <a:p>
            <a:endParaRPr lang="fr-FR" dirty="0"/>
          </a:p>
          <a:p>
            <a:r>
              <a:rPr lang="fr-FR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E.mail</a:t>
            </a: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blidiahmed33@gmail.com</a:t>
            </a:r>
          </a:p>
        </p:txBody>
      </p:sp>
    </p:spTree>
    <p:extLst>
      <p:ext uri="{BB962C8B-B14F-4D97-AF65-F5344CB8AC3E}">
        <p14:creationId xmlns:p14="http://schemas.microsoft.com/office/powerpoint/2010/main" val="193140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57" y="477813"/>
            <a:ext cx="12126686" cy="6194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835" indent="-193675">
              <a:spcBef>
                <a:spcPts val="105"/>
              </a:spcBef>
              <a:buClr>
                <a:srgbClr val="0D0D0D"/>
              </a:buClr>
              <a:buSzPct val="95000"/>
              <a:buFont typeface="Times New Roman"/>
              <a:buAutoNum type="arabicPeriod"/>
              <a:tabLst>
                <a:tab pos="203835" algn="l"/>
              </a:tabLst>
            </a:pPr>
            <a:r>
              <a:rPr b="1" dirty="0">
                <a:solidFill>
                  <a:srgbClr val="0D0D0D"/>
                </a:solidFill>
                <a:cs typeface="Times New Roman"/>
              </a:rPr>
              <a:t>Parasitisme</a:t>
            </a:r>
            <a:r>
              <a:rPr b="1" spc="-50" dirty="0">
                <a:solidFill>
                  <a:srgbClr val="0D0D0D"/>
                </a:solidFill>
                <a:cs typeface="Times New Roman"/>
              </a:rPr>
              <a:t> </a:t>
            </a:r>
            <a:r>
              <a:rPr b="1" dirty="0" err="1">
                <a:solidFill>
                  <a:srgbClr val="0D0D0D"/>
                </a:solidFill>
                <a:cs typeface="Times New Roman"/>
              </a:rPr>
              <a:t>facultatif</a:t>
            </a:r>
            <a:r>
              <a:rPr b="1" spc="-60" dirty="0">
                <a:solidFill>
                  <a:srgbClr val="0D0D0D"/>
                </a:solidFill>
                <a:cs typeface="Times New Roman"/>
              </a:rPr>
              <a:t> </a:t>
            </a:r>
            <a:r>
              <a:rPr b="1" spc="-50" dirty="0">
                <a:cs typeface="Times New Roman"/>
              </a:rPr>
              <a:t>:</a:t>
            </a:r>
            <a:endParaRPr dirty="0">
              <a:cs typeface="Times New Roman"/>
            </a:endParaRPr>
          </a:p>
          <a:p>
            <a:pPr marL="355600" lvl="1" indent="-342900">
              <a:buFont typeface="Arial MT"/>
              <a:buChar char="•"/>
              <a:tabLst>
                <a:tab pos="355600" algn="l"/>
              </a:tabLst>
            </a:pPr>
            <a:r>
              <a:rPr dirty="0">
                <a:cs typeface="Times New Roman"/>
              </a:rPr>
              <a:t>Lorsque</a:t>
            </a:r>
            <a:r>
              <a:rPr spc="-45" dirty="0">
                <a:cs typeface="Times New Roman"/>
              </a:rPr>
              <a:t> </a:t>
            </a:r>
            <a:r>
              <a:rPr dirty="0">
                <a:cs typeface="Times New Roman"/>
              </a:rPr>
              <a:t>le</a:t>
            </a:r>
            <a:r>
              <a:rPr spc="-10" dirty="0">
                <a:cs typeface="Times New Roman"/>
              </a:rPr>
              <a:t> </a:t>
            </a:r>
            <a:r>
              <a:rPr dirty="0">
                <a:cs typeface="Times New Roman"/>
              </a:rPr>
              <a:t>parasite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Times New Roman"/>
              </a:rPr>
              <a:t>peut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Times New Roman"/>
              </a:rPr>
              <a:t>vivre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Times New Roman"/>
              </a:rPr>
              <a:t>aux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Times New Roman"/>
              </a:rPr>
              <a:t>dépens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Times New Roman"/>
              </a:rPr>
              <a:t>d’un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Times New Roman"/>
              </a:rPr>
              <a:t>organisme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Times New Roman"/>
              </a:rPr>
              <a:t>vivant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Times New Roman"/>
              </a:rPr>
              <a:t>ou</a:t>
            </a:r>
            <a:r>
              <a:rPr spc="-10" dirty="0">
                <a:cs typeface="Times New Roman"/>
              </a:rPr>
              <a:t> mener</a:t>
            </a:r>
            <a:endParaRPr dirty="0">
              <a:cs typeface="Times New Roman"/>
            </a:endParaRPr>
          </a:p>
          <a:p>
            <a:pPr marL="355600"/>
            <a:r>
              <a:rPr dirty="0">
                <a:cs typeface="Times New Roman"/>
              </a:rPr>
              <a:t>une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Times New Roman"/>
              </a:rPr>
              <a:t>vie </a:t>
            </a:r>
            <a:r>
              <a:rPr spc="-10" dirty="0">
                <a:cs typeface="Times New Roman"/>
              </a:rPr>
              <a:t>libre.</a:t>
            </a:r>
            <a:r>
              <a:rPr lang="fr-FR" spc="-10" dirty="0">
                <a:cs typeface="Times New Roman"/>
              </a:rPr>
              <a:t>    </a:t>
            </a:r>
            <a:r>
              <a:rPr dirty="0">
                <a:cs typeface="Times New Roman"/>
              </a:rPr>
              <a:t>Ex :</a:t>
            </a:r>
            <a:r>
              <a:rPr spc="-120" dirty="0">
                <a:cs typeface="Times New Roman"/>
              </a:rPr>
              <a:t> </a:t>
            </a:r>
            <a:r>
              <a:rPr b="1" i="1" spc="-10" dirty="0">
                <a:cs typeface="Times New Roman"/>
              </a:rPr>
              <a:t>Acanthamoeba</a:t>
            </a:r>
            <a:r>
              <a:rPr lang="fr-FR" b="1" i="1" spc="-10" dirty="0">
                <a:cs typeface="Calibri"/>
              </a:rPr>
              <a:t>; </a:t>
            </a:r>
            <a:r>
              <a:rPr lang="fr-FR" b="1" i="1" dirty="0" err="1">
                <a:cs typeface="Calibri"/>
              </a:rPr>
              <a:t>Naegleria</a:t>
            </a:r>
            <a:r>
              <a:rPr lang="fr-FR" b="1" i="1" spc="-95" dirty="0">
                <a:cs typeface="Calibri"/>
              </a:rPr>
              <a:t> </a:t>
            </a:r>
            <a:r>
              <a:rPr lang="fr-FR" b="1" i="1" spc="-10" dirty="0" err="1">
                <a:cs typeface="Calibri"/>
              </a:rPr>
              <a:t>fowleri</a:t>
            </a:r>
            <a:endParaRPr dirty="0">
              <a:cs typeface="Times New Roman"/>
            </a:endParaRPr>
          </a:p>
          <a:p>
            <a:pPr>
              <a:spcBef>
                <a:spcPts val="1060"/>
              </a:spcBef>
            </a:pPr>
            <a:endParaRPr dirty="0">
              <a:cs typeface="Times New Roman"/>
            </a:endParaRPr>
          </a:p>
          <a:p>
            <a:pPr marL="203835" indent="-193675">
              <a:buSzPct val="95000"/>
              <a:buAutoNum type="arabicPeriod" startAt="2"/>
              <a:tabLst>
                <a:tab pos="203835" algn="l"/>
              </a:tabLst>
            </a:pPr>
            <a:r>
              <a:rPr b="1" dirty="0">
                <a:cs typeface="Times New Roman"/>
              </a:rPr>
              <a:t>Parasitisme</a:t>
            </a:r>
            <a:r>
              <a:rPr b="1" spc="-70" dirty="0">
                <a:cs typeface="Times New Roman"/>
              </a:rPr>
              <a:t> </a:t>
            </a:r>
            <a:r>
              <a:rPr b="1" dirty="0">
                <a:cs typeface="Times New Roman"/>
              </a:rPr>
              <a:t>obligatoire</a:t>
            </a:r>
            <a:r>
              <a:rPr b="1" spc="-80" dirty="0">
                <a:cs typeface="Times New Roman"/>
              </a:rPr>
              <a:t> </a:t>
            </a:r>
            <a:r>
              <a:rPr b="1" spc="-50" dirty="0">
                <a:cs typeface="Times New Roman"/>
              </a:rPr>
              <a:t>:</a:t>
            </a:r>
            <a:endParaRPr dirty="0">
              <a:cs typeface="Times New Roman"/>
            </a:endParaRPr>
          </a:p>
          <a:p>
            <a:pPr marL="355600" lvl="1" indent="-342900"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>
                <a:cs typeface="Times New Roman"/>
              </a:rPr>
              <a:t>Le</a:t>
            </a:r>
            <a:r>
              <a:rPr spc="-5" dirty="0">
                <a:cs typeface="Times New Roman"/>
              </a:rPr>
              <a:t> </a:t>
            </a:r>
            <a:r>
              <a:rPr dirty="0">
                <a:cs typeface="Times New Roman"/>
              </a:rPr>
              <a:t>parasite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Times New Roman"/>
              </a:rPr>
              <a:t>doit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Times New Roman"/>
              </a:rPr>
              <a:t>accomplir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Times New Roman"/>
              </a:rPr>
              <a:t>une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Times New Roman"/>
              </a:rPr>
              <a:t>partie</a:t>
            </a:r>
            <a:r>
              <a:rPr spc="-50" dirty="0">
                <a:cs typeface="Times New Roman"/>
              </a:rPr>
              <a:t> </a:t>
            </a:r>
            <a:r>
              <a:rPr dirty="0">
                <a:cs typeface="Times New Roman"/>
              </a:rPr>
              <a:t>ou</a:t>
            </a:r>
            <a:r>
              <a:rPr spc="-5" dirty="0">
                <a:cs typeface="Times New Roman"/>
              </a:rPr>
              <a:t> </a:t>
            </a:r>
            <a:r>
              <a:rPr dirty="0">
                <a:cs typeface="Times New Roman"/>
              </a:rPr>
              <a:t>toute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Times New Roman"/>
              </a:rPr>
              <a:t>sa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Times New Roman"/>
              </a:rPr>
              <a:t>vie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Times New Roman"/>
              </a:rPr>
              <a:t>dans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Times New Roman"/>
              </a:rPr>
              <a:t>un</a:t>
            </a:r>
            <a:r>
              <a:rPr spc="-15" dirty="0">
                <a:cs typeface="Times New Roman"/>
              </a:rPr>
              <a:t> </a:t>
            </a:r>
            <a:r>
              <a:rPr spc="-10" dirty="0" err="1">
                <a:cs typeface="Times New Roman"/>
              </a:rPr>
              <a:t>organisme</a:t>
            </a:r>
            <a:r>
              <a:rPr lang="fr-FR"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vivant.</a:t>
            </a:r>
            <a:endParaRPr dirty="0">
              <a:cs typeface="Times New Roman"/>
            </a:endParaRPr>
          </a:p>
          <a:p>
            <a:pPr>
              <a:spcBef>
                <a:spcPts val="1060"/>
              </a:spcBef>
            </a:pPr>
            <a:endParaRPr dirty="0">
              <a:cs typeface="Times New Roman"/>
            </a:endParaRPr>
          </a:p>
          <a:p>
            <a:pPr marL="203835" indent="-193675">
              <a:buSzPct val="95000"/>
              <a:buAutoNum type="arabicPeriod" startAt="3"/>
              <a:tabLst>
                <a:tab pos="203835" algn="l"/>
              </a:tabLst>
            </a:pPr>
            <a:r>
              <a:rPr b="1" dirty="0">
                <a:cs typeface="Times New Roman"/>
              </a:rPr>
              <a:t>Parasitisme</a:t>
            </a:r>
            <a:r>
              <a:rPr b="1" spc="-50" dirty="0">
                <a:cs typeface="Times New Roman"/>
              </a:rPr>
              <a:t> </a:t>
            </a:r>
            <a:r>
              <a:rPr b="1" dirty="0">
                <a:cs typeface="Times New Roman"/>
              </a:rPr>
              <a:t>accidentel</a:t>
            </a:r>
            <a:r>
              <a:rPr b="1" spc="-50" dirty="0">
                <a:cs typeface="Times New Roman"/>
              </a:rPr>
              <a:t> :</a:t>
            </a:r>
            <a:endParaRPr dirty="0">
              <a:cs typeface="Times New Roman"/>
            </a:endParaRPr>
          </a:p>
          <a:p>
            <a:pPr marL="355600" lvl="1" indent="-342900"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>
                <a:cs typeface="Times New Roman"/>
              </a:rPr>
              <a:t>Le</a:t>
            </a:r>
            <a:r>
              <a:rPr spc="-10" dirty="0">
                <a:cs typeface="Times New Roman"/>
              </a:rPr>
              <a:t> </a:t>
            </a:r>
            <a:r>
              <a:rPr dirty="0">
                <a:cs typeface="Times New Roman"/>
              </a:rPr>
              <a:t>parasite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Times New Roman"/>
              </a:rPr>
              <a:t>se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Times New Roman"/>
              </a:rPr>
              <a:t>trouve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Times New Roman"/>
              </a:rPr>
              <a:t>accidentellement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Times New Roman"/>
              </a:rPr>
              <a:t>chez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Times New Roman"/>
              </a:rPr>
              <a:t>un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Times New Roman"/>
              </a:rPr>
              <a:t>hôte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Times New Roman"/>
              </a:rPr>
              <a:t>inhabituel</a:t>
            </a:r>
            <a:r>
              <a:rPr spc="-60" dirty="0">
                <a:cs typeface="Times New Roman"/>
              </a:rPr>
              <a:t> </a:t>
            </a:r>
            <a:r>
              <a:rPr dirty="0">
                <a:cs typeface="Times New Roman"/>
              </a:rPr>
              <a:t>et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Times New Roman"/>
              </a:rPr>
              <a:t>y</a:t>
            </a:r>
            <a:r>
              <a:rPr spc="-5" dirty="0">
                <a:cs typeface="Times New Roman"/>
              </a:rPr>
              <a:t> </a:t>
            </a:r>
            <a:r>
              <a:rPr spc="-10" dirty="0" err="1">
                <a:cs typeface="Times New Roman"/>
              </a:rPr>
              <a:t>survit</a:t>
            </a:r>
            <a:r>
              <a:rPr lang="fr-FR" spc="-10" dirty="0">
                <a:cs typeface="Times New Roman"/>
              </a:rPr>
              <a:t> </a:t>
            </a:r>
            <a:r>
              <a:rPr dirty="0">
                <a:cs typeface="Times New Roman"/>
              </a:rPr>
              <a:t>quelque</a:t>
            </a:r>
            <a:r>
              <a:rPr spc="-45" dirty="0">
                <a:cs typeface="Times New Roman"/>
              </a:rPr>
              <a:t> </a:t>
            </a:r>
            <a:r>
              <a:rPr dirty="0">
                <a:cs typeface="Times New Roman"/>
              </a:rPr>
              <a:t>temps,</a:t>
            </a:r>
            <a:r>
              <a:rPr spc="-10" dirty="0">
                <a:cs typeface="Times New Roman"/>
              </a:rPr>
              <a:t> </a:t>
            </a:r>
            <a:r>
              <a:rPr dirty="0">
                <a:cs typeface="Times New Roman"/>
              </a:rPr>
              <a:t>mais il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Times New Roman"/>
              </a:rPr>
              <a:t>est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Times New Roman"/>
              </a:rPr>
              <a:t>incapable</a:t>
            </a:r>
            <a:r>
              <a:rPr spc="-50" dirty="0">
                <a:cs typeface="Times New Roman"/>
              </a:rPr>
              <a:t> </a:t>
            </a:r>
            <a:r>
              <a:rPr dirty="0">
                <a:cs typeface="Times New Roman"/>
              </a:rPr>
              <a:t>de</a:t>
            </a:r>
            <a:r>
              <a:rPr spc="-10" dirty="0">
                <a:cs typeface="Times New Roman"/>
              </a:rPr>
              <a:t> </a:t>
            </a:r>
            <a:r>
              <a:rPr dirty="0">
                <a:cs typeface="Times New Roman"/>
              </a:rPr>
              <a:t>poursuivre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Times New Roman"/>
              </a:rPr>
              <a:t>leur</a:t>
            </a:r>
            <a:r>
              <a:rPr spc="-25" dirty="0">
                <a:cs typeface="Times New Roman"/>
              </a:rPr>
              <a:t> </a:t>
            </a:r>
            <a:r>
              <a:rPr spc="-10" dirty="0" err="1">
                <a:cs typeface="Times New Roman"/>
              </a:rPr>
              <a:t>développement</a:t>
            </a:r>
            <a:r>
              <a:rPr spc="-10" dirty="0">
                <a:cs typeface="Times New Roman"/>
              </a:rPr>
              <a:t>.</a:t>
            </a:r>
            <a:r>
              <a:rPr lang="fr-FR" spc="-10" dirty="0">
                <a:cs typeface="Times New Roman"/>
              </a:rPr>
              <a:t> </a:t>
            </a:r>
            <a:r>
              <a:rPr dirty="0" err="1">
                <a:cs typeface="Times New Roman"/>
              </a:rPr>
              <a:t>Exemple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Times New Roman"/>
              </a:rPr>
              <a:t>:</a:t>
            </a:r>
            <a:r>
              <a:rPr spc="-10" dirty="0">
                <a:cs typeface="Times New Roman"/>
              </a:rPr>
              <a:t> </a:t>
            </a:r>
            <a:r>
              <a:rPr dirty="0">
                <a:cs typeface="Times New Roman"/>
              </a:rPr>
              <a:t>certaines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Times New Roman"/>
              </a:rPr>
              <a:t>larves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Times New Roman"/>
              </a:rPr>
              <a:t>de</a:t>
            </a:r>
            <a:r>
              <a:rPr spc="-10" dirty="0">
                <a:cs typeface="Times New Roman"/>
              </a:rPr>
              <a:t> mouches.</a:t>
            </a:r>
            <a:endParaRPr lang="fr-FR" spc="-10" dirty="0">
              <a:cs typeface="Times New Roman"/>
            </a:endParaRPr>
          </a:p>
          <a:p>
            <a:pPr marL="12700" lvl="1">
              <a:spcBef>
                <a:spcPts val="480"/>
              </a:spcBef>
              <a:tabLst>
                <a:tab pos="355600" algn="l"/>
              </a:tabLst>
            </a:pPr>
            <a:endParaRPr lang="fr-FR" spc="-10" dirty="0">
              <a:cs typeface="Times New Roman"/>
            </a:endParaRPr>
          </a:p>
          <a:p>
            <a:pPr marL="12700">
              <a:spcBef>
                <a:spcPts val="95"/>
              </a:spcBef>
            </a:pPr>
            <a:r>
              <a:rPr lang="fr-FR" b="1" dirty="0">
                <a:cs typeface="Times New Roman"/>
              </a:rPr>
              <a:t>4.Les</a:t>
            </a:r>
            <a:r>
              <a:rPr lang="fr-FR" b="1" spc="-80" dirty="0">
                <a:cs typeface="Times New Roman"/>
              </a:rPr>
              <a:t> </a:t>
            </a:r>
            <a:r>
              <a:rPr lang="fr-FR" b="1" dirty="0">
                <a:cs typeface="Times New Roman"/>
              </a:rPr>
              <a:t>parasites</a:t>
            </a:r>
            <a:r>
              <a:rPr lang="fr-FR" b="1" spc="-65" dirty="0">
                <a:cs typeface="Times New Roman"/>
              </a:rPr>
              <a:t> </a:t>
            </a:r>
            <a:r>
              <a:rPr lang="fr-FR" b="1" dirty="0">
                <a:cs typeface="Times New Roman"/>
              </a:rPr>
              <a:t>erratiques</a:t>
            </a:r>
            <a:r>
              <a:rPr lang="fr-FR" b="1" spc="-60" dirty="0">
                <a:cs typeface="Times New Roman"/>
              </a:rPr>
              <a:t> </a:t>
            </a:r>
            <a:r>
              <a:rPr lang="fr-FR" spc="-50" dirty="0">
                <a:cs typeface="Times New Roman"/>
              </a:rPr>
              <a:t>:</a:t>
            </a:r>
            <a:endParaRPr lang="fr-FR" dirty="0">
              <a:cs typeface="Times New Roman"/>
            </a:endParaRPr>
          </a:p>
          <a:p>
            <a:pPr marL="253365"/>
            <a:r>
              <a:rPr lang="fr-FR" dirty="0">
                <a:cs typeface="Times New Roman"/>
              </a:rPr>
              <a:t>On les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retrouve</a:t>
            </a:r>
            <a:r>
              <a:rPr lang="fr-FR" spc="-1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en</a:t>
            </a:r>
            <a:r>
              <a:rPr lang="fr-FR" spc="-2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dehors</a:t>
            </a:r>
            <a:r>
              <a:rPr lang="fr-FR" spc="-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de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leur</a:t>
            </a:r>
            <a:r>
              <a:rPr lang="fr-FR" spc="-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localisation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habituelle</a:t>
            </a:r>
            <a:r>
              <a:rPr lang="fr-FR" spc="-3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ou</a:t>
            </a:r>
            <a:r>
              <a:rPr lang="fr-FR" spc="-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chez</a:t>
            </a:r>
            <a:r>
              <a:rPr lang="fr-FR" spc="-2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un</a:t>
            </a:r>
            <a:r>
              <a:rPr lang="fr-FR" spc="-5" dirty="0">
                <a:cs typeface="Times New Roman"/>
              </a:rPr>
              <a:t> </a:t>
            </a:r>
            <a:r>
              <a:rPr lang="fr-FR" spc="-20" dirty="0">
                <a:cs typeface="Times New Roman"/>
              </a:rPr>
              <a:t>hôte </a:t>
            </a:r>
            <a:r>
              <a:rPr lang="fr-FR" dirty="0">
                <a:cs typeface="Times New Roman"/>
              </a:rPr>
              <a:t>inhabituel,</a:t>
            </a:r>
            <a:r>
              <a:rPr lang="fr-FR" spc="-5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ne</a:t>
            </a:r>
            <a:r>
              <a:rPr lang="fr-FR" spc="-4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pouvant</a:t>
            </a:r>
            <a:r>
              <a:rPr lang="fr-FR" spc="-2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ni</a:t>
            </a:r>
            <a:r>
              <a:rPr lang="fr-FR" spc="-4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s’y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développer</a:t>
            </a:r>
            <a:r>
              <a:rPr lang="fr-FR" spc="-4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ni</a:t>
            </a:r>
            <a:r>
              <a:rPr lang="fr-FR" spc="-2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effectuer</a:t>
            </a:r>
            <a:r>
              <a:rPr lang="fr-FR" spc="-4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leur</a:t>
            </a:r>
            <a:r>
              <a:rPr lang="fr-FR" spc="-3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cycle</a:t>
            </a:r>
            <a:r>
              <a:rPr lang="fr-FR" spc="-65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normal.</a:t>
            </a:r>
            <a:endParaRPr lang="fr-FR" dirty="0">
              <a:cs typeface="Times New Roman"/>
            </a:endParaRPr>
          </a:p>
          <a:p>
            <a:pPr marL="314325" marR="3088005">
              <a:spcBef>
                <a:spcPts val="120"/>
              </a:spcBef>
            </a:pPr>
            <a:r>
              <a:rPr lang="fr-FR" dirty="0">
                <a:cs typeface="Times New Roman"/>
              </a:rPr>
              <a:t>On</a:t>
            </a:r>
            <a:r>
              <a:rPr lang="fr-FR" spc="-3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dit</a:t>
            </a:r>
            <a:r>
              <a:rPr lang="fr-FR" spc="-4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qu'ils</a:t>
            </a:r>
            <a:r>
              <a:rPr lang="fr-FR" spc="-4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sont</a:t>
            </a:r>
            <a:r>
              <a:rPr lang="fr-FR" spc="-2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en</a:t>
            </a:r>
            <a:r>
              <a:rPr lang="fr-FR" spc="-4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"</a:t>
            </a:r>
            <a:r>
              <a:rPr lang="fr-FR" b="1" dirty="0">
                <a:cs typeface="Times New Roman"/>
              </a:rPr>
              <a:t>impasse</a:t>
            </a:r>
            <a:r>
              <a:rPr lang="fr-FR" b="1" spc="-10" dirty="0">
                <a:cs typeface="Times New Roman"/>
              </a:rPr>
              <a:t> parasitaire</a:t>
            </a:r>
            <a:r>
              <a:rPr lang="fr-FR" spc="-10" dirty="0">
                <a:cs typeface="Times New Roman"/>
              </a:rPr>
              <a:t>". </a:t>
            </a:r>
            <a:r>
              <a:rPr lang="fr-FR" dirty="0">
                <a:cs typeface="Times New Roman"/>
              </a:rPr>
              <a:t>Ex</a:t>
            </a:r>
            <a:r>
              <a:rPr lang="fr-FR" spc="-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:</a:t>
            </a:r>
            <a:r>
              <a:rPr lang="fr-FR" spc="-1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kyste</a:t>
            </a:r>
            <a:r>
              <a:rPr lang="fr-FR" spc="-25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hydatique</a:t>
            </a:r>
            <a:r>
              <a:rPr lang="fr-FR" spc="-30" dirty="0">
                <a:cs typeface="Times New Roman"/>
              </a:rPr>
              <a:t> </a:t>
            </a:r>
            <a:r>
              <a:rPr lang="fr-FR" dirty="0">
                <a:cs typeface="Times New Roman"/>
              </a:rPr>
              <a:t>chez</a:t>
            </a:r>
            <a:r>
              <a:rPr lang="fr-FR" spc="-20" dirty="0">
                <a:cs typeface="Times New Roman"/>
              </a:rPr>
              <a:t> </a:t>
            </a:r>
            <a:r>
              <a:rPr lang="fr-FR" spc="-10" dirty="0">
                <a:cs typeface="Times New Roman"/>
              </a:rPr>
              <a:t>l’homme</a:t>
            </a:r>
            <a:endParaRPr lang="fr-FR" dirty="0">
              <a:cs typeface="Times New Roman"/>
            </a:endParaRPr>
          </a:p>
          <a:p>
            <a:pPr marL="173990">
              <a:spcBef>
                <a:spcPts val="229"/>
              </a:spcBef>
            </a:pPr>
            <a:endParaRPr lang="fr-FR" b="1" i="1" spc="-25" dirty="0">
              <a:cs typeface="Calibri"/>
            </a:endParaRPr>
          </a:p>
          <a:p>
            <a:pPr marL="173990">
              <a:spcBef>
                <a:spcPts val="229"/>
              </a:spcBef>
            </a:pPr>
            <a:r>
              <a:rPr lang="fr-FR" b="1" i="1" spc="-25" dirty="0">
                <a:cs typeface="Calibri"/>
              </a:rPr>
              <a:t>NB:</a:t>
            </a:r>
            <a:r>
              <a:rPr lang="fr-FR" spc="-25" dirty="0">
                <a:cs typeface="Calibri"/>
              </a:rPr>
              <a:t> </a:t>
            </a:r>
            <a:r>
              <a:rPr lang="fr-FR" b="1" i="1" dirty="0">
                <a:cs typeface="Calibri"/>
              </a:rPr>
              <a:t>les</a:t>
            </a:r>
            <a:r>
              <a:rPr lang="fr-FR" b="1" i="1" spc="-50" dirty="0">
                <a:cs typeface="Calibri"/>
              </a:rPr>
              <a:t> </a:t>
            </a:r>
            <a:r>
              <a:rPr lang="fr-FR" b="1" i="1" dirty="0">
                <a:cs typeface="Calibri"/>
              </a:rPr>
              <a:t>parasites</a:t>
            </a:r>
            <a:r>
              <a:rPr lang="fr-FR" b="1" i="1" spc="-30" dirty="0">
                <a:cs typeface="Calibri"/>
              </a:rPr>
              <a:t> </a:t>
            </a:r>
            <a:r>
              <a:rPr lang="fr-FR" b="1" spc="-10" dirty="0">
                <a:cs typeface="Calibri"/>
              </a:rPr>
              <a:t>opportunistes</a:t>
            </a:r>
            <a:r>
              <a:rPr lang="fr-FR" b="1" dirty="0">
                <a:cs typeface="Calibri"/>
              </a:rPr>
              <a:t> </a:t>
            </a:r>
            <a:r>
              <a:rPr lang="fr-FR" b="1" spc="-50" dirty="0">
                <a:cs typeface="Calibri"/>
              </a:rPr>
              <a:t>: </a:t>
            </a:r>
            <a:r>
              <a:rPr lang="fr-FR" dirty="0">
                <a:cs typeface="Calibri"/>
              </a:rPr>
              <a:t>Un</a:t>
            </a:r>
            <a:r>
              <a:rPr lang="fr-FR" spc="-50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organisme</a:t>
            </a:r>
            <a:r>
              <a:rPr lang="fr-FR" spc="-45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normalement</a:t>
            </a:r>
            <a:r>
              <a:rPr lang="fr-FR" spc="-45" dirty="0">
                <a:cs typeface="Calibri"/>
              </a:rPr>
              <a:t> </a:t>
            </a:r>
            <a:r>
              <a:rPr lang="fr-FR" dirty="0">
                <a:cs typeface="Calibri"/>
              </a:rPr>
              <a:t>commensal,</a:t>
            </a:r>
            <a:r>
              <a:rPr lang="fr-FR" spc="-55" dirty="0">
                <a:cs typeface="Calibri"/>
              </a:rPr>
              <a:t> </a:t>
            </a:r>
            <a:r>
              <a:rPr lang="fr-FR" dirty="0">
                <a:cs typeface="Calibri"/>
              </a:rPr>
              <a:t>ou</a:t>
            </a:r>
            <a:r>
              <a:rPr lang="fr-FR" spc="-55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parasite</a:t>
            </a:r>
            <a:r>
              <a:rPr lang="fr-FR" spc="-50" dirty="0">
                <a:cs typeface="Calibri"/>
              </a:rPr>
              <a:t> </a:t>
            </a:r>
            <a:r>
              <a:rPr lang="fr-FR" dirty="0">
                <a:cs typeface="Calibri"/>
              </a:rPr>
              <a:t>non</a:t>
            </a:r>
            <a:r>
              <a:rPr lang="fr-FR" spc="-60" dirty="0">
                <a:cs typeface="Calibri"/>
              </a:rPr>
              <a:t> </a:t>
            </a:r>
            <a:r>
              <a:rPr lang="fr-FR" dirty="0">
                <a:cs typeface="Calibri"/>
              </a:rPr>
              <a:t>pathogène,</a:t>
            </a:r>
            <a:r>
              <a:rPr lang="fr-FR" spc="-40" dirty="0">
                <a:cs typeface="Calibri"/>
              </a:rPr>
              <a:t> </a:t>
            </a:r>
            <a:r>
              <a:rPr lang="fr-FR" spc="-20" dirty="0">
                <a:cs typeface="Calibri"/>
              </a:rPr>
              <a:t>peut </a:t>
            </a:r>
            <a:r>
              <a:rPr lang="fr-FR" dirty="0">
                <a:cs typeface="Calibri"/>
              </a:rPr>
              <a:t>devenir</a:t>
            </a:r>
            <a:r>
              <a:rPr lang="fr-FR" spc="-25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parasite</a:t>
            </a:r>
            <a:r>
              <a:rPr lang="fr-FR" spc="-50" dirty="0">
                <a:cs typeface="Calibri"/>
              </a:rPr>
              <a:t> </a:t>
            </a:r>
            <a:r>
              <a:rPr lang="fr-FR" dirty="0">
                <a:cs typeface="Calibri"/>
              </a:rPr>
              <a:t>et</a:t>
            </a:r>
            <a:r>
              <a:rPr lang="fr-FR" spc="-55" dirty="0">
                <a:cs typeface="Calibri"/>
              </a:rPr>
              <a:t> </a:t>
            </a:r>
            <a:r>
              <a:rPr lang="fr-FR" dirty="0">
                <a:cs typeface="Calibri"/>
              </a:rPr>
              <a:t>pathogène,</a:t>
            </a:r>
            <a:r>
              <a:rPr lang="fr-FR" spc="-40" dirty="0">
                <a:cs typeface="Calibri"/>
              </a:rPr>
              <a:t> </a:t>
            </a:r>
            <a:r>
              <a:rPr lang="fr-FR" dirty="0">
                <a:cs typeface="Calibri"/>
              </a:rPr>
              <a:t>si</a:t>
            </a:r>
            <a:r>
              <a:rPr lang="fr-FR" spc="-60" dirty="0">
                <a:cs typeface="Calibri"/>
              </a:rPr>
              <a:t> </a:t>
            </a:r>
            <a:r>
              <a:rPr lang="fr-FR" dirty="0">
                <a:cs typeface="Calibri"/>
              </a:rPr>
              <a:t>les</a:t>
            </a:r>
            <a:r>
              <a:rPr lang="fr-FR" spc="-55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défenses</a:t>
            </a:r>
            <a:r>
              <a:rPr lang="fr-FR" spc="-60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immunitaires</a:t>
            </a:r>
            <a:r>
              <a:rPr lang="fr-FR" spc="-40" dirty="0">
                <a:cs typeface="Calibri"/>
              </a:rPr>
              <a:t> </a:t>
            </a:r>
            <a:r>
              <a:rPr lang="fr-FR" dirty="0">
                <a:cs typeface="Calibri"/>
              </a:rPr>
              <a:t>de</a:t>
            </a:r>
            <a:r>
              <a:rPr lang="fr-FR" spc="-50" dirty="0">
                <a:cs typeface="Calibri"/>
              </a:rPr>
              <a:t> </a:t>
            </a:r>
            <a:r>
              <a:rPr lang="fr-FR" dirty="0">
                <a:cs typeface="Calibri"/>
              </a:rPr>
              <a:t>l'hôte</a:t>
            </a:r>
            <a:r>
              <a:rPr lang="fr-FR" spc="-30" dirty="0">
                <a:cs typeface="Calibri"/>
              </a:rPr>
              <a:t> </a:t>
            </a:r>
            <a:r>
              <a:rPr lang="fr-FR" spc="-20" dirty="0">
                <a:cs typeface="Calibri"/>
              </a:rPr>
              <a:t>sont </a:t>
            </a:r>
            <a:r>
              <a:rPr lang="fr-FR" dirty="0">
                <a:cs typeface="Calibri"/>
              </a:rPr>
              <a:t>diminuées</a:t>
            </a:r>
            <a:r>
              <a:rPr lang="fr-FR" spc="-75" dirty="0">
                <a:cs typeface="Calibri"/>
              </a:rPr>
              <a:t> </a:t>
            </a:r>
            <a:r>
              <a:rPr lang="fr-FR" dirty="0">
                <a:cs typeface="Calibri"/>
              </a:rPr>
              <a:t>voire</a:t>
            </a:r>
            <a:r>
              <a:rPr lang="fr-FR" spc="-75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absentes</a:t>
            </a:r>
            <a:r>
              <a:rPr lang="fr-FR" spc="-85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(immunodépression).</a:t>
            </a:r>
            <a:endParaRPr lang="fr-FR" dirty="0">
              <a:cs typeface="Calibri"/>
            </a:endParaRPr>
          </a:p>
          <a:p>
            <a:pPr marL="390525">
              <a:spcBef>
                <a:spcPts val="200"/>
              </a:spcBef>
            </a:pPr>
            <a:r>
              <a:rPr lang="fr-FR" dirty="0">
                <a:cs typeface="Calibri"/>
              </a:rPr>
              <a:t>Ex</a:t>
            </a:r>
            <a:r>
              <a:rPr lang="fr-FR" spc="-60" dirty="0">
                <a:cs typeface="Calibri"/>
              </a:rPr>
              <a:t> </a:t>
            </a:r>
            <a:r>
              <a:rPr lang="fr-FR" dirty="0">
                <a:cs typeface="Calibri"/>
              </a:rPr>
              <a:t>:</a:t>
            </a:r>
            <a:r>
              <a:rPr lang="fr-FR" spc="-55" dirty="0">
                <a:cs typeface="Calibri"/>
              </a:rPr>
              <a:t> </a:t>
            </a:r>
            <a:r>
              <a:rPr lang="fr-FR" b="1" i="1" dirty="0" err="1">
                <a:cs typeface="Calibri"/>
              </a:rPr>
              <a:t>Cryptosporidium</a:t>
            </a:r>
            <a:r>
              <a:rPr lang="fr-FR" b="1" i="1" spc="-20" dirty="0">
                <a:cs typeface="Calibri"/>
              </a:rPr>
              <a:t> </a:t>
            </a:r>
            <a:r>
              <a:rPr lang="fr-FR" b="1" i="1" spc="-25" dirty="0" err="1">
                <a:cs typeface="Calibri"/>
              </a:rPr>
              <a:t>sp</a:t>
            </a:r>
            <a:endParaRPr lang="fr-FR" dirty="0">
              <a:cs typeface="Calibri"/>
            </a:endParaRPr>
          </a:p>
          <a:p>
            <a:pPr marL="355600" lvl="1" indent="-342900"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endParaRPr dirty="0"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4999" y="-224008"/>
            <a:ext cx="10515600" cy="759822"/>
          </a:xfrm>
          <a:prstGeom prst="rect">
            <a:avLst/>
          </a:prstGeom>
        </p:spPr>
        <p:txBody>
          <a:bodyPr vert="horz" wrap="square" lIns="0" tIns="203834" rIns="0" bIns="0" rtlCol="0" anchor="ctr">
            <a:spAutoFit/>
          </a:bodyPr>
          <a:lstStyle/>
          <a:p>
            <a:pPr marL="1191260">
              <a:lnSpc>
                <a:spcPct val="100000"/>
              </a:lnSpc>
              <a:spcBef>
                <a:spcPts val="100"/>
              </a:spcBef>
            </a:pPr>
            <a:r>
              <a:rPr sz="3600" b="1" dirty="0"/>
              <a:t>III.</a:t>
            </a:r>
            <a:r>
              <a:rPr sz="3600" b="1" spc="-10" dirty="0"/>
              <a:t> </a:t>
            </a:r>
            <a:r>
              <a:rPr sz="3600" b="1" dirty="0"/>
              <a:t>Les</a:t>
            </a:r>
            <a:r>
              <a:rPr sz="3600" b="1" spc="-10" dirty="0"/>
              <a:t> </a:t>
            </a:r>
            <a:r>
              <a:rPr sz="3600" b="1" dirty="0"/>
              <a:t>modes</a:t>
            </a:r>
            <a:r>
              <a:rPr sz="3600" b="1" spc="-15" dirty="0"/>
              <a:t> </a:t>
            </a:r>
            <a:r>
              <a:rPr sz="3600" b="1" dirty="0"/>
              <a:t>de</a:t>
            </a:r>
            <a:r>
              <a:rPr sz="3600" b="1" spc="-5" dirty="0"/>
              <a:t> </a:t>
            </a:r>
            <a:r>
              <a:rPr sz="3600" b="1" spc="-10" dirty="0"/>
              <a:t>parasitisme:</a:t>
            </a:r>
          </a:p>
        </p:txBody>
      </p:sp>
      <p:sp>
        <p:nvSpPr>
          <p:cNvPr id="4" name="object 4"/>
          <p:cNvSpPr/>
          <p:nvPr/>
        </p:nvSpPr>
        <p:spPr>
          <a:xfrm>
            <a:off x="2423591" y="476837"/>
            <a:ext cx="7417434" cy="0"/>
          </a:xfrm>
          <a:custGeom>
            <a:avLst/>
            <a:gdLst/>
            <a:ahLst/>
            <a:cxnLst/>
            <a:rect l="l" t="t" r="r" b="b"/>
            <a:pathLst>
              <a:path w="7417434">
                <a:moveTo>
                  <a:pt x="0" y="0"/>
                </a:moveTo>
                <a:lnTo>
                  <a:pt x="7416876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4091" y="622913"/>
            <a:ext cx="2402078" cy="15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09938" y="1365392"/>
            <a:ext cx="11982061" cy="59638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>
              <a:spcBef>
                <a:spcPts val="105"/>
              </a:spcBef>
              <a:tabLst>
                <a:tab pos="355600" algn="l"/>
              </a:tabLst>
            </a:pPr>
            <a:r>
              <a:rPr lang="fr-FR" sz="2000" b="1" dirty="0">
                <a:latin typeface="Times New Roman"/>
                <a:cs typeface="Times New Roman"/>
              </a:rPr>
              <a:t>1. leur</a:t>
            </a:r>
            <a:r>
              <a:rPr lang="fr-FR" sz="2000" b="1" spc="-60" dirty="0">
                <a:latin typeface="Times New Roman"/>
                <a:cs typeface="Times New Roman"/>
              </a:rPr>
              <a:t> </a:t>
            </a:r>
            <a:r>
              <a:rPr lang="fr-FR" sz="2000" b="1" dirty="0">
                <a:latin typeface="Times New Roman"/>
                <a:cs typeface="Times New Roman"/>
              </a:rPr>
              <a:t>morphologie</a:t>
            </a:r>
            <a:r>
              <a:rPr lang="fr-FR" sz="2000" b="1" spc="-45" dirty="0">
                <a:latin typeface="Times New Roman"/>
                <a:cs typeface="Times New Roman"/>
              </a:rPr>
              <a:t> </a:t>
            </a:r>
            <a:r>
              <a:rPr lang="fr-FR" sz="2000" b="1" spc="-50" dirty="0">
                <a:latin typeface="Times New Roman"/>
                <a:cs typeface="Times New Roman"/>
              </a:rPr>
              <a:t>:</a:t>
            </a:r>
            <a:endParaRPr lang="fr-FR" sz="20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5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taille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quelques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micromètres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(l'agent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du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paludisme)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à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mètres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(le </a:t>
            </a:r>
            <a:r>
              <a:rPr sz="2000" dirty="0">
                <a:latin typeface="Times New Roman"/>
                <a:cs typeface="Times New Roman"/>
              </a:rPr>
              <a:t>ver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solitaire)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50000"/>
              </a:lnSpc>
              <a:spcBef>
                <a:spcPts val="47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forme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:</a:t>
            </a:r>
            <a:r>
              <a:rPr lang="fr-FR" sz="2000" spc="-50" dirty="0">
                <a:latin typeface="Times New Roman"/>
                <a:cs typeface="Times New Roman"/>
              </a:rPr>
              <a:t> </a:t>
            </a:r>
            <a:r>
              <a:rPr lang="fr-FR" sz="2000" dirty="0">
                <a:cs typeface="Calibri"/>
              </a:rPr>
              <a:t>Ils</a:t>
            </a:r>
            <a:r>
              <a:rPr lang="fr-FR" sz="2000" spc="-5" dirty="0">
                <a:cs typeface="Calibri"/>
              </a:rPr>
              <a:t> </a:t>
            </a:r>
            <a:r>
              <a:rPr lang="fr-FR" sz="2000" dirty="0">
                <a:cs typeface="Calibri"/>
              </a:rPr>
              <a:t>adoptent</a:t>
            </a:r>
            <a:r>
              <a:rPr lang="fr-FR" sz="2000" spc="-10" dirty="0">
                <a:cs typeface="Calibri"/>
              </a:rPr>
              <a:t> </a:t>
            </a:r>
            <a:r>
              <a:rPr lang="fr-FR" sz="2000" dirty="0">
                <a:cs typeface="Calibri"/>
              </a:rPr>
              <a:t>plusieurs</a:t>
            </a:r>
            <a:r>
              <a:rPr lang="fr-FR" sz="2000" spc="-5" dirty="0">
                <a:cs typeface="Calibri"/>
              </a:rPr>
              <a:t> </a:t>
            </a:r>
            <a:r>
              <a:rPr lang="fr-FR" sz="2000" dirty="0">
                <a:cs typeface="Calibri"/>
              </a:rPr>
              <a:t>formes</a:t>
            </a:r>
            <a:r>
              <a:rPr lang="fr-FR" sz="2000" spc="-5" dirty="0">
                <a:cs typeface="Calibri"/>
              </a:rPr>
              <a:t> </a:t>
            </a:r>
            <a:r>
              <a:rPr lang="fr-FR" sz="2000" spc="-10" dirty="0">
                <a:cs typeface="Calibri"/>
              </a:rPr>
              <a:t>parasitaires: </a:t>
            </a:r>
            <a:endParaRPr lang="fr-FR" sz="2000" dirty="0">
              <a:cs typeface="Calibri"/>
            </a:endParaRPr>
          </a:p>
          <a:p>
            <a:pPr marL="12700" marR="5409565" algn="ctr">
              <a:lnSpc>
                <a:spcPct val="150000"/>
              </a:lnSpc>
              <a:spcBef>
                <a:spcPts val="115"/>
              </a:spcBef>
            </a:pPr>
            <a:r>
              <a:rPr lang="fr-FR" sz="2000" dirty="0">
                <a:latin typeface="Arial MT"/>
                <a:cs typeface="Arial MT"/>
              </a:rPr>
              <a:t>Œ</a:t>
            </a:r>
            <a:r>
              <a:rPr lang="fr-FR" sz="2000" dirty="0">
                <a:cs typeface="Calibri"/>
              </a:rPr>
              <a:t>uf 		</a:t>
            </a:r>
            <a:r>
              <a:rPr lang="fr-FR" sz="2000" spc="-10" dirty="0">
                <a:cs typeface="Calibri"/>
              </a:rPr>
              <a:t>Kyste</a:t>
            </a:r>
            <a:r>
              <a:rPr lang="fr-FR" sz="2000" dirty="0">
                <a:cs typeface="Calibri"/>
              </a:rPr>
              <a:t> ;            </a:t>
            </a:r>
            <a:r>
              <a:rPr lang="fr-FR" sz="2000" spc="-10" dirty="0">
                <a:cs typeface="Calibri"/>
              </a:rPr>
              <a:t>Larve;       	  </a:t>
            </a:r>
            <a:r>
              <a:rPr lang="fr-FR" sz="2000" dirty="0">
                <a:cs typeface="Calibri"/>
              </a:rPr>
              <a:t>Forme végétative</a:t>
            </a:r>
            <a:r>
              <a:rPr lang="fr-FR" sz="2000" spc="10" dirty="0">
                <a:cs typeface="Calibri"/>
              </a:rPr>
              <a:t> </a:t>
            </a:r>
          </a:p>
          <a:p>
            <a:pPr marL="12700" marR="5409565" algn="ctr">
              <a:lnSpc>
                <a:spcPct val="150000"/>
              </a:lnSpc>
              <a:spcBef>
                <a:spcPts val="115"/>
              </a:spcBef>
            </a:pPr>
            <a:endParaRPr lang="fr-FR" sz="2000" spc="-10" dirty="0">
              <a:cs typeface="Calibri"/>
            </a:endParaRPr>
          </a:p>
          <a:p>
            <a:pPr marL="12700" marR="5409565" algn="ctr">
              <a:lnSpc>
                <a:spcPct val="150000"/>
              </a:lnSpc>
              <a:spcBef>
                <a:spcPts val="115"/>
              </a:spcBef>
            </a:pPr>
            <a:endParaRPr lang="fr-FR" sz="2000" spc="-10" dirty="0">
              <a:cs typeface="Calibri"/>
            </a:endParaRPr>
          </a:p>
          <a:p>
            <a:pPr marL="12700" marR="5409565" algn="ctr">
              <a:lnSpc>
                <a:spcPct val="150000"/>
              </a:lnSpc>
              <a:spcBef>
                <a:spcPts val="115"/>
              </a:spcBef>
            </a:pPr>
            <a:endParaRPr lang="fr-FR" sz="2000" spc="-10" dirty="0">
              <a:cs typeface="Calibri"/>
            </a:endParaRPr>
          </a:p>
          <a:p>
            <a:pPr marL="12700">
              <a:lnSpc>
                <a:spcPct val="150000"/>
              </a:lnSpc>
            </a:pPr>
            <a:endParaRPr lang="fr-FR" sz="2000" dirty="0"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fr-FR" sz="2000" dirty="0">
                <a:cs typeface="Calibri"/>
              </a:rPr>
              <a:t>Adulte</a:t>
            </a:r>
            <a:r>
              <a:rPr lang="fr-FR" sz="2000" spc="-15" dirty="0">
                <a:cs typeface="Calibri"/>
              </a:rPr>
              <a:t> </a:t>
            </a:r>
            <a:r>
              <a:rPr lang="fr-FR" sz="2000" dirty="0">
                <a:cs typeface="Calibri"/>
              </a:rPr>
              <a:t>(vers):</a:t>
            </a:r>
            <a:r>
              <a:rPr lang="fr-FR" sz="2000" spc="-15" dirty="0">
                <a:cs typeface="Calibri"/>
              </a:rPr>
              <a:t> </a:t>
            </a:r>
            <a:r>
              <a:rPr lang="fr-FR" sz="2000" dirty="0">
                <a:cs typeface="Calibri"/>
              </a:rPr>
              <a:t>segmenté</a:t>
            </a:r>
            <a:r>
              <a:rPr lang="fr-FR" sz="2000" spc="-15" dirty="0">
                <a:cs typeface="Calibri"/>
              </a:rPr>
              <a:t> </a:t>
            </a:r>
            <a:r>
              <a:rPr lang="fr-FR" sz="2000" dirty="0">
                <a:cs typeface="Calibri"/>
              </a:rPr>
              <a:t>non</a:t>
            </a:r>
            <a:r>
              <a:rPr lang="fr-FR" sz="2000" spc="-10" dirty="0">
                <a:cs typeface="Calibri"/>
              </a:rPr>
              <a:t> segmentés</a:t>
            </a:r>
            <a:endParaRPr lang="fr-FR" sz="2000" dirty="0">
              <a:cs typeface="Calibri"/>
            </a:endParaRPr>
          </a:p>
          <a:p>
            <a:pPr marL="59690">
              <a:lnSpc>
                <a:spcPct val="150000"/>
              </a:lnSpc>
              <a:tabLst>
                <a:tab pos="426720" algn="l"/>
              </a:tabLst>
            </a:pPr>
            <a:r>
              <a:rPr lang="fr-FR" sz="2000" dirty="0">
                <a:cs typeface="Calibri"/>
              </a:rPr>
              <a:t>reproduction</a:t>
            </a:r>
            <a:r>
              <a:rPr lang="fr-FR" sz="2000" spc="-30" dirty="0">
                <a:cs typeface="Calibri"/>
              </a:rPr>
              <a:t> </a:t>
            </a:r>
            <a:r>
              <a:rPr lang="fr-FR" sz="2000" dirty="0">
                <a:cs typeface="Calibri"/>
              </a:rPr>
              <a:t>sexués</a:t>
            </a:r>
            <a:r>
              <a:rPr lang="fr-FR" sz="2000" spc="-5" dirty="0">
                <a:cs typeface="Calibri"/>
              </a:rPr>
              <a:t> </a:t>
            </a:r>
            <a:r>
              <a:rPr lang="fr-FR" sz="2000" dirty="0">
                <a:cs typeface="Calibri"/>
              </a:rPr>
              <a:t>(ovipare,</a:t>
            </a:r>
            <a:r>
              <a:rPr lang="fr-FR" sz="2000" spc="-5" dirty="0">
                <a:cs typeface="Calibri"/>
              </a:rPr>
              <a:t> </a:t>
            </a:r>
            <a:r>
              <a:rPr lang="fr-FR" sz="2000" dirty="0">
                <a:cs typeface="Calibri"/>
              </a:rPr>
              <a:t>vivipare),</a:t>
            </a:r>
            <a:r>
              <a:rPr lang="fr-FR" sz="2000" spc="-5" dirty="0">
                <a:cs typeface="Calibri"/>
              </a:rPr>
              <a:t> </a:t>
            </a:r>
            <a:r>
              <a:rPr lang="fr-FR" sz="2000" spc="-150" dirty="0">
                <a:cs typeface="Calibri"/>
              </a:rPr>
              <a:t>P.</a:t>
            </a:r>
            <a:r>
              <a:rPr lang="fr-FR" sz="2000" spc="10" dirty="0">
                <a:cs typeface="Calibri"/>
              </a:rPr>
              <a:t> </a:t>
            </a:r>
            <a:r>
              <a:rPr lang="fr-FR" sz="2000" spc="-10" dirty="0">
                <a:cs typeface="Calibri"/>
              </a:rPr>
              <a:t>hermaphrodite,</a:t>
            </a:r>
          </a:p>
          <a:p>
            <a:pPr marL="59690">
              <a:lnSpc>
                <a:spcPct val="150000"/>
              </a:lnSpc>
              <a:tabLst>
                <a:tab pos="426720" algn="l"/>
              </a:tabLst>
            </a:pPr>
            <a:r>
              <a:rPr lang="fr-FR" sz="2000" dirty="0">
                <a:cs typeface="Calibri"/>
              </a:rPr>
              <a:t>p.</a:t>
            </a:r>
            <a:r>
              <a:rPr lang="fr-FR" sz="2000" spc="25" dirty="0">
                <a:cs typeface="Calibri"/>
              </a:rPr>
              <a:t> </a:t>
            </a:r>
            <a:r>
              <a:rPr lang="fr-FR" sz="2000" dirty="0">
                <a:cs typeface="Calibri"/>
              </a:rPr>
              <a:t>parthénogénétique,</a:t>
            </a:r>
            <a:r>
              <a:rPr lang="fr-FR" sz="2000" spc="30" dirty="0">
                <a:cs typeface="Calibri"/>
              </a:rPr>
              <a:t> </a:t>
            </a:r>
            <a:r>
              <a:rPr lang="fr-FR" sz="2000" dirty="0">
                <a:cs typeface="Calibri"/>
              </a:rPr>
              <a:t>reproduction</a:t>
            </a:r>
            <a:r>
              <a:rPr lang="fr-FR" sz="2000" spc="25" dirty="0">
                <a:cs typeface="Calibri"/>
              </a:rPr>
              <a:t> </a:t>
            </a:r>
            <a:r>
              <a:rPr lang="fr-FR" sz="2000" spc="-10" dirty="0">
                <a:cs typeface="Calibri"/>
              </a:rPr>
              <a:t>asexuée</a:t>
            </a:r>
            <a:endParaRPr lang="fr-FR" sz="2000" dirty="0"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475"/>
              </a:spcBef>
              <a:buFont typeface="Arial MT"/>
              <a:buChar char="•"/>
              <a:tabLst>
                <a:tab pos="355600" algn="l"/>
              </a:tabLst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spcBef>
                <a:spcPts val="484"/>
              </a:spcBef>
              <a:tabLst>
                <a:tab pos="355600" algn="l"/>
              </a:tabLst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23765" y="-618040"/>
            <a:ext cx="10515600" cy="1159932"/>
          </a:xfrm>
          <a:prstGeom prst="rect">
            <a:avLst/>
          </a:prstGeom>
        </p:spPr>
        <p:txBody>
          <a:bodyPr vert="horz" wrap="square" lIns="0" tIns="478154" rIns="0" bIns="0" rtlCol="0" anchor="ctr">
            <a:spAutoFit/>
          </a:bodyPr>
          <a:lstStyle/>
          <a:p>
            <a:pPr marL="1502410">
              <a:lnSpc>
                <a:spcPct val="100000"/>
              </a:lnSpc>
              <a:spcBef>
                <a:spcPts val="100"/>
              </a:spcBef>
            </a:pPr>
            <a:r>
              <a:rPr dirty="0"/>
              <a:t>II.</a:t>
            </a:r>
            <a:r>
              <a:rPr spc="-55" dirty="0"/>
              <a:t> </a:t>
            </a:r>
            <a:r>
              <a:rPr dirty="0"/>
              <a:t>Diversités</a:t>
            </a:r>
            <a:r>
              <a:rPr spc="-45" dirty="0"/>
              <a:t> </a:t>
            </a:r>
            <a:r>
              <a:rPr dirty="0"/>
              <a:t>des</a:t>
            </a:r>
            <a:r>
              <a:rPr spc="-60" dirty="0"/>
              <a:t> </a:t>
            </a:r>
            <a:r>
              <a:rPr spc="-10" dirty="0"/>
              <a:t>parasites:</a:t>
            </a:r>
          </a:p>
        </p:txBody>
      </p:sp>
      <p:sp>
        <p:nvSpPr>
          <p:cNvPr id="6" name="object 6"/>
          <p:cNvSpPr/>
          <p:nvPr/>
        </p:nvSpPr>
        <p:spPr>
          <a:xfrm>
            <a:off x="2423591" y="652591"/>
            <a:ext cx="7417434" cy="0"/>
          </a:xfrm>
          <a:custGeom>
            <a:avLst/>
            <a:gdLst/>
            <a:ahLst/>
            <a:cxnLst/>
            <a:rect l="l" t="t" r="r" b="b"/>
            <a:pathLst>
              <a:path w="7417434">
                <a:moveTo>
                  <a:pt x="0" y="0"/>
                </a:moveTo>
                <a:lnTo>
                  <a:pt x="7416876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442204" y="4634530"/>
            <a:ext cx="2759075" cy="1949450"/>
            <a:chOff x="6171057" y="4598670"/>
            <a:chExt cx="2759075" cy="19494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8207" y="4655477"/>
              <a:ext cx="2644775" cy="18354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71057" y="4598669"/>
              <a:ext cx="2759075" cy="1949450"/>
            </a:xfrm>
            <a:custGeom>
              <a:avLst/>
              <a:gdLst/>
              <a:ahLst/>
              <a:cxnLst/>
              <a:rect l="l" t="t" r="r" b="b"/>
              <a:pathLst>
                <a:path w="2759075" h="1949450">
                  <a:moveTo>
                    <a:pt x="2713355" y="45720"/>
                  </a:moveTo>
                  <a:lnTo>
                    <a:pt x="45720" y="45720"/>
                  </a:lnTo>
                  <a:lnTo>
                    <a:pt x="45720" y="57150"/>
                  </a:lnTo>
                  <a:lnTo>
                    <a:pt x="45720" y="1892300"/>
                  </a:lnTo>
                  <a:lnTo>
                    <a:pt x="45720" y="1903730"/>
                  </a:lnTo>
                  <a:lnTo>
                    <a:pt x="2713355" y="1903730"/>
                  </a:lnTo>
                  <a:lnTo>
                    <a:pt x="2713355" y="1892300"/>
                  </a:lnTo>
                  <a:lnTo>
                    <a:pt x="57150" y="1892300"/>
                  </a:lnTo>
                  <a:lnTo>
                    <a:pt x="57150" y="57150"/>
                  </a:lnTo>
                  <a:lnTo>
                    <a:pt x="2701925" y="57150"/>
                  </a:lnTo>
                  <a:lnTo>
                    <a:pt x="2701925" y="1892211"/>
                  </a:lnTo>
                  <a:lnTo>
                    <a:pt x="2713355" y="1892211"/>
                  </a:lnTo>
                  <a:lnTo>
                    <a:pt x="2713355" y="57150"/>
                  </a:lnTo>
                  <a:lnTo>
                    <a:pt x="2713355" y="56896"/>
                  </a:lnTo>
                  <a:lnTo>
                    <a:pt x="2713355" y="45720"/>
                  </a:lnTo>
                  <a:close/>
                </a:path>
                <a:path w="2759075" h="1949450">
                  <a:moveTo>
                    <a:pt x="2759075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1915160"/>
                  </a:lnTo>
                  <a:lnTo>
                    <a:pt x="0" y="1949450"/>
                  </a:lnTo>
                  <a:lnTo>
                    <a:pt x="2759075" y="1949450"/>
                  </a:lnTo>
                  <a:lnTo>
                    <a:pt x="2759075" y="1915160"/>
                  </a:lnTo>
                  <a:lnTo>
                    <a:pt x="34290" y="1915160"/>
                  </a:lnTo>
                  <a:lnTo>
                    <a:pt x="34290" y="34290"/>
                  </a:lnTo>
                  <a:lnTo>
                    <a:pt x="2724785" y="34290"/>
                  </a:lnTo>
                  <a:lnTo>
                    <a:pt x="2724785" y="1915071"/>
                  </a:lnTo>
                  <a:lnTo>
                    <a:pt x="2759075" y="1915071"/>
                  </a:lnTo>
                  <a:lnTo>
                    <a:pt x="2759075" y="34290"/>
                  </a:lnTo>
                  <a:lnTo>
                    <a:pt x="2759075" y="34036"/>
                  </a:lnTo>
                  <a:lnTo>
                    <a:pt x="2759075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655052" y="4774945"/>
            <a:ext cx="2644774" cy="1809034"/>
            <a:chOff x="207263" y="4660391"/>
            <a:chExt cx="2750820" cy="194500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263" y="4660391"/>
              <a:ext cx="2750820" cy="19446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056" y="4725199"/>
              <a:ext cx="2572766" cy="176568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2006" y="4706149"/>
              <a:ext cx="2611120" cy="1804035"/>
            </a:xfrm>
            <a:custGeom>
              <a:avLst/>
              <a:gdLst/>
              <a:ahLst/>
              <a:cxnLst/>
              <a:rect l="l" t="t" r="r" b="b"/>
              <a:pathLst>
                <a:path w="2611120" h="1804034">
                  <a:moveTo>
                    <a:pt x="0" y="1803781"/>
                  </a:moveTo>
                  <a:lnTo>
                    <a:pt x="2610866" y="1803781"/>
                  </a:lnTo>
                  <a:lnTo>
                    <a:pt x="2610866" y="0"/>
                  </a:lnTo>
                  <a:lnTo>
                    <a:pt x="0" y="0"/>
                  </a:lnTo>
                  <a:lnTo>
                    <a:pt x="0" y="180378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6587" y="3341016"/>
            <a:ext cx="1144916" cy="89922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7E53DAC-7C1D-DCD3-A2E7-59A0AC0F714B}"/>
              </a:ext>
            </a:extLst>
          </p:cNvPr>
          <p:cNvSpPr txBox="1"/>
          <p:nvPr/>
        </p:nvSpPr>
        <p:spPr>
          <a:xfrm>
            <a:off x="209938" y="768976"/>
            <a:ext cx="6167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dirty="0">
                <a:latin typeface="Calibri"/>
                <a:cs typeface="Calibri"/>
              </a:rPr>
              <a:t>On</a:t>
            </a:r>
            <a:r>
              <a:rPr lang="fr-FR" sz="1800" b="0" spc="-105" dirty="0">
                <a:latin typeface="Calibri"/>
                <a:cs typeface="Calibri"/>
              </a:rPr>
              <a:t> </a:t>
            </a:r>
            <a:r>
              <a:rPr lang="fr-FR" sz="1800" b="0" spc="-10" dirty="0">
                <a:latin typeface="Calibri"/>
                <a:cs typeface="Calibri"/>
              </a:rPr>
              <a:t>distingue</a:t>
            </a:r>
            <a:r>
              <a:rPr lang="fr-FR" sz="1800" b="0" spc="-100" dirty="0">
                <a:latin typeface="Calibri"/>
                <a:cs typeface="Calibri"/>
              </a:rPr>
              <a:t> </a:t>
            </a:r>
            <a:r>
              <a:rPr lang="fr-FR" sz="1800" b="0" dirty="0">
                <a:latin typeface="Calibri"/>
                <a:cs typeface="Calibri"/>
              </a:rPr>
              <a:t>les</a:t>
            </a:r>
            <a:r>
              <a:rPr lang="fr-FR" sz="1800" b="0" spc="-100" dirty="0">
                <a:latin typeface="Calibri"/>
                <a:cs typeface="Calibri"/>
              </a:rPr>
              <a:t> </a:t>
            </a:r>
            <a:r>
              <a:rPr lang="fr-FR" sz="1800" b="0" spc="-20" dirty="0">
                <a:latin typeface="Calibri"/>
                <a:cs typeface="Calibri"/>
              </a:rPr>
              <a:t>parasites</a:t>
            </a:r>
            <a:r>
              <a:rPr lang="fr-FR" sz="1800" b="0" spc="-100" dirty="0">
                <a:latin typeface="Calibri"/>
                <a:cs typeface="Calibri"/>
              </a:rPr>
              <a:t> </a:t>
            </a:r>
            <a:r>
              <a:rPr lang="fr-FR" sz="1800" b="0" spc="-10" dirty="0">
                <a:latin typeface="Calibri"/>
                <a:cs typeface="Calibri"/>
              </a:rPr>
              <a:t>selon:</a:t>
            </a:r>
            <a:endParaRPr lang="fr-FR" sz="1800" dirty="0"/>
          </a:p>
        </p:txBody>
      </p:sp>
      <p:pic>
        <p:nvPicPr>
          <p:cNvPr id="17" name="object 6">
            <a:extLst>
              <a:ext uri="{FF2B5EF4-FFF2-40B4-BE49-F238E27FC236}">
                <a16:creationId xmlns:a16="http://schemas.microsoft.com/office/drawing/2014/main" id="{F2EF9A46-310C-230F-FF61-6C3AD23675D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51812" y="3341016"/>
            <a:ext cx="1143557" cy="1027989"/>
          </a:xfrm>
          <a:prstGeom prst="rect">
            <a:avLst/>
          </a:prstGeom>
        </p:spPr>
      </p:pic>
      <p:pic>
        <p:nvPicPr>
          <p:cNvPr id="18" name="object 7">
            <a:extLst>
              <a:ext uri="{FF2B5EF4-FFF2-40B4-BE49-F238E27FC236}">
                <a16:creationId xmlns:a16="http://schemas.microsoft.com/office/drawing/2014/main" id="{94F31F32-9BAE-26B0-AB36-8031221573A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419" y="3317341"/>
            <a:ext cx="1353344" cy="1286008"/>
          </a:xfrm>
          <a:prstGeom prst="rect">
            <a:avLst/>
          </a:prstGeom>
        </p:spPr>
      </p:pic>
      <p:pic>
        <p:nvPicPr>
          <p:cNvPr id="19" name="object 5">
            <a:extLst>
              <a:ext uri="{FF2B5EF4-FFF2-40B4-BE49-F238E27FC236}">
                <a16:creationId xmlns:a16="http://schemas.microsoft.com/office/drawing/2014/main" id="{6F1C1654-E2CD-88BB-63CC-5FA5CCC8602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93705" y="3317341"/>
            <a:ext cx="1757561" cy="1201596"/>
          </a:xfrm>
          <a:prstGeom prst="rect">
            <a:avLst/>
          </a:prstGeom>
        </p:spPr>
      </p:pic>
      <p:pic>
        <p:nvPicPr>
          <p:cNvPr id="20" name="object 8">
            <a:extLst>
              <a:ext uri="{FF2B5EF4-FFF2-40B4-BE49-F238E27FC236}">
                <a16:creationId xmlns:a16="http://schemas.microsoft.com/office/drawing/2014/main" id="{623B7650-9920-B5B9-A6FD-69624B81AEF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57447" y="2317372"/>
            <a:ext cx="2824615" cy="23739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4603" y="316693"/>
            <a:ext cx="7226188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4984">
              <a:spcBef>
                <a:spcPts val="105"/>
              </a:spcBef>
              <a:buAutoNum type="arabicPeriod"/>
              <a:tabLst>
                <a:tab pos="527685" algn="l"/>
              </a:tabLst>
            </a:pPr>
            <a:r>
              <a:rPr sz="2000" b="1" dirty="0">
                <a:cs typeface="Times New Roman"/>
              </a:rPr>
              <a:t>Selon</a:t>
            </a:r>
            <a:r>
              <a:rPr sz="2000" b="1" spc="-40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la</a:t>
            </a:r>
            <a:r>
              <a:rPr sz="2000" b="1" spc="-15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localisation</a:t>
            </a:r>
            <a:r>
              <a:rPr sz="2000" b="1" spc="-45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du</a:t>
            </a:r>
            <a:r>
              <a:rPr sz="2000" b="1" spc="-5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parasite</a:t>
            </a:r>
            <a:r>
              <a:rPr sz="2000" b="1" spc="-40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chez</a:t>
            </a:r>
            <a:r>
              <a:rPr sz="2000" b="1" spc="-20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son</a:t>
            </a:r>
            <a:r>
              <a:rPr sz="2000" b="1" spc="-25" dirty="0">
                <a:cs typeface="Times New Roman"/>
              </a:rPr>
              <a:t> </a:t>
            </a:r>
            <a:r>
              <a:rPr sz="2000" b="1" spc="-10" dirty="0" err="1">
                <a:cs typeface="Times New Roman"/>
              </a:rPr>
              <a:t>hôte</a:t>
            </a:r>
            <a:r>
              <a:rPr sz="2000" b="1" spc="-10" dirty="0">
                <a:cs typeface="Times New Roman"/>
              </a:rPr>
              <a:t>:</a:t>
            </a:r>
            <a:endParaRPr sz="2000" dirty="0">
              <a:cs typeface="Times New Roman"/>
            </a:endParaRPr>
          </a:p>
          <a:p>
            <a:pPr marL="355600" lvl="1" indent="-342900"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endParaRPr sz="2000" dirty="0">
              <a:cs typeface="Times New Roman"/>
            </a:endParaRPr>
          </a:p>
          <a:p>
            <a:pPr marL="1305560" lvl="2">
              <a:buSzPct val="95000"/>
              <a:tabLst>
                <a:tab pos="1499235" algn="l"/>
              </a:tabLst>
            </a:pPr>
            <a:endParaRPr sz="2000" dirty="0">
              <a:cs typeface="Times New Roman"/>
            </a:endParaRPr>
          </a:p>
        </p:txBody>
      </p:sp>
      <p:sp>
        <p:nvSpPr>
          <p:cNvPr id="18" name="object 3"/>
          <p:cNvSpPr txBox="1"/>
          <p:nvPr/>
        </p:nvSpPr>
        <p:spPr>
          <a:xfrm>
            <a:off x="223934" y="651721"/>
            <a:ext cx="6137675" cy="3561681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94005" indent="-281305">
              <a:spcBef>
                <a:spcPts val="740"/>
              </a:spcBef>
              <a:buFont typeface="Arial MT"/>
              <a:buChar char="•"/>
              <a:tabLst>
                <a:tab pos="29400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1)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Endoparasite: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640"/>
              </a:spcBef>
              <a:buFont typeface="Wingdings" panose="05000000000000000000" pitchFamily="2" charset="2"/>
              <a:buChar char="Ø"/>
              <a:tabLst>
                <a:tab pos="294005" algn="l"/>
              </a:tabLst>
            </a:pPr>
            <a:r>
              <a:rPr sz="2400" spc="-10" dirty="0" err="1">
                <a:latin typeface="Calibri"/>
                <a:cs typeface="Calibri"/>
              </a:rPr>
              <a:t>Endocavitaires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lang="fr-FR" sz="2400" spc="-1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640"/>
              </a:spcBef>
              <a:tabLst>
                <a:tab pos="2940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640"/>
              </a:spcBef>
              <a:buFont typeface="Wingdings" panose="05000000000000000000" pitchFamily="2" charset="2"/>
              <a:buChar char="Ø"/>
              <a:tabLst>
                <a:tab pos="294005" algn="l"/>
              </a:tabLst>
            </a:pPr>
            <a:r>
              <a:rPr lang="fr-FR" sz="2400" spc="-10" dirty="0">
                <a:latin typeface="Calibri"/>
                <a:cs typeface="Calibri"/>
              </a:rPr>
              <a:t>I</a:t>
            </a:r>
            <a:r>
              <a:rPr sz="2400" spc="-10" dirty="0" err="1">
                <a:latin typeface="Calibri"/>
                <a:cs typeface="Calibri"/>
              </a:rPr>
              <a:t>ntratissulaires</a:t>
            </a:r>
            <a:endParaRPr lang="fr-FR" sz="2400" spc="-1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640"/>
              </a:spcBef>
              <a:tabLst>
                <a:tab pos="2940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640"/>
              </a:spcBef>
              <a:buFont typeface="Wingdings" panose="05000000000000000000" pitchFamily="2" charset="2"/>
              <a:buChar char="Ø"/>
              <a:tabLst>
                <a:tab pos="294005" algn="l"/>
              </a:tabLst>
            </a:pPr>
            <a:r>
              <a:rPr sz="2400" spc="-10" dirty="0">
                <a:latin typeface="Calibri"/>
                <a:cs typeface="Calibri"/>
              </a:rPr>
              <a:t>Intracellulaires: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9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3461" y="4870868"/>
            <a:ext cx="2372860" cy="1809750"/>
          </a:xfrm>
          <a:prstGeom prst="rect">
            <a:avLst/>
          </a:prstGeom>
        </p:spPr>
      </p:pic>
      <p:pic>
        <p:nvPicPr>
          <p:cNvPr id="20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934" y="4655974"/>
            <a:ext cx="2937078" cy="1983037"/>
          </a:xfrm>
          <a:prstGeom prst="rect">
            <a:avLst/>
          </a:prstGeom>
        </p:spPr>
      </p:pic>
      <p:pic>
        <p:nvPicPr>
          <p:cNvPr id="21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5342" y="2732386"/>
            <a:ext cx="2524124" cy="1809749"/>
          </a:xfrm>
          <a:prstGeom prst="rect">
            <a:avLst/>
          </a:prstGeom>
        </p:spPr>
      </p:pic>
      <p:pic>
        <p:nvPicPr>
          <p:cNvPr id="22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92861" y="1033014"/>
            <a:ext cx="1375285" cy="1591113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3C109E97-8FA0-9284-D8CC-7C411DC7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033" y="594769"/>
            <a:ext cx="1892413" cy="1885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 txBox="1"/>
          <p:nvPr/>
        </p:nvSpPr>
        <p:spPr>
          <a:xfrm>
            <a:off x="513305" y="-94252"/>
            <a:ext cx="9177043" cy="4897559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529590" indent="-281305">
              <a:lnSpc>
                <a:spcPct val="150000"/>
              </a:lnSpc>
              <a:spcBef>
                <a:spcPts val="740"/>
              </a:spcBef>
              <a:buFont typeface="Arial MT"/>
              <a:buChar char="•"/>
              <a:tabLst>
                <a:tab pos="529590" algn="l"/>
              </a:tabLst>
            </a:pP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2)</a:t>
            </a:r>
            <a:r>
              <a:rPr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Ectoparasite:</a:t>
            </a:r>
            <a:r>
              <a:rPr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superficiels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640"/>
              </a:spcBef>
            </a:pPr>
            <a:r>
              <a:rPr spc="409" dirty="0">
                <a:latin typeface="Segoe UI Symbol"/>
                <a:cs typeface="Segoe UI Symbol"/>
              </a:rPr>
              <a:t>✔</a:t>
            </a:r>
            <a:r>
              <a:rPr spc="105" dirty="0">
                <a:latin typeface="Segoe UI Symbol"/>
                <a:cs typeface="Segoe UI Symbol"/>
              </a:rPr>
              <a:t> </a:t>
            </a:r>
            <a:r>
              <a:rPr dirty="0">
                <a:latin typeface="Calibri"/>
                <a:cs typeface="Calibri"/>
              </a:rPr>
              <a:t>Simples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parasites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comme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les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punaises</a:t>
            </a:r>
            <a:r>
              <a:rPr spc="-10" dirty="0">
                <a:latin typeface="Calibri"/>
                <a:cs typeface="Calibri"/>
              </a:rPr>
              <a:t>.</a:t>
            </a:r>
            <a:endParaRPr lang="fr-FR" spc="-1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640"/>
              </a:spcBef>
            </a:pPr>
            <a:endParaRPr lang="fr-FR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640"/>
              </a:spcBef>
            </a:pPr>
            <a:endParaRPr lang="fr-FR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640"/>
              </a:spcBef>
            </a:pPr>
            <a:endParaRPr dirty="0">
              <a:latin typeface="Calibri"/>
              <a:cs typeface="Calibri"/>
            </a:endParaRPr>
          </a:p>
          <a:p>
            <a:pPr marL="12066" marR="5080">
              <a:lnSpc>
                <a:spcPct val="150000"/>
              </a:lnSpc>
              <a:spcBef>
                <a:spcPts val="640"/>
              </a:spcBef>
            </a:pPr>
            <a:r>
              <a:rPr spc="409" dirty="0">
                <a:latin typeface="Segoe UI Symbol"/>
                <a:cs typeface="Segoe UI Symbol"/>
              </a:rPr>
              <a:t>✔</a:t>
            </a:r>
            <a:r>
              <a:rPr spc="105" dirty="0">
                <a:latin typeface="Segoe UI Symbol"/>
                <a:cs typeface="Segoe UI Symbol"/>
              </a:rPr>
              <a:t> </a:t>
            </a:r>
            <a:r>
              <a:rPr dirty="0">
                <a:latin typeface="Calibri"/>
                <a:cs typeface="Calibri"/>
              </a:rPr>
              <a:t>Agent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maladies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comme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les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Sarcoptes</a:t>
            </a:r>
            <a:r>
              <a:rPr spc="-10" dirty="0">
                <a:latin typeface="Calibri"/>
                <a:cs typeface="Calibri"/>
              </a:rPr>
              <a:t> (Gale).</a:t>
            </a:r>
            <a:endParaRPr lang="fr-FR" spc="-10" dirty="0">
              <a:latin typeface="Calibri"/>
              <a:cs typeface="Calibri"/>
            </a:endParaRPr>
          </a:p>
          <a:p>
            <a:pPr marL="12066" marR="5080">
              <a:lnSpc>
                <a:spcPct val="150000"/>
              </a:lnSpc>
              <a:spcBef>
                <a:spcPts val="640"/>
              </a:spcBef>
            </a:pPr>
            <a:endParaRPr lang="fr-FR" spc="-10" dirty="0">
              <a:latin typeface="Calibri"/>
              <a:cs typeface="Calibri"/>
            </a:endParaRPr>
          </a:p>
          <a:p>
            <a:pPr marL="12066" marR="5080">
              <a:lnSpc>
                <a:spcPct val="150000"/>
              </a:lnSpc>
              <a:spcBef>
                <a:spcPts val="640"/>
              </a:spcBef>
            </a:pPr>
            <a:endParaRPr lang="fr-FR" dirty="0">
              <a:latin typeface="Calibri"/>
              <a:cs typeface="Calibri"/>
            </a:endParaRPr>
          </a:p>
          <a:p>
            <a:pPr marL="12066" marR="5080">
              <a:lnSpc>
                <a:spcPct val="150000"/>
              </a:lnSpc>
              <a:spcBef>
                <a:spcPts val="640"/>
              </a:spcBef>
            </a:pPr>
            <a:endParaRPr dirty="0">
              <a:latin typeface="Calibri"/>
              <a:cs typeface="Calibri"/>
            </a:endParaRPr>
          </a:p>
          <a:p>
            <a:pPr marL="12066" marR="302260">
              <a:lnSpc>
                <a:spcPct val="150000"/>
              </a:lnSpc>
              <a:spcBef>
                <a:spcPts val="640"/>
              </a:spcBef>
            </a:pPr>
            <a:r>
              <a:rPr spc="409" dirty="0">
                <a:latin typeface="Segoe UI Symbol"/>
                <a:cs typeface="Segoe UI Symbol"/>
              </a:rPr>
              <a:t>✔</a:t>
            </a:r>
            <a:r>
              <a:rPr spc="95" dirty="0">
                <a:latin typeface="Segoe UI Symbol"/>
                <a:cs typeface="Segoe UI Symbol"/>
              </a:rPr>
              <a:t> </a:t>
            </a:r>
            <a:r>
              <a:rPr spc="-10" dirty="0">
                <a:latin typeface="Calibri"/>
                <a:cs typeface="Calibri"/>
              </a:rPr>
              <a:t>Vecteur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maladie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comme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l’anophèle (paludisme).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1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0243" y="895533"/>
            <a:ext cx="1398958" cy="1573280"/>
          </a:xfrm>
          <a:prstGeom prst="rect">
            <a:avLst/>
          </a:prstGeom>
        </p:spPr>
      </p:pic>
      <p:pic>
        <p:nvPicPr>
          <p:cNvPr id="13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7567" y="917894"/>
            <a:ext cx="1872207" cy="1264290"/>
          </a:xfrm>
          <a:prstGeom prst="rect">
            <a:avLst/>
          </a:prstGeom>
        </p:spPr>
      </p:pic>
      <p:pic>
        <p:nvPicPr>
          <p:cNvPr id="14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1597" y="1009983"/>
            <a:ext cx="1772196" cy="1271810"/>
          </a:xfrm>
          <a:prstGeom prst="rect">
            <a:avLst/>
          </a:prstGeom>
        </p:spPr>
      </p:pic>
      <p:pic>
        <p:nvPicPr>
          <p:cNvPr id="15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01652" y="2943464"/>
            <a:ext cx="1728192" cy="1385191"/>
          </a:xfrm>
          <a:prstGeom prst="rect">
            <a:avLst/>
          </a:prstGeom>
        </p:spPr>
      </p:pic>
      <p:sp>
        <p:nvSpPr>
          <p:cNvPr id="16" name="object 6"/>
          <p:cNvSpPr txBox="1"/>
          <p:nvPr/>
        </p:nvSpPr>
        <p:spPr>
          <a:xfrm>
            <a:off x="375773" y="4994642"/>
            <a:ext cx="5714365" cy="188256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  <a:tabLst>
                <a:tab pos="469900" algn="l"/>
              </a:tabLst>
            </a:pPr>
            <a:r>
              <a:rPr lang="fr-FR" sz="2000" b="1" spc="-25" dirty="0">
                <a:cs typeface="Times New Roman"/>
              </a:rPr>
              <a:t>3.</a:t>
            </a:r>
            <a:r>
              <a:rPr sz="2000" b="1" dirty="0">
                <a:cs typeface="Times New Roman"/>
              </a:rPr>
              <a:t>	Selon</a:t>
            </a:r>
            <a:r>
              <a:rPr sz="2000" b="1" spc="-25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le</a:t>
            </a:r>
            <a:r>
              <a:rPr sz="2000" b="1" spc="-15" dirty="0">
                <a:cs typeface="Times New Roman"/>
              </a:rPr>
              <a:t> </a:t>
            </a:r>
            <a:r>
              <a:rPr sz="2000" b="1" dirty="0">
                <a:cs typeface="Times New Roman"/>
              </a:rPr>
              <a:t>type</a:t>
            </a:r>
            <a:r>
              <a:rPr sz="2000" b="1" spc="-25" dirty="0">
                <a:cs typeface="Times New Roman"/>
              </a:rPr>
              <a:t> </a:t>
            </a:r>
            <a:r>
              <a:rPr sz="2000" b="1" spc="-10" dirty="0">
                <a:cs typeface="Times New Roman"/>
              </a:rPr>
              <a:t>d’hôte:</a:t>
            </a:r>
            <a:endParaRPr sz="2000" dirty="0">
              <a:cs typeface="Times New Roman"/>
            </a:endParaRPr>
          </a:p>
          <a:p>
            <a:pPr marL="570230">
              <a:spcBef>
                <a:spcPts val="480"/>
              </a:spcBef>
            </a:pPr>
            <a:r>
              <a:rPr sz="2000" dirty="0">
                <a:cs typeface="Times New Roman"/>
              </a:rPr>
              <a:t>Anthropophile,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zoophile,</a:t>
            </a:r>
            <a:r>
              <a:rPr sz="2000" spc="-45" dirty="0">
                <a:cs typeface="Times New Roman"/>
              </a:rPr>
              <a:t> </a:t>
            </a:r>
            <a:r>
              <a:rPr sz="2000" dirty="0">
                <a:cs typeface="Times New Roman"/>
              </a:rPr>
              <a:t>géophile</a:t>
            </a:r>
            <a:r>
              <a:rPr sz="2000" spc="-35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(champignons).</a:t>
            </a:r>
            <a:endParaRPr sz="2000" dirty="0">
              <a:cs typeface="Times New Roman"/>
            </a:endParaRPr>
          </a:p>
          <a:p>
            <a:pPr>
              <a:spcBef>
                <a:spcPts val="1060"/>
              </a:spcBef>
            </a:pPr>
            <a:endParaRPr sz="2000" dirty="0">
              <a:cs typeface="Times New Roman"/>
            </a:endParaRPr>
          </a:p>
          <a:p>
            <a:pPr marL="506730"/>
            <a:r>
              <a:rPr sz="2000" b="1" spc="-10" dirty="0">
                <a:cs typeface="Times New Roman"/>
              </a:rPr>
              <a:t>Anthroponose</a:t>
            </a:r>
            <a:endParaRPr sz="2000" dirty="0">
              <a:cs typeface="Times New Roman"/>
            </a:endParaRPr>
          </a:p>
          <a:p>
            <a:pPr marL="125095" algn="ctr">
              <a:spcBef>
                <a:spcPts val="480"/>
              </a:spcBef>
            </a:pPr>
            <a:r>
              <a:rPr sz="2000" b="1" dirty="0">
                <a:cs typeface="Times New Roman"/>
              </a:rPr>
              <a:t>Anthropozoonose</a:t>
            </a:r>
            <a:r>
              <a:rPr sz="2000" b="1" spc="-120" dirty="0">
                <a:cs typeface="Times New Roman"/>
              </a:rPr>
              <a:t> </a:t>
            </a:r>
            <a:r>
              <a:rPr sz="2000" spc="-10" dirty="0">
                <a:cs typeface="Times New Roman"/>
              </a:rPr>
              <a:t>(</a:t>
            </a:r>
            <a:r>
              <a:rPr sz="2000" b="1" spc="-10" dirty="0">
                <a:cs typeface="Times New Roman"/>
              </a:rPr>
              <a:t>zoonose</a:t>
            </a:r>
            <a:r>
              <a:rPr sz="2000" spc="-10" dirty="0">
                <a:cs typeface="Times New Roman"/>
              </a:rPr>
              <a:t>).</a:t>
            </a:r>
            <a:endParaRPr sz="2000" dirty="0">
              <a:cs typeface="Times New Roman"/>
            </a:endParaRPr>
          </a:p>
        </p:txBody>
      </p:sp>
      <p:grpSp>
        <p:nvGrpSpPr>
          <p:cNvPr id="17" name="object 8"/>
          <p:cNvGrpSpPr/>
          <p:nvPr/>
        </p:nvGrpSpPr>
        <p:grpSpPr>
          <a:xfrm>
            <a:off x="1585651" y="5753986"/>
            <a:ext cx="241935" cy="457834"/>
            <a:chOff x="1678939" y="5432552"/>
            <a:chExt cx="241935" cy="457834"/>
          </a:xfrm>
        </p:grpSpPr>
        <p:sp>
          <p:nvSpPr>
            <p:cNvPr id="18" name="object 9"/>
            <p:cNvSpPr/>
            <p:nvPr/>
          </p:nvSpPr>
          <p:spPr>
            <a:xfrm>
              <a:off x="1691639" y="5445252"/>
              <a:ext cx="216535" cy="432434"/>
            </a:xfrm>
            <a:custGeom>
              <a:avLst/>
              <a:gdLst/>
              <a:ahLst/>
              <a:cxnLst/>
              <a:rect l="l" t="t" r="r" b="b"/>
              <a:pathLst>
                <a:path w="216535" h="432435">
                  <a:moveTo>
                    <a:pt x="162052" y="0"/>
                  </a:moveTo>
                  <a:lnTo>
                    <a:pt x="54102" y="0"/>
                  </a:lnTo>
                  <a:lnTo>
                    <a:pt x="54102" y="324002"/>
                  </a:lnTo>
                  <a:lnTo>
                    <a:pt x="0" y="324002"/>
                  </a:lnTo>
                  <a:lnTo>
                    <a:pt x="108077" y="432015"/>
                  </a:lnTo>
                  <a:lnTo>
                    <a:pt x="216027" y="324002"/>
                  </a:lnTo>
                  <a:lnTo>
                    <a:pt x="162052" y="324002"/>
                  </a:lnTo>
                  <a:lnTo>
                    <a:pt x="1620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/>
            <p:cNvSpPr/>
            <p:nvPr/>
          </p:nvSpPr>
          <p:spPr>
            <a:xfrm>
              <a:off x="1691639" y="5445252"/>
              <a:ext cx="216535" cy="432434"/>
            </a:xfrm>
            <a:custGeom>
              <a:avLst/>
              <a:gdLst/>
              <a:ahLst/>
              <a:cxnLst/>
              <a:rect l="l" t="t" r="r" b="b"/>
              <a:pathLst>
                <a:path w="216535" h="432435">
                  <a:moveTo>
                    <a:pt x="0" y="324002"/>
                  </a:moveTo>
                  <a:lnTo>
                    <a:pt x="54102" y="324002"/>
                  </a:lnTo>
                  <a:lnTo>
                    <a:pt x="54102" y="0"/>
                  </a:lnTo>
                  <a:lnTo>
                    <a:pt x="162052" y="0"/>
                  </a:lnTo>
                  <a:lnTo>
                    <a:pt x="162052" y="324002"/>
                  </a:lnTo>
                  <a:lnTo>
                    <a:pt x="216027" y="324002"/>
                  </a:lnTo>
                  <a:lnTo>
                    <a:pt x="108077" y="432015"/>
                  </a:lnTo>
                  <a:lnTo>
                    <a:pt x="0" y="32400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0" name="object 11"/>
          <p:cNvGrpSpPr/>
          <p:nvPr/>
        </p:nvGrpSpPr>
        <p:grpSpPr>
          <a:xfrm>
            <a:off x="2921894" y="5790180"/>
            <a:ext cx="231140" cy="817880"/>
            <a:chOff x="3129533" y="5432552"/>
            <a:chExt cx="231140" cy="817880"/>
          </a:xfrm>
        </p:grpSpPr>
        <p:sp>
          <p:nvSpPr>
            <p:cNvPr id="21" name="object 12"/>
            <p:cNvSpPr/>
            <p:nvPr/>
          </p:nvSpPr>
          <p:spPr>
            <a:xfrm>
              <a:off x="3142233" y="5445252"/>
              <a:ext cx="205740" cy="792480"/>
            </a:xfrm>
            <a:custGeom>
              <a:avLst/>
              <a:gdLst/>
              <a:ahLst/>
              <a:cxnLst/>
              <a:rect l="l" t="t" r="r" b="b"/>
              <a:pathLst>
                <a:path w="205739" h="792479">
                  <a:moveTo>
                    <a:pt x="154178" y="0"/>
                  </a:moveTo>
                  <a:lnTo>
                    <a:pt x="51308" y="0"/>
                  </a:lnTo>
                  <a:lnTo>
                    <a:pt x="51308" y="689216"/>
                  </a:lnTo>
                  <a:lnTo>
                    <a:pt x="0" y="689216"/>
                  </a:lnTo>
                  <a:lnTo>
                    <a:pt x="102743" y="792060"/>
                  </a:lnTo>
                  <a:lnTo>
                    <a:pt x="205613" y="689216"/>
                  </a:lnTo>
                  <a:lnTo>
                    <a:pt x="154178" y="689216"/>
                  </a:lnTo>
                  <a:lnTo>
                    <a:pt x="15417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"/>
            <p:cNvSpPr/>
            <p:nvPr/>
          </p:nvSpPr>
          <p:spPr>
            <a:xfrm>
              <a:off x="3142233" y="5445252"/>
              <a:ext cx="205740" cy="792480"/>
            </a:xfrm>
            <a:custGeom>
              <a:avLst/>
              <a:gdLst/>
              <a:ahLst/>
              <a:cxnLst/>
              <a:rect l="l" t="t" r="r" b="b"/>
              <a:pathLst>
                <a:path w="205739" h="792479">
                  <a:moveTo>
                    <a:pt x="0" y="689216"/>
                  </a:moveTo>
                  <a:lnTo>
                    <a:pt x="51308" y="689216"/>
                  </a:lnTo>
                  <a:lnTo>
                    <a:pt x="51308" y="0"/>
                  </a:lnTo>
                  <a:lnTo>
                    <a:pt x="154178" y="0"/>
                  </a:lnTo>
                  <a:lnTo>
                    <a:pt x="154178" y="689216"/>
                  </a:lnTo>
                  <a:lnTo>
                    <a:pt x="205613" y="689216"/>
                  </a:lnTo>
                  <a:lnTo>
                    <a:pt x="102743" y="792060"/>
                  </a:lnTo>
                  <a:lnTo>
                    <a:pt x="0" y="68921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3">
            <a:extLst>
              <a:ext uri="{FF2B5EF4-FFF2-40B4-BE49-F238E27FC236}">
                <a16:creationId xmlns:a16="http://schemas.microsoft.com/office/drawing/2014/main" id="{4747AA5A-8F40-31BC-FA5B-143742A876A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49735" y="3333293"/>
            <a:ext cx="2857499" cy="19907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209" y="0"/>
            <a:ext cx="6232693" cy="66009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spcBef>
                <a:spcPts val="105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leur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locomotion</a:t>
            </a:r>
            <a:r>
              <a:rPr sz="2000" b="1" spc="-50" dirty="0">
                <a:latin typeface="Times New Roman"/>
                <a:cs typeface="Times New Roman"/>
              </a:rPr>
              <a:t> :</a:t>
            </a:r>
            <a:endParaRPr lang="fr-FR" sz="2000" b="1" spc="-50" dirty="0">
              <a:latin typeface="Times New Roman"/>
              <a:cs typeface="Times New Roman"/>
            </a:endParaRPr>
          </a:p>
          <a:p>
            <a:pPr marL="12700">
              <a:spcBef>
                <a:spcPts val="105"/>
              </a:spcBef>
              <a:tabLst>
                <a:tab pos="354965" algn="l"/>
              </a:tabLst>
            </a:pPr>
            <a:endParaRPr sz="2000" dirty="0">
              <a:latin typeface="Times New Roman"/>
              <a:cs typeface="Times New Roman"/>
            </a:endParaRPr>
          </a:p>
          <a:p>
            <a:pPr marL="329565">
              <a:lnSpc>
                <a:spcPct val="2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ertains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parasites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sont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mobiles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grâce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à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2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des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pseudopodes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(ou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rhizopodes</a:t>
            </a:r>
            <a:r>
              <a:rPr sz="2000" spc="-10" dirty="0">
                <a:latin typeface="Times New Roman"/>
                <a:cs typeface="Times New Roman"/>
              </a:rPr>
              <a:t>),</a:t>
            </a:r>
            <a:endParaRPr lang="fr-FR" sz="2000" spc="-1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2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2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des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cils</a:t>
            </a:r>
            <a:r>
              <a:rPr sz="2000" spc="-10" dirty="0">
                <a:latin typeface="Times New Roman"/>
                <a:cs typeface="Times New Roman"/>
              </a:rPr>
              <a:t>,</a:t>
            </a:r>
            <a:endParaRPr lang="fr-FR" sz="2000" spc="-10" dirty="0">
              <a:latin typeface="Times New Roman"/>
              <a:cs typeface="Times New Roman"/>
            </a:endParaRPr>
          </a:p>
          <a:p>
            <a:pPr marL="12700">
              <a:lnSpc>
                <a:spcPct val="200000"/>
              </a:lnSpc>
              <a:spcBef>
                <a:spcPts val="480"/>
              </a:spcBef>
              <a:tabLst>
                <a:tab pos="355600" algn="l"/>
              </a:tabLst>
            </a:pPr>
            <a:endParaRPr lang="fr-FR" sz="2000" dirty="0">
              <a:latin typeface="Times New Roman"/>
              <a:cs typeface="Times New Roman"/>
            </a:endParaRPr>
          </a:p>
          <a:p>
            <a:pPr marL="12700">
              <a:lnSpc>
                <a:spcPct val="200000"/>
              </a:lnSpc>
              <a:spcBef>
                <a:spcPts val="480"/>
              </a:spcBef>
              <a:tabLst>
                <a:tab pos="355600" algn="l"/>
              </a:tabLst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2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des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flagelles</a:t>
            </a:r>
            <a:r>
              <a:rPr sz="2000" spc="-10" dirty="0">
                <a:latin typeface="Times New Roman"/>
                <a:cs typeface="Times New Roman"/>
              </a:rPr>
              <a:t>,</a:t>
            </a:r>
            <a:endParaRPr lang="fr-FR" sz="2000" spc="-10" dirty="0">
              <a:latin typeface="Times New Roman"/>
              <a:cs typeface="Times New Roman"/>
            </a:endParaRPr>
          </a:p>
          <a:p>
            <a:pPr marL="12700">
              <a:lnSpc>
                <a:spcPct val="200000"/>
              </a:lnSpc>
              <a:spcBef>
                <a:spcPts val="480"/>
              </a:spcBef>
              <a:tabLst>
                <a:tab pos="355600" algn="l"/>
              </a:tabLst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2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une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membrane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ondulante</a:t>
            </a:r>
            <a:r>
              <a:rPr sz="2000" spc="-50" dirty="0">
                <a:latin typeface="Times New Roman"/>
                <a:cs typeface="Times New Roman"/>
              </a:rPr>
              <a:t> 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4544" y="3972541"/>
            <a:ext cx="2058139" cy="157687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135852" y="1321351"/>
            <a:ext cx="1545989" cy="1502638"/>
            <a:chOff x="5961888" y="4355528"/>
            <a:chExt cx="2747010" cy="25025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1888" y="6641588"/>
              <a:ext cx="2747010" cy="2164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6653" y="4365116"/>
              <a:ext cx="2700147" cy="22777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81827" y="4360290"/>
              <a:ext cx="2710180" cy="2287905"/>
            </a:xfrm>
            <a:custGeom>
              <a:avLst/>
              <a:gdLst/>
              <a:ahLst/>
              <a:cxnLst/>
              <a:rect l="l" t="t" r="r" b="b"/>
              <a:pathLst>
                <a:path w="2710179" h="2287904">
                  <a:moveTo>
                    <a:pt x="200278" y="0"/>
                  </a:moveTo>
                  <a:lnTo>
                    <a:pt x="2509520" y="0"/>
                  </a:lnTo>
                  <a:lnTo>
                    <a:pt x="2549652" y="4063"/>
                  </a:lnTo>
                  <a:lnTo>
                    <a:pt x="2587244" y="15747"/>
                  </a:lnTo>
                  <a:lnTo>
                    <a:pt x="2621279" y="34289"/>
                  </a:lnTo>
                  <a:lnTo>
                    <a:pt x="2650998" y="58800"/>
                  </a:lnTo>
                  <a:lnTo>
                    <a:pt x="2675508" y="88391"/>
                  </a:lnTo>
                  <a:lnTo>
                    <a:pt x="2694051" y="122554"/>
                  </a:lnTo>
                  <a:lnTo>
                    <a:pt x="2705734" y="160146"/>
                  </a:lnTo>
                  <a:lnTo>
                    <a:pt x="2709672" y="200278"/>
                  </a:lnTo>
                  <a:lnTo>
                    <a:pt x="2709672" y="2087079"/>
                  </a:lnTo>
                  <a:lnTo>
                    <a:pt x="2705734" y="2127249"/>
                  </a:lnTo>
                  <a:lnTo>
                    <a:pt x="2694051" y="2164892"/>
                  </a:lnTo>
                  <a:lnTo>
                    <a:pt x="2675508" y="2198966"/>
                  </a:lnTo>
                  <a:lnTo>
                    <a:pt x="2650998" y="2228646"/>
                  </a:lnTo>
                  <a:lnTo>
                    <a:pt x="2621279" y="2253132"/>
                  </a:lnTo>
                  <a:lnTo>
                    <a:pt x="2587244" y="2271623"/>
                  </a:lnTo>
                  <a:lnTo>
                    <a:pt x="2549652" y="2283307"/>
                  </a:lnTo>
                  <a:lnTo>
                    <a:pt x="2509520" y="2287358"/>
                  </a:lnTo>
                  <a:lnTo>
                    <a:pt x="200278" y="2287358"/>
                  </a:lnTo>
                  <a:lnTo>
                    <a:pt x="160147" y="2283307"/>
                  </a:lnTo>
                  <a:lnTo>
                    <a:pt x="122555" y="2271623"/>
                  </a:lnTo>
                  <a:lnTo>
                    <a:pt x="88392" y="2253132"/>
                  </a:lnTo>
                  <a:lnTo>
                    <a:pt x="58800" y="2228646"/>
                  </a:lnTo>
                  <a:lnTo>
                    <a:pt x="34289" y="2198966"/>
                  </a:lnTo>
                  <a:lnTo>
                    <a:pt x="15748" y="2164892"/>
                  </a:lnTo>
                  <a:lnTo>
                    <a:pt x="4063" y="2127249"/>
                  </a:lnTo>
                  <a:lnTo>
                    <a:pt x="0" y="2087079"/>
                  </a:lnTo>
                  <a:lnTo>
                    <a:pt x="0" y="200278"/>
                  </a:lnTo>
                  <a:lnTo>
                    <a:pt x="4063" y="160146"/>
                  </a:lnTo>
                  <a:lnTo>
                    <a:pt x="15748" y="122554"/>
                  </a:lnTo>
                  <a:lnTo>
                    <a:pt x="34289" y="88391"/>
                  </a:lnTo>
                  <a:lnTo>
                    <a:pt x="58800" y="58800"/>
                  </a:lnTo>
                  <a:lnTo>
                    <a:pt x="88392" y="34289"/>
                  </a:lnTo>
                  <a:lnTo>
                    <a:pt x="122555" y="15747"/>
                  </a:lnTo>
                  <a:lnTo>
                    <a:pt x="160147" y="4063"/>
                  </a:lnTo>
                  <a:lnTo>
                    <a:pt x="200278" y="0"/>
                  </a:lnTo>
                  <a:close/>
                </a:path>
              </a:pathLst>
            </a:custGeom>
            <a:ln w="9525">
              <a:solidFill>
                <a:srgbClr val="4945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8603" y="2072670"/>
            <a:ext cx="2717037" cy="1714500"/>
          </a:xfrm>
          <a:prstGeom prst="rect">
            <a:avLst/>
          </a:prstGeom>
        </p:spPr>
      </p:pic>
      <p:pic>
        <p:nvPicPr>
          <p:cNvPr id="14" name="object 6">
            <a:extLst>
              <a:ext uri="{FF2B5EF4-FFF2-40B4-BE49-F238E27FC236}">
                <a16:creationId xmlns:a16="http://schemas.microsoft.com/office/drawing/2014/main" id="{461903B2-551F-D48A-A604-1EB09946E8D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1922" y="5220073"/>
            <a:ext cx="1819919" cy="1637927"/>
          </a:xfrm>
          <a:prstGeom prst="rect">
            <a:avLst/>
          </a:prstGeom>
        </p:spPr>
      </p:pic>
      <p:pic>
        <p:nvPicPr>
          <p:cNvPr id="15" name="object 5">
            <a:hlinkClick r:id="rId7"/>
            <a:extLst>
              <a:ext uri="{FF2B5EF4-FFF2-40B4-BE49-F238E27FC236}">
                <a16:creationId xmlns:a16="http://schemas.microsoft.com/office/drawing/2014/main" id="{117094D7-8BF2-1A8B-35B6-AF9AB8BC54F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29289" y="1181044"/>
            <a:ext cx="2044215" cy="17832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173" y="532741"/>
            <a:ext cx="3756025" cy="472116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488315" indent="-281305">
              <a:spcBef>
                <a:spcPts val="355"/>
              </a:spcBef>
              <a:buFont typeface="Arial MT"/>
              <a:buChar char="•"/>
              <a:tabLst>
                <a:tab pos="488315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Moyens</a:t>
            </a:r>
            <a:r>
              <a:rPr sz="32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32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fixation:</a:t>
            </a:r>
            <a:endParaRPr sz="3200" dirty="0">
              <a:latin typeface="Calibri"/>
              <a:cs typeface="Calibri"/>
            </a:endParaRPr>
          </a:p>
          <a:p>
            <a:pPr marL="488315" indent="-475615">
              <a:spcBef>
                <a:spcPts val="254"/>
              </a:spcBef>
              <a:buFont typeface="Wingdings" panose="05000000000000000000" pitchFamily="2" charset="2"/>
              <a:buChar char="Ø"/>
              <a:tabLst>
                <a:tab pos="488315" algn="l"/>
              </a:tabLst>
            </a:pPr>
            <a:r>
              <a:rPr sz="3200" spc="-10" dirty="0">
                <a:latin typeface="Calibri"/>
                <a:cs typeface="Calibri"/>
              </a:rPr>
              <a:t>Crochets</a:t>
            </a:r>
            <a:endParaRPr sz="3200" dirty="0">
              <a:latin typeface="Calibri"/>
              <a:cs typeface="Calibri"/>
            </a:endParaRPr>
          </a:p>
          <a:p>
            <a:pPr marL="457200" indent="-457200">
              <a:spcBef>
                <a:spcPts val="445"/>
              </a:spcBef>
              <a:buFont typeface="Wingdings" panose="05000000000000000000" pitchFamily="2" charset="2"/>
              <a:buChar char="Ø"/>
            </a:pPr>
            <a:endParaRPr sz="3200" dirty="0">
              <a:latin typeface="Calibri"/>
              <a:cs typeface="Calibri"/>
            </a:endParaRPr>
          </a:p>
          <a:p>
            <a:pPr marL="488315" indent="-475615">
              <a:buFont typeface="Wingdings" panose="05000000000000000000" pitchFamily="2" charset="2"/>
              <a:buChar char="Ø"/>
              <a:tabLst>
                <a:tab pos="488315" algn="l"/>
              </a:tabLst>
            </a:pPr>
            <a:r>
              <a:rPr sz="3200" spc="-10" dirty="0">
                <a:latin typeface="Calibri"/>
                <a:cs typeface="Calibri"/>
              </a:rPr>
              <a:t>Ventouses</a:t>
            </a:r>
            <a:endParaRPr sz="3200" dirty="0">
              <a:latin typeface="Calibri"/>
              <a:cs typeface="Calibri"/>
            </a:endParaRPr>
          </a:p>
          <a:p>
            <a:pPr marL="457200" indent="-457200">
              <a:spcBef>
                <a:spcPts val="445"/>
              </a:spcBef>
              <a:buFont typeface="Wingdings" panose="05000000000000000000" pitchFamily="2" charset="2"/>
              <a:buChar char="Ø"/>
            </a:pPr>
            <a:endParaRPr sz="3200" dirty="0">
              <a:latin typeface="Calibri"/>
              <a:cs typeface="Calibri"/>
            </a:endParaRPr>
          </a:p>
          <a:p>
            <a:pPr marL="488315" indent="-475615">
              <a:buFont typeface="Wingdings" panose="05000000000000000000" pitchFamily="2" charset="2"/>
              <a:buChar char="Ø"/>
              <a:tabLst>
                <a:tab pos="488315" algn="l"/>
              </a:tabLst>
            </a:pPr>
            <a:r>
              <a:rPr sz="3200" dirty="0">
                <a:latin typeface="Calibri"/>
                <a:cs typeface="Calibri"/>
              </a:rPr>
              <a:t>Dents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lames</a:t>
            </a:r>
            <a:endParaRPr sz="3200" dirty="0">
              <a:latin typeface="Calibri"/>
              <a:cs typeface="Calibri"/>
            </a:endParaRPr>
          </a:p>
          <a:p>
            <a:pPr marL="457200" indent="-457200">
              <a:spcBef>
                <a:spcPts val="445"/>
              </a:spcBef>
              <a:buFont typeface="Wingdings" panose="05000000000000000000" pitchFamily="2" charset="2"/>
              <a:buChar char="Ø"/>
            </a:pPr>
            <a:endParaRPr sz="3200" dirty="0">
              <a:latin typeface="Calibri"/>
              <a:cs typeface="Calibri"/>
            </a:endParaRPr>
          </a:p>
          <a:p>
            <a:pPr marL="488315" indent="-475615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488315" algn="l"/>
              </a:tabLst>
            </a:pPr>
            <a:r>
              <a:rPr sz="3200" spc="-10" dirty="0">
                <a:latin typeface="Calibri"/>
                <a:cs typeface="Calibri"/>
              </a:rPr>
              <a:t>Griffes</a:t>
            </a:r>
            <a:endParaRPr sz="3200" dirty="0">
              <a:latin typeface="Calibri"/>
              <a:cs typeface="Calibri"/>
            </a:endParaRPr>
          </a:p>
          <a:p>
            <a:pPr>
              <a:spcBef>
                <a:spcPts val="445"/>
              </a:spcBef>
            </a:pP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2265" y="2279163"/>
            <a:ext cx="1296143" cy="16319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72265" y="659400"/>
            <a:ext cx="1296144" cy="1524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9533" y="4063329"/>
            <a:ext cx="2428874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980" y="475805"/>
            <a:ext cx="5924550" cy="6959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2060"/>
                </a:solidFill>
              </a:rPr>
              <a:t>Epidemiologie</a:t>
            </a:r>
            <a:r>
              <a:rPr b="1" spc="-75" dirty="0">
                <a:solidFill>
                  <a:srgbClr val="002060"/>
                </a:solidFill>
              </a:rPr>
              <a:t> </a:t>
            </a:r>
            <a:r>
              <a:rPr b="1" spc="-10" dirty="0">
                <a:solidFill>
                  <a:srgbClr val="002060"/>
                </a:solidFill>
              </a:rPr>
              <a:t>parasitaire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52061" y="1171765"/>
            <a:ext cx="10515600" cy="533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3200" dirty="0">
                <a:solidFill>
                  <a:srgbClr val="000000"/>
                </a:solidFill>
              </a:rPr>
              <a:t>Elle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permet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de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connaitre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le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parasite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et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spc="-35" dirty="0">
                <a:solidFill>
                  <a:srgbClr val="000000"/>
                </a:solidFill>
              </a:rPr>
              <a:t>d’agir</a:t>
            </a:r>
            <a:r>
              <a:rPr sz="3200" spc="-75" dirty="0">
                <a:solidFill>
                  <a:srgbClr val="000000"/>
                </a:solidFill>
              </a:rPr>
              <a:t> </a:t>
            </a:r>
            <a:r>
              <a:rPr sz="3200" spc="-25" dirty="0">
                <a:solidFill>
                  <a:srgbClr val="000000"/>
                </a:solidFill>
              </a:rPr>
              <a:t>sur </a:t>
            </a:r>
            <a:r>
              <a:rPr sz="3200" spc="-20" dirty="0">
                <a:solidFill>
                  <a:srgbClr val="000000"/>
                </a:solidFill>
              </a:rPr>
              <a:t>lui:</a:t>
            </a:r>
            <a:endParaRPr sz="3200" dirty="0"/>
          </a:p>
          <a:p>
            <a:pPr marL="354330" indent="-281305">
              <a:lnSpc>
                <a:spcPct val="150000"/>
              </a:lnSpc>
              <a:spcBef>
                <a:spcPts val="259"/>
              </a:spcBef>
              <a:buFont typeface="Arial MT"/>
              <a:buChar char="•"/>
              <a:tabLst>
                <a:tab pos="354330" algn="l"/>
              </a:tabLst>
            </a:pPr>
            <a:r>
              <a:rPr sz="3200" spc="-10" dirty="0">
                <a:solidFill>
                  <a:srgbClr val="000000"/>
                </a:solidFill>
              </a:rPr>
              <a:t>Répartition</a:t>
            </a:r>
            <a:r>
              <a:rPr sz="3200" spc="-13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géographique</a:t>
            </a:r>
            <a:endParaRPr sz="3200" dirty="0"/>
          </a:p>
          <a:p>
            <a:pPr marL="354330" indent="-281305">
              <a:lnSpc>
                <a:spcPct val="150000"/>
              </a:lnSpc>
              <a:spcBef>
                <a:spcPts val="254"/>
              </a:spcBef>
              <a:buFont typeface="Arial MT"/>
              <a:buChar char="•"/>
              <a:tabLst>
                <a:tab pos="354330" algn="l"/>
              </a:tabLst>
            </a:pPr>
            <a:r>
              <a:rPr sz="3200" dirty="0">
                <a:solidFill>
                  <a:srgbClr val="000000"/>
                </a:solidFill>
              </a:rPr>
              <a:t>Le</a:t>
            </a:r>
            <a:r>
              <a:rPr sz="3200" spc="-10" dirty="0">
                <a:solidFill>
                  <a:srgbClr val="000000"/>
                </a:solidFill>
              </a:rPr>
              <a:t> parasite</a:t>
            </a:r>
            <a:endParaRPr sz="3200" dirty="0"/>
          </a:p>
          <a:p>
            <a:pPr marL="354330" indent="-281305">
              <a:lnSpc>
                <a:spcPct val="150000"/>
              </a:lnSpc>
              <a:spcBef>
                <a:spcPts val="254"/>
              </a:spcBef>
              <a:buFont typeface="Arial MT"/>
              <a:buChar char="•"/>
              <a:tabLst>
                <a:tab pos="354330" algn="l"/>
              </a:tabLst>
            </a:pPr>
            <a:r>
              <a:rPr sz="3200" dirty="0">
                <a:solidFill>
                  <a:srgbClr val="000000"/>
                </a:solidFill>
              </a:rPr>
              <a:t>Le</a:t>
            </a:r>
            <a:r>
              <a:rPr sz="3200" spc="-10" dirty="0">
                <a:solidFill>
                  <a:srgbClr val="000000"/>
                </a:solidFill>
              </a:rPr>
              <a:t> vecteur</a:t>
            </a:r>
            <a:endParaRPr sz="3200" dirty="0"/>
          </a:p>
          <a:p>
            <a:pPr marL="354330" indent="-281305">
              <a:lnSpc>
                <a:spcPct val="150000"/>
              </a:lnSpc>
              <a:spcBef>
                <a:spcPts val="254"/>
              </a:spcBef>
              <a:buFont typeface="Arial MT"/>
              <a:buChar char="•"/>
              <a:tabLst>
                <a:tab pos="354330" algn="l"/>
              </a:tabLst>
            </a:pPr>
            <a:r>
              <a:rPr sz="3200" dirty="0">
                <a:solidFill>
                  <a:srgbClr val="000000"/>
                </a:solidFill>
              </a:rPr>
              <a:t>Mode</a:t>
            </a:r>
            <a:r>
              <a:rPr sz="3200" spc="-7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de</a:t>
            </a:r>
            <a:r>
              <a:rPr sz="3200" spc="-7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contamination</a:t>
            </a:r>
            <a:endParaRPr sz="3200" dirty="0"/>
          </a:p>
          <a:p>
            <a:pPr marL="354330" indent="-281305">
              <a:lnSpc>
                <a:spcPct val="150000"/>
              </a:lnSpc>
              <a:spcBef>
                <a:spcPts val="254"/>
              </a:spcBef>
              <a:buFont typeface="Arial MT"/>
              <a:buChar char="•"/>
              <a:tabLst>
                <a:tab pos="354330" algn="l"/>
              </a:tabLst>
            </a:pPr>
            <a:r>
              <a:rPr sz="3200" spc="-10" dirty="0">
                <a:solidFill>
                  <a:srgbClr val="000000"/>
                </a:solidFill>
              </a:rPr>
              <a:t>Cycle</a:t>
            </a:r>
            <a:endParaRPr sz="3200" dirty="0"/>
          </a:p>
          <a:p>
            <a:pPr marL="354330" indent="-281305">
              <a:lnSpc>
                <a:spcPct val="150000"/>
              </a:lnSpc>
              <a:spcBef>
                <a:spcPts val="259"/>
              </a:spcBef>
              <a:buFont typeface="Arial MT"/>
              <a:buChar char="•"/>
              <a:tabLst>
                <a:tab pos="354330" algn="l"/>
              </a:tabLst>
            </a:pPr>
            <a:r>
              <a:rPr sz="3200" spc="-10" dirty="0">
                <a:solidFill>
                  <a:srgbClr val="000000"/>
                </a:solidFill>
              </a:rPr>
              <a:t>prophylaxie</a:t>
            </a:r>
            <a:endParaRPr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878" y="322514"/>
            <a:ext cx="10515600" cy="757642"/>
          </a:xfrm>
          <a:prstGeom prst="rect">
            <a:avLst/>
          </a:prstGeom>
        </p:spPr>
        <p:txBody>
          <a:bodyPr vert="horz" wrap="square" lIns="0" tIns="140715" rIns="0" bIns="0" rtlCol="0" anchor="ctr">
            <a:spAutoFit/>
          </a:bodyPr>
          <a:lstStyle/>
          <a:p>
            <a:pPr marL="624205">
              <a:lnSpc>
                <a:spcPct val="100000"/>
              </a:lnSpc>
              <a:spcBef>
                <a:spcPts val="95"/>
              </a:spcBef>
            </a:pPr>
            <a:r>
              <a:rPr sz="4000" b="1" spc="5" dirty="0"/>
              <a:t>I</a:t>
            </a:r>
            <a:r>
              <a:rPr sz="4000" b="1" spc="-515" dirty="0"/>
              <a:t>V</a:t>
            </a:r>
            <a:r>
              <a:rPr sz="4000" b="1" spc="15" dirty="0"/>
              <a:t>.</a:t>
            </a:r>
            <a:r>
              <a:rPr sz="4000" b="1" spc="-85" dirty="0"/>
              <a:t> </a:t>
            </a:r>
            <a:r>
              <a:rPr sz="4000" b="1" dirty="0"/>
              <a:t>Epidémiologie</a:t>
            </a:r>
            <a:r>
              <a:rPr sz="4000" b="1" spc="-175" dirty="0"/>
              <a:t> </a:t>
            </a:r>
            <a:r>
              <a:rPr sz="4000" b="1" dirty="0"/>
              <a:t>des</a:t>
            </a:r>
            <a:r>
              <a:rPr sz="4000" b="1" spc="-135" dirty="0"/>
              <a:t> </a:t>
            </a:r>
            <a:r>
              <a:rPr sz="4000" b="1" dirty="0"/>
              <a:t>parasites</a:t>
            </a:r>
            <a:r>
              <a:rPr sz="4000" b="1" spc="-100" dirty="0"/>
              <a:t> </a:t>
            </a:r>
            <a:r>
              <a:rPr sz="4000" b="1" spc="-50" dirty="0">
                <a:latin typeface="Times New Roman"/>
                <a:cs typeface="Times New Roman"/>
              </a:rPr>
              <a:t>:</a:t>
            </a:r>
            <a:endParaRPr sz="40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690" y="1313287"/>
            <a:ext cx="11588619" cy="417402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03200">
              <a:lnSpc>
                <a:spcPct val="150000"/>
              </a:lnSpc>
              <a:spcBef>
                <a:spcPts val="580"/>
              </a:spcBef>
            </a:pPr>
            <a:r>
              <a:rPr sz="2000" dirty="0">
                <a:latin typeface="Times New Roman"/>
                <a:cs typeface="Times New Roman"/>
              </a:rPr>
              <a:t>C’est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l’ensemble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facteurs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conditions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toute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nature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 err="1">
                <a:latin typeface="Times New Roman"/>
                <a:cs typeface="Times New Roman"/>
              </a:rPr>
              <a:t>dont</a:t>
            </a:r>
            <a:r>
              <a:rPr lang="fr-FR"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dependent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maintien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l’</a:t>
            </a:r>
            <a:r>
              <a:rPr sz="2000" b="1" dirty="0">
                <a:latin typeface="Times New Roman"/>
                <a:cs typeface="Times New Roman"/>
              </a:rPr>
              <a:t>extension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du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parasite</a:t>
            </a:r>
            <a:r>
              <a:rPr lang="fr-FR" sz="2000" spc="-30" dirty="0">
                <a:latin typeface="Times New Roman"/>
                <a:cs typeface="Times New Roman"/>
              </a:rPr>
              <a:t>: </a:t>
            </a:r>
            <a:endParaRPr sz="2000" dirty="0">
              <a:latin typeface="Times New Roman"/>
              <a:cs typeface="Times New Roman"/>
            </a:endParaRPr>
          </a:p>
          <a:p>
            <a:pPr marL="2125345" indent="-179070">
              <a:lnSpc>
                <a:spcPct val="150000"/>
              </a:lnSpc>
              <a:buFont typeface="Wingdings"/>
              <a:buChar char=""/>
              <a:tabLst>
                <a:tab pos="2125345" algn="l"/>
              </a:tabLst>
            </a:pP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10" dirty="0">
                <a:latin typeface="Times New Roman"/>
                <a:cs typeface="Times New Roman"/>
              </a:rPr>
              <a:t> parasite</a:t>
            </a:r>
            <a:endParaRPr sz="2000" dirty="0">
              <a:latin typeface="Times New Roman"/>
              <a:cs typeface="Times New Roman"/>
            </a:endParaRPr>
          </a:p>
          <a:p>
            <a:pPr marL="2125345" indent="-179070">
              <a:lnSpc>
                <a:spcPct val="150000"/>
              </a:lnSpc>
              <a:buFont typeface="Wingdings"/>
              <a:buChar char=""/>
              <a:tabLst>
                <a:tab pos="2125345" algn="l"/>
              </a:tabLst>
            </a:pPr>
            <a:r>
              <a:rPr sz="2000" dirty="0">
                <a:latin typeface="Times New Roman"/>
                <a:cs typeface="Times New Roman"/>
              </a:rPr>
              <a:t>sa </a:t>
            </a:r>
            <a:r>
              <a:rPr sz="2000" spc="-10" dirty="0">
                <a:latin typeface="Times New Roman"/>
                <a:cs typeface="Times New Roman"/>
              </a:rPr>
              <a:t>classification</a:t>
            </a:r>
            <a:endParaRPr sz="2000" dirty="0">
              <a:latin typeface="Times New Roman"/>
              <a:cs typeface="Times New Roman"/>
            </a:endParaRPr>
          </a:p>
          <a:p>
            <a:pPr marL="2125345" indent="-179070">
              <a:lnSpc>
                <a:spcPct val="150000"/>
              </a:lnSpc>
              <a:buFont typeface="Wingdings"/>
              <a:buChar char=""/>
              <a:tabLst>
                <a:tab pos="2125345" algn="l"/>
              </a:tabLst>
            </a:pPr>
            <a:r>
              <a:rPr sz="2000" dirty="0">
                <a:latin typeface="Times New Roman"/>
                <a:cs typeface="Times New Roman"/>
              </a:rPr>
              <a:t>son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cycle</a:t>
            </a:r>
            <a:r>
              <a:rPr sz="2000" spc="-10" dirty="0">
                <a:latin typeface="Times New Roman"/>
                <a:cs typeface="Times New Roman"/>
              </a:rPr>
              <a:t> évolutif</a:t>
            </a:r>
            <a:endParaRPr sz="2000" dirty="0">
              <a:latin typeface="Times New Roman"/>
              <a:cs typeface="Times New Roman"/>
            </a:endParaRPr>
          </a:p>
          <a:p>
            <a:pPr marL="2125345" indent="-179070">
              <a:lnSpc>
                <a:spcPct val="150000"/>
              </a:lnSpc>
              <a:buFont typeface="Wingdings"/>
              <a:buChar char=""/>
              <a:tabLst>
                <a:tab pos="2125345" algn="l"/>
              </a:tabLst>
            </a:pPr>
            <a:r>
              <a:rPr sz="2000" dirty="0">
                <a:latin typeface="Times New Roman"/>
                <a:cs typeface="Times New Roman"/>
              </a:rPr>
              <a:t>ses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hôtes</a:t>
            </a:r>
            <a:endParaRPr sz="2000" dirty="0">
              <a:latin typeface="Times New Roman"/>
              <a:cs typeface="Times New Roman"/>
            </a:endParaRPr>
          </a:p>
          <a:p>
            <a:pPr marL="2125345" indent="-179070">
              <a:lnSpc>
                <a:spcPct val="150000"/>
              </a:lnSpc>
              <a:buFont typeface="Wingdings"/>
              <a:buChar char=""/>
              <a:tabLst>
                <a:tab pos="2125345" algn="l"/>
              </a:tabLst>
            </a:pPr>
            <a:r>
              <a:rPr sz="2000" dirty="0">
                <a:latin typeface="Times New Roman"/>
                <a:cs typeface="Times New Roman"/>
              </a:rPr>
              <a:t>son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réservoir</a:t>
            </a:r>
            <a:endParaRPr sz="2000" dirty="0">
              <a:latin typeface="Times New Roman"/>
              <a:cs typeface="Times New Roman"/>
            </a:endParaRPr>
          </a:p>
          <a:p>
            <a:pPr marL="2125345" indent="-179070">
              <a:lnSpc>
                <a:spcPct val="150000"/>
              </a:lnSpc>
              <a:buFont typeface="Wingdings"/>
              <a:buChar char=""/>
              <a:tabLst>
                <a:tab pos="2125345" algn="l"/>
              </a:tabLst>
            </a:pPr>
            <a:r>
              <a:rPr sz="2000" dirty="0">
                <a:latin typeface="Times New Roman"/>
                <a:cs typeface="Times New Roman"/>
              </a:rPr>
              <a:t>son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biotope</a:t>
            </a:r>
            <a:endParaRPr sz="2000" dirty="0">
              <a:latin typeface="Times New Roman"/>
              <a:cs typeface="Times New Roman"/>
            </a:endParaRPr>
          </a:p>
          <a:p>
            <a:pPr marL="2125345" indent="-179070">
              <a:lnSpc>
                <a:spcPct val="150000"/>
              </a:lnSpc>
              <a:buFont typeface="Wingdings"/>
              <a:buChar char=""/>
              <a:tabLst>
                <a:tab pos="2125345" algn="l"/>
              </a:tabLst>
            </a:pPr>
            <a:r>
              <a:rPr sz="2000" dirty="0">
                <a:latin typeface="Times New Roman"/>
                <a:cs typeface="Times New Roman"/>
              </a:rPr>
              <a:t>sa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répartition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géographique.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23591" y="1196721"/>
            <a:ext cx="7417434" cy="0"/>
          </a:xfrm>
          <a:custGeom>
            <a:avLst/>
            <a:gdLst/>
            <a:ahLst/>
            <a:cxnLst/>
            <a:rect l="l" t="t" r="r" b="b"/>
            <a:pathLst>
              <a:path w="7417434">
                <a:moveTo>
                  <a:pt x="0" y="0"/>
                </a:moveTo>
                <a:lnTo>
                  <a:pt x="7416876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832" y="50196"/>
            <a:ext cx="10515600" cy="1026382"/>
          </a:xfrm>
          <a:prstGeom prst="rect">
            <a:avLst/>
          </a:prstGeom>
        </p:spPr>
        <p:txBody>
          <a:bodyPr vert="horz" wrap="square" lIns="0" tIns="345896" rIns="0" bIns="0" rtlCol="0" anchor="ctr">
            <a:spAutoFit/>
          </a:bodyPr>
          <a:lstStyle/>
          <a:p>
            <a:pPr marL="2531110">
              <a:lnSpc>
                <a:spcPct val="100000"/>
              </a:lnSpc>
              <a:spcBef>
                <a:spcPts val="100"/>
              </a:spcBef>
            </a:pPr>
            <a:r>
              <a:rPr b="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</a:t>
            </a:r>
            <a:r>
              <a:rPr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Classification</a:t>
            </a:r>
            <a:r>
              <a:rPr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364437"/>
            <a:ext cx="49149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Hiérarchie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classification: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30" y="2204860"/>
            <a:ext cx="3057525" cy="360997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821298" y="2204860"/>
            <a:ext cx="4392930" cy="3609975"/>
          </a:xfrm>
          <a:custGeom>
            <a:avLst/>
            <a:gdLst/>
            <a:ahLst/>
            <a:cxnLst/>
            <a:rect l="l" t="t" r="r" b="b"/>
            <a:pathLst>
              <a:path w="4392930" h="3609975">
                <a:moveTo>
                  <a:pt x="4392549" y="0"/>
                </a:moveTo>
                <a:lnTo>
                  <a:pt x="0" y="0"/>
                </a:lnTo>
                <a:lnTo>
                  <a:pt x="0" y="3609975"/>
                </a:lnTo>
                <a:lnTo>
                  <a:pt x="4392549" y="3609975"/>
                </a:lnTo>
                <a:lnTo>
                  <a:pt x="4392549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13373" y="2448814"/>
            <a:ext cx="2927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pc="-20" dirty="0">
                <a:latin typeface="Calibri"/>
                <a:cs typeface="Calibri"/>
              </a:rPr>
              <a:t>Terminaisons </a:t>
            </a:r>
            <a:r>
              <a:rPr spc="-10" dirty="0">
                <a:latin typeface="Calibri"/>
                <a:cs typeface="Calibri"/>
              </a:rPr>
              <a:t>conventionnelles:</a:t>
            </a:r>
            <a:endParaRPr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71608" y="2997453"/>
            <a:ext cx="125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b="1" spc="-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0510" y="3040838"/>
            <a:ext cx="37312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indent="-342265">
              <a:spcBef>
                <a:spcPts val="100"/>
              </a:spcBef>
              <a:buClr>
                <a:srgbClr val="C00000"/>
              </a:buClr>
              <a:buFont typeface="Wingdings"/>
              <a:buChar char=""/>
              <a:tabLst>
                <a:tab pos="342265" algn="l"/>
              </a:tabLst>
            </a:pPr>
            <a:r>
              <a:rPr spc="-10" dirty="0">
                <a:latin typeface="Calibri"/>
                <a:cs typeface="Calibri"/>
              </a:rPr>
              <a:t>Règne</a:t>
            </a:r>
            <a:endParaRPr dirty="0">
              <a:latin typeface="Calibri"/>
              <a:cs typeface="Calibri"/>
            </a:endParaRPr>
          </a:p>
          <a:p>
            <a:pPr marL="342265" indent="-342265">
              <a:buClr>
                <a:srgbClr val="C00000"/>
              </a:buClr>
              <a:buFont typeface="Wingdings"/>
              <a:buChar char=""/>
              <a:tabLst>
                <a:tab pos="342265" algn="l"/>
                <a:tab pos="3352800" algn="l"/>
              </a:tabLst>
            </a:pPr>
            <a:r>
              <a:rPr spc="-10" dirty="0">
                <a:latin typeface="Calibri"/>
                <a:cs typeface="Calibri"/>
              </a:rPr>
              <a:t>Embranchement</a:t>
            </a:r>
            <a:r>
              <a:rPr dirty="0">
                <a:latin typeface="Calibri"/>
                <a:cs typeface="Calibri"/>
              </a:rPr>
              <a:t>	</a:t>
            </a:r>
            <a:r>
              <a:rPr b="1" spc="-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dirty="0">
              <a:latin typeface="Calibri"/>
              <a:cs typeface="Calibri"/>
            </a:endParaRPr>
          </a:p>
          <a:p>
            <a:pPr marL="342265" indent="-342265">
              <a:buClr>
                <a:srgbClr val="C00000"/>
              </a:buClr>
              <a:buFont typeface="Wingdings"/>
              <a:buChar char=""/>
              <a:tabLst>
                <a:tab pos="342265" algn="l"/>
                <a:tab pos="3276600" algn="l"/>
              </a:tabLst>
            </a:pPr>
            <a:r>
              <a:rPr spc="-10" dirty="0">
                <a:latin typeface="Calibri"/>
                <a:cs typeface="Calibri"/>
              </a:rPr>
              <a:t>Classe</a:t>
            </a:r>
            <a:r>
              <a:rPr dirty="0">
                <a:latin typeface="Calibri"/>
                <a:cs typeface="Calibri"/>
              </a:rPr>
              <a:t>	</a:t>
            </a:r>
            <a:r>
              <a:rPr b="1" spc="-25" dirty="0">
                <a:solidFill>
                  <a:srgbClr val="C00000"/>
                </a:solidFill>
                <a:latin typeface="Calibri"/>
                <a:cs typeface="Calibri"/>
              </a:rPr>
              <a:t>ea</a:t>
            </a:r>
            <a:endParaRPr dirty="0">
              <a:latin typeface="Calibri"/>
              <a:cs typeface="Calibri"/>
            </a:endParaRPr>
          </a:p>
          <a:p>
            <a:pPr marL="342265" indent="-342265">
              <a:buClr>
                <a:srgbClr val="C00000"/>
              </a:buClr>
              <a:buFont typeface="Wingdings"/>
              <a:buChar char=""/>
              <a:tabLst>
                <a:tab pos="342265" algn="l"/>
                <a:tab pos="3291840" algn="l"/>
              </a:tabLst>
            </a:pPr>
            <a:r>
              <a:rPr spc="-10" dirty="0">
                <a:latin typeface="Calibri"/>
                <a:cs typeface="Calibri"/>
              </a:rPr>
              <a:t>Ordre</a:t>
            </a:r>
            <a:r>
              <a:rPr dirty="0">
                <a:latin typeface="Calibri"/>
                <a:cs typeface="Calibri"/>
              </a:rPr>
              <a:t>	</a:t>
            </a:r>
            <a:r>
              <a:rPr b="1" spc="-25" dirty="0">
                <a:solidFill>
                  <a:srgbClr val="C00000"/>
                </a:solidFill>
                <a:latin typeface="Calibri"/>
                <a:cs typeface="Calibri"/>
              </a:rPr>
              <a:t>ida</a:t>
            </a:r>
            <a:endParaRPr dirty="0">
              <a:latin typeface="Calibri"/>
              <a:cs typeface="Calibri"/>
            </a:endParaRPr>
          </a:p>
          <a:p>
            <a:pPr marL="342265" indent="-342265">
              <a:buClr>
                <a:srgbClr val="C00000"/>
              </a:buClr>
              <a:buFont typeface="Wingdings"/>
              <a:buChar char=""/>
              <a:tabLst>
                <a:tab pos="342265" algn="l"/>
                <a:tab pos="3310254" algn="l"/>
              </a:tabLst>
            </a:pPr>
            <a:r>
              <a:rPr spc="-10" dirty="0">
                <a:latin typeface="Calibri"/>
                <a:cs typeface="Calibri"/>
              </a:rPr>
              <a:t>Famille</a:t>
            </a:r>
            <a:r>
              <a:rPr dirty="0">
                <a:latin typeface="Calibri"/>
                <a:cs typeface="Calibri"/>
              </a:rPr>
              <a:t>	</a:t>
            </a:r>
            <a:r>
              <a:rPr b="1" spc="-20" dirty="0">
                <a:solidFill>
                  <a:srgbClr val="C00000"/>
                </a:solidFill>
                <a:latin typeface="Calibri"/>
                <a:cs typeface="Calibri"/>
              </a:rPr>
              <a:t>idae</a:t>
            </a:r>
            <a:endParaRPr dirty="0">
              <a:latin typeface="Calibri"/>
              <a:cs typeface="Calibri"/>
            </a:endParaRPr>
          </a:p>
          <a:p>
            <a:pPr marL="342265" indent="-342265">
              <a:buClr>
                <a:srgbClr val="C00000"/>
              </a:buClr>
              <a:buFont typeface="Wingdings"/>
              <a:buChar char=""/>
              <a:tabLst>
                <a:tab pos="342265" algn="l"/>
              </a:tabLst>
            </a:pPr>
            <a:r>
              <a:rPr b="1" dirty="0">
                <a:latin typeface="Calibri"/>
                <a:cs typeface="Calibri"/>
              </a:rPr>
              <a:t>G</a:t>
            </a:r>
            <a:r>
              <a:rPr dirty="0">
                <a:latin typeface="Calibri"/>
                <a:cs typeface="Calibri"/>
              </a:rPr>
              <a:t>enre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et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espèce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: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binôme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linnéen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3374" y="4918329"/>
            <a:ext cx="3839845" cy="29508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42900" marR="5080" indent="-342900">
              <a:lnSpc>
                <a:spcPct val="80000"/>
              </a:lnSpc>
              <a:spcBef>
                <a:spcPts val="530"/>
              </a:spcBef>
            </a:pPr>
            <a:r>
              <a:rPr spc="-10" dirty="0">
                <a:latin typeface="Calibri"/>
                <a:cs typeface="Calibri"/>
              </a:rPr>
              <a:t>Exemple</a:t>
            </a:r>
            <a:r>
              <a:rPr b="1" spc="-10" dirty="0">
                <a:latin typeface="Calibri"/>
                <a:cs typeface="Calibri"/>
              </a:rPr>
              <a:t>: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Plasmodium</a:t>
            </a:r>
            <a:r>
              <a:rPr b="1" i="1" spc="-40" dirty="0">
                <a:latin typeface="Calibri"/>
                <a:cs typeface="Calibri"/>
              </a:rPr>
              <a:t> </a:t>
            </a:r>
            <a:r>
              <a:rPr lang="fr-FR" b="1" i="1" spc="-40" dirty="0">
                <a:latin typeface="Calibri"/>
                <a:cs typeface="Calibri"/>
              </a:rPr>
              <a:t>falciparum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05272" y="3528035"/>
            <a:ext cx="1542415" cy="612775"/>
            <a:chOff x="4081271" y="3528034"/>
            <a:chExt cx="1542415" cy="612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8035" y="3528034"/>
              <a:ext cx="1386839" cy="5959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1271" y="3579863"/>
              <a:ext cx="1542288" cy="5608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5279" y="3555746"/>
              <a:ext cx="1296924" cy="5048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45279" y="3555746"/>
              <a:ext cx="1297305" cy="504825"/>
            </a:xfrm>
            <a:custGeom>
              <a:avLst/>
              <a:gdLst/>
              <a:ahLst/>
              <a:cxnLst/>
              <a:rect l="l" t="t" r="r" b="b"/>
              <a:pathLst>
                <a:path w="1297304" h="504825">
                  <a:moveTo>
                    <a:pt x="0" y="84200"/>
                  </a:moveTo>
                  <a:lnTo>
                    <a:pt x="6600" y="51434"/>
                  </a:lnTo>
                  <a:lnTo>
                    <a:pt x="24606" y="24669"/>
                  </a:lnTo>
                  <a:lnTo>
                    <a:pt x="51327" y="6619"/>
                  </a:lnTo>
                  <a:lnTo>
                    <a:pt x="84074" y="0"/>
                  </a:lnTo>
                  <a:lnTo>
                    <a:pt x="1212850" y="0"/>
                  </a:lnTo>
                  <a:lnTo>
                    <a:pt x="1245596" y="6619"/>
                  </a:lnTo>
                  <a:lnTo>
                    <a:pt x="1272317" y="24669"/>
                  </a:lnTo>
                  <a:lnTo>
                    <a:pt x="1290323" y="51434"/>
                  </a:lnTo>
                  <a:lnTo>
                    <a:pt x="1296924" y="84200"/>
                  </a:lnTo>
                  <a:lnTo>
                    <a:pt x="1296924" y="420750"/>
                  </a:lnTo>
                  <a:lnTo>
                    <a:pt x="1290323" y="453497"/>
                  </a:lnTo>
                  <a:lnTo>
                    <a:pt x="1272317" y="480218"/>
                  </a:lnTo>
                  <a:lnTo>
                    <a:pt x="1245596" y="498224"/>
                  </a:lnTo>
                  <a:lnTo>
                    <a:pt x="1212850" y="504824"/>
                  </a:lnTo>
                  <a:lnTo>
                    <a:pt x="84074" y="504824"/>
                  </a:lnTo>
                  <a:lnTo>
                    <a:pt x="51327" y="498224"/>
                  </a:lnTo>
                  <a:lnTo>
                    <a:pt x="24606" y="480218"/>
                  </a:lnTo>
                  <a:lnTo>
                    <a:pt x="6600" y="453497"/>
                  </a:lnTo>
                  <a:lnTo>
                    <a:pt x="0" y="420750"/>
                  </a:lnTo>
                  <a:lnTo>
                    <a:pt x="0" y="842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73292" y="3651630"/>
            <a:ext cx="1151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Times New Roman"/>
                <a:cs typeface="Times New Roman"/>
              </a:rPr>
              <a:t>Rhizopodes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93921" y="2607539"/>
            <a:ext cx="2106295" cy="643255"/>
            <a:chOff x="3169920" y="2607538"/>
            <a:chExt cx="2106295" cy="6432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9920" y="2607538"/>
              <a:ext cx="2106168" cy="5959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4304" y="2636494"/>
              <a:ext cx="2008632" cy="61419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17545" y="2635503"/>
              <a:ext cx="2016760" cy="504825"/>
            </a:xfrm>
            <a:custGeom>
              <a:avLst/>
              <a:gdLst/>
              <a:ahLst/>
              <a:cxnLst/>
              <a:rect l="l" t="t" r="r" b="b"/>
              <a:pathLst>
                <a:path w="2016760" h="504825">
                  <a:moveTo>
                    <a:pt x="1932051" y="0"/>
                  </a:moveTo>
                  <a:lnTo>
                    <a:pt x="84074" y="0"/>
                  </a:lnTo>
                  <a:lnTo>
                    <a:pt x="51327" y="6600"/>
                  </a:lnTo>
                  <a:lnTo>
                    <a:pt x="24606" y="24606"/>
                  </a:lnTo>
                  <a:lnTo>
                    <a:pt x="6600" y="51327"/>
                  </a:lnTo>
                  <a:lnTo>
                    <a:pt x="0" y="84074"/>
                  </a:lnTo>
                  <a:lnTo>
                    <a:pt x="0" y="420624"/>
                  </a:lnTo>
                  <a:lnTo>
                    <a:pt x="6600" y="453389"/>
                  </a:lnTo>
                  <a:lnTo>
                    <a:pt x="24606" y="480155"/>
                  </a:lnTo>
                  <a:lnTo>
                    <a:pt x="51327" y="498205"/>
                  </a:lnTo>
                  <a:lnTo>
                    <a:pt x="84074" y="504825"/>
                  </a:lnTo>
                  <a:lnTo>
                    <a:pt x="1932051" y="504825"/>
                  </a:lnTo>
                  <a:lnTo>
                    <a:pt x="1964817" y="498205"/>
                  </a:lnTo>
                  <a:lnTo>
                    <a:pt x="1991582" y="480155"/>
                  </a:lnTo>
                  <a:lnTo>
                    <a:pt x="2009632" y="453389"/>
                  </a:lnTo>
                  <a:lnTo>
                    <a:pt x="2016252" y="420624"/>
                  </a:lnTo>
                  <a:lnTo>
                    <a:pt x="2016252" y="84074"/>
                  </a:lnTo>
                  <a:lnTo>
                    <a:pt x="2009632" y="51327"/>
                  </a:lnTo>
                  <a:lnTo>
                    <a:pt x="1991582" y="24606"/>
                  </a:lnTo>
                  <a:lnTo>
                    <a:pt x="1964817" y="6600"/>
                  </a:lnTo>
                  <a:lnTo>
                    <a:pt x="1932051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17545" y="2635503"/>
              <a:ext cx="2016760" cy="504825"/>
            </a:xfrm>
            <a:custGeom>
              <a:avLst/>
              <a:gdLst/>
              <a:ahLst/>
              <a:cxnLst/>
              <a:rect l="l" t="t" r="r" b="b"/>
              <a:pathLst>
                <a:path w="2016760" h="504825">
                  <a:moveTo>
                    <a:pt x="0" y="84074"/>
                  </a:moveTo>
                  <a:lnTo>
                    <a:pt x="6600" y="51327"/>
                  </a:lnTo>
                  <a:lnTo>
                    <a:pt x="24606" y="24606"/>
                  </a:lnTo>
                  <a:lnTo>
                    <a:pt x="51327" y="6600"/>
                  </a:lnTo>
                  <a:lnTo>
                    <a:pt x="84074" y="0"/>
                  </a:lnTo>
                  <a:lnTo>
                    <a:pt x="1932051" y="0"/>
                  </a:lnTo>
                  <a:lnTo>
                    <a:pt x="1964817" y="6600"/>
                  </a:lnTo>
                  <a:lnTo>
                    <a:pt x="1991582" y="24606"/>
                  </a:lnTo>
                  <a:lnTo>
                    <a:pt x="2009632" y="51327"/>
                  </a:lnTo>
                  <a:lnTo>
                    <a:pt x="2016252" y="84074"/>
                  </a:lnTo>
                  <a:lnTo>
                    <a:pt x="2016252" y="420624"/>
                  </a:lnTo>
                  <a:lnTo>
                    <a:pt x="2009632" y="453389"/>
                  </a:lnTo>
                  <a:lnTo>
                    <a:pt x="1991582" y="480155"/>
                  </a:lnTo>
                  <a:lnTo>
                    <a:pt x="1964817" y="498205"/>
                  </a:lnTo>
                  <a:lnTo>
                    <a:pt x="1932051" y="504825"/>
                  </a:lnTo>
                  <a:lnTo>
                    <a:pt x="84074" y="504825"/>
                  </a:lnTo>
                  <a:lnTo>
                    <a:pt x="51327" y="498205"/>
                  </a:lnTo>
                  <a:lnTo>
                    <a:pt x="24606" y="480155"/>
                  </a:lnTo>
                  <a:lnTo>
                    <a:pt x="6600" y="453389"/>
                  </a:lnTo>
                  <a:lnTo>
                    <a:pt x="0" y="420624"/>
                  </a:lnTo>
                  <a:lnTo>
                    <a:pt x="0" y="84074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01947" y="2706752"/>
            <a:ext cx="1649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PROTOZOAIRES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36337" y="2606015"/>
            <a:ext cx="5151755" cy="934085"/>
            <a:chOff x="3712336" y="2606014"/>
            <a:chExt cx="5151755" cy="934085"/>
          </a:xfrm>
        </p:grpSpPr>
        <p:sp>
          <p:nvSpPr>
            <p:cNvPr id="15" name="object 15"/>
            <p:cNvSpPr/>
            <p:nvPr/>
          </p:nvSpPr>
          <p:spPr>
            <a:xfrm>
              <a:off x="4072635" y="3163823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0"/>
                  </a:moveTo>
                  <a:lnTo>
                    <a:pt x="0" y="14452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12337" y="3304158"/>
              <a:ext cx="719455" cy="236220"/>
            </a:xfrm>
            <a:custGeom>
              <a:avLst/>
              <a:gdLst/>
              <a:ahLst/>
              <a:cxnLst/>
              <a:rect l="l" t="t" r="r" b="b"/>
              <a:pathLst>
                <a:path w="719454" h="236220">
                  <a:moveTo>
                    <a:pt x="362712" y="8255"/>
                  </a:moveTo>
                  <a:lnTo>
                    <a:pt x="357886" y="0"/>
                  </a:lnTo>
                  <a:lnTo>
                    <a:pt x="62839" y="176860"/>
                  </a:lnTo>
                  <a:lnTo>
                    <a:pt x="45720" y="148209"/>
                  </a:lnTo>
                  <a:lnTo>
                    <a:pt x="0" y="220091"/>
                  </a:lnTo>
                  <a:lnTo>
                    <a:pt x="84836" y="213614"/>
                  </a:lnTo>
                  <a:lnTo>
                    <a:pt x="71615" y="191516"/>
                  </a:lnTo>
                  <a:lnTo>
                    <a:pt x="67729" y="185026"/>
                  </a:lnTo>
                  <a:lnTo>
                    <a:pt x="362712" y="8255"/>
                  </a:lnTo>
                  <a:close/>
                </a:path>
                <a:path w="719454" h="236220">
                  <a:moveTo>
                    <a:pt x="719201" y="235839"/>
                  </a:moveTo>
                  <a:lnTo>
                    <a:pt x="701027" y="207010"/>
                  </a:lnTo>
                  <a:lnTo>
                    <a:pt x="673735" y="163703"/>
                  </a:lnTo>
                  <a:lnTo>
                    <a:pt x="656399" y="192303"/>
                  </a:lnTo>
                  <a:lnTo>
                    <a:pt x="362839" y="14224"/>
                  </a:lnTo>
                  <a:lnTo>
                    <a:pt x="357886" y="22479"/>
                  </a:lnTo>
                  <a:lnTo>
                    <a:pt x="651497" y="200393"/>
                  </a:lnTo>
                  <a:lnTo>
                    <a:pt x="634238" y="228854"/>
                  </a:lnTo>
                  <a:lnTo>
                    <a:pt x="719201" y="2358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0155" y="2606014"/>
              <a:ext cx="3043428" cy="5959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60235" y="2634970"/>
              <a:ext cx="1763267" cy="61419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868288" y="2633598"/>
              <a:ext cx="2952750" cy="504825"/>
            </a:xfrm>
            <a:custGeom>
              <a:avLst/>
              <a:gdLst/>
              <a:ahLst/>
              <a:cxnLst/>
              <a:rect l="l" t="t" r="r" b="b"/>
              <a:pathLst>
                <a:path w="2952750" h="504825">
                  <a:moveTo>
                    <a:pt x="2868041" y="0"/>
                  </a:moveTo>
                  <a:lnTo>
                    <a:pt x="84200" y="0"/>
                  </a:lnTo>
                  <a:lnTo>
                    <a:pt x="51435" y="6619"/>
                  </a:lnTo>
                  <a:lnTo>
                    <a:pt x="24669" y="24669"/>
                  </a:lnTo>
                  <a:lnTo>
                    <a:pt x="6619" y="51435"/>
                  </a:lnTo>
                  <a:lnTo>
                    <a:pt x="0" y="84200"/>
                  </a:lnTo>
                  <a:lnTo>
                    <a:pt x="0" y="420750"/>
                  </a:lnTo>
                  <a:lnTo>
                    <a:pt x="6619" y="453443"/>
                  </a:lnTo>
                  <a:lnTo>
                    <a:pt x="24669" y="480171"/>
                  </a:lnTo>
                  <a:lnTo>
                    <a:pt x="51435" y="498207"/>
                  </a:lnTo>
                  <a:lnTo>
                    <a:pt x="84200" y="504825"/>
                  </a:lnTo>
                  <a:lnTo>
                    <a:pt x="2868041" y="504825"/>
                  </a:lnTo>
                  <a:lnTo>
                    <a:pt x="2900807" y="498207"/>
                  </a:lnTo>
                  <a:lnTo>
                    <a:pt x="2927572" y="480171"/>
                  </a:lnTo>
                  <a:lnTo>
                    <a:pt x="2945622" y="453443"/>
                  </a:lnTo>
                  <a:lnTo>
                    <a:pt x="2952241" y="420750"/>
                  </a:lnTo>
                  <a:lnTo>
                    <a:pt x="2952241" y="84200"/>
                  </a:lnTo>
                  <a:lnTo>
                    <a:pt x="2945622" y="51435"/>
                  </a:lnTo>
                  <a:lnTo>
                    <a:pt x="2927572" y="24669"/>
                  </a:lnTo>
                  <a:lnTo>
                    <a:pt x="2900807" y="6619"/>
                  </a:lnTo>
                  <a:lnTo>
                    <a:pt x="2868041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68288" y="2633598"/>
              <a:ext cx="2952750" cy="504825"/>
            </a:xfrm>
            <a:custGeom>
              <a:avLst/>
              <a:gdLst/>
              <a:ahLst/>
              <a:cxnLst/>
              <a:rect l="l" t="t" r="r" b="b"/>
              <a:pathLst>
                <a:path w="2952750" h="504825">
                  <a:moveTo>
                    <a:pt x="0" y="84200"/>
                  </a:moveTo>
                  <a:lnTo>
                    <a:pt x="6619" y="51435"/>
                  </a:lnTo>
                  <a:lnTo>
                    <a:pt x="24669" y="24669"/>
                  </a:lnTo>
                  <a:lnTo>
                    <a:pt x="51435" y="6619"/>
                  </a:lnTo>
                  <a:lnTo>
                    <a:pt x="84200" y="0"/>
                  </a:lnTo>
                  <a:lnTo>
                    <a:pt x="2868041" y="0"/>
                  </a:lnTo>
                  <a:lnTo>
                    <a:pt x="2900807" y="6619"/>
                  </a:lnTo>
                  <a:lnTo>
                    <a:pt x="2927572" y="24669"/>
                  </a:lnTo>
                  <a:lnTo>
                    <a:pt x="2945622" y="51435"/>
                  </a:lnTo>
                  <a:lnTo>
                    <a:pt x="2952241" y="84200"/>
                  </a:lnTo>
                  <a:lnTo>
                    <a:pt x="2952241" y="420750"/>
                  </a:lnTo>
                  <a:lnTo>
                    <a:pt x="2945622" y="453443"/>
                  </a:lnTo>
                  <a:lnTo>
                    <a:pt x="2927572" y="480171"/>
                  </a:lnTo>
                  <a:lnTo>
                    <a:pt x="2900807" y="498207"/>
                  </a:lnTo>
                  <a:lnTo>
                    <a:pt x="2868041" y="504825"/>
                  </a:lnTo>
                  <a:lnTo>
                    <a:pt x="84200" y="504825"/>
                  </a:lnTo>
                  <a:lnTo>
                    <a:pt x="51435" y="498207"/>
                  </a:lnTo>
                  <a:lnTo>
                    <a:pt x="24669" y="480171"/>
                  </a:lnTo>
                  <a:lnTo>
                    <a:pt x="6619" y="453443"/>
                  </a:lnTo>
                  <a:lnTo>
                    <a:pt x="0" y="420750"/>
                  </a:lnTo>
                  <a:lnTo>
                    <a:pt x="0" y="8420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167878" y="2704846"/>
            <a:ext cx="14033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HELMINTHES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119372" y="5099303"/>
            <a:ext cx="3968750" cy="614680"/>
            <a:chOff x="2595372" y="5099303"/>
            <a:chExt cx="3968750" cy="61468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30424" y="5099303"/>
              <a:ext cx="3906012" cy="5364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95372" y="5099303"/>
              <a:ext cx="3968496" cy="61419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677668" y="5127243"/>
              <a:ext cx="3815715" cy="445770"/>
            </a:xfrm>
            <a:custGeom>
              <a:avLst/>
              <a:gdLst/>
              <a:ahLst/>
              <a:cxnLst/>
              <a:rect l="l" t="t" r="r" b="b"/>
              <a:pathLst>
                <a:path w="3815715" h="445770">
                  <a:moveTo>
                    <a:pt x="3741039" y="0"/>
                  </a:moveTo>
                  <a:lnTo>
                    <a:pt x="74168" y="0"/>
                  </a:lnTo>
                  <a:lnTo>
                    <a:pt x="45273" y="5820"/>
                  </a:lnTo>
                  <a:lnTo>
                    <a:pt x="21701" y="21701"/>
                  </a:lnTo>
                  <a:lnTo>
                    <a:pt x="5820" y="45273"/>
                  </a:lnTo>
                  <a:lnTo>
                    <a:pt x="0" y="74167"/>
                  </a:lnTo>
                  <a:lnTo>
                    <a:pt x="0" y="371093"/>
                  </a:lnTo>
                  <a:lnTo>
                    <a:pt x="5820" y="399988"/>
                  </a:lnTo>
                  <a:lnTo>
                    <a:pt x="21701" y="423560"/>
                  </a:lnTo>
                  <a:lnTo>
                    <a:pt x="45273" y="439441"/>
                  </a:lnTo>
                  <a:lnTo>
                    <a:pt x="74168" y="445261"/>
                  </a:lnTo>
                  <a:lnTo>
                    <a:pt x="3741039" y="445261"/>
                  </a:lnTo>
                  <a:lnTo>
                    <a:pt x="3769933" y="439441"/>
                  </a:lnTo>
                  <a:lnTo>
                    <a:pt x="3793505" y="423560"/>
                  </a:lnTo>
                  <a:lnTo>
                    <a:pt x="3809386" y="399988"/>
                  </a:lnTo>
                  <a:lnTo>
                    <a:pt x="3815206" y="371093"/>
                  </a:lnTo>
                  <a:lnTo>
                    <a:pt x="3815206" y="74167"/>
                  </a:lnTo>
                  <a:lnTo>
                    <a:pt x="3809386" y="45273"/>
                  </a:lnTo>
                  <a:lnTo>
                    <a:pt x="3793505" y="21701"/>
                  </a:lnTo>
                  <a:lnTo>
                    <a:pt x="3769933" y="5820"/>
                  </a:lnTo>
                  <a:lnTo>
                    <a:pt x="3741039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77668" y="5127243"/>
              <a:ext cx="3815715" cy="445770"/>
            </a:xfrm>
            <a:custGeom>
              <a:avLst/>
              <a:gdLst/>
              <a:ahLst/>
              <a:cxnLst/>
              <a:rect l="l" t="t" r="r" b="b"/>
              <a:pathLst>
                <a:path w="3815715" h="445770">
                  <a:moveTo>
                    <a:pt x="0" y="74167"/>
                  </a:moveTo>
                  <a:lnTo>
                    <a:pt x="5820" y="45273"/>
                  </a:lnTo>
                  <a:lnTo>
                    <a:pt x="21701" y="21701"/>
                  </a:lnTo>
                  <a:lnTo>
                    <a:pt x="45273" y="5820"/>
                  </a:lnTo>
                  <a:lnTo>
                    <a:pt x="74168" y="0"/>
                  </a:lnTo>
                  <a:lnTo>
                    <a:pt x="3741039" y="0"/>
                  </a:lnTo>
                  <a:lnTo>
                    <a:pt x="3769933" y="5820"/>
                  </a:lnTo>
                  <a:lnTo>
                    <a:pt x="3793505" y="21701"/>
                  </a:lnTo>
                  <a:lnTo>
                    <a:pt x="3809386" y="45273"/>
                  </a:lnTo>
                  <a:lnTo>
                    <a:pt x="3815206" y="74167"/>
                  </a:lnTo>
                  <a:lnTo>
                    <a:pt x="3815206" y="371093"/>
                  </a:lnTo>
                  <a:lnTo>
                    <a:pt x="3809386" y="399988"/>
                  </a:lnTo>
                  <a:lnTo>
                    <a:pt x="3793505" y="423560"/>
                  </a:lnTo>
                  <a:lnTo>
                    <a:pt x="3769933" y="439441"/>
                  </a:lnTo>
                  <a:lnTo>
                    <a:pt x="3741039" y="445261"/>
                  </a:lnTo>
                  <a:lnTo>
                    <a:pt x="74168" y="445261"/>
                  </a:lnTo>
                  <a:lnTo>
                    <a:pt x="45273" y="439441"/>
                  </a:lnTo>
                  <a:lnTo>
                    <a:pt x="21701" y="423560"/>
                  </a:lnTo>
                  <a:lnTo>
                    <a:pt x="5820" y="399988"/>
                  </a:lnTo>
                  <a:lnTo>
                    <a:pt x="0" y="371093"/>
                  </a:lnTo>
                  <a:lnTo>
                    <a:pt x="0" y="74167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302632" y="5169154"/>
            <a:ext cx="36087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CHAMPIGNONS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microscopiques)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350764" y="6064001"/>
            <a:ext cx="1484630" cy="721360"/>
            <a:chOff x="3826764" y="6064001"/>
            <a:chExt cx="1484630" cy="721360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9248" y="6080760"/>
              <a:ext cx="1386839" cy="59590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26764" y="6064001"/>
              <a:ext cx="1484376" cy="72082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6746" y="6108941"/>
              <a:ext cx="1297051" cy="50482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936746" y="6108941"/>
              <a:ext cx="1297305" cy="504825"/>
            </a:xfrm>
            <a:custGeom>
              <a:avLst/>
              <a:gdLst/>
              <a:ahLst/>
              <a:cxnLst/>
              <a:rect l="l" t="t" r="r" b="b"/>
              <a:pathLst>
                <a:path w="1297304" h="504825">
                  <a:moveTo>
                    <a:pt x="0" y="84137"/>
                  </a:moveTo>
                  <a:lnTo>
                    <a:pt x="6619" y="51386"/>
                  </a:lnTo>
                  <a:lnTo>
                    <a:pt x="24669" y="24642"/>
                  </a:lnTo>
                  <a:lnTo>
                    <a:pt x="51435" y="6611"/>
                  </a:lnTo>
                  <a:lnTo>
                    <a:pt x="84200" y="0"/>
                  </a:lnTo>
                  <a:lnTo>
                    <a:pt x="1212850" y="0"/>
                  </a:lnTo>
                  <a:lnTo>
                    <a:pt x="1245615" y="6611"/>
                  </a:lnTo>
                  <a:lnTo>
                    <a:pt x="1272381" y="24642"/>
                  </a:lnTo>
                  <a:lnTo>
                    <a:pt x="1290431" y="51386"/>
                  </a:lnTo>
                  <a:lnTo>
                    <a:pt x="1297051" y="84137"/>
                  </a:lnTo>
                  <a:lnTo>
                    <a:pt x="1297051" y="420674"/>
                  </a:lnTo>
                  <a:lnTo>
                    <a:pt x="1290431" y="453427"/>
                  </a:lnTo>
                  <a:lnTo>
                    <a:pt x="1272381" y="480175"/>
                  </a:lnTo>
                  <a:lnTo>
                    <a:pt x="1245615" y="498211"/>
                  </a:lnTo>
                  <a:lnTo>
                    <a:pt x="1212850" y="504824"/>
                  </a:lnTo>
                  <a:lnTo>
                    <a:pt x="84200" y="504824"/>
                  </a:lnTo>
                  <a:lnTo>
                    <a:pt x="51435" y="498211"/>
                  </a:lnTo>
                  <a:lnTo>
                    <a:pt x="24669" y="480175"/>
                  </a:lnTo>
                  <a:lnTo>
                    <a:pt x="6619" y="453427"/>
                  </a:lnTo>
                  <a:lnTo>
                    <a:pt x="0" y="420674"/>
                  </a:lnTo>
                  <a:lnTo>
                    <a:pt x="0" y="84137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564885" y="6147004"/>
            <a:ext cx="9956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Levures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472172" y="6092953"/>
            <a:ext cx="3013075" cy="611505"/>
            <a:chOff x="5948171" y="6092952"/>
            <a:chExt cx="3013075" cy="611505"/>
          </a:xfrm>
        </p:grpSpPr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64935" y="6092952"/>
              <a:ext cx="2898648" cy="59439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48171" y="6143244"/>
              <a:ext cx="3012948" cy="56084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12306" y="6120333"/>
              <a:ext cx="2808223" cy="50482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012306" y="6120333"/>
              <a:ext cx="2808605" cy="504825"/>
            </a:xfrm>
            <a:custGeom>
              <a:avLst/>
              <a:gdLst/>
              <a:ahLst/>
              <a:cxnLst/>
              <a:rect l="l" t="t" r="r" b="b"/>
              <a:pathLst>
                <a:path w="2808604" h="504825">
                  <a:moveTo>
                    <a:pt x="0" y="84137"/>
                  </a:moveTo>
                  <a:lnTo>
                    <a:pt x="6600" y="51386"/>
                  </a:lnTo>
                  <a:lnTo>
                    <a:pt x="24606" y="24642"/>
                  </a:lnTo>
                  <a:lnTo>
                    <a:pt x="51327" y="6611"/>
                  </a:lnTo>
                  <a:lnTo>
                    <a:pt x="84073" y="0"/>
                  </a:lnTo>
                  <a:lnTo>
                    <a:pt x="2724022" y="0"/>
                  </a:lnTo>
                  <a:lnTo>
                    <a:pt x="2756789" y="6611"/>
                  </a:lnTo>
                  <a:lnTo>
                    <a:pt x="2783554" y="24642"/>
                  </a:lnTo>
                  <a:lnTo>
                    <a:pt x="2801604" y="51386"/>
                  </a:lnTo>
                  <a:lnTo>
                    <a:pt x="2808223" y="84137"/>
                  </a:lnTo>
                  <a:lnTo>
                    <a:pt x="2808223" y="420687"/>
                  </a:lnTo>
                  <a:lnTo>
                    <a:pt x="2801604" y="453438"/>
                  </a:lnTo>
                  <a:lnTo>
                    <a:pt x="2783554" y="480182"/>
                  </a:lnTo>
                  <a:lnTo>
                    <a:pt x="2756789" y="498213"/>
                  </a:lnTo>
                  <a:lnTo>
                    <a:pt x="2724022" y="504825"/>
                  </a:lnTo>
                  <a:lnTo>
                    <a:pt x="84073" y="504825"/>
                  </a:lnTo>
                  <a:lnTo>
                    <a:pt x="51327" y="498213"/>
                  </a:lnTo>
                  <a:lnTo>
                    <a:pt x="24606" y="480182"/>
                  </a:lnTo>
                  <a:lnTo>
                    <a:pt x="6600" y="453438"/>
                  </a:lnTo>
                  <a:lnTo>
                    <a:pt x="0" y="420687"/>
                  </a:lnTo>
                  <a:lnTo>
                    <a:pt x="0" y="84137"/>
                  </a:lnTo>
                  <a:close/>
                </a:path>
              </a:pathLst>
            </a:custGeom>
            <a:ln w="95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640573" y="6209182"/>
            <a:ext cx="2683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Champignons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dimorphiques</a:t>
            </a:r>
            <a:endParaRPr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600200" y="2570963"/>
            <a:ext cx="2642870" cy="643255"/>
            <a:chOff x="76200" y="2570962"/>
            <a:chExt cx="2642870" cy="643255"/>
          </a:xfrm>
        </p:grpSpPr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8203" y="2570962"/>
              <a:ext cx="2610612" cy="59590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200" y="2599918"/>
              <a:ext cx="1987295" cy="61419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55193" y="2598547"/>
              <a:ext cx="2520315" cy="504825"/>
            </a:xfrm>
            <a:custGeom>
              <a:avLst/>
              <a:gdLst/>
              <a:ahLst/>
              <a:cxnLst/>
              <a:rect l="l" t="t" r="r" b="b"/>
              <a:pathLst>
                <a:path w="2520315" h="504825">
                  <a:moveTo>
                    <a:pt x="2436114" y="0"/>
                  </a:moveTo>
                  <a:lnTo>
                    <a:pt x="84137" y="0"/>
                  </a:lnTo>
                  <a:lnTo>
                    <a:pt x="51386" y="6600"/>
                  </a:lnTo>
                  <a:lnTo>
                    <a:pt x="24642" y="24606"/>
                  </a:lnTo>
                  <a:lnTo>
                    <a:pt x="6611" y="51327"/>
                  </a:lnTo>
                  <a:lnTo>
                    <a:pt x="0" y="84074"/>
                  </a:lnTo>
                  <a:lnTo>
                    <a:pt x="0" y="420624"/>
                  </a:lnTo>
                  <a:lnTo>
                    <a:pt x="6611" y="453389"/>
                  </a:lnTo>
                  <a:lnTo>
                    <a:pt x="24642" y="480155"/>
                  </a:lnTo>
                  <a:lnTo>
                    <a:pt x="51386" y="498205"/>
                  </a:lnTo>
                  <a:lnTo>
                    <a:pt x="84137" y="504825"/>
                  </a:lnTo>
                  <a:lnTo>
                    <a:pt x="2436114" y="504825"/>
                  </a:lnTo>
                  <a:lnTo>
                    <a:pt x="2468880" y="498205"/>
                  </a:lnTo>
                  <a:lnTo>
                    <a:pt x="2495645" y="480155"/>
                  </a:lnTo>
                  <a:lnTo>
                    <a:pt x="2513695" y="453389"/>
                  </a:lnTo>
                  <a:lnTo>
                    <a:pt x="2520315" y="420624"/>
                  </a:lnTo>
                  <a:lnTo>
                    <a:pt x="2520315" y="84074"/>
                  </a:lnTo>
                  <a:lnTo>
                    <a:pt x="2513695" y="51327"/>
                  </a:lnTo>
                  <a:lnTo>
                    <a:pt x="2495645" y="24606"/>
                  </a:lnTo>
                  <a:lnTo>
                    <a:pt x="2468879" y="6600"/>
                  </a:lnTo>
                  <a:lnTo>
                    <a:pt x="2436114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5193" y="2598547"/>
              <a:ext cx="2520315" cy="504825"/>
            </a:xfrm>
            <a:custGeom>
              <a:avLst/>
              <a:gdLst/>
              <a:ahLst/>
              <a:cxnLst/>
              <a:rect l="l" t="t" r="r" b="b"/>
              <a:pathLst>
                <a:path w="2520315" h="504825">
                  <a:moveTo>
                    <a:pt x="0" y="84074"/>
                  </a:moveTo>
                  <a:lnTo>
                    <a:pt x="6611" y="51327"/>
                  </a:lnTo>
                  <a:lnTo>
                    <a:pt x="24642" y="24606"/>
                  </a:lnTo>
                  <a:lnTo>
                    <a:pt x="51386" y="6600"/>
                  </a:lnTo>
                  <a:lnTo>
                    <a:pt x="84137" y="0"/>
                  </a:lnTo>
                  <a:lnTo>
                    <a:pt x="2436114" y="0"/>
                  </a:lnTo>
                  <a:lnTo>
                    <a:pt x="2468879" y="6600"/>
                  </a:lnTo>
                  <a:lnTo>
                    <a:pt x="2495645" y="24606"/>
                  </a:lnTo>
                  <a:lnTo>
                    <a:pt x="2513695" y="51327"/>
                  </a:lnTo>
                  <a:lnTo>
                    <a:pt x="2520315" y="84074"/>
                  </a:lnTo>
                  <a:lnTo>
                    <a:pt x="2520315" y="420624"/>
                  </a:lnTo>
                  <a:lnTo>
                    <a:pt x="2513695" y="453389"/>
                  </a:lnTo>
                  <a:lnTo>
                    <a:pt x="2495645" y="480155"/>
                  </a:lnTo>
                  <a:lnTo>
                    <a:pt x="2468880" y="498205"/>
                  </a:lnTo>
                  <a:lnTo>
                    <a:pt x="2436114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074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782573" y="2669795"/>
            <a:ext cx="16281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ARTHROPODES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055365" y="3528035"/>
            <a:ext cx="1403985" cy="612775"/>
            <a:chOff x="2531364" y="3528034"/>
            <a:chExt cx="1403985" cy="612775"/>
          </a:xfrm>
        </p:grpSpPr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48128" y="3528034"/>
              <a:ext cx="1386839" cy="59590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31364" y="3579863"/>
              <a:ext cx="1321308" cy="56084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95499" y="3555746"/>
              <a:ext cx="1296924" cy="50482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595499" y="3555746"/>
              <a:ext cx="1297305" cy="504825"/>
            </a:xfrm>
            <a:custGeom>
              <a:avLst/>
              <a:gdLst/>
              <a:ahLst/>
              <a:cxnLst/>
              <a:rect l="l" t="t" r="r" b="b"/>
              <a:pathLst>
                <a:path w="1297304" h="504825">
                  <a:moveTo>
                    <a:pt x="0" y="84200"/>
                  </a:moveTo>
                  <a:lnTo>
                    <a:pt x="6600" y="51434"/>
                  </a:lnTo>
                  <a:lnTo>
                    <a:pt x="24606" y="24669"/>
                  </a:lnTo>
                  <a:lnTo>
                    <a:pt x="51327" y="6619"/>
                  </a:lnTo>
                  <a:lnTo>
                    <a:pt x="84074" y="0"/>
                  </a:lnTo>
                  <a:lnTo>
                    <a:pt x="1212850" y="0"/>
                  </a:lnTo>
                  <a:lnTo>
                    <a:pt x="1245596" y="6619"/>
                  </a:lnTo>
                  <a:lnTo>
                    <a:pt x="1272317" y="24669"/>
                  </a:lnTo>
                  <a:lnTo>
                    <a:pt x="1290323" y="51434"/>
                  </a:lnTo>
                  <a:lnTo>
                    <a:pt x="1296924" y="84200"/>
                  </a:lnTo>
                  <a:lnTo>
                    <a:pt x="1296924" y="420750"/>
                  </a:lnTo>
                  <a:lnTo>
                    <a:pt x="1290323" y="453497"/>
                  </a:lnTo>
                  <a:lnTo>
                    <a:pt x="1272317" y="480218"/>
                  </a:lnTo>
                  <a:lnTo>
                    <a:pt x="1245596" y="498224"/>
                  </a:lnTo>
                  <a:lnTo>
                    <a:pt x="1212850" y="504824"/>
                  </a:lnTo>
                  <a:lnTo>
                    <a:pt x="84074" y="504824"/>
                  </a:lnTo>
                  <a:lnTo>
                    <a:pt x="51327" y="498224"/>
                  </a:lnTo>
                  <a:lnTo>
                    <a:pt x="24606" y="480218"/>
                  </a:lnTo>
                  <a:lnTo>
                    <a:pt x="6600" y="453497"/>
                  </a:lnTo>
                  <a:lnTo>
                    <a:pt x="0" y="420750"/>
                  </a:lnTo>
                  <a:lnTo>
                    <a:pt x="0" y="842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223386" y="3651630"/>
            <a:ext cx="879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Times New Roman"/>
                <a:cs typeface="Times New Roman"/>
              </a:rPr>
              <a:t>Flagellés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953768" y="5582476"/>
            <a:ext cx="6294120" cy="1122045"/>
            <a:chOff x="429768" y="5582475"/>
            <a:chExt cx="6294120" cy="1122045"/>
          </a:xfrm>
        </p:grpSpPr>
        <p:sp>
          <p:nvSpPr>
            <p:cNvPr id="53" name="object 53"/>
            <p:cNvSpPr/>
            <p:nvPr/>
          </p:nvSpPr>
          <p:spPr>
            <a:xfrm>
              <a:off x="4559808" y="5587238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h="217804">
                  <a:moveTo>
                    <a:pt x="0" y="0"/>
                  </a:moveTo>
                  <a:lnTo>
                    <a:pt x="0" y="21728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95499" y="5799810"/>
              <a:ext cx="4128135" cy="337185"/>
            </a:xfrm>
            <a:custGeom>
              <a:avLst/>
              <a:gdLst/>
              <a:ahLst/>
              <a:cxnLst/>
              <a:rect l="l" t="t" r="r" b="b"/>
              <a:pathLst>
                <a:path w="4128134" h="337185">
                  <a:moveTo>
                    <a:pt x="1965071" y="9423"/>
                  </a:moveTo>
                  <a:lnTo>
                    <a:pt x="1963547" y="0"/>
                  </a:lnTo>
                  <a:lnTo>
                    <a:pt x="74574" y="292747"/>
                  </a:lnTo>
                  <a:lnTo>
                    <a:pt x="69469" y="259803"/>
                  </a:lnTo>
                  <a:lnTo>
                    <a:pt x="0" y="309130"/>
                  </a:lnTo>
                  <a:lnTo>
                    <a:pt x="81153" y="335102"/>
                  </a:lnTo>
                  <a:lnTo>
                    <a:pt x="76339" y="304101"/>
                  </a:lnTo>
                  <a:lnTo>
                    <a:pt x="76034" y="302158"/>
                  </a:lnTo>
                  <a:lnTo>
                    <a:pt x="1965071" y="9423"/>
                  </a:lnTo>
                  <a:close/>
                </a:path>
                <a:path w="4128134" h="337185">
                  <a:moveTo>
                    <a:pt x="4128135" y="309803"/>
                  </a:moveTo>
                  <a:lnTo>
                    <a:pt x="4122039" y="305600"/>
                  </a:lnTo>
                  <a:lnTo>
                    <a:pt x="4058031" y="261378"/>
                  </a:lnTo>
                  <a:lnTo>
                    <a:pt x="4053357" y="294386"/>
                  </a:lnTo>
                  <a:lnTo>
                    <a:pt x="1976501" y="0"/>
                  </a:lnTo>
                  <a:lnTo>
                    <a:pt x="1975231" y="9423"/>
                  </a:lnTo>
                  <a:lnTo>
                    <a:pt x="4052024" y="303822"/>
                  </a:lnTo>
                  <a:lnTo>
                    <a:pt x="4047350" y="336829"/>
                  </a:lnTo>
                  <a:lnTo>
                    <a:pt x="4128135" y="3098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6532" y="6092952"/>
              <a:ext cx="2753868" cy="59439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9768" y="6143244"/>
              <a:ext cx="2831592" cy="56084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3979" y="6120333"/>
              <a:ext cx="2664256" cy="50482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93979" y="6120333"/>
              <a:ext cx="2664460" cy="504825"/>
            </a:xfrm>
            <a:custGeom>
              <a:avLst/>
              <a:gdLst/>
              <a:ahLst/>
              <a:cxnLst/>
              <a:rect l="l" t="t" r="r" b="b"/>
              <a:pathLst>
                <a:path w="2664460" h="504825">
                  <a:moveTo>
                    <a:pt x="0" y="84137"/>
                  </a:moveTo>
                  <a:lnTo>
                    <a:pt x="6611" y="51386"/>
                  </a:lnTo>
                  <a:lnTo>
                    <a:pt x="24642" y="24642"/>
                  </a:lnTo>
                  <a:lnTo>
                    <a:pt x="51386" y="6611"/>
                  </a:lnTo>
                  <a:lnTo>
                    <a:pt x="84137" y="0"/>
                  </a:lnTo>
                  <a:lnTo>
                    <a:pt x="2580182" y="0"/>
                  </a:lnTo>
                  <a:lnTo>
                    <a:pt x="2612928" y="6611"/>
                  </a:lnTo>
                  <a:lnTo>
                    <a:pt x="2639650" y="24642"/>
                  </a:lnTo>
                  <a:lnTo>
                    <a:pt x="2657656" y="51386"/>
                  </a:lnTo>
                  <a:lnTo>
                    <a:pt x="2664256" y="84137"/>
                  </a:lnTo>
                  <a:lnTo>
                    <a:pt x="2664256" y="420687"/>
                  </a:lnTo>
                  <a:lnTo>
                    <a:pt x="2657656" y="453438"/>
                  </a:lnTo>
                  <a:lnTo>
                    <a:pt x="2639650" y="480182"/>
                  </a:lnTo>
                  <a:lnTo>
                    <a:pt x="2612928" y="498213"/>
                  </a:lnTo>
                  <a:lnTo>
                    <a:pt x="2580182" y="504825"/>
                  </a:lnTo>
                  <a:lnTo>
                    <a:pt x="84137" y="504825"/>
                  </a:lnTo>
                  <a:lnTo>
                    <a:pt x="51386" y="498213"/>
                  </a:lnTo>
                  <a:lnTo>
                    <a:pt x="24642" y="480182"/>
                  </a:lnTo>
                  <a:lnTo>
                    <a:pt x="6611" y="453438"/>
                  </a:lnTo>
                  <a:lnTo>
                    <a:pt x="0" y="420687"/>
                  </a:lnTo>
                  <a:lnTo>
                    <a:pt x="0" y="84137"/>
                  </a:lnTo>
                  <a:close/>
                </a:path>
              </a:pathLst>
            </a:custGeom>
            <a:ln w="95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121510" y="6209182"/>
            <a:ext cx="2502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Champignons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filamenteux</a:t>
            </a:r>
            <a:endParaRPr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634484" y="1392898"/>
            <a:ext cx="2106295" cy="641985"/>
            <a:chOff x="3110483" y="1392897"/>
            <a:chExt cx="2106295" cy="641985"/>
          </a:xfrm>
        </p:grpSpPr>
        <p:pic>
          <p:nvPicPr>
            <p:cNvPr id="61" name="object 6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10483" y="1392897"/>
              <a:ext cx="2106168" cy="59439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36391" y="1420342"/>
              <a:ext cx="1975104" cy="61419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158235" y="1419987"/>
              <a:ext cx="2016760" cy="504825"/>
            </a:xfrm>
            <a:custGeom>
              <a:avLst/>
              <a:gdLst/>
              <a:ahLst/>
              <a:cxnLst/>
              <a:rect l="l" t="t" r="r" b="b"/>
              <a:pathLst>
                <a:path w="2016760" h="504825">
                  <a:moveTo>
                    <a:pt x="1932177" y="0"/>
                  </a:moveTo>
                  <a:lnTo>
                    <a:pt x="84200" y="0"/>
                  </a:lnTo>
                  <a:lnTo>
                    <a:pt x="51434" y="6600"/>
                  </a:lnTo>
                  <a:lnTo>
                    <a:pt x="24669" y="24606"/>
                  </a:lnTo>
                  <a:lnTo>
                    <a:pt x="6619" y="51327"/>
                  </a:lnTo>
                  <a:lnTo>
                    <a:pt x="0" y="84074"/>
                  </a:lnTo>
                  <a:lnTo>
                    <a:pt x="0" y="420624"/>
                  </a:lnTo>
                  <a:lnTo>
                    <a:pt x="6619" y="453389"/>
                  </a:lnTo>
                  <a:lnTo>
                    <a:pt x="24669" y="480155"/>
                  </a:lnTo>
                  <a:lnTo>
                    <a:pt x="51435" y="498205"/>
                  </a:lnTo>
                  <a:lnTo>
                    <a:pt x="84200" y="504825"/>
                  </a:lnTo>
                  <a:lnTo>
                    <a:pt x="1932177" y="504825"/>
                  </a:lnTo>
                  <a:lnTo>
                    <a:pt x="1964924" y="498205"/>
                  </a:lnTo>
                  <a:lnTo>
                    <a:pt x="1991645" y="480155"/>
                  </a:lnTo>
                  <a:lnTo>
                    <a:pt x="2009651" y="453389"/>
                  </a:lnTo>
                  <a:lnTo>
                    <a:pt x="2016252" y="420624"/>
                  </a:lnTo>
                  <a:lnTo>
                    <a:pt x="2016252" y="84074"/>
                  </a:lnTo>
                  <a:lnTo>
                    <a:pt x="2009651" y="51327"/>
                  </a:lnTo>
                  <a:lnTo>
                    <a:pt x="1991645" y="24606"/>
                  </a:lnTo>
                  <a:lnTo>
                    <a:pt x="1964924" y="6600"/>
                  </a:lnTo>
                  <a:lnTo>
                    <a:pt x="1932177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158235" y="1419987"/>
              <a:ext cx="2016760" cy="504825"/>
            </a:xfrm>
            <a:custGeom>
              <a:avLst/>
              <a:gdLst/>
              <a:ahLst/>
              <a:cxnLst/>
              <a:rect l="l" t="t" r="r" b="b"/>
              <a:pathLst>
                <a:path w="2016760" h="504825">
                  <a:moveTo>
                    <a:pt x="0" y="84074"/>
                  </a:moveTo>
                  <a:lnTo>
                    <a:pt x="6619" y="51327"/>
                  </a:lnTo>
                  <a:lnTo>
                    <a:pt x="24669" y="24606"/>
                  </a:lnTo>
                  <a:lnTo>
                    <a:pt x="51434" y="6600"/>
                  </a:lnTo>
                  <a:lnTo>
                    <a:pt x="84200" y="0"/>
                  </a:lnTo>
                  <a:lnTo>
                    <a:pt x="1932177" y="0"/>
                  </a:lnTo>
                  <a:lnTo>
                    <a:pt x="1964924" y="6600"/>
                  </a:lnTo>
                  <a:lnTo>
                    <a:pt x="1991645" y="24606"/>
                  </a:lnTo>
                  <a:lnTo>
                    <a:pt x="2009651" y="51327"/>
                  </a:lnTo>
                  <a:lnTo>
                    <a:pt x="2016252" y="84074"/>
                  </a:lnTo>
                  <a:lnTo>
                    <a:pt x="2016252" y="420624"/>
                  </a:lnTo>
                  <a:lnTo>
                    <a:pt x="2009651" y="453389"/>
                  </a:lnTo>
                  <a:lnTo>
                    <a:pt x="1991645" y="480155"/>
                  </a:lnTo>
                  <a:lnTo>
                    <a:pt x="1964924" y="498205"/>
                  </a:lnTo>
                  <a:lnTo>
                    <a:pt x="1932177" y="504825"/>
                  </a:lnTo>
                  <a:lnTo>
                    <a:pt x="84200" y="504825"/>
                  </a:lnTo>
                  <a:lnTo>
                    <a:pt x="51435" y="498205"/>
                  </a:lnTo>
                  <a:lnTo>
                    <a:pt x="24669" y="480155"/>
                  </a:lnTo>
                  <a:lnTo>
                    <a:pt x="6619" y="453389"/>
                  </a:lnTo>
                  <a:lnTo>
                    <a:pt x="0" y="420624"/>
                  </a:lnTo>
                  <a:lnTo>
                    <a:pt x="0" y="84074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842509" y="1490853"/>
            <a:ext cx="16179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ZOOPARASITES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533013" y="1920240"/>
            <a:ext cx="4588510" cy="734695"/>
          </a:xfrm>
          <a:custGeom>
            <a:avLst/>
            <a:gdLst/>
            <a:ahLst/>
            <a:cxnLst/>
            <a:rect l="l" t="t" r="r" b="b"/>
            <a:pathLst>
              <a:path w="4588509" h="734694">
                <a:moveTo>
                  <a:pt x="2137791" y="9017"/>
                </a:moveTo>
                <a:lnTo>
                  <a:pt x="2134743" y="0"/>
                </a:lnTo>
                <a:lnTo>
                  <a:pt x="70866" y="678154"/>
                </a:lnTo>
                <a:lnTo>
                  <a:pt x="60452" y="646557"/>
                </a:lnTo>
                <a:lnTo>
                  <a:pt x="0" y="706501"/>
                </a:lnTo>
                <a:lnTo>
                  <a:pt x="84328" y="718947"/>
                </a:lnTo>
                <a:lnTo>
                  <a:pt x="75145" y="691134"/>
                </a:lnTo>
                <a:lnTo>
                  <a:pt x="73850" y="687197"/>
                </a:lnTo>
                <a:lnTo>
                  <a:pt x="2137791" y="9017"/>
                </a:lnTo>
                <a:close/>
              </a:path>
              <a:path w="4588509" h="734694">
                <a:moveTo>
                  <a:pt x="4588129" y="718820"/>
                </a:moveTo>
                <a:lnTo>
                  <a:pt x="4574108" y="705993"/>
                </a:lnTo>
                <a:lnTo>
                  <a:pt x="4525264" y="661289"/>
                </a:lnTo>
                <a:lnTo>
                  <a:pt x="4516145" y="693356"/>
                </a:lnTo>
                <a:lnTo>
                  <a:pt x="2137537" y="15748"/>
                </a:lnTo>
                <a:lnTo>
                  <a:pt x="2135276" y="23876"/>
                </a:lnTo>
                <a:lnTo>
                  <a:pt x="2131441" y="23876"/>
                </a:lnTo>
                <a:lnTo>
                  <a:pt x="2131441" y="637159"/>
                </a:lnTo>
                <a:lnTo>
                  <a:pt x="2098167" y="637159"/>
                </a:lnTo>
                <a:lnTo>
                  <a:pt x="2136267" y="713359"/>
                </a:lnTo>
                <a:lnTo>
                  <a:pt x="2168017" y="649859"/>
                </a:lnTo>
                <a:lnTo>
                  <a:pt x="2174367" y="637159"/>
                </a:lnTo>
                <a:lnTo>
                  <a:pt x="2140966" y="637159"/>
                </a:lnTo>
                <a:lnTo>
                  <a:pt x="2140966" y="26593"/>
                </a:lnTo>
                <a:lnTo>
                  <a:pt x="4513542" y="702513"/>
                </a:lnTo>
                <a:lnTo>
                  <a:pt x="4504436" y="734568"/>
                </a:lnTo>
                <a:lnTo>
                  <a:pt x="4588129" y="718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54597" y="5793639"/>
            <a:ext cx="76200" cy="327025"/>
          </a:xfrm>
          <a:custGeom>
            <a:avLst/>
            <a:gdLst/>
            <a:ahLst/>
            <a:cxnLst/>
            <a:rect l="l" t="t" r="r" b="b"/>
            <a:pathLst>
              <a:path w="76200" h="327025">
                <a:moveTo>
                  <a:pt x="33334" y="250706"/>
                </a:moveTo>
                <a:lnTo>
                  <a:pt x="0" y="251879"/>
                </a:lnTo>
                <a:lnTo>
                  <a:pt x="40766" y="326694"/>
                </a:lnTo>
                <a:lnTo>
                  <a:pt x="69708" y="263397"/>
                </a:lnTo>
                <a:lnTo>
                  <a:pt x="33781" y="263397"/>
                </a:lnTo>
                <a:lnTo>
                  <a:pt x="33376" y="251879"/>
                </a:lnTo>
                <a:lnTo>
                  <a:pt x="33334" y="250706"/>
                </a:lnTo>
                <a:close/>
              </a:path>
              <a:path w="76200" h="327025">
                <a:moveTo>
                  <a:pt x="42859" y="250371"/>
                </a:moveTo>
                <a:lnTo>
                  <a:pt x="33334" y="250706"/>
                </a:lnTo>
                <a:lnTo>
                  <a:pt x="33770" y="263067"/>
                </a:lnTo>
                <a:lnTo>
                  <a:pt x="33781" y="263397"/>
                </a:lnTo>
                <a:lnTo>
                  <a:pt x="43306" y="263067"/>
                </a:lnTo>
                <a:lnTo>
                  <a:pt x="42912" y="251879"/>
                </a:lnTo>
                <a:lnTo>
                  <a:pt x="42859" y="250371"/>
                </a:lnTo>
                <a:close/>
              </a:path>
              <a:path w="76200" h="327025">
                <a:moveTo>
                  <a:pt x="76200" y="249199"/>
                </a:moveTo>
                <a:lnTo>
                  <a:pt x="42859" y="250371"/>
                </a:lnTo>
                <a:lnTo>
                  <a:pt x="43306" y="263067"/>
                </a:lnTo>
                <a:lnTo>
                  <a:pt x="33781" y="263397"/>
                </a:lnTo>
                <a:lnTo>
                  <a:pt x="69708" y="263397"/>
                </a:lnTo>
                <a:lnTo>
                  <a:pt x="76200" y="249199"/>
                </a:lnTo>
                <a:close/>
              </a:path>
              <a:path w="76200" h="327025">
                <a:moveTo>
                  <a:pt x="34036" y="0"/>
                </a:moveTo>
                <a:lnTo>
                  <a:pt x="24511" y="330"/>
                </a:lnTo>
                <a:lnTo>
                  <a:pt x="33281" y="249199"/>
                </a:lnTo>
                <a:lnTo>
                  <a:pt x="33334" y="250706"/>
                </a:lnTo>
                <a:lnTo>
                  <a:pt x="42859" y="250371"/>
                </a:lnTo>
                <a:lnTo>
                  <a:pt x="34047" y="330"/>
                </a:lnTo>
                <a:lnTo>
                  <a:pt x="34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1469137" y="-16348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2519045">
              <a:lnSpc>
                <a:spcPct val="100000"/>
              </a:lnSpc>
              <a:spcBef>
                <a:spcPts val="100"/>
              </a:spcBef>
            </a:pPr>
            <a:r>
              <a:rPr b="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Classification: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AD4B993B-0133-37F3-34C5-5B74712FC2AE}"/>
              </a:ext>
            </a:extLst>
          </p:cNvPr>
          <p:cNvSpPr txBox="1"/>
          <p:nvPr/>
        </p:nvSpPr>
        <p:spPr>
          <a:xfrm>
            <a:off x="758515" y="733895"/>
            <a:ext cx="12083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9565">
              <a:lnSpc>
                <a:spcPct val="100000"/>
              </a:lnSpc>
              <a:spcBef>
                <a:spcPts val="105"/>
              </a:spcBef>
            </a:pPr>
            <a:r>
              <a:rPr lang="fr-FR" sz="1800" dirty="0">
                <a:latin typeface="Times New Roman"/>
                <a:cs typeface="Times New Roman"/>
              </a:rPr>
              <a:t>Deux</a:t>
            </a:r>
            <a:r>
              <a:rPr lang="fr-FR" sz="1800" spc="-10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règnes</a:t>
            </a:r>
            <a:r>
              <a:rPr lang="fr-FR" sz="1800" spc="-1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nous</a:t>
            </a:r>
            <a:r>
              <a:rPr lang="fr-FR" sz="1800" spc="-20" dirty="0">
                <a:latin typeface="Times New Roman"/>
                <a:cs typeface="Times New Roman"/>
              </a:rPr>
              <a:t> </a:t>
            </a:r>
            <a:r>
              <a:rPr lang="fr-FR" sz="1800" spc="-10" dirty="0">
                <a:latin typeface="Times New Roman"/>
                <a:cs typeface="Times New Roman"/>
              </a:rPr>
              <a:t>intéressent:</a:t>
            </a:r>
            <a:r>
              <a:rPr lang="fr-FR" spc="-10" dirty="0">
                <a:latin typeface="Times New Roman"/>
                <a:cs typeface="Times New Roman"/>
              </a:rPr>
              <a:t>       </a:t>
            </a:r>
            <a:r>
              <a:rPr lang="fr-FR" sz="1800" b="1" dirty="0">
                <a:latin typeface="Times New Roman"/>
                <a:cs typeface="Times New Roman"/>
              </a:rPr>
              <a:t>Les</a:t>
            </a:r>
            <a:r>
              <a:rPr lang="fr-FR" sz="1800" b="1" spc="-10" dirty="0">
                <a:latin typeface="Times New Roman"/>
                <a:cs typeface="Times New Roman"/>
              </a:rPr>
              <a:t> champignons</a:t>
            </a:r>
            <a:r>
              <a:rPr lang="fr-FR" spc="-10" dirty="0">
                <a:latin typeface="Times New Roman"/>
                <a:cs typeface="Times New Roman"/>
              </a:rPr>
              <a:t>        </a:t>
            </a:r>
            <a:r>
              <a:rPr lang="fr-FR" sz="1800" b="1" dirty="0">
                <a:latin typeface="Times New Roman"/>
                <a:cs typeface="Times New Roman"/>
              </a:rPr>
              <a:t>Les</a:t>
            </a:r>
            <a:r>
              <a:rPr lang="fr-FR" sz="1800" b="1" spc="-10" dirty="0">
                <a:latin typeface="Times New Roman"/>
                <a:cs typeface="Times New Roman"/>
              </a:rPr>
              <a:t> zooparasites</a:t>
            </a:r>
            <a:endParaRPr lang="fr-FR"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4276" y="-101525"/>
            <a:ext cx="830455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893239" y="-101525"/>
            <a:ext cx="4816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DU 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490330"/>
            <a:ext cx="12192000" cy="367670"/>
          </a:xfrm>
          <a:prstGeom prst="rect">
            <a:avLst/>
          </a:prstGeom>
          <a:solidFill>
            <a:srgbClr val="C0000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023667" y="941453"/>
            <a:ext cx="7045377" cy="4746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67764" y="6490330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Cours parasitologie médicale</a:t>
            </a:r>
          </a:p>
        </p:txBody>
      </p:sp>
      <p:sp>
        <p:nvSpPr>
          <p:cNvPr id="8" name="Heptagone 7"/>
          <p:cNvSpPr/>
          <p:nvPr/>
        </p:nvSpPr>
        <p:spPr>
          <a:xfrm>
            <a:off x="2530214" y="1428187"/>
            <a:ext cx="467815" cy="359764"/>
          </a:xfrm>
          <a:prstGeom prst="heptagon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9" name="Heptagone 8"/>
          <p:cNvSpPr/>
          <p:nvPr/>
        </p:nvSpPr>
        <p:spPr>
          <a:xfrm>
            <a:off x="2545203" y="2034571"/>
            <a:ext cx="467815" cy="359764"/>
          </a:xfrm>
          <a:prstGeom prst="heptagon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0" name="Heptagone 9"/>
          <p:cNvSpPr/>
          <p:nvPr/>
        </p:nvSpPr>
        <p:spPr>
          <a:xfrm>
            <a:off x="2545203" y="2692704"/>
            <a:ext cx="467815" cy="359764"/>
          </a:xfrm>
          <a:prstGeom prst="heptagon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1" name="Heptagone 10"/>
          <p:cNvSpPr/>
          <p:nvPr/>
        </p:nvSpPr>
        <p:spPr>
          <a:xfrm>
            <a:off x="2545202" y="3365827"/>
            <a:ext cx="467815" cy="359764"/>
          </a:xfrm>
          <a:prstGeom prst="heptagon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05285" y="1353237"/>
            <a:ext cx="506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Bell MT" panose="02020503060305020303" pitchFamily="18" charset="0"/>
              </a:rPr>
              <a:t>Introduction à la parasitologie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05284" y="1964405"/>
            <a:ext cx="704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Bell MT" panose="02020503060305020303" pitchFamily="18" charset="0"/>
              </a:rPr>
              <a:t>Amibes (amibiase + amibes libres)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05285" y="2638166"/>
            <a:ext cx="5053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fr-FR" sz="2400" b="1" dirty="0">
                <a:latin typeface="Bell MT" panose="02020503060305020303" pitchFamily="18" charset="0"/>
              </a:rPr>
              <a:t>Flagellés intestinaux et urogénitaux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05285" y="3215703"/>
            <a:ext cx="3401893" cy="567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rgbClr val="0070C0"/>
              </a:buClr>
              <a:defRPr/>
            </a:pPr>
            <a:r>
              <a:rPr lang="fr-FR" sz="2400" b="1" dirty="0">
                <a:latin typeface="Bell MT" panose="02020503060305020303" pitchFamily="18" charset="0"/>
              </a:rPr>
              <a:t>Coccidioses intestinales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53337" y="1316796"/>
            <a:ext cx="656961" cy="611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481820" y="897282"/>
            <a:ext cx="884420" cy="76142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22772" y="770370"/>
            <a:ext cx="656961" cy="611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6" descr="RÃ©sultat de recherche d'images pour &quot;leishmania&quot;">
            <a:extLst>
              <a:ext uri="{FF2B5EF4-FFF2-40B4-BE49-F238E27FC236}">
                <a16:creationId xmlns:a16="http://schemas.microsoft.com/office/drawing/2014/main" id="{C0320E92-0F4C-25DD-B0C6-CCE414BEF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23" y="3758170"/>
            <a:ext cx="6941664" cy="26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86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4008" y="1776972"/>
            <a:ext cx="3674237" cy="5957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61003" y="1795653"/>
            <a:ext cx="346773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3200" b="1" spc="-25" dirty="0">
                <a:latin typeface="Calibri"/>
                <a:cs typeface="Calibri"/>
              </a:rPr>
              <a:t>Parasites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eucaryotes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2304" y="2764574"/>
            <a:ext cx="2607437" cy="11809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22270" y="3108705"/>
            <a:ext cx="203136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-5" dirty="0">
                <a:solidFill>
                  <a:srgbClr val="8063A1"/>
                </a:solidFill>
                <a:latin typeface="Calibri"/>
                <a:cs typeface="Calibri"/>
              </a:rPr>
              <a:t>U</a:t>
            </a:r>
            <a:r>
              <a:rPr sz="2800" b="1" dirty="0">
                <a:solidFill>
                  <a:srgbClr val="8063A1"/>
                </a:solidFill>
                <a:latin typeface="Calibri"/>
                <a:cs typeface="Calibri"/>
              </a:rPr>
              <a:t>n</a:t>
            </a:r>
            <a:r>
              <a:rPr sz="2800" b="1" spc="5" dirty="0">
                <a:solidFill>
                  <a:srgbClr val="8063A1"/>
                </a:solidFill>
                <a:latin typeface="Calibri"/>
                <a:cs typeface="Calibri"/>
              </a:rPr>
              <a:t>i</a:t>
            </a:r>
            <a:r>
              <a:rPr sz="2800" b="1" spc="-5" dirty="0">
                <a:solidFill>
                  <a:srgbClr val="8063A1"/>
                </a:solidFill>
                <a:latin typeface="Calibri"/>
                <a:cs typeface="Calibri"/>
              </a:rPr>
              <a:t>ce</a:t>
            </a:r>
            <a:r>
              <a:rPr sz="2800" b="1" spc="5" dirty="0">
                <a:solidFill>
                  <a:srgbClr val="8063A1"/>
                </a:solidFill>
                <a:latin typeface="Calibri"/>
                <a:cs typeface="Calibri"/>
              </a:rPr>
              <a:t>l</a:t>
            </a:r>
            <a:r>
              <a:rPr sz="2800" b="1" dirty="0">
                <a:solidFill>
                  <a:srgbClr val="8063A1"/>
                </a:solidFill>
                <a:latin typeface="Calibri"/>
                <a:cs typeface="Calibri"/>
              </a:rPr>
              <a:t>l</a:t>
            </a:r>
            <a:r>
              <a:rPr sz="2800" b="1" spc="5" dirty="0">
                <a:solidFill>
                  <a:srgbClr val="8063A1"/>
                </a:solidFill>
                <a:latin typeface="Calibri"/>
                <a:cs typeface="Calibri"/>
              </a:rPr>
              <a:t>u</a:t>
            </a:r>
            <a:r>
              <a:rPr sz="2800" b="1" dirty="0">
                <a:solidFill>
                  <a:srgbClr val="8063A1"/>
                </a:solidFill>
                <a:latin typeface="Calibri"/>
                <a:cs typeface="Calibri"/>
              </a:rPr>
              <a:t>l</a:t>
            </a:r>
            <a:r>
              <a:rPr sz="2800" b="1" spc="5" dirty="0">
                <a:solidFill>
                  <a:srgbClr val="8063A1"/>
                </a:solidFill>
                <a:latin typeface="Calibri"/>
                <a:cs typeface="Calibri"/>
              </a:rPr>
              <a:t>a</a:t>
            </a:r>
            <a:r>
              <a:rPr sz="2800" b="1" dirty="0">
                <a:solidFill>
                  <a:srgbClr val="8063A1"/>
                </a:solidFill>
                <a:latin typeface="Calibri"/>
                <a:cs typeface="Calibri"/>
              </a:rPr>
              <a:t>i</a:t>
            </a:r>
            <a:r>
              <a:rPr sz="2800" b="1" spc="-30" dirty="0">
                <a:solidFill>
                  <a:srgbClr val="8063A1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8063A1"/>
                </a:solidFill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1177" y="2764574"/>
            <a:ext cx="2607437" cy="118093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62141" y="3153537"/>
            <a:ext cx="22028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-5" dirty="0">
                <a:solidFill>
                  <a:srgbClr val="8063A1"/>
                </a:solidFill>
                <a:latin typeface="Calibri"/>
                <a:cs typeface="Calibri"/>
              </a:rPr>
              <a:t>Pluricellulaires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68632" y="3930270"/>
            <a:ext cx="5401945" cy="2000885"/>
            <a:chOff x="1944631" y="3930269"/>
            <a:chExt cx="5401945" cy="2000885"/>
          </a:xfrm>
        </p:grpSpPr>
        <p:sp>
          <p:nvSpPr>
            <p:cNvPr id="9" name="object 9"/>
            <p:cNvSpPr/>
            <p:nvPr/>
          </p:nvSpPr>
          <p:spPr>
            <a:xfrm>
              <a:off x="1944631" y="3930269"/>
              <a:ext cx="260350" cy="715010"/>
            </a:xfrm>
            <a:custGeom>
              <a:avLst/>
              <a:gdLst/>
              <a:ahLst/>
              <a:cxnLst/>
              <a:rect l="l" t="t" r="r" b="b"/>
              <a:pathLst>
                <a:path w="260350" h="715010">
                  <a:moveTo>
                    <a:pt x="25102" y="454467"/>
                  </a:moveTo>
                  <a:lnTo>
                    <a:pt x="14216" y="458215"/>
                  </a:lnTo>
                  <a:lnTo>
                    <a:pt x="5603" y="465816"/>
                  </a:lnTo>
                  <a:lnTo>
                    <a:pt x="754" y="475773"/>
                  </a:lnTo>
                  <a:lnTo>
                    <a:pt x="0" y="486826"/>
                  </a:lnTo>
                  <a:lnTo>
                    <a:pt x="3675" y="497712"/>
                  </a:lnTo>
                  <a:lnTo>
                    <a:pt x="129532" y="714628"/>
                  </a:lnTo>
                  <a:lnTo>
                    <a:pt x="163205" y="657224"/>
                  </a:lnTo>
                  <a:lnTo>
                    <a:pt x="100703" y="657097"/>
                  </a:lnTo>
                  <a:lnTo>
                    <a:pt x="100944" y="550021"/>
                  </a:lnTo>
                  <a:lnTo>
                    <a:pt x="53713" y="468629"/>
                  </a:lnTo>
                  <a:lnTo>
                    <a:pt x="46112" y="460019"/>
                  </a:lnTo>
                  <a:lnTo>
                    <a:pt x="36155" y="455183"/>
                  </a:lnTo>
                  <a:lnTo>
                    <a:pt x="25102" y="454467"/>
                  </a:lnTo>
                  <a:close/>
                </a:path>
                <a:path w="260350" h="715010">
                  <a:moveTo>
                    <a:pt x="100951" y="550034"/>
                  </a:moveTo>
                  <a:lnTo>
                    <a:pt x="100703" y="657097"/>
                  </a:lnTo>
                  <a:lnTo>
                    <a:pt x="158615" y="657224"/>
                  </a:lnTo>
                  <a:lnTo>
                    <a:pt x="158648" y="642619"/>
                  </a:lnTo>
                  <a:lnTo>
                    <a:pt x="104640" y="642492"/>
                  </a:lnTo>
                  <a:lnTo>
                    <a:pt x="129752" y="599666"/>
                  </a:lnTo>
                  <a:lnTo>
                    <a:pt x="100951" y="550034"/>
                  </a:lnTo>
                  <a:close/>
                </a:path>
                <a:path w="260350" h="715010">
                  <a:moveTo>
                    <a:pt x="235156" y="454955"/>
                  </a:moveTo>
                  <a:lnTo>
                    <a:pt x="158863" y="550021"/>
                  </a:lnTo>
                  <a:lnTo>
                    <a:pt x="158615" y="657224"/>
                  </a:lnTo>
                  <a:lnTo>
                    <a:pt x="163205" y="657224"/>
                  </a:lnTo>
                  <a:lnTo>
                    <a:pt x="256405" y="498347"/>
                  </a:lnTo>
                  <a:lnTo>
                    <a:pt x="260099" y="487441"/>
                  </a:lnTo>
                  <a:lnTo>
                    <a:pt x="259389" y="476345"/>
                  </a:lnTo>
                  <a:lnTo>
                    <a:pt x="254583" y="466343"/>
                  </a:lnTo>
                  <a:lnTo>
                    <a:pt x="245991" y="458723"/>
                  </a:lnTo>
                  <a:lnTo>
                    <a:pt x="235156" y="454955"/>
                  </a:lnTo>
                  <a:close/>
                </a:path>
                <a:path w="260350" h="715010">
                  <a:moveTo>
                    <a:pt x="129752" y="599666"/>
                  </a:moveTo>
                  <a:lnTo>
                    <a:pt x="104640" y="642492"/>
                  </a:lnTo>
                  <a:lnTo>
                    <a:pt x="154678" y="642619"/>
                  </a:lnTo>
                  <a:lnTo>
                    <a:pt x="129752" y="599666"/>
                  </a:lnTo>
                  <a:close/>
                </a:path>
                <a:path w="260350" h="715010">
                  <a:moveTo>
                    <a:pt x="158863" y="550021"/>
                  </a:moveTo>
                  <a:lnTo>
                    <a:pt x="129752" y="599666"/>
                  </a:lnTo>
                  <a:lnTo>
                    <a:pt x="154678" y="642619"/>
                  </a:lnTo>
                  <a:lnTo>
                    <a:pt x="158648" y="642619"/>
                  </a:lnTo>
                  <a:lnTo>
                    <a:pt x="158863" y="550021"/>
                  </a:lnTo>
                  <a:close/>
                </a:path>
                <a:path w="260350" h="715010">
                  <a:moveTo>
                    <a:pt x="102227" y="0"/>
                  </a:moveTo>
                  <a:lnTo>
                    <a:pt x="100951" y="550034"/>
                  </a:lnTo>
                  <a:lnTo>
                    <a:pt x="129752" y="599666"/>
                  </a:lnTo>
                  <a:lnTo>
                    <a:pt x="158863" y="550021"/>
                  </a:lnTo>
                  <a:lnTo>
                    <a:pt x="160139" y="126"/>
                  </a:lnTo>
                  <a:lnTo>
                    <a:pt x="102227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6962" y="3930395"/>
              <a:ext cx="2189480" cy="2000885"/>
            </a:xfrm>
            <a:custGeom>
              <a:avLst/>
              <a:gdLst/>
              <a:ahLst/>
              <a:cxnLst/>
              <a:rect l="l" t="t" r="r" b="b"/>
              <a:pathLst>
                <a:path w="2189479" h="2000885">
                  <a:moveTo>
                    <a:pt x="260159" y="488099"/>
                  </a:moveTo>
                  <a:lnTo>
                    <a:pt x="259435" y="477037"/>
                  </a:lnTo>
                  <a:lnTo>
                    <a:pt x="254596" y="467042"/>
                  </a:lnTo>
                  <a:lnTo>
                    <a:pt x="245999" y="459359"/>
                  </a:lnTo>
                  <a:lnTo>
                    <a:pt x="235153" y="455612"/>
                  </a:lnTo>
                  <a:lnTo>
                    <a:pt x="224091" y="456336"/>
                  </a:lnTo>
                  <a:lnTo>
                    <a:pt x="214058" y="461175"/>
                  </a:lnTo>
                  <a:lnTo>
                    <a:pt x="206375" y="469773"/>
                  </a:lnTo>
                  <a:lnTo>
                    <a:pt x="158991" y="550849"/>
                  </a:lnTo>
                  <a:lnTo>
                    <a:pt x="159092" y="455358"/>
                  </a:lnTo>
                  <a:lnTo>
                    <a:pt x="159512" y="73152"/>
                  </a:lnTo>
                  <a:lnTo>
                    <a:pt x="101600" y="73152"/>
                  </a:lnTo>
                  <a:lnTo>
                    <a:pt x="101079" y="550875"/>
                  </a:lnTo>
                  <a:lnTo>
                    <a:pt x="100965" y="657987"/>
                  </a:lnTo>
                  <a:lnTo>
                    <a:pt x="101053" y="550849"/>
                  </a:lnTo>
                  <a:lnTo>
                    <a:pt x="53721" y="469519"/>
                  </a:lnTo>
                  <a:lnTo>
                    <a:pt x="46101" y="460921"/>
                  </a:lnTo>
                  <a:lnTo>
                    <a:pt x="36106" y="456082"/>
                  </a:lnTo>
                  <a:lnTo>
                    <a:pt x="25044" y="455358"/>
                  </a:lnTo>
                  <a:lnTo>
                    <a:pt x="14224" y="459105"/>
                  </a:lnTo>
                  <a:lnTo>
                    <a:pt x="5600" y="466725"/>
                  </a:lnTo>
                  <a:lnTo>
                    <a:pt x="762" y="476719"/>
                  </a:lnTo>
                  <a:lnTo>
                    <a:pt x="0" y="487781"/>
                  </a:lnTo>
                  <a:lnTo>
                    <a:pt x="3683" y="498602"/>
                  </a:lnTo>
                  <a:lnTo>
                    <a:pt x="129794" y="715391"/>
                  </a:lnTo>
                  <a:lnTo>
                    <a:pt x="163372" y="657987"/>
                  </a:lnTo>
                  <a:lnTo>
                    <a:pt x="256413" y="498983"/>
                  </a:lnTo>
                  <a:lnTo>
                    <a:pt x="260159" y="488099"/>
                  </a:lnTo>
                  <a:close/>
                </a:path>
                <a:path w="2189479" h="2000885">
                  <a:moveTo>
                    <a:pt x="1262761" y="1130071"/>
                  </a:moveTo>
                  <a:lnTo>
                    <a:pt x="1262062" y="1118971"/>
                  </a:lnTo>
                  <a:lnTo>
                    <a:pt x="1257249" y="1108964"/>
                  </a:lnTo>
                  <a:lnTo>
                    <a:pt x="1248664" y="1101344"/>
                  </a:lnTo>
                  <a:lnTo>
                    <a:pt x="1237767" y="1097597"/>
                  </a:lnTo>
                  <a:lnTo>
                    <a:pt x="1226705" y="1098321"/>
                  </a:lnTo>
                  <a:lnTo>
                    <a:pt x="1216710" y="1103160"/>
                  </a:lnTo>
                  <a:lnTo>
                    <a:pt x="1209040" y="1111758"/>
                  </a:lnTo>
                  <a:lnTo>
                    <a:pt x="1161643" y="1192834"/>
                  </a:lnTo>
                  <a:lnTo>
                    <a:pt x="1161542" y="1299972"/>
                  </a:lnTo>
                  <a:lnTo>
                    <a:pt x="1161542" y="1285367"/>
                  </a:lnTo>
                  <a:lnTo>
                    <a:pt x="1161592" y="1192923"/>
                  </a:lnTo>
                  <a:lnTo>
                    <a:pt x="1162304" y="0"/>
                  </a:lnTo>
                  <a:lnTo>
                    <a:pt x="1104392" y="0"/>
                  </a:lnTo>
                  <a:lnTo>
                    <a:pt x="1103744" y="1097470"/>
                  </a:lnTo>
                  <a:lnTo>
                    <a:pt x="1103731" y="1192923"/>
                  </a:lnTo>
                  <a:lnTo>
                    <a:pt x="1056386" y="1111631"/>
                  </a:lnTo>
                  <a:lnTo>
                    <a:pt x="1048766" y="1103033"/>
                  </a:lnTo>
                  <a:lnTo>
                    <a:pt x="1038758" y="1098194"/>
                  </a:lnTo>
                  <a:lnTo>
                    <a:pt x="1027658" y="1097470"/>
                  </a:lnTo>
                  <a:lnTo>
                    <a:pt x="1016762" y="1101217"/>
                  </a:lnTo>
                  <a:lnTo>
                    <a:pt x="1008164" y="1108837"/>
                  </a:lnTo>
                  <a:lnTo>
                    <a:pt x="1003363" y="1118831"/>
                  </a:lnTo>
                  <a:lnTo>
                    <a:pt x="1002652" y="1129893"/>
                  </a:lnTo>
                  <a:lnTo>
                    <a:pt x="1006348" y="1140714"/>
                  </a:lnTo>
                  <a:lnTo>
                    <a:pt x="1132586" y="1357503"/>
                  </a:lnTo>
                  <a:lnTo>
                    <a:pt x="1166190" y="1299972"/>
                  </a:lnTo>
                  <a:lnTo>
                    <a:pt x="1259078" y="1140968"/>
                  </a:lnTo>
                  <a:lnTo>
                    <a:pt x="1262761" y="1130071"/>
                  </a:lnTo>
                  <a:close/>
                </a:path>
                <a:path w="2189479" h="2000885">
                  <a:moveTo>
                    <a:pt x="2189416" y="1773008"/>
                  </a:moveTo>
                  <a:lnTo>
                    <a:pt x="2188692" y="1761934"/>
                  </a:lnTo>
                  <a:lnTo>
                    <a:pt x="2183854" y="1751926"/>
                  </a:lnTo>
                  <a:lnTo>
                    <a:pt x="2175256" y="1744268"/>
                  </a:lnTo>
                  <a:lnTo>
                    <a:pt x="2164423" y="1740560"/>
                  </a:lnTo>
                  <a:lnTo>
                    <a:pt x="2153361" y="1741271"/>
                  </a:lnTo>
                  <a:lnTo>
                    <a:pt x="2143366" y="1746084"/>
                  </a:lnTo>
                  <a:lnTo>
                    <a:pt x="2135759" y="1754657"/>
                  </a:lnTo>
                  <a:lnTo>
                    <a:pt x="2088222" y="1836013"/>
                  </a:lnTo>
                  <a:lnTo>
                    <a:pt x="2089785" y="0"/>
                  </a:lnTo>
                  <a:lnTo>
                    <a:pt x="2031873" y="0"/>
                  </a:lnTo>
                  <a:lnTo>
                    <a:pt x="2030387" y="1740395"/>
                  </a:lnTo>
                  <a:lnTo>
                    <a:pt x="2030399" y="1836013"/>
                  </a:lnTo>
                  <a:lnTo>
                    <a:pt x="2030310" y="1835835"/>
                  </a:lnTo>
                  <a:lnTo>
                    <a:pt x="1982978" y="1754543"/>
                  </a:lnTo>
                  <a:lnTo>
                    <a:pt x="1975370" y="1745957"/>
                  </a:lnTo>
                  <a:lnTo>
                    <a:pt x="1965413" y="1741119"/>
                  </a:lnTo>
                  <a:lnTo>
                    <a:pt x="1954364" y="1740395"/>
                  </a:lnTo>
                  <a:lnTo>
                    <a:pt x="1943481" y="1744091"/>
                  </a:lnTo>
                  <a:lnTo>
                    <a:pt x="1934857" y="1751736"/>
                  </a:lnTo>
                  <a:lnTo>
                    <a:pt x="1930019" y="1761731"/>
                  </a:lnTo>
                  <a:lnTo>
                    <a:pt x="1929257" y="1772805"/>
                  </a:lnTo>
                  <a:lnTo>
                    <a:pt x="1932940" y="1783676"/>
                  </a:lnTo>
                  <a:lnTo>
                    <a:pt x="2059178" y="2000402"/>
                  </a:lnTo>
                  <a:lnTo>
                    <a:pt x="2092731" y="1942960"/>
                  </a:lnTo>
                  <a:lnTo>
                    <a:pt x="2185670" y="1783880"/>
                  </a:lnTo>
                  <a:lnTo>
                    <a:pt x="2189416" y="1773008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3779" y="4643627"/>
              <a:ext cx="2356485" cy="585470"/>
            </a:xfrm>
            <a:custGeom>
              <a:avLst/>
              <a:gdLst/>
              <a:ahLst/>
              <a:cxnLst/>
              <a:rect l="l" t="t" r="r" b="b"/>
              <a:pathLst>
                <a:path w="2356485" h="585470">
                  <a:moveTo>
                    <a:pt x="0" y="585216"/>
                  </a:moveTo>
                  <a:lnTo>
                    <a:pt x="2356104" y="585216"/>
                  </a:lnTo>
                  <a:lnTo>
                    <a:pt x="2356104" y="0"/>
                  </a:lnTo>
                  <a:lnTo>
                    <a:pt x="0" y="0"/>
                  </a:lnTo>
                  <a:lnTo>
                    <a:pt x="0" y="585216"/>
                  </a:lnTo>
                  <a:close/>
                </a:path>
              </a:pathLst>
            </a:custGeom>
            <a:ln w="27432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82011" y="4716779"/>
            <a:ext cx="2313940" cy="513602"/>
          </a:xfrm>
          <a:prstGeom prst="rect">
            <a:avLst/>
          </a:prstGeom>
          <a:ln w="27432">
            <a:solidFill>
              <a:srgbClr val="E36C09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>
              <a:spcBef>
                <a:spcPts val="165"/>
              </a:spcBef>
            </a:pPr>
            <a:r>
              <a:rPr sz="3200" b="1" spc="-25" dirty="0">
                <a:solidFill>
                  <a:srgbClr val="E36C09"/>
                </a:solidFill>
                <a:latin typeface="Calibri"/>
                <a:cs typeface="Calibri"/>
              </a:rPr>
              <a:t>Protozoaires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75885" y="4654119"/>
            <a:ext cx="21482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b="1" spc="-5" dirty="0">
                <a:solidFill>
                  <a:srgbClr val="E36C09"/>
                </a:solidFill>
                <a:latin typeface="Calibri"/>
                <a:cs typeface="Calibri"/>
              </a:rPr>
              <a:t>Art</a:t>
            </a:r>
            <a:r>
              <a:rPr sz="3200" b="1" spc="-20" dirty="0">
                <a:solidFill>
                  <a:srgbClr val="E36C09"/>
                </a:solidFill>
                <a:latin typeface="Calibri"/>
                <a:cs typeface="Calibri"/>
              </a:rPr>
              <a:t>h</a:t>
            </a:r>
            <a:r>
              <a:rPr sz="3200" b="1" spc="-65" dirty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E36C09"/>
                </a:solidFill>
                <a:latin typeface="Calibri"/>
                <a:cs typeface="Calibri"/>
              </a:rPr>
              <a:t>opodes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81571" y="5301997"/>
            <a:ext cx="3831590" cy="1213485"/>
          </a:xfrm>
          <a:custGeom>
            <a:avLst/>
            <a:gdLst/>
            <a:ahLst/>
            <a:cxnLst/>
            <a:rect l="l" t="t" r="r" b="b"/>
            <a:pathLst>
              <a:path w="3831590" h="1213484">
                <a:moveTo>
                  <a:pt x="0" y="585215"/>
                </a:moveTo>
                <a:lnTo>
                  <a:pt x="2133600" y="585215"/>
                </a:lnTo>
                <a:lnTo>
                  <a:pt x="21336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  <a:path w="3831590" h="1213484">
                <a:moveTo>
                  <a:pt x="1331976" y="1213103"/>
                </a:moveTo>
                <a:lnTo>
                  <a:pt x="3831335" y="1213103"/>
                </a:lnTo>
                <a:lnTo>
                  <a:pt x="3831335" y="627887"/>
                </a:lnTo>
                <a:lnTo>
                  <a:pt x="1331976" y="627887"/>
                </a:lnTo>
                <a:lnTo>
                  <a:pt x="1331976" y="1213103"/>
                </a:lnTo>
                <a:close/>
              </a:path>
            </a:pathLst>
          </a:custGeom>
          <a:ln w="27432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59042" y="5167939"/>
            <a:ext cx="3641725" cy="128397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spcBef>
                <a:spcPts val="121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Helminthes</a:t>
            </a:r>
            <a:endParaRPr sz="3200">
              <a:latin typeface="Calibri"/>
              <a:cs typeface="Calibri"/>
            </a:endParaRPr>
          </a:p>
          <a:p>
            <a:pPr marL="1345565">
              <a:spcBef>
                <a:spcPts val="1115"/>
              </a:spcBef>
            </a:pPr>
            <a:r>
              <a:rPr sz="3200" b="1" spc="-10" dirty="0">
                <a:solidFill>
                  <a:srgbClr val="E36C09"/>
                </a:solidFill>
                <a:latin typeface="Calibri"/>
                <a:cs typeface="Calibri"/>
              </a:rPr>
              <a:t>Champignons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32898" y="2385880"/>
            <a:ext cx="5073904" cy="3690239"/>
            <a:chOff x="2144141" y="2402839"/>
            <a:chExt cx="5073904" cy="3690239"/>
          </a:xfrm>
        </p:grpSpPr>
        <p:sp>
          <p:nvSpPr>
            <p:cNvPr id="17" name="object 17"/>
            <p:cNvSpPr/>
            <p:nvPr/>
          </p:nvSpPr>
          <p:spPr>
            <a:xfrm>
              <a:off x="2144141" y="2402839"/>
              <a:ext cx="3785870" cy="341630"/>
            </a:xfrm>
            <a:custGeom>
              <a:avLst/>
              <a:gdLst/>
              <a:ahLst/>
              <a:cxnLst/>
              <a:rect l="l" t="t" r="r" b="b"/>
              <a:pathLst>
                <a:path w="3785870" h="341630">
                  <a:moveTo>
                    <a:pt x="793623" y="55880"/>
                  </a:moveTo>
                  <a:lnTo>
                    <a:pt x="778383" y="0"/>
                  </a:lnTo>
                  <a:lnTo>
                    <a:pt x="151066" y="171119"/>
                  </a:lnTo>
                  <a:lnTo>
                    <a:pt x="217043" y="104013"/>
                  </a:lnTo>
                  <a:lnTo>
                    <a:pt x="216662" y="62992"/>
                  </a:lnTo>
                  <a:lnTo>
                    <a:pt x="196113" y="54711"/>
                  </a:lnTo>
                  <a:lnTo>
                    <a:pt x="185254" y="56921"/>
                  </a:lnTo>
                  <a:lnTo>
                    <a:pt x="175768" y="63373"/>
                  </a:lnTo>
                  <a:lnTo>
                    <a:pt x="0" y="242316"/>
                  </a:lnTo>
                  <a:lnTo>
                    <a:pt x="242189" y="307213"/>
                  </a:lnTo>
                  <a:lnTo>
                    <a:pt x="253682" y="307898"/>
                  </a:lnTo>
                  <a:lnTo>
                    <a:pt x="264198" y="304279"/>
                  </a:lnTo>
                  <a:lnTo>
                    <a:pt x="272592" y="297027"/>
                  </a:lnTo>
                  <a:lnTo>
                    <a:pt x="277749" y="286766"/>
                  </a:lnTo>
                  <a:lnTo>
                    <a:pt x="278422" y="275272"/>
                  </a:lnTo>
                  <a:lnTo>
                    <a:pt x="274789" y="264756"/>
                  </a:lnTo>
                  <a:lnTo>
                    <a:pt x="267487" y="256362"/>
                  </a:lnTo>
                  <a:lnTo>
                    <a:pt x="265061" y="255143"/>
                  </a:lnTo>
                  <a:lnTo>
                    <a:pt x="257175" y="251206"/>
                  </a:lnTo>
                  <a:lnTo>
                    <a:pt x="166585" y="226923"/>
                  </a:lnTo>
                  <a:lnTo>
                    <a:pt x="793623" y="55880"/>
                  </a:lnTo>
                  <a:close/>
                </a:path>
                <a:path w="3785870" h="341630">
                  <a:moveTo>
                    <a:pt x="3785616" y="313690"/>
                  </a:moveTo>
                  <a:lnTo>
                    <a:pt x="3639058" y="110363"/>
                  </a:lnTo>
                  <a:lnTo>
                    <a:pt x="3630599" y="102501"/>
                  </a:lnTo>
                  <a:lnTo>
                    <a:pt x="3620198" y="98640"/>
                  </a:lnTo>
                  <a:lnTo>
                    <a:pt x="3609124" y="98996"/>
                  </a:lnTo>
                  <a:lnTo>
                    <a:pt x="3598672" y="103759"/>
                  </a:lnTo>
                  <a:lnTo>
                    <a:pt x="3590848" y="112217"/>
                  </a:lnTo>
                  <a:lnTo>
                    <a:pt x="3586988" y="122618"/>
                  </a:lnTo>
                  <a:lnTo>
                    <a:pt x="3587305" y="133692"/>
                  </a:lnTo>
                  <a:lnTo>
                    <a:pt x="3592068" y="144145"/>
                  </a:lnTo>
                  <a:lnTo>
                    <a:pt x="3646995" y="220383"/>
                  </a:lnTo>
                  <a:lnTo>
                    <a:pt x="3154426" y="1524"/>
                  </a:lnTo>
                  <a:lnTo>
                    <a:pt x="3130804" y="54356"/>
                  </a:lnTo>
                  <a:lnTo>
                    <a:pt x="3623538" y="273392"/>
                  </a:lnTo>
                  <a:lnTo>
                    <a:pt x="3530092" y="283718"/>
                  </a:lnTo>
                  <a:lnTo>
                    <a:pt x="3519132" y="287172"/>
                  </a:lnTo>
                  <a:lnTo>
                    <a:pt x="3510635" y="294322"/>
                  </a:lnTo>
                  <a:lnTo>
                    <a:pt x="3505454" y="304152"/>
                  </a:lnTo>
                  <a:lnTo>
                    <a:pt x="3504438" y="315595"/>
                  </a:lnTo>
                  <a:lnTo>
                    <a:pt x="3507956" y="326555"/>
                  </a:lnTo>
                  <a:lnTo>
                    <a:pt x="3515144" y="335051"/>
                  </a:lnTo>
                  <a:lnTo>
                    <a:pt x="3524986" y="340233"/>
                  </a:lnTo>
                  <a:lnTo>
                    <a:pt x="3536442" y="341249"/>
                  </a:lnTo>
                  <a:lnTo>
                    <a:pt x="3756901" y="316865"/>
                  </a:lnTo>
                  <a:lnTo>
                    <a:pt x="3785616" y="31369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39640" y="5007863"/>
              <a:ext cx="2478405" cy="1085215"/>
            </a:xfrm>
            <a:custGeom>
              <a:avLst/>
              <a:gdLst/>
              <a:ahLst/>
              <a:cxnLst/>
              <a:rect l="l" t="t" r="r" b="b"/>
              <a:pathLst>
                <a:path w="2478404" h="1085214">
                  <a:moveTo>
                    <a:pt x="0" y="542544"/>
                  </a:moveTo>
                  <a:lnTo>
                    <a:pt x="6812" y="485315"/>
                  </a:lnTo>
                  <a:lnTo>
                    <a:pt x="26794" y="429801"/>
                  </a:lnTo>
                  <a:lnTo>
                    <a:pt x="59259" y="376303"/>
                  </a:lnTo>
                  <a:lnTo>
                    <a:pt x="103524" y="325119"/>
                  </a:lnTo>
                  <a:lnTo>
                    <a:pt x="158901" y="276551"/>
                  </a:lnTo>
                  <a:lnTo>
                    <a:pt x="190544" y="253341"/>
                  </a:lnTo>
                  <a:lnTo>
                    <a:pt x="224708" y="230898"/>
                  </a:lnTo>
                  <a:lnTo>
                    <a:pt x="261308" y="209259"/>
                  </a:lnTo>
                  <a:lnTo>
                    <a:pt x="300258" y="188461"/>
                  </a:lnTo>
                  <a:lnTo>
                    <a:pt x="341472" y="168542"/>
                  </a:lnTo>
                  <a:lnTo>
                    <a:pt x="384866" y="149540"/>
                  </a:lnTo>
                  <a:lnTo>
                    <a:pt x="430353" y="131492"/>
                  </a:lnTo>
                  <a:lnTo>
                    <a:pt x="477847" y="114435"/>
                  </a:lnTo>
                  <a:lnTo>
                    <a:pt x="527264" y="98407"/>
                  </a:lnTo>
                  <a:lnTo>
                    <a:pt x="578517" y="83446"/>
                  </a:lnTo>
                  <a:lnTo>
                    <a:pt x="631521" y="69589"/>
                  </a:lnTo>
                  <a:lnTo>
                    <a:pt x="686190" y="56873"/>
                  </a:lnTo>
                  <a:lnTo>
                    <a:pt x="742438" y="45337"/>
                  </a:lnTo>
                  <a:lnTo>
                    <a:pt x="800180" y="35018"/>
                  </a:lnTo>
                  <a:lnTo>
                    <a:pt x="859331" y="25952"/>
                  </a:lnTo>
                  <a:lnTo>
                    <a:pt x="919804" y="18179"/>
                  </a:lnTo>
                  <a:lnTo>
                    <a:pt x="981514" y="11734"/>
                  </a:lnTo>
                  <a:lnTo>
                    <a:pt x="1044376" y="6657"/>
                  </a:lnTo>
                  <a:lnTo>
                    <a:pt x="1108303" y="2983"/>
                  </a:lnTo>
                  <a:lnTo>
                    <a:pt x="1173210" y="752"/>
                  </a:lnTo>
                  <a:lnTo>
                    <a:pt x="1239012" y="0"/>
                  </a:lnTo>
                  <a:lnTo>
                    <a:pt x="1304813" y="752"/>
                  </a:lnTo>
                  <a:lnTo>
                    <a:pt x="1369720" y="2983"/>
                  </a:lnTo>
                  <a:lnTo>
                    <a:pt x="1433647" y="6657"/>
                  </a:lnTo>
                  <a:lnTo>
                    <a:pt x="1496509" y="11734"/>
                  </a:lnTo>
                  <a:lnTo>
                    <a:pt x="1558219" y="18179"/>
                  </a:lnTo>
                  <a:lnTo>
                    <a:pt x="1618692" y="25952"/>
                  </a:lnTo>
                  <a:lnTo>
                    <a:pt x="1677843" y="35018"/>
                  </a:lnTo>
                  <a:lnTo>
                    <a:pt x="1735585" y="45337"/>
                  </a:lnTo>
                  <a:lnTo>
                    <a:pt x="1791833" y="56873"/>
                  </a:lnTo>
                  <a:lnTo>
                    <a:pt x="1846502" y="69589"/>
                  </a:lnTo>
                  <a:lnTo>
                    <a:pt x="1899506" y="83446"/>
                  </a:lnTo>
                  <a:lnTo>
                    <a:pt x="1950759" y="98407"/>
                  </a:lnTo>
                  <a:lnTo>
                    <a:pt x="2000176" y="114435"/>
                  </a:lnTo>
                  <a:lnTo>
                    <a:pt x="2047670" y="131492"/>
                  </a:lnTo>
                  <a:lnTo>
                    <a:pt x="2093157" y="149540"/>
                  </a:lnTo>
                  <a:lnTo>
                    <a:pt x="2136551" y="168542"/>
                  </a:lnTo>
                  <a:lnTo>
                    <a:pt x="2177765" y="188461"/>
                  </a:lnTo>
                  <a:lnTo>
                    <a:pt x="2216715" y="209259"/>
                  </a:lnTo>
                  <a:lnTo>
                    <a:pt x="2253315" y="230898"/>
                  </a:lnTo>
                  <a:lnTo>
                    <a:pt x="2287479" y="253341"/>
                  </a:lnTo>
                  <a:lnTo>
                    <a:pt x="2319122" y="276551"/>
                  </a:lnTo>
                  <a:lnTo>
                    <a:pt x="2374499" y="325119"/>
                  </a:lnTo>
                  <a:lnTo>
                    <a:pt x="2418764" y="376303"/>
                  </a:lnTo>
                  <a:lnTo>
                    <a:pt x="2451229" y="429801"/>
                  </a:lnTo>
                  <a:lnTo>
                    <a:pt x="2471211" y="485315"/>
                  </a:lnTo>
                  <a:lnTo>
                    <a:pt x="2478024" y="542544"/>
                  </a:lnTo>
                  <a:lnTo>
                    <a:pt x="2476306" y="571358"/>
                  </a:lnTo>
                  <a:lnTo>
                    <a:pt x="2462823" y="627774"/>
                  </a:lnTo>
                  <a:lnTo>
                    <a:pt x="2436514" y="682323"/>
                  </a:lnTo>
                  <a:lnTo>
                    <a:pt x="2398063" y="734705"/>
                  </a:lnTo>
                  <a:lnTo>
                    <a:pt x="2348157" y="784620"/>
                  </a:lnTo>
                  <a:lnTo>
                    <a:pt x="2287479" y="831768"/>
                  </a:lnTo>
                  <a:lnTo>
                    <a:pt x="2253315" y="854211"/>
                  </a:lnTo>
                  <a:lnTo>
                    <a:pt x="2216715" y="875850"/>
                  </a:lnTo>
                  <a:lnTo>
                    <a:pt x="2177765" y="896647"/>
                  </a:lnTo>
                  <a:lnTo>
                    <a:pt x="2136551" y="916564"/>
                  </a:lnTo>
                  <a:lnTo>
                    <a:pt x="2093157" y="935566"/>
                  </a:lnTo>
                  <a:lnTo>
                    <a:pt x="2047670" y="953613"/>
                  </a:lnTo>
                  <a:lnTo>
                    <a:pt x="2000176" y="970668"/>
                  </a:lnTo>
                  <a:lnTo>
                    <a:pt x="1950759" y="986694"/>
                  </a:lnTo>
                  <a:lnTo>
                    <a:pt x="1899506" y="1001654"/>
                  </a:lnTo>
                  <a:lnTo>
                    <a:pt x="1846502" y="1015509"/>
                  </a:lnTo>
                  <a:lnTo>
                    <a:pt x="1791833" y="1028223"/>
                  </a:lnTo>
                  <a:lnTo>
                    <a:pt x="1735585" y="1039757"/>
                  </a:lnTo>
                  <a:lnTo>
                    <a:pt x="1677843" y="1050075"/>
                  </a:lnTo>
                  <a:lnTo>
                    <a:pt x="1618692" y="1059139"/>
                  </a:lnTo>
                  <a:lnTo>
                    <a:pt x="1558219" y="1066912"/>
                  </a:lnTo>
                  <a:lnTo>
                    <a:pt x="1496509" y="1073355"/>
                  </a:lnTo>
                  <a:lnTo>
                    <a:pt x="1433647" y="1078432"/>
                  </a:lnTo>
                  <a:lnTo>
                    <a:pt x="1369720" y="1082104"/>
                  </a:lnTo>
                  <a:lnTo>
                    <a:pt x="1304813" y="1084335"/>
                  </a:lnTo>
                  <a:lnTo>
                    <a:pt x="1239012" y="1085088"/>
                  </a:lnTo>
                  <a:lnTo>
                    <a:pt x="1173210" y="1084335"/>
                  </a:lnTo>
                  <a:lnTo>
                    <a:pt x="1108303" y="1082104"/>
                  </a:lnTo>
                  <a:lnTo>
                    <a:pt x="1044376" y="1078432"/>
                  </a:lnTo>
                  <a:lnTo>
                    <a:pt x="981514" y="1073355"/>
                  </a:lnTo>
                  <a:lnTo>
                    <a:pt x="919804" y="1066912"/>
                  </a:lnTo>
                  <a:lnTo>
                    <a:pt x="859331" y="1059139"/>
                  </a:lnTo>
                  <a:lnTo>
                    <a:pt x="800180" y="1050075"/>
                  </a:lnTo>
                  <a:lnTo>
                    <a:pt x="742438" y="1039757"/>
                  </a:lnTo>
                  <a:lnTo>
                    <a:pt x="686190" y="1028223"/>
                  </a:lnTo>
                  <a:lnTo>
                    <a:pt x="631521" y="1015509"/>
                  </a:lnTo>
                  <a:lnTo>
                    <a:pt x="578517" y="1001654"/>
                  </a:lnTo>
                  <a:lnTo>
                    <a:pt x="527264" y="986694"/>
                  </a:lnTo>
                  <a:lnTo>
                    <a:pt x="477847" y="970668"/>
                  </a:lnTo>
                  <a:lnTo>
                    <a:pt x="430353" y="953613"/>
                  </a:lnTo>
                  <a:lnTo>
                    <a:pt x="384866" y="935566"/>
                  </a:lnTo>
                  <a:lnTo>
                    <a:pt x="341472" y="916564"/>
                  </a:lnTo>
                  <a:lnTo>
                    <a:pt x="300258" y="896647"/>
                  </a:lnTo>
                  <a:lnTo>
                    <a:pt x="261308" y="875850"/>
                  </a:lnTo>
                  <a:lnTo>
                    <a:pt x="224708" y="854211"/>
                  </a:lnTo>
                  <a:lnTo>
                    <a:pt x="190544" y="831768"/>
                  </a:lnTo>
                  <a:lnTo>
                    <a:pt x="158901" y="808559"/>
                  </a:lnTo>
                  <a:lnTo>
                    <a:pt x="103524" y="759990"/>
                  </a:lnTo>
                  <a:lnTo>
                    <a:pt x="59259" y="708803"/>
                  </a:lnTo>
                  <a:lnTo>
                    <a:pt x="26794" y="655301"/>
                  </a:lnTo>
                  <a:lnTo>
                    <a:pt x="6812" y="599781"/>
                  </a:lnTo>
                  <a:lnTo>
                    <a:pt x="0" y="542544"/>
                  </a:lnTo>
                  <a:close/>
                </a:path>
              </a:pathLst>
            </a:custGeom>
            <a:ln w="2438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703831" y="45720"/>
            <a:ext cx="4608830" cy="960119"/>
          </a:xfrm>
          <a:custGeom>
            <a:avLst/>
            <a:gdLst/>
            <a:ahLst/>
            <a:cxnLst/>
            <a:rect l="l" t="t" r="r" b="b"/>
            <a:pathLst>
              <a:path w="4608830" h="960119">
                <a:moveTo>
                  <a:pt x="0" y="160020"/>
                </a:moveTo>
                <a:lnTo>
                  <a:pt x="8157" y="109435"/>
                </a:lnTo>
                <a:lnTo>
                  <a:pt x="30873" y="65507"/>
                </a:lnTo>
                <a:lnTo>
                  <a:pt x="65513" y="30870"/>
                </a:lnTo>
                <a:lnTo>
                  <a:pt x="109440" y="8156"/>
                </a:lnTo>
                <a:lnTo>
                  <a:pt x="160020" y="0"/>
                </a:lnTo>
                <a:lnTo>
                  <a:pt x="4448556" y="0"/>
                </a:lnTo>
                <a:lnTo>
                  <a:pt x="4499140" y="8156"/>
                </a:lnTo>
                <a:lnTo>
                  <a:pt x="4543068" y="30870"/>
                </a:lnTo>
                <a:lnTo>
                  <a:pt x="4577705" y="65507"/>
                </a:lnTo>
                <a:lnTo>
                  <a:pt x="4600419" y="109435"/>
                </a:lnTo>
                <a:lnTo>
                  <a:pt x="4608576" y="160020"/>
                </a:lnTo>
                <a:lnTo>
                  <a:pt x="4608576" y="800100"/>
                </a:lnTo>
                <a:lnTo>
                  <a:pt x="4600419" y="850684"/>
                </a:lnTo>
                <a:lnTo>
                  <a:pt x="4577705" y="894612"/>
                </a:lnTo>
                <a:lnTo>
                  <a:pt x="4543068" y="929249"/>
                </a:lnTo>
                <a:lnTo>
                  <a:pt x="4499140" y="951963"/>
                </a:lnTo>
                <a:lnTo>
                  <a:pt x="4448556" y="960119"/>
                </a:lnTo>
                <a:lnTo>
                  <a:pt x="160020" y="960119"/>
                </a:lnTo>
                <a:lnTo>
                  <a:pt x="109440" y="951963"/>
                </a:lnTo>
                <a:lnTo>
                  <a:pt x="65513" y="929249"/>
                </a:lnTo>
                <a:lnTo>
                  <a:pt x="30873" y="894612"/>
                </a:lnTo>
                <a:lnTo>
                  <a:pt x="8157" y="850684"/>
                </a:lnTo>
                <a:lnTo>
                  <a:pt x="0" y="800100"/>
                </a:lnTo>
                <a:lnTo>
                  <a:pt x="0" y="160020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89073" y="61341"/>
            <a:ext cx="283273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1190" marR="5080" indent="-619125">
              <a:spcBef>
                <a:spcPts val="105"/>
              </a:spcBef>
            </a:pPr>
            <a:r>
              <a:rPr sz="2800" b="1" spc="-5" dirty="0">
                <a:latin typeface="Calibri"/>
                <a:cs typeface="Calibri"/>
              </a:rPr>
              <a:t>Classification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selon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l’anatomie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6327" y="-177168"/>
            <a:ext cx="8621485" cy="1241457"/>
          </a:xfrm>
          <a:prstGeom prst="rect">
            <a:avLst/>
          </a:prstGeom>
        </p:spPr>
        <p:txBody>
          <a:bodyPr vert="horz" wrap="square" lIns="0" tIns="558891" rIns="0" bIns="0" rtlCol="0" anchor="ctr">
            <a:spAutoFit/>
          </a:bodyPr>
          <a:lstStyle/>
          <a:p>
            <a:pPr marL="122809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2060"/>
                </a:solidFill>
              </a:rPr>
              <a:t>Répartition</a:t>
            </a:r>
            <a:r>
              <a:rPr b="1" spc="-120" dirty="0">
                <a:solidFill>
                  <a:srgbClr val="002060"/>
                </a:solidFill>
              </a:rPr>
              <a:t> </a:t>
            </a:r>
            <a:r>
              <a:rPr b="1" spc="-10" dirty="0">
                <a:solidFill>
                  <a:srgbClr val="002060"/>
                </a:solidFill>
              </a:rPr>
              <a:t>géographique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870" y="1609344"/>
            <a:ext cx="11280710" cy="2785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281305">
              <a:spcBef>
                <a:spcPts val="100"/>
              </a:spcBef>
              <a:buFont typeface="Arial MT"/>
              <a:buChar char="•"/>
              <a:tabLst>
                <a:tab pos="354330" algn="l"/>
              </a:tabLst>
            </a:pPr>
            <a:r>
              <a:rPr sz="3200" dirty="0">
                <a:latin typeface="Calibri"/>
                <a:cs typeface="Calibri"/>
              </a:rPr>
              <a:t>Maladie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Cosmopolite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régionale</a:t>
            </a:r>
            <a:endParaRPr sz="3200" dirty="0">
              <a:latin typeface="Calibri"/>
              <a:cs typeface="Calibri"/>
            </a:endParaRPr>
          </a:p>
          <a:p>
            <a:pPr>
              <a:spcBef>
                <a:spcPts val="1210"/>
              </a:spcBef>
              <a:buFont typeface="Arial MT"/>
              <a:buChar char="•"/>
            </a:pPr>
            <a:endParaRPr sz="3200" dirty="0">
              <a:latin typeface="Calibri"/>
              <a:cs typeface="Calibri"/>
            </a:endParaRPr>
          </a:p>
          <a:p>
            <a:pPr marL="354330" indent="-281305">
              <a:buFont typeface="Arial MT"/>
              <a:buChar char="•"/>
              <a:tabLst>
                <a:tab pos="354330" algn="l"/>
              </a:tabLst>
            </a:pPr>
            <a:r>
              <a:rPr sz="3200" spc="-10" dirty="0" err="1">
                <a:latin typeface="Calibri"/>
                <a:cs typeface="Calibri"/>
              </a:rPr>
              <a:t>Primordiale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lang="fr-FR" sz="3200" dirty="0">
                <a:latin typeface="Calibri"/>
                <a:cs typeface="Calibri"/>
              </a:rPr>
              <a:t> </a:t>
            </a:r>
            <a:r>
              <a:rPr sz="3200" spc="-10" dirty="0" err="1">
                <a:latin typeface="Calibri"/>
                <a:cs typeface="Calibri"/>
              </a:rPr>
              <a:t>Paludisme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(chimioprophylaxie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chimiorésistance)</a:t>
            </a:r>
            <a:endParaRPr sz="2800" dirty="0">
              <a:latin typeface="Calibri"/>
              <a:cs typeface="Calibri"/>
            </a:endParaRPr>
          </a:p>
          <a:p>
            <a:pPr>
              <a:spcBef>
                <a:spcPts val="1705"/>
              </a:spcBef>
            </a:pPr>
            <a:endParaRPr sz="2800" dirty="0">
              <a:latin typeface="Calibri"/>
              <a:cs typeface="Calibri"/>
            </a:endParaRPr>
          </a:p>
          <a:p>
            <a:pPr marL="354330" indent="-281305">
              <a:buFont typeface="Arial MT"/>
              <a:buChar char="•"/>
              <a:tabLst>
                <a:tab pos="354330" algn="l"/>
              </a:tabLst>
            </a:pPr>
            <a:r>
              <a:rPr sz="3200" spc="-10" dirty="0" err="1">
                <a:latin typeface="Calibri"/>
                <a:cs typeface="Calibri"/>
              </a:rPr>
              <a:t>Climat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lang="fr-FR"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exigence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parasite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46122" y="1413206"/>
            <a:ext cx="8498205" cy="2676525"/>
          </a:xfrm>
          <a:custGeom>
            <a:avLst/>
            <a:gdLst/>
            <a:ahLst/>
            <a:cxnLst/>
            <a:rect l="l" t="t" r="r" b="b"/>
            <a:pathLst>
              <a:path w="8498205" h="2676525">
                <a:moveTo>
                  <a:pt x="0" y="2676144"/>
                </a:moveTo>
                <a:lnTo>
                  <a:pt x="8497824" y="2676144"/>
                </a:lnTo>
                <a:lnTo>
                  <a:pt x="8497824" y="0"/>
                </a:lnTo>
                <a:lnTo>
                  <a:pt x="0" y="0"/>
                </a:lnTo>
                <a:lnTo>
                  <a:pt x="0" y="2676144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14938" y="707814"/>
            <a:ext cx="4846320" cy="512961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90170">
              <a:spcBef>
                <a:spcPts val="160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Définition du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cycle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 évolutif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122" y="4184630"/>
            <a:ext cx="8069453" cy="176314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05837" y="1440484"/>
            <a:ext cx="8238490" cy="40043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200">
              <a:spcBef>
                <a:spcPts val="11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C’est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processus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biologique</a:t>
            </a:r>
            <a:r>
              <a:rPr sz="2800" spc="-5" dirty="0">
                <a:latin typeface="Calibri"/>
                <a:cs typeface="Calibri"/>
              </a:rPr>
              <a:t>, suivi par un </a:t>
            </a:r>
            <a:r>
              <a:rPr sz="2800" spc="-10" dirty="0">
                <a:latin typeface="Calibri"/>
                <a:cs typeface="Calibri"/>
              </a:rPr>
              <a:t>parasite, </a:t>
            </a:r>
            <a:r>
              <a:rPr sz="2800" spc="-5" dirty="0">
                <a:latin typeface="Calibri"/>
                <a:cs typeface="Calibri"/>
              </a:rPr>
              <a:t> depuis </a:t>
            </a:r>
            <a:r>
              <a:rPr sz="2800" dirty="0">
                <a:latin typeface="Calibri"/>
                <a:cs typeface="Calibri"/>
              </a:rPr>
              <a:t>sa </a:t>
            </a:r>
            <a:r>
              <a:rPr sz="2800" b="1" spc="5" dirty="0">
                <a:latin typeface="Calibri"/>
                <a:cs typeface="Calibri"/>
              </a:rPr>
              <a:t>naissance</a:t>
            </a:r>
            <a:r>
              <a:rPr sz="2800" spc="5" dirty="0">
                <a:latin typeface="Calibri"/>
                <a:cs typeface="Calibri"/>
              </a:rPr>
              <a:t>, </a:t>
            </a:r>
            <a:r>
              <a:rPr sz="2800" spc="-35" dirty="0">
                <a:latin typeface="Calibri"/>
                <a:cs typeface="Calibri"/>
              </a:rPr>
              <a:t>jusqu’à </a:t>
            </a:r>
            <a:r>
              <a:rPr sz="2800" dirty="0">
                <a:latin typeface="Calibri"/>
                <a:cs typeface="Calibri"/>
              </a:rPr>
              <a:t>sa </a:t>
            </a:r>
            <a:r>
              <a:rPr sz="2800" b="1" dirty="0">
                <a:latin typeface="Calibri"/>
                <a:cs typeface="Calibri"/>
              </a:rPr>
              <a:t>maturité </a:t>
            </a:r>
            <a:r>
              <a:rPr sz="2800" spc="-15" dirty="0">
                <a:latin typeface="Calibri"/>
                <a:cs typeface="Calibri"/>
              </a:rPr>
              <a:t>et </a:t>
            </a:r>
            <a:r>
              <a:rPr sz="2800" dirty="0">
                <a:latin typeface="Calibri"/>
                <a:cs typeface="Calibri"/>
              </a:rPr>
              <a:t>au </a:t>
            </a:r>
            <a:r>
              <a:rPr sz="2800" spc="-20" dirty="0">
                <a:latin typeface="Calibri"/>
                <a:cs typeface="Calibri"/>
              </a:rPr>
              <a:t>cours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duquel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passe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 </a:t>
            </a:r>
            <a:r>
              <a:rPr sz="2800" spc="-10" dirty="0">
                <a:latin typeface="Calibri"/>
                <a:cs typeface="Calibri"/>
              </a:rPr>
              <a:t>plusieurs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états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morphologiques</a:t>
            </a:r>
            <a:r>
              <a:rPr sz="2800" b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et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biologiques</a:t>
            </a:r>
            <a:endParaRPr sz="2800" dirty="0">
              <a:latin typeface="Calibri"/>
              <a:cs typeface="Calibri"/>
            </a:endParaRPr>
          </a:p>
          <a:p>
            <a:pPr marL="469900" marR="690880" indent="-457200">
              <a:spcBef>
                <a:spcPts val="5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cycle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évolutif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s’accomplit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chez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ou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plusieurs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hôtes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selon</a:t>
            </a:r>
            <a:r>
              <a:rPr sz="2800" spc="-20" dirty="0">
                <a:latin typeface="Calibri"/>
                <a:cs typeface="Calibri"/>
              </a:rPr>
              <a:t> différentes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modalités.</a:t>
            </a:r>
            <a:endParaRPr sz="2800" dirty="0">
              <a:latin typeface="Calibri"/>
              <a:cs typeface="Calibri"/>
            </a:endParaRPr>
          </a:p>
          <a:p>
            <a:pPr marL="615315" indent="-574040">
              <a:spcBef>
                <a:spcPts val="2510"/>
              </a:spcBef>
              <a:buFont typeface="Wingdings"/>
              <a:buChar char=""/>
              <a:tabLst>
                <a:tab pos="615315" algn="l"/>
                <a:tab pos="615950" algn="l"/>
              </a:tabLst>
            </a:pPr>
            <a:r>
              <a:rPr sz="3600" b="1" spc="-5" dirty="0">
                <a:latin typeface="Calibri"/>
                <a:cs typeface="Calibri"/>
              </a:rPr>
              <a:t>Les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parasites</a:t>
            </a:r>
            <a:r>
              <a:rPr sz="3600" b="1" spc="-3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à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cycle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monoxène</a:t>
            </a:r>
            <a:endParaRPr sz="3600" dirty="0">
              <a:latin typeface="Calibri"/>
              <a:cs typeface="Calibri"/>
            </a:endParaRPr>
          </a:p>
          <a:p>
            <a:pPr marL="615315" indent="-574040">
              <a:buFont typeface="Wingdings"/>
              <a:buChar char=""/>
              <a:tabLst>
                <a:tab pos="615315" algn="l"/>
                <a:tab pos="615950" algn="l"/>
              </a:tabLst>
            </a:pPr>
            <a:r>
              <a:rPr sz="3600" b="1" spc="-5" dirty="0">
                <a:latin typeface="Calibri"/>
                <a:cs typeface="Calibri"/>
              </a:rPr>
              <a:t>Les </a:t>
            </a:r>
            <a:r>
              <a:rPr sz="3600" b="1" spc="-15" dirty="0">
                <a:latin typeface="Calibri"/>
                <a:cs typeface="Calibri"/>
              </a:rPr>
              <a:t>parasites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à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cycle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-30" dirty="0">
                <a:latin typeface="Calibri"/>
                <a:cs typeface="Calibri"/>
              </a:rPr>
              <a:t>hétéroxène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6EF88E1B-5987-BF27-5644-D76F017C95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04042" y="1119674"/>
            <a:ext cx="2677738" cy="28249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6171" y="80741"/>
            <a:ext cx="11155878" cy="2457186"/>
          </a:xfrm>
          <a:custGeom>
            <a:avLst/>
            <a:gdLst/>
            <a:ahLst/>
            <a:cxnLst/>
            <a:rect l="l" t="t" r="r" b="b"/>
            <a:pathLst>
              <a:path w="8135620" h="3322320">
                <a:moveTo>
                  <a:pt x="0" y="3322320"/>
                </a:moveTo>
                <a:lnTo>
                  <a:pt x="8135111" y="3322320"/>
                </a:lnTo>
                <a:lnTo>
                  <a:pt x="8135111" y="0"/>
                </a:lnTo>
                <a:lnTo>
                  <a:pt x="0" y="0"/>
                </a:lnTo>
                <a:lnTo>
                  <a:pt x="0" y="3322320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171" y="80741"/>
            <a:ext cx="11090564" cy="224721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Parasites</a:t>
            </a:r>
            <a:r>
              <a:rPr sz="2400" b="1" u="heavy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à</a:t>
            </a:r>
            <a:r>
              <a:rPr sz="24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cycle</a:t>
            </a:r>
            <a:r>
              <a:rPr sz="24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monoxène</a:t>
            </a:r>
            <a:r>
              <a:rPr sz="2400" b="1" spc="-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(mono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Calibri"/>
                <a:cs typeface="Calibri"/>
              </a:rPr>
              <a:t>un</a:t>
            </a:r>
            <a:r>
              <a:rPr sz="24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Calibri"/>
                <a:cs typeface="Calibri"/>
              </a:rPr>
              <a:t>seul</a:t>
            </a:r>
            <a:r>
              <a:rPr sz="24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;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xénos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Calibri"/>
                <a:cs typeface="Calibri"/>
              </a:rPr>
              <a:t>hôte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469900" indent="-457834">
              <a:lnSpc>
                <a:spcPts val="3325"/>
              </a:lnSpc>
              <a:spcBef>
                <a:spcPts val="2165"/>
              </a:spcBef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400" b="1" spc="-10" dirty="0">
                <a:latin typeface="Calibri"/>
                <a:cs typeface="Calibri"/>
              </a:rPr>
              <a:t>Cycle </a:t>
            </a:r>
            <a:r>
              <a:rPr sz="2400" b="1" dirty="0">
                <a:latin typeface="Calibri"/>
                <a:cs typeface="Calibri"/>
              </a:rPr>
              <a:t>à un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seul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hôte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hôte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00AF50"/>
                </a:solidFill>
                <a:latin typeface="Calibri"/>
                <a:cs typeface="Calibri"/>
              </a:rPr>
              <a:t>définitif),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soit</a:t>
            </a:r>
            <a:endParaRPr sz="2400" dirty="0">
              <a:latin typeface="Calibri"/>
              <a:cs typeface="Calibri"/>
            </a:endParaRPr>
          </a:p>
          <a:p>
            <a:pPr marL="469900" indent="-457834">
              <a:lnSpc>
                <a:spcPts val="4765"/>
              </a:lnSpc>
              <a:buFont typeface="Wingdings"/>
              <a:buChar char=""/>
              <a:tabLst>
                <a:tab pos="469900" algn="l"/>
                <a:tab pos="470534" algn="l"/>
                <a:tab pos="3973195" algn="l"/>
                <a:tab pos="4421505" algn="l"/>
              </a:tabLst>
            </a:pP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Cycle</a:t>
            </a:r>
            <a:r>
              <a:rPr sz="2400" b="1" spc="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5" dirty="0" err="1">
                <a:solidFill>
                  <a:srgbClr val="6F2F9F"/>
                </a:solidFill>
                <a:latin typeface="Calibri"/>
                <a:cs typeface="Calibri"/>
              </a:rPr>
              <a:t>monoxène</a:t>
            </a:r>
            <a:r>
              <a:rPr sz="24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direct</a:t>
            </a:r>
            <a:r>
              <a:rPr sz="2400" spc="5" dirty="0">
                <a:latin typeface="Calibri"/>
                <a:cs typeface="Calibri"/>
              </a:rPr>
              <a:t>=</a:t>
            </a:r>
            <a:r>
              <a:rPr lang="fr-FR"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sans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migration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endogène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larves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infestantes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chez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l’hôte.</a:t>
            </a:r>
            <a:endParaRPr sz="2400" dirty="0">
              <a:latin typeface="Calibri"/>
              <a:cs typeface="Calibri"/>
            </a:endParaRPr>
          </a:p>
          <a:p>
            <a:pPr marL="469900" indent="-457834">
              <a:lnSpc>
                <a:spcPts val="4765"/>
              </a:lnSpc>
              <a:buFont typeface="Wingdings"/>
              <a:buChar char=""/>
              <a:tabLst>
                <a:tab pos="469900" algn="l"/>
                <a:tab pos="470534" algn="l"/>
                <a:tab pos="4781550" algn="l"/>
                <a:tab pos="5229225" algn="l"/>
              </a:tabLst>
            </a:pP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Cycle</a:t>
            </a:r>
            <a:r>
              <a:rPr sz="2400" b="1" spc="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5" dirty="0" err="1">
                <a:solidFill>
                  <a:srgbClr val="6F2F9F"/>
                </a:solidFill>
                <a:latin typeface="Calibri"/>
                <a:cs typeface="Calibri"/>
              </a:rPr>
              <a:t>monoxène</a:t>
            </a:r>
            <a:r>
              <a:rPr sz="24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semi-direct</a:t>
            </a:r>
            <a:r>
              <a:rPr lang="fr-FR" sz="24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migration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</a:t>
            </a:r>
            <a:r>
              <a:rPr lang="fr-FR" sz="2400" spc="-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larves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infestantes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chez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l’hôte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C3C8B337-A81D-2279-0496-0FBC24B98478}"/>
              </a:ext>
            </a:extLst>
          </p:cNvPr>
          <p:cNvSpPr/>
          <p:nvPr/>
        </p:nvSpPr>
        <p:spPr>
          <a:xfrm>
            <a:off x="106171" y="2845837"/>
            <a:ext cx="11301144" cy="3945392"/>
          </a:xfrm>
          <a:custGeom>
            <a:avLst/>
            <a:gdLst/>
            <a:ahLst/>
            <a:cxnLst/>
            <a:rect l="l" t="t" r="r" b="b"/>
            <a:pathLst>
              <a:path w="8498205" h="5260975">
                <a:moveTo>
                  <a:pt x="0" y="5260848"/>
                </a:moveTo>
                <a:lnTo>
                  <a:pt x="8497824" y="5260848"/>
                </a:lnTo>
                <a:lnTo>
                  <a:pt x="8497824" y="0"/>
                </a:lnTo>
                <a:lnTo>
                  <a:pt x="0" y="0"/>
                </a:lnTo>
                <a:lnTo>
                  <a:pt x="0" y="5260848"/>
                </a:lnTo>
                <a:close/>
              </a:path>
            </a:pathLst>
          </a:custGeom>
          <a:ln w="9144">
            <a:solidFill>
              <a:srgbClr val="8EB4E2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CE460D70-B42E-397E-BBE7-51C5793D9A4C}"/>
              </a:ext>
            </a:extLst>
          </p:cNvPr>
          <p:cNvSpPr txBox="1"/>
          <p:nvPr/>
        </p:nvSpPr>
        <p:spPr>
          <a:xfrm>
            <a:off x="302113" y="2994115"/>
            <a:ext cx="11354765" cy="306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</a:t>
            </a:r>
            <a:r>
              <a:rPr sz="2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22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</a:t>
            </a:r>
            <a:r>
              <a:rPr sz="2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22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ite</a:t>
            </a:r>
            <a:r>
              <a:rPr sz="22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à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</a:t>
            </a:r>
            <a:r>
              <a:rPr sz="22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y</a:t>
            </a: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</a:t>
            </a:r>
            <a:r>
              <a:rPr sz="2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le</a:t>
            </a: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</a:t>
            </a:r>
            <a:r>
              <a:rPr sz="2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ét</a:t>
            </a: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ér</a:t>
            </a:r>
            <a:r>
              <a:rPr sz="22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</a:t>
            </a:r>
            <a:r>
              <a:rPr sz="22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x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è</a:t>
            </a:r>
            <a:r>
              <a:rPr sz="2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</a:t>
            </a:r>
            <a:r>
              <a:rPr sz="2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</a:t>
            </a:r>
            <a:r>
              <a:rPr sz="2200" b="1" spc="-3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(</a:t>
            </a:r>
            <a:r>
              <a:rPr sz="2200" b="1" spc="-5" dirty="0">
                <a:latin typeface="Calibri"/>
                <a:cs typeface="Calibri"/>
              </a:rPr>
              <a:t>c</a:t>
            </a:r>
            <a:r>
              <a:rPr sz="2200" b="1" dirty="0">
                <a:latin typeface="Calibri"/>
                <a:cs typeface="Calibri"/>
              </a:rPr>
              <a:t>ompor</a:t>
            </a:r>
            <a:r>
              <a:rPr sz="2200" b="1" spc="-25" dirty="0"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t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u</a:t>
            </a:r>
            <a:r>
              <a:rPr sz="2200" b="1" spc="-5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u</a:t>
            </a:r>
            <a:r>
              <a:rPr sz="2200" b="1" spc="5" dirty="0">
                <a:latin typeface="Calibri"/>
                <a:cs typeface="Calibri"/>
              </a:rPr>
              <a:t> p</a:t>
            </a:r>
            <a:r>
              <a:rPr sz="2200" b="1" spc="-15" dirty="0">
                <a:latin typeface="Calibri"/>
                <a:cs typeface="Calibri"/>
              </a:rPr>
              <a:t>l</a:t>
            </a:r>
            <a:r>
              <a:rPr sz="2200" b="1" dirty="0">
                <a:latin typeface="Calibri"/>
                <a:cs typeface="Calibri"/>
              </a:rPr>
              <a:t>u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spc="-20" dirty="0">
                <a:latin typeface="Calibri"/>
                <a:cs typeface="Calibri"/>
              </a:rPr>
              <a:t>i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5" dirty="0">
                <a:latin typeface="Calibri"/>
                <a:cs typeface="Calibri"/>
              </a:rPr>
              <a:t>u</a:t>
            </a:r>
            <a:r>
              <a:rPr sz="2200" b="1" spc="-20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s </a:t>
            </a:r>
            <a:r>
              <a:rPr sz="2200" b="1" dirty="0">
                <a:latin typeface="Calibri"/>
                <a:cs typeface="Calibri"/>
              </a:rPr>
              <a:t>hô</a:t>
            </a:r>
            <a:r>
              <a:rPr sz="2200" b="1" spc="-25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25" dirty="0">
                <a:latin typeface="Calibri"/>
                <a:cs typeface="Calibri"/>
              </a:rPr>
              <a:t>s</a:t>
            </a:r>
            <a:r>
              <a:rPr sz="2200" b="1" spc="-5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200" b="1" spc="-35" dirty="0">
                <a:latin typeface="Calibri"/>
                <a:cs typeface="Calibri"/>
              </a:rPr>
              <a:t>L’hôte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définitif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héberge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AF50"/>
                </a:solidFill>
                <a:latin typeface="Calibri"/>
                <a:cs typeface="Calibri"/>
              </a:rPr>
              <a:t>l’adulte</a:t>
            </a:r>
            <a:endParaRPr sz="2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200" b="1" spc="-35" dirty="0">
                <a:latin typeface="Calibri"/>
                <a:cs typeface="Calibri"/>
              </a:rPr>
              <a:t>L’hôte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intermédiaire,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nombre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b="1" spc="5" dirty="0">
                <a:latin typeface="Calibri"/>
                <a:cs typeface="Calibri"/>
              </a:rPr>
              <a:t>un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deux,</a:t>
            </a:r>
            <a:r>
              <a:rPr lang="fr-FR" sz="2200" b="1" dirty="0">
                <a:latin typeface="Calibri"/>
                <a:cs typeface="Calibri"/>
              </a:rPr>
              <a:t> </a:t>
            </a:r>
            <a:r>
              <a:rPr sz="2200" spc="-15" dirty="0" err="1">
                <a:latin typeface="Calibri"/>
                <a:cs typeface="Calibri"/>
              </a:rPr>
              <a:t>hébergent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AF50"/>
                </a:solidFill>
                <a:latin typeface="Calibri"/>
                <a:cs typeface="Calibri"/>
              </a:rPr>
              <a:t>les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AF50"/>
                </a:solidFill>
                <a:latin typeface="Calibri"/>
                <a:cs typeface="Calibri"/>
              </a:rPr>
              <a:t>larves.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fr-FR" sz="22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Il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existe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plusieurs </a:t>
            </a:r>
            <a:r>
              <a:rPr sz="2200" dirty="0">
                <a:latin typeface="Calibri"/>
                <a:cs typeface="Calibri"/>
              </a:rPr>
              <a:t>types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Cycle</a:t>
            </a:r>
            <a:r>
              <a:rPr sz="22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dixéne</a:t>
            </a:r>
            <a:r>
              <a:rPr sz="22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: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cycle </a:t>
            </a:r>
            <a:r>
              <a:rPr sz="2200" spc="-15" dirty="0">
                <a:latin typeface="Calibri"/>
                <a:cs typeface="Calibri"/>
              </a:rPr>
              <a:t>avec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2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hôtes </a:t>
            </a:r>
            <a:r>
              <a:rPr sz="2200" spc="-20" dirty="0">
                <a:latin typeface="Calibri"/>
                <a:cs typeface="Calibri"/>
              </a:rPr>
              <a:t>(</a:t>
            </a:r>
            <a:r>
              <a:rPr sz="2200" b="1" spc="-20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2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AF50"/>
                </a:solidFill>
                <a:latin typeface="Calibri"/>
                <a:cs typeface="Calibri"/>
              </a:rPr>
              <a:t>HD,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 et</a:t>
            </a:r>
            <a:r>
              <a:rPr sz="2200" b="1" spc="5" dirty="0">
                <a:solidFill>
                  <a:srgbClr val="00AF50"/>
                </a:solidFill>
                <a:latin typeface="Calibri"/>
                <a:cs typeface="Calibri"/>
              </a:rPr>
              <a:t> 1 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HI</a:t>
            </a:r>
            <a:r>
              <a:rPr sz="2200" spc="-5" dirty="0">
                <a:latin typeface="Calibri"/>
                <a:cs typeface="Calibri"/>
              </a:rPr>
              <a:t>).</a:t>
            </a:r>
            <a:r>
              <a:rPr lang="fr-FR" sz="2200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Ex.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Fasciola</a:t>
            </a:r>
            <a:r>
              <a:rPr sz="2200" b="1" i="1" spc="-8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hepatica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Calibri"/>
              <a:cs typeface="Calibri"/>
            </a:endParaRPr>
          </a:p>
          <a:p>
            <a:pPr marL="95250" marR="501015" indent="-83185">
              <a:lnSpc>
                <a:spcPct val="100000"/>
              </a:lnSpc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lang="fr-FR" sz="2200" b="1" spc="-10" dirty="0">
                <a:solidFill>
                  <a:srgbClr val="6F2F9F"/>
                </a:solidFill>
                <a:latin typeface="Calibri"/>
                <a:cs typeface="Calibri"/>
              </a:rPr>
              <a:t>  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Cycle</a:t>
            </a:r>
            <a:r>
              <a:rPr sz="22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alibri"/>
                <a:cs typeface="Calibri"/>
              </a:rPr>
              <a:t>trixéne</a:t>
            </a:r>
            <a:r>
              <a:rPr sz="22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: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cycle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avec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 </a:t>
            </a:r>
            <a:r>
              <a:rPr sz="2200" spc="-5" dirty="0">
                <a:latin typeface="Calibri"/>
                <a:cs typeface="Calibri"/>
              </a:rPr>
              <a:t>hôtes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(</a:t>
            </a:r>
            <a:r>
              <a:rPr sz="2200" b="1" spc="-30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200" b="1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AF50"/>
                </a:solidFill>
                <a:latin typeface="Calibri"/>
                <a:cs typeface="Calibri"/>
              </a:rPr>
              <a:t>HD,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 et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AF50"/>
                </a:solidFill>
                <a:latin typeface="Calibri"/>
                <a:cs typeface="Calibri"/>
              </a:rPr>
              <a:t>2 </a:t>
            </a:r>
            <a:r>
              <a:rPr sz="2200" b="1" spc="-5" dirty="0">
                <a:solidFill>
                  <a:srgbClr val="00AF50"/>
                </a:solidFill>
                <a:latin typeface="Calibri"/>
                <a:cs typeface="Calibri"/>
              </a:rPr>
              <a:t>HI</a:t>
            </a:r>
            <a:r>
              <a:rPr sz="2200" spc="-5" dirty="0">
                <a:latin typeface="Calibri"/>
                <a:cs typeface="Calibri"/>
              </a:rPr>
              <a:t>). </a:t>
            </a:r>
            <a:r>
              <a:rPr sz="2200" spc="-6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Ex.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Dicrocoelium</a:t>
            </a:r>
            <a:r>
              <a:rPr sz="2200" b="1" i="1" spc="-2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lanceolatum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12" y="338794"/>
            <a:ext cx="12005388" cy="6527236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99085" marR="652780" indent="-287020">
              <a:lnSpc>
                <a:spcPct val="150000"/>
              </a:lnSpc>
              <a:spcBef>
                <a:spcPts val="785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Hôte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Organisme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vivant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héberge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agent pathogène.</a:t>
            </a:r>
            <a:endParaRPr sz="2400" dirty="0">
              <a:latin typeface="Calibri"/>
              <a:cs typeface="Calibri"/>
            </a:endParaRPr>
          </a:p>
          <a:p>
            <a:pPr marR="882650">
              <a:lnSpc>
                <a:spcPct val="150000"/>
              </a:lnSpc>
              <a:spcBef>
                <a:spcPts val="2845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L'hôte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est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définitif</a:t>
            </a:r>
            <a:r>
              <a:rPr lang="fr-FR" sz="24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héberge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forme </a:t>
            </a:r>
            <a:r>
              <a:rPr sz="2400" b="1" dirty="0">
                <a:latin typeface="Calibri"/>
                <a:cs typeface="Calibri"/>
              </a:rPr>
              <a:t>sexuée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adulte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parasite.</a:t>
            </a:r>
            <a:r>
              <a:rPr lang="fr-FR" sz="2400" spc="-10" dirty="0">
                <a:latin typeface="Calibri"/>
                <a:cs typeface="Calibri"/>
              </a:rPr>
              <a:t>    </a:t>
            </a:r>
            <a:r>
              <a:rPr lang="fr-FR" sz="2200" b="1" dirty="0">
                <a:cs typeface="Calibri"/>
              </a:rPr>
              <a:t>Ex</a:t>
            </a:r>
            <a:r>
              <a:rPr lang="fr-FR" sz="2200" b="1" spc="-65" dirty="0">
                <a:cs typeface="Calibri"/>
              </a:rPr>
              <a:t> </a:t>
            </a:r>
            <a:r>
              <a:rPr lang="fr-FR" sz="2200" b="1" dirty="0">
                <a:cs typeface="Calibri"/>
              </a:rPr>
              <a:t>:</a:t>
            </a:r>
            <a:r>
              <a:rPr lang="fr-FR" sz="2200" b="1" spc="-65" dirty="0">
                <a:cs typeface="Calibri"/>
              </a:rPr>
              <a:t> </a:t>
            </a:r>
            <a:r>
              <a:rPr lang="fr-FR" sz="2200" b="1" dirty="0">
                <a:cs typeface="Calibri"/>
              </a:rPr>
              <a:t>L'homme</a:t>
            </a:r>
            <a:r>
              <a:rPr lang="fr-FR" sz="2200" b="1" spc="-65" dirty="0">
                <a:cs typeface="Calibri"/>
              </a:rPr>
              <a:t> </a:t>
            </a:r>
            <a:r>
              <a:rPr lang="fr-FR" sz="2200" b="1" dirty="0">
                <a:cs typeface="Calibri"/>
              </a:rPr>
              <a:t>est</a:t>
            </a:r>
            <a:r>
              <a:rPr lang="fr-FR" sz="2200" b="1" spc="-65" dirty="0">
                <a:cs typeface="Calibri"/>
              </a:rPr>
              <a:t> </a:t>
            </a:r>
            <a:r>
              <a:rPr lang="fr-FR" sz="2200" b="1" dirty="0">
                <a:cs typeface="Calibri"/>
              </a:rPr>
              <a:t>l'hôte</a:t>
            </a:r>
            <a:r>
              <a:rPr lang="fr-FR" sz="2200" b="1" spc="-65" dirty="0">
                <a:cs typeface="Calibri"/>
              </a:rPr>
              <a:t> </a:t>
            </a:r>
            <a:r>
              <a:rPr lang="fr-FR" sz="2200" b="1" dirty="0">
                <a:cs typeface="Calibri"/>
              </a:rPr>
              <a:t>définitif</a:t>
            </a:r>
            <a:r>
              <a:rPr lang="fr-FR" sz="2200" b="1" spc="-65" dirty="0">
                <a:cs typeface="Calibri"/>
              </a:rPr>
              <a:t> </a:t>
            </a:r>
            <a:r>
              <a:rPr lang="fr-FR" sz="2200" b="1" dirty="0">
                <a:cs typeface="Calibri"/>
              </a:rPr>
              <a:t>des</a:t>
            </a:r>
            <a:r>
              <a:rPr lang="fr-FR" sz="2200" b="1" spc="-60" dirty="0">
                <a:cs typeface="Calibri"/>
              </a:rPr>
              <a:t> </a:t>
            </a:r>
            <a:r>
              <a:rPr lang="fr-FR" sz="2200" b="1" spc="-20" dirty="0">
                <a:cs typeface="Calibri"/>
              </a:rPr>
              <a:t>vers </a:t>
            </a:r>
            <a:r>
              <a:rPr lang="fr-FR" sz="2200" b="1" dirty="0">
                <a:cs typeface="Calibri"/>
              </a:rPr>
              <a:t>adultes</a:t>
            </a:r>
            <a:r>
              <a:rPr lang="fr-FR" sz="2200" b="1" spc="-60" dirty="0">
                <a:cs typeface="Calibri"/>
              </a:rPr>
              <a:t> </a:t>
            </a:r>
            <a:r>
              <a:rPr lang="fr-FR" sz="2200" b="1" dirty="0">
                <a:cs typeface="Calibri"/>
              </a:rPr>
              <a:t>mâles</a:t>
            </a:r>
            <a:r>
              <a:rPr lang="fr-FR" sz="2200" b="1" spc="-60" dirty="0">
                <a:cs typeface="Calibri"/>
              </a:rPr>
              <a:t> </a:t>
            </a:r>
            <a:r>
              <a:rPr lang="fr-FR" sz="2200" b="1" dirty="0">
                <a:cs typeface="Calibri"/>
              </a:rPr>
              <a:t>et</a:t>
            </a:r>
            <a:r>
              <a:rPr lang="fr-FR" sz="2200" b="1" spc="-55" dirty="0">
                <a:cs typeface="Calibri"/>
              </a:rPr>
              <a:t> </a:t>
            </a:r>
            <a:r>
              <a:rPr lang="fr-FR" sz="2200" b="1" spc="-10" dirty="0">
                <a:cs typeface="Calibri"/>
              </a:rPr>
              <a:t>femelles</a:t>
            </a:r>
            <a:r>
              <a:rPr lang="fr-FR" sz="2200" b="1" spc="-60" dirty="0">
                <a:cs typeface="Calibri"/>
              </a:rPr>
              <a:t> </a:t>
            </a:r>
            <a:r>
              <a:rPr lang="fr-FR" sz="2200" b="1" dirty="0">
                <a:cs typeface="Calibri"/>
              </a:rPr>
              <a:t>d'</a:t>
            </a:r>
            <a:r>
              <a:rPr lang="fr-FR" sz="2200" b="1" i="1" dirty="0">
                <a:cs typeface="Calibri"/>
              </a:rPr>
              <a:t>Ascaris</a:t>
            </a:r>
            <a:r>
              <a:rPr lang="fr-FR" sz="2200" b="1" i="1" spc="-60" dirty="0">
                <a:cs typeface="Calibri"/>
              </a:rPr>
              <a:t> </a:t>
            </a:r>
            <a:r>
              <a:rPr lang="fr-FR" sz="2200" b="1" i="1" spc="-25" dirty="0">
                <a:cs typeface="Calibri"/>
              </a:rPr>
              <a:t>ou </a:t>
            </a:r>
            <a:r>
              <a:rPr lang="fr-FR" sz="2200" b="1" i="1" spc="-10" dirty="0">
                <a:cs typeface="Calibri"/>
              </a:rPr>
              <a:t>d'</a:t>
            </a:r>
            <a:r>
              <a:rPr lang="fr-FR" sz="2200" b="1" i="1" spc="-10" dirty="0" err="1">
                <a:cs typeface="Calibri"/>
              </a:rPr>
              <a:t>Enterobius</a:t>
            </a:r>
            <a:endParaRPr lang="fr-FR" sz="2200" b="1" i="1" spc="-10" dirty="0">
              <a:cs typeface="Calibri"/>
            </a:endParaRPr>
          </a:p>
          <a:p>
            <a:pPr marR="882650">
              <a:lnSpc>
                <a:spcPct val="150000"/>
              </a:lnSpc>
              <a:spcBef>
                <a:spcPts val="2845"/>
              </a:spcBef>
            </a:pPr>
            <a:endParaRPr sz="22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50000"/>
              </a:lnSpc>
              <a:spcBef>
                <a:spcPts val="595"/>
              </a:spcBef>
              <a:buFont typeface="Wingdings" panose="05000000000000000000" pitchFamily="2" charset="2"/>
              <a:buChar char="Ø"/>
              <a:tabLst>
                <a:tab pos="29908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L'hôte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est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intermédiaire</a:t>
            </a:r>
            <a:r>
              <a:rPr lang="fr-FR" sz="24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héberge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forme </a:t>
            </a:r>
            <a:r>
              <a:rPr sz="2400" b="1" dirty="0">
                <a:latin typeface="Calibri"/>
                <a:cs typeface="Calibri"/>
              </a:rPr>
              <a:t>asexuée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larvaire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parasite.</a:t>
            </a:r>
            <a:endParaRPr sz="2400" dirty="0">
              <a:latin typeface="Calibri"/>
              <a:cs typeface="Calibri"/>
            </a:endParaRPr>
          </a:p>
          <a:p>
            <a:pPr marL="641985" marR="1358265" indent="-342900">
              <a:lnSpc>
                <a:spcPct val="150000"/>
              </a:lnSpc>
              <a:spcBef>
                <a:spcPts val="2845"/>
              </a:spcBef>
              <a:buFont typeface="Wingdings" panose="05000000000000000000" pitchFamily="2" charset="2"/>
              <a:buChar char="ü"/>
            </a:pPr>
            <a:r>
              <a:rPr sz="2400" dirty="0">
                <a:latin typeface="Calibri"/>
                <a:cs typeface="Calibri"/>
              </a:rPr>
              <a:t>Il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peut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être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passif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abrite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forme infestante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(exemple: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dirty="0">
                <a:latin typeface="Arial MT"/>
                <a:cs typeface="Arial MT"/>
              </a:rPr>
              <a:t>œ</a:t>
            </a:r>
            <a:r>
              <a:rPr sz="2400" dirty="0">
                <a:latin typeface="Calibri"/>
                <a:cs typeface="Calibri"/>
              </a:rPr>
              <a:t>uf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lang="fr-FR" sz="2400" spc="-3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tænias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641985" marR="267335" indent="-342900">
              <a:lnSpc>
                <a:spcPct val="150000"/>
              </a:lnSpc>
              <a:spcBef>
                <a:spcPts val="3440"/>
              </a:spcBef>
              <a:buFont typeface="Wingdings" panose="05000000000000000000" pitchFamily="2" charset="2"/>
              <a:buChar char="ü"/>
            </a:pPr>
            <a:r>
              <a:rPr sz="2400" dirty="0">
                <a:latin typeface="Calibri"/>
                <a:cs typeface="Calibri"/>
              </a:rPr>
              <a:t>Ou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actif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transporte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inocule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forme infestante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parasite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(exemple: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l'anophèle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pour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plasmodium,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phlébotome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-25" dirty="0">
                <a:latin typeface="Calibri"/>
                <a:cs typeface="Calibri"/>
              </a:rPr>
              <a:t> les </a:t>
            </a:r>
            <a:r>
              <a:rPr sz="2400" spc="-10" dirty="0">
                <a:latin typeface="Calibri"/>
                <a:cs typeface="Calibri"/>
              </a:rPr>
              <a:t>leishmanies).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37322" y="415025"/>
            <a:ext cx="12033379" cy="1483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5080" indent="-28194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4640" algn="l"/>
              </a:tabLst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Réservoir</a:t>
            </a:r>
            <a:r>
              <a:rPr sz="22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2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parasite</a:t>
            </a:r>
            <a:r>
              <a:rPr sz="22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(RP)</a:t>
            </a:r>
            <a:r>
              <a:rPr lang="fr-FR" sz="2200" b="1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2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Source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à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partir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de </a:t>
            </a:r>
            <a:r>
              <a:rPr sz="2200" dirty="0">
                <a:latin typeface="Calibri"/>
                <a:cs typeface="Calibri"/>
              </a:rPr>
              <a:t>laquelle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parasite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diffusera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vers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d’autres </a:t>
            </a:r>
            <a:r>
              <a:rPr sz="2200" dirty="0">
                <a:latin typeface="Calibri"/>
                <a:cs typeface="Calibri"/>
              </a:rPr>
              <a:t>hôtes,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plus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sensibles.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C’est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biotope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dans </a:t>
            </a:r>
            <a:r>
              <a:rPr sz="2200" dirty="0">
                <a:latin typeface="Calibri"/>
                <a:cs typeface="Calibri"/>
              </a:rPr>
              <a:t>lequel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parasite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assure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survie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et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donc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la </a:t>
            </a:r>
            <a:r>
              <a:rPr sz="2200" spc="-10" dirty="0">
                <a:latin typeface="Calibri"/>
                <a:cs typeface="Calibri"/>
              </a:rPr>
              <a:t>pérennité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sa</a:t>
            </a:r>
            <a:r>
              <a:rPr lang="fr-FR"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descendance.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6E9BE8EA-3775-3BF8-9B8D-9C376DE61F4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6888" y="4096139"/>
            <a:ext cx="1913219" cy="1890966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7AF28C55-0AE1-FE2A-1A26-DD5DEE1ABED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36889" y="1490129"/>
            <a:ext cx="1913219" cy="2384843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62F9A344-12F0-C0AB-2C9A-8C0C1E60D7E4}"/>
              </a:ext>
            </a:extLst>
          </p:cNvPr>
          <p:cNvSpPr txBox="1"/>
          <p:nvPr/>
        </p:nvSpPr>
        <p:spPr>
          <a:xfrm>
            <a:off x="206203" y="2274513"/>
            <a:ext cx="9311021" cy="219425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529590" indent="-28130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529590" algn="l"/>
              </a:tabLst>
            </a:pPr>
            <a:r>
              <a:rPr sz="2400" b="1" spc="-10" dirty="0">
                <a:latin typeface="Calibri"/>
                <a:cs typeface="Calibri"/>
              </a:rPr>
              <a:t>Réservoir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parasite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(R.P)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400" spc="409" dirty="0">
                <a:latin typeface="Segoe UI Symbol"/>
                <a:cs typeface="Segoe UI Symbol"/>
              </a:rPr>
              <a:t>✔</a:t>
            </a:r>
            <a:r>
              <a:rPr sz="2400" spc="145" dirty="0">
                <a:latin typeface="Segoe UI Symbol"/>
                <a:cs typeface="Segoe UI Symbol"/>
              </a:rPr>
              <a:t> </a:t>
            </a:r>
            <a:r>
              <a:rPr sz="2400" b="1" dirty="0">
                <a:latin typeface="Calibri"/>
                <a:cs typeface="Calibri"/>
              </a:rPr>
              <a:t>R.P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humain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affections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strictement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humaines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</a:t>
            </a:r>
            <a:r>
              <a:rPr sz="2400" b="1" spc="-10" dirty="0">
                <a:solidFill>
                  <a:srgbClr val="4F81BD"/>
                </a:solidFill>
                <a:latin typeface="Calibri"/>
                <a:cs typeface="Calibri"/>
              </a:rPr>
              <a:t>Anthroponose</a:t>
            </a:r>
            <a:r>
              <a:rPr sz="2400" b="1" spc="-10" dirty="0"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2400" dirty="0">
              <a:latin typeface="Calibri"/>
              <a:cs typeface="Calibri"/>
            </a:endParaRPr>
          </a:p>
          <a:p>
            <a:pPr marL="187325" marR="140335" indent="-175260">
              <a:lnSpc>
                <a:spcPct val="116700"/>
              </a:lnSpc>
            </a:pPr>
            <a:r>
              <a:rPr sz="2400" spc="409" dirty="0">
                <a:latin typeface="Segoe UI Symbol"/>
                <a:cs typeface="Segoe UI Symbol"/>
              </a:rPr>
              <a:t>✔</a:t>
            </a:r>
            <a:r>
              <a:rPr sz="2400" spc="150" dirty="0">
                <a:latin typeface="Segoe UI Symbol"/>
                <a:cs typeface="Segoe UI Symbol"/>
              </a:rPr>
              <a:t> </a:t>
            </a:r>
            <a:r>
              <a:rPr sz="2400" b="1" dirty="0">
                <a:latin typeface="Calibri"/>
                <a:cs typeface="Calibri"/>
              </a:rPr>
              <a:t>R.P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animal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Affections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parasitaires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communes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l'homme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l'animal.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(</a:t>
            </a:r>
            <a:r>
              <a:rPr sz="2400" b="1" spc="-20" dirty="0" err="1">
                <a:solidFill>
                  <a:srgbClr val="4F81BD"/>
                </a:solidFill>
                <a:latin typeface="Calibri"/>
                <a:cs typeface="Calibri"/>
              </a:rPr>
              <a:t>Anthropozoonoses</a:t>
            </a:r>
            <a:r>
              <a:rPr sz="2400" b="1" spc="-75" dirty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4F81BD"/>
                </a:solidFill>
                <a:latin typeface="Calibri"/>
                <a:cs typeface="Calibri"/>
              </a:rPr>
              <a:t>=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F81BD"/>
                </a:solidFill>
                <a:latin typeface="Calibri"/>
                <a:cs typeface="Calibri"/>
              </a:rPr>
              <a:t>zoonoses</a:t>
            </a:r>
            <a:r>
              <a:rPr sz="2400" b="1" spc="-10" dirty="0"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81" y="81820"/>
            <a:ext cx="11849877" cy="296151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529590" indent="-281305">
              <a:lnSpc>
                <a:spcPct val="150000"/>
              </a:lnSpc>
              <a:spcBef>
                <a:spcPts val="740"/>
              </a:spcBef>
              <a:buFont typeface="Arial"/>
              <a:buChar char="•"/>
              <a:tabLst>
                <a:tab pos="529590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Hôtes</a:t>
            </a:r>
            <a:r>
              <a:rPr sz="24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vecteurs</a:t>
            </a:r>
            <a:r>
              <a:rPr sz="24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(HV)</a:t>
            </a:r>
            <a:r>
              <a:rPr sz="24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530225" marR="325120" indent="-518159">
              <a:lnSpc>
                <a:spcPct val="150000"/>
              </a:lnSpc>
              <a:spcBef>
                <a:spcPts val="640"/>
              </a:spcBef>
            </a:pPr>
            <a:r>
              <a:rPr sz="2400" spc="409" dirty="0">
                <a:solidFill>
                  <a:srgbClr val="4F81BD"/>
                </a:solidFill>
                <a:latin typeface="Segoe UI Symbol"/>
                <a:cs typeface="Segoe UI Symbol"/>
              </a:rPr>
              <a:t>✔</a:t>
            </a:r>
            <a:r>
              <a:rPr sz="2400" spc="140" dirty="0">
                <a:solidFill>
                  <a:srgbClr val="4F81BD"/>
                </a:solidFill>
                <a:latin typeface="Segoe UI Symbol"/>
                <a:cs typeface="Segoe UI Symbol"/>
              </a:rPr>
              <a:t> </a:t>
            </a:r>
            <a:r>
              <a:rPr sz="2400" b="1" spc="-25" dirty="0">
                <a:solidFill>
                  <a:srgbClr val="4F81BD"/>
                </a:solidFill>
                <a:latin typeface="Calibri"/>
                <a:cs typeface="Calibri"/>
              </a:rPr>
              <a:t>Vecteurs</a:t>
            </a:r>
            <a:r>
              <a:rPr sz="2400" b="1" spc="-60" dirty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F81BD"/>
                </a:solidFill>
                <a:latin typeface="Calibri"/>
                <a:cs typeface="Calibri"/>
              </a:rPr>
              <a:t>biologiques</a:t>
            </a:r>
            <a:r>
              <a:rPr sz="2400" b="1" spc="-20" dirty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:</a:t>
            </a:r>
            <a:r>
              <a:rPr sz="2400" spc="-20" dirty="0">
                <a:latin typeface="Calibri"/>
                <a:cs typeface="Calibri"/>
              </a:rPr>
              <a:t>Vecteurs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actifs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qui,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en </a:t>
            </a:r>
            <a:r>
              <a:rPr sz="2400" b="1" dirty="0">
                <a:latin typeface="Calibri"/>
                <a:cs typeface="Calibri"/>
              </a:rPr>
              <a:t>piquant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l’hôte,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lui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transmettent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parasite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Ex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: </a:t>
            </a:r>
            <a:r>
              <a:rPr sz="2400" b="1" dirty="0">
                <a:latin typeface="Calibri"/>
                <a:cs typeface="Calibri"/>
              </a:rPr>
              <a:t>moustiques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hématophages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640"/>
              </a:spcBef>
            </a:pPr>
            <a:r>
              <a:rPr sz="2400" spc="409" dirty="0">
                <a:solidFill>
                  <a:srgbClr val="4F81BD"/>
                </a:solidFill>
                <a:latin typeface="Segoe UI Symbol"/>
                <a:cs typeface="Segoe UI Symbol"/>
              </a:rPr>
              <a:t>✔</a:t>
            </a:r>
            <a:r>
              <a:rPr sz="2400" spc="130" dirty="0">
                <a:solidFill>
                  <a:srgbClr val="4F81BD"/>
                </a:solidFill>
                <a:latin typeface="Segoe UI Symbol"/>
                <a:cs typeface="Segoe UI Symbol"/>
              </a:rPr>
              <a:t> </a:t>
            </a:r>
            <a:r>
              <a:rPr sz="2400" b="1" spc="-25" dirty="0">
                <a:solidFill>
                  <a:srgbClr val="4F81BD"/>
                </a:solidFill>
                <a:latin typeface="Calibri"/>
                <a:cs typeface="Calibri"/>
              </a:rPr>
              <a:t>Vecteurs</a:t>
            </a:r>
            <a:r>
              <a:rPr sz="2400" b="1" spc="-60" dirty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F81BD"/>
                </a:solidFill>
                <a:latin typeface="Calibri"/>
                <a:cs typeface="Calibri"/>
              </a:rPr>
              <a:t>mécaniques</a:t>
            </a:r>
            <a:r>
              <a:rPr sz="2400" b="1" spc="-35" dirty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hôtes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paraténiques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(HP)</a:t>
            </a:r>
            <a:r>
              <a:rPr lang="fr-FR" sz="2400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hôtes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d'attentes.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hôtes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porteurs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la </a:t>
            </a:r>
            <a:r>
              <a:rPr sz="2400" b="1" dirty="0">
                <a:latin typeface="Calibri"/>
                <a:cs typeface="Calibri"/>
              </a:rPr>
              <a:t>forme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infestante.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Ils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ont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rôle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phorétique </a:t>
            </a:r>
            <a:r>
              <a:rPr sz="2400" spc="-20" dirty="0">
                <a:latin typeface="Calibri"/>
                <a:cs typeface="Calibri"/>
              </a:rPr>
              <a:t>(transporteurs),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concentrateurs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».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1B4365BA-97CF-8EBB-C03B-493C02B6BE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7865" y="3814665"/>
            <a:ext cx="2857499" cy="1990724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B176124C-B558-41AE-C6A9-967BDC71A8F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4159" y="3262130"/>
            <a:ext cx="1962999" cy="2376263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AA0C8460-A599-73E8-A0D5-FCDBF34C44D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1190" y="3584781"/>
            <a:ext cx="2749462" cy="1944215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75E2189C-F51C-E7B8-CD37-FBDC6BDF8860}"/>
              </a:ext>
            </a:extLst>
          </p:cNvPr>
          <p:cNvSpPr txBox="1"/>
          <p:nvPr/>
        </p:nvSpPr>
        <p:spPr>
          <a:xfrm>
            <a:off x="10521573" y="5789431"/>
            <a:ext cx="15055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i="1" dirty="0">
                <a:solidFill>
                  <a:srgbClr val="1F497D"/>
                </a:solidFill>
                <a:latin typeface="Calibri"/>
                <a:cs typeface="Calibri"/>
              </a:rPr>
              <a:t>Chrysops</a:t>
            </a:r>
            <a:r>
              <a:rPr b="1" i="1" spc="-8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b="1" i="1" spc="-25" dirty="0">
                <a:solidFill>
                  <a:srgbClr val="1F497D"/>
                </a:solidFill>
                <a:latin typeface="Calibri"/>
                <a:cs typeface="Calibri"/>
              </a:rPr>
              <a:t>sp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loase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7A3749C1-128B-1937-BA53-F3BD76B3911A}"/>
              </a:ext>
            </a:extLst>
          </p:cNvPr>
          <p:cNvSpPr txBox="1"/>
          <p:nvPr/>
        </p:nvSpPr>
        <p:spPr>
          <a:xfrm>
            <a:off x="3602239" y="5854598"/>
            <a:ext cx="16891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i="1" dirty="0">
                <a:solidFill>
                  <a:srgbClr val="1F497D"/>
                </a:solidFill>
                <a:latin typeface="Calibri"/>
                <a:cs typeface="Calibri"/>
              </a:rPr>
              <a:t>Anophèle</a:t>
            </a:r>
            <a:r>
              <a:rPr b="1" i="1" spc="-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b="1" i="1" spc="-25" dirty="0">
                <a:solidFill>
                  <a:srgbClr val="1F497D"/>
                </a:solidFill>
                <a:latin typeface="Calibri"/>
                <a:cs typeface="Calibri"/>
              </a:rPr>
              <a:t>sp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paludisme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03288787-B7F0-A06B-F351-F76EBABDBF78}"/>
              </a:ext>
            </a:extLst>
          </p:cNvPr>
          <p:cNvSpPr txBox="1"/>
          <p:nvPr/>
        </p:nvSpPr>
        <p:spPr>
          <a:xfrm>
            <a:off x="702240" y="5895796"/>
            <a:ext cx="20358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i="1" dirty="0">
                <a:solidFill>
                  <a:srgbClr val="1F497D"/>
                </a:solidFill>
                <a:latin typeface="Calibri"/>
                <a:cs typeface="Calibri"/>
              </a:rPr>
              <a:t>phlebotomus</a:t>
            </a:r>
            <a:r>
              <a:rPr b="1" i="1" spc="-8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b="1" i="1" spc="-25" dirty="0">
                <a:solidFill>
                  <a:srgbClr val="1F497D"/>
                </a:solidFill>
                <a:latin typeface="Calibri"/>
                <a:cs typeface="Calibri"/>
              </a:rPr>
              <a:t>sp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leishmaniose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A5CEB31C-0276-FAF6-8041-044451D73DC2}"/>
              </a:ext>
            </a:extLst>
          </p:cNvPr>
          <p:cNvSpPr txBox="1"/>
          <p:nvPr/>
        </p:nvSpPr>
        <p:spPr>
          <a:xfrm>
            <a:off x="6969553" y="5638393"/>
            <a:ext cx="24364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i="1" spc="-10" dirty="0">
                <a:solidFill>
                  <a:srgbClr val="1F497D"/>
                </a:solidFill>
                <a:latin typeface="Calibri"/>
                <a:cs typeface="Calibri"/>
              </a:rPr>
              <a:t>Triatoma</a:t>
            </a:r>
            <a:r>
              <a:rPr b="1" i="1" spc="-10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b="1" i="1" spc="-25" dirty="0">
                <a:solidFill>
                  <a:srgbClr val="1F497D"/>
                </a:solidFill>
                <a:latin typeface="Calibri"/>
                <a:cs typeface="Calibri"/>
              </a:rPr>
              <a:t>sp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Trypanosomiase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11" name="object 12">
            <a:extLst>
              <a:ext uri="{FF2B5EF4-FFF2-40B4-BE49-F238E27FC236}">
                <a16:creationId xmlns:a16="http://schemas.microsoft.com/office/drawing/2014/main" id="{76A668ED-3016-D80F-5600-82F2E8B1F41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7281" y="3865014"/>
            <a:ext cx="2736303" cy="19895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351" y="-426078"/>
            <a:ext cx="10515600" cy="852155"/>
          </a:xfrm>
          <a:prstGeom prst="rect">
            <a:avLst/>
          </a:prstGeom>
        </p:spPr>
        <p:txBody>
          <a:bodyPr vert="horz" wrap="square" lIns="0" tIns="478154" rIns="0" bIns="0" rtlCol="0" anchor="ctr">
            <a:spAutoFit/>
          </a:bodyPr>
          <a:lstStyle/>
          <a:p>
            <a:pPr marL="327025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4.</a:t>
            </a:r>
            <a:r>
              <a:rPr sz="2400" b="1" u="sng" spc="-6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Les</a:t>
            </a:r>
            <a:r>
              <a:rPr sz="2400" b="1" u="sng" spc="-6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voies</a:t>
            </a:r>
            <a:r>
              <a:rPr sz="2400" b="1" u="sng" spc="-6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de</a:t>
            </a:r>
            <a:r>
              <a:rPr sz="2400" b="1" u="sng" spc="-6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pénétration</a:t>
            </a:r>
            <a:r>
              <a:rPr sz="2400" b="1" u="sng" spc="-6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du</a:t>
            </a:r>
            <a:r>
              <a:rPr sz="2400" b="1" u="sng" spc="-6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sng" spc="-1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parasite: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680" y="716398"/>
            <a:ext cx="11749496" cy="5989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287020">
              <a:lnSpc>
                <a:spcPts val="3435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Buccale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spc="-10" dirty="0" err="1">
                <a:latin typeface="Times New Roman"/>
                <a:cs typeface="Times New Roman"/>
              </a:rPr>
              <a:t>Amibiase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r>
              <a:rPr lang="fr-FR" sz="2000" spc="-10" dirty="0">
                <a:latin typeface="Times New Roman"/>
                <a:cs typeface="Times New Roman"/>
              </a:rPr>
              <a:t> : </a:t>
            </a:r>
            <a:r>
              <a:rPr lang="fr-FR" sz="2000" dirty="0">
                <a:solidFill>
                  <a:srgbClr val="000000"/>
                </a:solidFill>
              </a:rPr>
              <a:t>Eau:</a:t>
            </a:r>
            <a:r>
              <a:rPr lang="fr-FR" sz="2000" spc="-45" dirty="0">
                <a:solidFill>
                  <a:srgbClr val="000000"/>
                </a:solidFill>
              </a:rPr>
              <a:t> </a:t>
            </a:r>
            <a:r>
              <a:rPr lang="fr-FR" sz="2000" i="1" dirty="0">
                <a:solidFill>
                  <a:srgbClr val="4F81BD"/>
                </a:solidFill>
                <a:cs typeface="Calibri"/>
              </a:rPr>
              <a:t>Giardia</a:t>
            </a:r>
            <a:r>
              <a:rPr lang="fr-FR" sz="2000" i="1" spc="-45" dirty="0">
                <a:solidFill>
                  <a:srgbClr val="4F81BD"/>
                </a:solidFill>
                <a:cs typeface="Calibri"/>
              </a:rPr>
              <a:t> </a:t>
            </a:r>
            <a:r>
              <a:rPr lang="fr-FR" sz="2000" i="1" spc="-10" dirty="0" err="1">
                <a:solidFill>
                  <a:srgbClr val="4F81BD"/>
                </a:solidFill>
                <a:cs typeface="Calibri"/>
              </a:rPr>
              <a:t>intestinalis</a:t>
            </a:r>
            <a:r>
              <a:rPr lang="fr-FR" sz="2000" i="1" spc="-10" dirty="0">
                <a:solidFill>
                  <a:srgbClr val="4F81BD"/>
                </a:solidFill>
                <a:cs typeface="Calibri"/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aliment</a:t>
            </a:r>
            <a:r>
              <a:rPr lang="fr-FR" sz="2000" spc="-80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souillés</a:t>
            </a:r>
            <a:r>
              <a:rPr lang="fr-FR" sz="2000" spc="-65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(légumes):</a:t>
            </a:r>
            <a:r>
              <a:rPr lang="fr-FR" sz="2000" spc="-55" dirty="0">
                <a:solidFill>
                  <a:srgbClr val="000000"/>
                </a:solidFill>
              </a:rPr>
              <a:t> </a:t>
            </a:r>
            <a:r>
              <a:rPr lang="fr-FR" sz="2000" i="1" dirty="0">
                <a:solidFill>
                  <a:srgbClr val="4F81BD"/>
                </a:solidFill>
                <a:cs typeface="Calibri"/>
              </a:rPr>
              <a:t>Entamoeba</a:t>
            </a:r>
            <a:r>
              <a:rPr lang="fr-FR" sz="2000" i="1" spc="-60" dirty="0">
                <a:solidFill>
                  <a:srgbClr val="4F81BD"/>
                </a:solidFill>
                <a:cs typeface="Calibri"/>
              </a:rPr>
              <a:t> </a:t>
            </a:r>
            <a:r>
              <a:rPr lang="fr-FR" sz="2000" i="1" spc="-10" dirty="0">
                <a:solidFill>
                  <a:srgbClr val="4F81BD"/>
                </a:solidFill>
                <a:cs typeface="Calibri"/>
              </a:rPr>
              <a:t>histolytica</a:t>
            </a:r>
          </a:p>
          <a:p>
            <a:pPr marL="68580">
              <a:lnSpc>
                <a:spcPts val="3435"/>
              </a:lnSpc>
              <a:tabLst>
                <a:tab pos="355600" algn="l"/>
              </a:tabLst>
            </a:pPr>
            <a:r>
              <a:rPr lang="fr-FR" sz="2000" dirty="0">
                <a:solidFill>
                  <a:srgbClr val="000000"/>
                </a:solidFill>
              </a:rPr>
              <a:t>			             Viandes:</a:t>
            </a:r>
            <a:r>
              <a:rPr lang="fr-FR" sz="2000" spc="-55" dirty="0">
                <a:solidFill>
                  <a:srgbClr val="000000"/>
                </a:solidFill>
              </a:rPr>
              <a:t> </a:t>
            </a:r>
            <a:r>
              <a:rPr lang="fr-FR" sz="2000" i="1" spc="-10" dirty="0" err="1">
                <a:solidFill>
                  <a:srgbClr val="4F81BD"/>
                </a:solidFill>
                <a:cs typeface="Calibri"/>
              </a:rPr>
              <a:t>Trichinella</a:t>
            </a:r>
            <a:r>
              <a:rPr lang="fr-FR" sz="2000" i="1" spc="-60" dirty="0">
                <a:solidFill>
                  <a:srgbClr val="4F81BD"/>
                </a:solidFill>
                <a:cs typeface="Calibri"/>
              </a:rPr>
              <a:t> </a:t>
            </a:r>
            <a:r>
              <a:rPr lang="fr-FR" sz="2000" i="1" dirty="0" err="1">
                <a:solidFill>
                  <a:srgbClr val="4F81BD"/>
                </a:solidFill>
                <a:cs typeface="Calibri"/>
              </a:rPr>
              <a:t>sp</a:t>
            </a:r>
            <a:r>
              <a:rPr lang="fr-FR" sz="2000" i="1" dirty="0">
                <a:solidFill>
                  <a:srgbClr val="4F81BD"/>
                </a:solidFill>
                <a:cs typeface="Calibri"/>
              </a:rPr>
              <a:t>,</a:t>
            </a:r>
            <a:r>
              <a:rPr lang="fr-FR" sz="2000" i="1" spc="-60" dirty="0">
                <a:solidFill>
                  <a:srgbClr val="4F81BD"/>
                </a:solidFill>
                <a:cs typeface="Calibri"/>
              </a:rPr>
              <a:t> </a:t>
            </a:r>
            <a:r>
              <a:rPr lang="fr-FR" sz="2000" i="1" spc="-25" dirty="0" err="1">
                <a:solidFill>
                  <a:srgbClr val="4F81BD"/>
                </a:solidFill>
                <a:cs typeface="Calibri"/>
              </a:rPr>
              <a:t>Taenia</a:t>
            </a:r>
            <a:r>
              <a:rPr lang="fr-FR" sz="2000" i="1" spc="-55" dirty="0">
                <a:solidFill>
                  <a:srgbClr val="4F81BD"/>
                </a:solidFill>
                <a:cs typeface="Calibri"/>
              </a:rPr>
              <a:t> </a:t>
            </a:r>
            <a:r>
              <a:rPr lang="fr-FR" sz="2000" i="1" spc="-25" dirty="0" err="1">
                <a:solidFill>
                  <a:srgbClr val="4F81BD"/>
                </a:solidFill>
                <a:cs typeface="Calibri"/>
              </a:rPr>
              <a:t>sp</a:t>
            </a:r>
            <a:r>
              <a:rPr lang="fr-FR" sz="2000" i="1" spc="-25" dirty="0">
                <a:solidFill>
                  <a:srgbClr val="4F81BD"/>
                </a:solidFill>
                <a:cs typeface="Calibri"/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Géophagie:</a:t>
            </a:r>
            <a:r>
              <a:rPr lang="fr-FR" sz="2000" spc="-70" dirty="0">
                <a:solidFill>
                  <a:srgbClr val="000000"/>
                </a:solidFill>
              </a:rPr>
              <a:t> </a:t>
            </a:r>
            <a:r>
              <a:rPr lang="fr-FR" sz="2000" i="1" dirty="0" err="1">
                <a:solidFill>
                  <a:srgbClr val="4F81BD"/>
                </a:solidFill>
                <a:cs typeface="Calibri"/>
              </a:rPr>
              <a:t>Echinococcus</a:t>
            </a:r>
            <a:r>
              <a:rPr lang="fr-FR" sz="2000" i="1" spc="-70" dirty="0">
                <a:solidFill>
                  <a:srgbClr val="4F81BD"/>
                </a:solidFill>
                <a:cs typeface="Calibri"/>
              </a:rPr>
              <a:t> </a:t>
            </a:r>
            <a:r>
              <a:rPr lang="fr-FR" sz="2000" i="1" dirty="0" err="1">
                <a:solidFill>
                  <a:srgbClr val="4F81BD"/>
                </a:solidFill>
                <a:cs typeface="Calibri"/>
              </a:rPr>
              <a:t>granulosus</a:t>
            </a:r>
            <a:r>
              <a:rPr lang="fr-FR" sz="2000" i="1" dirty="0">
                <a:solidFill>
                  <a:srgbClr val="4F81BD"/>
                </a:solidFill>
                <a:cs typeface="Calibri"/>
              </a:rPr>
              <a:t>,</a:t>
            </a:r>
            <a:r>
              <a:rPr lang="fr-FR" sz="2000" i="1" spc="-65" dirty="0">
                <a:solidFill>
                  <a:srgbClr val="4F81BD"/>
                </a:solidFill>
                <a:cs typeface="Calibri"/>
              </a:rPr>
              <a:t> </a:t>
            </a:r>
            <a:r>
              <a:rPr lang="fr-FR" sz="2000" i="1" spc="-10" dirty="0" err="1">
                <a:solidFill>
                  <a:srgbClr val="4F81BD"/>
                </a:solidFill>
                <a:cs typeface="Calibri"/>
              </a:rPr>
              <a:t>Toxocara</a:t>
            </a:r>
            <a:r>
              <a:rPr lang="fr-FR" sz="2000" i="1" spc="-10" dirty="0">
                <a:solidFill>
                  <a:srgbClr val="4F81BD"/>
                </a:solidFill>
                <a:cs typeface="Calibri"/>
              </a:rPr>
              <a:t> canis</a:t>
            </a:r>
          </a:p>
          <a:p>
            <a:pPr>
              <a:spcBef>
                <a:spcPts val="106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buFont typeface="Arial MT"/>
              <a:buChar char="•"/>
              <a:tabLst>
                <a:tab pos="355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Transcutanée (Bilharziose)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1060"/>
              </a:spcBef>
              <a:buFont typeface="Arial MT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Sexuelle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(trichomonas)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1060"/>
              </a:spcBef>
              <a:buFont typeface="Arial MT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Transfusionnelle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(Paludisme)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1055"/>
              </a:spcBef>
              <a:buFont typeface="Arial MT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Pulmonaire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(Mycose)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1060"/>
              </a:spcBef>
              <a:buFont typeface="Arial MT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Vectorielle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(Paludisme)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580"/>
              </a:spcBef>
              <a:buFont typeface="Arial MT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buFont typeface="Arial MT"/>
              <a:buChar char="•"/>
              <a:tabLst>
                <a:tab pos="355600" algn="l"/>
              </a:tabLst>
            </a:pPr>
            <a:r>
              <a:rPr sz="2000" spc="-60" dirty="0">
                <a:latin typeface="Times New Roman"/>
                <a:cs typeface="Times New Roman"/>
              </a:rPr>
              <a:t>Voie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transplacentaire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(</a:t>
            </a:r>
            <a:r>
              <a:rPr sz="2000" i="1" spc="-20" dirty="0">
                <a:latin typeface="Times New Roman"/>
                <a:cs typeface="Times New Roman"/>
              </a:rPr>
              <a:t>Toxoplasmose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spc="-50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105"/>
              </a:spcBef>
              <a:buFont typeface="Arial MT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Greffe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d’un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organe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parasité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i="1" spc="-10" dirty="0">
                <a:latin typeface="Times New Roman"/>
                <a:cs typeface="Times New Roman"/>
              </a:rPr>
              <a:t>Toxoplasmose)…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52703" y="-456856"/>
            <a:ext cx="10515600" cy="913711"/>
          </a:xfrm>
          <a:prstGeom prst="rect">
            <a:avLst/>
          </a:prstGeom>
        </p:spPr>
        <p:txBody>
          <a:bodyPr vert="horz" wrap="square" lIns="0" tIns="478154" rIns="0" bIns="0" rtlCol="0" anchor="ctr">
            <a:spAutoFit/>
          </a:bodyPr>
          <a:lstStyle/>
          <a:p>
            <a:pPr marL="988694">
              <a:lnSpc>
                <a:spcPct val="100000"/>
              </a:lnSpc>
              <a:spcBef>
                <a:spcPts val="100"/>
              </a:spcBef>
            </a:pPr>
            <a:r>
              <a:rPr sz="2800" b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6.</a:t>
            </a:r>
            <a:r>
              <a:rPr sz="2800" b="1" u="sng" spc="-4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b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Les</a:t>
            </a:r>
            <a:r>
              <a:rPr sz="2800" b="1" u="sng" spc="-4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b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voies</a:t>
            </a:r>
            <a:r>
              <a:rPr sz="2800" b="1" u="sng" spc="-4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b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de</a:t>
            </a:r>
            <a:r>
              <a:rPr sz="2800" b="1" u="sng" spc="-4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b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sortie</a:t>
            </a:r>
            <a:r>
              <a:rPr sz="2800" b="1" u="sng" spc="-4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b="1" u="sng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du</a:t>
            </a:r>
            <a:r>
              <a:rPr sz="2800" b="1" u="sng" spc="-4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b="1" u="sng" spc="-1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</a:rPr>
              <a:t>parasite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851" y="535743"/>
            <a:ext cx="9998451" cy="460190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fr-FR" b="1" spc="-10" dirty="0">
                <a:solidFill>
                  <a:srgbClr val="FF0000"/>
                </a:solidFill>
                <a:cs typeface="Calibri"/>
              </a:rPr>
              <a:t>Excrétions</a:t>
            </a:r>
            <a:endParaRPr lang="fr-FR" dirty="0"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fr-FR" spc="85" dirty="0">
                <a:cs typeface="Calibri"/>
              </a:rPr>
              <a:t>—</a:t>
            </a:r>
            <a:r>
              <a:rPr lang="fr-FR" dirty="0">
                <a:cs typeface="Calibri"/>
              </a:rPr>
              <a:t>Selles</a:t>
            </a:r>
            <a:r>
              <a:rPr lang="fr-FR" spc="-25" dirty="0">
                <a:cs typeface="Calibri"/>
              </a:rPr>
              <a:t> </a:t>
            </a:r>
            <a:r>
              <a:rPr lang="fr-FR" spc="-50" dirty="0">
                <a:cs typeface="Calibri"/>
              </a:rPr>
              <a:t>: </a:t>
            </a:r>
            <a:r>
              <a:rPr lang="fr-FR" dirty="0">
                <a:latin typeface="Arial MT"/>
                <a:cs typeface="Arial MT"/>
              </a:rPr>
              <a:t>œ</a:t>
            </a:r>
            <a:r>
              <a:rPr lang="fr-FR" dirty="0">
                <a:cs typeface="Calibri"/>
              </a:rPr>
              <a:t>ufs</a:t>
            </a:r>
            <a:r>
              <a:rPr lang="fr-FR" spc="-40" dirty="0">
                <a:cs typeface="Calibri"/>
              </a:rPr>
              <a:t> </a:t>
            </a:r>
            <a:r>
              <a:rPr lang="fr-FR" dirty="0">
                <a:cs typeface="Calibri"/>
              </a:rPr>
              <a:t>ou</a:t>
            </a:r>
            <a:r>
              <a:rPr lang="fr-FR" spc="-40" dirty="0">
                <a:cs typeface="Calibri"/>
              </a:rPr>
              <a:t> </a:t>
            </a:r>
            <a:r>
              <a:rPr lang="fr-FR" dirty="0">
                <a:cs typeface="Calibri"/>
              </a:rPr>
              <a:t>larves</a:t>
            </a:r>
            <a:r>
              <a:rPr lang="fr-FR" spc="-40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d'helminthes:</a:t>
            </a:r>
            <a:r>
              <a:rPr lang="fr-FR" spc="-30" dirty="0">
                <a:cs typeface="Calibri"/>
              </a:rPr>
              <a:t> </a:t>
            </a:r>
            <a:r>
              <a:rPr lang="fr-FR" i="1" spc="-10" dirty="0" err="1">
                <a:solidFill>
                  <a:srgbClr val="4F81BD"/>
                </a:solidFill>
                <a:cs typeface="Calibri"/>
              </a:rPr>
              <a:t>Ancylostoma</a:t>
            </a:r>
            <a:r>
              <a:rPr lang="fr-FR" i="1" spc="-35" dirty="0">
                <a:solidFill>
                  <a:srgbClr val="4F81BD"/>
                </a:solidFill>
                <a:cs typeface="Calibri"/>
              </a:rPr>
              <a:t> </a:t>
            </a:r>
            <a:r>
              <a:rPr lang="fr-FR" i="1" spc="-10" dirty="0" err="1">
                <a:solidFill>
                  <a:srgbClr val="4F81BD"/>
                </a:solidFill>
                <a:cs typeface="Calibri"/>
              </a:rPr>
              <a:t>duodenale</a:t>
            </a:r>
            <a:r>
              <a:rPr lang="fr-FR" i="1" spc="-10" dirty="0">
                <a:solidFill>
                  <a:srgbClr val="4F81BD"/>
                </a:solidFill>
                <a:cs typeface="Calibri"/>
              </a:rPr>
              <a:t>,</a:t>
            </a:r>
            <a:r>
              <a:rPr lang="fr-FR" i="1" spc="-40" dirty="0">
                <a:solidFill>
                  <a:srgbClr val="4F81BD"/>
                </a:solidFill>
                <a:cs typeface="Calibri"/>
              </a:rPr>
              <a:t> </a:t>
            </a:r>
            <a:r>
              <a:rPr lang="fr-FR" i="1" spc="-10" dirty="0" err="1">
                <a:solidFill>
                  <a:srgbClr val="4F81BD"/>
                </a:solidFill>
                <a:cs typeface="Calibri"/>
              </a:rPr>
              <a:t>Strongyloides</a:t>
            </a:r>
            <a:r>
              <a:rPr lang="fr-FR" i="1" spc="-40" dirty="0">
                <a:solidFill>
                  <a:srgbClr val="4F81BD"/>
                </a:solidFill>
                <a:cs typeface="Calibri"/>
              </a:rPr>
              <a:t> </a:t>
            </a:r>
            <a:r>
              <a:rPr lang="fr-FR" i="1" spc="-10" dirty="0" err="1">
                <a:solidFill>
                  <a:srgbClr val="4F81BD"/>
                </a:solidFill>
                <a:cs typeface="Calibri"/>
              </a:rPr>
              <a:t>stercoralis</a:t>
            </a:r>
            <a:endParaRPr lang="fr-FR" dirty="0">
              <a:cs typeface="Calibri"/>
            </a:endParaRPr>
          </a:p>
          <a:p>
            <a:pPr marL="469900">
              <a:lnSpc>
                <a:spcPct val="150000"/>
              </a:lnSpc>
            </a:pPr>
            <a:r>
              <a:rPr lang="fr-FR" spc="-10" dirty="0">
                <a:cs typeface="Calibri"/>
              </a:rPr>
              <a:t>        kystes</a:t>
            </a:r>
            <a:r>
              <a:rPr lang="fr-FR" spc="-35" dirty="0">
                <a:cs typeface="Calibri"/>
              </a:rPr>
              <a:t> </a:t>
            </a:r>
            <a:r>
              <a:rPr lang="fr-FR" dirty="0">
                <a:cs typeface="Calibri"/>
              </a:rPr>
              <a:t>de</a:t>
            </a:r>
            <a:r>
              <a:rPr lang="fr-FR" spc="-35" dirty="0">
                <a:cs typeface="Calibri"/>
              </a:rPr>
              <a:t> </a:t>
            </a:r>
            <a:r>
              <a:rPr lang="fr-FR" spc="-20" dirty="0">
                <a:cs typeface="Calibri"/>
              </a:rPr>
              <a:t>protozoaires</a:t>
            </a:r>
            <a:r>
              <a:rPr lang="fr-FR" spc="-35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intestinaux</a:t>
            </a:r>
            <a:r>
              <a:rPr lang="fr-FR" spc="-35" dirty="0">
                <a:cs typeface="Calibri"/>
              </a:rPr>
              <a:t> </a:t>
            </a:r>
            <a:r>
              <a:rPr lang="fr-FR" dirty="0">
                <a:cs typeface="Calibri"/>
              </a:rPr>
              <a:t>ou</a:t>
            </a:r>
            <a:r>
              <a:rPr lang="fr-FR" spc="-35" dirty="0">
                <a:cs typeface="Calibri"/>
              </a:rPr>
              <a:t> </a:t>
            </a:r>
            <a:r>
              <a:rPr lang="fr-FR" dirty="0">
                <a:cs typeface="Calibri"/>
              </a:rPr>
              <a:t>des</a:t>
            </a:r>
            <a:r>
              <a:rPr lang="fr-FR" spc="-35" dirty="0">
                <a:cs typeface="Calibri"/>
              </a:rPr>
              <a:t> </a:t>
            </a:r>
            <a:r>
              <a:rPr lang="fr-FR" dirty="0">
                <a:cs typeface="Calibri"/>
              </a:rPr>
              <a:t>glandes</a:t>
            </a:r>
            <a:r>
              <a:rPr lang="fr-FR" spc="-30" dirty="0">
                <a:cs typeface="Calibri"/>
              </a:rPr>
              <a:t> </a:t>
            </a:r>
            <a:r>
              <a:rPr lang="fr-FR" spc="-20" dirty="0">
                <a:cs typeface="Calibri"/>
              </a:rPr>
              <a:t>annexes</a:t>
            </a:r>
            <a:r>
              <a:rPr lang="fr-FR" spc="-35" dirty="0">
                <a:cs typeface="Calibri"/>
              </a:rPr>
              <a:t> </a:t>
            </a:r>
            <a:r>
              <a:rPr lang="fr-FR" dirty="0">
                <a:cs typeface="Calibri"/>
              </a:rPr>
              <a:t>du</a:t>
            </a:r>
            <a:r>
              <a:rPr lang="fr-FR" spc="-35" dirty="0">
                <a:cs typeface="Calibri"/>
              </a:rPr>
              <a:t> </a:t>
            </a:r>
            <a:r>
              <a:rPr lang="fr-FR" dirty="0">
                <a:cs typeface="Calibri"/>
              </a:rPr>
              <a:t>tube</a:t>
            </a:r>
            <a:r>
              <a:rPr lang="fr-FR" spc="-35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digestif</a:t>
            </a:r>
            <a:endParaRPr lang="fr-FR" dirty="0"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fr-FR" spc="85" dirty="0">
                <a:cs typeface="Calibri"/>
              </a:rPr>
              <a:t>—</a:t>
            </a:r>
            <a:r>
              <a:rPr lang="fr-FR" dirty="0">
                <a:cs typeface="Calibri"/>
              </a:rPr>
              <a:t>Urines</a:t>
            </a:r>
            <a:r>
              <a:rPr lang="fr-FR" spc="-25" dirty="0">
                <a:cs typeface="Calibri"/>
              </a:rPr>
              <a:t> </a:t>
            </a:r>
            <a:r>
              <a:rPr lang="fr-FR" spc="-50" dirty="0">
                <a:cs typeface="Calibri"/>
              </a:rPr>
              <a:t>: </a:t>
            </a:r>
            <a:r>
              <a:rPr lang="fr-FR" dirty="0">
                <a:latin typeface="Arial MT"/>
                <a:cs typeface="Arial MT"/>
              </a:rPr>
              <a:t>œ</a:t>
            </a:r>
            <a:r>
              <a:rPr lang="fr-FR" dirty="0">
                <a:cs typeface="Calibri"/>
              </a:rPr>
              <a:t>ufs</a:t>
            </a:r>
            <a:r>
              <a:rPr lang="fr-FR" spc="-45" dirty="0">
                <a:cs typeface="Calibri"/>
              </a:rPr>
              <a:t> </a:t>
            </a:r>
            <a:r>
              <a:rPr lang="fr-FR" dirty="0">
                <a:cs typeface="Calibri"/>
              </a:rPr>
              <a:t>de</a:t>
            </a:r>
            <a:r>
              <a:rPr lang="fr-FR" spc="-45" dirty="0">
                <a:cs typeface="Calibri"/>
              </a:rPr>
              <a:t> </a:t>
            </a:r>
            <a:r>
              <a:rPr lang="fr-FR" spc="-10" dirty="0" err="1">
                <a:cs typeface="Calibri"/>
              </a:rPr>
              <a:t>Schistosoma</a:t>
            </a:r>
            <a:r>
              <a:rPr lang="fr-FR" spc="-45" dirty="0">
                <a:cs typeface="Calibri"/>
              </a:rPr>
              <a:t> </a:t>
            </a:r>
            <a:r>
              <a:rPr lang="fr-FR" i="1" spc="-10" dirty="0" err="1">
                <a:cs typeface="Calibri"/>
              </a:rPr>
              <a:t>hématobium</a:t>
            </a:r>
            <a:endParaRPr lang="fr-FR" dirty="0"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fr-FR" b="1" spc="-10" dirty="0">
                <a:solidFill>
                  <a:srgbClr val="FF0000"/>
                </a:solidFill>
                <a:cs typeface="Calibri"/>
              </a:rPr>
              <a:t>Sécrétions</a:t>
            </a:r>
            <a:endParaRPr lang="fr-FR" dirty="0"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fr-FR" spc="85" dirty="0">
                <a:cs typeface="Calibri"/>
              </a:rPr>
              <a:t>—</a:t>
            </a:r>
            <a:r>
              <a:rPr lang="fr-FR" dirty="0">
                <a:cs typeface="Calibri"/>
              </a:rPr>
              <a:t>Exemple</a:t>
            </a:r>
            <a:r>
              <a:rPr lang="fr-FR" spc="-40" dirty="0">
                <a:cs typeface="Calibri"/>
              </a:rPr>
              <a:t> </a:t>
            </a:r>
            <a:r>
              <a:rPr lang="fr-FR" dirty="0">
                <a:cs typeface="Calibri"/>
              </a:rPr>
              <a:t>:</a:t>
            </a:r>
            <a:r>
              <a:rPr lang="fr-FR" spc="-35" dirty="0">
                <a:cs typeface="Calibri"/>
              </a:rPr>
              <a:t> </a:t>
            </a:r>
            <a:r>
              <a:rPr lang="fr-FR" dirty="0">
                <a:latin typeface="Arial MT"/>
                <a:cs typeface="Arial MT"/>
              </a:rPr>
              <a:t>œ</a:t>
            </a:r>
            <a:r>
              <a:rPr lang="fr-FR" dirty="0">
                <a:cs typeface="Calibri"/>
              </a:rPr>
              <a:t>ufs</a:t>
            </a:r>
            <a:r>
              <a:rPr lang="fr-FR" spc="-35" dirty="0">
                <a:cs typeface="Calibri"/>
              </a:rPr>
              <a:t> </a:t>
            </a:r>
            <a:r>
              <a:rPr lang="fr-FR" dirty="0">
                <a:cs typeface="Calibri"/>
              </a:rPr>
              <a:t>de</a:t>
            </a:r>
            <a:r>
              <a:rPr lang="fr-FR" spc="-35" dirty="0">
                <a:cs typeface="Calibri"/>
              </a:rPr>
              <a:t> </a:t>
            </a:r>
            <a:r>
              <a:rPr lang="fr-FR" dirty="0">
                <a:cs typeface="Calibri"/>
              </a:rPr>
              <a:t>douve</a:t>
            </a:r>
            <a:r>
              <a:rPr lang="fr-FR" spc="-35" dirty="0">
                <a:cs typeface="Calibri"/>
              </a:rPr>
              <a:t> </a:t>
            </a:r>
            <a:r>
              <a:rPr lang="fr-FR" dirty="0">
                <a:cs typeface="Calibri"/>
              </a:rPr>
              <a:t>pulmonaire</a:t>
            </a:r>
            <a:r>
              <a:rPr lang="fr-FR" spc="-35" dirty="0">
                <a:cs typeface="Calibri"/>
              </a:rPr>
              <a:t> </a:t>
            </a:r>
            <a:r>
              <a:rPr lang="fr-FR" dirty="0">
                <a:cs typeface="Calibri"/>
              </a:rPr>
              <a:t>dans</a:t>
            </a:r>
            <a:r>
              <a:rPr lang="fr-FR" spc="-35" dirty="0">
                <a:cs typeface="Calibri"/>
              </a:rPr>
              <a:t> </a:t>
            </a:r>
            <a:r>
              <a:rPr lang="fr-FR" dirty="0">
                <a:cs typeface="Calibri"/>
              </a:rPr>
              <a:t>les</a:t>
            </a:r>
            <a:r>
              <a:rPr lang="fr-FR" spc="-35" dirty="0">
                <a:cs typeface="Calibri"/>
              </a:rPr>
              <a:t> </a:t>
            </a:r>
            <a:r>
              <a:rPr lang="fr-FR" dirty="0">
                <a:cs typeface="Calibri"/>
              </a:rPr>
              <a:t>sécrétions</a:t>
            </a:r>
            <a:r>
              <a:rPr lang="fr-FR" spc="-35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bronchiques</a:t>
            </a:r>
            <a:endParaRPr lang="fr-FR" dirty="0"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  <a:cs typeface="Calibri"/>
              </a:rPr>
              <a:t>Rejet</a:t>
            </a:r>
            <a:r>
              <a:rPr lang="fr-FR" b="1" spc="-2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par</a:t>
            </a:r>
            <a:r>
              <a:rPr lang="fr-FR" b="1" spc="-20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les</a:t>
            </a:r>
            <a:r>
              <a:rPr lang="fr-FR" b="1" spc="-20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plaies</a:t>
            </a:r>
            <a:r>
              <a:rPr lang="fr-FR" b="1" spc="-2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spc="-10" dirty="0">
                <a:solidFill>
                  <a:srgbClr val="FF0000"/>
                </a:solidFill>
                <a:cs typeface="Calibri"/>
              </a:rPr>
              <a:t>cutanées</a:t>
            </a:r>
            <a:endParaRPr lang="fr-FR" dirty="0"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fr-FR" spc="85" dirty="0">
                <a:cs typeface="Calibri"/>
              </a:rPr>
              <a:t>—</a:t>
            </a:r>
            <a:r>
              <a:rPr lang="fr-FR" dirty="0">
                <a:cs typeface="Calibri"/>
              </a:rPr>
              <a:t>Exemple</a:t>
            </a:r>
            <a:r>
              <a:rPr lang="fr-FR" spc="-30" dirty="0">
                <a:cs typeface="Calibri"/>
              </a:rPr>
              <a:t> </a:t>
            </a:r>
            <a:r>
              <a:rPr lang="fr-FR" dirty="0">
                <a:cs typeface="Calibri"/>
              </a:rPr>
              <a:t>:</a:t>
            </a:r>
            <a:r>
              <a:rPr lang="fr-FR" spc="-30" dirty="0">
                <a:cs typeface="Calibri"/>
              </a:rPr>
              <a:t> </a:t>
            </a:r>
            <a:r>
              <a:rPr lang="fr-FR" dirty="0">
                <a:cs typeface="Calibri"/>
              </a:rPr>
              <a:t>larves</a:t>
            </a:r>
            <a:r>
              <a:rPr lang="fr-FR" spc="-30" dirty="0">
                <a:cs typeface="Calibri"/>
              </a:rPr>
              <a:t> </a:t>
            </a:r>
            <a:r>
              <a:rPr lang="fr-FR" dirty="0">
                <a:cs typeface="Calibri"/>
              </a:rPr>
              <a:t>de</a:t>
            </a:r>
            <a:r>
              <a:rPr lang="fr-FR" spc="-30" dirty="0">
                <a:cs typeface="Calibri"/>
              </a:rPr>
              <a:t> </a:t>
            </a:r>
            <a:r>
              <a:rPr lang="fr-FR" i="1" dirty="0" err="1">
                <a:solidFill>
                  <a:srgbClr val="4F81BD"/>
                </a:solidFill>
                <a:cs typeface="Calibri"/>
              </a:rPr>
              <a:t>Dracunculus</a:t>
            </a:r>
            <a:r>
              <a:rPr lang="fr-FR" i="1" spc="-30" dirty="0">
                <a:solidFill>
                  <a:srgbClr val="4F81BD"/>
                </a:solidFill>
                <a:cs typeface="Calibri"/>
              </a:rPr>
              <a:t> </a:t>
            </a:r>
            <a:r>
              <a:rPr lang="fr-FR" i="1" spc="-10" dirty="0" err="1">
                <a:solidFill>
                  <a:srgbClr val="4F81BD"/>
                </a:solidFill>
                <a:cs typeface="Calibri"/>
              </a:rPr>
              <a:t>medinensis</a:t>
            </a:r>
            <a:endParaRPr lang="fr-FR" dirty="0"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fr-FR" b="1" spc="-10" dirty="0">
                <a:solidFill>
                  <a:srgbClr val="FF0000"/>
                </a:solidFill>
                <a:cs typeface="Calibri"/>
              </a:rPr>
              <a:t>Intervention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 de </a:t>
            </a:r>
            <a:r>
              <a:rPr lang="fr-FR" b="1" spc="-10" dirty="0">
                <a:solidFill>
                  <a:srgbClr val="FF0000"/>
                </a:solidFill>
                <a:cs typeface="Calibri"/>
              </a:rPr>
              <a:t>vecteur</a:t>
            </a:r>
            <a:endParaRPr lang="fr-FR" dirty="0"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fr-FR" spc="85" dirty="0">
                <a:cs typeface="Calibri"/>
              </a:rPr>
              <a:t>—</a:t>
            </a:r>
            <a:r>
              <a:rPr lang="fr-FR" spc="-10" dirty="0">
                <a:cs typeface="Calibri"/>
              </a:rPr>
              <a:t>Prélèvement</a:t>
            </a:r>
            <a:r>
              <a:rPr lang="fr-FR" spc="-30" dirty="0">
                <a:cs typeface="Calibri"/>
              </a:rPr>
              <a:t> </a:t>
            </a:r>
            <a:r>
              <a:rPr lang="fr-FR" dirty="0">
                <a:cs typeface="Calibri"/>
              </a:rPr>
              <a:t>du</a:t>
            </a:r>
            <a:r>
              <a:rPr lang="fr-FR" spc="-25" dirty="0">
                <a:cs typeface="Calibri"/>
              </a:rPr>
              <a:t> </a:t>
            </a:r>
            <a:r>
              <a:rPr lang="fr-FR" dirty="0">
                <a:cs typeface="Calibri"/>
              </a:rPr>
              <a:t>parasite</a:t>
            </a:r>
            <a:r>
              <a:rPr lang="fr-FR" spc="-25" dirty="0">
                <a:cs typeface="Calibri"/>
              </a:rPr>
              <a:t> </a:t>
            </a:r>
            <a:r>
              <a:rPr lang="fr-FR" dirty="0">
                <a:cs typeface="Calibri"/>
              </a:rPr>
              <a:t>chez</a:t>
            </a:r>
            <a:r>
              <a:rPr lang="fr-FR" spc="-30" dirty="0">
                <a:cs typeface="Calibri"/>
              </a:rPr>
              <a:t> </a:t>
            </a:r>
            <a:r>
              <a:rPr lang="fr-FR" dirty="0">
                <a:cs typeface="Calibri"/>
              </a:rPr>
              <a:t>le</a:t>
            </a:r>
            <a:r>
              <a:rPr lang="fr-FR" spc="-25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malade</a:t>
            </a:r>
            <a:endParaRPr lang="fr-FR" dirty="0"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fr-FR" spc="85" dirty="0">
                <a:cs typeface="Calibri"/>
              </a:rPr>
              <a:t>—</a:t>
            </a:r>
            <a:r>
              <a:rPr lang="fr-FR" dirty="0">
                <a:cs typeface="Calibri"/>
              </a:rPr>
              <a:t>Exemple</a:t>
            </a:r>
            <a:r>
              <a:rPr lang="fr-FR" spc="-25" dirty="0">
                <a:cs typeface="Calibri"/>
              </a:rPr>
              <a:t> </a:t>
            </a:r>
            <a:r>
              <a:rPr lang="fr-FR" dirty="0">
                <a:cs typeface="Calibri"/>
              </a:rPr>
              <a:t>:</a:t>
            </a:r>
            <a:r>
              <a:rPr lang="fr-FR" spc="-25" dirty="0">
                <a:cs typeface="Calibri"/>
              </a:rPr>
              <a:t> </a:t>
            </a:r>
            <a:r>
              <a:rPr lang="fr-FR" dirty="0">
                <a:cs typeface="Calibri"/>
              </a:rPr>
              <a:t>anophèle</a:t>
            </a:r>
            <a:r>
              <a:rPr lang="fr-FR" spc="-25" dirty="0">
                <a:cs typeface="Calibri"/>
              </a:rPr>
              <a:t> </a:t>
            </a:r>
            <a:r>
              <a:rPr lang="fr-FR" dirty="0">
                <a:cs typeface="Calibri"/>
              </a:rPr>
              <a:t>dans</a:t>
            </a:r>
            <a:r>
              <a:rPr lang="fr-FR" spc="-25" dirty="0">
                <a:cs typeface="Calibri"/>
              </a:rPr>
              <a:t> </a:t>
            </a:r>
            <a:r>
              <a:rPr lang="fr-FR" dirty="0">
                <a:cs typeface="Calibri"/>
              </a:rPr>
              <a:t>le</a:t>
            </a:r>
            <a:r>
              <a:rPr lang="fr-FR" spc="-25" dirty="0">
                <a:cs typeface="Calibri"/>
              </a:rPr>
              <a:t> </a:t>
            </a:r>
            <a:r>
              <a:rPr lang="fr-FR" dirty="0">
                <a:cs typeface="Calibri"/>
              </a:rPr>
              <a:t>cas</a:t>
            </a:r>
            <a:r>
              <a:rPr lang="fr-FR" spc="-25" dirty="0">
                <a:cs typeface="Calibri"/>
              </a:rPr>
              <a:t> </a:t>
            </a:r>
            <a:r>
              <a:rPr lang="fr-FR" dirty="0">
                <a:cs typeface="Calibri"/>
              </a:rPr>
              <a:t>du</a:t>
            </a:r>
            <a:r>
              <a:rPr lang="fr-FR" spc="-25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paludisme</a:t>
            </a:r>
            <a:endParaRPr lang="fr-FR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265" y="5292780"/>
            <a:ext cx="8892955" cy="14773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Intérêt</a:t>
            </a:r>
            <a:r>
              <a:rPr sz="200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 la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voie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sortie</a:t>
            </a:r>
            <a:r>
              <a:rPr sz="200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du</a:t>
            </a:r>
            <a:r>
              <a:rPr sz="20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parasite:</a:t>
            </a: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16839" indent="-111125">
              <a:spcBef>
                <a:spcPts val="5"/>
              </a:spcBef>
              <a:buSzPct val="94444"/>
              <a:buFont typeface="Wingdings"/>
              <a:buChar char=""/>
              <a:tabLst>
                <a:tab pos="116839" algn="l"/>
              </a:tabLst>
            </a:pPr>
            <a:r>
              <a:rPr dirty="0">
                <a:latin typeface="Calibri"/>
                <a:cs typeface="Calibri"/>
              </a:rPr>
              <a:t>Elle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permet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souvent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préciser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les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modalités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l’examen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parasitologique.</a:t>
            </a:r>
            <a:endParaRPr dirty="0">
              <a:latin typeface="Calibri"/>
              <a:cs typeface="Calibri"/>
            </a:endParaRPr>
          </a:p>
          <a:p>
            <a:pPr marL="116839" indent="-111125">
              <a:spcBef>
                <a:spcPts val="2160"/>
              </a:spcBef>
              <a:buSzPct val="94444"/>
              <a:buFont typeface="Wingdings"/>
              <a:buChar char=""/>
              <a:tabLst>
                <a:tab pos="116839" algn="l"/>
              </a:tabLst>
            </a:pPr>
            <a:r>
              <a:rPr dirty="0">
                <a:latin typeface="Calibri"/>
                <a:cs typeface="Calibri"/>
              </a:rPr>
              <a:t>Elle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conditionne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les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mesures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prophylaxie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collective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8898" y="78028"/>
            <a:ext cx="8931853" cy="444994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02060"/>
                </a:solidFill>
              </a:rPr>
              <a:t>Modes</a:t>
            </a:r>
            <a:r>
              <a:rPr sz="2800" b="1" spc="-90" dirty="0">
                <a:solidFill>
                  <a:srgbClr val="002060"/>
                </a:solidFill>
              </a:rPr>
              <a:t> </a:t>
            </a:r>
            <a:r>
              <a:rPr sz="2800" b="1" spc="-10" dirty="0">
                <a:solidFill>
                  <a:srgbClr val="002060"/>
                </a:solidFill>
              </a:rPr>
              <a:t>d’action</a:t>
            </a:r>
            <a:r>
              <a:rPr sz="2800" b="1" spc="-80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du</a:t>
            </a:r>
            <a:r>
              <a:rPr sz="2800" b="1" spc="-75" dirty="0">
                <a:solidFill>
                  <a:srgbClr val="002060"/>
                </a:solidFill>
              </a:rPr>
              <a:t> </a:t>
            </a:r>
            <a:r>
              <a:rPr sz="2800" b="1" spc="-10" dirty="0">
                <a:solidFill>
                  <a:srgbClr val="002060"/>
                </a:solidFill>
              </a:rPr>
              <a:t>parasite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2380" y="523022"/>
            <a:ext cx="11747240" cy="59048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20"/>
              </a:spcBef>
            </a:pP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Action</a:t>
            </a:r>
            <a:r>
              <a:rPr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spoliatrice</a:t>
            </a:r>
            <a:endParaRPr dirty="0">
              <a:latin typeface="Calibri"/>
              <a:cs typeface="Calibri"/>
            </a:endParaRPr>
          </a:p>
          <a:p>
            <a:pPr marL="355600" marR="5080" indent="-342900">
              <a:lnSpc>
                <a:spcPct val="150000"/>
              </a:lnSpc>
              <a:spcBef>
                <a:spcPts val="310"/>
              </a:spcBef>
            </a:pPr>
            <a:r>
              <a:rPr spc="70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Une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dépossession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ruse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ou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violence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des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substances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nécessaires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à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son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développement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sur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un </a:t>
            </a:r>
            <a:r>
              <a:rPr dirty="0">
                <a:latin typeface="Calibri"/>
                <a:cs typeface="Calibri"/>
              </a:rPr>
              <a:t>autre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organisme</a:t>
            </a:r>
            <a:endParaRPr dirty="0">
              <a:latin typeface="Calibri"/>
              <a:cs typeface="Calibri"/>
            </a:endParaRPr>
          </a:p>
          <a:p>
            <a:pPr marL="355600" marR="302260" indent="-342900">
              <a:lnSpc>
                <a:spcPct val="150000"/>
              </a:lnSpc>
              <a:spcBef>
                <a:spcPts val="305"/>
              </a:spcBef>
            </a:pPr>
            <a:r>
              <a:rPr spc="70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Exemples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: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Plasmodium</a:t>
            </a:r>
            <a:r>
              <a:rPr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FF0000"/>
                </a:solidFill>
                <a:latin typeface="Calibri"/>
                <a:cs typeface="Calibri"/>
              </a:rPr>
              <a:t>falciparum-ovale-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malariae</a:t>
            </a:r>
            <a:r>
              <a:rPr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(anémie),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Ancylostoma</a:t>
            </a:r>
            <a:r>
              <a:rPr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duodenale</a:t>
            </a:r>
            <a:r>
              <a:rPr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FF0000"/>
                </a:solidFill>
                <a:latin typeface="Calibri"/>
                <a:cs typeface="Calibri"/>
              </a:rPr>
              <a:t>Necator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americanus</a:t>
            </a:r>
            <a:r>
              <a:rPr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(</a:t>
            </a:r>
            <a:r>
              <a:rPr dirty="0">
                <a:latin typeface="Calibri"/>
                <a:cs typeface="Calibri"/>
              </a:rPr>
              <a:t>anémie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férriprive</a:t>
            </a:r>
            <a:r>
              <a:rPr i="1" dirty="0">
                <a:latin typeface="Calibri"/>
                <a:cs typeface="Calibri"/>
              </a:rPr>
              <a:t>)</a:t>
            </a:r>
            <a:r>
              <a:rPr dirty="0">
                <a:latin typeface="Calibri"/>
                <a:cs typeface="Calibri"/>
              </a:rPr>
              <a:t>,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Diphyllobothrium</a:t>
            </a:r>
            <a:r>
              <a:rPr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latum</a:t>
            </a:r>
            <a:r>
              <a:rPr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(B12),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i="1" spc="-20" dirty="0">
                <a:solidFill>
                  <a:srgbClr val="FF0000"/>
                </a:solidFill>
                <a:latin typeface="Calibri"/>
                <a:cs typeface="Calibri"/>
              </a:rPr>
              <a:t>Taenia</a:t>
            </a:r>
            <a:r>
              <a:rPr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saginata</a:t>
            </a:r>
            <a:r>
              <a:rPr i="1" spc="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(sucre)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Action</a:t>
            </a:r>
            <a:r>
              <a:rPr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toxique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spc="70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Due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à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toxines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contenues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dans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sécrétions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ou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excrétions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des</a:t>
            </a:r>
            <a:r>
              <a:rPr spc="-10" dirty="0">
                <a:latin typeface="Calibri"/>
                <a:cs typeface="Calibri"/>
              </a:rPr>
              <a:t> parasites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spc="70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Importante pendant la période de croissance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des parasites, où le métabolisme</a:t>
            </a:r>
            <a:r>
              <a:rPr spc="60" dirty="0">
                <a:latin typeface="Calibri"/>
                <a:cs typeface="Calibri"/>
              </a:rPr>
              <a:t> </a:t>
            </a:r>
            <a:r>
              <a:rPr spc="275" dirty="0">
                <a:latin typeface="Times New Roman"/>
                <a:cs typeface="Times New Roman"/>
              </a:rPr>
              <a:t>□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le plus </a:t>
            </a:r>
            <a:r>
              <a:rPr spc="-10" dirty="0">
                <a:latin typeface="Calibri"/>
                <a:cs typeface="Calibri"/>
              </a:rPr>
              <a:t>intense</a:t>
            </a:r>
            <a:endParaRPr dirty="0">
              <a:latin typeface="Calibri"/>
              <a:cs typeface="Calibri"/>
            </a:endParaRPr>
          </a:p>
          <a:p>
            <a:pPr marL="355600" marR="368935" indent="-342900">
              <a:lnSpc>
                <a:spcPct val="150000"/>
              </a:lnSpc>
              <a:spcBef>
                <a:spcPts val="315"/>
              </a:spcBef>
            </a:pPr>
            <a:r>
              <a:rPr spc="70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Exemple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: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ascaris,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surtout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à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la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phase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migration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larvaire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intratissulaire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et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lors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la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résorption </a:t>
            </a:r>
            <a:r>
              <a:rPr dirty="0">
                <a:latin typeface="Calibri"/>
                <a:cs typeface="Calibri"/>
              </a:rPr>
              <a:t>intestinale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d’un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ascaris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mort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Action</a:t>
            </a:r>
            <a:r>
              <a:rPr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mécanique</a:t>
            </a:r>
            <a:r>
              <a:rPr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spc="70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En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rapport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avec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mouvements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actifs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(exemple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ascaris),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leurs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déplacements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et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leurs</a:t>
            </a:r>
            <a:r>
              <a:rPr spc="-10" dirty="0">
                <a:latin typeface="Calibri"/>
                <a:cs typeface="Calibri"/>
              </a:rPr>
              <a:t> migrations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spc="70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Action mécanique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  <a:p>
            <a:pPr marL="647065" indent="-168275">
              <a:lnSpc>
                <a:spcPct val="150000"/>
              </a:lnSpc>
              <a:buFont typeface="Times New Roman"/>
              <a:buChar char="□"/>
              <a:tabLst>
                <a:tab pos="647065" algn="l"/>
              </a:tabLst>
            </a:pPr>
            <a:r>
              <a:rPr dirty="0">
                <a:latin typeface="Calibri"/>
                <a:cs typeface="Calibri"/>
              </a:rPr>
              <a:t>obstructions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canaliculaires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(ascaris,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Echinocossus</a:t>
            </a:r>
            <a:r>
              <a:rPr i="1" spc="3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granulosus</a:t>
            </a:r>
            <a:r>
              <a:rPr spc="-10" dirty="0">
                <a:latin typeface="Calibri"/>
                <a:cs typeface="Calibri"/>
              </a:rPr>
              <a:t>)</a:t>
            </a:r>
            <a:endParaRPr dirty="0">
              <a:latin typeface="Calibri"/>
              <a:cs typeface="Calibri"/>
            </a:endParaRPr>
          </a:p>
          <a:p>
            <a:pPr marL="638175" indent="-168275">
              <a:lnSpc>
                <a:spcPct val="150000"/>
              </a:lnSpc>
              <a:buFont typeface="Times New Roman"/>
              <a:buChar char="□"/>
              <a:tabLst>
                <a:tab pos="638175" algn="l"/>
              </a:tabLst>
            </a:pPr>
            <a:r>
              <a:rPr dirty="0">
                <a:latin typeface="Calibri"/>
                <a:cs typeface="Calibri"/>
              </a:rPr>
              <a:t>occlusions intestinales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ou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volvulus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(ascaris)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1635" y="-292745"/>
            <a:ext cx="10515600" cy="1159932"/>
          </a:xfrm>
          <a:prstGeom prst="rect">
            <a:avLst/>
          </a:prstGeom>
        </p:spPr>
        <p:txBody>
          <a:bodyPr vert="horz" wrap="square" lIns="0" tIns="478154" rIns="0" bIns="0" rtlCol="0" anchor="ctr">
            <a:spAutoFit/>
          </a:bodyPr>
          <a:lstStyle/>
          <a:p>
            <a:pPr marL="370014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7182" y="1048146"/>
            <a:ext cx="7788252" cy="5657318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584200" indent="-571500">
              <a:spcBef>
                <a:spcPts val="575"/>
              </a:spcBef>
              <a:buAutoNum type="romanUcPeriod"/>
              <a:tabLst>
                <a:tab pos="584200" algn="l"/>
              </a:tabLst>
            </a:pPr>
            <a:r>
              <a:rPr sz="2400" dirty="0">
                <a:cs typeface="Times New Roman"/>
              </a:rPr>
              <a:t>Définitions</a:t>
            </a:r>
            <a:r>
              <a:rPr sz="2400" spc="-4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et</a:t>
            </a:r>
            <a:r>
              <a:rPr sz="2400" spc="-1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notions</a:t>
            </a:r>
            <a:r>
              <a:rPr sz="2400" spc="-45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préalables.</a:t>
            </a:r>
            <a:endParaRPr sz="2400" dirty="0">
              <a:cs typeface="Times New Roman"/>
            </a:endParaRPr>
          </a:p>
          <a:p>
            <a:pPr marL="584200" indent="-571500">
              <a:spcBef>
                <a:spcPts val="480"/>
              </a:spcBef>
              <a:buAutoNum type="romanUcPeriod"/>
              <a:tabLst>
                <a:tab pos="584200" algn="l"/>
              </a:tabLst>
            </a:pPr>
            <a:r>
              <a:rPr sz="2400" dirty="0">
                <a:cs typeface="Times New Roman"/>
              </a:rPr>
              <a:t>Diversité</a:t>
            </a:r>
            <a:r>
              <a:rPr sz="2400" spc="-4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des</a:t>
            </a:r>
            <a:r>
              <a:rPr sz="2400" spc="-20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parasites.</a:t>
            </a:r>
            <a:endParaRPr sz="2400" dirty="0">
              <a:cs typeface="Times New Roman"/>
            </a:endParaRPr>
          </a:p>
          <a:p>
            <a:pPr marL="584200" indent="-571500">
              <a:spcBef>
                <a:spcPts val="484"/>
              </a:spcBef>
              <a:buAutoNum type="romanUcPeriod"/>
              <a:tabLst>
                <a:tab pos="584200" algn="l"/>
              </a:tabLst>
            </a:pPr>
            <a:r>
              <a:rPr sz="2400" dirty="0">
                <a:cs typeface="Times New Roman"/>
              </a:rPr>
              <a:t>Les</a:t>
            </a:r>
            <a:r>
              <a:rPr sz="2400" spc="-2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modes</a:t>
            </a:r>
            <a:r>
              <a:rPr sz="2400" spc="-2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de</a:t>
            </a:r>
            <a:r>
              <a:rPr sz="2400" spc="-10" dirty="0">
                <a:cs typeface="Times New Roman"/>
              </a:rPr>
              <a:t> parasitisme.</a:t>
            </a:r>
            <a:endParaRPr sz="2400" dirty="0">
              <a:cs typeface="Times New Roman"/>
            </a:endParaRPr>
          </a:p>
          <a:p>
            <a:pPr marL="584200" indent="-571500">
              <a:spcBef>
                <a:spcPts val="480"/>
              </a:spcBef>
              <a:buAutoNum type="romanUcPeriod"/>
              <a:tabLst>
                <a:tab pos="584200" algn="l"/>
              </a:tabLst>
            </a:pPr>
            <a:r>
              <a:rPr sz="2400" spc="-10" dirty="0">
                <a:cs typeface="Times New Roman"/>
              </a:rPr>
              <a:t>Epidémiologie.</a:t>
            </a:r>
            <a:endParaRPr sz="2400" dirty="0">
              <a:cs typeface="Times New Roman"/>
            </a:endParaRPr>
          </a:p>
          <a:p>
            <a:pPr marL="1727200" lvl="1" indent="-457200">
              <a:spcBef>
                <a:spcPts val="480"/>
              </a:spcBef>
              <a:buAutoNum type="arabicPeriod"/>
              <a:tabLst>
                <a:tab pos="1727200" algn="l"/>
              </a:tabLst>
            </a:pPr>
            <a:r>
              <a:rPr sz="2400" dirty="0">
                <a:cs typeface="Times New Roman"/>
              </a:rPr>
              <a:t>Classifications</a:t>
            </a:r>
            <a:r>
              <a:rPr sz="2400" spc="-6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des</a:t>
            </a:r>
            <a:r>
              <a:rPr sz="2400" spc="-40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parasites.</a:t>
            </a:r>
            <a:endParaRPr sz="2400" dirty="0">
              <a:cs typeface="Times New Roman"/>
            </a:endParaRPr>
          </a:p>
          <a:p>
            <a:pPr marL="1727200" lvl="1" indent="-457200">
              <a:spcBef>
                <a:spcPts val="480"/>
              </a:spcBef>
              <a:buAutoNum type="arabicPeriod"/>
              <a:tabLst>
                <a:tab pos="1727200" algn="l"/>
              </a:tabLst>
            </a:pPr>
            <a:r>
              <a:rPr sz="2400" dirty="0">
                <a:cs typeface="Times New Roman"/>
              </a:rPr>
              <a:t>Réservoir</a:t>
            </a:r>
            <a:r>
              <a:rPr sz="2400" spc="-3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et</a:t>
            </a:r>
            <a:r>
              <a:rPr sz="2400" spc="-15" dirty="0">
                <a:cs typeface="Times New Roman"/>
              </a:rPr>
              <a:t> </a:t>
            </a:r>
            <a:r>
              <a:rPr sz="2400" spc="-20" dirty="0">
                <a:cs typeface="Times New Roman"/>
              </a:rPr>
              <a:t>hôtes</a:t>
            </a:r>
            <a:endParaRPr sz="2400" dirty="0">
              <a:cs typeface="Times New Roman"/>
            </a:endParaRPr>
          </a:p>
          <a:p>
            <a:pPr marL="1727200" lvl="1" indent="-457200">
              <a:spcBef>
                <a:spcPts val="480"/>
              </a:spcBef>
              <a:buAutoNum type="arabicPeriod"/>
              <a:tabLst>
                <a:tab pos="1727200" algn="l"/>
              </a:tabLst>
            </a:pPr>
            <a:r>
              <a:rPr sz="2400" dirty="0">
                <a:cs typeface="Times New Roman"/>
              </a:rPr>
              <a:t>Cycle</a:t>
            </a:r>
            <a:r>
              <a:rPr sz="2400" spc="-20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évolutif</a:t>
            </a:r>
            <a:endParaRPr sz="2400" dirty="0">
              <a:cs typeface="Times New Roman"/>
            </a:endParaRPr>
          </a:p>
          <a:p>
            <a:pPr marL="1727200" lvl="1" indent="-457200">
              <a:spcBef>
                <a:spcPts val="480"/>
              </a:spcBef>
              <a:buAutoNum type="arabicPeriod"/>
              <a:tabLst>
                <a:tab pos="1727200" algn="l"/>
              </a:tabLst>
            </a:pPr>
            <a:r>
              <a:rPr sz="2400" dirty="0">
                <a:cs typeface="Times New Roman"/>
              </a:rPr>
              <a:t>Les</a:t>
            </a:r>
            <a:r>
              <a:rPr sz="2400" spc="-1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voies</a:t>
            </a:r>
            <a:r>
              <a:rPr sz="2400" spc="-2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de</a:t>
            </a:r>
            <a:r>
              <a:rPr sz="2400" spc="-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pénétration</a:t>
            </a:r>
            <a:r>
              <a:rPr sz="2400" spc="-4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du</a:t>
            </a:r>
            <a:r>
              <a:rPr sz="2400" spc="-10" dirty="0">
                <a:cs typeface="Times New Roman"/>
              </a:rPr>
              <a:t> parasite.</a:t>
            </a:r>
            <a:endParaRPr sz="2400" dirty="0">
              <a:cs typeface="Times New Roman"/>
            </a:endParaRPr>
          </a:p>
          <a:p>
            <a:pPr marL="1727200" lvl="1" indent="-457200">
              <a:spcBef>
                <a:spcPts val="480"/>
              </a:spcBef>
              <a:buAutoNum type="arabicPeriod"/>
              <a:tabLst>
                <a:tab pos="1727200" algn="l"/>
              </a:tabLst>
            </a:pPr>
            <a:r>
              <a:rPr sz="2400" dirty="0">
                <a:cs typeface="Times New Roman"/>
              </a:rPr>
              <a:t>Les</a:t>
            </a:r>
            <a:r>
              <a:rPr sz="2400" spc="-2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voies</a:t>
            </a:r>
            <a:r>
              <a:rPr sz="2400" spc="-3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de</a:t>
            </a:r>
            <a:r>
              <a:rPr sz="2400" spc="-1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sortie</a:t>
            </a:r>
            <a:r>
              <a:rPr sz="2400" spc="-4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du</a:t>
            </a:r>
            <a:r>
              <a:rPr sz="2400" spc="-5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parasite.</a:t>
            </a:r>
            <a:endParaRPr sz="2400" dirty="0">
              <a:cs typeface="Times New Roman"/>
            </a:endParaRPr>
          </a:p>
          <a:p>
            <a:pPr lvl="1">
              <a:spcBef>
                <a:spcPts val="1060"/>
              </a:spcBef>
              <a:buFont typeface="Times New Roman"/>
              <a:buAutoNum type="arabicPeriod"/>
            </a:pPr>
            <a:endParaRPr sz="2400" dirty="0">
              <a:cs typeface="Times New Roman"/>
            </a:endParaRPr>
          </a:p>
          <a:p>
            <a:pPr marL="584200" indent="-571500">
              <a:buAutoNum type="romanUcPeriod"/>
              <a:tabLst>
                <a:tab pos="584200" algn="l"/>
              </a:tabLst>
            </a:pPr>
            <a:r>
              <a:rPr sz="2400" dirty="0">
                <a:cs typeface="Times New Roman"/>
              </a:rPr>
              <a:t>Actions</a:t>
            </a:r>
            <a:r>
              <a:rPr sz="2400" spc="-4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des</a:t>
            </a:r>
            <a:r>
              <a:rPr sz="2400" spc="-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parasites</a:t>
            </a:r>
            <a:r>
              <a:rPr sz="2400" spc="-4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et</a:t>
            </a:r>
            <a:r>
              <a:rPr sz="2400" spc="-1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réactions</a:t>
            </a:r>
            <a:r>
              <a:rPr sz="2400" spc="-4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de</a:t>
            </a:r>
            <a:r>
              <a:rPr sz="2400" spc="-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l’hôte</a:t>
            </a:r>
            <a:r>
              <a:rPr sz="2400" spc="-35" dirty="0">
                <a:cs typeface="Times New Roman"/>
              </a:rPr>
              <a:t> </a:t>
            </a:r>
            <a:r>
              <a:rPr sz="2400" spc="-50" dirty="0">
                <a:cs typeface="Times New Roman"/>
              </a:rPr>
              <a:t>.</a:t>
            </a:r>
            <a:endParaRPr sz="2400" dirty="0">
              <a:cs typeface="Times New Roman"/>
            </a:endParaRPr>
          </a:p>
          <a:p>
            <a:pPr marL="584200" indent="-571500">
              <a:spcBef>
                <a:spcPts val="480"/>
              </a:spcBef>
              <a:buAutoNum type="romanUcPeriod"/>
              <a:tabLst>
                <a:tab pos="584200" algn="l"/>
              </a:tabLst>
            </a:pPr>
            <a:r>
              <a:rPr sz="2400" dirty="0">
                <a:cs typeface="Times New Roman"/>
              </a:rPr>
              <a:t>Notion</a:t>
            </a:r>
            <a:r>
              <a:rPr sz="2400" spc="-4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sur</a:t>
            </a:r>
            <a:r>
              <a:rPr sz="2400" spc="-3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les</a:t>
            </a:r>
            <a:r>
              <a:rPr sz="2400" spc="-3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différents</a:t>
            </a:r>
            <a:r>
              <a:rPr sz="2400" spc="-65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traitements</a:t>
            </a:r>
            <a:endParaRPr sz="2400" dirty="0">
              <a:cs typeface="Times New Roman"/>
            </a:endParaRPr>
          </a:p>
          <a:p>
            <a:pPr marL="584200" indent="-571500">
              <a:spcBef>
                <a:spcPts val="480"/>
              </a:spcBef>
              <a:buAutoNum type="romanUcPeriod"/>
              <a:tabLst>
                <a:tab pos="584200" algn="l"/>
              </a:tabLst>
            </a:pPr>
            <a:r>
              <a:rPr sz="2400" spc="-10" dirty="0">
                <a:cs typeface="Times New Roman"/>
              </a:rPr>
              <a:t>Prophylaxie.</a:t>
            </a:r>
            <a:endParaRPr sz="2400" dirty="0"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8632" y="860395"/>
            <a:ext cx="5634990" cy="15875"/>
          </a:xfrm>
          <a:custGeom>
            <a:avLst/>
            <a:gdLst/>
            <a:ahLst/>
            <a:cxnLst/>
            <a:rect l="l" t="t" r="r" b="b"/>
            <a:pathLst>
              <a:path w="5634990" h="15875">
                <a:moveTo>
                  <a:pt x="0" y="0"/>
                </a:moveTo>
                <a:lnTo>
                  <a:pt x="5634736" y="15366"/>
                </a:lnTo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37A51-8DB6-AF9F-8A37-E7BC21295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F9269A7-86F0-37AF-7405-CE6E8FDAB9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38939" y="115350"/>
            <a:ext cx="8931853" cy="444994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02060"/>
                </a:solidFill>
              </a:rPr>
              <a:t>Modes</a:t>
            </a:r>
            <a:r>
              <a:rPr sz="2800" b="1" spc="-90" dirty="0">
                <a:solidFill>
                  <a:srgbClr val="002060"/>
                </a:solidFill>
              </a:rPr>
              <a:t> </a:t>
            </a:r>
            <a:r>
              <a:rPr sz="2800" b="1" spc="-10" dirty="0">
                <a:solidFill>
                  <a:srgbClr val="002060"/>
                </a:solidFill>
              </a:rPr>
              <a:t>d’action</a:t>
            </a:r>
            <a:r>
              <a:rPr sz="2800" b="1" spc="-80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du</a:t>
            </a:r>
            <a:r>
              <a:rPr sz="2800" b="1" spc="-75" dirty="0">
                <a:solidFill>
                  <a:srgbClr val="002060"/>
                </a:solidFill>
              </a:rPr>
              <a:t> </a:t>
            </a:r>
            <a:r>
              <a:rPr sz="2800" b="1" spc="-10" dirty="0">
                <a:solidFill>
                  <a:srgbClr val="002060"/>
                </a:solidFill>
              </a:rPr>
              <a:t>parasite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2002411-578C-2F19-515E-28612D5E7459}"/>
              </a:ext>
            </a:extLst>
          </p:cNvPr>
          <p:cNvSpPr txBox="1"/>
          <p:nvPr/>
        </p:nvSpPr>
        <p:spPr>
          <a:xfrm>
            <a:off x="222380" y="662982"/>
            <a:ext cx="11747240" cy="498405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  <a:cs typeface="Calibri"/>
              </a:rPr>
              <a:t>Action</a:t>
            </a:r>
            <a:r>
              <a:rPr lang="fr-FR" b="1" spc="1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spc="-10" dirty="0">
                <a:solidFill>
                  <a:srgbClr val="FF0000"/>
                </a:solidFill>
                <a:cs typeface="Calibri"/>
              </a:rPr>
              <a:t>traumatique</a:t>
            </a:r>
            <a:endParaRPr lang="fr-FR" dirty="0"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fr-FR" spc="70" dirty="0">
                <a:cs typeface="Calibri"/>
              </a:rPr>
              <a:t>—</a:t>
            </a:r>
            <a:r>
              <a:rPr lang="fr-FR" dirty="0">
                <a:cs typeface="Calibri"/>
              </a:rPr>
              <a:t>Le</a:t>
            </a:r>
            <a:r>
              <a:rPr lang="fr-FR" spc="5" dirty="0">
                <a:cs typeface="Calibri"/>
              </a:rPr>
              <a:t> </a:t>
            </a:r>
            <a:r>
              <a:rPr lang="fr-FR" dirty="0">
                <a:cs typeface="Calibri"/>
              </a:rPr>
              <a:t>plus</a:t>
            </a:r>
            <a:r>
              <a:rPr lang="fr-FR" spc="5" dirty="0">
                <a:cs typeface="Calibri"/>
              </a:rPr>
              <a:t> </a:t>
            </a:r>
            <a:r>
              <a:rPr lang="fr-FR" dirty="0">
                <a:cs typeface="Calibri"/>
              </a:rPr>
              <a:t>souvent</a:t>
            </a:r>
            <a:r>
              <a:rPr lang="fr-FR" spc="5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minime</a:t>
            </a:r>
            <a:endParaRPr lang="fr-FR" dirty="0"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fr-FR" spc="70" dirty="0">
                <a:cs typeface="Calibri"/>
              </a:rPr>
              <a:t>—</a:t>
            </a:r>
            <a:r>
              <a:rPr lang="fr-FR" dirty="0">
                <a:cs typeface="Calibri"/>
              </a:rPr>
              <a:t>Mais la répétition</a:t>
            </a:r>
            <a:r>
              <a:rPr lang="fr-FR" spc="15" dirty="0">
                <a:cs typeface="Calibri"/>
              </a:rPr>
              <a:t> </a:t>
            </a:r>
            <a:r>
              <a:rPr lang="fr-FR" spc="275" dirty="0">
                <a:latin typeface="Times New Roman"/>
                <a:cs typeface="Times New Roman"/>
              </a:rPr>
              <a:t>□</a:t>
            </a:r>
            <a:r>
              <a:rPr lang="fr-FR" spc="-35" dirty="0">
                <a:latin typeface="Times New Roman"/>
                <a:cs typeface="Times New Roman"/>
              </a:rPr>
              <a:t> </a:t>
            </a:r>
            <a:r>
              <a:rPr lang="fr-FR" dirty="0">
                <a:cs typeface="Calibri"/>
              </a:rPr>
              <a:t>responsable</a:t>
            </a:r>
            <a:r>
              <a:rPr lang="fr-FR" spc="5" dirty="0">
                <a:cs typeface="Calibri"/>
              </a:rPr>
              <a:t> </a:t>
            </a:r>
            <a:r>
              <a:rPr lang="fr-FR" dirty="0">
                <a:cs typeface="Calibri"/>
              </a:rPr>
              <a:t>des troubles</a:t>
            </a:r>
            <a:r>
              <a:rPr lang="fr-FR" spc="5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importants</a:t>
            </a:r>
            <a:endParaRPr lang="fr-FR" dirty="0"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fr-FR" spc="70" dirty="0">
                <a:cs typeface="Calibri"/>
              </a:rPr>
              <a:t>—</a:t>
            </a:r>
            <a:r>
              <a:rPr lang="fr-FR" dirty="0">
                <a:cs typeface="Calibri"/>
              </a:rPr>
              <a:t>Exemples</a:t>
            </a:r>
            <a:r>
              <a:rPr lang="fr-FR" spc="-70" dirty="0">
                <a:cs typeface="Calibri"/>
              </a:rPr>
              <a:t> </a:t>
            </a:r>
            <a:r>
              <a:rPr lang="fr-FR" spc="-50" dirty="0">
                <a:cs typeface="Calibri"/>
              </a:rPr>
              <a:t>:</a:t>
            </a:r>
            <a:endParaRPr lang="fr-FR" dirty="0">
              <a:cs typeface="Calibri"/>
            </a:endParaRPr>
          </a:p>
          <a:p>
            <a:pPr marL="469900">
              <a:lnSpc>
                <a:spcPct val="150000"/>
              </a:lnSpc>
            </a:pPr>
            <a:r>
              <a:rPr lang="fr-FR" i="1" spc="-10" dirty="0">
                <a:cs typeface="Calibri"/>
              </a:rPr>
              <a:t>Toxoplasma</a:t>
            </a:r>
            <a:r>
              <a:rPr lang="fr-FR" i="1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(lésions</a:t>
            </a:r>
            <a:r>
              <a:rPr lang="fr-FR" spc="20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rétinienne)</a:t>
            </a:r>
            <a:endParaRPr lang="fr-FR" dirty="0">
              <a:cs typeface="Calibri"/>
            </a:endParaRPr>
          </a:p>
          <a:p>
            <a:pPr marL="469900">
              <a:lnSpc>
                <a:spcPct val="150000"/>
              </a:lnSpc>
            </a:pPr>
            <a:r>
              <a:rPr lang="fr-FR" dirty="0">
                <a:cs typeface="Calibri"/>
              </a:rPr>
              <a:t>Ascaris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(action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traumatique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par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les</a:t>
            </a:r>
            <a:r>
              <a:rPr lang="fr-FR" spc="15" dirty="0">
                <a:cs typeface="Calibri"/>
              </a:rPr>
              <a:t> </a:t>
            </a:r>
            <a:r>
              <a:rPr lang="fr-FR" dirty="0">
                <a:cs typeface="Calibri"/>
              </a:rPr>
              <a:t>lèvres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de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l’orifice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buccal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irritant</a:t>
            </a:r>
            <a:r>
              <a:rPr lang="fr-FR" spc="15" dirty="0">
                <a:cs typeface="Calibri"/>
              </a:rPr>
              <a:t> </a:t>
            </a:r>
            <a:r>
              <a:rPr lang="fr-FR" dirty="0">
                <a:cs typeface="Calibri"/>
              </a:rPr>
              <a:t>la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muqueuse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et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la</a:t>
            </a:r>
            <a:r>
              <a:rPr lang="fr-FR" spc="10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fragilisant</a:t>
            </a:r>
          </a:p>
          <a:p>
            <a:pPr marL="469900">
              <a:lnSpc>
                <a:spcPct val="150000"/>
              </a:lnSpc>
            </a:pPr>
            <a:endParaRPr lang="fr-FR" dirty="0"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  <a:cs typeface="Calibri"/>
              </a:rPr>
              <a:t>Action</a:t>
            </a:r>
            <a:r>
              <a:rPr lang="fr-FR" b="1" spc="15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b="1" spc="-10" dirty="0">
                <a:solidFill>
                  <a:srgbClr val="FF0000"/>
                </a:solidFill>
                <a:cs typeface="Calibri"/>
              </a:rPr>
              <a:t>bactériologique</a:t>
            </a:r>
            <a:endParaRPr lang="fr-FR" dirty="0"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fr-FR" spc="70" dirty="0">
                <a:cs typeface="Calibri"/>
              </a:rPr>
              <a:t>—</a:t>
            </a:r>
            <a:r>
              <a:rPr lang="fr-FR" b="1" dirty="0">
                <a:cs typeface="Calibri"/>
              </a:rPr>
              <a:t>Certains</a:t>
            </a:r>
            <a:r>
              <a:rPr lang="fr-FR" b="1" spc="-25" dirty="0">
                <a:cs typeface="Calibri"/>
              </a:rPr>
              <a:t> </a:t>
            </a:r>
            <a:r>
              <a:rPr lang="fr-FR" b="1" dirty="0">
                <a:cs typeface="Calibri"/>
              </a:rPr>
              <a:t>parasites</a:t>
            </a:r>
            <a:r>
              <a:rPr lang="fr-FR" b="1" spc="-25" dirty="0">
                <a:cs typeface="Calibri"/>
              </a:rPr>
              <a:t> </a:t>
            </a:r>
            <a:r>
              <a:rPr lang="fr-FR" b="1" spc="-50" dirty="0">
                <a:cs typeface="Calibri"/>
              </a:rPr>
              <a:t>:</a:t>
            </a:r>
            <a:endParaRPr lang="fr-FR" dirty="0">
              <a:cs typeface="Calibri"/>
            </a:endParaRPr>
          </a:p>
          <a:p>
            <a:pPr marL="647065" indent="-168275">
              <a:lnSpc>
                <a:spcPct val="150000"/>
              </a:lnSpc>
              <a:buFont typeface="Times New Roman"/>
              <a:buChar char="□"/>
              <a:tabLst>
                <a:tab pos="647065" algn="l"/>
              </a:tabLst>
            </a:pPr>
            <a:r>
              <a:rPr lang="fr-FR" dirty="0">
                <a:cs typeface="Calibri"/>
              </a:rPr>
              <a:t>transport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avec</a:t>
            </a:r>
            <a:r>
              <a:rPr lang="fr-FR" spc="15" dirty="0">
                <a:cs typeface="Calibri"/>
              </a:rPr>
              <a:t> </a:t>
            </a:r>
            <a:r>
              <a:rPr lang="fr-FR" dirty="0">
                <a:cs typeface="Calibri"/>
              </a:rPr>
              <a:t>lui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à</a:t>
            </a:r>
            <a:r>
              <a:rPr lang="fr-FR" spc="15" dirty="0">
                <a:cs typeface="Calibri"/>
              </a:rPr>
              <a:t> </a:t>
            </a:r>
            <a:r>
              <a:rPr lang="fr-FR" dirty="0">
                <a:cs typeface="Calibri"/>
              </a:rPr>
              <a:t>la</a:t>
            </a:r>
            <a:r>
              <a:rPr lang="fr-FR" spc="15" dirty="0">
                <a:cs typeface="Calibri"/>
              </a:rPr>
              <a:t> </a:t>
            </a:r>
            <a:r>
              <a:rPr lang="fr-FR" dirty="0">
                <a:cs typeface="Calibri"/>
              </a:rPr>
              <a:t>surface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de</a:t>
            </a:r>
            <a:r>
              <a:rPr lang="fr-FR" spc="15" dirty="0">
                <a:cs typeface="Calibri"/>
              </a:rPr>
              <a:t> </a:t>
            </a:r>
            <a:r>
              <a:rPr lang="fr-FR" dirty="0">
                <a:cs typeface="Calibri"/>
              </a:rPr>
              <a:t>sa</a:t>
            </a:r>
            <a:r>
              <a:rPr lang="fr-FR" spc="15" dirty="0">
                <a:cs typeface="Calibri"/>
              </a:rPr>
              <a:t> </a:t>
            </a:r>
            <a:r>
              <a:rPr lang="fr-FR" dirty="0">
                <a:cs typeface="Calibri"/>
              </a:rPr>
              <a:t>cuticule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des</a:t>
            </a:r>
            <a:r>
              <a:rPr lang="fr-FR" spc="15" dirty="0">
                <a:cs typeface="Calibri"/>
              </a:rPr>
              <a:t> </a:t>
            </a:r>
            <a:r>
              <a:rPr lang="fr-FR" dirty="0">
                <a:cs typeface="Calibri"/>
              </a:rPr>
              <a:t>germes</a:t>
            </a:r>
            <a:r>
              <a:rPr lang="fr-FR" spc="15" dirty="0">
                <a:cs typeface="Calibri"/>
              </a:rPr>
              <a:t> </a:t>
            </a:r>
            <a:r>
              <a:rPr lang="fr-FR" dirty="0">
                <a:cs typeface="Calibri"/>
              </a:rPr>
              <a:t>intestinaux,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en</a:t>
            </a:r>
            <a:r>
              <a:rPr lang="fr-FR" spc="15" dirty="0">
                <a:cs typeface="Calibri"/>
              </a:rPr>
              <a:t> </a:t>
            </a:r>
            <a:r>
              <a:rPr lang="fr-FR" dirty="0">
                <a:cs typeface="Calibri"/>
              </a:rPr>
              <a:t>particulier</a:t>
            </a:r>
            <a:r>
              <a:rPr lang="fr-FR" spc="15" dirty="0">
                <a:cs typeface="Calibri"/>
              </a:rPr>
              <a:t> </a:t>
            </a:r>
            <a:r>
              <a:rPr lang="fr-FR" dirty="0">
                <a:cs typeface="Calibri"/>
              </a:rPr>
              <a:t>du</a:t>
            </a:r>
            <a:r>
              <a:rPr lang="fr-FR" spc="10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colibacille</a:t>
            </a:r>
            <a:endParaRPr lang="fr-FR" dirty="0">
              <a:cs typeface="Calibri"/>
            </a:endParaRPr>
          </a:p>
          <a:p>
            <a:pPr marL="478790" marR="4846320" indent="168275">
              <a:lnSpc>
                <a:spcPct val="150000"/>
              </a:lnSpc>
              <a:spcBef>
                <a:spcPts val="60"/>
              </a:spcBef>
              <a:buFont typeface="Times New Roman"/>
              <a:buChar char="□"/>
              <a:tabLst>
                <a:tab pos="647065" algn="l"/>
              </a:tabLst>
            </a:pPr>
            <a:r>
              <a:rPr lang="fr-FR" dirty="0">
                <a:cs typeface="Calibri"/>
              </a:rPr>
              <a:t>inoculation</a:t>
            </a:r>
            <a:r>
              <a:rPr lang="fr-FR" spc="15" dirty="0">
                <a:cs typeface="Calibri"/>
              </a:rPr>
              <a:t> </a:t>
            </a:r>
            <a:r>
              <a:rPr lang="fr-FR" dirty="0">
                <a:cs typeface="Calibri"/>
              </a:rPr>
              <a:t>de</a:t>
            </a:r>
            <a:r>
              <a:rPr lang="fr-FR" spc="15" dirty="0">
                <a:cs typeface="Calibri"/>
              </a:rPr>
              <a:t> </a:t>
            </a:r>
            <a:r>
              <a:rPr lang="fr-FR" dirty="0">
                <a:cs typeface="Calibri"/>
              </a:rPr>
              <a:t>bactéries</a:t>
            </a:r>
            <a:r>
              <a:rPr lang="fr-FR" spc="20" dirty="0">
                <a:cs typeface="Calibri"/>
              </a:rPr>
              <a:t> </a:t>
            </a:r>
            <a:r>
              <a:rPr lang="fr-FR" spc="-10" dirty="0">
                <a:cs typeface="Calibri"/>
              </a:rPr>
              <a:t>pathogènes </a:t>
            </a:r>
            <a:r>
              <a:rPr lang="fr-FR" dirty="0">
                <a:cs typeface="Calibri"/>
              </a:rPr>
              <a:t>Exemple</a:t>
            </a:r>
            <a:r>
              <a:rPr lang="fr-FR" spc="5" dirty="0">
                <a:cs typeface="Calibri"/>
              </a:rPr>
              <a:t> </a:t>
            </a:r>
            <a:r>
              <a:rPr lang="fr-FR" dirty="0">
                <a:cs typeface="Calibri"/>
              </a:rPr>
              <a:t>: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ascaris,</a:t>
            </a:r>
            <a:r>
              <a:rPr lang="fr-FR" spc="10" dirty="0">
                <a:cs typeface="Calibri"/>
              </a:rPr>
              <a:t> </a:t>
            </a:r>
            <a:r>
              <a:rPr lang="fr-FR" dirty="0">
                <a:cs typeface="Calibri"/>
              </a:rPr>
              <a:t>oxyures,</a:t>
            </a:r>
            <a:r>
              <a:rPr lang="fr-FR" spc="10" dirty="0">
                <a:cs typeface="Calibri"/>
              </a:rPr>
              <a:t> </a:t>
            </a:r>
            <a:r>
              <a:rPr lang="fr-FR" spc="-50" dirty="0">
                <a:latin typeface="Arial MT"/>
                <a:cs typeface="Arial MT"/>
              </a:rPr>
              <a:t>…</a:t>
            </a:r>
            <a:endParaRPr lang="fr-FR" dirty="0">
              <a:latin typeface="Arial MT"/>
              <a:cs typeface="Arial MT"/>
            </a:endParaRPr>
          </a:p>
          <a:p>
            <a:pPr marL="12700">
              <a:lnSpc>
                <a:spcPct val="150000"/>
              </a:lnSpc>
              <a:spcBef>
                <a:spcPts val="120"/>
              </a:spcBef>
            </a:pP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3549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40676" y="2498726"/>
            <a:ext cx="2097405" cy="2168525"/>
            <a:chOff x="6416675" y="2498725"/>
            <a:chExt cx="2097405" cy="2168525"/>
          </a:xfrm>
        </p:grpSpPr>
        <p:sp>
          <p:nvSpPr>
            <p:cNvPr id="3" name="object 3"/>
            <p:cNvSpPr/>
            <p:nvPr/>
          </p:nvSpPr>
          <p:spPr>
            <a:xfrm>
              <a:off x="6429375" y="2511425"/>
              <a:ext cx="2072005" cy="2143125"/>
            </a:xfrm>
            <a:custGeom>
              <a:avLst/>
              <a:gdLst/>
              <a:ahLst/>
              <a:cxnLst/>
              <a:rect l="l" t="t" r="r" b="b"/>
              <a:pathLst>
                <a:path w="2072004" h="2143125">
                  <a:moveTo>
                    <a:pt x="1035811" y="0"/>
                  </a:moveTo>
                  <a:lnTo>
                    <a:pt x="988402" y="1102"/>
                  </a:lnTo>
                  <a:lnTo>
                    <a:pt x="941540" y="4378"/>
                  </a:lnTo>
                  <a:lnTo>
                    <a:pt x="895270" y="9780"/>
                  </a:lnTo>
                  <a:lnTo>
                    <a:pt x="849638" y="17261"/>
                  </a:lnTo>
                  <a:lnTo>
                    <a:pt x="804689" y="26774"/>
                  </a:lnTo>
                  <a:lnTo>
                    <a:pt x="760471" y="38271"/>
                  </a:lnTo>
                  <a:lnTo>
                    <a:pt x="717028" y="51706"/>
                  </a:lnTo>
                  <a:lnTo>
                    <a:pt x="674405" y="67030"/>
                  </a:lnTo>
                  <a:lnTo>
                    <a:pt x="632650" y="84197"/>
                  </a:lnTo>
                  <a:lnTo>
                    <a:pt x="591807" y="103159"/>
                  </a:lnTo>
                  <a:lnTo>
                    <a:pt x="551923" y="123869"/>
                  </a:lnTo>
                  <a:lnTo>
                    <a:pt x="513042" y="146280"/>
                  </a:lnTo>
                  <a:lnTo>
                    <a:pt x="475211" y="170345"/>
                  </a:lnTo>
                  <a:lnTo>
                    <a:pt x="438475" y="196015"/>
                  </a:lnTo>
                  <a:lnTo>
                    <a:pt x="402881" y="223245"/>
                  </a:lnTo>
                  <a:lnTo>
                    <a:pt x="368474" y="251987"/>
                  </a:lnTo>
                  <a:lnTo>
                    <a:pt x="335299" y="282193"/>
                  </a:lnTo>
                  <a:lnTo>
                    <a:pt x="303403" y="313816"/>
                  </a:lnTo>
                  <a:lnTo>
                    <a:pt x="272830" y="346810"/>
                  </a:lnTo>
                  <a:lnTo>
                    <a:pt x="243628" y="381126"/>
                  </a:lnTo>
                  <a:lnTo>
                    <a:pt x="215841" y="416717"/>
                  </a:lnTo>
                  <a:lnTo>
                    <a:pt x="189515" y="453537"/>
                  </a:lnTo>
                  <a:lnTo>
                    <a:pt x="164696" y="491537"/>
                  </a:lnTo>
                  <a:lnTo>
                    <a:pt x="141430" y="530671"/>
                  </a:lnTo>
                  <a:lnTo>
                    <a:pt x="119763" y="570892"/>
                  </a:lnTo>
                  <a:lnTo>
                    <a:pt x="99740" y="612151"/>
                  </a:lnTo>
                  <a:lnTo>
                    <a:pt x="81406" y="654403"/>
                  </a:lnTo>
                  <a:lnTo>
                    <a:pt x="64809" y="697599"/>
                  </a:lnTo>
                  <a:lnTo>
                    <a:pt x="49993" y="741692"/>
                  </a:lnTo>
                  <a:lnTo>
                    <a:pt x="37004" y="786635"/>
                  </a:lnTo>
                  <a:lnTo>
                    <a:pt x="25887" y="832381"/>
                  </a:lnTo>
                  <a:lnTo>
                    <a:pt x="16690" y="878883"/>
                  </a:lnTo>
                  <a:lnTo>
                    <a:pt x="9456" y="926092"/>
                  </a:lnTo>
                  <a:lnTo>
                    <a:pt x="4233" y="973963"/>
                  </a:lnTo>
                  <a:lnTo>
                    <a:pt x="1065" y="1022448"/>
                  </a:lnTo>
                  <a:lnTo>
                    <a:pt x="0" y="1071499"/>
                  </a:lnTo>
                  <a:lnTo>
                    <a:pt x="1065" y="1120550"/>
                  </a:lnTo>
                  <a:lnTo>
                    <a:pt x="4233" y="1169035"/>
                  </a:lnTo>
                  <a:lnTo>
                    <a:pt x="9456" y="1216907"/>
                  </a:lnTo>
                  <a:lnTo>
                    <a:pt x="16690" y="1264119"/>
                  </a:lnTo>
                  <a:lnTo>
                    <a:pt x="25887" y="1310622"/>
                  </a:lnTo>
                  <a:lnTo>
                    <a:pt x="37004" y="1356371"/>
                  </a:lnTo>
                  <a:lnTo>
                    <a:pt x="49993" y="1401318"/>
                  </a:lnTo>
                  <a:lnTo>
                    <a:pt x="64809" y="1445414"/>
                  </a:lnTo>
                  <a:lnTo>
                    <a:pt x="81406" y="1488614"/>
                  </a:lnTo>
                  <a:lnTo>
                    <a:pt x="99740" y="1530870"/>
                  </a:lnTo>
                  <a:lnTo>
                    <a:pt x="119763" y="1572134"/>
                  </a:lnTo>
                  <a:lnTo>
                    <a:pt x="141430" y="1612359"/>
                  </a:lnTo>
                  <a:lnTo>
                    <a:pt x="164696" y="1651497"/>
                  </a:lnTo>
                  <a:lnTo>
                    <a:pt x="189515" y="1689503"/>
                  </a:lnTo>
                  <a:lnTo>
                    <a:pt x="215841" y="1726328"/>
                  </a:lnTo>
                  <a:lnTo>
                    <a:pt x="243628" y="1761924"/>
                  </a:lnTo>
                  <a:lnTo>
                    <a:pt x="272830" y="1796245"/>
                  </a:lnTo>
                  <a:lnTo>
                    <a:pt x="303402" y="1829244"/>
                  </a:lnTo>
                  <a:lnTo>
                    <a:pt x="335299" y="1860873"/>
                  </a:lnTo>
                  <a:lnTo>
                    <a:pt x="368474" y="1891084"/>
                  </a:lnTo>
                  <a:lnTo>
                    <a:pt x="402881" y="1919831"/>
                  </a:lnTo>
                  <a:lnTo>
                    <a:pt x="438475" y="1947066"/>
                  </a:lnTo>
                  <a:lnTo>
                    <a:pt x="475211" y="1972742"/>
                  </a:lnTo>
                  <a:lnTo>
                    <a:pt x="513042" y="1996811"/>
                  </a:lnTo>
                  <a:lnTo>
                    <a:pt x="551923" y="2019227"/>
                  </a:lnTo>
                  <a:lnTo>
                    <a:pt x="591807" y="2039941"/>
                  </a:lnTo>
                  <a:lnTo>
                    <a:pt x="632650" y="2058908"/>
                  </a:lnTo>
                  <a:lnTo>
                    <a:pt x="674405" y="2076078"/>
                  </a:lnTo>
                  <a:lnTo>
                    <a:pt x="717028" y="2091406"/>
                  </a:lnTo>
                  <a:lnTo>
                    <a:pt x="760471" y="2104843"/>
                  </a:lnTo>
                  <a:lnTo>
                    <a:pt x="804689" y="2116343"/>
                  </a:lnTo>
                  <a:lnTo>
                    <a:pt x="849638" y="2125858"/>
                  </a:lnTo>
                  <a:lnTo>
                    <a:pt x="895270" y="2133341"/>
                  </a:lnTo>
                  <a:lnTo>
                    <a:pt x="941540" y="2138745"/>
                  </a:lnTo>
                  <a:lnTo>
                    <a:pt x="988402" y="2142022"/>
                  </a:lnTo>
                  <a:lnTo>
                    <a:pt x="1035811" y="2143125"/>
                  </a:lnTo>
                  <a:lnTo>
                    <a:pt x="1083231" y="2142022"/>
                  </a:lnTo>
                  <a:lnTo>
                    <a:pt x="1130103" y="2138745"/>
                  </a:lnTo>
                  <a:lnTo>
                    <a:pt x="1176383" y="2133341"/>
                  </a:lnTo>
                  <a:lnTo>
                    <a:pt x="1222023" y="2125858"/>
                  </a:lnTo>
                  <a:lnTo>
                    <a:pt x="1266980" y="2116343"/>
                  </a:lnTo>
                  <a:lnTo>
                    <a:pt x="1311206" y="2104843"/>
                  </a:lnTo>
                  <a:lnTo>
                    <a:pt x="1354656" y="2091406"/>
                  </a:lnTo>
                  <a:lnTo>
                    <a:pt x="1397285" y="2076078"/>
                  </a:lnTo>
                  <a:lnTo>
                    <a:pt x="1439046" y="2058908"/>
                  </a:lnTo>
                  <a:lnTo>
                    <a:pt x="1479895" y="2039941"/>
                  </a:lnTo>
                  <a:lnTo>
                    <a:pt x="1519785" y="2019227"/>
                  </a:lnTo>
                  <a:lnTo>
                    <a:pt x="1558671" y="1996811"/>
                  </a:lnTo>
                  <a:lnTo>
                    <a:pt x="1596506" y="1972742"/>
                  </a:lnTo>
                  <a:lnTo>
                    <a:pt x="1633246" y="1947066"/>
                  </a:lnTo>
                  <a:lnTo>
                    <a:pt x="1668844" y="1919831"/>
                  </a:lnTo>
                  <a:lnTo>
                    <a:pt x="1703255" y="1891084"/>
                  </a:lnTo>
                  <a:lnTo>
                    <a:pt x="1736432" y="1860873"/>
                  </a:lnTo>
                  <a:lnTo>
                    <a:pt x="1768332" y="1829244"/>
                  </a:lnTo>
                  <a:lnTo>
                    <a:pt x="1798906" y="1796245"/>
                  </a:lnTo>
                  <a:lnTo>
                    <a:pt x="1828111" y="1761924"/>
                  </a:lnTo>
                  <a:lnTo>
                    <a:pt x="1855900" y="1726328"/>
                  </a:lnTo>
                  <a:lnTo>
                    <a:pt x="1882227" y="1689503"/>
                  </a:lnTo>
                  <a:lnTo>
                    <a:pt x="1907048" y="1651497"/>
                  </a:lnTo>
                  <a:lnTo>
                    <a:pt x="1930315" y="1612359"/>
                  </a:lnTo>
                  <a:lnTo>
                    <a:pt x="1951983" y="1572134"/>
                  </a:lnTo>
                  <a:lnTo>
                    <a:pt x="1972007" y="1530870"/>
                  </a:lnTo>
                  <a:lnTo>
                    <a:pt x="1990342" y="1488614"/>
                  </a:lnTo>
                  <a:lnTo>
                    <a:pt x="2006940" y="1445414"/>
                  </a:lnTo>
                  <a:lnTo>
                    <a:pt x="2021756" y="1401318"/>
                  </a:lnTo>
                  <a:lnTo>
                    <a:pt x="2034746" y="1356371"/>
                  </a:lnTo>
                  <a:lnTo>
                    <a:pt x="2045862" y="1310622"/>
                  </a:lnTo>
                  <a:lnTo>
                    <a:pt x="2055060" y="1264119"/>
                  </a:lnTo>
                  <a:lnTo>
                    <a:pt x="2062294" y="1216907"/>
                  </a:lnTo>
                  <a:lnTo>
                    <a:pt x="2067517" y="1169035"/>
                  </a:lnTo>
                  <a:lnTo>
                    <a:pt x="2070684" y="1120550"/>
                  </a:lnTo>
                  <a:lnTo>
                    <a:pt x="2071751" y="1071499"/>
                  </a:lnTo>
                  <a:lnTo>
                    <a:pt x="2070684" y="1022448"/>
                  </a:lnTo>
                  <a:lnTo>
                    <a:pt x="2067517" y="973963"/>
                  </a:lnTo>
                  <a:lnTo>
                    <a:pt x="2062294" y="926092"/>
                  </a:lnTo>
                  <a:lnTo>
                    <a:pt x="2055060" y="878883"/>
                  </a:lnTo>
                  <a:lnTo>
                    <a:pt x="2045862" y="832381"/>
                  </a:lnTo>
                  <a:lnTo>
                    <a:pt x="2034746" y="786635"/>
                  </a:lnTo>
                  <a:lnTo>
                    <a:pt x="2021756" y="741692"/>
                  </a:lnTo>
                  <a:lnTo>
                    <a:pt x="2006940" y="697599"/>
                  </a:lnTo>
                  <a:lnTo>
                    <a:pt x="1990342" y="654403"/>
                  </a:lnTo>
                  <a:lnTo>
                    <a:pt x="1972007" y="612151"/>
                  </a:lnTo>
                  <a:lnTo>
                    <a:pt x="1951983" y="570892"/>
                  </a:lnTo>
                  <a:lnTo>
                    <a:pt x="1930315" y="530671"/>
                  </a:lnTo>
                  <a:lnTo>
                    <a:pt x="1907048" y="491537"/>
                  </a:lnTo>
                  <a:lnTo>
                    <a:pt x="1882227" y="453537"/>
                  </a:lnTo>
                  <a:lnTo>
                    <a:pt x="1855900" y="416717"/>
                  </a:lnTo>
                  <a:lnTo>
                    <a:pt x="1828111" y="381126"/>
                  </a:lnTo>
                  <a:lnTo>
                    <a:pt x="1798906" y="346810"/>
                  </a:lnTo>
                  <a:lnTo>
                    <a:pt x="1768332" y="313817"/>
                  </a:lnTo>
                  <a:lnTo>
                    <a:pt x="1736432" y="282193"/>
                  </a:lnTo>
                  <a:lnTo>
                    <a:pt x="1703255" y="251987"/>
                  </a:lnTo>
                  <a:lnTo>
                    <a:pt x="1668844" y="223245"/>
                  </a:lnTo>
                  <a:lnTo>
                    <a:pt x="1633246" y="196015"/>
                  </a:lnTo>
                  <a:lnTo>
                    <a:pt x="1596506" y="170345"/>
                  </a:lnTo>
                  <a:lnTo>
                    <a:pt x="1558671" y="146280"/>
                  </a:lnTo>
                  <a:lnTo>
                    <a:pt x="1519785" y="123869"/>
                  </a:lnTo>
                  <a:lnTo>
                    <a:pt x="1479895" y="103159"/>
                  </a:lnTo>
                  <a:lnTo>
                    <a:pt x="1439046" y="84197"/>
                  </a:lnTo>
                  <a:lnTo>
                    <a:pt x="1397285" y="67030"/>
                  </a:lnTo>
                  <a:lnTo>
                    <a:pt x="1354656" y="51706"/>
                  </a:lnTo>
                  <a:lnTo>
                    <a:pt x="1311206" y="38271"/>
                  </a:lnTo>
                  <a:lnTo>
                    <a:pt x="1266980" y="26774"/>
                  </a:lnTo>
                  <a:lnTo>
                    <a:pt x="1222023" y="17261"/>
                  </a:lnTo>
                  <a:lnTo>
                    <a:pt x="1176383" y="9780"/>
                  </a:lnTo>
                  <a:lnTo>
                    <a:pt x="1130103" y="4378"/>
                  </a:lnTo>
                  <a:lnTo>
                    <a:pt x="1083231" y="1102"/>
                  </a:lnTo>
                  <a:lnTo>
                    <a:pt x="1035811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29375" y="2511425"/>
              <a:ext cx="2072005" cy="2143125"/>
            </a:xfrm>
            <a:custGeom>
              <a:avLst/>
              <a:gdLst/>
              <a:ahLst/>
              <a:cxnLst/>
              <a:rect l="l" t="t" r="r" b="b"/>
              <a:pathLst>
                <a:path w="2072004" h="2143125">
                  <a:moveTo>
                    <a:pt x="0" y="1071499"/>
                  </a:moveTo>
                  <a:lnTo>
                    <a:pt x="1065" y="1022448"/>
                  </a:lnTo>
                  <a:lnTo>
                    <a:pt x="4233" y="973963"/>
                  </a:lnTo>
                  <a:lnTo>
                    <a:pt x="9456" y="926092"/>
                  </a:lnTo>
                  <a:lnTo>
                    <a:pt x="16690" y="878883"/>
                  </a:lnTo>
                  <a:lnTo>
                    <a:pt x="25887" y="832381"/>
                  </a:lnTo>
                  <a:lnTo>
                    <a:pt x="37004" y="786635"/>
                  </a:lnTo>
                  <a:lnTo>
                    <a:pt x="49993" y="741692"/>
                  </a:lnTo>
                  <a:lnTo>
                    <a:pt x="64809" y="697599"/>
                  </a:lnTo>
                  <a:lnTo>
                    <a:pt x="81406" y="654403"/>
                  </a:lnTo>
                  <a:lnTo>
                    <a:pt x="99740" y="612151"/>
                  </a:lnTo>
                  <a:lnTo>
                    <a:pt x="119763" y="570892"/>
                  </a:lnTo>
                  <a:lnTo>
                    <a:pt x="141430" y="530671"/>
                  </a:lnTo>
                  <a:lnTo>
                    <a:pt x="164696" y="491537"/>
                  </a:lnTo>
                  <a:lnTo>
                    <a:pt x="189515" y="453537"/>
                  </a:lnTo>
                  <a:lnTo>
                    <a:pt x="215841" y="416717"/>
                  </a:lnTo>
                  <a:lnTo>
                    <a:pt x="243628" y="381126"/>
                  </a:lnTo>
                  <a:lnTo>
                    <a:pt x="272830" y="346810"/>
                  </a:lnTo>
                  <a:lnTo>
                    <a:pt x="303403" y="313816"/>
                  </a:lnTo>
                  <a:lnTo>
                    <a:pt x="335299" y="282193"/>
                  </a:lnTo>
                  <a:lnTo>
                    <a:pt x="368474" y="251987"/>
                  </a:lnTo>
                  <a:lnTo>
                    <a:pt x="402881" y="223245"/>
                  </a:lnTo>
                  <a:lnTo>
                    <a:pt x="438475" y="196015"/>
                  </a:lnTo>
                  <a:lnTo>
                    <a:pt x="475211" y="170345"/>
                  </a:lnTo>
                  <a:lnTo>
                    <a:pt x="513042" y="146280"/>
                  </a:lnTo>
                  <a:lnTo>
                    <a:pt x="551923" y="123869"/>
                  </a:lnTo>
                  <a:lnTo>
                    <a:pt x="591807" y="103159"/>
                  </a:lnTo>
                  <a:lnTo>
                    <a:pt x="632650" y="84197"/>
                  </a:lnTo>
                  <a:lnTo>
                    <a:pt x="674405" y="67030"/>
                  </a:lnTo>
                  <a:lnTo>
                    <a:pt x="717028" y="51706"/>
                  </a:lnTo>
                  <a:lnTo>
                    <a:pt x="760471" y="38271"/>
                  </a:lnTo>
                  <a:lnTo>
                    <a:pt x="804689" y="26774"/>
                  </a:lnTo>
                  <a:lnTo>
                    <a:pt x="849638" y="17261"/>
                  </a:lnTo>
                  <a:lnTo>
                    <a:pt x="895270" y="9780"/>
                  </a:lnTo>
                  <a:lnTo>
                    <a:pt x="941540" y="4378"/>
                  </a:lnTo>
                  <a:lnTo>
                    <a:pt x="988402" y="1102"/>
                  </a:lnTo>
                  <a:lnTo>
                    <a:pt x="1035811" y="0"/>
                  </a:lnTo>
                  <a:lnTo>
                    <a:pt x="1083231" y="1102"/>
                  </a:lnTo>
                  <a:lnTo>
                    <a:pt x="1130103" y="4378"/>
                  </a:lnTo>
                  <a:lnTo>
                    <a:pt x="1176383" y="9780"/>
                  </a:lnTo>
                  <a:lnTo>
                    <a:pt x="1222023" y="17261"/>
                  </a:lnTo>
                  <a:lnTo>
                    <a:pt x="1266980" y="26774"/>
                  </a:lnTo>
                  <a:lnTo>
                    <a:pt x="1311206" y="38271"/>
                  </a:lnTo>
                  <a:lnTo>
                    <a:pt x="1354656" y="51706"/>
                  </a:lnTo>
                  <a:lnTo>
                    <a:pt x="1397285" y="67030"/>
                  </a:lnTo>
                  <a:lnTo>
                    <a:pt x="1439046" y="84197"/>
                  </a:lnTo>
                  <a:lnTo>
                    <a:pt x="1479895" y="103159"/>
                  </a:lnTo>
                  <a:lnTo>
                    <a:pt x="1519785" y="123869"/>
                  </a:lnTo>
                  <a:lnTo>
                    <a:pt x="1558671" y="146280"/>
                  </a:lnTo>
                  <a:lnTo>
                    <a:pt x="1596506" y="170345"/>
                  </a:lnTo>
                  <a:lnTo>
                    <a:pt x="1633246" y="196015"/>
                  </a:lnTo>
                  <a:lnTo>
                    <a:pt x="1668844" y="223245"/>
                  </a:lnTo>
                  <a:lnTo>
                    <a:pt x="1703255" y="251987"/>
                  </a:lnTo>
                  <a:lnTo>
                    <a:pt x="1736432" y="282193"/>
                  </a:lnTo>
                  <a:lnTo>
                    <a:pt x="1768332" y="313817"/>
                  </a:lnTo>
                  <a:lnTo>
                    <a:pt x="1798906" y="346810"/>
                  </a:lnTo>
                  <a:lnTo>
                    <a:pt x="1828111" y="381126"/>
                  </a:lnTo>
                  <a:lnTo>
                    <a:pt x="1855900" y="416717"/>
                  </a:lnTo>
                  <a:lnTo>
                    <a:pt x="1882227" y="453537"/>
                  </a:lnTo>
                  <a:lnTo>
                    <a:pt x="1907048" y="491537"/>
                  </a:lnTo>
                  <a:lnTo>
                    <a:pt x="1930315" y="530671"/>
                  </a:lnTo>
                  <a:lnTo>
                    <a:pt x="1951983" y="570892"/>
                  </a:lnTo>
                  <a:lnTo>
                    <a:pt x="1972007" y="612151"/>
                  </a:lnTo>
                  <a:lnTo>
                    <a:pt x="1990342" y="654403"/>
                  </a:lnTo>
                  <a:lnTo>
                    <a:pt x="2006940" y="697599"/>
                  </a:lnTo>
                  <a:lnTo>
                    <a:pt x="2021756" y="741692"/>
                  </a:lnTo>
                  <a:lnTo>
                    <a:pt x="2034746" y="786635"/>
                  </a:lnTo>
                  <a:lnTo>
                    <a:pt x="2045862" y="832381"/>
                  </a:lnTo>
                  <a:lnTo>
                    <a:pt x="2055060" y="878883"/>
                  </a:lnTo>
                  <a:lnTo>
                    <a:pt x="2062294" y="926092"/>
                  </a:lnTo>
                  <a:lnTo>
                    <a:pt x="2067517" y="973963"/>
                  </a:lnTo>
                  <a:lnTo>
                    <a:pt x="2070684" y="1022448"/>
                  </a:lnTo>
                  <a:lnTo>
                    <a:pt x="2071751" y="1071499"/>
                  </a:lnTo>
                  <a:lnTo>
                    <a:pt x="2070684" y="1120550"/>
                  </a:lnTo>
                  <a:lnTo>
                    <a:pt x="2067517" y="1169035"/>
                  </a:lnTo>
                  <a:lnTo>
                    <a:pt x="2062294" y="1216907"/>
                  </a:lnTo>
                  <a:lnTo>
                    <a:pt x="2055060" y="1264119"/>
                  </a:lnTo>
                  <a:lnTo>
                    <a:pt x="2045862" y="1310622"/>
                  </a:lnTo>
                  <a:lnTo>
                    <a:pt x="2034746" y="1356371"/>
                  </a:lnTo>
                  <a:lnTo>
                    <a:pt x="2021756" y="1401318"/>
                  </a:lnTo>
                  <a:lnTo>
                    <a:pt x="2006940" y="1445414"/>
                  </a:lnTo>
                  <a:lnTo>
                    <a:pt x="1990342" y="1488614"/>
                  </a:lnTo>
                  <a:lnTo>
                    <a:pt x="1972007" y="1530870"/>
                  </a:lnTo>
                  <a:lnTo>
                    <a:pt x="1951983" y="1572134"/>
                  </a:lnTo>
                  <a:lnTo>
                    <a:pt x="1930315" y="1612359"/>
                  </a:lnTo>
                  <a:lnTo>
                    <a:pt x="1907048" y="1651497"/>
                  </a:lnTo>
                  <a:lnTo>
                    <a:pt x="1882227" y="1689503"/>
                  </a:lnTo>
                  <a:lnTo>
                    <a:pt x="1855900" y="1726328"/>
                  </a:lnTo>
                  <a:lnTo>
                    <a:pt x="1828111" y="1761924"/>
                  </a:lnTo>
                  <a:lnTo>
                    <a:pt x="1798906" y="1796245"/>
                  </a:lnTo>
                  <a:lnTo>
                    <a:pt x="1768332" y="1829244"/>
                  </a:lnTo>
                  <a:lnTo>
                    <a:pt x="1736432" y="1860873"/>
                  </a:lnTo>
                  <a:lnTo>
                    <a:pt x="1703255" y="1891084"/>
                  </a:lnTo>
                  <a:lnTo>
                    <a:pt x="1668844" y="1919831"/>
                  </a:lnTo>
                  <a:lnTo>
                    <a:pt x="1633246" y="1947066"/>
                  </a:lnTo>
                  <a:lnTo>
                    <a:pt x="1596506" y="1972742"/>
                  </a:lnTo>
                  <a:lnTo>
                    <a:pt x="1558671" y="1996811"/>
                  </a:lnTo>
                  <a:lnTo>
                    <a:pt x="1519785" y="2019227"/>
                  </a:lnTo>
                  <a:lnTo>
                    <a:pt x="1479895" y="2039941"/>
                  </a:lnTo>
                  <a:lnTo>
                    <a:pt x="1439046" y="2058908"/>
                  </a:lnTo>
                  <a:lnTo>
                    <a:pt x="1397285" y="2076078"/>
                  </a:lnTo>
                  <a:lnTo>
                    <a:pt x="1354656" y="2091406"/>
                  </a:lnTo>
                  <a:lnTo>
                    <a:pt x="1311206" y="2104843"/>
                  </a:lnTo>
                  <a:lnTo>
                    <a:pt x="1266980" y="2116343"/>
                  </a:lnTo>
                  <a:lnTo>
                    <a:pt x="1222023" y="2125858"/>
                  </a:lnTo>
                  <a:lnTo>
                    <a:pt x="1176383" y="2133341"/>
                  </a:lnTo>
                  <a:lnTo>
                    <a:pt x="1130103" y="2138745"/>
                  </a:lnTo>
                  <a:lnTo>
                    <a:pt x="1083231" y="2142022"/>
                  </a:lnTo>
                  <a:lnTo>
                    <a:pt x="1035811" y="2143125"/>
                  </a:lnTo>
                  <a:lnTo>
                    <a:pt x="988402" y="2142022"/>
                  </a:lnTo>
                  <a:lnTo>
                    <a:pt x="941540" y="2138745"/>
                  </a:lnTo>
                  <a:lnTo>
                    <a:pt x="895270" y="2133341"/>
                  </a:lnTo>
                  <a:lnTo>
                    <a:pt x="849638" y="2125858"/>
                  </a:lnTo>
                  <a:lnTo>
                    <a:pt x="804689" y="2116343"/>
                  </a:lnTo>
                  <a:lnTo>
                    <a:pt x="760471" y="2104843"/>
                  </a:lnTo>
                  <a:lnTo>
                    <a:pt x="717028" y="2091406"/>
                  </a:lnTo>
                  <a:lnTo>
                    <a:pt x="674405" y="2076078"/>
                  </a:lnTo>
                  <a:lnTo>
                    <a:pt x="632650" y="2058908"/>
                  </a:lnTo>
                  <a:lnTo>
                    <a:pt x="591807" y="2039941"/>
                  </a:lnTo>
                  <a:lnTo>
                    <a:pt x="551923" y="2019227"/>
                  </a:lnTo>
                  <a:lnTo>
                    <a:pt x="513042" y="1996811"/>
                  </a:lnTo>
                  <a:lnTo>
                    <a:pt x="475211" y="1972742"/>
                  </a:lnTo>
                  <a:lnTo>
                    <a:pt x="438475" y="1947066"/>
                  </a:lnTo>
                  <a:lnTo>
                    <a:pt x="402881" y="1919831"/>
                  </a:lnTo>
                  <a:lnTo>
                    <a:pt x="368474" y="1891084"/>
                  </a:lnTo>
                  <a:lnTo>
                    <a:pt x="335299" y="1860873"/>
                  </a:lnTo>
                  <a:lnTo>
                    <a:pt x="303402" y="1829244"/>
                  </a:lnTo>
                  <a:lnTo>
                    <a:pt x="272830" y="1796245"/>
                  </a:lnTo>
                  <a:lnTo>
                    <a:pt x="243628" y="1761924"/>
                  </a:lnTo>
                  <a:lnTo>
                    <a:pt x="215841" y="1726328"/>
                  </a:lnTo>
                  <a:lnTo>
                    <a:pt x="189515" y="1689503"/>
                  </a:lnTo>
                  <a:lnTo>
                    <a:pt x="164696" y="1651497"/>
                  </a:lnTo>
                  <a:lnTo>
                    <a:pt x="141430" y="1612359"/>
                  </a:lnTo>
                  <a:lnTo>
                    <a:pt x="119763" y="1572134"/>
                  </a:lnTo>
                  <a:lnTo>
                    <a:pt x="99740" y="1530870"/>
                  </a:lnTo>
                  <a:lnTo>
                    <a:pt x="81406" y="1488614"/>
                  </a:lnTo>
                  <a:lnTo>
                    <a:pt x="64809" y="1445414"/>
                  </a:lnTo>
                  <a:lnTo>
                    <a:pt x="49993" y="1401318"/>
                  </a:lnTo>
                  <a:lnTo>
                    <a:pt x="37004" y="1356371"/>
                  </a:lnTo>
                  <a:lnTo>
                    <a:pt x="25887" y="1310622"/>
                  </a:lnTo>
                  <a:lnTo>
                    <a:pt x="16690" y="1264119"/>
                  </a:lnTo>
                  <a:lnTo>
                    <a:pt x="9456" y="1216907"/>
                  </a:lnTo>
                  <a:lnTo>
                    <a:pt x="4233" y="1169035"/>
                  </a:lnTo>
                  <a:lnTo>
                    <a:pt x="1065" y="1120550"/>
                  </a:lnTo>
                  <a:lnTo>
                    <a:pt x="0" y="107149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725924" y="2712973"/>
            <a:ext cx="2097405" cy="1668780"/>
            <a:chOff x="3201923" y="2712973"/>
            <a:chExt cx="2097405" cy="1668780"/>
          </a:xfrm>
        </p:grpSpPr>
        <p:sp>
          <p:nvSpPr>
            <p:cNvPr id="6" name="object 6"/>
            <p:cNvSpPr/>
            <p:nvPr/>
          </p:nvSpPr>
          <p:spPr>
            <a:xfrm>
              <a:off x="3214623" y="2725673"/>
              <a:ext cx="2072005" cy="1643380"/>
            </a:xfrm>
            <a:custGeom>
              <a:avLst/>
              <a:gdLst/>
              <a:ahLst/>
              <a:cxnLst/>
              <a:rect l="l" t="t" r="r" b="b"/>
              <a:pathLst>
                <a:path w="2072004" h="1643379">
                  <a:moveTo>
                    <a:pt x="1035938" y="0"/>
                  </a:moveTo>
                  <a:lnTo>
                    <a:pt x="982629" y="1068"/>
                  </a:lnTo>
                  <a:lnTo>
                    <a:pt x="930019" y="4241"/>
                  </a:lnTo>
                  <a:lnTo>
                    <a:pt x="878175" y="9465"/>
                  </a:lnTo>
                  <a:lnTo>
                    <a:pt x="827160" y="16689"/>
                  </a:lnTo>
                  <a:lnTo>
                    <a:pt x="777041" y="25862"/>
                  </a:lnTo>
                  <a:lnTo>
                    <a:pt x="727881" y="36932"/>
                  </a:lnTo>
                  <a:lnTo>
                    <a:pt x="679747" y="49848"/>
                  </a:lnTo>
                  <a:lnTo>
                    <a:pt x="632704" y="64557"/>
                  </a:lnTo>
                  <a:lnTo>
                    <a:pt x="586815" y="81009"/>
                  </a:lnTo>
                  <a:lnTo>
                    <a:pt x="542148" y="99151"/>
                  </a:lnTo>
                  <a:lnTo>
                    <a:pt x="498766" y="118932"/>
                  </a:lnTo>
                  <a:lnTo>
                    <a:pt x="456734" y="140301"/>
                  </a:lnTo>
                  <a:lnTo>
                    <a:pt x="416119" y="163205"/>
                  </a:lnTo>
                  <a:lnTo>
                    <a:pt x="376984" y="187593"/>
                  </a:lnTo>
                  <a:lnTo>
                    <a:pt x="339396" y="213415"/>
                  </a:lnTo>
                  <a:lnTo>
                    <a:pt x="303418" y="240617"/>
                  </a:lnTo>
                  <a:lnTo>
                    <a:pt x="269117" y="269148"/>
                  </a:lnTo>
                  <a:lnTo>
                    <a:pt x="236557" y="298958"/>
                  </a:lnTo>
                  <a:lnTo>
                    <a:pt x="205803" y="329994"/>
                  </a:lnTo>
                  <a:lnTo>
                    <a:pt x="176921" y="362204"/>
                  </a:lnTo>
                  <a:lnTo>
                    <a:pt x="149975" y="395537"/>
                  </a:lnTo>
                  <a:lnTo>
                    <a:pt x="125031" y="429942"/>
                  </a:lnTo>
                  <a:lnTo>
                    <a:pt x="102154" y="465366"/>
                  </a:lnTo>
                  <a:lnTo>
                    <a:pt x="81408" y="501759"/>
                  </a:lnTo>
                  <a:lnTo>
                    <a:pt x="62860" y="539068"/>
                  </a:lnTo>
                  <a:lnTo>
                    <a:pt x="46573" y="577242"/>
                  </a:lnTo>
                  <a:lnTo>
                    <a:pt x="32613" y="616230"/>
                  </a:lnTo>
                  <a:lnTo>
                    <a:pt x="21046" y="655979"/>
                  </a:lnTo>
                  <a:lnTo>
                    <a:pt x="11936" y="696439"/>
                  </a:lnTo>
                  <a:lnTo>
                    <a:pt x="5348" y="737557"/>
                  </a:lnTo>
                  <a:lnTo>
                    <a:pt x="1347" y="779282"/>
                  </a:lnTo>
                  <a:lnTo>
                    <a:pt x="0" y="821563"/>
                  </a:lnTo>
                  <a:lnTo>
                    <a:pt x="1347" y="863843"/>
                  </a:lnTo>
                  <a:lnTo>
                    <a:pt x="5348" y="905568"/>
                  </a:lnTo>
                  <a:lnTo>
                    <a:pt x="11936" y="946686"/>
                  </a:lnTo>
                  <a:lnTo>
                    <a:pt x="21046" y="987146"/>
                  </a:lnTo>
                  <a:lnTo>
                    <a:pt x="32613" y="1026895"/>
                  </a:lnTo>
                  <a:lnTo>
                    <a:pt x="46573" y="1065883"/>
                  </a:lnTo>
                  <a:lnTo>
                    <a:pt x="62860" y="1104057"/>
                  </a:lnTo>
                  <a:lnTo>
                    <a:pt x="81408" y="1141366"/>
                  </a:lnTo>
                  <a:lnTo>
                    <a:pt x="102154" y="1177759"/>
                  </a:lnTo>
                  <a:lnTo>
                    <a:pt x="125031" y="1213183"/>
                  </a:lnTo>
                  <a:lnTo>
                    <a:pt x="149975" y="1247588"/>
                  </a:lnTo>
                  <a:lnTo>
                    <a:pt x="176921" y="1280921"/>
                  </a:lnTo>
                  <a:lnTo>
                    <a:pt x="205803" y="1313131"/>
                  </a:lnTo>
                  <a:lnTo>
                    <a:pt x="236557" y="1344167"/>
                  </a:lnTo>
                  <a:lnTo>
                    <a:pt x="269117" y="1373977"/>
                  </a:lnTo>
                  <a:lnTo>
                    <a:pt x="303418" y="1402508"/>
                  </a:lnTo>
                  <a:lnTo>
                    <a:pt x="339396" y="1429710"/>
                  </a:lnTo>
                  <a:lnTo>
                    <a:pt x="376984" y="1455532"/>
                  </a:lnTo>
                  <a:lnTo>
                    <a:pt x="416119" y="1479920"/>
                  </a:lnTo>
                  <a:lnTo>
                    <a:pt x="456734" y="1502824"/>
                  </a:lnTo>
                  <a:lnTo>
                    <a:pt x="498766" y="1524193"/>
                  </a:lnTo>
                  <a:lnTo>
                    <a:pt x="542148" y="1543974"/>
                  </a:lnTo>
                  <a:lnTo>
                    <a:pt x="586815" y="1562116"/>
                  </a:lnTo>
                  <a:lnTo>
                    <a:pt x="632704" y="1578568"/>
                  </a:lnTo>
                  <a:lnTo>
                    <a:pt x="679747" y="1593277"/>
                  </a:lnTo>
                  <a:lnTo>
                    <a:pt x="727881" y="1606193"/>
                  </a:lnTo>
                  <a:lnTo>
                    <a:pt x="777041" y="1617263"/>
                  </a:lnTo>
                  <a:lnTo>
                    <a:pt x="827160" y="1626436"/>
                  </a:lnTo>
                  <a:lnTo>
                    <a:pt x="878175" y="1633660"/>
                  </a:lnTo>
                  <a:lnTo>
                    <a:pt x="930019" y="1638884"/>
                  </a:lnTo>
                  <a:lnTo>
                    <a:pt x="982629" y="1642057"/>
                  </a:lnTo>
                  <a:lnTo>
                    <a:pt x="1035938" y="1643126"/>
                  </a:lnTo>
                  <a:lnTo>
                    <a:pt x="1089236" y="1642057"/>
                  </a:lnTo>
                  <a:lnTo>
                    <a:pt x="1141835" y="1638884"/>
                  </a:lnTo>
                  <a:lnTo>
                    <a:pt x="1193670" y="1633660"/>
                  </a:lnTo>
                  <a:lnTo>
                    <a:pt x="1244675" y="1626436"/>
                  </a:lnTo>
                  <a:lnTo>
                    <a:pt x="1294786" y="1617263"/>
                  </a:lnTo>
                  <a:lnTo>
                    <a:pt x="1343937" y="1606193"/>
                  </a:lnTo>
                  <a:lnTo>
                    <a:pt x="1392063" y="1593277"/>
                  </a:lnTo>
                  <a:lnTo>
                    <a:pt x="1439100" y="1578568"/>
                  </a:lnTo>
                  <a:lnTo>
                    <a:pt x="1484982" y="1562116"/>
                  </a:lnTo>
                  <a:lnTo>
                    <a:pt x="1529644" y="1543974"/>
                  </a:lnTo>
                  <a:lnTo>
                    <a:pt x="1573020" y="1524193"/>
                  </a:lnTo>
                  <a:lnTo>
                    <a:pt x="1615047" y="1502824"/>
                  </a:lnTo>
                  <a:lnTo>
                    <a:pt x="1655658" y="1479920"/>
                  </a:lnTo>
                  <a:lnTo>
                    <a:pt x="1694788" y="1455532"/>
                  </a:lnTo>
                  <a:lnTo>
                    <a:pt x="1732373" y="1429710"/>
                  </a:lnTo>
                  <a:lnTo>
                    <a:pt x="1768348" y="1402508"/>
                  </a:lnTo>
                  <a:lnTo>
                    <a:pt x="1802646" y="1373977"/>
                  </a:lnTo>
                  <a:lnTo>
                    <a:pt x="1835204" y="1344167"/>
                  </a:lnTo>
                  <a:lnTo>
                    <a:pt x="1865955" y="1313131"/>
                  </a:lnTo>
                  <a:lnTo>
                    <a:pt x="1894836" y="1280921"/>
                  </a:lnTo>
                  <a:lnTo>
                    <a:pt x="1921780" y="1247588"/>
                  </a:lnTo>
                  <a:lnTo>
                    <a:pt x="1946722" y="1213183"/>
                  </a:lnTo>
                  <a:lnTo>
                    <a:pt x="1969599" y="1177759"/>
                  </a:lnTo>
                  <a:lnTo>
                    <a:pt x="1990344" y="1141366"/>
                  </a:lnTo>
                  <a:lnTo>
                    <a:pt x="2008892" y="1104057"/>
                  </a:lnTo>
                  <a:lnTo>
                    <a:pt x="2025178" y="1065883"/>
                  </a:lnTo>
                  <a:lnTo>
                    <a:pt x="2039137" y="1026895"/>
                  </a:lnTo>
                  <a:lnTo>
                    <a:pt x="2050704" y="987146"/>
                  </a:lnTo>
                  <a:lnTo>
                    <a:pt x="2059814" y="946686"/>
                  </a:lnTo>
                  <a:lnTo>
                    <a:pt x="2066402" y="905568"/>
                  </a:lnTo>
                  <a:lnTo>
                    <a:pt x="2070403" y="863843"/>
                  </a:lnTo>
                  <a:lnTo>
                    <a:pt x="2071751" y="821563"/>
                  </a:lnTo>
                  <a:lnTo>
                    <a:pt x="2070403" y="779282"/>
                  </a:lnTo>
                  <a:lnTo>
                    <a:pt x="2066402" y="737557"/>
                  </a:lnTo>
                  <a:lnTo>
                    <a:pt x="2059814" y="696439"/>
                  </a:lnTo>
                  <a:lnTo>
                    <a:pt x="2050704" y="655979"/>
                  </a:lnTo>
                  <a:lnTo>
                    <a:pt x="2039137" y="616230"/>
                  </a:lnTo>
                  <a:lnTo>
                    <a:pt x="2025178" y="577242"/>
                  </a:lnTo>
                  <a:lnTo>
                    <a:pt x="2008892" y="539068"/>
                  </a:lnTo>
                  <a:lnTo>
                    <a:pt x="1990344" y="501759"/>
                  </a:lnTo>
                  <a:lnTo>
                    <a:pt x="1969599" y="465366"/>
                  </a:lnTo>
                  <a:lnTo>
                    <a:pt x="1946722" y="429942"/>
                  </a:lnTo>
                  <a:lnTo>
                    <a:pt x="1921780" y="395537"/>
                  </a:lnTo>
                  <a:lnTo>
                    <a:pt x="1894836" y="362204"/>
                  </a:lnTo>
                  <a:lnTo>
                    <a:pt x="1865955" y="329994"/>
                  </a:lnTo>
                  <a:lnTo>
                    <a:pt x="1835204" y="298958"/>
                  </a:lnTo>
                  <a:lnTo>
                    <a:pt x="1802646" y="269148"/>
                  </a:lnTo>
                  <a:lnTo>
                    <a:pt x="1768348" y="240617"/>
                  </a:lnTo>
                  <a:lnTo>
                    <a:pt x="1732373" y="213415"/>
                  </a:lnTo>
                  <a:lnTo>
                    <a:pt x="1694788" y="187593"/>
                  </a:lnTo>
                  <a:lnTo>
                    <a:pt x="1655658" y="163205"/>
                  </a:lnTo>
                  <a:lnTo>
                    <a:pt x="1615047" y="140301"/>
                  </a:lnTo>
                  <a:lnTo>
                    <a:pt x="1573020" y="118932"/>
                  </a:lnTo>
                  <a:lnTo>
                    <a:pt x="1529644" y="99151"/>
                  </a:lnTo>
                  <a:lnTo>
                    <a:pt x="1484982" y="81009"/>
                  </a:lnTo>
                  <a:lnTo>
                    <a:pt x="1439100" y="64557"/>
                  </a:lnTo>
                  <a:lnTo>
                    <a:pt x="1392063" y="49848"/>
                  </a:lnTo>
                  <a:lnTo>
                    <a:pt x="1343937" y="36932"/>
                  </a:lnTo>
                  <a:lnTo>
                    <a:pt x="1294786" y="25862"/>
                  </a:lnTo>
                  <a:lnTo>
                    <a:pt x="1244675" y="16689"/>
                  </a:lnTo>
                  <a:lnTo>
                    <a:pt x="1193670" y="9465"/>
                  </a:lnTo>
                  <a:lnTo>
                    <a:pt x="1141835" y="4241"/>
                  </a:lnTo>
                  <a:lnTo>
                    <a:pt x="1089236" y="1068"/>
                  </a:lnTo>
                  <a:lnTo>
                    <a:pt x="1035938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4623" y="2725673"/>
              <a:ext cx="2072005" cy="1643380"/>
            </a:xfrm>
            <a:custGeom>
              <a:avLst/>
              <a:gdLst/>
              <a:ahLst/>
              <a:cxnLst/>
              <a:rect l="l" t="t" r="r" b="b"/>
              <a:pathLst>
                <a:path w="2072004" h="1643379">
                  <a:moveTo>
                    <a:pt x="0" y="821563"/>
                  </a:moveTo>
                  <a:lnTo>
                    <a:pt x="1347" y="779282"/>
                  </a:lnTo>
                  <a:lnTo>
                    <a:pt x="5348" y="737557"/>
                  </a:lnTo>
                  <a:lnTo>
                    <a:pt x="11936" y="696439"/>
                  </a:lnTo>
                  <a:lnTo>
                    <a:pt x="21046" y="655979"/>
                  </a:lnTo>
                  <a:lnTo>
                    <a:pt x="32613" y="616230"/>
                  </a:lnTo>
                  <a:lnTo>
                    <a:pt x="46573" y="577242"/>
                  </a:lnTo>
                  <a:lnTo>
                    <a:pt x="62860" y="539068"/>
                  </a:lnTo>
                  <a:lnTo>
                    <a:pt x="81408" y="501759"/>
                  </a:lnTo>
                  <a:lnTo>
                    <a:pt x="102154" y="465366"/>
                  </a:lnTo>
                  <a:lnTo>
                    <a:pt x="125031" y="429942"/>
                  </a:lnTo>
                  <a:lnTo>
                    <a:pt x="149975" y="395537"/>
                  </a:lnTo>
                  <a:lnTo>
                    <a:pt x="176921" y="362204"/>
                  </a:lnTo>
                  <a:lnTo>
                    <a:pt x="205803" y="329994"/>
                  </a:lnTo>
                  <a:lnTo>
                    <a:pt x="236557" y="298958"/>
                  </a:lnTo>
                  <a:lnTo>
                    <a:pt x="269117" y="269148"/>
                  </a:lnTo>
                  <a:lnTo>
                    <a:pt x="303418" y="240617"/>
                  </a:lnTo>
                  <a:lnTo>
                    <a:pt x="339396" y="213415"/>
                  </a:lnTo>
                  <a:lnTo>
                    <a:pt x="376984" y="187593"/>
                  </a:lnTo>
                  <a:lnTo>
                    <a:pt x="416119" y="163205"/>
                  </a:lnTo>
                  <a:lnTo>
                    <a:pt x="456734" y="140301"/>
                  </a:lnTo>
                  <a:lnTo>
                    <a:pt x="498766" y="118932"/>
                  </a:lnTo>
                  <a:lnTo>
                    <a:pt x="542148" y="99151"/>
                  </a:lnTo>
                  <a:lnTo>
                    <a:pt x="586815" y="81009"/>
                  </a:lnTo>
                  <a:lnTo>
                    <a:pt x="632704" y="64557"/>
                  </a:lnTo>
                  <a:lnTo>
                    <a:pt x="679747" y="49848"/>
                  </a:lnTo>
                  <a:lnTo>
                    <a:pt x="727881" y="36932"/>
                  </a:lnTo>
                  <a:lnTo>
                    <a:pt x="777041" y="25862"/>
                  </a:lnTo>
                  <a:lnTo>
                    <a:pt x="827160" y="16689"/>
                  </a:lnTo>
                  <a:lnTo>
                    <a:pt x="878175" y="9465"/>
                  </a:lnTo>
                  <a:lnTo>
                    <a:pt x="930019" y="4241"/>
                  </a:lnTo>
                  <a:lnTo>
                    <a:pt x="982629" y="1068"/>
                  </a:lnTo>
                  <a:lnTo>
                    <a:pt x="1035938" y="0"/>
                  </a:lnTo>
                  <a:lnTo>
                    <a:pt x="1089236" y="1068"/>
                  </a:lnTo>
                  <a:lnTo>
                    <a:pt x="1141835" y="4241"/>
                  </a:lnTo>
                  <a:lnTo>
                    <a:pt x="1193670" y="9465"/>
                  </a:lnTo>
                  <a:lnTo>
                    <a:pt x="1244675" y="16689"/>
                  </a:lnTo>
                  <a:lnTo>
                    <a:pt x="1294786" y="25862"/>
                  </a:lnTo>
                  <a:lnTo>
                    <a:pt x="1343937" y="36932"/>
                  </a:lnTo>
                  <a:lnTo>
                    <a:pt x="1392063" y="49848"/>
                  </a:lnTo>
                  <a:lnTo>
                    <a:pt x="1439100" y="64557"/>
                  </a:lnTo>
                  <a:lnTo>
                    <a:pt x="1484982" y="81009"/>
                  </a:lnTo>
                  <a:lnTo>
                    <a:pt x="1529644" y="99151"/>
                  </a:lnTo>
                  <a:lnTo>
                    <a:pt x="1573020" y="118932"/>
                  </a:lnTo>
                  <a:lnTo>
                    <a:pt x="1615047" y="140301"/>
                  </a:lnTo>
                  <a:lnTo>
                    <a:pt x="1655658" y="163205"/>
                  </a:lnTo>
                  <a:lnTo>
                    <a:pt x="1694788" y="187593"/>
                  </a:lnTo>
                  <a:lnTo>
                    <a:pt x="1732373" y="213415"/>
                  </a:lnTo>
                  <a:lnTo>
                    <a:pt x="1768348" y="240617"/>
                  </a:lnTo>
                  <a:lnTo>
                    <a:pt x="1802646" y="269148"/>
                  </a:lnTo>
                  <a:lnTo>
                    <a:pt x="1835204" y="298958"/>
                  </a:lnTo>
                  <a:lnTo>
                    <a:pt x="1865955" y="329994"/>
                  </a:lnTo>
                  <a:lnTo>
                    <a:pt x="1894836" y="362204"/>
                  </a:lnTo>
                  <a:lnTo>
                    <a:pt x="1921780" y="395537"/>
                  </a:lnTo>
                  <a:lnTo>
                    <a:pt x="1946722" y="429942"/>
                  </a:lnTo>
                  <a:lnTo>
                    <a:pt x="1969599" y="465366"/>
                  </a:lnTo>
                  <a:lnTo>
                    <a:pt x="1990344" y="501759"/>
                  </a:lnTo>
                  <a:lnTo>
                    <a:pt x="2008892" y="539068"/>
                  </a:lnTo>
                  <a:lnTo>
                    <a:pt x="2025178" y="577242"/>
                  </a:lnTo>
                  <a:lnTo>
                    <a:pt x="2039137" y="616230"/>
                  </a:lnTo>
                  <a:lnTo>
                    <a:pt x="2050704" y="655979"/>
                  </a:lnTo>
                  <a:lnTo>
                    <a:pt x="2059814" y="696439"/>
                  </a:lnTo>
                  <a:lnTo>
                    <a:pt x="2066402" y="737557"/>
                  </a:lnTo>
                  <a:lnTo>
                    <a:pt x="2070403" y="779282"/>
                  </a:lnTo>
                  <a:lnTo>
                    <a:pt x="2071751" y="821563"/>
                  </a:lnTo>
                  <a:lnTo>
                    <a:pt x="2070403" y="863843"/>
                  </a:lnTo>
                  <a:lnTo>
                    <a:pt x="2066402" y="905568"/>
                  </a:lnTo>
                  <a:lnTo>
                    <a:pt x="2059814" y="946686"/>
                  </a:lnTo>
                  <a:lnTo>
                    <a:pt x="2050704" y="987146"/>
                  </a:lnTo>
                  <a:lnTo>
                    <a:pt x="2039137" y="1026895"/>
                  </a:lnTo>
                  <a:lnTo>
                    <a:pt x="2025178" y="1065883"/>
                  </a:lnTo>
                  <a:lnTo>
                    <a:pt x="2008892" y="1104057"/>
                  </a:lnTo>
                  <a:lnTo>
                    <a:pt x="1990344" y="1141366"/>
                  </a:lnTo>
                  <a:lnTo>
                    <a:pt x="1969599" y="1177759"/>
                  </a:lnTo>
                  <a:lnTo>
                    <a:pt x="1946722" y="1213183"/>
                  </a:lnTo>
                  <a:lnTo>
                    <a:pt x="1921780" y="1247588"/>
                  </a:lnTo>
                  <a:lnTo>
                    <a:pt x="1894836" y="1280921"/>
                  </a:lnTo>
                  <a:lnTo>
                    <a:pt x="1865955" y="1313131"/>
                  </a:lnTo>
                  <a:lnTo>
                    <a:pt x="1835204" y="1344167"/>
                  </a:lnTo>
                  <a:lnTo>
                    <a:pt x="1802646" y="1373977"/>
                  </a:lnTo>
                  <a:lnTo>
                    <a:pt x="1768348" y="1402508"/>
                  </a:lnTo>
                  <a:lnTo>
                    <a:pt x="1732373" y="1429710"/>
                  </a:lnTo>
                  <a:lnTo>
                    <a:pt x="1694788" y="1455532"/>
                  </a:lnTo>
                  <a:lnTo>
                    <a:pt x="1655658" y="1479920"/>
                  </a:lnTo>
                  <a:lnTo>
                    <a:pt x="1615047" y="1502824"/>
                  </a:lnTo>
                  <a:lnTo>
                    <a:pt x="1573020" y="1524193"/>
                  </a:lnTo>
                  <a:lnTo>
                    <a:pt x="1529644" y="1543974"/>
                  </a:lnTo>
                  <a:lnTo>
                    <a:pt x="1484982" y="1562116"/>
                  </a:lnTo>
                  <a:lnTo>
                    <a:pt x="1439100" y="1578568"/>
                  </a:lnTo>
                  <a:lnTo>
                    <a:pt x="1392063" y="1593277"/>
                  </a:lnTo>
                  <a:lnTo>
                    <a:pt x="1343937" y="1606193"/>
                  </a:lnTo>
                  <a:lnTo>
                    <a:pt x="1294786" y="1617263"/>
                  </a:lnTo>
                  <a:lnTo>
                    <a:pt x="1244675" y="1626436"/>
                  </a:lnTo>
                  <a:lnTo>
                    <a:pt x="1193670" y="1633660"/>
                  </a:lnTo>
                  <a:lnTo>
                    <a:pt x="1141835" y="1638884"/>
                  </a:lnTo>
                  <a:lnTo>
                    <a:pt x="1089236" y="1642057"/>
                  </a:lnTo>
                  <a:lnTo>
                    <a:pt x="1035938" y="1643126"/>
                  </a:lnTo>
                  <a:lnTo>
                    <a:pt x="982629" y="1642057"/>
                  </a:lnTo>
                  <a:lnTo>
                    <a:pt x="930019" y="1638884"/>
                  </a:lnTo>
                  <a:lnTo>
                    <a:pt x="878175" y="1633660"/>
                  </a:lnTo>
                  <a:lnTo>
                    <a:pt x="827160" y="1626436"/>
                  </a:lnTo>
                  <a:lnTo>
                    <a:pt x="777041" y="1617263"/>
                  </a:lnTo>
                  <a:lnTo>
                    <a:pt x="727881" y="1606193"/>
                  </a:lnTo>
                  <a:lnTo>
                    <a:pt x="679747" y="1593277"/>
                  </a:lnTo>
                  <a:lnTo>
                    <a:pt x="632704" y="1578568"/>
                  </a:lnTo>
                  <a:lnTo>
                    <a:pt x="586815" y="1562116"/>
                  </a:lnTo>
                  <a:lnTo>
                    <a:pt x="542148" y="1543974"/>
                  </a:lnTo>
                  <a:lnTo>
                    <a:pt x="498766" y="1524193"/>
                  </a:lnTo>
                  <a:lnTo>
                    <a:pt x="456734" y="1502824"/>
                  </a:lnTo>
                  <a:lnTo>
                    <a:pt x="416119" y="1479920"/>
                  </a:lnTo>
                  <a:lnTo>
                    <a:pt x="376984" y="1455532"/>
                  </a:lnTo>
                  <a:lnTo>
                    <a:pt x="339396" y="1429710"/>
                  </a:lnTo>
                  <a:lnTo>
                    <a:pt x="303418" y="1402508"/>
                  </a:lnTo>
                  <a:lnTo>
                    <a:pt x="269117" y="1373977"/>
                  </a:lnTo>
                  <a:lnTo>
                    <a:pt x="236557" y="1344167"/>
                  </a:lnTo>
                  <a:lnTo>
                    <a:pt x="205803" y="1313131"/>
                  </a:lnTo>
                  <a:lnTo>
                    <a:pt x="176921" y="1280921"/>
                  </a:lnTo>
                  <a:lnTo>
                    <a:pt x="149975" y="1247588"/>
                  </a:lnTo>
                  <a:lnTo>
                    <a:pt x="125031" y="1213183"/>
                  </a:lnTo>
                  <a:lnTo>
                    <a:pt x="102154" y="1177759"/>
                  </a:lnTo>
                  <a:lnTo>
                    <a:pt x="81408" y="1141366"/>
                  </a:lnTo>
                  <a:lnTo>
                    <a:pt x="62860" y="1104057"/>
                  </a:lnTo>
                  <a:lnTo>
                    <a:pt x="46573" y="1065883"/>
                  </a:lnTo>
                  <a:lnTo>
                    <a:pt x="32613" y="1026895"/>
                  </a:lnTo>
                  <a:lnTo>
                    <a:pt x="21046" y="987146"/>
                  </a:lnTo>
                  <a:lnTo>
                    <a:pt x="11936" y="946686"/>
                  </a:lnTo>
                  <a:lnTo>
                    <a:pt x="5348" y="905568"/>
                  </a:lnTo>
                  <a:lnTo>
                    <a:pt x="1347" y="863843"/>
                  </a:lnTo>
                  <a:lnTo>
                    <a:pt x="0" y="821563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868462" y="2712973"/>
            <a:ext cx="2311400" cy="1739900"/>
            <a:chOff x="344462" y="2712973"/>
            <a:chExt cx="2311400" cy="1739900"/>
          </a:xfrm>
        </p:grpSpPr>
        <p:sp>
          <p:nvSpPr>
            <p:cNvPr id="9" name="object 9"/>
            <p:cNvSpPr/>
            <p:nvPr/>
          </p:nvSpPr>
          <p:spPr>
            <a:xfrm>
              <a:off x="357162" y="2725673"/>
              <a:ext cx="2286000" cy="1714500"/>
            </a:xfrm>
            <a:custGeom>
              <a:avLst/>
              <a:gdLst/>
              <a:ahLst/>
              <a:cxnLst/>
              <a:rect l="l" t="t" r="r" b="b"/>
              <a:pathLst>
                <a:path w="2286000" h="1714500">
                  <a:moveTo>
                    <a:pt x="1142961" y="0"/>
                  </a:moveTo>
                  <a:lnTo>
                    <a:pt x="1087585" y="988"/>
                  </a:lnTo>
                  <a:lnTo>
                    <a:pt x="1032888" y="3924"/>
                  </a:lnTo>
                  <a:lnTo>
                    <a:pt x="978932" y="8761"/>
                  </a:lnTo>
                  <a:lnTo>
                    <a:pt x="925775" y="15457"/>
                  </a:lnTo>
                  <a:lnTo>
                    <a:pt x="873479" y="23964"/>
                  </a:lnTo>
                  <a:lnTo>
                    <a:pt x="822101" y="34239"/>
                  </a:lnTo>
                  <a:lnTo>
                    <a:pt x="771703" y="46237"/>
                  </a:lnTo>
                  <a:lnTo>
                    <a:pt x="722345" y="59912"/>
                  </a:lnTo>
                  <a:lnTo>
                    <a:pt x="674086" y="75220"/>
                  </a:lnTo>
                  <a:lnTo>
                    <a:pt x="626986" y="92117"/>
                  </a:lnTo>
                  <a:lnTo>
                    <a:pt x="581105" y="110556"/>
                  </a:lnTo>
                  <a:lnTo>
                    <a:pt x="536502" y="130493"/>
                  </a:lnTo>
                  <a:lnTo>
                    <a:pt x="493239" y="151883"/>
                  </a:lnTo>
                  <a:lnTo>
                    <a:pt x="451374" y="174682"/>
                  </a:lnTo>
                  <a:lnTo>
                    <a:pt x="410968" y="198844"/>
                  </a:lnTo>
                  <a:lnTo>
                    <a:pt x="372080" y="224324"/>
                  </a:lnTo>
                  <a:lnTo>
                    <a:pt x="334770" y="251079"/>
                  </a:lnTo>
                  <a:lnTo>
                    <a:pt x="299098" y="279061"/>
                  </a:lnTo>
                  <a:lnTo>
                    <a:pt x="265125" y="308228"/>
                  </a:lnTo>
                  <a:lnTo>
                    <a:pt x="232909" y="338533"/>
                  </a:lnTo>
                  <a:lnTo>
                    <a:pt x="202511" y="369933"/>
                  </a:lnTo>
                  <a:lnTo>
                    <a:pt x="173991" y="402382"/>
                  </a:lnTo>
                  <a:lnTo>
                    <a:pt x="147408" y="435834"/>
                  </a:lnTo>
                  <a:lnTo>
                    <a:pt x="122823" y="470246"/>
                  </a:lnTo>
                  <a:lnTo>
                    <a:pt x="100295" y="505573"/>
                  </a:lnTo>
                  <a:lnTo>
                    <a:pt x="79884" y="541769"/>
                  </a:lnTo>
                  <a:lnTo>
                    <a:pt x="61650" y="578789"/>
                  </a:lnTo>
                  <a:lnTo>
                    <a:pt x="45653" y="616589"/>
                  </a:lnTo>
                  <a:lnTo>
                    <a:pt x="31953" y="655124"/>
                  </a:lnTo>
                  <a:lnTo>
                    <a:pt x="20609" y="694349"/>
                  </a:lnTo>
                  <a:lnTo>
                    <a:pt x="11682" y="734219"/>
                  </a:lnTo>
                  <a:lnTo>
                    <a:pt x="5232" y="774689"/>
                  </a:lnTo>
                  <a:lnTo>
                    <a:pt x="1318" y="815714"/>
                  </a:lnTo>
                  <a:lnTo>
                    <a:pt x="0" y="857250"/>
                  </a:lnTo>
                  <a:lnTo>
                    <a:pt x="1318" y="898785"/>
                  </a:lnTo>
                  <a:lnTo>
                    <a:pt x="5232" y="939810"/>
                  </a:lnTo>
                  <a:lnTo>
                    <a:pt x="11682" y="980280"/>
                  </a:lnTo>
                  <a:lnTo>
                    <a:pt x="20609" y="1020150"/>
                  </a:lnTo>
                  <a:lnTo>
                    <a:pt x="31953" y="1059375"/>
                  </a:lnTo>
                  <a:lnTo>
                    <a:pt x="45653" y="1097910"/>
                  </a:lnTo>
                  <a:lnTo>
                    <a:pt x="61650" y="1135710"/>
                  </a:lnTo>
                  <a:lnTo>
                    <a:pt x="79884" y="1172730"/>
                  </a:lnTo>
                  <a:lnTo>
                    <a:pt x="100295" y="1208926"/>
                  </a:lnTo>
                  <a:lnTo>
                    <a:pt x="122823" y="1244253"/>
                  </a:lnTo>
                  <a:lnTo>
                    <a:pt x="147408" y="1278665"/>
                  </a:lnTo>
                  <a:lnTo>
                    <a:pt x="173991" y="1312117"/>
                  </a:lnTo>
                  <a:lnTo>
                    <a:pt x="202511" y="1344566"/>
                  </a:lnTo>
                  <a:lnTo>
                    <a:pt x="232909" y="1375966"/>
                  </a:lnTo>
                  <a:lnTo>
                    <a:pt x="265125" y="1406271"/>
                  </a:lnTo>
                  <a:lnTo>
                    <a:pt x="299098" y="1435438"/>
                  </a:lnTo>
                  <a:lnTo>
                    <a:pt x="334770" y="1463421"/>
                  </a:lnTo>
                  <a:lnTo>
                    <a:pt x="372080" y="1490175"/>
                  </a:lnTo>
                  <a:lnTo>
                    <a:pt x="410968" y="1515655"/>
                  </a:lnTo>
                  <a:lnTo>
                    <a:pt x="451374" y="1539817"/>
                  </a:lnTo>
                  <a:lnTo>
                    <a:pt x="493239" y="1562616"/>
                  </a:lnTo>
                  <a:lnTo>
                    <a:pt x="536502" y="1584006"/>
                  </a:lnTo>
                  <a:lnTo>
                    <a:pt x="581105" y="1603943"/>
                  </a:lnTo>
                  <a:lnTo>
                    <a:pt x="626986" y="1622382"/>
                  </a:lnTo>
                  <a:lnTo>
                    <a:pt x="674086" y="1639279"/>
                  </a:lnTo>
                  <a:lnTo>
                    <a:pt x="722345" y="1654587"/>
                  </a:lnTo>
                  <a:lnTo>
                    <a:pt x="771703" y="1668262"/>
                  </a:lnTo>
                  <a:lnTo>
                    <a:pt x="822101" y="1680260"/>
                  </a:lnTo>
                  <a:lnTo>
                    <a:pt x="873479" y="1690535"/>
                  </a:lnTo>
                  <a:lnTo>
                    <a:pt x="925775" y="1699042"/>
                  </a:lnTo>
                  <a:lnTo>
                    <a:pt x="978932" y="1705738"/>
                  </a:lnTo>
                  <a:lnTo>
                    <a:pt x="1032888" y="1710575"/>
                  </a:lnTo>
                  <a:lnTo>
                    <a:pt x="1087585" y="1713511"/>
                  </a:lnTo>
                  <a:lnTo>
                    <a:pt x="1142961" y="1714500"/>
                  </a:lnTo>
                  <a:lnTo>
                    <a:pt x="1198345" y="1713511"/>
                  </a:lnTo>
                  <a:lnTo>
                    <a:pt x="1253049" y="1710575"/>
                  </a:lnTo>
                  <a:lnTo>
                    <a:pt x="1307011" y="1705738"/>
                  </a:lnTo>
                  <a:lnTo>
                    <a:pt x="1360173" y="1699042"/>
                  </a:lnTo>
                  <a:lnTo>
                    <a:pt x="1412475" y="1690535"/>
                  </a:lnTo>
                  <a:lnTo>
                    <a:pt x="1463857" y="1680260"/>
                  </a:lnTo>
                  <a:lnTo>
                    <a:pt x="1514258" y="1668262"/>
                  </a:lnTo>
                  <a:lnTo>
                    <a:pt x="1563620" y="1654587"/>
                  </a:lnTo>
                  <a:lnTo>
                    <a:pt x="1611882" y="1639279"/>
                  </a:lnTo>
                  <a:lnTo>
                    <a:pt x="1658984" y="1622382"/>
                  </a:lnTo>
                  <a:lnTo>
                    <a:pt x="1704867" y="1603943"/>
                  </a:lnTo>
                  <a:lnTo>
                    <a:pt x="1749471" y="1584006"/>
                  </a:lnTo>
                  <a:lnTo>
                    <a:pt x="1792735" y="1562616"/>
                  </a:lnTo>
                  <a:lnTo>
                    <a:pt x="1834601" y="1539817"/>
                  </a:lnTo>
                  <a:lnTo>
                    <a:pt x="1875008" y="1515655"/>
                  </a:lnTo>
                  <a:lnTo>
                    <a:pt x="1913896" y="1490175"/>
                  </a:lnTo>
                  <a:lnTo>
                    <a:pt x="1951205" y="1463420"/>
                  </a:lnTo>
                  <a:lnTo>
                    <a:pt x="1986876" y="1435438"/>
                  </a:lnTo>
                  <a:lnTo>
                    <a:pt x="2020849" y="1406271"/>
                  </a:lnTo>
                  <a:lnTo>
                    <a:pt x="2053064" y="1375966"/>
                  </a:lnTo>
                  <a:lnTo>
                    <a:pt x="2083461" y="1344566"/>
                  </a:lnTo>
                  <a:lnTo>
                    <a:pt x="2111981" y="1312117"/>
                  </a:lnTo>
                  <a:lnTo>
                    <a:pt x="2138562" y="1278665"/>
                  </a:lnTo>
                  <a:lnTo>
                    <a:pt x="2163146" y="1244253"/>
                  </a:lnTo>
                  <a:lnTo>
                    <a:pt x="2185673" y="1208926"/>
                  </a:lnTo>
                  <a:lnTo>
                    <a:pt x="2206083" y="1172730"/>
                  </a:lnTo>
                  <a:lnTo>
                    <a:pt x="2224316" y="1135710"/>
                  </a:lnTo>
                  <a:lnTo>
                    <a:pt x="2240312" y="1097910"/>
                  </a:lnTo>
                  <a:lnTo>
                    <a:pt x="2254011" y="1059375"/>
                  </a:lnTo>
                  <a:lnTo>
                    <a:pt x="2265353" y="1020150"/>
                  </a:lnTo>
                  <a:lnTo>
                    <a:pt x="2274280" y="980280"/>
                  </a:lnTo>
                  <a:lnTo>
                    <a:pt x="2280730" y="939810"/>
                  </a:lnTo>
                  <a:lnTo>
                    <a:pt x="2284643" y="898785"/>
                  </a:lnTo>
                  <a:lnTo>
                    <a:pt x="2285961" y="857250"/>
                  </a:lnTo>
                  <a:lnTo>
                    <a:pt x="2284643" y="815714"/>
                  </a:lnTo>
                  <a:lnTo>
                    <a:pt x="2280730" y="774689"/>
                  </a:lnTo>
                  <a:lnTo>
                    <a:pt x="2274280" y="734219"/>
                  </a:lnTo>
                  <a:lnTo>
                    <a:pt x="2265353" y="694349"/>
                  </a:lnTo>
                  <a:lnTo>
                    <a:pt x="2254011" y="655124"/>
                  </a:lnTo>
                  <a:lnTo>
                    <a:pt x="2240312" y="616589"/>
                  </a:lnTo>
                  <a:lnTo>
                    <a:pt x="2224316" y="578789"/>
                  </a:lnTo>
                  <a:lnTo>
                    <a:pt x="2206083" y="541769"/>
                  </a:lnTo>
                  <a:lnTo>
                    <a:pt x="2185673" y="505573"/>
                  </a:lnTo>
                  <a:lnTo>
                    <a:pt x="2163146" y="470246"/>
                  </a:lnTo>
                  <a:lnTo>
                    <a:pt x="2138562" y="435834"/>
                  </a:lnTo>
                  <a:lnTo>
                    <a:pt x="2111981" y="402382"/>
                  </a:lnTo>
                  <a:lnTo>
                    <a:pt x="2083461" y="369933"/>
                  </a:lnTo>
                  <a:lnTo>
                    <a:pt x="2053064" y="338533"/>
                  </a:lnTo>
                  <a:lnTo>
                    <a:pt x="2020849" y="308228"/>
                  </a:lnTo>
                  <a:lnTo>
                    <a:pt x="1986876" y="279061"/>
                  </a:lnTo>
                  <a:lnTo>
                    <a:pt x="1951205" y="251078"/>
                  </a:lnTo>
                  <a:lnTo>
                    <a:pt x="1913896" y="224324"/>
                  </a:lnTo>
                  <a:lnTo>
                    <a:pt x="1875008" y="198844"/>
                  </a:lnTo>
                  <a:lnTo>
                    <a:pt x="1834601" y="174682"/>
                  </a:lnTo>
                  <a:lnTo>
                    <a:pt x="1792735" y="151883"/>
                  </a:lnTo>
                  <a:lnTo>
                    <a:pt x="1749471" y="130493"/>
                  </a:lnTo>
                  <a:lnTo>
                    <a:pt x="1704867" y="110556"/>
                  </a:lnTo>
                  <a:lnTo>
                    <a:pt x="1658984" y="92117"/>
                  </a:lnTo>
                  <a:lnTo>
                    <a:pt x="1611882" y="75220"/>
                  </a:lnTo>
                  <a:lnTo>
                    <a:pt x="1563620" y="59912"/>
                  </a:lnTo>
                  <a:lnTo>
                    <a:pt x="1514258" y="46237"/>
                  </a:lnTo>
                  <a:lnTo>
                    <a:pt x="1463857" y="34239"/>
                  </a:lnTo>
                  <a:lnTo>
                    <a:pt x="1412475" y="23964"/>
                  </a:lnTo>
                  <a:lnTo>
                    <a:pt x="1360173" y="15457"/>
                  </a:lnTo>
                  <a:lnTo>
                    <a:pt x="1307011" y="8761"/>
                  </a:lnTo>
                  <a:lnTo>
                    <a:pt x="1253049" y="3924"/>
                  </a:lnTo>
                  <a:lnTo>
                    <a:pt x="1198345" y="988"/>
                  </a:lnTo>
                  <a:lnTo>
                    <a:pt x="1142961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7162" y="2725673"/>
              <a:ext cx="2286000" cy="1714500"/>
            </a:xfrm>
            <a:custGeom>
              <a:avLst/>
              <a:gdLst/>
              <a:ahLst/>
              <a:cxnLst/>
              <a:rect l="l" t="t" r="r" b="b"/>
              <a:pathLst>
                <a:path w="2286000" h="1714500">
                  <a:moveTo>
                    <a:pt x="0" y="857250"/>
                  </a:moveTo>
                  <a:lnTo>
                    <a:pt x="1318" y="815714"/>
                  </a:lnTo>
                  <a:lnTo>
                    <a:pt x="5232" y="774689"/>
                  </a:lnTo>
                  <a:lnTo>
                    <a:pt x="11682" y="734219"/>
                  </a:lnTo>
                  <a:lnTo>
                    <a:pt x="20609" y="694349"/>
                  </a:lnTo>
                  <a:lnTo>
                    <a:pt x="31953" y="655124"/>
                  </a:lnTo>
                  <a:lnTo>
                    <a:pt x="45653" y="616589"/>
                  </a:lnTo>
                  <a:lnTo>
                    <a:pt x="61650" y="578789"/>
                  </a:lnTo>
                  <a:lnTo>
                    <a:pt x="79884" y="541769"/>
                  </a:lnTo>
                  <a:lnTo>
                    <a:pt x="100295" y="505573"/>
                  </a:lnTo>
                  <a:lnTo>
                    <a:pt x="122823" y="470246"/>
                  </a:lnTo>
                  <a:lnTo>
                    <a:pt x="147408" y="435834"/>
                  </a:lnTo>
                  <a:lnTo>
                    <a:pt x="173991" y="402382"/>
                  </a:lnTo>
                  <a:lnTo>
                    <a:pt x="202511" y="369933"/>
                  </a:lnTo>
                  <a:lnTo>
                    <a:pt x="232909" y="338533"/>
                  </a:lnTo>
                  <a:lnTo>
                    <a:pt x="265125" y="308228"/>
                  </a:lnTo>
                  <a:lnTo>
                    <a:pt x="299098" y="279061"/>
                  </a:lnTo>
                  <a:lnTo>
                    <a:pt x="334770" y="251079"/>
                  </a:lnTo>
                  <a:lnTo>
                    <a:pt x="372080" y="224324"/>
                  </a:lnTo>
                  <a:lnTo>
                    <a:pt x="410968" y="198844"/>
                  </a:lnTo>
                  <a:lnTo>
                    <a:pt x="451374" y="174682"/>
                  </a:lnTo>
                  <a:lnTo>
                    <a:pt x="493239" y="151883"/>
                  </a:lnTo>
                  <a:lnTo>
                    <a:pt x="536502" y="130493"/>
                  </a:lnTo>
                  <a:lnTo>
                    <a:pt x="581105" y="110556"/>
                  </a:lnTo>
                  <a:lnTo>
                    <a:pt x="626986" y="92117"/>
                  </a:lnTo>
                  <a:lnTo>
                    <a:pt x="674086" y="75220"/>
                  </a:lnTo>
                  <a:lnTo>
                    <a:pt x="722345" y="59912"/>
                  </a:lnTo>
                  <a:lnTo>
                    <a:pt x="771703" y="46237"/>
                  </a:lnTo>
                  <a:lnTo>
                    <a:pt x="822101" y="34239"/>
                  </a:lnTo>
                  <a:lnTo>
                    <a:pt x="873479" y="23964"/>
                  </a:lnTo>
                  <a:lnTo>
                    <a:pt x="925775" y="15457"/>
                  </a:lnTo>
                  <a:lnTo>
                    <a:pt x="978932" y="8761"/>
                  </a:lnTo>
                  <a:lnTo>
                    <a:pt x="1032888" y="3924"/>
                  </a:lnTo>
                  <a:lnTo>
                    <a:pt x="1087585" y="988"/>
                  </a:lnTo>
                  <a:lnTo>
                    <a:pt x="1142961" y="0"/>
                  </a:lnTo>
                  <a:lnTo>
                    <a:pt x="1198345" y="988"/>
                  </a:lnTo>
                  <a:lnTo>
                    <a:pt x="1253049" y="3924"/>
                  </a:lnTo>
                  <a:lnTo>
                    <a:pt x="1307011" y="8761"/>
                  </a:lnTo>
                  <a:lnTo>
                    <a:pt x="1360173" y="15457"/>
                  </a:lnTo>
                  <a:lnTo>
                    <a:pt x="1412475" y="23964"/>
                  </a:lnTo>
                  <a:lnTo>
                    <a:pt x="1463857" y="34239"/>
                  </a:lnTo>
                  <a:lnTo>
                    <a:pt x="1514258" y="46237"/>
                  </a:lnTo>
                  <a:lnTo>
                    <a:pt x="1563620" y="59912"/>
                  </a:lnTo>
                  <a:lnTo>
                    <a:pt x="1611882" y="75220"/>
                  </a:lnTo>
                  <a:lnTo>
                    <a:pt x="1658984" y="92117"/>
                  </a:lnTo>
                  <a:lnTo>
                    <a:pt x="1704867" y="110556"/>
                  </a:lnTo>
                  <a:lnTo>
                    <a:pt x="1749471" y="130493"/>
                  </a:lnTo>
                  <a:lnTo>
                    <a:pt x="1792735" y="151883"/>
                  </a:lnTo>
                  <a:lnTo>
                    <a:pt x="1834601" y="174682"/>
                  </a:lnTo>
                  <a:lnTo>
                    <a:pt x="1875008" y="198844"/>
                  </a:lnTo>
                  <a:lnTo>
                    <a:pt x="1913896" y="224324"/>
                  </a:lnTo>
                  <a:lnTo>
                    <a:pt x="1951205" y="251078"/>
                  </a:lnTo>
                  <a:lnTo>
                    <a:pt x="1986876" y="279061"/>
                  </a:lnTo>
                  <a:lnTo>
                    <a:pt x="2020849" y="308228"/>
                  </a:lnTo>
                  <a:lnTo>
                    <a:pt x="2053064" y="338533"/>
                  </a:lnTo>
                  <a:lnTo>
                    <a:pt x="2083461" y="369933"/>
                  </a:lnTo>
                  <a:lnTo>
                    <a:pt x="2111981" y="402382"/>
                  </a:lnTo>
                  <a:lnTo>
                    <a:pt x="2138562" y="435834"/>
                  </a:lnTo>
                  <a:lnTo>
                    <a:pt x="2163146" y="470246"/>
                  </a:lnTo>
                  <a:lnTo>
                    <a:pt x="2185673" y="505573"/>
                  </a:lnTo>
                  <a:lnTo>
                    <a:pt x="2206083" y="541769"/>
                  </a:lnTo>
                  <a:lnTo>
                    <a:pt x="2224316" y="578789"/>
                  </a:lnTo>
                  <a:lnTo>
                    <a:pt x="2240312" y="616589"/>
                  </a:lnTo>
                  <a:lnTo>
                    <a:pt x="2254011" y="655124"/>
                  </a:lnTo>
                  <a:lnTo>
                    <a:pt x="2265353" y="694349"/>
                  </a:lnTo>
                  <a:lnTo>
                    <a:pt x="2274280" y="734219"/>
                  </a:lnTo>
                  <a:lnTo>
                    <a:pt x="2280730" y="774689"/>
                  </a:lnTo>
                  <a:lnTo>
                    <a:pt x="2284643" y="815714"/>
                  </a:lnTo>
                  <a:lnTo>
                    <a:pt x="2285961" y="857250"/>
                  </a:lnTo>
                  <a:lnTo>
                    <a:pt x="2284643" y="898785"/>
                  </a:lnTo>
                  <a:lnTo>
                    <a:pt x="2280730" y="939810"/>
                  </a:lnTo>
                  <a:lnTo>
                    <a:pt x="2274280" y="980280"/>
                  </a:lnTo>
                  <a:lnTo>
                    <a:pt x="2265353" y="1020150"/>
                  </a:lnTo>
                  <a:lnTo>
                    <a:pt x="2254011" y="1059375"/>
                  </a:lnTo>
                  <a:lnTo>
                    <a:pt x="2240312" y="1097910"/>
                  </a:lnTo>
                  <a:lnTo>
                    <a:pt x="2224316" y="1135710"/>
                  </a:lnTo>
                  <a:lnTo>
                    <a:pt x="2206083" y="1172730"/>
                  </a:lnTo>
                  <a:lnTo>
                    <a:pt x="2185673" y="1208926"/>
                  </a:lnTo>
                  <a:lnTo>
                    <a:pt x="2163146" y="1244253"/>
                  </a:lnTo>
                  <a:lnTo>
                    <a:pt x="2138562" y="1278665"/>
                  </a:lnTo>
                  <a:lnTo>
                    <a:pt x="2111981" y="1312117"/>
                  </a:lnTo>
                  <a:lnTo>
                    <a:pt x="2083461" y="1344566"/>
                  </a:lnTo>
                  <a:lnTo>
                    <a:pt x="2053064" y="1375966"/>
                  </a:lnTo>
                  <a:lnTo>
                    <a:pt x="2020849" y="1406271"/>
                  </a:lnTo>
                  <a:lnTo>
                    <a:pt x="1986876" y="1435438"/>
                  </a:lnTo>
                  <a:lnTo>
                    <a:pt x="1951205" y="1463420"/>
                  </a:lnTo>
                  <a:lnTo>
                    <a:pt x="1913896" y="1490175"/>
                  </a:lnTo>
                  <a:lnTo>
                    <a:pt x="1875008" y="1515655"/>
                  </a:lnTo>
                  <a:lnTo>
                    <a:pt x="1834601" y="1539817"/>
                  </a:lnTo>
                  <a:lnTo>
                    <a:pt x="1792735" y="1562616"/>
                  </a:lnTo>
                  <a:lnTo>
                    <a:pt x="1749471" y="1584006"/>
                  </a:lnTo>
                  <a:lnTo>
                    <a:pt x="1704867" y="1603943"/>
                  </a:lnTo>
                  <a:lnTo>
                    <a:pt x="1658984" y="1622382"/>
                  </a:lnTo>
                  <a:lnTo>
                    <a:pt x="1611882" y="1639279"/>
                  </a:lnTo>
                  <a:lnTo>
                    <a:pt x="1563620" y="1654587"/>
                  </a:lnTo>
                  <a:lnTo>
                    <a:pt x="1514258" y="1668262"/>
                  </a:lnTo>
                  <a:lnTo>
                    <a:pt x="1463857" y="1680260"/>
                  </a:lnTo>
                  <a:lnTo>
                    <a:pt x="1412475" y="1690535"/>
                  </a:lnTo>
                  <a:lnTo>
                    <a:pt x="1360173" y="1699042"/>
                  </a:lnTo>
                  <a:lnTo>
                    <a:pt x="1307011" y="1705738"/>
                  </a:lnTo>
                  <a:lnTo>
                    <a:pt x="1253049" y="1710575"/>
                  </a:lnTo>
                  <a:lnTo>
                    <a:pt x="1198345" y="1713511"/>
                  </a:lnTo>
                  <a:lnTo>
                    <a:pt x="1142961" y="1714500"/>
                  </a:lnTo>
                  <a:lnTo>
                    <a:pt x="1087585" y="1713511"/>
                  </a:lnTo>
                  <a:lnTo>
                    <a:pt x="1032888" y="1710575"/>
                  </a:lnTo>
                  <a:lnTo>
                    <a:pt x="978932" y="1705738"/>
                  </a:lnTo>
                  <a:lnTo>
                    <a:pt x="925775" y="1699042"/>
                  </a:lnTo>
                  <a:lnTo>
                    <a:pt x="873479" y="1690535"/>
                  </a:lnTo>
                  <a:lnTo>
                    <a:pt x="822101" y="1680260"/>
                  </a:lnTo>
                  <a:lnTo>
                    <a:pt x="771703" y="1668262"/>
                  </a:lnTo>
                  <a:lnTo>
                    <a:pt x="722345" y="1654587"/>
                  </a:lnTo>
                  <a:lnTo>
                    <a:pt x="674086" y="1639279"/>
                  </a:lnTo>
                  <a:lnTo>
                    <a:pt x="626986" y="1622382"/>
                  </a:lnTo>
                  <a:lnTo>
                    <a:pt x="581105" y="1603943"/>
                  </a:lnTo>
                  <a:lnTo>
                    <a:pt x="536502" y="1584006"/>
                  </a:lnTo>
                  <a:lnTo>
                    <a:pt x="493239" y="1562616"/>
                  </a:lnTo>
                  <a:lnTo>
                    <a:pt x="451374" y="1539817"/>
                  </a:lnTo>
                  <a:lnTo>
                    <a:pt x="410968" y="1515655"/>
                  </a:lnTo>
                  <a:lnTo>
                    <a:pt x="372080" y="1490175"/>
                  </a:lnTo>
                  <a:lnTo>
                    <a:pt x="334770" y="1463421"/>
                  </a:lnTo>
                  <a:lnTo>
                    <a:pt x="299098" y="1435438"/>
                  </a:lnTo>
                  <a:lnTo>
                    <a:pt x="265125" y="1406271"/>
                  </a:lnTo>
                  <a:lnTo>
                    <a:pt x="232909" y="1375966"/>
                  </a:lnTo>
                  <a:lnTo>
                    <a:pt x="202511" y="1344566"/>
                  </a:lnTo>
                  <a:lnTo>
                    <a:pt x="173991" y="1312117"/>
                  </a:lnTo>
                  <a:lnTo>
                    <a:pt x="147408" y="1278665"/>
                  </a:lnTo>
                  <a:lnTo>
                    <a:pt x="122823" y="1244253"/>
                  </a:lnTo>
                  <a:lnTo>
                    <a:pt x="100295" y="1208926"/>
                  </a:lnTo>
                  <a:lnTo>
                    <a:pt x="79884" y="1172730"/>
                  </a:lnTo>
                  <a:lnTo>
                    <a:pt x="61650" y="1135710"/>
                  </a:lnTo>
                  <a:lnTo>
                    <a:pt x="45653" y="1097910"/>
                  </a:lnTo>
                  <a:lnTo>
                    <a:pt x="31953" y="1059375"/>
                  </a:lnTo>
                  <a:lnTo>
                    <a:pt x="20609" y="1020150"/>
                  </a:lnTo>
                  <a:lnTo>
                    <a:pt x="11682" y="980280"/>
                  </a:lnTo>
                  <a:lnTo>
                    <a:pt x="5232" y="939810"/>
                  </a:lnTo>
                  <a:lnTo>
                    <a:pt x="1318" y="898785"/>
                  </a:lnTo>
                  <a:lnTo>
                    <a:pt x="0" y="8572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59636" y="178018"/>
            <a:ext cx="10515600" cy="760400"/>
          </a:xfrm>
          <a:prstGeom prst="rect">
            <a:avLst/>
          </a:prstGeom>
        </p:spPr>
        <p:txBody>
          <a:bodyPr vert="horz" wrap="square" lIns="0" tIns="241045" rIns="0" bIns="0" rtlCol="0" anchor="ctr">
            <a:spAutoFit/>
          </a:bodyPr>
          <a:lstStyle/>
          <a:p>
            <a:pPr marL="318135">
              <a:lnSpc>
                <a:spcPts val="4025"/>
              </a:lnSpc>
            </a:pPr>
            <a:r>
              <a:rPr b="0" dirty="0">
                <a:latin typeface="Times New Roman"/>
                <a:cs typeface="Times New Roman"/>
              </a:rPr>
              <a:t>VI.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Actions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parasites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réactions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l’hôte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9636" y="4751071"/>
            <a:ext cx="2276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Mosaïque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antigénique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12340" y="1441552"/>
            <a:ext cx="5795010" cy="7575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B/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Réactions</a:t>
            </a:r>
            <a:r>
              <a:rPr sz="2000" b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l’organisme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à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l’agression</a:t>
            </a:r>
            <a:r>
              <a:rPr sz="2000" b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parasitaire:</a:t>
            </a:r>
            <a:endParaRPr sz="2000">
              <a:latin typeface="Times New Roman"/>
              <a:cs typeface="Times New Roman"/>
            </a:endParaRPr>
          </a:p>
          <a:p>
            <a:pPr marL="12700">
              <a:spcBef>
                <a:spcPts val="480"/>
              </a:spcBef>
              <a:tabLst>
                <a:tab pos="527685" algn="l"/>
              </a:tabLst>
            </a:pPr>
            <a:r>
              <a:rPr sz="2000" spc="-25" dirty="0">
                <a:latin typeface="Times New Roman"/>
                <a:cs typeface="Times New Roman"/>
              </a:rPr>
              <a:t>1.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Réactions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humorales: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92998" y="2824733"/>
            <a:ext cx="1280795" cy="14338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8100" marR="99060" indent="-26034">
              <a:lnSpc>
                <a:spcPts val="2110"/>
              </a:lnSpc>
              <a:spcBef>
                <a:spcPts val="605"/>
              </a:spcBef>
            </a:pPr>
            <a:r>
              <a:rPr sz="2200" spc="-10" dirty="0">
                <a:latin typeface="Calibri"/>
                <a:cs typeface="Calibri"/>
              </a:rPr>
              <a:t>Réaction d’hyper sensibilité jusqu’à</a:t>
            </a:r>
            <a:endParaRPr sz="2200">
              <a:latin typeface="Calibri"/>
              <a:cs typeface="Calibri"/>
            </a:endParaRPr>
          </a:p>
          <a:p>
            <a:pPr marL="38100">
              <a:lnSpc>
                <a:spcPts val="2140"/>
              </a:lnSpc>
            </a:pPr>
            <a:r>
              <a:rPr sz="2200" spc="-10" dirty="0">
                <a:latin typeface="Calibri"/>
                <a:cs typeface="Calibri"/>
              </a:rPr>
              <a:t>l’immunité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73295" y="3341370"/>
            <a:ext cx="288290" cy="340360"/>
            <a:chOff x="2749295" y="3341370"/>
            <a:chExt cx="288290" cy="340360"/>
          </a:xfrm>
        </p:grpSpPr>
        <p:sp>
          <p:nvSpPr>
            <p:cNvPr id="16" name="object 16"/>
            <p:cNvSpPr/>
            <p:nvPr/>
          </p:nvSpPr>
          <p:spPr>
            <a:xfrm>
              <a:off x="2761996" y="3354069"/>
              <a:ext cx="262890" cy="314960"/>
            </a:xfrm>
            <a:custGeom>
              <a:avLst/>
              <a:gdLst/>
              <a:ahLst/>
              <a:cxnLst/>
              <a:rect l="l" t="t" r="r" b="b"/>
              <a:pathLst>
                <a:path w="262889" h="314960">
                  <a:moveTo>
                    <a:pt x="262509" y="115570"/>
                  </a:moveTo>
                  <a:lnTo>
                    <a:pt x="173228" y="115570"/>
                  </a:lnTo>
                  <a:lnTo>
                    <a:pt x="173228" y="0"/>
                  </a:lnTo>
                  <a:lnTo>
                    <a:pt x="89154" y="0"/>
                  </a:lnTo>
                  <a:lnTo>
                    <a:pt x="89154" y="115570"/>
                  </a:lnTo>
                  <a:lnTo>
                    <a:pt x="0" y="115570"/>
                  </a:lnTo>
                  <a:lnTo>
                    <a:pt x="0" y="199390"/>
                  </a:lnTo>
                  <a:lnTo>
                    <a:pt x="89154" y="199390"/>
                  </a:lnTo>
                  <a:lnTo>
                    <a:pt x="89154" y="314960"/>
                  </a:lnTo>
                  <a:lnTo>
                    <a:pt x="173228" y="314960"/>
                  </a:lnTo>
                  <a:lnTo>
                    <a:pt x="173228" y="199390"/>
                  </a:lnTo>
                  <a:lnTo>
                    <a:pt x="262509" y="199390"/>
                  </a:lnTo>
                  <a:lnTo>
                    <a:pt x="262509" y="11557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61995" y="3354070"/>
              <a:ext cx="262890" cy="314960"/>
            </a:xfrm>
            <a:custGeom>
              <a:avLst/>
              <a:gdLst/>
              <a:ahLst/>
              <a:cxnLst/>
              <a:rect l="l" t="t" r="r" b="b"/>
              <a:pathLst>
                <a:path w="262889" h="314960">
                  <a:moveTo>
                    <a:pt x="0" y="115442"/>
                  </a:moveTo>
                  <a:lnTo>
                    <a:pt x="89154" y="115442"/>
                  </a:lnTo>
                  <a:lnTo>
                    <a:pt x="89154" y="0"/>
                  </a:lnTo>
                  <a:lnTo>
                    <a:pt x="173228" y="0"/>
                  </a:lnTo>
                  <a:lnTo>
                    <a:pt x="173228" y="115442"/>
                  </a:lnTo>
                  <a:lnTo>
                    <a:pt x="262509" y="115442"/>
                  </a:lnTo>
                  <a:lnTo>
                    <a:pt x="262509" y="199516"/>
                  </a:lnTo>
                  <a:lnTo>
                    <a:pt x="173228" y="199516"/>
                  </a:lnTo>
                  <a:lnTo>
                    <a:pt x="173228" y="314959"/>
                  </a:lnTo>
                  <a:lnTo>
                    <a:pt x="89154" y="314959"/>
                  </a:lnTo>
                  <a:lnTo>
                    <a:pt x="89154" y="199516"/>
                  </a:lnTo>
                  <a:lnTo>
                    <a:pt x="0" y="199516"/>
                  </a:lnTo>
                  <a:lnTo>
                    <a:pt x="0" y="11544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087742" y="3369817"/>
            <a:ext cx="445770" cy="269240"/>
            <a:chOff x="5563742" y="3369817"/>
            <a:chExt cx="445770" cy="269240"/>
          </a:xfrm>
        </p:grpSpPr>
        <p:sp>
          <p:nvSpPr>
            <p:cNvPr id="19" name="object 19"/>
            <p:cNvSpPr/>
            <p:nvPr/>
          </p:nvSpPr>
          <p:spPr>
            <a:xfrm>
              <a:off x="5576443" y="3382517"/>
              <a:ext cx="420370" cy="243840"/>
            </a:xfrm>
            <a:custGeom>
              <a:avLst/>
              <a:gdLst/>
              <a:ahLst/>
              <a:cxnLst/>
              <a:rect l="l" t="t" r="r" b="b"/>
              <a:pathLst>
                <a:path w="420370" h="243839">
                  <a:moveTo>
                    <a:pt x="419989" y="146177"/>
                  </a:moveTo>
                  <a:lnTo>
                    <a:pt x="0" y="146177"/>
                  </a:lnTo>
                  <a:lnTo>
                    <a:pt x="0" y="243713"/>
                  </a:lnTo>
                  <a:lnTo>
                    <a:pt x="419989" y="243713"/>
                  </a:lnTo>
                  <a:lnTo>
                    <a:pt x="419989" y="146177"/>
                  </a:lnTo>
                  <a:close/>
                </a:path>
                <a:path w="420370" h="243839">
                  <a:moveTo>
                    <a:pt x="419989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419989" y="97536"/>
                  </a:lnTo>
                  <a:lnTo>
                    <a:pt x="4199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76442" y="3382517"/>
              <a:ext cx="420370" cy="243840"/>
            </a:xfrm>
            <a:custGeom>
              <a:avLst/>
              <a:gdLst/>
              <a:ahLst/>
              <a:cxnLst/>
              <a:rect l="l" t="t" r="r" b="b"/>
              <a:pathLst>
                <a:path w="420370" h="243839">
                  <a:moveTo>
                    <a:pt x="0" y="0"/>
                  </a:moveTo>
                  <a:lnTo>
                    <a:pt x="419989" y="0"/>
                  </a:lnTo>
                  <a:lnTo>
                    <a:pt x="419989" y="97536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  <a:path w="420370" h="243839">
                  <a:moveTo>
                    <a:pt x="0" y="146177"/>
                  </a:moveTo>
                  <a:lnTo>
                    <a:pt x="419989" y="146177"/>
                  </a:lnTo>
                  <a:lnTo>
                    <a:pt x="419989" y="243713"/>
                  </a:lnTo>
                  <a:lnTo>
                    <a:pt x="0" y="243713"/>
                  </a:lnTo>
                  <a:lnTo>
                    <a:pt x="0" y="14617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032376" y="3125166"/>
            <a:ext cx="134810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spc="-10" dirty="0">
                <a:latin typeface="Calibri"/>
                <a:cs typeface="Calibri"/>
              </a:rPr>
              <a:t>Anticorps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8260" y="3020948"/>
            <a:ext cx="17526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parasite</a:t>
            </a:r>
            <a:r>
              <a:rPr sz="3000" spc="-14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ou </a:t>
            </a:r>
            <a:r>
              <a:rPr sz="3000" spc="-10" dirty="0">
                <a:latin typeface="Calibri"/>
                <a:cs typeface="Calibri"/>
              </a:rPr>
              <a:t>toxine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53380" y="4382212"/>
            <a:ext cx="20980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1465" marR="5080" indent="-279400"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non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spécifiques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puis </a:t>
            </a:r>
            <a:r>
              <a:rPr sz="2000" dirty="0">
                <a:latin typeface="Times New Roman"/>
                <a:cs typeface="Times New Roman"/>
              </a:rPr>
              <a:t>spécifiques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15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à </a:t>
            </a:r>
            <a:r>
              <a:rPr sz="2000" dirty="0">
                <a:latin typeface="Times New Roman"/>
                <a:cs typeface="Times New Roman"/>
              </a:rPr>
              <a:t>20j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après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84985" y="5375321"/>
            <a:ext cx="8233409" cy="10617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spcBef>
                <a:spcPts val="575"/>
              </a:spcBef>
            </a:pP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NB:</a:t>
            </a:r>
            <a:endParaRPr sz="2000">
              <a:latin typeface="Times New Roman"/>
              <a:cs typeface="Times New Roman"/>
            </a:endParaRPr>
          </a:p>
          <a:p>
            <a:pPr marL="455930"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Peu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parasitoses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donnent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véritable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immunité,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plus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souvent</a:t>
            </a:r>
            <a:endParaRPr sz="2000">
              <a:latin typeface="Times New Roman"/>
              <a:cs typeface="Times New Roman"/>
            </a:endParaRPr>
          </a:p>
          <a:p>
            <a:pPr marL="291465"/>
            <a:r>
              <a:rPr sz="2000" b="1" dirty="0">
                <a:latin typeface="Times New Roman"/>
                <a:cs typeface="Times New Roman"/>
              </a:rPr>
              <a:t>incomplète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ou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prémunition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(immunité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induit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résistance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à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réinfection).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65387" y="908685"/>
            <a:ext cx="7417434" cy="0"/>
          </a:xfrm>
          <a:custGeom>
            <a:avLst/>
            <a:gdLst/>
            <a:ahLst/>
            <a:cxnLst/>
            <a:rect l="l" t="t" r="r" b="b"/>
            <a:pathLst>
              <a:path w="7417434">
                <a:moveTo>
                  <a:pt x="0" y="0"/>
                </a:moveTo>
                <a:lnTo>
                  <a:pt x="7416863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3591" y="184670"/>
            <a:ext cx="10515600" cy="1066394"/>
          </a:xfrm>
          <a:prstGeom prst="rect">
            <a:avLst/>
          </a:prstGeom>
        </p:spPr>
        <p:txBody>
          <a:bodyPr vert="horz" wrap="square" lIns="0" tIns="568401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VI.</a:t>
            </a:r>
            <a:r>
              <a:rPr sz="3200" spc="-200" dirty="0"/>
              <a:t> </a:t>
            </a:r>
            <a:r>
              <a:rPr sz="3200" dirty="0"/>
              <a:t>Actions</a:t>
            </a:r>
            <a:r>
              <a:rPr sz="3200" spc="-35" dirty="0"/>
              <a:t> </a:t>
            </a:r>
            <a:r>
              <a:rPr sz="3200" dirty="0"/>
              <a:t>des</a:t>
            </a:r>
            <a:r>
              <a:rPr sz="3200" spc="-25" dirty="0"/>
              <a:t> </a:t>
            </a:r>
            <a:r>
              <a:rPr sz="3200" dirty="0"/>
              <a:t>parasites</a:t>
            </a:r>
            <a:r>
              <a:rPr sz="3200" spc="-50" dirty="0"/>
              <a:t> </a:t>
            </a:r>
            <a:r>
              <a:rPr sz="3200" dirty="0"/>
              <a:t>et</a:t>
            </a:r>
            <a:r>
              <a:rPr sz="3200" spc="-25" dirty="0"/>
              <a:t> </a:t>
            </a:r>
            <a:r>
              <a:rPr sz="3200" dirty="0"/>
              <a:t>réactions</a:t>
            </a:r>
            <a:r>
              <a:rPr sz="3200" spc="-65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spc="-10" dirty="0"/>
              <a:t>l’hôte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286407" y="2150821"/>
            <a:ext cx="5192395" cy="257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Réactions</a:t>
            </a:r>
            <a:r>
              <a:rPr sz="2000" b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cellulaires</a:t>
            </a:r>
            <a:r>
              <a:rPr sz="2000" b="1" spc="-1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>
              <a:spcBef>
                <a:spcPts val="969"/>
              </a:spcBef>
            </a:pPr>
            <a:endParaRPr sz="2000">
              <a:latin typeface="Calibri"/>
              <a:cs typeface="Calibri"/>
            </a:endParaRPr>
          </a:p>
          <a:p>
            <a:pPr marL="520065">
              <a:tabLst>
                <a:tab pos="732155" algn="l"/>
              </a:tabLst>
            </a:pPr>
            <a:r>
              <a:rPr sz="2000" spc="-5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Phagocytose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1060"/>
              </a:spcBef>
            </a:pPr>
            <a:endParaRPr sz="2000">
              <a:latin typeface="Times New Roman"/>
              <a:cs typeface="Times New Roman"/>
            </a:endParaRPr>
          </a:p>
          <a:p>
            <a:pPr marL="583565">
              <a:tabLst>
                <a:tab pos="796290" algn="l"/>
              </a:tabLst>
            </a:pPr>
            <a:r>
              <a:rPr sz="2000" spc="-5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	Hyper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éosinophilie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1060"/>
              </a:spcBef>
            </a:pPr>
            <a:endParaRPr sz="2000">
              <a:latin typeface="Times New Roman"/>
              <a:cs typeface="Times New Roman"/>
            </a:endParaRPr>
          </a:p>
          <a:p>
            <a:pPr marL="647700"/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Autres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réactions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(réactions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inflammatoires)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23591" y="1417700"/>
            <a:ext cx="7417434" cy="0"/>
          </a:xfrm>
          <a:custGeom>
            <a:avLst/>
            <a:gdLst/>
            <a:ahLst/>
            <a:cxnLst/>
            <a:rect l="l" t="t" r="r" b="b"/>
            <a:pathLst>
              <a:path w="7417434">
                <a:moveTo>
                  <a:pt x="0" y="0"/>
                </a:moveTo>
                <a:lnTo>
                  <a:pt x="7416876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935" y="76172"/>
            <a:ext cx="10515600" cy="730277"/>
          </a:xfrm>
          <a:prstGeom prst="rect">
            <a:avLst/>
          </a:prstGeom>
        </p:spPr>
        <p:txBody>
          <a:bodyPr vert="horz" wrap="square" lIns="0" tIns="235534" rIns="0" bIns="0" rtlCol="0" anchor="ctr">
            <a:spAutoFit/>
          </a:bodyPr>
          <a:lstStyle/>
          <a:p>
            <a:pPr marL="37020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IX.</a:t>
            </a:r>
            <a:r>
              <a:rPr sz="3200" spc="-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Actions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parasites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réactions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l’hôte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8971" y="1449325"/>
            <a:ext cx="5295265" cy="1804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0" marR="5080" indent="-838200">
              <a:lnSpc>
                <a:spcPct val="1201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Conditions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défavorables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au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développement 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multiplication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parasites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1270"/>
              </a:spcBef>
            </a:pPr>
            <a:endParaRPr sz="2400">
              <a:latin typeface="Times New Roman"/>
              <a:cs typeface="Times New Roman"/>
            </a:endParaRPr>
          </a:p>
          <a:p>
            <a:pPr marL="393700"/>
            <a:r>
              <a:rPr sz="2400" dirty="0">
                <a:latin typeface="Times New Roman"/>
                <a:cs typeface="Times New Roman"/>
              </a:rPr>
              <a:t>Un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état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parasitisme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latent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9414" y="4156964"/>
            <a:ext cx="83508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Porteur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sain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sans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aucun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signe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clinique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source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contamination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2223" y="5474004"/>
            <a:ext cx="2504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Dépistage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important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61737" y="2470786"/>
            <a:ext cx="240029" cy="454025"/>
            <a:chOff x="3737736" y="2470785"/>
            <a:chExt cx="240029" cy="454025"/>
          </a:xfrm>
        </p:grpSpPr>
        <p:sp>
          <p:nvSpPr>
            <p:cNvPr id="7" name="object 7"/>
            <p:cNvSpPr/>
            <p:nvPr/>
          </p:nvSpPr>
          <p:spPr>
            <a:xfrm>
              <a:off x="3750436" y="2483485"/>
              <a:ext cx="214629" cy="428625"/>
            </a:xfrm>
            <a:custGeom>
              <a:avLst/>
              <a:gdLst/>
              <a:ahLst/>
              <a:cxnLst/>
              <a:rect l="l" t="t" r="r" b="b"/>
              <a:pathLst>
                <a:path w="214629" h="428625">
                  <a:moveTo>
                    <a:pt x="160782" y="0"/>
                  </a:moveTo>
                  <a:lnTo>
                    <a:pt x="107187" y="53593"/>
                  </a:lnTo>
                  <a:lnTo>
                    <a:pt x="53593" y="0"/>
                  </a:lnTo>
                  <a:lnTo>
                    <a:pt x="53593" y="321437"/>
                  </a:lnTo>
                  <a:lnTo>
                    <a:pt x="0" y="321437"/>
                  </a:lnTo>
                  <a:lnTo>
                    <a:pt x="107187" y="428625"/>
                  </a:lnTo>
                  <a:lnTo>
                    <a:pt x="214375" y="321437"/>
                  </a:lnTo>
                  <a:lnTo>
                    <a:pt x="160782" y="321437"/>
                  </a:lnTo>
                  <a:lnTo>
                    <a:pt x="16078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0436" y="2483485"/>
              <a:ext cx="214629" cy="428625"/>
            </a:xfrm>
            <a:custGeom>
              <a:avLst/>
              <a:gdLst/>
              <a:ahLst/>
              <a:cxnLst/>
              <a:rect l="l" t="t" r="r" b="b"/>
              <a:pathLst>
                <a:path w="214629" h="428625">
                  <a:moveTo>
                    <a:pt x="53593" y="0"/>
                  </a:moveTo>
                  <a:lnTo>
                    <a:pt x="53593" y="321437"/>
                  </a:lnTo>
                  <a:lnTo>
                    <a:pt x="0" y="321437"/>
                  </a:lnTo>
                  <a:lnTo>
                    <a:pt x="107187" y="428625"/>
                  </a:lnTo>
                  <a:lnTo>
                    <a:pt x="214375" y="321437"/>
                  </a:lnTo>
                  <a:lnTo>
                    <a:pt x="160782" y="321437"/>
                  </a:lnTo>
                  <a:lnTo>
                    <a:pt x="160782" y="0"/>
                  </a:lnTo>
                  <a:lnTo>
                    <a:pt x="107187" y="53593"/>
                  </a:lnTo>
                  <a:lnTo>
                    <a:pt x="53593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261737" y="4739895"/>
            <a:ext cx="240029" cy="454025"/>
            <a:chOff x="3737736" y="4739894"/>
            <a:chExt cx="240029" cy="454025"/>
          </a:xfrm>
        </p:grpSpPr>
        <p:sp>
          <p:nvSpPr>
            <p:cNvPr id="10" name="object 10"/>
            <p:cNvSpPr/>
            <p:nvPr/>
          </p:nvSpPr>
          <p:spPr>
            <a:xfrm>
              <a:off x="3750436" y="4752594"/>
              <a:ext cx="214629" cy="428625"/>
            </a:xfrm>
            <a:custGeom>
              <a:avLst/>
              <a:gdLst/>
              <a:ahLst/>
              <a:cxnLst/>
              <a:rect l="l" t="t" r="r" b="b"/>
              <a:pathLst>
                <a:path w="214629" h="428625">
                  <a:moveTo>
                    <a:pt x="160782" y="0"/>
                  </a:moveTo>
                  <a:lnTo>
                    <a:pt x="107187" y="53593"/>
                  </a:lnTo>
                  <a:lnTo>
                    <a:pt x="53593" y="0"/>
                  </a:lnTo>
                  <a:lnTo>
                    <a:pt x="53593" y="321436"/>
                  </a:lnTo>
                  <a:lnTo>
                    <a:pt x="0" y="321436"/>
                  </a:lnTo>
                  <a:lnTo>
                    <a:pt x="107187" y="428624"/>
                  </a:lnTo>
                  <a:lnTo>
                    <a:pt x="214375" y="321436"/>
                  </a:lnTo>
                  <a:lnTo>
                    <a:pt x="160782" y="321436"/>
                  </a:lnTo>
                  <a:lnTo>
                    <a:pt x="16078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0436" y="4752594"/>
              <a:ext cx="214629" cy="428625"/>
            </a:xfrm>
            <a:custGeom>
              <a:avLst/>
              <a:gdLst/>
              <a:ahLst/>
              <a:cxnLst/>
              <a:rect l="l" t="t" r="r" b="b"/>
              <a:pathLst>
                <a:path w="214629" h="428625">
                  <a:moveTo>
                    <a:pt x="53593" y="0"/>
                  </a:moveTo>
                  <a:lnTo>
                    <a:pt x="53593" y="321436"/>
                  </a:lnTo>
                  <a:lnTo>
                    <a:pt x="0" y="321436"/>
                  </a:lnTo>
                  <a:lnTo>
                    <a:pt x="107187" y="428624"/>
                  </a:lnTo>
                  <a:lnTo>
                    <a:pt x="214375" y="321436"/>
                  </a:lnTo>
                  <a:lnTo>
                    <a:pt x="160782" y="321436"/>
                  </a:lnTo>
                  <a:lnTo>
                    <a:pt x="160782" y="0"/>
                  </a:lnTo>
                  <a:lnTo>
                    <a:pt x="107187" y="53593"/>
                  </a:lnTo>
                  <a:lnTo>
                    <a:pt x="53593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423591" y="908685"/>
            <a:ext cx="7417434" cy="0"/>
          </a:xfrm>
          <a:custGeom>
            <a:avLst/>
            <a:gdLst/>
            <a:ahLst/>
            <a:cxnLst/>
            <a:rect l="l" t="t" r="r" b="b"/>
            <a:pathLst>
              <a:path w="7417434">
                <a:moveTo>
                  <a:pt x="0" y="0"/>
                </a:moveTo>
                <a:lnTo>
                  <a:pt x="7416876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261736" y="3567557"/>
            <a:ext cx="204470" cy="529590"/>
            <a:chOff x="3737736" y="3567557"/>
            <a:chExt cx="204470" cy="529590"/>
          </a:xfrm>
        </p:grpSpPr>
        <p:sp>
          <p:nvSpPr>
            <p:cNvPr id="14" name="object 14"/>
            <p:cNvSpPr/>
            <p:nvPr/>
          </p:nvSpPr>
          <p:spPr>
            <a:xfrm>
              <a:off x="3750436" y="3580257"/>
              <a:ext cx="179070" cy="504190"/>
            </a:xfrm>
            <a:custGeom>
              <a:avLst/>
              <a:gdLst/>
              <a:ahLst/>
              <a:cxnLst/>
              <a:rect l="l" t="t" r="r" b="b"/>
              <a:pathLst>
                <a:path w="179070" h="504189">
                  <a:moveTo>
                    <a:pt x="133985" y="0"/>
                  </a:moveTo>
                  <a:lnTo>
                    <a:pt x="44703" y="0"/>
                  </a:lnTo>
                  <a:lnTo>
                    <a:pt x="44703" y="414781"/>
                  </a:lnTo>
                  <a:lnTo>
                    <a:pt x="0" y="414781"/>
                  </a:lnTo>
                  <a:lnTo>
                    <a:pt x="89280" y="504062"/>
                  </a:lnTo>
                  <a:lnTo>
                    <a:pt x="178562" y="414781"/>
                  </a:lnTo>
                  <a:lnTo>
                    <a:pt x="133985" y="414781"/>
                  </a:lnTo>
                  <a:lnTo>
                    <a:pt x="13398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50436" y="3580257"/>
              <a:ext cx="179070" cy="504190"/>
            </a:xfrm>
            <a:custGeom>
              <a:avLst/>
              <a:gdLst/>
              <a:ahLst/>
              <a:cxnLst/>
              <a:rect l="l" t="t" r="r" b="b"/>
              <a:pathLst>
                <a:path w="179070" h="504189">
                  <a:moveTo>
                    <a:pt x="0" y="414781"/>
                  </a:moveTo>
                  <a:lnTo>
                    <a:pt x="44703" y="414781"/>
                  </a:lnTo>
                  <a:lnTo>
                    <a:pt x="44703" y="0"/>
                  </a:lnTo>
                  <a:lnTo>
                    <a:pt x="133985" y="0"/>
                  </a:lnTo>
                  <a:lnTo>
                    <a:pt x="133985" y="414781"/>
                  </a:lnTo>
                  <a:lnTo>
                    <a:pt x="178562" y="414781"/>
                  </a:lnTo>
                  <a:lnTo>
                    <a:pt x="89280" y="504062"/>
                  </a:lnTo>
                  <a:lnTo>
                    <a:pt x="0" y="41478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7206" y="-202817"/>
            <a:ext cx="10013302" cy="1032632"/>
          </a:xfrm>
          <a:prstGeom prst="rect">
            <a:avLst/>
          </a:prstGeom>
        </p:spPr>
        <p:txBody>
          <a:bodyPr vert="horz" wrap="square" lIns="0" tIns="595925" rIns="0" bIns="0" rtlCol="0" anchor="ctr">
            <a:spAutoFit/>
          </a:bodyPr>
          <a:lstStyle/>
          <a:p>
            <a:pPr marL="29591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02060"/>
                </a:solidFill>
              </a:rPr>
              <a:t>Diagnostic</a:t>
            </a:r>
            <a:r>
              <a:rPr sz="2800" b="1" spc="-60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biologique</a:t>
            </a:r>
            <a:r>
              <a:rPr sz="2800" b="1" spc="-50" dirty="0">
                <a:solidFill>
                  <a:srgbClr val="002060"/>
                </a:solidFill>
              </a:rPr>
              <a:t> </a:t>
            </a:r>
            <a:r>
              <a:rPr sz="2800" b="1" dirty="0">
                <a:solidFill>
                  <a:srgbClr val="002060"/>
                </a:solidFill>
              </a:rPr>
              <a:t>des</a:t>
            </a:r>
            <a:r>
              <a:rPr sz="2800" b="1" spc="-50" dirty="0">
                <a:solidFill>
                  <a:srgbClr val="002060"/>
                </a:solidFill>
              </a:rPr>
              <a:t> </a:t>
            </a:r>
            <a:r>
              <a:rPr sz="2800" b="1" spc="-10" dirty="0">
                <a:solidFill>
                  <a:srgbClr val="002060"/>
                </a:solidFill>
              </a:rPr>
              <a:t>parasitoses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5224" y="1048676"/>
            <a:ext cx="11056776" cy="5079532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5600" marR="1270000" indent="-342900">
              <a:lnSpc>
                <a:spcPct val="150000"/>
              </a:lnSpc>
              <a:spcBef>
                <a:spcPts val="275"/>
              </a:spcBef>
              <a:buFont typeface="Wingdings" panose="05000000000000000000" pitchFamily="2" charset="2"/>
              <a:buChar char="Ø"/>
            </a:pPr>
            <a:r>
              <a:rPr sz="2450" b="1" spc="-10" dirty="0">
                <a:solidFill>
                  <a:srgbClr val="FF0000"/>
                </a:solidFill>
                <a:latin typeface="Calibri"/>
                <a:cs typeface="Calibri"/>
              </a:rPr>
              <a:t>d’orientation:</a:t>
            </a:r>
            <a:r>
              <a:rPr sz="24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FNS,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-25" dirty="0">
                <a:latin typeface="Calibri"/>
                <a:cs typeface="Calibri"/>
              </a:rPr>
              <a:t>VS </a:t>
            </a:r>
            <a:r>
              <a:rPr sz="2450" dirty="0">
                <a:latin typeface="Calibri"/>
                <a:cs typeface="Calibri"/>
              </a:rPr>
              <a:t>Direct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morphologique</a:t>
            </a:r>
            <a:endParaRPr sz="2450" dirty="0">
              <a:latin typeface="Calibri"/>
              <a:cs typeface="Calibri"/>
            </a:endParaRPr>
          </a:p>
          <a:p>
            <a:pPr marL="354965" indent="-295275">
              <a:lnSpc>
                <a:spcPct val="150000"/>
              </a:lnSpc>
              <a:buFont typeface="Arial MT"/>
              <a:buChar char="•"/>
              <a:tabLst>
                <a:tab pos="354965" algn="l"/>
              </a:tabLst>
            </a:pPr>
            <a:r>
              <a:rPr sz="2450" dirty="0">
                <a:latin typeface="Calibri"/>
                <a:cs typeface="Calibri"/>
              </a:rPr>
              <a:t>Mise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en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évidence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du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parasite</a:t>
            </a:r>
            <a:endParaRPr sz="245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sz="2450" b="1" dirty="0">
                <a:solidFill>
                  <a:srgbClr val="FF0000"/>
                </a:solidFill>
                <a:latin typeface="Calibri"/>
                <a:cs typeface="Calibri"/>
              </a:rPr>
              <a:t>Direct</a:t>
            </a:r>
            <a:r>
              <a:rPr sz="245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FF0000"/>
                </a:solidFill>
                <a:latin typeface="Calibri"/>
                <a:cs typeface="Calibri"/>
              </a:rPr>
              <a:t>biologique</a:t>
            </a:r>
            <a:endParaRPr sz="245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4965" indent="-295275">
              <a:lnSpc>
                <a:spcPct val="150000"/>
              </a:lnSpc>
              <a:buFont typeface="Arial MT"/>
              <a:buChar char="•"/>
              <a:tabLst>
                <a:tab pos="354965" algn="l"/>
              </a:tabLst>
            </a:pPr>
            <a:r>
              <a:rPr sz="2450" spc="-25" dirty="0">
                <a:latin typeface="Calibri"/>
                <a:cs typeface="Calibri"/>
              </a:rPr>
              <a:t>PCR</a:t>
            </a:r>
            <a:endParaRPr sz="245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sz="2450" b="1" dirty="0">
                <a:solidFill>
                  <a:srgbClr val="FF0000"/>
                </a:solidFill>
                <a:latin typeface="Calibri"/>
                <a:cs typeface="Calibri"/>
              </a:rPr>
              <a:t>Direct</a:t>
            </a:r>
            <a:r>
              <a:rPr sz="245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FF0000"/>
                </a:solidFill>
                <a:latin typeface="Calibri"/>
                <a:cs typeface="Calibri"/>
              </a:rPr>
              <a:t>différé</a:t>
            </a:r>
            <a:endParaRPr sz="245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4965" indent="-295275">
              <a:lnSpc>
                <a:spcPct val="150000"/>
              </a:lnSpc>
              <a:buFont typeface="Arial MT"/>
              <a:buChar char="•"/>
              <a:tabLst>
                <a:tab pos="354965" algn="l"/>
              </a:tabLst>
            </a:pPr>
            <a:r>
              <a:rPr sz="2450" spc="-10" dirty="0">
                <a:latin typeface="Calibri"/>
                <a:cs typeface="Calibri"/>
              </a:rPr>
              <a:t>Culture</a:t>
            </a:r>
            <a:endParaRPr sz="2450" dirty="0">
              <a:latin typeface="Calibri"/>
              <a:cs typeface="Calibri"/>
            </a:endParaRPr>
          </a:p>
          <a:p>
            <a:pPr marL="12700" marR="1010285" indent="342265">
              <a:lnSpc>
                <a:spcPct val="150000"/>
              </a:lnSpc>
              <a:spcBef>
                <a:spcPts val="114"/>
              </a:spcBef>
              <a:buFont typeface="Arial MT"/>
              <a:buChar char="•"/>
              <a:tabLst>
                <a:tab pos="354965" algn="l"/>
              </a:tabLst>
            </a:pPr>
            <a:r>
              <a:rPr sz="2450" dirty="0">
                <a:latin typeface="Calibri"/>
                <a:cs typeface="Calibri"/>
              </a:rPr>
              <a:t>Inoculation</a:t>
            </a:r>
            <a:r>
              <a:rPr sz="2450" spc="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à</a:t>
            </a:r>
            <a:r>
              <a:rPr sz="2450" spc="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l’animal Indirect</a:t>
            </a:r>
            <a:endParaRPr sz="245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sz="2450" b="1" spc="-10" dirty="0">
                <a:solidFill>
                  <a:srgbClr val="FF0000"/>
                </a:solidFill>
                <a:latin typeface="Calibri"/>
                <a:cs typeface="Calibri"/>
              </a:rPr>
              <a:t>Sérologie</a:t>
            </a:r>
            <a:endParaRPr sz="245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sz="2450" b="1" spc="-20" dirty="0">
                <a:solidFill>
                  <a:srgbClr val="FF0000"/>
                </a:solidFill>
                <a:latin typeface="Calibri"/>
                <a:cs typeface="Calibri"/>
              </a:rPr>
              <a:t>Test</a:t>
            </a:r>
            <a:r>
              <a:rPr lang="fr-FR" sz="2450" b="1" spc="-20" dirty="0">
                <a:solidFill>
                  <a:srgbClr val="FF0000"/>
                </a:solidFill>
                <a:latin typeface="Calibri"/>
                <a:cs typeface="Calibri"/>
              </a:rPr>
              <a:t> spécifique</a:t>
            </a:r>
            <a:endParaRPr sz="245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4278" y="313788"/>
            <a:ext cx="10515600" cy="882933"/>
          </a:xfrm>
          <a:prstGeom prst="rect">
            <a:avLst/>
          </a:prstGeom>
        </p:spPr>
        <p:txBody>
          <a:bodyPr vert="horz" wrap="square" lIns="0" tIns="203834" rIns="0" bIns="0" rtlCol="0" anchor="ctr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Notions</a:t>
            </a:r>
            <a:r>
              <a:rPr spc="-60" dirty="0"/>
              <a:t> </a:t>
            </a:r>
            <a:r>
              <a:rPr dirty="0"/>
              <a:t>sur</a:t>
            </a:r>
            <a:r>
              <a:rPr spc="-114" dirty="0"/>
              <a:t> </a:t>
            </a:r>
            <a:r>
              <a:rPr dirty="0"/>
              <a:t>les</a:t>
            </a:r>
            <a:r>
              <a:rPr spc="-60" dirty="0"/>
              <a:t> </a:t>
            </a:r>
            <a:r>
              <a:rPr spc="-10" dirty="0"/>
              <a:t>différents</a:t>
            </a:r>
            <a:r>
              <a:rPr spc="-70" dirty="0"/>
              <a:t> </a:t>
            </a:r>
            <a:r>
              <a:rPr spc="-10" dirty="0"/>
              <a:t>traitements: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03015" y="1797177"/>
            <a:ext cx="3098165" cy="18344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Traitement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curatif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1055"/>
              </a:spcBef>
              <a:buFont typeface="Arial MT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4965" indent="-342265"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Traitement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symptomatique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1060"/>
              </a:spcBef>
              <a:buFont typeface="Arial MT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4965" indent="-342265"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Traitement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chirurgical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1583" y="1196721"/>
            <a:ext cx="7345045" cy="0"/>
          </a:xfrm>
          <a:custGeom>
            <a:avLst/>
            <a:gdLst/>
            <a:ahLst/>
            <a:cxnLst/>
            <a:rect l="l" t="t" r="r" b="b"/>
            <a:pathLst>
              <a:path w="7345045">
                <a:moveTo>
                  <a:pt x="0" y="0"/>
                </a:moveTo>
                <a:lnTo>
                  <a:pt x="7344867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790690" y="3980079"/>
            <a:ext cx="3723640" cy="2737485"/>
            <a:chOff x="5266690" y="3980078"/>
            <a:chExt cx="3723640" cy="27374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2090" y="4005478"/>
              <a:ext cx="3672459" cy="26865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79390" y="3992778"/>
              <a:ext cx="3698240" cy="2712085"/>
            </a:xfrm>
            <a:custGeom>
              <a:avLst/>
              <a:gdLst/>
              <a:ahLst/>
              <a:cxnLst/>
              <a:rect l="l" t="t" r="r" b="b"/>
              <a:pathLst>
                <a:path w="3698240" h="2712084">
                  <a:moveTo>
                    <a:pt x="0" y="2711958"/>
                  </a:moveTo>
                  <a:lnTo>
                    <a:pt x="3697859" y="2711958"/>
                  </a:lnTo>
                  <a:lnTo>
                    <a:pt x="3697859" y="0"/>
                  </a:lnTo>
                  <a:lnTo>
                    <a:pt x="0" y="0"/>
                  </a:lnTo>
                  <a:lnTo>
                    <a:pt x="0" y="2711958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950719" y="4840237"/>
            <a:ext cx="3514090" cy="511809"/>
            <a:chOff x="426719" y="4840236"/>
            <a:chExt cx="3514090" cy="511809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4855451"/>
              <a:ext cx="467118" cy="4762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407" y="4840236"/>
              <a:ext cx="2462022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3868" y="4840236"/>
              <a:ext cx="921257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9563" y="4840236"/>
              <a:ext cx="570738" cy="51128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071827" y="4891278"/>
            <a:ext cx="324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indent="-184150">
              <a:spcBef>
                <a:spcPts val="100"/>
              </a:spcBef>
              <a:buSzPct val="94444"/>
              <a:buFont typeface="Wingdings"/>
              <a:buChar char=""/>
              <a:tabLst>
                <a:tab pos="193675" algn="l"/>
              </a:tabLst>
            </a:pPr>
            <a:r>
              <a:rPr b="1" dirty="0">
                <a:solidFill>
                  <a:srgbClr val="001F5F"/>
                </a:solidFill>
                <a:latin typeface="Comic Sans MS"/>
                <a:cs typeface="Comic Sans MS"/>
              </a:rPr>
              <a:t>Le</a:t>
            </a:r>
            <a:r>
              <a:rPr b="1" spc="-4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01F5F"/>
                </a:solidFill>
                <a:latin typeface="Comic Sans MS"/>
                <a:cs typeface="Comic Sans MS"/>
              </a:rPr>
              <a:t>métronidazole</a:t>
            </a:r>
            <a:r>
              <a:rPr b="1" spc="-4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srgbClr val="001F5F"/>
                </a:solidFill>
                <a:latin typeface="Comic Sans MS"/>
                <a:cs typeface="Comic Sans MS"/>
              </a:rPr>
              <a:t>(</a:t>
            </a:r>
            <a:r>
              <a:rPr b="1" spc="-3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omic Sans MS"/>
                <a:cs typeface="Comic Sans MS"/>
              </a:rPr>
              <a:t>flagyl®)</a:t>
            </a:r>
            <a:endParaRPr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1062" y="320044"/>
            <a:ext cx="569849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69644" algn="l"/>
                <a:tab pos="5685155" algn="l"/>
              </a:tabLst>
            </a:pPr>
            <a:r>
              <a:rPr u="heavy" dirty="0"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	XII. </a:t>
            </a:r>
            <a:r>
              <a:rPr u="heavy" spc="-10" dirty="0"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Prophylaxie</a:t>
            </a:r>
            <a:r>
              <a:rPr u="heavy" dirty="0"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	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17241" y="1016639"/>
            <a:ext cx="11439330" cy="50550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4700">
              <a:lnSpc>
                <a:spcPct val="150000"/>
              </a:lnSpc>
              <a:spcBef>
                <a:spcPts val="105"/>
              </a:spcBef>
            </a:pPr>
            <a:r>
              <a:rPr sz="2400" spc="-10" dirty="0"/>
              <a:t>’’Ensemble</a:t>
            </a:r>
            <a:r>
              <a:rPr sz="2400" spc="-55" dirty="0"/>
              <a:t> </a:t>
            </a:r>
            <a:r>
              <a:rPr sz="2400" dirty="0"/>
              <a:t>des</a:t>
            </a:r>
            <a:r>
              <a:rPr sz="2400" spc="-25" dirty="0"/>
              <a:t> </a:t>
            </a:r>
            <a:r>
              <a:rPr sz="2400" dirty="0"/>
              <a:t>moyens</a:t>
            </a:r>
            <a:r>
              <a:rPr sz="2400" spc="-20" dirty="0"/>
              <a:t> </a:t>
            </a:r>
            <a:r>
              <a:rPr sz="2400" dirty="0"/>
              <a:t>de</a:t>
            </a:r>
            <a:r>
              <a:rPr sz="2400" spc="-30" dirty="0"/>
              <a:t> </a:t>
            </a:r>
            <a:r>
              <a:rPr sz="2400" dirty="0"/>
              <a:t>prévention</a:t>
            </a:r>
            <a:r>
              <a:rPr sz="2400" spc="-65" dirty="0"/>
              <a:t> </a:t>
            </a:r>
            <a:r>
              <a:rPr sz="2400" dirty="0"/>
              <a:t>des</a:t>
            </a:r>
            <a:r>
              <a:rPr sz="2400" spc="-20" dirty="0"/>
              <a:t> </a:t>
            </a:r>
            <a:r>
              <a:rPr sz="2400" spc="-10" dirty="0"/>
              <a:t>affections:</a:t>
            </a:r>
          </a:p>
          <a:p>
            <a:pPr>
              <a:lnSpc>
                <a:spcPct val="150000"/>
              </a:lnSpc>
              <a:spcBef>
                <a:spcPts val="1060"/>
              </a:spcBef>
            </a:pPr>
            <a:endParaRPr sz="2400" spc="-10" dirty="0"/>
          </a:p>
          <a:p>
            <a:pPr marL="527685" indent="-514984">
              <a:lnSpc>
                <a:spcPct val="150000"/>
              </a:lnSpc>
              <a:buAutoNum type="arabicPeriod"/>
              <a:tabLst>
                <a:tab pos="527685" algn="l"/>
              </a:tabLst>
            </a:pPr>
            <a:r>
              <a:rPr sz="2400" b="1" dirty="0">
                <a:latin typeface="Times New Roman"/>
                <a:cs typeface="Times New Roman"/>
              </a:rPr>
              <a:t>Générale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ou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collective</a:t>
            </a:r>
            <a:r>
              <a:rPr sz="2400" spc="-10" dirty="0"/>
              <a:t>:</a:t>
            </a:r>
          </a:p>
          <a:p>
            <a:pPr marL="527685" marR="5080">
              <a:lnSpc>
                <a:spcPct val="150000"/>
              </a:lnSpc>
              <a:spcBef>
                <a:spcPts val="55"/>
              </a:spcBef>
            </a:pPr>
            <a:r>
              <a:rPr sz="2400" dirty="0"/>
              <a:t>Protection</a:t>
            </a:r>
            <a:r>
              <a:rPr sz="2400" spc="-50" dirty="0"/>
              <a:t> </a:t>
            </a:r>
            <a:r>
              <a:rPr sz="2400" dirty="0"/>
              <a:t>de</a:t>
            </a:r>
            <a:r>
              <a:rPr sz="2400" spc="-5" dirty="0"/>
              <a:t> </a:t>
            </a:r>
            <a:r>
              <a:rPr sz="2400" dirty="0"/>
              <a:t>la</a:t>
            </a:r>
            <a:r>
              <a:rPr sz="2400" spc="-20" dirty="0"/>
              <a:t> </a:t>
            </a:r>
            <a:r>
              <a:rPr sz="2400" dirty="0"/>
              <a:t>population</a:t>
            </a:r>
            <a:r>
              <a:rPr sz="2400" spc="-40" dirty="0"/>
              <a:t> </a:t>
            </a:r>
            <a:r>
              <a:rPr sz="2400" dirty="0"/>
              <a:t>par</a:t>
            </a:r>
            <a:r>
              <a:rPr sz="2400" spc="-20" dirty="0"/>
              <a:t> </a:t>
            </a:r>
            <a:r>
              <a:rPr sz="2400" dirty="0"/>
              <a:t>rupture</a:t>
            </a:r>
            <a:r>
              <a:rPr sz="2400" spc="-45" dirty="0"/>
              <a:t> </a:t>
            </a:r>
            <a:r>
              <a:rPr sz="2400" dirty="0"/>
              <a:t>du</a:t>
            </a:r>
            <a:r>
              <a:rPr sz="2400" spc="-15" dirty="0"/>
              <a:t> </a:t>
            </a:r>
            <a:r>
              <a:rPr sz="2400" dirty="0"/>
              <a:t>cycle</a:t>
            </a:r>
            <a:r>
              <a:rPr sz="2400" spc="-10" dirty="0"/>
              <a:t> </a:t>
            </a:r>
            <a:r>
              <a:rPr sz="2400" dirty="0"/>
              <a:t>évolutif</a:t>
            </a:r>
            <a:r>
              <a:rPr sz="2400" spc="-25" dirty="0"/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les </a:t>
            </a:r>
            <a:r>
              <a:rPr sz="2400" dirty="0">
                <a:latin typeface="Calibri"/>
                <a:cs typeface="Calibri"/>
              </a:rPr>
              <a:t>niveaux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accessibles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/>
              <a:t>par</a:t>
            </a:r>
            <a:r>
              <a:rPr sz="2400" spc="-65" dirty="0"/>
              <a:t> </a:t>
            </a:r>
            <a:r>
              <a:rPr sz="2400" dirty="0"/>
              <a:t>différents</a:t>
            </a:r>
            <a:r>
              <a:rPr sz="2400" spc="-85" dirty="0"/>
              <a:t> </a:t>
            </a:r>
            <a:r>
              <a:rPr sz="2400" dirty="0"/>
              <a:t>moyens</a:t>
            </a:r>
            <a:r>
              <a:rPr sz="2400" spc="-55" dirty="0"/>
              <a:t> </a:t>
            </a:r>
            <a:r>
              <a:rPr sz="2400" spc="-50" dirty="0"/>
              <a:t>.</a:t>
            </a:r>
          </a:p>
          <a:p>
            <a:pPr>
              <a:lnSpc>
                <a:spcPct val="150000"/>
              </a:lnSpc>
              <a:spcBef>
                <a:spcPts val="1030"/>
              </a:spcBef>
            </a:pPr>
            <a:endParaRPr sz="2400" spc="-50" dirty="0"/>
          </a:p>
          <a:p>
            <a:pPr marL="527685" indent="-514984">
              <a:lnSpc>
                <a:spcPct val="150000"/>
              </a:lnSpc>
              <a:buAutoNum type="arabicPeriod" startAt="2"/>
              <a:tabLst>
                <a:tab pos="52768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Individuelle:</a:t>
            </a:r>
          </a:p>
          <a:p>
            <a:pPr marL="527685">
              <a:lnSpc>
                <a:spcPct val="150000"/>
              </a:lnSpc>
            </a:pPr>
            <a:r>
              <a:rPr sz="2400" dirty="0"/>
              <a:t>Protection</a:t>
            </a:r>
            <a:r>
              <a:rPr sz="2400" spc="-40" dirty="0"/>
              <a:t> </a:t>
            </a:r>
            <a:r>
              <a:rPr sz="2400" dirty="0"/>
              <a:t>de l’individu</a:t>
            </a:r>
            <a:r>
              <a:rPr sz="2400" spc="-40" dirty="0"/>
              <a:t> </a:t>
            </a:r>
            <a:r>
              <a:rPr sz="2400" dirty="0"/>
              <a:t>(sujet</a:t>
            </a:r>
            <a:r>
              <a:rPr sz="2400" spc="-50" dirty="0"/>
              <a:t> </a:t>
            </a:r>
            <a:r>
              <a:rPr sz="2400" spc="-10" dirty="0"/>
              <a:t>sain).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7AE1297-0C6C-C38E-83E9-EB82B6E124B8}"/>
              </a:ext>
            </a:extLst>
          </p:cNvPr>
          <p:cNvSpPr txBox="1"/>
          <p:nvPr/>
        </p:nvSpPr>
        <p:spPr>
          <a:xfrm>
            <a:off x="2891644" y="2348880"/>
            <a:ext cx="640871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Bradley Hand ITC" panose="03070402050302030203" pitchFamily="66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99951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8214" y="153650"/>
            <a:ext cx="10515600" cy="1159932"/>
          </a:xfrm>
          <a:prstGeom prst="rect">
            <a:avLst/>
          </a:prstGeom>
        </p:spPr>
        <p:txBody>
          <a:bodyPr vert="horz" wrap="square" lIns="0" tIns="478154" rIns="0" bIns="0" rtlCol="0" anchor="ctr">
            <a:spAutoFit/>
          </a:bodyPr>
          <a:lstStyle/>
          <a:p>
            <a:pPr marL="810260">
              <a:lnSpc>
                <a:spcPct val="100000"/>
              </a:lnSpc>
              <a:spcBef>
                <a:spcPts val="100"/>
              </a:spcBef>
            </a:pPr>
            <a:r>
              <a:rPr dirty="0"/>
              <a:t>I.</a:t>
            </a:r>
            <a:r>
              <a:rPr spc="-30" dirty="0"/>
              <a:t> </a:t>
            </a:r>
            <a:r>
              <a:rPr dirty="0"/>
              <a:t>Définitions</a:t>
            </a:r>
            <a:r>
              <a:rPr spc="-30" dirty="0"/>
              <a:t> </a:t>
            </a:r>
            <a:r>
              <a:rPr dirty="0"/>
              <a:t>et</a:t>
            </a:r>
            <a:r>
              <a:rPr spc="-30" dirty="0"/>
              <a:t> </a:t>
            </a:r>
            <a:r>
              <a:rPr dirty="0"/>
              <a:t>notions</a:t>
            </a:r>
            <a:r>
              <a:rPr spc="-30" dirty="0"/>
              <a:t> </a:t>
            </a:r>
            <a:r>
              <a:rPr spc="-10" dirty="0"/>
              <a:t>préalables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2758" y="1633120"/>
            <a:ext cx="11508828" cy="45557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355600" algn="l"/>
              </a:tabLst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cs typeface="Times New Roman"/>
              </a:rPr>
              <a:t>La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cs typeface="Times New Roman"/>
              </a:rPr>
              <a:t>parasitologie</a:t>
            </a:r>
            <a:r>
              <a:rPr sz="2400" b="1" u="sng" spc="-5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400" b="1" u="sng" dirty="0" err="1">
                <a:uFill>
                  <a:solidFill>
                    <a:srgbClr val="000000"/>
                  </a:solidFill>
                </a:uFill>
                <a:cs typeface="Times New Roman"/>
              </a:rPr>
              <a:t>médicale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400" b="1" u="sng" spc="-50" dirty="0">
                <a:uFill>
                  <a:solidFill>
                    <a:srgbClr val="000000"/>
                  </a:solidFill>
                </a:uFill>
                <a:cs typeface="Times New Roman"/>
              </a:rPr>
              <a:t>:</a:t>
            </a:r>
            <a:endParaRPr lang="fr-FR" sz="2400" dirty="0">
              <a:cs typeface="Times New Roman"/>
            </a:endParaRPr>
          </a:p>
          <a:p>
            <a:pPr>
              <a:spcBef>
                <a:spcPts val="1055"/>
              </a:spcBef>
            </a:pPr>
            <a:endParaRPr lang="fr-FR" sz="2400" dirty="0">
              <a:cs typeface="Times New Roman"/>
            </a:endParaRPr>
          </a:p>
          <a:p>
            <a:pPr marL="546100" indent="-533400">
              <a:spcBef>
                <a:spcPts val="5"/>
              </a:spcBef>
              <a:buFont typeface="Wingdings"/>
              <a:buChar char=""/>
              <a:tabLst>
                <a:tab pos="546100" algn="l"/>
              </a:tabLst>
            </a:pPr>
            <a:r>
              <a:rPr lang="fr-FR" sz="2400" dirty="0">
                <a:cs typeface="Times New Roman"/>
              </a:rPr>
              <a:t>C’est</a:t>
            </a:r>
            <a:r>
              <a:rPr lang="fr-FR" sz="2400" spc="-4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une</a:t>
            </a:r>
            <a:r>
              <a:rPr lang="fr-FR" sz="2400" spc="-4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discipline</a:t>
            </a:r>
            <a:r>
              <a:rPr lang="fr-FR" sz="2400" spc="-4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étudiant</a:t>
            </a:r>
            <a:r>
              <a:rPr lang="fr-FR" sz="2400" spc="-5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les</a:t>
            </a:r>
            <a:r>
              <a:rPr lang="fr-FR" sz="2400" spc="-2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organismes</a:t>
            </a:r>
            <a:r>
              <a:rPr lang="fr-FR" sz="2400" spc="-4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parasites</a:t>
            </a:r>
            <a:r>
              <a:rPr lang="fr-FR" sz="2400" spc="-5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de</a:t>
            </a:r>
            <a:r>
              <a:rPr lang="fr-FR" sz="2400" spc="-25" dirty="0">
                <a:cs typeface="Times New Roman"/>
              </a:rPr>
              <a:t> </a:t>
            </a:r>
            <a:r>
              <a:rPr lang="fr-FR" sz="2400" spc="-10" dirty="0">
                <a:cs typeface="Times New Roman"/>
              </a:rPr>
              <a:t>l'homme.</a:t>
            </a:r>
            <a:endParaRPr lang="fr-FR" sz="2400" dirty="0">
              <a:cs typeface="Times New Roman"/>
            </a:endParaRPr>
          </a:p>
          <a:p>
            <a:pPr>
              <a:spcBef>
                <a:spcPts val="1160"/>
              </a:spcBef>
            </a:pPr>
            <a:endParaRPr sz="2400" dirty="0">
              <a:cs typeface="Times New Roman"/>
            </a:endParaRPr>
          </a:p>
          <a:p>
            <a:pPr marL="546100" indent="-533400">
              <a:buFont typeface="Wingdings"/>
              <a:buChar char=""/>
              <a:tabLst>
                <a:tab pos="546100" algn="l"/>
              </a:tabLst>
            </a:pPr>
            <a:r>
              <a:rPr sz="2400" dirty="0">
                <a:cs typeface="Times New Roman"/>
              </a:rPr>
              <a:t>Cette</a:t>
            </a:r>
            <a:r>
              <a:rPr sz="2400" spc="-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science</a:t>
            </a:r>
            <a:r>
              <a:rPr sz="2400" spc="-2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a pour</a:t>
            </a:r>
            <a:r>
              <a:rPr sz="2400" spc="-40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objectif:</a:t>
            </a:r>
            <a:endParaRPr sz="2400" dirty="0">
              <a:cs typeface="Times New Roman"/>
            </a:endParaRPr>
          </a:p>
          <a:p>
            <a:pPr marL="329565">
              <a:spcBef>
                <a:spcPts val="5"/>
              </a:spcBef>
            </a:pPr>
            <a:endParaRPr lang="fr-FR" sz="2400" dirty="0">
              <a:cs typeface="Times New Roman"/>
            </a:endParaRPr>
          </a:p>
          <a:p>
            <a:pPr marL="342900" indent="-342900">
              <a:lnSpc>
                <a:spcPct val="15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sz="2400" dirty="0" err="1">
                <a:cs typeface="Times New Roman"/>
              </a:rPr>
              <a:t>l’étude</a:t>
            </a:r>
            <a:r>
              <a:rPr sz="2400" spc="-65" dirty="0">
                <a:cs typeface="Times New Roman"/>
              </a:rPr>
              <a:t> </a:t>
            </a:r>
            <a:r>
              <a:rPr sz="2400" b="1" dirty="0">
                <a:cs typeface="Times New Roman"/>
              </a:rPr>
              <a:t>morphologique</a:t>
            </a:r>
            <a:r>
              <a:rPr sz="2400" b="1" spc="-5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et</a:t>
            </a:r>
            <a:r>
              <a:rPr sz="2400" spc="-15" dirty="0">
                <a:cs typeface="Times New Roman"/>
              </a:rPr>
              <a:t> </a:t>
            </a:r>
            <a:r>
              <a:rPr sz="2400" b="1" dirty="0">
                <a:cs typeface="Times New Roman"/>
              </a:rPr>
              <a:t>biologique</a:t>
            </a:r>
            <a:r>
              <a:rPr sz="2400" b="1" spc="-6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des</a:t>
            </a:r>
            <a:r>
              <a:rPr sz="2400" spc="-1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parasites</a:t>
            </a:r>
            <a:r>
              <a:rPr sz="2400" spc="-4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et</a:t>
            </a:r>
            <a:r>
              <a:rPr sz="2400" spc="-3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des</a:t>
            </a:r>
            <a:r>
              <a:rPr sz="2400" spc="-1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affections</a:t>
            </a:r>
            <a:r>
              <a:rPr sz="2400" spc="-55" dirty="0">
                <a:cs typeface="Times New Roman"/>
              </a:rPr>
              <a:t> </a:t>
            </a:r>
            <a:r>
              <a:rPr sz="2400" spc="-10" dirty="0">
                <a:cs typeface="Times New Roman"/>
              </a:rPr>
              <a:t>qu’ils</a:t>
            </a:r>
            <a:endParaRPr sz="2400" dirty="0">
              <a:cs typeface="Times New Roman"/>
            </a:endParaRPr>
          </a:p>
          <a:p>
            <a:pPr marL="12700">
              <a:lnSpc>
                <a:spcPct val="150000"/>
              </a:lnSpc>
            </a:pPr>
            <a:r>
              <a:rPr sz="2400" dirty="0">
                <a:cs typeface="Times New Roman"/>
              </a:rPr>
              <a:t>entrainent</a:t>
            </a:r>
            <a:r>
              <a:rPr sz="2400" spc="-5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ainsi</a:t>
            </a:r>
            <a:r>
              <a:rPr sz="2400" spc="-25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que</a:t>
            </a:r>
            <a:r>
              <a:rPr sz="2400" spc="-10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leur</a:t>
            </a:r>
            <a:r>
              <a:rPr sz="2400" spc="-10" dirty="0">
                <a:cs typeface="Times New Roman"/>
              </a:rPr>
              <a:t> </a:t>
            </a:r>
            <a:r>
              <a:rPr sz="2400" b="1" dirty="0">
                <a:cs typeface="Times New Roman"/>
              </a:rPr>
              <a:t>diagnostic</a:t>
            </a:r>
            <a:r>
              <a:rPr sz="2400" dirty="0">
                <a:cs typeface="Times New Roman"/>
              </a:rPr>
              <a:t>,</a:t>
            </a:r>
            <a:r>
              <a:rPr lang="fr-FR" sz="2400" dirty="0">
                <a:cs typeface="Times New Roman"/>
              </a:rPr>
              <a:t> leur</a:t>
            </a:r>
            <a:r>
              <a:rPr lang="fr-FR" sz="2400" spc="-10" dirty="0">
                <a:cs typeface="Times New Roman"/>
              </a:rPr>
              <a:t> </a:t>
            </a:r>
            <a:r>
              <a:rPr lang="fr-FR" sz="2400" b="1" spc="-10" dirty="0">
                <a:cs typeface="Times New Roman"/>
              </a:rPr>
              <a:t>prophylaxie</a:t>
            </a:r>
            <a:r>
              <a:rPr sz="2400" spc="-50" dirty="0">
                <a:cs typeface="Times New Roman"/>
              </a:rPr>
              <a:t> </a:t>
            </a:r>
            <a:r>
              <a:rPr lang="fr-FR" sz="2400" spc="-50" dirty="0">
                <a:cs typeface="Times New Roman"/>
              </a:rPr>
              <a:t>et </a:t>
            </a:r>
            <a:r>
              <a:rPr sz="2400" dirty="0" err="1">
                <a:cs typeface="Times New Roman"/>
              </a:rPr>
              <a:t>leur</a:t>
            </a:r>
            <a:r>
              <a:rPr sz="2400" spc="-10" dirty="0">
                <a:cs typeface="Times New Roman"/>
              </a:rPr>
              <a:t> </a:t>
            </a:r>
            <a:r>
              <a:rPr sz="2400" b="1" dirty="0" err="1">
                <a:cs typeface="Times New Roman"/>
              </a:rPr>
              <a:t>traitement</a:t>
            </a:r>
            <a:r>
              <a:rPr sz="2400" b="1" spc="-10" dirty="0">
                <a:cs typeface="Times New Roman"/>
              </a:rPr>
              <a:t>.</a:t>
            </a:r>
            <a:endParaRPr lang="fr-FR" sz="2400" b="1" spc="-10" dirty="0">
              <a:cs typeface="Times New Roman"/>
            </a:endParaRPr>
          </a:p>
          <a:p>
            <a:pPr marL="3556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400" b="1" spc="-10" dirty="0">
              <a:cs typeface="Times New Roman"/>
            </a:endParaRPr>
          </a:p>
          <a:p>
            <a:pPr marL="355600" indent="-342900">
              <a:buFont typeface="Wingdings" panose="05000000000000000000" pitchFamily="2" charset="2"/>
              <a:buChar char="ü"/>
            </a:pPr>
            <a:r>
              <a:rPr lang="fr-FR" sz="2400" dirty="0">
                <a:cs typeface="Times New Roman"/>
              </a:rPr>
              <a:t>L’étude porte également sur </a:t>
            </a:r>
            <a:r>
              <a:rPr lang="fr-FR" sz="2400" dirty="0">
                <a:solidFill>
                  <a:srgbClr val="002060"/>
                </a:solidFill>
                <a:cs typeface="Times New Roman"/>
              </a:rPr>
              <a:t>les vecteurs</a:t>
            </a:r>
            <a:r>
              <a:rPr lang="fr-FR" sz="2400" dirty="0">
                <a:cs typeface="Times New Roman"/>
              </a:rPr>
              <a:t>, </a:t>
            </a:r>
            <a:r>
              <a:rPr lang="fr-FR" sz="2400" dirty="0">
                <a:solidFill>
                  <a:srgbClr val="002060"/>
                </a:solidFill>
                <a:cs typeface="Times New Roman"/>
              </a:rPr>
              <a:t>les hôtes </a:t>
            </a:r>
            <a:r>
              <a:rPr lang="fr-FR" sz="2400" dirty="0">
                <a:cs typeface="Times New Roman"/>
              </a:rPr>
              <a:t>et </a:t>
            </a:r>
            <a:r>
              <a:rPr lang="fr-FR" sz="2400" dirty="0">
                <a:solidFill>
                  <a:srgbClr val="002060"/>
                </a:solidFill>
                <a:cs typeface="Times New Roman"/>
              </a:rPr>
              <a:t>les réservoirs animaux </a:t>
            </a:r>
            <a:r>
              <a:rPr lang="fr-FR" sz="2400" dirty="0">
                <a:cs typeface="Times New Roman"/>
              </a:rPr>
              <a:t>des parasites</a:t>
            </a:r>
            <a:endParaRPr sz="2400" dirty="0"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23591" y="1417700"/>
            <a:ext cx="7417434" cy="0"/>
          </a:xfrm>
          <a:custGeom>
            <a:avLst/>
            <a:gdLst/>
            <a:ahLst/>
            <a:cxnLst/>
            <a:rect l="l" t="t" r="r" b="b"/>
            <a:pathLst>
              <a:path w="7417434">
                <a:moveTo>
                  <a:pt x="0" y="0"/>
                </a:moveTo>
                <a:lnTo>
                  <a:pt x="7416876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4585" y="36577"/>
            <a:ext cx="3582797" cy="586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3826" y="14174"/>
            <a:ext cx="2106295" cy="5746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1F487C"/>
                </a:solidFill>
              </a:rPr>
              <a:t>Dé</a:t>
            </a:r>
            <a:r>
              <a:rPr sz="3600" b="1" spc="-15" dirty="0">
                <a:solidFill>
                  <a:srgbClr val="1F487C"/>
                </a:solidFill>
              </a:rPr>
              <a:t>f</a:t>
            </a:r>
            <a:r>
              <a:rPr sz="3600" b="1" dirty="0">
                <a:solidFill>
                  <a:srgbClr val="1F487C"/>
                </a:solidFill>
              </a:rPr>
              <a:t>i</a:t>
            </a:r>
            <a:r>
              <a:rPr sz="3600" b="1" spc="5" dirty="0">
                <a:solidFill>
                  <a:srgbClr val="1F487C"/>
                </a:solidFill>
              </a:rPr>
              <a:t>n</a:t>
            </a:r>
            <a:r>
              <a:rPr sz="3600" b="1" dirty="0">
                <a:solidFill>
                  <a:srgbClr val="1F487C"/>
                </a:solidFill>
              </a:rPr>
              <a:t>itio</a:t>
            </a:r>
            <a:r>
              <a:rPr sz="3600" b="1" spc="15" dirty="0">
                <a:solidFill>
                  <a:srgbClr val="1F487C"/>
                </a:solidFill>
              </a:rPr>
              <a:t>n</a:t>
            </a:r>
            <a:r>
              <a:rPr sz="3600" b="1" dirty="0">
                <a:solidFill>
                  <a:srgbClr val="1F487C"/>
                </a:solidFill>
              </a:rPr>
              <a:t>s</a:t>
            </a:r>
            <a:endParaRPr sz="3600" b="1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7993" y="612636"/>
            <a:ext cx="2156333" cy="59576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8166" y="406908"/>
            <a:ext cx="11855668" cy="6368410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 marL="3125470">
              <a:spcBef>
                <a:spcPts val="1860"/>
              </a:spcBef>
            </a:pPr>
            <a:r>
              <a:rPr lang="fr-FR" sz="3200" b="1" spc="-25" dirty="0">
                <a:solidFill>
                  <a:srgbClr val="FF0000"/>
                </a:solidFill>
                <a:latin typeface="Calibri"/>
                <a:cs typeface="Calibri"/>
              </a:rPr>
              <a:t>                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Parasite</a:t>
            </a:r>
            <a:r>
              <a:rPr lang="fr-FR" sz="3200" b="1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  <a:p>
            <a:pPr marL="375285" indent="-363220">
              <a:spcBef>
                <a:spcPts val="1760"/>
              </a:spcBef>
              <a:buSzPct val="96875"/>
              <a:buFont typeface="Wingdings"/>
              <a:buChar char=""/>
              <a:tabLst>
                <a:tab pos="375920" algn="l"/>
                <a:tab pos="2957830" algn="l"/>
                <a:tab pos="4392930" algn="l"/>
                <a:tab pos="5193030" algn="l"/>
                <a:tab pos="6186805" algn="l"/>
                <a:tab pos="6573520" algn="l"/>
              </a:tabLst>
            </a:pPr>
            <a:r>
              <a:rPr sz="3200" spc="-10" dirty="0">
                <a:latin typeface="Calibri"/>
                <a:cs typeface="Calibri"/>
              </a:rPr>
              <a:t>Du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grec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=	</a:t>
            </a:r>
            <a:r>
              <a:rPr sz="3200" spc="-5" dirty="0">
                <a:latin typeface="Calibri"/>
                <a:cs typeface="Calibri"/>
              </a:rPr>
              <a:t>(à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coté)	</a:t>
            </a:r>
            <a:r>
              <a:rPr sz="3200" spc="-20" dirty="0">
                <a:latin typeface="Calibri"/>
                <a:cs typeface="Calibri"/>
              </a:rPr>
              <a:t>et	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Sitos	</a:t>
            </a:r>
            <a:r>
              <a:rPr sz="3200" b="1" spc="-5" dirty="0">
                <a:latin typeface="Calibri"/>
                <a:cs typeface="Calibri"/>
              </a:rPr>
              <a:t>=	</a:t>
            </a:r>
            <a:r>
              <a:rPr sz="3200" spc="-10" dirty="0">
                <a:latin typeface="Calibri"/>
                <a:cs typeface="Calibri"/>
              </a:rPr>
              <a:t>(</a:t>
            </a:r>
            <a:r>
              <a:rPr sz="3200" spc="-10" dirty="0" err="1">
                <a:latin typeface="Calibri"/>
                <a:cs typeface="Calibri"/>
              </a:rPr>
              <a:t>nourriture</a:t>
            </a:r>
            <a:r>
              <a:rPr sz="3200" spc="-10" dirty="0">
                <a:latin typeface="Calibri"/>
                <a:cs typeface="Calibri"/>
              </a:rPr>
              <a:t>)</a:t>
            </a:r>
            <a:endParaRPr lang="fr-FR" sz="3200" spc="-10" dirty="0">
              <a:latin typeface="Calibri"/>
              <a:cs typeface="Calibri"/>
            </a:endParaRPr>
          </a:p>
          <a:p>
            <a:pPr marL="375285" indent="-363220">
              <a:lnSpc>
                <a:spcPct val="150000"/>
              </a:lnSpc>
              <a:spcBef>
                <a:spcPts val="1760"/>
              </a:spcBef>
              <a:buSzPct val="96875"/>
              <a:buFont typeface="Wingdings"/>
              <a:buChar char=""/>
              <a:tabLst>
                <a:tab pos="375920" algn="l"/>
                <a:tab pos="2957830" algn="l"/>
                <a:tab pos="4392930" algn="l"/>
                <a:tab pos="5193030" algn="l"/>
                <a:tab pos="6186805" algn="l"/>
                <a:tab pos="6573520" algn="l"/>
              </a:tabLst>
            </a:pPr>
            <a:r>
              <a:rPr lang="fr-FR" sz="2800" dirty="0"/>
              <a:t>Le parasite est un organisme eucaryote ; être vivant animal ou champignon (règne des Fungi) qui pendant une partie ou la totalité de son existence vit aux dépens d’autres êtres vivants (hôtes) </a:t>
            </a:r>
            <a:r>
              <a:rPr lang="fr-FR" sz="2800" spc="-10" dirty="0">
                <a:cs typeface="Calibri"/>
              </a:rPr>
              <a:t>sans </a:t>
            </a:r>
            <a:r>
              <a:rPr lang="fr-FR" sz="2800" dirty="0">
                <a:cs typeface="Calibri"/>
              </a:rPr>
              <a:t>le</a:t>
            </a:r>
            <a:r>
              <a:rPr lang="fr-FR" sz="2800" spc="10" dirty="0">
                <a:cs typeface="Calibri"/>
              </a:rPr>
              <a:t> </a:t>
            </a:r>
            <a:r>
              <a:rPr lang="fr-FR" sz="2800" spc="-15" dirty="0">
                <a:cs typeface="Calibri"/>
              </a:rPr>
              <a:t>détruire</a:t>
            </a:r>
            <a:r>
              <a:rPr lang="fr-FR" sz="2800" spc="5" dirty="0">
                <a:cs typeface="Calibri"/>
              </a:rPr>
              <a:t> </a:t>
            </a:r>
            <a:r>
              <a:rPr lang="fr-FR" sz="2800" spc="-15" dirty="0">
                <a:cs typeface="Calibri"/>
              </a:rPr>
              <a:t>complétement</a:t>
            </a:r>
            <a:endParaRPr sz="2800" dirty="0">
              <a:cs typeface="Calibri"/>
            </a:endParaRPr>
          </a:p>
          <a:p>
            <a:pPr marL="466725" indent="-454659">
              <a:lnSpc>
                <a:spcPts val="7025"/>
              </a:lnSpc>
              <a:buClr>
                <a:srgbClr val="000000"/>
              </a:buClr>
              <a:buSzPct val="53333"/>
              <a:buFont typeface="Wingdings"/>
              <a:buChar char=""/>
              <a:tabLst>
                <a:tab pos="467359" algn="l"/>
              </a:tabLst>
            </a:pPr>
            <a:r>
              <a:rPr sz="6000" dirty="0">
                <a:solidFill>
                  <a:srgbClr val="FF0000"/>
                </a:solidFill>
                <a:latin typeface="Calibri"/>
                <a:cs typeface="Calibri"/>
              </a:rPr>
              <a:t>≠</a:t>
            </a:r>
            <a:r>
              <a:rPr sz="60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prédation</a:t>
            </a:r>
            <a:endParaRPr sz="3200" dirty="0">
              <a:latin typeface="Calibri"/>
              <a:cs typeface="Calibri"/>
            </a:endParaRPr>
          </a:p>
          <a:p>
            <a:pPr marL="466725" indent="-454659">
              <a:buSzPct val="53333"/>
              <a:buFont typeface="Wingdings"/>
              <a:buChar char=""/>
              <a:tabLst>
                <a:tab pos="467359" algn="l"/>
              </a:tabLst>
            </a:pPr>
            <a:r>
              <a:rPr sz="6000" spc="-10" dirty="0">
                <a:solidFill>
                  <a:srgbClr val="FF0000"/>
                </a:solidFill>
                <a:latin typeface="Calibri"/>
                <a:cs typeface="Calibri"/>
              </a:rPr>
              <a:t>≠</a:t>
            </a:r>
            <a:r>
              <a:rPr sz="3200" spc="-10" dirty="0">
                <a:latin typeface="Calibri"/>
                <a:cs typeface="Calibri"/>
              </a:rPr>
              <a:t>commensalisme</a:t>
            </a:r>
            <a:endParaRPr sz="3200" dirty="0">
              <a:latin typeface="Calibri"/>
              <a:cs typeface="Calibri"/>
            </a:endParaRPr>
          </a:p>
          <a:p>
            <a:pPr marL="692150" indent="-680085">
              <a:spcBef>
                <a:spcPts val="5"/>
              </a:spcBef>
              <a:buSzPct val="98333"/>
              <a:buFont typeface="Wingdings"/>
              <a:buChar char=""/>
              <a:tabLst>
                <a:tab pos="692785" algn="l"/>
              </a:tabLst>
            </a:pPr>
            <a:r>
              <a:rPr sz="6000" spc="-15" dirty="0">
                <a:solidFill>
                  <a:srgbClr val="FF0000"/>
                </a:solidFill>
                <a:latin typeface="Calibri"/>
                <a:cs typeface="Calibri"/>
              </a:rPr>
              <a:t>≠</a:t>
            </a:r>
            <a:r>
              <a:rPr sz="3200" spc="-15" dirty="0">
                <a:latin typeface="Calibri"/>
                <a:cs typeface="Calibri"/>
              </a:rPr>
              <a:t>Symbiose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2903" y="0"/>
            <a:ext cx="3433572" cy="40690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384542" y="17476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768" y="26"/>
            <a:ext cx="3582797" cy="5530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2010" y="0"/>
            <a:ext cx="2103755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Définitions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2856" y="685864"/>
            <a:ext cx="2186813" cy="6231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63567" y="715773"/>
            <a:ext cx="19697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3200" b="1" spc="-7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-7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sme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4979" y="1485901"/>
            <a:ext cx="8714740" cy="1135567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361315" indent="-273050">
              <a:spcBef>
                <a:spcPts val="215"/>
              </a:spcBef>
              <a:buSzPct val="95833"/>
              <a:buFont typeface="Wingdings"/>
              <a:buChar char=""/>
              <a:tabLst>
                <a:tab pos="361950" algn="l"/>
              </a:tabLst>
            </a:pPr>
            <a:r>
              <a:rPr sz="2400" spc="-5" dirty="0">
                <a:latin typeface="Calibri"/>
                <a:cs typeface="Calibri"/>
              </a:rPr>
              <a:t>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parasitisme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d’un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parasite</a:t>
            </a:r>
            <a:endParaRPr sz="2400">
              <a:latin typeface="Calibri"/>
              <a:cs typeface="Calibri"/>
            </a:endParaRPr>
          </a:p>
          <a:p>
            <a:pPr marL="88900" marR="311785">
              <a:buSzPct val="95833"/>
              <a:buFont typeface="Wingdings"/>
              <a:buChar char=""/>
              <a:tabLst>
                <a:tab pos="361950" algn="l"/>
              </a:tabLst>
            </a:pPr>
            <a:r>
              <a:rPr sz="2400" spc="-10" dirty="0">
                <a:latin typeface="Calibri"/>
                <a:cs typeface="Calibri"/>
              </a:rPr>
              <a:t>Parasitisme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parasitaire: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Terme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appliqué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 </a:t>
            </a:r>
            <a:r>
              <a:rPr sz="2400" spc="-10" dirty="0">
                <a:latin typeface="Calibri"/>
                <a:cs typeface="Calibri"/>
              </a:rPr>
              <a:t>parasite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</a:t>
            </a:r>
            <a:r>
              <a:rPr sz="2400" dirty="0">
                <a:latin typeface="Calibri"/>
                <a:cs typeface="Calibri"/>
              </a:rPr>
              <a:t> non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l’hote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2903" y="0"/>
            <a:ext cx="3433572" cy="40690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384542" y="17476"/>
            <a:ext cx="31388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Généralités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le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parasitisme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9261" y="3156205"/>
            <a:ext cx="8263255" cy="2292935"/>
          </a:xfrm>
          <a:prstGeom prst="rect">
            <a:avLst/>
          </a:prstGeom>
          <a:solidFill>
            <a:srgbClr val="B8CDE4"/>
          </a:solidFill>
          <a:ln w="9144">
            <a:solidFill>
              <a:srgbClr val="1F487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170" marR="127000">
              <a:spcBef>
                <a:spcPts val="200"/>
              </a:spcBef>
              <a:tabLst>
                <a:tab pos="5770880" algn="l"/>
              </a:tabLst>
            </a:pPr>
            <a:r>
              <a:rPr sz="2400" spc="-5" dirty="0">
                <a:cs typeface="Calibri"/>
              </a:rPr>
              <a:t>Le parasitisme </a:t>
            </a:r>
            <a:r>
              <a:rPr sz="2400" spc="-10" dirty="0" err="1">
                <a:cs typeface="Calibri"/>
              </a:rPr>
              <a:t>est</a:t>
            </a:r>
            <a:r>
              <a:rPr sz="2400" spc="-10" dirty="0">
                <a:cs typeface="Calibri"/>
              </a:rPr>
              <a:t> </a:t>
            </a:r>
            <a:r>
              <a:rPr lang="fr-FR" sz="2400" dirty="0">
                <a:cs typeface="Times New Roman"/>
              </a:rPr>
              <a:t>une</a:t>
            </a:r>
            <a:r>
              <a:rPr lang="fr-FR" sz="2400" spc="-35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association</a:t>
            </a:r>
            <a:r>
              <a:rPr lang="fr-FR" sz="2400" spc="-50" dirty="0">
                <a:cs typeface="Times New Roman"/>
              </a:rPr>
              <a:t> </a:t>
            </a:r>
            <a:r>
              <a:rPr lang="fr-FR" sz="2400" b="1" dirty="0">
                <a:cs typeface="Times New Roman"/>
              </a:rPr>
              <a:t>permanente</a:t>
            </a:r>
            <a:r>
              <a:rPr lang="fr-FR" sz="2400" b="1" spc="-50" dirty="0">
                <a:cs typeface="Times New Roman"/>
              </a:rPr>
              <a:t> </a:t>
            </a:r>
            <a:r>
              <a:rPr lang="fr-FR" sz="2400" dirty="0">
                <a:cs typeface="Times New Roman"/>
              </a:rPr>
              <a:t>ou</a:t>
            </a:r>
            <a:r>
              <a:rPr lang="fr-FR" sz="2400" spc="-30" dirty="0">
                <a:cs typeface="Times New Roman"/>
              </a:rPr>
              <a:t> </a:t>
            </a:r>
            <a:r>
              <a:rPr lang="fr-FR" sz="2400" b="1" dirty="0">
                <a:cs typeface="Times New Roman"/>
              </a:rPr>
              <a:t>temporaire</a:t>
            </a:r>
            <a:r>
              <a:rPr lang="fr-FR" sz="2400" b="1" spc="-45" dirty="0">
                <a:cs typeface="Times New Roman"/>
              </a:rPr>
              <a:t> </a:t>
            </a:r>
            <a:r>
              <a:rPr sz="2400" spc="-5" dirty="0">
                <a:cs typeface="Calibri"/>
              </a:rPr>
              <a:t>entre </a:t>
            </a:r>
            <a:r>
              <a:rPr sz="2400" dirty="0">
                <a:cs typeface="Calibri"/>
              </a:rPr>
              <a:t>deux </a:t>
            </a:r>
            <a:r>
              <a:rPr sz="2400" spc="5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êtres vivants,</a:t>
            </a:r>
            <a:r>
              <a:rPr sz="2400" spc="-40" dirty="0">
                <a:cs typeface="Calibri"/>
              </a:rPr>
              <a:t> </a:t>
            </a:r>
            <a:r>
              <a:rPr sz="2400" spc="-5" dirty="0">
                <a:cs typeface="Calibri"/>
              </a:rPr>
              <a:t>dont</a:t>
            </a:r>
            <a:r>
              <a:rPr sz="2400" spc="-30" dirty="0">
                <a:cs typeface="Calibri"/>
              </a:rPr>
              <a:t> </a:t>
            </a:r>
            <a:r>
              <a:rPr sz="2400" dirty="0">
                <a:cs typeface="Calibri"/>
              </a:rPr>
              <a:t>un</a:t>
            </a:r>
            <a:r>
              <a:rPr sz="2400" spc="-5" dirty="0">
                <a:cs typeface="Calibri"/>
              </a:rPr>
              <a:t> </a:t>
            </a:r>
            <a:r>
              <a:rPr sz="2400" dirty="0">
                <a:cs typeface="Calibri"/>
              </a:rPr>
              <a:t>seul</a:t>
            </a:r>
            <a:r>
              <a:rPr sz="2400" spc="-40" dirty="0">
                <a:cs typeface="Calibri"/>
              </a:rPr>
              <a:t> </a:t>
            </a:r>
            <a:r>
              <a:rPr sz="2400" dirty="0">
                <a:cs typeface="Calibri"/>
              </a:rPr>
              <a:t>,</a:t>
            </a:r>
            <a:r>
              <a:rPr sz="2400" spc="35" dirty="0">
                <a:cs typeface="Calibri"/>
              </a:rPr>
              <a:t> </a:t>
            </a:r>
            <a:r>
              <a:rPr sz="2400" dirty="0">
                <a:cs typeface="Calibri"/>
              </a:rPr>
              <a:t>le</a:t>
            </a:r>
            <a:r>
              <a:rPr sz="2400" spc="-5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parasite</a:t>
            </a:r>
            <a:r>
              <a:rPr sz="2400" spc="-25" dirty="0">
                <a:cs typeface="Calibri"/>
              </a:rPr>
              <a:t> </a:t>
            </a:r>
            <a:r>
              <a:rPr sz="2400" spc="-15" dirty="0">
                <a:cs typeface="Calibri"/>
              </a:rPr>
              <a:t>,tire</a:t>
            </a:r>
            <a:r>
              <a:rPr sz="2400" spc="-35" dirty="0">
                <a:cs typeface="Calibri"/>
              </a:rPr>
              <a:t> </a:t>
            </a:r>
            <a:r>
              <a:rPr sz="2400" spc="-5" dirty="0">
                <a:cs typeface="Calibri"/>
              </a:rPr>
              <a:t>profit</a:t>
            </a:r>
            <a:r>
              <a:rPr sz="2400" spc="-30" dirty="0">
                <a:cs typeface="Calibri"/>
              </a:rPr>
              <a:t> </a:t>
            </a:r>
            <a:r>
              <a:rPr sz="2400" dirty="0">
                <a:cs typeface="Calibri"/>
              </a:rPr>
              <a:t>d'un</a:t>
            </a:r>
            <a:r>
              <a:rPr sz="2400" spc="-25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organisme </a:t>
            </a:r>
            <a:r>
              <a:rPr sz="2400" spc="-525" dirty="0">
                <a:cs typeface="Calibri"/>
              </a:rPr>
              <a:t> </a:t>
            </a:r>
            <a:r>
              <a:rPr sz="2400" spc="-5" dirty="0">
                <a:cs typeface="Calibri"/>
              </a:rPr>
              <a:t>hôte </a:t>
            </a:r>
            <a:r>
              <a:rPr sz="2400" dirty="0">
                <a:cs typeface="Calibri"/>
              </a:rPr>
              <a:t>pour </a:t>
            </a:r>
            <a:r>
              <a:rPr sz="2400" b="1" dirty="0">
                <a:solidFill>
                  <a:srgbClr val="FF0000"/>
                </a:solidFill>
                <a:cs typeface="Calibri"/>
              </a:rPr>
              <a:t>se </a:t>
            </a:r>
            <a:r>
              <a:rPr sz="2400" b="1" spc="5" dirty="0">
                <a:solidFill>
                  <a:srgbClr val="FF0000"/>
                </a:solidFill>
                <a:cs typeface="Calibri"/>
              </a:rPr>
              <a:t>nourrir</a:t>
            </a:r>
            <a:r>
              <a:rPr sz="2400" spc="5" dirty="0">
                <a:cs typeface="Calibri"/>
              </a:rPr>
              <a:t>, </a:t>
            </a:r>
            <a:r>
              <a:rPr sz="2400" b="1" spc="-5" dirty="0">
                <a:solidFill>
                  <a:srgbClr val="FF0000"/>
                </a:solidFill>
                <a:cs typeface="Calibri"/>
              </a:rPr>
              <a:t>s'abriter </a:t>
            </a:r>
            <a:r>
              <a:rPr sz="2400" dirty="0">
                <a:cs typeface="Calibri"/>
              </a:rPr>
              <a:t>ou </a:t>
            </a:r>
            <a:r>
              <a:rPr sz="2400" b="1" dirty="0">
                <a:solidFill>
                  <a:srgbClr val="FF0000"/>
                </a:solidFill>
                <a:cs typeface="Calibri"/>
              </a:rPr>
              <a:t>se </a:t>
            </a:r>
            <a:r>
              <a:rPr sz="2400" b="1" spc="-5" dirty="0" err="1">
                <a:solidFill>
                  <a:srgbClr val="FF0000"/>
                </a:solidFill>
                <a:cs typeface="Calibri"/>
              </a:rPr>
              <a:t>reproduire</a:t>
            </a:r>
            <a:r>
              <a:rPr sz="2400" spc="-5" dirty="0">
                <a:cs typeface="Calibri"/>
              </a:rPr>
              <a:t>.</a:t>
            </a:r>
            <a:endParaRPr lang="fr-FR" sz="2400" spc="-5" dirty="0">
              <a:cs typeface="Calibri"/>
            </a:endParaRPr>
          </a:p>
          <a:p>
            <a:pPr marL="90170" marR="127000">
              <a:spcBef>
                <a:spcPts val="200"/>
              </a:spcBef>
              <a:tabLst>
                <a:tab pos="5770880" algn="l"/>
              </a:tabLst>
            </a:pPr>
            <a:endParaRPr lang="fr-FR" sz="2400" spc="-5" dirty="0">
              <a:cs typeface="Calibri"/>
            </a:endParaRPr>
          </a:p>
          <a:p>
            <a:pPr marL="90170" marR="127000">
              <a:spcBef>
                <a:spcPts val="200"/>
              </a:spcBef>
              <a:tabLst>
                <a:tab pos="5770880" algn="l"/>
              </a:tabLst>
            </a:pPr>
            <a:r>
              <a:rPr sz="2400" spc="-5" dirty="0">
                <a:cs typeface="Calibri"/>
              </a:rPr>
              <a:t> </a:t>
            </a:r>
            <a:r>
              <a:rPr sz="2400" dirty="0">
                <a:cs typeface="Calibri"/>
              </a:rPr>
              <a:t>Il </a:t>
            </a:r>
            <a:r>
              <a:rPr sz="2400" spc="5" dirty="0">
                <a:cs typeface="Calibri"/>
              </a:rPr>
              <a:t>peut </a:t>
            </a:r>
            <a:r>
              <a:rPr sz="2400" spc="-5" dirty="0">
                <a:cs typeface="Calibri"/>
              </a:rPr>
              <a:t>résulter </a:t>
            </a:r>
            <a:r>
              <a:rPr sz="2400" dirty="0">
                <a:cs typeface="Calibri"/>
              </a:rPr>
              <a:t> de </a:t>
            </a:r>
            <a:r>
              <a:rPr sz="2400" spc="-15" dirty="0">
                <a:cs typeface="Calibri"/>
              </a:rPr>
              <a:t>cette</a:t>
            </a:r>
            <a:r>
              <a:rPr sz="2400" spc="-25" dirty="0">
                <a:cs typeface="Calibri"/>
              </a:rPr>
              <a:t> </a:t>
            </a:r>
            <a:r>
              <a:rPr sz="2400" spc="-5" dirty="0">
                <a:cs typeface="Calibri"/>
              </a:rPr>
              <a:t>relation</a:t>
            </a:r>
            <a:r>
              <a:rPr sz="2400" spc="-15" dirty="0">
                <a:cs typeface="Calibri"/>
              </a:rPr>
              <a:t> </a:t>
            </a:r>
            <a:r>
              <a:rPr sz="2400" dirty="0">
                <a:cs typeface="Calibri"/>
              </a:rPr>
              <a:t>, des</a:t>
            </a:r>
            <a:r>
              <a:rPr sz="2400" spc="-5" dirty="0">
                <a:cs typeface="Calibri"/>
              </a:rPr>
              <a:t> </a:t>
            </a:r>
            <a:r>
              <a:rPr sz="2400" spc="-5" dirty="0" err="1">
                <a:cs typeface="Calibri"/>
              </a:rPr>
              <a:t>dommages</a:t>
            </a:r>
            <a:r>
              <a:rPr sz="2400" spc="-30" dirty="0">
                <a:cs typeface="Calibri"/>
              </a:rPr>
              <a:t> </a:t>
            </a:r>
            <a:r>
              <a:rPr sz="2400" spc="-5" dirty="0" err="1">
                <a:cs typeface="Calibri"/>
              </a:rPr>
              <a:t>importants</a:t>
            </a:r>
            <a:r>
              <a:rPr lang="fr-FR" sz="2400" spc="-5" dirty="0">
                <a:cs typeface="Calibri"/>
              </a:rPr>
              <a:t> </a:t>
            </a:r>
            <a:r>
              <a:rPr sz="2400" dirty="0">
                <a:cs typeface="Calibri"/>
              </a:rPr>
              <a:t>pour l’hote, </a:t>
            </a:r>
            <a:r>
              <a:rPr sz="2400" spc="5" dirty="0">
                <a:cs typeface="Calibri"/>
              </a:rPr>
              <a:t> </a:t>
            </a:r>
            <a:r>
              <a:rPr sz="2400" spc="-5" dirty="0">
                <a:cs typeface="Calibri"/>
              </a:rPr>
              <a:t>lorsque</a:t>
            </a:r>
            <a:r>
              <a:rPr sz="2400" spc="-40" dirty="0">
                <a:cs typeface="Calibri"/>
              </a:rPr>
              <a:t> </a:t>
            </a:r>
            <a:r>
              <a:rPr sz="2400" dirty="0">
                <a:cs typeface="Calibri"/>
              </a:rPr>
              <a:t>la</a:t>
            </a:r>
            <a:r>
              <a:rPr sz="2400" spc="10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charge</a:t>
            </a:r>
            <a:r>
              <a:rPr sz="2400" spc="-35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parasitaire</a:t>
            </a:r>
            <a:r>
              <a:rPr sz="2400" spc="-60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est</a:t>
            </a:r>
            <a:r>
              <a:rPr sz="2400" spc="-5" dirty="0">
                <a:cs typeface="Calibri"/>
              </a:rPr>
              <a:t> importante.</a:t>
            </a:r>
            <a:endParaRPr sz="2400" dirty="0"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5347" y="2707336"/>
            <a:ext cx="1291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é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fi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38885" y="5676476"/>
            <a:ext cx="7797165" cy="768800"/>
          </a:xfrm>
          <a:prstGeom prst="rect">
            <a:avLst/>
          </a:prstGeom>
          <a:ln w="9144">
            <a:solidFill>
              <a:srgbClr val="8EB4E2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8900" marR="505459">
              <a:spcBef>
                <a:spcPts val="235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NB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parle de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parasitisme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d’un parasite </a:t>
            </a:r>
            <a:r>
              <a:rPr sz="2400" spc="-10" dirty="0">
                <a:latin typeface="Calibri"/>
                <a:cs typeface="Calibri"/>
              </a:rPr>
              <a:t>chez </a:t>
            </a:r>
            <a:r>
              <a:rPr sz="2400" dirty="0">
                <a:latin typeface="Calibri"/>
                <a:cs typeface="Calibri"/>
              </a:rPr>
              <a:t>un </a:t>
            </a:r>
            <a:r>
              <a:rPr sz="2400" spc="-5" dirty="0">
                <a:latin typeface="Calibri"/>
                <a:cs typeface="Calibri"/>
              </a:rPr>
              <a:t>hote </a:t>
            </a:r>
            <a:r>
              <a:rPr sz="2400" spc="-10" dirty="0">
                <a:latin typeface="Calibri"/>
                <a:cs typeface="Calibri"/>
              </a:rPr>
              <a:t>et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parasitisme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d’un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parasite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7648" y="207238"/>
            <a:ext cx="3579749" cy="7237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7805" y="253950"/>
            <a:ext cx="2106295" cy="5746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</a:rPr>
              <a:t>Dé</a:t>
            </a:r>
            <a:r>
              <a:rPr sz="3600" spc="-15" dirty="0">
                <a:solidFill>
                  <a:srgbClr val="1F487C"/>
                </a:solidFill>
              </a:rPr>
              <a:t>f</a:t>
            </a:r>
            <a:r>
              <a:rPr sz="3600" dirty="0">
                <a:solidFill>
                  <a:srgbClr val="1F487C"/>
                </a:solidFill>
              </a:rPr>
              <a:t>i</a:t>
            </a:r>
            <a:r>
              <a:rPr sz="3600" spc="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itio</a:t>
            </a:r>
            <a:r>
              <a:rPr sz="3600" spc="15" dirty="0">
                <a:solidFill>
                  <a:srgbClr val="1F487C"/>
                </a:solidFill>
              </a:rPr>
              <a:t>n</a:t>
            </a:r>
            <a:r>
              <a:rPr sz="3600" dirty="0">
                <a:solidFill>
                  <a:srgbClr val="1F487C"/>
                </a:solidFill>
              </a:rPr>
              <a:t>s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99" y="1133844"/>
            <a:ext cx="5225669" cy="59576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62015" y="1162286"/>
            <a:ext cx="46742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b="1" spc="-15" dirty="0">
                <a:latin typeface="Calibri"/>
                <a:cs typeface="Calibri"/>
              </a:rPr>
              <a:t>relations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5" dirty="0" err="1">
                <a:latin typeface="Calibri"/>
                <a:cs typeface="Calibri"/>
              </a:rPr>
              <a:t>interspécifiques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54296" y="4559809"/>
            <a:ext cx="2097405" cy="1616075"/>
            <a:chOff x="3130295" y="4559808"/>
            <a:chExt cx="2097405" cy="1616075"/>
          </a:xfrm>
        </p:grpSpPr>
        <p:sp>
          <p:nvSpPr>
            <p:cNvPr id="9" name="object 9"/>
            <p:cNvSpPr/>
            <p:nvPr/>
          </p:nvSpPr>
          <p:spPr>
            <a:xfrm>
              <a:off x="3215639" y="4572000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1821180" y="0"/>
                  </a:moveTo>
                  <a:lnTo>
                    <a:pt x="1821180" y="89154"/>
                  </a:lnTo>
                  <a:lnTo>
                    <a:pt x="0" y="89154"/>
                  </a:lnTo>
                  <a:lnTo>
                    <a:pt x="0" y="267462"/>
                  </a:lnTo>
                  <a:lnTo>
                    <a:pt x="1821180" y="267462"/>
                  </a:lnTo>
                  <a:lnTo>
                    <a:pt x="1821180" y="356616"/>
                  </a:lnTo>
                  <a:lnTo>
                    <a:pt x="1999488" y="178307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5639" y="4572000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0" y="89154"/>
                  </a:moveTo>
                  <a:lnTo>
                    <a:pt x="1821180" y="89154"/>
                  </a:lnTo>
                  <a:lnTo>
                    <a:pt x="1821180" y="0"/>
                  </a:lnTo>
                  <a:lnTo>
                    <a:pt x="1999488" y="178307"/>
                  </a:lnTo>
                  <a:lnTo>
                    <a:pt x="1821180" y="356616"/>
                  </a:lnTo>
                  <a:lnTo>
                    <a:pt x="1821180" y="267462"/>
                  </a:lnTo>
                  <a:lnTo>
                    <a:pt x="0" y="267462"/>
                  </a:lnTo>
                  <a:lnTo>
                    <a:pt x="0" y="89154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2487" y="5285232"/>
              <a:ext cx="2002789" cy="360045"/>
            </a:xfrm>
            <a:custGeom>
              <a:avLst/>
              <a:gdLst/>
              <a:ahLst/>
              <a:cxnLst/>
              <a:rect l="l" t="t" r="r" b="b"/>
              <a:pathLst>
                <a:path w="2002789" h="360045">
                  <a:moveTo>
                    <a:pt x="179832" y="0"/>
                  </a:moveTo>
                  <a:lnTo>
                    <a:pt x="0" y="179832"/>
                  </a:lnTo>
                  <a:lnTo>
                    <a:pt x="179832" y="359664"/>
                  </a:lnTo>
                  <a:lnTo>
                    <a:pt x="179832" y="269748"/>
                  </a:lnTo>
                  <a:lnTo>
                    <a:pt x="2002536" y="269748"/>
                  </a:lnTo>
                  <a:lnTo>
                    <a:pt x="2002536" y="89916"/>
                  </a:lnTo>
                  <a:lnTo>
                    <a:pt x="179832" y="89916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2487" y="5285232"/>
              <a:ext cx="2002789" cy="360045"/>
            </a:xfrm>
            <a:custGeom>
              <a:avLst/>
              <a:gdLst/>
              <a:ahLst/>
              <a:cxnLst/>
              <a:rect l="l" t="t" r="r" b="b"/>
              <a:pathLst>
                <a:path w="2002789" h="360045">
                  <a:moveTo>
                    <a:pt x="2002536" y="269748"/>
                  </a:moveTo>
                  <a:lnTo>
                    <a:pt x="179832" y="269748"/>
                  </a:lnTo>
                  <a:lnTo>
                    <a:pt x="179832" y="359664"/>
                  </a:lnTo>
                  <a:lnTo>
                    <a:pt x="0" y="179832"/>
                  </a:lnTo>
                  <a:lnTo>
                    <a:pt x="179832" y="0"/>
                  </a:lnTo>
                  <a:lnTo>
                    <a:pt x="179832" y="89916"/>
                  </a:lnTo>
                  <a:lnTo>
                    <a:pt x="2002536" y="89916"/>
                  </a:lnTo>
                  <a:lnTo>
                    <a:pt x="2002536" y="269748"/>
                  </a:lnTo>
                  <a:close/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87139" y="5859780"/>
              <a:ext cx="857250" cy="1905"/>
            </a:xfrm>
            <a:custGeom>
              <a:avLst/>
              <a:gdLst/>
              <a:ahLst/>
              <a:cxnLst/>
              <a:rect l="l" t="t" r="r" b="b"/>
              <a:pathLst>
                <a:path w="857250" h="1904">
                  <a:moveTo>
                    <a:pt x="0" y="0"/>
                  </a:moveTo>
                  <a:lnTo>
                    <a:pt x="857250" y="1587"/>
                  </a:lnTo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73779" y="5003292"/>
              <a:ext cx="1143000" cy="1143635"/>
            </a:xfrm>
            <a:custGeom>
              <a:avLst/>
              <a:gdLst/>
              <a:ahLst/>
              <a:cxnLst/>
              <a:rect l="l" t="t" r="r" b="b"/>
              <a:pathLst>
                <a:path w="1143000" h="1143635">
                  <a:moveTo>
                    <a:pt x="1143000" y="0"/>
                  </a:moveTo>
                  <a:lnTo>
                    <a:pt x="0" y="1143012"/>
                  </a:lnTo>
                </a:path>
              </a:pathLst>
            </a:custGeom>
            <a:ln w="5791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73779" y="5073396"/>
              <a:ext cx="1357630" cy="1000760"/>
            </a:xfrm>
            <a:custGeom>
              <a:avLst/>
              <a:gdLst/>
              <a:ahLst/>
              <a:cxnLst/>
              <a:rect l="l" t="t" r="r" b="b"/>
              <a:pathLst>
                <a:path w="1357629" h="1000760">
                  <a:moveTo>
                    <a:pt x="0" y="0"/>
                  </a:moveTo>
                  <a:lnTo>
                    <a:pt x="1357376" y="1000137"/>
                  </a:lnTo>
                </a:path>
              </a:pathLst>
            </a:custGeom>
            <a:ln w="3962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59005" y="6009471"/>
            <a:ext cx="1283206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fr-FR" sz="2000" b="1" spc="-15" dirty="0">
                <a:latin typeface="Calibri"/>
                <a:cs typeface="Calibri"/>
              </a:rPr>
              <a:t>commensal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63028" y="6093054"/>
            <a:ext cx="12630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fr-FR" sz="2000" b="1" spc="-5" dirty="0">
                <a:latin typeface="Calibri"/>
                <a:cs typeface="Calibri"/>
              </a:rPr>
              <a:t>Hôte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1762" y="3098444"/>
            <a:ext cx="63309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9600" dirty="0">
                <a:solidFill>
                  <a:srgbClr val="00AFEF"/>
                </a:solidFill>
                <a:latin typeface="Calibri"/>
                <a:cs typeface="Calibri"/>
              </a:rPr>
              <a:t>+</a:t>
            </a:r>
            <a:endParaRPr sz="9600">
              <a:latin typeface="Calibri"/>
              <a:cs typeface="Calibri"/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154D7213-2CAA-C2F6-2297-5F208BFEA1BC}"/>
              </a:ext>
            </a:extLst>
          </p:cNvPr>
          <p:cNvSpPr txBox="1"/>
          <p:nvPr/>
        </p:nvSpPr>
        <p:spPr>
          <a:xfrm>
            <a:off x="251523" y="2105240"/>
            <a:ext cx="4414965" cy="13074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bg1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81940" algn="ctr">
              <a:lnSpc>
                <a:spcPct val="100000"/>
              </a:lnSpc>
              <a:spcBef>
                <a:spcPts val="295"/>
              </a:spcBef>
            </a:pPr>
            <a:r>
              <a:rPr sz="2000" b="1" spc="-10" dirty="0" err="1">
                <a:latin typeface="Times New Roman"/>
                <a:cs typeface="Times New Roman"/>
              </a:rPr>
              <a:t>Commensalisme</a:t>
            </a:r>
            <a:r>
              <a:rPr sz="2000" b="1" spc="-10" dirty="0">
                <a:latin typeface="Times New Roman"/>
                <a:cs typeface="Times New Roman"/>
              </a:rPr>
              <a:t>:</a:t>
            </a:r>
            <a:endParaRPr lang="fr-FR" sz="2000" b="1" spc="-1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organisme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nourrit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matières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organiques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 err="1">
                <a:latin typeface="Times New Roman"/>
                <a:cs typeface="Times New Roman"/>
              </a:rPr>
              <a:t>être</a:t>
            </a:r>
            <a:r>
              <a:rPr lang="fr-FR"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vivant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(milieu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buccal,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intestin)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sans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nuire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à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l’hôte.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5" name="object 11">
            <a:extLst>
              <a:ext uri="{FF2B5EF4-FFF2-40B4-BE49-F238E27FC236}">
                <a16:creationId xmlns:a16="http://schemas.microsoft.com/office/drawing/2014/main" id="{870EBB50-002C-BCA2-123D-3D1CC38FC1C5}"/>
              </a:ext>
            </a:extLst>
          </p:cNvPr>
          <p:cNvSpPr txBox="1"/>
          <p:nvPr/>
        </p:nvSpPr>
        <p:spPr>
          <a:xfrm>
            <a:off x="6773169" y="2089480"/>
            <a:ext cx="4414965" cy="1307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bg1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81940" algn="ctr">
              <a:lnSpc>
                <a:spcPct val="100000"/>
              </a:lnSpc>
              <a:spcBef>
                <a:spcPts val="295"/>
              </a:spcBef>
            </a:pPr>
            <a:r>
              <a:rPr lang="fr-FR" sz="2000" b="1" spc="-10" dirty="0">
                <a:latin typeface="Times New Roman"/>
                <a:cs typeface="Times New Roman"/>
              </a:rPr>
              <a:t>saprophytisme:</a:t>
            </a: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lang="fr-FR" sz="2000" dirty="0">
                <a:cs typeface="Times New Roman"/>
              </a:rPr>
              <a:t>Un</a:t>
            </a:r>
            <a:r>
              <a:rPr lang="fr-FR" sz="2000" spc="-1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organisme</a:t>
            </a:r>
            <a:r>
              <a:rPr lang="fr-FR" sz="2000" spc="-2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se</a:t>
            </a:r>
            <a:r>
              <a:rPr lang="fr-FR" sz="2000" spc="-15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nourrit</a:t>
            </a:r>
            <a:r>
              <a:rPr lang="fr-FR" sz="2000" spc="-4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de</a:t>
            </a:r>
            <a:r>
              <a:rPr lang="fr-FR" sz="2000" spc="-3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matières</a:t>
            </a:r>
            <a:r>
              <a:rPr lang="fr-FR" sz="2000" spc="-10" dirty="0">
                <a:cs typeface="Times New Roman"/>
              </a:rPr>
              <a:t> </a:t>
            </a:r>
            <a:r>
              <a:rPr lang="fr-FR" sz="2000" dirty="0">
                <a:cs typeface="Times New Roman"/>
              </a:rPr>
              <a:t>organiques </a:t>
            </a:r>
            <a:r>
              <a:rPr lang="fr-FR" sz="2000" dirty="0"/>
              <a:t>ou végétales</a:t>
            </a:r>
            <a:r>
              <a:rPr lang="fr-FR" sz="2000" spc="-40" dirty="0">
                <a:cs typeface="Times New Roman"/>
              </a:rPr>
              <a:t> en décomposition dans le milieu extérieur</a:t>
            </a:r>
            <a:endParaRPr lang="fr-FR" sz="2000" dirty="0">
              <a:cs typeface="Times New Roman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B77E5AE6-CC46-7D71-E89F-D64EFFE54E2E}"/>
              </a:ext>
            </a:extLst>
          </p:cNvPr>
          <p:cNvSpPr/>
          <p:nvPr/>
        </p:nvSpPr>
        <p:spPr>
          <a:xfrm>
            <a:off x="2361641" y="4085530"/>
            <a:ext cx="1643380" cy="1569720"/>
          </a:xfrm>
          <a:custGeom>
            <a:avLst/>
            <a:gdLst/>
            <a:ahLst/>
            <a:cxnLst/>
            <a:rect l="l" t="t" r="r" b="b"/>
            <a:pathLst>
              <a:path w="1643379" h="1569720">
                <a:moveTo>
                  <a:pt x="0" y="784860"/>
                </a:moveTo>
                <a:lnTo>
                  <a:pt x="1499" y="737050"/>
                </a:lnTo>
                <a:lnTo>
                  <a:pt x="5939" y="689997"/>
                </a:lnTo>
                <a:lnTo>
                  <a:pt x="13235" y="643784"/>
                </a:lnTo>
                <a:lnTo>
                  <a:pt x="23300" y="598492"/>
                </a:lnTo>
                <a:lnTo>
                  <a:pt x="36048" y="554205"/>
                </a:lnTo>
                <a:lnTo>
                  <a:pt x="51393" y="511003"/>
                </a:lnTo>
                <a:lnTo>
                  <a:pt x="69250" y="468968"/>
                </a:lnTo>
                <a:lnTo>
                  <a:pt x="89533" y="428184"/>
                </a:lnTo>
                <a:lnTo>
                  <a:pt x="112155" y="388732"/>
                </a:lnTo>
                <a:lnTo>
                  <a:pt x="137030" y="350695"/>
                </a:lnTo>
                <a:lnTo>
                  <a:pt x="164073" y="314153"/>
                </a:lnTo>
                <a:lnTo>
                  <a:pt x="193198" y="279190"/>
                </a:lnTo>
                <a:lnTo>
                  <a:pt x="224319" y="245888"/>
                </a:lnTo>
                <a:lnTo>
                  <a:pt x="257350" y="214329"/>
                </a:lnTo>
                <a:lnTo>
                  <a:pt x="292204" y="184594"/>
                </a:lnTo>
                <a:lnTo>
                  <a:pt x="328796" y="156766"/>
                </a:lnTo>
                <a:lnTo>
                  <a:pt x="367041" y="130927"/>
                </a:lnTo>
                <a:lnTo>
                  <a:pt x="406851" y="107159"/>
                </a:lnTo>
                <a:lnTo>
                  <a:pt x="448142" y="85545"/>
                </a:lnTo>
                <a:lnTo>
                  <a:pt x="490826" y="66166"/>
                </a:lnTo>
                <a:lnTo>
                  <a:pt x="534819" y="49104"/>
                </a:lnTo>
                <a:lnTo>
                  <a:pt x="580034" y="34442"/>
                </a:lnTo>
                <a:lnTo>
                  <a:pt x="626385" y="22262"/>
                </a:lnTo>
                <a:lnTo>
                  <a:pt x="673787" y="12645"/>
                </a:lnTo>
                <a:lnTo>
                  <a:pt x="722154" y="5675"/>
                </a:lnTo>
                <a:lnTo>
                  <a:pt x="771398" y="1432"/>
                </a:lnTo>
                <a:lnTo>
                  <a:pt x="821436" y="0"/>
                </a:lnTo>
                <a:lnTo>
                  <a:pt x="871473" y="1432"/>
                </a:lnTo>
                <a:lnTo>
                  <a:pt x="920717" y="5675"/>
                </a:lnTo>
                <a:lnTo>
                  <a:pt x="969084" y="12645"/>
                </a:lnTo>
                <a:lnTo>
                  <a:pt x="1016486" y="22262"/>
                </a:lnTo>
                <a:lnTo>
                  <a:pt x="1062837" y="34442"/>
                </a:lnTo>
                <a:lnTo>
                  <a:pt x="1108052" y="49104"/>
                </a:lnTo>
                <a:lnTo>
                  <a:pt x="1152045" y="66166"/>
                </a:lnTo>
                <a:lnTo>
                  <a:pt x="1194729" y="85545"/>
                </a:lnTo>
                <a:lnTo>
                  <a:pt x="1236020" y="107159"/>
                </a:lnTo>
                <a:lnTo>
                  <a:pt x="1275830" y="130927"/>
                </a:lnTo>
                <a:lnTo>
                  <a:pt x="1314075" y="156766"/>
                </a:lnTo>
                <a:lnTo>
                  <a:pt x="1350667" y="184594"/>
                </a:lnTo>
                <a:lnTo>
                  <a:pt x="1385521" y="214329"/>
                </a:lnTo>
                <a:lnTo>
                  <a:pt x="1418552" y="245888"/>
                </a:lnTo>
                <a:lnTo>
                  <a:pt x="1449673" y="279190"/>
                </a:lnTo>
                <a:lnTo>
                  <a:pt x="1478798" y="314153"/>
                </a:lnTo>
                <a:lnTo>
                  <a:pt x="1505841" y="350695"/>
                </a:lnTo>
                <a:lnTo>
                  <a:pt x="1530716" y="388732"/>
                </a:lnTo>
                <a:lnTo>
                  <a:pt x="1553338" y="428184"/>
                </a:lnTo>
                <a:lnTo>
                  <a:pt x="1573621" y="468968"/>
                </a:lnTo>
                <a:lnTo>
                  <a:pt x="1591478" y="511003"/>
                </a:lnTo>
                <a:lnTo>
                  <a:pt x="1606823" y="554205"/>
                </a:lnTo>
                <a:lnTo>
                  <a:pt x="1619571" y="598492"/>
                </a:lnTo>
                <a:lnTo>
                  <a:pt x="1629636" y="643784"/>
                </a:lnTo>
                <a:lnTo>
                  <a:pt x="1636932" y="689997"/>
                </a:lnTo>
                <a:lnTo>
                  <a:pt x="1641372" y="737050"/>
                </a:lnTo>
                <a:lnTo>
                  <a:pt x="1642871" y="784860"/>
                </a:lnTo>
                <a:lnTo>
                  <a:pt x="1641372" y="832669"/>
                </a:lnTo>
                <a:lnTo>
                  <a:pt x="1636932" y="879722"/>
                </a:lnTo>
                <a:lnTo>
                  <a:pt x="1629636" y="925935"/>
                </a:lnTo>
                <a:lnTo>
                  <a:pt x="1619571" y="971227"/>
                </a:lnTo>
                <a:lnTo>
                  <a:pt x="1606823" y="1015514"/>
                </a:lnTo>
                <a:lnTo>
                  <a:pt x="1591478" y="1058716"/>
                </a:lnTo>
                <a:lnTo>
                  <a:pt x="1573621" y="1100751"/>
                </a:lnTo>
                <a:lnTo>
                  <a:pt x="1553338" y="1141535"/>
                </a:lnTo>
                <a:lnTo>
                  <a:pt x="1530716" y="1180987"/>
                </a:lnTo>
                <a:lnTo>
                  <a:pt x="1505841" y="1219024"/>
                </a:lnTo>
                <a:lnTo>
                  <a:pt x="1478798" y="1255566"/>
                </a:lnTo>
                <a:lnTo>
                  <a:pt x="1449673" y="1290529"/>
                </a:lnTo>
                <a:lnTo>
                  <a:pt x="1418552" y="1323831"/>
                </a:lnTo>
                <a:lnTo>
                  <a:pt x="1385521" y="1355390"/>
                </a:lnTo>
                <a:lnTo>
                  <a:pt x="1350667" y="1385125"/>
                </a:lnTo>
                <a:lnTo>
                  <a:pt x="1314075" y="1412953"/>
                </a:lnTo>
                <a:lnTo>
                  <a:pt x="1275830" y="1438792"/>
                </a:lnTo>
                <a:lnTo>
                  <a:pt x="1236020" y="1462560"/>
                </a:lnTo>
                <a:lnTo>
                  <a:pt x="1194729" y="1484174"/>
                </a:lnTo>
                <a:lnTo>
                  <a:pt x="1152045" y="1503553"/>
                </a:lnTo>
                <a:lnTo>
                  <a:pt x="1108052" y="1520615"/>
                </a:lnTo>
                <a:lnTo>
                  <a:pt x="1062837" y="1535277"/>
                </a:lnTo>
                <a:lnTo>
                  <a:pt x="1016486" y="1547457"/>
                </a:lnTo>
                <a:lnTo>
                  <a:pt x="969084" y="1557074"/>
                </a:lnTo>
                <a:lnTo>
                  <a:pt x="920717" y="1564044"/>
                </a:lnTo>
                <a:lnTo>
                  <a:pt x="871473" y="1568287"/>
                </a:lnTo>
                <a:lnTo>
                  <a:pt x="821436" y="1569720"/>
                </a:lnTo>
                <a:lnTo>
                  <a:pt x="771398" y="1568287"/>
                </a:lnTo>
                <a:lnTo>
                  <a:pt x="722154" y="1564044"/>
                </a:lnTo>
                <a:lnTo>
                  <a:pt x="673787" y="1557074"/>
                </a:lnTo>
                <a:lnTo>
                  <a:pt x="626385" y="1547457"/>
                </a:lnTo>
                <a:lnTo>
                  <a:pt x="580034" y="1535277"/>
                </a:lnTo>
                <a:lnTo>
                  <a:pt x="534819" y="1520615"/>
                </a:lnTo>
                <a:lnTo>
                  <a:pt x="490826" y="1503553"/>
                </a:lnTo>
                <a:lnTo>
                  <a:pt x="448142" y="1484174"/>
                </a:lnTo>
                <a:lnTo>
                  <a:pt x="406851" y="1462560"/>
                </a:lnTo>
                <a:lnTo>
                  <a:pt x="367041" y="1438792"/>
                </a:lnTo>
                <a:lnTo>
                  <a:pt x="328796" y="1412953"/>
                </a:lnTo>
                <a:lnTo>
                  <a:pt x="292204" y="1385125"/>
                </a:lnTo>
                <a:lnTo>
                  <a:pt x="257350" y="1355390"/>
                </a:lnTo>
                <a:lnTo>
                  <a:pt x="224319" y="1323831"/>
                </a:lnTo>
                <a:lnTo>
                  <a:pt x="193198" y="1290529"/>
                </a:lnTo>
                <a:lnTo>
                  <a:pt x="164073" y="1255566"/>
                </a:lnTo>
                <a:lnTo>
                  <a:pt x="137030" y="1219024"/>
                </a:lnTo>
                <a:lnTo>
                  <a:pt x="112155" y="1180987"/>
                </a:lnTo>
                <a:lnTo>
                  <a:pt x="89533" y="1141535"/>
                </a:lnTo>
                <a:lnTo>
                  <a:pt x="69250" y="1100751"/>
                </a:lnTo>
                <a:lnTo>
                  <a:pt x="51393" y="1058716"/>
                </a:lnTo>
                <a:lnTo>
                  <a:pt x="36048" y="1015514"/>
                </a:lnTo>
                <a:lnTo>
                  <a:pt x="23300" y="971227"/>
                </a:lnTo>
                <a:lnTo>
                  <a:pt x="13235" y="925935"/>
                </a:lnTo>
                <a:lnTo>
                  <a:pt x="5939" y="879722"/>
                </a:lnTo>
                <a:lnTo>
                  <a:pt x="1499" y="832669"/>
                </a:lnTo>
                <a:lnTo>
                  <a:pt x="0" y="78486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16"/>
          <p:cNvGrpSpPr/>
          <p:nvPr/>
        </p:nvGrpSpPr>
        <p:grpSpPr>
          <a:xfrm>
            <a:off x="7140708" y="3773423"/>
            <a:ext cx="2240280" cy="2240280"/>
            <a:chOff x="487680" y="3773423"/>
            <a:chExt cx="2240280" cy="2240280"/>
          </a:xfrm>
        </p:grpSpPr>
        <p:sp>
          <p:nvSpPr>
            <p:cNvPr id="38" name="object 17"/>
            <p:cNvSpPr/>
            <p:nvPr/>
          </p:nvSpPr>
          <p:spPr>
            <a:xfrm>
              <a:off x="499872" y="3785615"/>
              <a:ext cx="2216150" cy="2216150"/>
            </a:xfrm>
            <a:custGeom>
              <a:avLst/>
              <a:gdLst/>
              <a:ahLst/>
              <a:cxnLst/>
              <a:rect l="l" t="t" r="r" b="b"/>
              <a:pathLst>
                <a:path w="2216150" h="2216150">
                  <a:moveTo>
                    <a:pt x="1107948" y="0"/>
                  </a:moveTo>
                  <a:lnTo>
                    <a:pt x="1059887" y="1023"/>
                  </a:lnTo>
                  <a:lnTo>
                    <a:pt x="1012350" y="4066"/>
                  </a:lnTo>
                  <a:lnTo>
                    <a:pt x="965377" y="9088"/>
                  </a:lnTo>
                  <a:lnTo>
                    <a:pt x="919011" y="16046"/>
                  </a:lnTo>
                  <a:lnTo>
                    <a:pt x="873292" y="24898"/>
                  </a:lnTo>
                  <a:lnTo>
                    <a:pt x="828262" y="35604"/>
                  </a:lnTo>
                  <a:lnTo>
                    <a:pt x="783963" y="48122"/>
                  </a:lnTo>
                  <a:lnTo>
                    <a:pt x="740437" y="62410"/>
                  </a:lnTo>
                  <a:lnTo>
                    <a:pt x="697724" y="78426"/>
                  </a:lnTo>
                  <a:lnTo>
                    <a:pt x="655867" y="96130"/>
                  </a:lnTo>
                  <a:lnTo>
                    <a:pt x="614907" y="115479"/>
                  </a:lnTo>
                  <a:lnTo>
                    <a:pt x="574886" y="136432"/>
                  </a:lnTo>
                  <a:lnTo>
                    <a:pt x="535845" y="158947"/>
                  </a:lnTo>
                  <a:lnTo>
                    <a:pt x="497825" y="182982"/>
                  </a:lnTo>
                  <a:lnTo>
                    <a:pt x="460869" y="208497"/>
                  </a:lnTo>
                  <a:lnTo>
                    <a:pt x="425019" y="235450"/>
                  </a:lnTo>
                  <a:lnTo>
                    <a:pt x="390314" y="263798"/>
                  </a:lnTo>
                  <a:lnTo>
                    <a:pt x="356798" y="293501"/>
                  </a:lnTo>
                  <a:lnTo>
                    <a:pt x="324511" y="324516"/>
                  </a:lnTo>
                  <a:lnTo>
                    <a:pt x="293496" y="356803"/>
                  </a:lnTo>
                  <a:lnTo>
                    <a:pt x="263794" y="390319"/>
                  </a:lnTo>
                  <a:lnTo>
                    <a:pt x="235446" y="425024"/>
                  </a:lnTo>
                  <a:lnTo>
                    <a:pt x="208494" y="460875"/>
                  </a:lnTo>
                  <a:lnTo>
                    <a:pt x="182979" y="497831"/>
                  </a:lnTo>
                  <a:lnTo>
                    <a:pt x="158944" y="535850"/>
                  </a:lnTo>
                  <a:lnTo>
                    <a:pt x="136429" y="574891"/>
                  </a:lnTo>
                  <a:lnTo>
                    <a:pt x="115477" y="614912"/>
                  </a:lnTo>
                  <a:lnTo>
                    <a:pt x="96128" y="655872"/>
                  </a:lnTo>
                  <a:lnTo>
                    <a:pt x="78425" y="697729"/>
                  </a:lnTo>
                  <a:lnTo>
                    <a:pt x="62409" y="740442"/>
                  </a:lnTo>
                  <a:lnTo>
                    <a:pt x="48121" y="783968"/>
                  </a:lnTo>
                  <a:lnTo>
                    <a:pt x="35604" y="828266"/>
                  </a:lnTo>
                  <a:lnTo>
                    <a:pt x="24898" y="873296"/>
                  </a:lnTo>
                  <a:lnTo>
                    <a:pt x="16045" y="919014"/>
                  </a:lnTo>
                  <a:lnTo>
                    <a:pt x="9088" y="965380"/>
                  </a:lnTo>
                  <a:lnTo>
                    <a:pt x="4066" y="1012352"/>
                  </a:lnTo>
                  <a:lnTo>
                    <a:pt x="1023" y="1059888"/>
                  </a:lnTo>
                  <a:lnTo>
                    <a:pt x="0" y="1107947"/>
                  </a:lnTo>
                  <a:lnTo>
                    <a:pt x="1023" y="1156007"/>
                  </a:lnTo>
                  <a:lnTo>
                    <a:pt x="4066" y="1203543"/>
                  </a:lnTo>
                  <a:lnTo>
                    <a:pt x="9088" y="1250515"/>
                  </a:lnTo>
                  <a:lnTo>
                    <a:pt x="16045" y="1296881"/>
                  </a:lnTo>
                  <a:lnTo>
                    <a:pt x="24898" y="1342599"/>
                  </a:lnTo>
                  <a:lnTo>
                    <a:pt x="35604" y="1387629"/>
                  </a:lnTo>
                  <a:lnTo>
                    <a:pt x="48121" y="1431927"/>
                  </a:lnTo>
                  <a:lnTo>
                    <a:pt x="62409" y="1475453"/>
                  </a:lnTo>
                  <a:lnTo>
                    <a:pt x="78425" y="1518166"/>
                  </a:lnTo>
                  <a:lnTo>
                    <a:pt x="96128" y="1560023"/>
                  </a:lnTo>
                  <a:lnTo>
                    <a:pt x="115477" y="1600983"/>
                  </a:lnTo>
                  <a:lnTo>
                    <a:pt x="136429" y="1641004"/>
                  </a:lnTo>
                  <a:lnTo>
                    <a:pt x="158944" y="1680045"/>
                  </a:lnTo>
                  <a:lnTo>
                    <a:pt x="182979" y="1718064"/>
                  </a:lnTo>
                  <a:lnTo>
                    <a:pt x="208494" y="1755020"/>
                  </a:lnTo>
                  <a:lnTo>
                    <a:pt x="235446" y="1790871"/>
                  </a:lnTo>
                  <a:lnTo>
                    <a:pt x="263794" y="1825576"/>
                  </a:lnTo>
                  <a:lnTo>
                    <a:pt x="293496" y="1859092"/>
                  </a:lnTo>
                  <a:lnTo>
                    <a:pt x="324511" y="1891379"/>
                  </a:lnTo>
                  <a:lnTo>
                    <a:pt x="356798" y="1922394"/>
                  </a:lnTo>
                  <a:lnTo>
                    <a:pt x="390314" y="1952097"/>
                  </a:lnTo>
                  <a:lnTo>
                    <a:pt x="425019" y="1980445"/>
                  </a:lnTo>
                  <a:lnTo>
                    <a:pt x="460869" y="2007398"/>
                  </a:lnTo>
                  <a:lnTo>
                    <a:pt x="497825" y="2032913"/>
                  </a:lnTo>
                  <a:lnTo>
                    <a:pt x="535845" y="2056948"/>
                  </a:lnTo>
                  <a:lnTo>
                    <a:pt x="574886" y="2079463"/>
                  </a:lnTo>
                  <a:lnTo>
                    <a:pt x="614907" y="2100416"/>
                  </a:lnTo>
                  <a:lnTo>
                    <a:pt x="655867" y="2119765"/>
                  </a:lnTo>
                  <a:lnTo>
                    <a:pt x="697724" y="2137469"/>
                  </a:lnTo>
                  <a:lnTo>
                    <a:pt x="740437" y="2153485"/>
                  </a:lnTo>
                  <a:lnTo>
                    <a:pt x="783963" y="2167773"/>
                  </a:lnTo>
                  <a:lnTo>
                    <a:pt x="828262" y="2180291"/>
                  </a:lnTo>
                  <a:lnTo>
                    <a:pt x="873292" y="2190997"/>
                  </a:lnTo>
                  <a:lnTo>
                    <a:pt x="919011" y="2199849"/>
                  </a:lnTo>
                  <a:lnTo>
                    <a:pt x="965377" y="2206807"/>
                  </a:lnTo>
                  <a:lnTo>
                    <a:pt x="1012350" y="2211829"/>
                  </a:lnTo>
                  <a:lnTo>
                    <a:pt x="1059887" y="2214872"/>
                  </a:lnTo>
                  <a:lnTo>
                    <a:pt x="1107948" y="2215895"/>
                  </a:lnTo>
                  <a:lnTo>
                    <a:pt x="1156007" y="2214872"/>
                  </a:lnTo>
                  <a:lnTo>
                    <a:pt x="1203543" y="2211829"/>
                  </a:lnTo>
                  <a:lnTo>
                    <a:pt x="1250515" y="2206807"/>
                  </a:lnTo>
                  <a:lnTo>
                    <a:pt x="1296881" y="2199849"/>
                  </a:lnTo>
                  <a:lnTo>
                    <a:pt x="1342599" y="2190997"/>
                  </a:lnTo>
                  <a:lnTo>
                    <a:pt x="1387629" y="2180291"/>
                  </a:lnTo>
                  <a:lnTo>
                    <a:pt x="1431927" y="2167773"/>
                  </a:lnTo>
                  <a:lnTo>
                    <a:pt x="1475453" y="2153485"/>
                  </a:lnTo>
                  <a:lnTo>
                    <a:pt x="1518166" y="2137469"/>
                  </a:lnTo>
                  <a:lnTo>
                    <a:pt x="1560023" y="2119765"/>
                  </a:lnTo>
                  <a:lnTo>
                    <a:pt x="1600983" y="2100416"/>
                  </a:lnTo>
                  <a:lnTo>
                    <a:pt x="1641004" y="2079463"/>
                  </a:lnTo>
                  <a:lnTo>
                    <a:pt x="1680045" y="2056948"/>
                  </a:lnTo>
                  <a:lnTo>
                    <a:pt x="1718064" y="2032913"/>
                  </a:lnTo>
                  <a:lnTo>
                    <a:pt x="1755020" y="2007398"/>
                  </a:lnTo>
                  <a:lnTo>
                    <a:pt x="1790871" y="1980445"/>
                  </a:lnTo>
                  <a:lnTo>
                    <a:pt x="1825576" y="1952097"/>
                  </a:lnTo>
                  <a:lnTo>
                    <a:pt x="1859092" y="1922394"/>
                  </a:lnTo>
                  <a:lnTo>
                    <a:pt x="1891379" y="1891379"/>
                  </a:lnTo>
                  <a:lnTo>
                    <a:pt x="1922394" y="1859092"/>
                  </a:lnTo>
                  <a:lnTo>
                    <a:pt x="1952097" y="1825576"/>
                  </a:lnTo>
                  <a:lnTo>
                    <a:pt x="1980445" y="1790871"/>
                  </a:lnTo>
                  <a:lnTo>
                    <a:pt x="2007398" y="1755020"/>
                  </a:lnTo>
                  <a:lnTo>
                    <a:pt x="2032913" y="1718064"/>
                  </a:lnTo>
                  <a:lnTo>
                    <a:pt x="2056948" y="1680045"/>
                  </a:lnTo>
                  <a:lnTo>
                    <a:pt x="2079463" y="1641004"/>
                  </a:lnTo>
                  <a:lnTo>
                    <a:pt x="2100416" y="1600983"/>
                  </a:lnTo>
                  <a:lnTo>
                    <a:pt x="2119765" y="1560023"/>
                  </a:lnTo>
                  <a:lnTo>
                    <a:pt x="2137469" y="1518166"/>
                  </a:lnTo>
                  <a:lnTo>
                    <a:pt x="2153485" y="1475453"/>
                  </a:lnTo>
                  <a:lnTo>
                    <a:pt x="2167773" y="1431927"/>
                  </a:lnTo>
                  <a:lnTo>
                    <a:pt x="2180291" y="1387629"/>
                  </a:lnTo>
                  <a:lnTo>
                    <a:pt x="2190997" y="1342599"/>
                  </a:lnTo>
                  <a:lnTo>
                    <a:pt x="2199849" y="1296881"/>
                  </a:lnTo>
                  <a:lnTo>
                    <a:pt x="2206807" y="1250515"/>
                  </a:lnTo>
                  <a:lnTo>
                    <a:pt x="2211829" y="1203543"/>
                  </a:lnTo>
                  <a:lnTo>
                    <a:pt x="2214872" y="1156007"/>
                  </a:lnTo>
                  <a:lnTo>
                    <a:pt x="2215896" y="1107947"/>
                  </a:lnTo>
                  <a:lnTo>
                    <a:pt x="2214872" y="1059888"/>
                  </a:lnTo>
                  <a:lnTo>
                    <a:pt x="2211829" y="1012352"/>
                  </a:lnTo>
                  <a:lnTo>
                    <a:pt x="2206807" y="965380"/>
                  </a:lnTo>
                  <a:lnTo>
                    <a:pt x="2199849" y="919014"/>
                  </a:lnTo>
                  <a:lnTo>
                    <a:pt x="2190997" y="873296"/>
                  </a:lnTo>
                  <a:lnTo>
                    <a:pt x="2180291" y="828266"/>
                  </a:lnTo>
                  <a:lnTo>
                    <a:pt x="2167773" y="783968"/>
                  </a:lnTo>
                  <a:lnTo>
                    <a:pt x="2153485" y="740442"/>
                  </a:lnTo>
                  <a:lnTo>
                    <a:pt x="2137469" y="697729"/>
                  </a:lnTo>
                  <a:lnTo>
                    <a:pt x="2119765" y="655872"/>
                  </a:lnTo>
                  <a:lnTo>
                    <a:pt x="2100416" y="614912"/>
                  </a:lnTo>
                  <a:lnTo>
                    <a:pt x="2079463" y="574891"/>
                  </a:lnTo>
                  <a:lnTo>
                    <a:pt x="2056948" y="535850"/>
                  </a:lnTo>
                  <a:lnTo>
                    <a:pt x="2032913" y="497831"/>
                  </a:lnTo>
                  <a:lnTo>
                    <a:pt x="2007398" y="460875"/>
                  </a:lnTo>
                  <a:lnTo>
                    <a:pt x="1980445" y="425024"/>
                  </a:lnTo>
                  <a:lnTo>
                    <a:pt x="1952097" y="390319"/>
                  </a:lnTo>
                  <a:lnTo>
                    <a:pt x="1922394" y="356803"/>
                  </a:lnTo>
                  <a:lnTo>
                    <a:pt x="1891379" y="324516"/>
                  </a:lnTo>
                  <a:lnTo>
                    <a:pt x="1859092" y="293501"/>
                  </a:lnTo>
                  <a:lnTo>
                    <a:pt x="1825576" y="263798"/>
                  </a:lnTo>
                  <a:lnTo>
                    <a:pt x="1790871" y="235450"/>
                  </a:lnTo>
                  <a:lnTo>
                    <a:pt x="1755020" y="208497"/>
                  </a:lnTo>
                  <a:lnTo>
                    <a:pt x="1718064" y="182982"/>
                  </a:lnTo>
                  <a:lnTo>
                    <a:pt x="1680045" y="158947"/>
                  </a:lnTo>
                  <a:lnTo>
                    <a:pt x="1641004" y="136432"/>
                  </a:lnTo>
                  <a:lnTo>
                    <a:pt x="1600983" y="115479"/>
                  </a:lnTo>
                  <a:lnTo>
                    <a:pt x="1560023" y="96130"/>
                  </a:lnTo>
                  <a:lnTo>
                    <a:pt x="1518166" y="78426"/>
                  </a:lnTo>
                  <a:lnTo>
                    <a:pt x="1475453" y="62410"/>
                  </a:lnTo>
                  <a:lnTo>
                    <a:pt x="1431927" y="48122"/>
                  </a:lnTo>
                  <a:lnTo>
                    <a:pt x="1387629" y="35604"/>
                  </a:lnTo>
                  <a:lnTo>
                    <a:pt x="1342599" y="24898"/>
                  </a:lnTo>
                  <a:lnTo>
                    <a:pt x="1296881" y="16046"/>
                  </a:lnTo>
                  <a:lnTo>
                    <a:pt x="1250515" y="9088"/>
                  </a:lnTo>
                  <a:lnTo>
                    <a:pt x="1203543" y="4066"/>
                  </a:lnTo>
                  <a:lnTo>
                    <a:pt x="1156007" y="1023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8"/>
            <p:cNvSpPr/>
            <p:nvPr/>
          </p:nvSpPr>
          <p:spPr>
            <a:xfrm>
              <a:off x="499872" y="3785615"/>
              <a:ext cx="2216150" cy="2216150"/>
            </a:xfrm>
            <a:custGeom>
              <a:avLst/>
              <a:gdLst/>
              <a:ahLst/>
              <a:cxnLst/>
              <a:rect l="l" t="t" r="r" b="b"/>
              <a:pathLst>
                <a:path w="2216150" h="2216150">
                  <a:moveTo>
                    <a:pt x="0" y="1107947"/>
                  </a:moveTo>
                  <a:lnTo>
                    <a:pt x="1023" y="1059888"/>
                  </a:lnTo>
                  <a:lnTo>
                    <a:pt x="4066" y="1012352"/>
                  </a:lnTo>
                  <a:lnTo>
                    <a:pt x="9088" y="965380"/>
                  </a:lnTo>
                  <a:lnTo>
                    <a:pt x="16045" y="919014"/>
                  </a:lnTo>
                  <a:lnTo>
                    <a:pt x="24898" y="873296"/>
                  </a:lnTo>
                  <a:lnTo>
                    <a:pt x="35604" y="828266"/>
                  </a:lnTo>
                  <a:lnTo>
                    <a:pt x="48121" y="783968"/>
                  </a:lnTo>
                  <a:lnTo>
                    <a:pt x="62409" y="740442"/>
                  </a:lnTo>
                  <a:lnTo>
                    <a:pt x="78425" y="697729"/>
                  </a:lnTo>
                  <a:lnTo>
                    <a:pt x="96128" y="655872"/>
                  </a:lnTo>
                  <a:lnTo>
                    <a:pt x="115477" y="614912"/>
                  </a:lnTo>
                  <a:lnTo>
                    <a:pt x="136429" y="574891"/>
                  </a:lnTo>
                  <a:lnTo>
                    <a:pt x="158944" y="535850"/>
                  </a:lnTo>
                  <a:lnTo>
                    <a:pt x="182979" y="497831"/>
                  </a:lnTo>
                  <a:lnTo>
                    <a:pt x="208494" y="460875"/>
                  </a:lnTo>
                  <a:lnTo>
                    <a:pt x="235446" y="425024"/>
                  </a:lnTo>
                  <a:lnTo>
                    <a:pt x="263794" y="390319"/>
                  </a:lnTo>
                  <a:lnTo>
                    <a:pt x="293496" y="356803"/>
                  </a:lnTo>
                  <a:lnTo>
                    <a:pt x="324511" y="324516"/>
                  </a:lnTo>
                  <a:lnTo>
                    <a:pt x="356798" y="293501"/>
                  </a:lnTo>
                  <a:lnTo>
                    <a:pt x="390314" y="263798"/>
                  </a:lnTo>
                  <a:lnTo>
                    <a:pt x="425019" y="235450"/>
                  </a:lnTo>
                  <a:lnTo>
                    <a:pt x="460869" y="208497"/>
                  </a:lnTo>
                  <a:lnTo>
                    <a:pt x="497825" y="182982"/>
                  </a:lnTo>
                  <a:lnTo>
                    <a:pt x="535845" y="158947"/>
                  </a:lnTo>
                  <a:lnTo>
                    <a:pt x="574886" y="136432"/>
                  </a:lnTo>
                  <a:lnTo>
                    <a:pt x="614907" y="115479"/>
                  </a:lnTo>
                  <a:lnTo>
                    <a:pt x="655867" y="96130"/>
                  </a:lnTo>
                  <a:lnTo>
                    <a:pt x="697724" y="78426"/>
                  </a:lnTo>
                  <a:lnTo>
                    <a:pt x="740437" y="62410"/>
                  </a:lnTo>
                  <a:lnTo>
                    <a:pt x="783963" y="48122"/>
                  </a:lnTo>
                  <a:lnTo>
                    <a:pt x="828262" y="35604"/>
                  </a:lnTo>
                  <a:lnTo>
                    <a:pt x="873292" y="24898"/>
                  </a:lnTo>
                  <a:lnTo>
                    <a:pt x="919011" y="16046"/>
                  </a:lnTo>
                  <a:lnTo>
                    <a:pt x="965377" y="9088"/>
                  </a:lnTo>
                  <a:lnTo>
                    <a:pt x="1012350" y="4066"/>
                  </a:lnTo>
                  <a:lnTo>
                    <a:pt x="1059887" y="1023"/>
                  </a:lnTo>
                  <a:lnTo>
                    <a:pt x="1107948" y="0"/>
                  </a:lnTo>
                  <a:lnTo>
                    <a:pt x="1156007" y="1023"/>
                  </a:lnTo>
                  <a:lnTo>
                    <a:pt x="1203543" y="4066"/>
                  </a:lnTo>
                  <a:lnTo>
                    <a:pt x="1250515" y="9088"/>
                  </a:lnTo>
                  <a:lnTo>
                    <a:pt x="1296881" y="16046"/>
                  </a:lnTo>
                  <a:lnTo>
                    <a:pt x="1342599" y="24898"/>
                  </a:lnTo>
                  <a:lnTo>
                    <a:pt x="1387629" y="35604"/>
                  </a:lnTo>
                  <a:lnTo>
                    <a:pt x="1431927" y="48122"/>
                  </a:lnTo>
                  <a:lnTo>
                    <a:pt x="1475453" y="62410"/>
                  </a:lnTo>
                  <a:lnTo>
                    <a:pt x="1518166" y="78426"/>
                  </a:lnTo>
                  <a:lnTo>
                    <a:pt x="1560023" y="96130"/>
                  </a:lnTo>
                  <a:lnTo>
                    <a:pt x="1600983" y="115479"/>
                  </a:lnTo>
                  <a:lnTo>
                    <a:pt x="1641004" y="136432"/>
                  </a:lnTo>
                  <a:lnTo>
                    <a:pt x="1680045" y="158947"/>
                  </a:lnTo>
                  <a:lnTo>
                    <a:pt x="1718064" y="182982"/>
                  </a:lnTo>
                  <a:lnTo>
                    <a:pt x="1755020" y="208497"/>
                  </a:lnTo>
                  <a:lnTo>
                    <a:pt x="1790871" y="235450"/>
                  </a:lnTo>
                  <a:lnTo>
                    <a:pt x="1825576" y="263798"/>
                  </a:lnTo>
                  <a:lnTo>
                    <a:pt x="1859092" y="293501"/>
                  </a:lnTo>
                  <a:lnTo>
                    <a:pt x="1891379" y="324516"/>
                  </a:lnTo>
                  <a:lnTo>
                    <a:pt x="1922394" y="356803"/>
                  </a:lnTo>
                  <a:lnTo>
                    <a:pt x="1952097" y="390319"/>
                  </a:lnTo>
                  <a:lnTo>
                    <a:pt x="1980445" y="425024"/>
                  </a:lnTo>
                  <a:lnTo>
                    <a:pt x="2007398" y="460875"/>
                  </a:lnTo>
                  <a:lnTo>
                    <a:pt x="2032913" y="497831"/>
                  </a:lnTo>
                  <a:lnTo>
                    <a:pt x="2056948" y="535850"/>
                  </a:lnTo>
                  <a:lnTo>
                    <a:pt x="2079463" y="574891"/>
                  </a:lnTo>
                  <a:lnTo>
                    <a:pt x="2100416" y="614912"/>
                  </a:lnTo>
                  <a:lnTo>
                    <a:pt x="2119765" y="655872"/>
                  </a:lnTo>
                  <a:lnTo>
                    <a:pt x="2137469" y="697729"/>
                  </a:lnTo>
                  <a:lnTo>
                    <a:pt x="2153485" y="740442"/>
                  </a:lnTo>
                  <a:lnTo>
                    <a:pt x="2167773" y="783968"/>
                  </a:lnTo>
                  <a:lnTo>
                    <a:pt x="2180291" y="828266"/>
                  </a:lnTo>
                  <a:lnTo>
                    <a:pt x="2190997" y="873296"/>
                  </a:lnTo>
                  <a:lnTo>
                    <a:pt x="2199849" y="919014"/>
                  </a:lnTo>
                  <a:lnTo>
                    <a:pt x="2206807" y="965380"/>
                  </a:lnTo>
                  <a:lnTo>
                    <a:pt x="2211829" y="1012352"/>
                  </a:lnTo>
                  <a:lnTo>
                    <a:pt x="2214872" y="1059888"/>
                  </a:lnTo>
                  <a:lnTo>
                    <a:pt x="2215896" y="1107947"/>
                  </a:lnTo>
                  <a:lnTo>
                    <a:pt x="2214872" y="1156007"/>
                  </a:lnTo>
                  <a:lnTo>
                    <a:pt x="2211829" y="1203543"/>
                  </a:lnTo>
                  <a:lnTo>
                    <a:pt x="2206807" y="1250515"/>
                  </a:lnTo>
                  <a:lnTo>
                    <a:pt x="2199849" y="1296881"/>
                  </a:lnTo>
                  <a:lnTo>
                    <a:pt x="2190997" y="1342599"/>
                  </a:lnTo>
                  <a:lnTo>
                    <a:pt x="2180291" y="1387629"/>
                  </a:lnTo>
                  <a:lnTo>
                    <a:pt x="2167773" y="1431927"/>
                  </a:lnTo>
                  <a:lnTo>
                    <a:pt x="2153485" y="1475453"/>
                  </a:lnTo>
                  <a:lnTo>
                    <a:pt x="2137469" y="1518166"/>
                  </a:lnTo>
                  <a:lnTo>
                    <a:pt x="2119765" y="1560023"/>
                  </a:lnTo>
                  <a:lnTo>
                    <a:pt x="2100416" y="1600983"/>
                  </a:lnTo>
                  <a:lnTo>
                    <a:pt x="2079463" y="1641004"/>
                  </a:lnTo>
                  <a:lnTo>
                    <a:pt x="2056948" y="1680045"/>
                  </a:lnTo>
                  <a:lnTo>
                    <a:pt x="2032913" y="1718064"/>
                  </a:lnTo>
                  <a:lnTo>
                    <a:pt x="2007398" y="1755020"/>
                  </a:lnTo>
                  <a:lnTo>
                    <a:pt x="1980445" y="1790871"/>
                  </a:lnTo>
                  <a:lnTo>
                    <a:pt x="1952097" y="1825576"/>
                  </a:lnTo>
                  <a:lnTo>
                    <a:pt x="1922394" y="1859092"/>
                  </a:lnTo>
                  <a:lnTo>
                    <a:pt x="1891379" y="1891379"/>
                  </a:lnTo>
                  <a:lnTo>
                    <a:pt x="1859092" y="1922394"/>
                  </a:lnTo>
                  <a:lnTo>
                    <a:pt x="1825576" y="1952097"/>
                  </a:lnTo>
                  <a:lnTo>
                    <a:pt x="1790871" y="1980445"/>
                  </a:lnTo>
                  <a:lnTo>
                    <a:pt x="1755020" y="2007398"/>
                  </a:lnTo>
                  <a:lnTo>
                    <a:pt x="1718064" y="2032913"/>
                  </a:lnTo>
                  <a:lnTo>
                    <a:pt x="1680045" y="2056948"/>
                  </a:lnTo>
                  <a:lnTo>
                    <a:pt x="1641004" y="2079463"/>
                  </a:lnTo>
                  <a:lnTo>
                    <a:pt x="1600983" y="2100416"/>
                  </a:lnTo>
                  <a:lnTo>
                    <a:pt x="1560023" y="2119765"/>
                  </a:lnTo>
                  <a:lnTo>
                    <a:pt x="1518166" y="2137469"/>
                  </a:lnTo>
                  <a:lnTo>
                    <a:pt x="1475453" y="2153485"/>
                  </a:lnTo>
                  <a:lnTo>
                    <a:pt x="1431927" y="2167773"/>
                  </a:lnTo>
                  <a:lnTo>
                    <a:pt x="1387629" y="2180291"/>
                  </a:lnTo>
                  <a:lnTo>
                    <a:pt x="1342599" y="2190997"/>
                  </a:lnTo>
                  <a:lnTo>
                    <a:pt x="1296881" y="2199849"/>
                  </a:lnTo>
                  <a:lnTo>
                    <a:pt x="1250515" y="2206807"/>
                  </a:lnTo>
                  <a:lnTo>
                    <a:pt x="1203543" y="2211829"/>
                  </a:lnTo>
                  <a:lnTo>
                    <a:pt x="1156007" y="2214872"/>
                  </a:lnTo>
                  <a:lnTo>
                    <a:pt x="1107948" y="2215895"/>
                  </a:lnTo>
                  <a:lnTo>
                    <a:pt x="1059887" y="2214872"/>
                  </a:lnTo>
                  <a:lnTo>
                    <a:pt x="1012350" y="2211829"/>
                  </a:lnTo>
                  <a:lnTo>
                    <a:pt x="965377" y="2206807"/>
                  </a:lnTo>
                  <a:lnTo>
                    <a:pt x="919011" y="2199849"/>
                  </a:lnTo>
                  <a:lnTo>
                    <a:pt x="873292" y="2190997"/>
                  </a:lnTo>
                  <a:lnTo>
                    <a:pt x="828262" y="2180291"/>
                  </a:lnTo>
                  <a:lnTo>
                    <a:pt x="783963" y="2167773"/>
                  </a:lnTo>
                  <a:lnTo>
                    <a:pt x="740437" y="2153485"/>
                  </a:lnTo>
                  <a:lnTo>
                    <a:pt x="697724" y="2137469"/>
                  </a:lnTo>
                  <a:lnTo>
                    <a:pt x="655867" y="2119765"/>
                  </a:lnTo>
                  <a:lnTo>
                    <a:pt x="614907" y="2100416"/>
                  </a:lnTo>
                  <a:lnTo>
                    <a:pt x="574886" y="2079463"/>
                  </a:lnTo>
                  <a:lnTo>
                    <a:pt x="535845" y="2056948"/>
                  </a:lnTo>
                  <a:lnTo>
                    <a:pt x="497825" y="2032913"/>
                  </a:lnTo>
                  <a:lnTo>
                    <a:pt x="460869" y="2007398"/>
                  </a:lnTo>
                  <a:lnTo>
                    <a:pt x="425019" y="1980445"/>
                  </a:lnTo>
                  <a:lnTo>
                    <a:pt x="390314" y="1952097"/>
                  </a:lnTo>
                  <a:lnTo>
                    <a:pt x="356798" y="1922394"/>
                  </a:lnTo>
                  <a:lnTo>
                    <a:pt x="324511" y="1891379"/>
                  </a:lnTo>
                  <a:lnTo>
                    <a:pt x="293496" y="1859092"/>
                  </a:lnTo>
                  <a:lnTo>
                    <a:pt x="263794" y="1825576"/>
                  </a:lnTo>
                  <a:lnTo>
                    <a:pt x="235446" y="1790871"/>
                  </a:lnTo>
                  <a:lnTo>
                    <a:pt x="208494" y="1755020"/>
                  </a:lnTo>
                  <a:lnTo>
                    <a:pt x="182979" y="1718064"/>
                  </a:lnTo>
                  <a:lnTo>
                    <a:pt x="158944" y="1680045"/>
                  </a:lnTo>
                  <a:lnTo>
                    <a:pt x="136429" y="1641004"/>
                  </a:lnTo>
                  <a:lnTo>
                    <a:pt x="115477" y="1600983"/>
                  </a:lnTo>
                  <a:lnTo>
                    <a:pt x="96128" y="1560023"/>
                  </a:lnTo>
                  <a:lnTo>
                    <a:pt x="78425" y="1518166"/>
                  </a:lnTo>
                  <a:lnTo>
                    <a:pt x="62409" y="1475453"/>
                  </a:lnTo>
                  <a:lnTo>
                    <a:pt x="48121" y="1431927"/>
                  </a:lnTo>
                  <a:lnTo>
                    <a:pt x="35604" y="1387629"/>
                  </a:lnTo>
                  <a:lnTo>
                    <a:pt x="24898" y="1342599"/>
                  </a:lnTo>
                  <a:lnTo>
                    <a:pt x="16045" y="1296881"/>
                  </a:lnTo>
                  <a:lnTo>
                    <a:pt x="9088" y="1250515"/>
                  </a:lnTo>
                  <a:lnTo>
                    <a:pt x="4066" y="1203543"/>
                  </a:lnTo>
                  <a:lnTo>
                    <a:pt x="1023" y="1156007"/>
                  </a:lnTo>
                  <a:lnTo>
                    <a:pt x="0" y="1107947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453884" y="1834960"/>
            <a:ext cx="1643380" cy="1572895"/>
          </a:xfrm>
          <a:custGeom>
            <a:avLst/>
            <a:gdLst/>
            <a:ahLst/>
            <a:cxnLst/>
            <a:rect l="l" t="t" r="r" b="b"/>
            <a:pathLst>
              <a:path w="1643379" h="1572895">
                <a:moveTo>
                  <a:pt x="0" y="786384"/>
                </a:moveTo>
                <a:lnTo>
                  <a:pt x="1394" y="740174"/>
                </a:lnTo>
                <a:lnTo>
                  <a:pt x="5526" y="694669"/>
                </a:lnTo>
                <a:lnTo>
                  <a:pt x="12319" y="649940"/>
                </a:lnTo>
                <a:lnTo>
                  <a:pt x="21695" y="606063"/>
                </a:lnTo>
                <a:lnTo>
                  <a:pt x="33578" y="563110"/>
                </a:lnTo>
                <a:lnTo>
                  <a:pt x="47891" y="521156"/>
                </a:lnTo>
                <a:lnTo>
                  <a:pt x="64555" y="480274"/>
                </a:lnTo>
                <a:lnTo>
                  <a:pt x="83495" y="440538"/>
                </a:lnTo>
                <a:lnTo>
                  <a:pt x="104633" y="402021"/>
                </a:lnTo>
                <a:lnTo>
                  <a:pt x="127893" y="364798"/>
                </a:lnTo>
                <a:lnTo>
                  <a:pt x="153196" y="328942"/>
                </a:lnTo>
                <a:lnTo>
                  <a:pt x="180467" y="294527"/>
                </a:lnTo>
                <a:lnTo>
                  <a:pt x="209627" y="261626"/>
                </a:lnTo>
                <a:lnTo>
                  <a:pt x="240601" y="230314"/>
                </a:lnTo>
                <a:lnTo>
                  <a:pt x="273310" y="200664"/>
                </a:lnTo>
                <a:lnTo>
                  <a:pt x="307679" y="172749"/>
                </a:lnTo>
                <a:lnTo>
                  <a:pt x="343629" y="146644"/>
                </a:lnTo>
                <a:lnTo>
                  <a:pt x="381083" y="122422"/>
                </a:lnTo>
                <a:lnTo>
                  <a:pt x="419966" y="100157"/>
                </a:lnTo>
                <a:lnTo>
                  <a:pt x="460199" y="79923"/>
                </a:lnTo>
                <a:lnTo>
                  <a:pt x="501705" y="61793"/>
                </a:lnTo>
                <a:lnTo>
                  <a:pt x="544408" y="45841"/>
                </a:lnTo>
                <a:lnTo>
                  <a:pt x="588230" y="32141"/>
                </a:lnTo>
                <a:lnTo>
                  <a:pt x="633095" y="20767"/>
                </a:lnTo>
                <a:lnTo>
                  <a:pt x="678925" y="11792"/>
                </a:lnTo>
                <a:lnTo>
                  <a:pt x="725643" y="5290"/>
                </a:lnTo>
                <a:lnTo>
                  <a:pt x="773172" y="1334"/>
                </a:lnTo>
                <a:lnTo>
                  <a:pt x="821436" y="0"/>
                </a:lnTo>
                <a:lnTo>
                  <a:pt x="869699" y="1334"/>
                </a:lnTo>
                <a:lnTo>
                  <a:pt x="917228" y="5290"/>
                </a:lnTo>
                <a:lnTo>
                  <a:pt x="963946" y="11792"/>
                </a:lnTo>
                <a:lnTo>
                  <a:pt x="1009776" y="20767"/>
                </a:lnTo>
                <a:lnTo>
                  <a:pt x="1054641" y="32141"/>
                </a:lnTo>
                <a:lnTo>
                  <a:pt x="1098463" y="45841"/>
                </a:lnTo>
                <a:lnTo>
                  <a:pt x="1141166" y="61793"/>
                </a:lnTo>
                <a:lnTo>
                  <a:pt x="1182672" y="79923"/>
                </a:lnTo>
                <a:lnTo>
                  <a:pt x="1222905" y="100157"/>
                </a:lnTo>
                <a:lnTo>
                  <a:pt x="1261788" y="122422"/>
                </a:lnTo>
                <a:lnTo>
                  <a:pt x="1299242" y="146644"/>
                </a:lnTo>
                <a:lnTo>
                  <a:pt x="1335192" y="172749"/>
                </a:lnTo>
                <a:lnTo>
                  <a:pt x="1369561" y="200664"/>
                </a:lnTo>
                <a:lnTo>
                  <a:pt x="1402270" y="230314"/>
                </a:lnTo>
                <a:lnTo>
                  <a:pt x="1433244" y="261626"/>
                </a:lnTo>
                <a:lnTo>
                  <a:pt x="1462404" y="294527"/>
                </a:lnTo>
                <a:lnTo>
                  <a:pt x="1489675" y="328942"/>
                </a:lnTo>
                <a:lnTo>
                  <a:pt x="1514978" y="364798"/>
                </a:lnTo>
                <a:lnTo>
                  <a:pt x="1538238" y="402021"/>
                </a:lnTo>
                <a:lnTo>
                  <a:pt x="1559376" y="440538"/>
                </a:lnTo>
                <a:lnTo>
                  <a:pt x="1578316" y="480274"/>
                </a:lnTo>
                <a:lnTo>
                  <a:pt x="1594980" y="521156"/>
                </a:lnTo>
                <a:lnTo>
                  <a:pt x="1609293" y="563110"/>
                </a:lnTo>
                <a:lnTo>
                  <a:pt x="1621176" y="606063"/>
                </a:lnTo>
                <a:lnTo>
                  <a:pt x="1630552" y="649940"/>
                </a:lnTo>
                <a:lnTo>
                  <a:pt x="1637345" y="694669"/>
                </a:lnTo>
                <a:lnTo>
                  <a:pt x="1641477" y="740174"/>
                </a:lnTo>
                <a:lnTo>
                  <a:pt x="1642871" y="786384"/>
                </a:lnTo>
                <a:lnTo>
                  <a:pt x="1641477" y="832593"/>
                </a:lnTo>
                <a:lnTo>
                  <a:pt x="1637345" y="878098"/>
                </a:lnTo>
                <a:lnTo>
                  <a:pt x="1630552" y="922827"/>
                </a:lnTo>
                <a:lnTo>
                  <a:pt x="1621176" y="966704"/>
                </a:lnTo>
                <a:lnTo>
                  <a:pt x="1609293" y="1009657"/>
                </a:lnTo>
                <a:lnTo>
                  <a:pt x="1594980" y="1051611"/>
                </a:lnTo>
                <a:lnTo>
                  <a:pt x="1578316" y="1092493"/>
                </a:lnTo>
                <a:lnTo>
                  <a:pt x="1559376" y="1132229"/>
                </a:lnTo>
                <a:lnTo>
                  <a:pt x="1538238" y="1170746"/>
                </a:lnTo>
                <a:lnTo>
                  <a:pt x="1514978" y="1207969"/>
                </a:lnTo>
                <a:lnTo>
                  <a:pt x="1489675" y="1243825"/>
                </a:lnTo>
                <a:lnTo>
                  <a:pt x="1462404" y="1278240"/>
                </a:lnTo>
                <a:lnTo>
                  <a:pt x="1433244" y="1311141"/>
                </a:lnTo>
                <a:lnTo>
                  <a:pt x="1402270" y="1342453"/>
                </a:lnTo>
                <a:lnTo>
                  <a:pt x="1369561" y="1372103"/>
                </a:lnTo>
                <a:lnTo>
                  <a:pt x="1335192" y="1400018"/>
                </a:lnTo>
                <a:lnTo>
                  <a:pt x="1299242" y="1426123"/>
                </a:lnTo>
                <a:lnTo>
                  <a:pt x="1261788" y="1450345"/>
                </a:lnTo>
                <a:lnTo>
                  <a:pt x="1222905" y="1472610"/>
                </a:lnTo>
                <a:lnTo>
                  <a:pt x="1182672" y="1492844"/>
                </a:lnTo>
                <a:lnTo>
                  <a:pt x="1141166" y="1510974"/>
                </a:lnTo>
                <a:lnTo>
                  <a:pt x="1098463" y="1526926"/>
                </a:lnTo>
                <a:lnTo>
                  <a:pt x="1054641" y="1540626"/>
                </a:lnTo>
                <a:lnTo>
                  <a:pt x="1009776" y="1552000"/>
                </a:lnTo>
                <a:lnTo>
                  <a:pt x="963946" y="1560975"/>
                </a:lnTo>
                <a:lnTo>
                  <a:pt x="917228" y="1567477"/>
                </a:lnTo>
                <a:lnTo>
                  <a:pt x="869699" y="1571433"/>
                </a:lnTo>
                <a:lnTo>
                  <a:pt x="821436" y="1572768"/>
                </a:lnTo>
                <a:lnTo>
                  <a:pt x="773172" y="1571433"/>
                </a:lnTo>
                <a:lnTo>
                  <a:pt x="725643" y="1567477"/>
                </a:lnTo>
                <a:lnTo>
                  <a:pt x="678925" y="1560975"/>
                </a:lnTo>
                <a:lnTo>
                  <a:pt x="633095" y="1552000"/>
                </a:lnTo>
                <a:lnTo>
                  <a:pt x="588230" y="1540626"/>
                </a:lnTo>
                <a:lnTo>
                  <a:pt x="544408" y="1526926"/>
                </a:lnTo>
                <a:lnTo>
                  <a:pt x="501705" y="1510974"/>
                </a:lnTo>
                <a:lnTo>
                  <a:pt x="460199" y="1492844"/>
                </a:lnTo>
                <a:lnTo>
                  <a:pt x="419966" y="1472610"/>
                </a:lnTo>
                <a:lnTo>
                  <a:pt x="381083" y="1450345"/>
                </a:lnTo>
                <a:lnTo>
                  <a:pt x="343629" y="1426123"/>
                </a:lnTo>
                <a:lnTo>
                  <a:pt x="307679" y="1400018"/>
                </a:lnTo>
                <a:lnTo>
                  <a:pt x="273310" y="1372103"/>
                </a:lnTo>
                <a:lnTo>
                  <a:pt x="240601" y="1342453"/>
                </a:lnTo>
                <a:lnTo>
                  <a:pt x="209627" y="1311141"/>
                </a:lnTo>
                <a:lnTo>
                  <a:pt x="180467" y="1278240"/>
                </a:lnTo>
                <a:lnTo>
                  <a:pt x="153196" y="1243825"/>
                </a:lnTo>
                <a:lnTo>
                  <a:pt x="127893" y="1207969"/>
                </a:lnTo>
                <a:lnTo>
                  <a:pt x="104633" y="1170746"/>
                </a:lnTo>
                <a:lnTo>
                  <a:pt x="83495" y="1132229"/>
                </a:lnTo>
                <a:lnTo>
                  <a:pt x="64555" y="1092493"/>
                </a:lnTo>
                <a:lnTo>
                  <a:pt x="47891" y="1051611"/>
                </a:lnTo>
                <a:lnTo>
                  <a:pt x="33578" y="1009657"/>
                </a:lnTo>
                <a:lnTo>
                  <a:pt x="21695" y="966704"/>
                </a:lnTo>
                <a:lnTo>
                  <a:pt x="12319" y="922827"/>
                </a:lnTo>
                <a:lnTo>
                  <a:pt x="5526" y="878098"/>
                </a:lnTo>
                <a:lnTo>
                  <a:pt x="1394" y="832593"/>
                </a:lnTo>
                <a:lnTo>
                  <a:pt x="0" y="786384"/>
                </a:lnTo>
                <a:close/>
              </a:path>
            </a:pathLst>
          </a:custGeom>
          <a:ln w="762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797552" y="2251010"/>
            <a:ext cx="2024380" cy="381000"/>
            <a:chOff x="3273552" y="4489703"/>
            <a:chExt cx="2024380" cy="381000"/>
          </a:xfrm>
        </p:grpSpPr>
        <p:sp>
          <p:nvSpPr>
            <p:cNvPr id="6" name="object 6"/>
            <p:cNvSpPr/>
            <p:nvPr/>
          </p:nvSpPr>
          <p:spPr>
            <a:xfrm>
              <a:off x="3285744" y="4501895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1821179" y="0"/>
                  </a:moveTo>
                  <a:lnTo>
                    <a:pt x="1821179" y="89153"/>
                  </a:lnTo>
                  <a:lnTo>
                    <a:pt x="0" y="89153"/>
                  </a:lnTo>
                  <a:lnTo>
                    <a:pt x="0" y="267461"/>
                  </a:lnTo>
                  <a:lnTo>
                    <a:pt x="1821179" y="267461"/>
                  </a:lnTo>
                  <a:lnTo>
                    <a:pt x="1821179" y="356615"/>
                  </a:lnTo>
                  <a:lnTo>
                    <a:pt x="1999488" y="178307"/>
                  </a:lnTo>
                  <a:lnTo>
                    <a:pt x="18211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85744" y="4501895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0" y="89153"/>
                  </a:moveTo>
                  <a:lnTo>
                    <a:pt x="1821179" y="89153"/>
                  </a:lnTo>
                  <a:lnTo>
                    <a:pt x="1821179" y="0"/>
                  </a:lnTo>
                  <a:lnTo>
                    <a:pt x="1999488" y="178307"/>
                  </a:lnTo>
                  <a:lnTo>
                    <a:pt x="1821179" y="356615"/>
                  </a:lnTo>
                  <a:lnTo>
                    <a:pt x="1821179" y="267461"/>
                  </a:lnTo>
                  <a:lnTo>
                    <a:pt x="0" y="267461"/>
                  </a:lnTo>
                  <a:lnTo>
                    <a:pt x="0" y="89153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23967" y="1675272"/>
            <a:ext cx="2083563" cy="1857616"/>
            <a:chOff x="487680" y="3773423"/>
            <a:chExt cx="2240280" cy="2240280"/>
          </a:xfrm>
        </p:grpSpPr>
        <p:sp>
          <p:nvSpPr>
            <p:cNvPr id="9" name="object 9"/>
            <p:cNvSpPr/>
            <p:nvPr/>
          </p:nvSpPr>
          <p:spPr>
            <a:xfrm>
              <a:off x="499872" y="3785615"/>
              <a:ext cx="2216150" cy="2216150"/>
            </a:xfrm>
            <a:custGeom>
              <a:avLst/>
              <a:gdLst/>
              <a:ahLst/>
              <a:cxnLst/>
              <a:rect l="l" t="t" r="r" b="b"/>
              <a:pathLst>
                <a:path w="2216150" h="2216150">
                  <a:moveTo>
                    <a:pt x="1107948" y="0"/>
                  </a:moveTo>
                  <a:lnTo>
                    <a:pt x="1059887" y="1023"/>
                  </a:lnTo>
                  <a:lnTo>
                    <a:pt x="1012350" y="4066"/>
                  </a:lnTo>
                  <a:lnTo>
                    <a:pt x="965377" y="9088"/>
                  </a:lnTo>
                  <a:lnTo>
                    <a:pt x="919011" y="16046"/>
                  </a:lnTo>
                  <a:lnTo>
                    <a:pt x="873292" y="24898"/>
                  </a:lnTo>
                  <a:lnTo>
                    <a:pt x="828262" y="35604"/>
                  </a:lnTo>
                  <a:lnTo>
                    <a:pt x="783963" y="48122"/>
                  </a:lnTo>
                  <a:lnTo>
                    <a:pt x="740437" y="62410"/>
                  </a:lnTo>
                  <a:lnTo>
                    <a:pt x="697724" y="78426"/>
                  </a:lnTo>
                  <a:lnTo>
                    <a:pt x="655867" y="96130"/>
                  </a:lnTo>
                  <a:lnTo>
                    <a:pt x="614907" y="115479"/>
                  </a:lnTo>
                  <a:lnTo>
                    <a:pt x="574886" y="136432"/>
                  </a:lnTo>
                  <a:lnTo>
                    <a:pt x="535845" y="158947"/>
                  </a:lnTo>
                  <a:lnTo>
                    <a:pt x="497825" y="182982"/>
                  </a:lnTo>
                  <a:lnTo>
                    <a:pt x="460869" y="208497"/>
                  </a:lnTo>
                  <a:lnTo>
                    <a:pt x="425019" y="235450"/>
                  </a:lnTo>
                  <a:lnTo>
                    <a:pt x="390314" y="263798"/>
                  </a:lnTo>
                  <a:lnTo>
                    <a:pt x="356798" y="293501"/>
                  </a:lnTo>
                  <a:lnTo>
                    <a:pt x="324511" y="324516"/>
                  </a:lnTo>
                  <a:lnTo>
                    <a:pt x="293496" y="356803"/>
                  </a:lnTo>
                  <a:lnTo>
                    <a:pt x="263794" y="390319"/>
                  </a:lnTo>
                  <a:lnTo>
                    <a:pt x="235446" y="425024"/>
                  </a:lnTo>
                  <a:lnTo>
                    <a:pt x="208494" y="460875"/>
                  </a:lnTo>
                  <a:lnTo>
                    <a:pt x="182979" y="497831"/>
                  </a:lnTo>
                  <a:lnTo>
                    <a:pt x="158944" y="535850"/>
                  </a:lnTo>
                  <a:lnTo>
                    <a:pt x="136429" y="574891"/>
                  </a:lnTo>
                  <a:lnTo>
                    <a:pt x="115477" y="614912"/>
                  </a:lnTo>
                  <a:lnTo>
                    <a:pt x="96128" y="655872"/>
                  </a:lnTo>
                  <a:lnTo>
                    <a:pt x="78425" y="697729"/>
                  </a:lnTo>
                  <a:lnTo>
                    <a:pt x="62409" y="740442"/>
                  </a:lnTo>
                  <a:lnTo>
                    <a:pt x="48121" y="783968"/>
                  </a:lnTo>
                  <a:lnTo>
                    <a:pt x="35604" y="828266"/>
                  </a:lnTo>
                  <a:lnTo>
                    <a:pt x="24898" y="873296"/>
                  </a:lnTo>
                  <a:lnTo>
                    <a:pt x="16045" y="919014"/>
                  </a:lnTo>
                  <a:lnTo>
                    <a:pt x="9088" y="965380"/>
                  </a:lnTo>
                  <a:lnTo>
                    <a:pt x="4066" y="1012352"/>
                  </a:lnTo>
                  <a:lnTo>
                    <a:pt x="1023" y="1059888"/>
                  </a:lnTo>
                  <a:lnTo>
                    <a:pt x="0" y="1107947"/>
                  </a:lnTo>
                  <a:lnTo>
                    <a:pt x="1023" y="1156007"/>
                  </a:lnTo>
                  <a:lnTo>
                    <a:pt x="4066" y="1203543"/>
                  </a:lnTo>
                  <a:lnTo>
                    <a:pt x="9088" y="1250515"/>
                  </a:lnTo>
                  <a:lnTo>
                    <a:pt x="16045" y="1296881"/>
                  </a:lnTo>
                  <a:lnTo>
                    <a:pt x="24898" y="1342599"/>
                  </a:lnTo>
                  <a:lnTo>
                    <a:pt x="35604" y="1387629"/>
                  </a:lnTo>
                  <a:lnTo>
                    <a:pt x="48121" y="1431927"/>
                  </a:lnTo>
                  <a:lnTo>
                    <a:pt x="62409" y="1475453"/>
                  </a:lnTo>
                  <a:lnTo>
                    <a:pt x="78425" y="1518166"/>
                  </a:lnTo>
                  <a:lnTo>
                    <a:pt x="96128" y="1560023"/>
                  </a:lnTo>
                  <a:lnTo>
                    <a:pt x="115477" y="1600983"/>
                  </a:lnTo>
                  <a:lnTo>
                    <a:pt x="136429" y="1641004"/>
                  </a:lnTo>
                  <a:lnTo>
                    <a:pt x="158944" y="1680045"/>
                  </a:lnTo>
                  <a:lnTo>
                    <a:pt x="182979" y="1718064"/>
                  </a:lnTo>
                  <a:lnTo>
                    <a:pt x="208494" y="1755020"/>
                  </a:lnTo>
                  <a:lnTo>
                    <a:pt x="235446" y="1790871"/>
                  </a:lnTo>
                  <a:lnTo>
                    <a:pt x="263794" y="1825576"/>
                  </a:lnTo>
                  <a:lnTo>
                    <a:pt x="293496" y="1859092"/>
                  </a:lnTo>
                  <a:lnTo>
                    <a:pt x="324511" y="1891379"/>
                  </a:lnTo>
                  <a:lnTo>
                    <a:pt x="356798" y="1922394"/>
                  </a:lnTo>
                  <a:lnTo>
                    <a:pt x="390314" y="1952097"/>
                  </a:lnTo>
                  <a:lnTo>
                    <a:pt x="425019" y="1980445"/>
                  </a:lnTo>
                  <a:lnTo>
                    <a:pt x="460869" y="2007398"/>
                  </a:lnTo>
                  <a:lnTo>
                    <a:pt x="497825" y="2032913"/>
                  </a:lnTo>
                  <a:lnTo>
                    <a:pt x="535845" y="2056948"/>
                  </a:lnTo>
                  <a:lnTo>
                    <a:pt x="574886" y="2079463"/>
                  </a:lnTo>
                  <a:lnTo>
                    <a:pt x="614907" y="2100416"/>
                  </a:lnTo>
                  <a:lnTo>
                    <a:pt x="655867" y="2119765"/>
                  </a:lnTo>
                  <a:lnTo>
                    <a:pt x="697724" y="2137469"/>
                  </a:lnTo>
                  <a:lnTo>
                    <a:pt x="740437" y="2153485"/>
                  </a:lnTo>
                  <a:lnTo>
                    <a:pt x="783963" y="2167773"/>
                  </a:lnTo>
                  <a:lnTo>
                    <a:pt x="828262" y="2180291"/>
                  </a:lnTo>
                  <a:lnTo>
                    <a:pt x="873292" y="2190997"/>
                  </a:lnTo>
                  <a:lnTo>
                    <a:pt x="919011" y="2199849"/>
                  </a:lnTo>
                  <a:lnTo>
                    <a:pt x="965377" y="2206807"/>
                  </a:lnTo>
                  <a:lnTo>
                    <a:pt x="1012350" y="2211829"/>
                  </a:lnTo>
                  <a:lnTo>
                    <a:pt x="1059887" y="2214872"/>
                  </a:lnTo>
                  <a:lnTo>
                    <a:pt x="1107948" y="2215895"/>
                  </a:lnTo>
                  <a:lnTo>
                    <a:pt x="1156007" y="2214872"/>
                  </a:lnTo>
                  <a:lnTo>
                    <a:pt x="1203543" y="2211829"/>
                  </a:lnTo>
                  <a:lnTo>
                    <a:pt x="1250515" y="2206807"/>
                  </a:lnTo>
                  <a:lnTo>
                    <a:pt x="1296881" y="2199849"/>
                  </a:lnTo>
                  <a:lnTo>
                    <a:pt x="1342599" y="2190997"/>
                  </a:lnTo>
                  <a:lnTo>
                    <a:pt x="1387629" y="2180291"/>
                  </a:lnTo>
                  <a:lnTo>
                    <a:pt x="1431927" y="2167773"/>
                  </a:lnTo>
                  <a:lnTo>
                    <a:pt x="1475453" y="2153485"/>
                  </a:lnTo>
                  <a:lnTo>
                    <a:pt x="1518166" y="2137469"/>
                  </a:lnTo>
                  <a:lnTo>
                    <a:pt x="1560023" y="2119765"/>
                  </a:lnTo>
                  <a:lnTo>
                    <a:pt x="1600983" y="2100416"/>
                  </a:lnTo>
                  <a:lnTo>
                    <a:pt x="1641004" y="2079463"/>
                  </a:lnTo>
                  <a:lnTo>
                    <a:pt x="1680045" y="2056948"/>
                  </a:lnTo>
                  <a:lnTo>
                    <a:pt x="1718064" y="2032913"/>
                  </a:lnTo>
                  <a:lnTo>
                    <a:pt x="1755020" y="2007398"/>
                  </a:lnTo>
                  <a:lnTo>
                    <a:pt x="1790871" y="1980445"/>
                  </a:lnTo>
                  <a:lnTo>
                    <a:pt x="1825576" y="1952097"/>
                  </a:lnTo>
                  <a:lnTo>
                    <a:pt x="1859092" y="1922394"/>
                  </a:lnTo>
                  <a:lnTo>
                    <a:pt x="1891379" y="1891379"/>
                  </a:lnTo>
                  <a:lnTo>
                    <a:pt x="1922394" y="1859092"/>
                  </a:lnTo>
                  <a:lnTo>
                    <a:pt x="1952097" y="1825576"/>
                  </a:lnTo>
                  <a:lnTo>
                    <a:pt x="1980445" y="1790871"/>
                  </a:lnTo>
                  <a:lnTo>
                    <a:pt x="2007398" y="1755020"/>
                  </a:lnTo>
                  <a:lnTo>
                    <a:pt x="2032913" y="1718064"/>
                  </a:lnTo>
                  <a:lnTo>
                    <a:pt x="2056948" y="1680045"/>
                  </a:lnTo>
                  <a:lnTo>
                    <a:pt x="2079463" y="1641004"/>
                  </a:lnTo>
                  <a:lnTo>
                    <a:pt x="2100416" y="1600983"/>
                  </a:lnTo>
                  <a:lnTo>
                    <a:pt x="2119765" y="1560023"/>
                  </a:lnTo>
                  <a:lnTo>
                    <a:pt x="2137469" y="1518166"/>
                  </a:lnTo>
                  <a:lnTo>
                    <a:pt x="2153485" y="1475453"/>
                  </a:lnTo>
                  <a:lnTo>
                    <a:pt x="2167773" y="1431927"/>
                  </a:lnTo>
                  <a:lnTo>
                    <a:pt x="2180291" y="1387629"/>
                  </a:lnTo>
                  <a:lnTo>
                    <a:pt x="2190997" y="1342599"/>
                  </a:lnTo>
                  <a:lnTo>
                    <a:pt x="2199849" y="1296881"/>
                  </a:lnTo>
                  <a:lnTo>
                    <a:pt x="2206807" y="1250515"/>
                  </a:lnTo>
                  <a:lnTo>
                    <a:pt x="2211829" y="1203543"/>
                  </a:lnTo>
                  <a:lnTo>
                    <a:pt x="2214872" y="1156007"/>
                  </a:lnTo>
                  <a:lnTo>
                    <a:pt x="2215896" y="1107947"/>
                  </a:lnTo>
                  <a:lnTo>
                    <a:pt x="2214872" y="1059888"/>
                  </a:lnTo>
                  <a:lnTo>
                    <a:pt x="2211829" y="1012352"/>
                  </a:lnTo>
                  <a:lnTo>
                    <a:pt x="2206807" y="965380"/>
                  </a:lnTo>
                  <a:lnTo>
                    <a:pt x="2199849" y="919014"/>
                  </a:lnTo>
                  <a:lnTo>
                    <a:pt x="2190997" y="873296"/>
                  </a:lnTo>
                  <a:lnTo>
                    <a:pt x="2180291" y="828266"/>
                  </a:lnTo>
                  <a:lnTo>
                    <a:pt x="2167773" y="783968"/>
                  </a:lnTo>
                  <a:lnTo>
                    <a:pt x="2153485" y="740442"/>
                  </a:lnTo>
                  <a:lnTo>
                    <a:pt x="2137469" y="697729"/>
                  </a:lnTo>
                  <a:lnTo>
                    <a:pt x="2119765" y="655872"/>
                  </a:lnTo>
                  <a:lnTo>
                    <a:pt x="2100416" y="614912"/>
                  </a:lnTo>
                  <a:lnTo>
                    <a:pt x="2079463" y="574891"/>
                  </a:lnTo>
                  <a:lnTo>
                    <a:pt x="2056948" y="535850"/>
                  </a:lnTo>
                  <a:lnTo>
                    <a:pt x="2032913" y="497831"/>
                  </a:lnTo>
                  <a:lnTo>
                    <a:pt x="2007398" y="460875"/>
                  </a:lnTo>
                  <a:lnTo>
                    <a:pt x="1980445" y="425024"/>
                  </a:lnTo>
                  <a:lnTo>
                    <a:pt x="1952097" y="390319"/>
                  </a:lnTo>
                  <a:lnTo>
                    <a:pt x="1922394" y="356803"/>
                  </a:lnTo>
                  <a:lnTo>
                    <a:pt x="1891379" y="324516"/>
                  </a:lnTo>
                  <a:lnTo>
                    <a:pt x="1859092" y="293501"/>
                  </a:lnTo>
                  <a:lnTo>
                    <a:pt x="1825576" y="263798"/>
                  </a:lnTo>
                  <a:lnTo>
                    <a:pt x="1790871" y="235450"/>
                  </a:lnTo>
                  <a:lnTo>
                    <a:pt x="1755020" y="208497"/>
                  </a:lnTo>
                  <a:lnTo>
                    <a:pt x="1718064" y="182982"/>
                  </a:lnTo>
                  <a:lnTo>
                    <a:pt x="1680045" y="158947"/>
                  </a:lnTo>
                  <a:lnTo>
                    <a:pt x="1641004" y="136432"/>
                  </a:lnTo>
                  <a:lnTo>
                    <a:pt x="1600983" y="115479"/>
                  </a:lnTo>
                  <a:lnTo>
                    <a:pt x="1560023" y="96130"/>
                  </a:lnTo>
                  <a:lnTo>
                    <a:pt x="1518166" y="78426"/>
                  </a:lnTo>
                  <a:lnTo>
                    <a:pt x="1475453" y="62410"/>
                  </a:lnTo>
                  <a:lnTo>
                    <a:pt x="1431927" y="48122"/>
                  </a:lnTo>
                  <a:lnTo>
                    <a:pt x="1387629" y="35604"/>
                  </a:lnTo>
                  <a:lnTo>
                    <a:pt x="1342599" y="24898"/>
                  </a:lnTo>
                  <a:lnTo>
                    <a:pt x="1296881" y="16046"/>
                  </a:lnTo>
                  <a:lnTo>
                    <a:pt x="1250515" y="9088"/>
                  </a:lnTo>
                  <a:lnTo>
                    <a:pt x="1203543" y="4066"/>
                  </a:lnTo>
                  <a:lnTo>
                    <a:pt x="1156007" y="1023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9872" y="3785615"/>
              <a:ext cx="2216150" cy="2216150"/>
            </a:xfrm>
            <a:custGeom>
              <a:avLst/>
              <a:gdLst/>
              <a:ahLst/>
              <a:cxnLst/>
              <a:rect l="l" t="t" r="r" b="b"/>
              <a:pathLst>
                <a:path w="2216150" h="2216150">
                  <a:moveTo>
                    <a:pt x="0" y="1107947"/>
                  </a:moveTo>
                  <a:lnTo>
                    <a:pt x="1023" y="1059888"/>
                  </a:lnTo>
                  <a:lnTo>
                    <a:pt x="4066" y="1012352"/>
                  </a:lnTo>
                  <a:lnTo>
                    <a:pt x="9088" y="965380"/>
                  </a:lnTo>
                  <a:lnTo>
                    <a:pt x="16045" y="919014"/>
                  </a:lnTo>
                  <a:lnTo>
                    <a:pt x="24898" y="873296"/>
                  </a:lnTo>
                  <a:lnTo>
                    <a:pt x="35604" y="828266"/>
                  </a:lnTo>
                  <a:lnTo>
                    <a:pt x="48121" y="783968"/>
                  </a:lnTo>
                  <a:lnTo>
                    <a:pt x="62409" y="740442"/>
                  </a:lnTo>
                  <a:lnTo>
                    <a:pt x="78425" y="697729"/>
                  </a:lnTo>
                  <a:lnTo>
                    <a:pt x="96128" y="655872"/>
                  </a:lnTo>
                  <a:lnTo>
                    <a:pt x="115477" y="614912"/>
                  </a:lnTo>
                  <a:lnTo>
                    <a:pt x="136429" y="574891"/>
                  </a:lnTo>
                  <a:lnTo>
                    <a:pt x="158944" y="535850"/>
                  </a:lnTo>
                  <a:lnTo>
                    <a:pt x="182979" y="497831"/>
                  </a:lnTo>
                  <a:lnTo>
                    <a:pt x="208494" y="460875"/>
                  </a:lnTo>
                  <a:lnTo>
                    <a:pt x="235446" y="425024"/>
                  </a:lnTo>
                  <a:lnTo>
                    <a:pt x="263794" y="390319"/>
                  </a:lnTo>
                  <a:lnTo>
                    <a:pt x="293496" y="356803"/>
                  </a:lnTo>
                  <a:lnTo>
                    <a:pt x="324511" y="324516"/>
                  </a:lnTo>
                  <a:lnTo>
                    <a:pt x="356798" y="293501"/>
                  </a:lnTo>
                  <a:lnTo>
                    <a:pt x="390314" y="263798"/>
                  </a:lnTo>
                  <a:lnTo>
                    <a:pt x="425019" y="235450"/>
                  </a:lnTo>
                  <a:lnTo>
                    <a:pt x="460869" y="208497"/>
                  </a:lnTo>
                  <a:lnTo>
                    <a:pt x="497825" y="182982"/>
                  </a:lnTo>
                  <a:lnTo>
                    <a:pt x="535845" y="158947"/>
                  </a:lnTo>
                  <a:lnTo>
                    <a:pt x="574886" y="136432"/>
                  </a:lnTo>
                  <a:lnTo>
                    <a:pt x="614907" y="115479"/>
                  </a:lnTo>
                  <a:lnTo>
                    <a:pt x="655867" y="96130"/>
                  </a:lnTo>
                  <a:lnTo>
                    <a:pt x="697724" y="78426"/>
                  </a:lnTo>
                  <a:lnTo>
                    <a:pt x="740437" y="62410"/>
                  </a:lnTo>
                  <a:lnTo>
                    <a:pt x="783963" y="48122"/>
                  </a:lnTo>
                  <a:lnTo>
                    <a:pt x="828262" y="35604"/>
                  </a:lnTo>
                  <a:lnTo>
                    <a:pt x="873292" y="24898"/>
                  </a:lnTo>
                  <a:lnTo>
                    <a:pt x="919011" y="16046"/>
                  </a:lnTo>
                  <a:lnTo>
                    <a:pt x="965377" y="9088"/>
                  </a:lnTo>
                  <a:lnTo>
                    <a:pt x="1012350" y="4066"/>
                  </a:lnTo>
                  <a:lnTo>
                    <a:pt x="1059887" y="1023"/>
                  </a:lnTo>
                  <a:lnTo>
                    <a:pt x="1107948" y="0"/>
                  </a:lnTo>
                  <a:lnTo>
                    <a:pt x="1156007" y="1023"/>
                  </a:lnTo>
                  <a:lnTo>
                    <a:pt x="1203543" y="4066"/>
                  </a:lnTo>
                  <a:lnTo>
                    <a:pt x="1250515" y="9088"/>
                  </a:lnTo>
                  <a:lnTo>
                    <a:pt x="1296881" y="16046"/>
                  </a:lnTo>
                  <a:lnTo>
                    <a:pt x="1342599" y="24898"/>
                  </a:lnTo>
                  <a:lnTo>
                    <a:pt x="1387629" y="35604"/>
                  </a:lnTo>
                  <a:lnTo>
                    <a:pt x="1431927" y="48122"/>
                  </a:lnTo>
                  <a:lnTo>
                    <a:pt x="1475453" y="62410"/>
                  </a:lnTo>
                  <a:lnTo>
                    <a:pt x="1518166" y="78426"/>
                  </a:lnTo>
                  <a:lnTo>
                    <a:pt x="1560023" y="96130"/>
                  </a:lnTo>
                  <a:lnTo>
                    <a:pt x="1600983" y="115479"/>
                  </a:lnTo>
                  <a:lnTo>
                    <a:pt x="1641004" y="136432"/>
                  </a:lnTo>
                  <a:lnTo>
                    <a:pt x="1680045" y="158947"/>
                  </a:lnTo>
                  <a:lnTo>
                    <a:pt x="1718064" y="182982"/>
                  </a:lnTo>
                  <a:lnTo>
                    <a:pt x="1755020" y="208497"/>
                  </a:lnTo>
                  <a:lnTo>
                    <a:pt x="1790871" y="235450"/>
                  </a:lnTo>
                  <a:lnTo>
                    <a:pt x="1825576" y="263798"/>
                  </a:lnTo>
                  <a:lnTo>
                    <a:pt x="1859092" y="293501"/>
                  </a:lnTo>
                  <a:lnTo>
                    <a:pt x="1891379" y="324516"/>
                  </a:lnTo>
                  <a:lnTo>
                    <a:pt x="1922394" y="356803"/>
                  </a:lnTo>
                  <a:lnTo>
                    <a:pt x="1952097" y="390319"/>
                  </a:lnTo>
                  <a:lnTo>
                    <a:pt x="1980445" y="425024"/>
                  </a:lnTo>
                  <a:lnTo>
                    <a:pt x="2007398" y="460875"/>
                  </a:lnTo>
                  <a:lnTo>
                    <a:pt x="2032913" y="497831"/>
                  </a:lnTo>
                  <a:lnTo>
                    <a:pt x="2056948" y="535850"/>
                  </a:lnTo>
                  <a:lnTo>
                    <a:pt x="2079463" y="574891"/>
                  </a:lnTo>
                  <a:lnTo>
                    <a:pt x="2100416" y="614912"/>
                  </a:lnTo>
                  <a:lnTo>
                    <a:pt x="2119765" y="655872"/>
                  </a:lnTo>
                  <a:lnTo>
                    <a:pt x="2137469" y="697729"/>
                  </a:lnTo>
                  <a:lnTo>
                    <a:pt x="2153485" y="740442"/>
                  </a:lnTo>
                  <a:lnTo>
                    <a:pt x="2167773" y="783968"/>
                  </a:lnTo>
                  <a:lnTo>
                    <a:pt x="2180291" y="828266"/>
                  </a:lnTo>
                  <a:lnTo>
                    <a:pt x="2190997" y="873296"/>
                  </a:lnTo>
                  <a:lnTo>
                    <a:pt x="2199849" y="919014"/>
                  </a:lnTo>
                  <a:lnTo>
                    <a:pt x="2206807" y="965380"/>
                  </a:lnTo>
                  <a:lnTo>
                    <a:pt x="2211829" y="1012352"/>
                  </a:lnTo>
                  <a:lnTo>
                    <a:pt x="2214872" y="1059888"/>
                  </a:lnTo>
                  <a:lnTo>
                    <a:pt x="2215896" y="1107947"/>
                  </a:lnTo>
                  <a:lnTo>
                    <a:pt x="2214872" y="1156007"/>
                  </a:lnTo>
                  <a:lnTo>
                    <a:pt x="2211829" y="1203543"/>
                  </a:lnTo>
                  <a:lnTo>
                    <a:pt x="2206807" y="1250515"/>
                  </a:lnTo>
                  <a:lnTo>
                    <a:pt x="2199849" y="1296881"/>
                  </a:lnTo>
                  <a:lnTo>
                    <a:pt x="2190997" y="1342599"/>
                  </a:lnTo>
                  <a:lnTo>
                    <a:pt x="2180291" y="1387629"/>
                  </a:lnTo>
                  <a:lnTo>
                    <a:pt x="2167773" y="1431927"/>
                  </a:lnTo>
                  <a:lnTo>
                    <a:pt x="2153485" y="1475453"/>
                  </a:lnTo>
                  <a:lnTo>
                    <a:pt x="2137469" y="1518166"/>
                  </a:lnTo>
                  <a:lnTo>
                    <a:pt x="2119765" y="1560023"/>
                  </a:lnTo>
                  <a:lnTo>
                    <a:pt x="2100416" y="1600983"/>
                  </a:lnTo>
                  <a:lnTo>
                    <a:pt x="2079463" y="1641004"/>
                  </a:lnTo>
                  <a:lnTo>
                    <a:pt x="2056948" y="1680045"/>
                  </a:lnTo>
                  <a:lnTo>
                    <a:pt x="2032913" y="1718064"/>
                  </a:lnTo>
                  <a:lnTo>
                    <a:pt x="2007398" y="1755020"/>
                  </a:lnTo>
                  <a:lnTo>
                    <a:pt x="1980445" y="1790871"/>
                  </a:lnTo>
                  <a:lnTo>
                    <a:pt x="1952097" y="1825576"/>
                  </a:lnTo>
                  <a:lnTo>
                    <a:pt x="1922394" y="1859092"/>
                  </a:lnTo>
                  <a:lnTo>
                    <a:pt x="1891379" y="1891379"/>
                  </a:lnTo>
                  <a:lnTo>
                    <a:pt x="1859092" y="1922394"/>
                  </a:lnTo>
                  <a:lnTo>
                    <a:pt x="1825576" y="1952097"/>
                  </a:lnTo>
                  <a:lnTo>
                    <a:pt x="1790871" y="1980445"/>
                  </a:lnTo>
                  <a:lnTo>
                    <a:pt x="1755020" y="2007398"/>
                  </a:lnTo>
                  <a:lnTo>
                    <a:pt x="1718064" y="2032913"/>
                  </a:lnTo>
                  <a:lnTo>
                    <a:pt x="1680045" y="2056948"/>
                  </a:lnTo>
                  <a:lnTo>
                    <a:pt x="1641004" y="2079463"/>
                  </a:lnTo>
                  <a:lnTo>
                    <a:pt x="1600983" y="2100416"/>
                  </a:lnTo>
                  <a:lnTo>
                    <a:pt x="1560023" y="2119765"/>
                  </a:lnTo>
                  <a:lnTo>
                    <a:pt x="1518166" y="2137469"/>
                  </a:lnTo>
                  <a:lnTo>
                    <a:pt x="1475453" y="2153485"/>
                  </a:lnTo>
                  <a:lnTo>
                    <a:pt x="1431927" y="2167773"/>
                  </a:lnTo>
                  <a:lnTo>
                    <a:pt x="1387629" y="2180291"/>
                  </a:lnTo>
                  <a:lnTo>
                    <a:pt x="1342599" y="2190997"/>
                  </a:lnTo>
                  <a:lnTo>
                    <a:pt x="1296881" y="2199849"/>
                  </a:lnTo>
                  <a:lnTo>
                    <a:pt x="1250515" y="2206807"/>
                  </a:lnTo>
                  <a:lnTo>
                    <a:pt x="1203543" y="2211829"/>
                  </a:lnTo>
                  <a:lnTo>
                    <a:pt x="1156007" y="2214872"/>
                  </a:lnTo>
                  <a:lnTo>
                    <a:pt x="1107948" y="2215895"/>
                  </a:lnTo>
                  <a:lnTo>
                    <a:pt x="1059887" y="2214872"/>
                  </a:lnTo>
                  <a:lnTo>
                    <a:pt x="1012350" y="2211829"/>
                  </a:lnTo>
                  <a:lnTo>
                    <a:pt x="965377" y="2206807"/>
                  </a:lnTo>
                  <a:lnTo>
                    <a:pt x="919011" y="2199849"/>
                  </a:lnTo>
                  <a:lnTo>
                    <a:pt x="873292" y="2190997"/>
                  </a:lnTo>
                  <a:lnTo>
                    <a:pt x="828262" y="2180291"/>
                  </a:lnTo>
                  <a:lnTo>
                    <a:pt x="783963" y="2167773"/>
                  </a:lnTo>
                  <a:lnTo>
                    <a:pt x="740437" y="2153485"/>
                  </a:lnTo>
                  <a:lnTo>
                    <a:pt x="697724" y="2137469"/>
                  </a:lnTo>
                  <a:lnTo>
                    <a:pt x="655867" y="2119765"/>
                  </a:lnTo>
                  <a:lnTo>
                    <a:pt x="614907" y="2100416"/>
                  </a:lnTo>
                  <a:lnTo>
                    <a:pt x="574886" y="2079463"/>
                  </a:lnTo>
                  <a:lnTo>
                    <a:pt x="535845" y="2056948"/>
                  </a:lnTo>
                  <a:lnTo>
                    <a:pt x="497825" y="2032913"/>
                  </a:lnTo>
                  <a:lnTo>
                    <a:pt x="460869" y="2007398"/>
                  </a:lnTo>
                  <a:lnTo>
                    <a:pt x="425019" y="1980445"/>
                  </a:lnTo>
                  <a:lnTo>
                    <a:pt x="390314" y="1952097"/>
                  </a:lnTo>
                  <a:lnTo>
                    <a:pt x="356798" y="1922394"/>
                  </a:lnTo>
                  <a:lnTo>
                    <a:pt x="324511" y="1891379"/>
                  </a:lnTo>
                  <a:lnTo>
                    <a:pt x="293496" y="1859092"/>
                  </a:lnTo>
                  <a:lnTo>
                    <a:pt x="263794" y="1825576"/>
                  </a:lnTo>
                  <a:lnTo>
                    <a:pt x="235446" y="1790871"/>
                  </a:lnTo>
                  <a:lnTo>
                    <a:pt x="208494" y="1755020"/>
                  </a:lnTo>
                  <a:lnTo>
                    <a:pt x="182979" y="1718064"/>
                  </a:lnTo>
                  <a:lnTo>
                    <a:pt x="158944" y="1680045"/>
                  </a:lnTo>
                  <a:lnTo>
                    <a:pt x="136429" y="1641004"/>
                  </a:lnTo>
                  <a:lnTo>
                    <a:pt x="115477" y="1600983"/>
                  </a:lnTo>
                  <a:lnTo>
                    <a:pt x="96128" y="1560023"/>
                  </a:lnTo>
                  <a:lnTo>
                    <a:pt x="78425" y="1518166"/>
                  </a:lnTo>
                  <a:lnTo>
                    <a:pt x="62409" y="1475453"/>
                  </a:lnTo>
                  <a:lnTo>
                    <a:pt x="48121" y="1431927"/>
                  </a:lnTo>
                  <a:lnTo>
                    <a:pt x="35604" y="1387629"/>
                  </a:lnTo>
                  <a:lnTo>
                    <a:pt x="24898" y="1342599"/>
                  </a:lnTo>
                  <a:lnTo>
                    <a:pt x="16045" y="1296881"/>
                  </a:lnTo>
                  <a:lnTo>
                    <a:pt x="9088" y="1250515"/>
                  </a:lnTo>
                  <a:lnTo>
                    <a:pt x="4066" y="1203543"/>
                  </a:lnTo>
                  <a:lnTo>
                    <a:pt x="1023" y="1156007"/>
                  </a:lnTo>
                  <a:lnTo>
                    <a:pt x="0" y="1107947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797552" y="2750883"/>
            <a:ext cx="2024380" cy="381000"/>
            <a:chOff x="3273552" y="4989576"/>
            <a:chExt cx="2024380" cy="381000"/>
          </a:xfrm>
          <a:solidFill>
            <a:srgbClr val="00B050"/>
          </a:solidFill>
        </p:grpSpPr>
        <p:sp>
          <p:nvSpPr>
            <p:cNvPr id="14" name="object 14"/>
            <p:cNvSpPr/>
            <p:nvPr/>
          </p:nvSpPr>
          <p:spPr>
            <a:xfrm>
              <a:off x="3285744" y="5001768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178307" y="0"/>
                  </a:moveTo>
                  <a:lnTo>
                    <a:pt x="0" y="178307"/>
                  </a:lnTo>
                  <a:lnTo>
                    <a:pt x="178307" y="356615"/>
                  </a:lnTo>
                  <a:lnTo>
                    <a:pt x="178307" y="267461"/>
                  </a:lnTo>
                  <a:lnTo>
                    <a:pt x="1999488" y="267461"/>
                  </a:lnTo>
                  <a:lnTo>
                    <a:pt x="1999488" y="89153"/>
                  </a:lnTo>
                  <a:lnTo>
                    <a:pt x="178307" y="89153"/>
                  </a:lnTo>
                  <a:lnTo>
                    <a:pt x="178307" y="0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85744" y="5001768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1999488" y="267461"/>
                  </a:moveTo>
                  <a:lnTo>
                    <a:pt x="178307" y="267461"/>
                  </a:lnTo>
                  <a:lnTo>
                    <a:pt x="178307" y="356615"/>
                  </a:lnTo>
                  <a:lnTo>
                    <a:pt x="0" y="178307"/>
                  </a:lnTo>
                  <a:lnTo>
                    <a:pt x="178307" y="0"/>
                  </a:lnTo>
                  <a:lnTo>
                    <a:pt x="178307" y="89153"/>
                  </a:lnTo>
                  <a:lnTo>
                    <a:pt x="1999488" y="89153"/>
                  </a:lnTo>
                  <a:lnTo>
                    <a:pt x="1999488" y="267461"/>
                  </a:lnTo>
                  <a:close/>
                </a:path>
              </a:pathLst>
            </a:custGeom>
            <a:grpFill/>
            <a:ln w="24383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61762" y="607791"/>
            <a:ext cx="633095" cy="34569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64795" rIns="0" bIns="0" rtlCol="0">
            <a:spAutoFit/>
          </a:bodyPr>
          <a:lstStyle/>
          <a:p>
            <a:pPr marL="12700">
              <a:spcBef>
                <a:spcPts val="2085"/>
              </a:spcBef>
            </a:pPr>
            <a:r>
              <a:rPr sz="9600" dirty="0">
                <a:solidFill>
                  <a:srgbClr val="00AFEF"/>
                </a:solidFill>
                <a:latin typeface="Calibri"/>
                <a:cs typeface="Calibri"/>
              </a:rPr>
              <a:t>+</a:t>
            </a:r>
            <a:endParaRPr sz="9600" dirty="0">
              <a:latin typeface="Calibri"/>
              <a:cs typeface="Calibri"/>
            </a:endParaRPr>
          </a:p>
          <a:p>
            <a:pPr marL="12700">
              <a:spcBef>
                <a:spcPts val="1989"/>
              </a:spcBef>
            </a:pPr>
            <a:r>
              <a:rPr sz="9600" dirty="0">
                <a:solidFill>
                  <a:srgbClr val="FFC000"/>
                </a:solidFill>
                <a:latin typeface="Calibri"/>
                <a:cs typeface="Calibri"/>
              </a:rPr>
              <a:t>+</a:t>
            </a:r>
            <a:endParaRPr sz="9600" dirty="0">
              <a:latin typeface="Calibri"/>
              <a:cs typeface="Calibri"/>
            </a:endParaRPr>
          </a:p>
        </p:txBody>
      </p:sp>
      <p:sp>
        <p:nvSpPr>
          <p:cNvPr id="30" name="object 12">
            <a:extLst>
              <a:ext uri="{FF2B5EF4-FFF2-40B4-BE49-F238E27FC236}">
                <a16:creationId xmlns:a16="http://schemas.microsoft.com/office/drawing/2014/main" id="{2F03F13E-A958-F51E-236E-6841C7882E80}"/>
              </a:ext>
            </a:extLst>
          </p:cNvPr>
          <p:cNvSpPr txBox="1"/>
          <p:nvPr/>
        </p:nvSpPr>
        <p:spPr>
          <a:xfrm>
            <a:off x="1663509" y="168830"/>
            <a:ext cx="8229600" cy="1210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81940" algn="ctr">
              <a:lnSpc>
                <a:spcPct val="100000"/>
              </a:lnSpc>
              <a:spcBef>
                <a:spcPts val="300"/>
              </a:spcBef>
            </a:pPr>
            <a:r>
              <a:rPr sz="2400" b="1" spc="-10" dirty="0">
                <a:latin typeface="Times New Roman"/>
                <a:cs typeface="Times New Roman"/>
              </a:rPr>
              <a:t>Symbiose:</a:t>
            </a:r>
            <a:endParaRPr sz="2400" dirty="0">
              <a:latin typeface="Times New Roman"/>
              <a:cs typeface="Times New Roman"/>
            </a:endParaRPr>
          </a:p>
          <a:p>
            <a:pPr marL="154940" algn="ctr">
              <a:lnSpc>
                <a:spcPct val="100000"/>
              </a:lnSpc>
              <a:spcBef>
                <a:spcPts val="480"/>
              </a:spcBef>
            </a:pPr>
            <a:r>
              <a:rPr sz="2400" dirty="0">
                <a:latin typeface="Times New Roman"/>
                <a:cs typeface="Times New Roman"/>
              </a:rPr>
              <a:t>une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association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2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organismes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profitant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également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leur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union.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4EA695D6-F82A-EBC3-8E31-64B789E6FCA7}"/>
              </a:ext>
            </a:extLst>
          </p:cNvPr>
          <p:cNvSpPr/>
          <p:nvPr/>
        </p:nvSpPr>
        <p:spPr>
          <a:xfrm>
            <a:off x="7411836" y="4830307"/>
            <a:ext cx="1643380" cy="1478384"/>
          </a:xfrm>
          <a:custGeom>
            <a:avLst/>
            <a:gdLst/>
            <a:ahLst/>
            <a:cxnLst/>
            <a:rect l="l" t="t" r="r" b="b"/>
            <a:pathLst>
              <a:path w="1643379" h="1572895">
                <a:moveTo>
                  <a:pt x="0" y="786384"/>
                </a:moveTo>
                <a:lnTo>
                  <a:pt x="1394" y="740174"/>
                </a:lnTo>
                <a:lnTo>
                  <a:pt x="5526" y="694669"/>
                </a:lnTo>
                <a:lnTo>
                  <a:pt x="12319" y="649940"/>
                </a:lnTo>
                <a:lnTo>
                  <a:pt x="21695" y="606063"/>
                </a:lnTo>
                <a:lnTo>
                  <a:pt x="33578" y="563110"/>
                </a:lnTo>
                <a:lnTo>
                  <a:pt x="47891" y="521156"/>
                </a:lnTo>
                <a:lnTo>
                  <a:pt x="64555" y="480274"/>
                </a:lnTo>
                <a:lnTo>
                  <a:pt x="83495" y="440538"/>
                </a:lnTo>
                <a:lnTo>
                  <a:pt x="104633" y="402021"/>
                </a:lnTo>
                <a:lnTo>
                  <a:pt x="127893" y="364798"/>
                </a:lnTo>
                <a:lnTo>
                  <a:pt x="153196" y="328942"/>
                </a:lnTo>
                <a:lnTo>
                  <a:pt x="180467" y="294527"/>
                </a:lnTo>
                <a:lnTo>
                  <a:pt x="209627" y="261626"/>
                </a:lnTo>
                <a:lnTo>
                  <a:pt x="240601" y="230314"/>
                </a:lnTo>
                <a:lnTo>
                  <a:pt x="273310" y="200664"/>
                </a:lnTo>
                <a:lnTo>
                  <a:pt x="307679" y="172749"/>
                </a:lnTo>
                <a:lnTo>
                  <a:pt x="343629" y="146644"/>
                </a:lnTo>
                <a:lnTo>
                  <a:pt x="381083" y="122422"/>
                </a:lnTo>
                <a:lnTo>
                  <a:pt x="419966" y="100157"/>
                </a:lnTo>
                <a:lnTo>
                  <a:pt x="460199" y="79923"/>
                </a:lnTo>
                <a:lnTo>
                  <a:pt x="501705" y="61793"/>
                </a:lnTo>
                <a:lnTo>
                  <a:pt x="544408" y="45841"/>
                </a:lnTo>
                <a:lnTo>
                  <a:pt x="588230" y="32141"/>
                </a:lnTo>
                <a:lnTo>
                  <a:pt x="633095" y="20767"/>
                </a:lnTo>
                <a:lnTo>
                  <a:pt x="678925" y="11792"/>
                </a:lnTo>
                <a:lnTo>
                  <a:pt x="725643" y="5290"/>
                </a:lnTo>
                <a:lnTo>
                  <a:pt x="773172" y="1334"/>
                </a:lnTo>
                <a:lnTo>
                  <a:pt x="821436" y="0"/>
                </a:lnTo>
                <a:lnTo>
                  <a:pt x="869699" y="1334"/>
                </a:lnTo>
                <a:lnTo>
                  <a:pt x="917228" y="5290"/>
                </a:lnTo>
                <a:lnTo>
                  <a:pt x="963946" y="11792"/>
                </a:lnTo>
                <a:lnTo>
                  <a:pt x="1009776" y="20767"/>
                </a:lnTo>
                <a:lnTo>
                  <a:pt x="1054641" y="32141"/>
                </a:lnTo>
                <a:lnTo>
                  <a:pt x="1098463" y="45841"/>
                </a:lnTo>
                <a:lnTo>
                  <a:pt x="1141166" y="61793"/>
                </a:lnTo>
                <a:lnTo>
                  <a:pt x="1182672" y="79923"/>
                </a:lnTo>
                <a:lnTo>
                  <a:pt x="1222905" y="100157"/>
                </a:lnTo>
                <a:lnTo>
                  <a:pt x="1261788" y="122422"/>
                </a:lnTo>
                <a:lnTo>
                  <a:pt x="1299242" y="146644"/>
                </a:lnTo>
                <a:lnTo>
                  <a:pt x="1335192" y="172749"/>
                </a:lnTo>
                <a:lnTo>
                  <a:pt x="1369561" y="200664"/>
                </a:lnTo>
                <a:lnTo>
                  <a:pt x="1402270" y="230314"/>
                </a:lnTo>
                <a:lnTo>
                  <a:pt x="1433244" y="261626"/>
                </a:lnTo>
                <a:lnTo>
                  <a:pt x="1462404" y="294527"/>
                </a:lnTo>
                <a:lnTo>
                  <a:pt x="1489675" y="328942"/>
                </a:lnTo>
                <a:lnTo>
                  <a:pt x="1514978" y="364798"/>
                </a:lnTo>
                <a:lnTo>
                  <a:pt x="1538238" y="402021"/>
                </a:lnTo>
                <a:lnTo>
                  <a:pt x="1559376" y="440538"/>
                </a:lnTo>
                <a:lnTo>
                  <a:pt x="1578316" y="480274"/>
                </a:lnTo>
                <a:lnTo>
                  <a:pt x="1594980" y="521156"/>
                </a:lnTo>
                <a:lnTo>
                  <a:pt x="1609293" y="563110"/>
                </a:lnTo>
                <a:lnTo>
                  <a:pt x="1621176" y="606063"/>
                </a:lnTo>
                <a:lnTo>
                  <a:pt x="1630552" y="649940"/>
                </a:lnTo>
                <a:lnTo>
                  <a:pt x="1637345" y="694669"/>
                </a:lnTo>
                <a:lnTo>
                  <a:pt x="1641477" y="740174"/>
                </a:lnTo>
                <a:lnTo>
                  <a:pt x="1642871" y="786384"/>
                </a:lnTo>
                <a:lnTo>
                  <a:pt x="1641477" y="832593"/>
                </a:lnTo>
                <a:lnTo>
                  <a:pt x="1637345" y="878098"/>
                </a:lnTo>
                <a:lnTo>
                  <a:pt x="1630552" y="922827"/>
                </a:lnTo>
                <a:lnTo>
                  <a:pt x="1621176" y="966704"/>
                </a:lnTo>
                <a:lnTo>
                  <a:pt x="1609293" y="1009657"/>
                </a:lnTo>
                <a:lnTo>
                  <a:pt x="1594980" y="1051611"/>
                </a:lnTo>
                <a:lnTo>
                  <a:pt x="1578316" y="1092493"/>
                </a:lnTo>
                <a:lnTo>
                  <a:pt x="1559376" y="1132229"/>
                </a:lnTo>
                <a:lnTo>
                  <a:pt x="1538238" y="1170746"/>
                </a:lnTo>
                <a:lnTo>
                  <a:pt x="1514978" y="1207969"/>
                </a:lnTo>
                <a:lnTo>
                  <a:pt x="1489675" y="1243825"/>
                </a:lnTo>
                <a:lnTo>
                  <a:pt x="1462404" y="1278240"/>
                </a:lnTo>
                <a:lnTo>
                  <a:pt x="1433244" y="1311141"/>
                </a:lnTo>
                <a:lnTo>
                  <a:pt x="1402270" y="1342453"/>
                </a:lnTo>
                <a:lnTo>
                  <a:pt x="1369561" y="1372103"/>
                </a:lnTo>
                <a:lnTo>
                  <a:pt x="1335192" y="1400018"/>
                </a:lnTo>
                <a:lnTo>
                  <a:pt x="1299242" y="1426123"/>
                </a:lnTo>
                <a:lnTo>
                  <a:pt x="1261788" y="1450345"/>
                </a:lnTo>
                <a:lnTo>
                  <a:pt x="1222905" y="1472610"/>
                </a:lnTo>
                <a:lnTo>
                  <a:pt x="1182672" y="1492844"/>
                </a:lnTo>
                <a:lnTo>
                  <a:pt x="1141166" y="1510974"/>
                </a:lnTo>
                <a:lnTo>
                  <a:pt x="1098463" y="1526926"/>
                </a:lnTo>
                <a:lnTo>
                  <a:pt x="1054641" y="1540626"/>
                </a:lnTo>
                <a:lnTo>
                  <a:pt x="1009776" y="1552000"/>
                </a:lnTo>
                <a:lnTo>
                  <a:pt x="963946" y="1560975"/>
                </a:lnTo>
                <a:lnTo>
                  <a:pt x="917228" y="1567477"/>
                </a:lnTo>
                <a:lnTo>
                  <a:pt x="869699" y="1571433"/>
                </a:lnTo>
                <a:lnTo>
                  <a:pt x="821436" y="1572768"/>
                </a:lnTo>
                <a:lnTo>
                  <a:pt x="773172" y="1571433"/>
                </a:lnTo>
                <a:lnTo>
                  <a:pt x="725643" y="1567477"/>
                </a:lnTo>
                <a:lnTo>
                  <a:pt x="678925" y="1560975"/>
                </a:lnTo>
                <a:lnTo>
                  <a:pt x="633095" y="1552000"/>
                </a:lnTo>
                <a:lnTo>
                  <a:pt x="588230" y="1540626"/>
                </a:lnTo>
                <a:lnTo>
                  <a:pt x="544408" y="1526926"/>
                </a:lnTo>
                <a:lnTo>
                  <a:pt x="501705" y="1510974"/>
                </a:lnTo>
                <a:lnTo>
                  <a:pt x="460199" y="1492844"/>
                </a:lnTo>
                <a:lnTo>
                  <a:pt x="419966" y="1472610"/>
                </a:lnTo>
                <a:lnTo>
                  <a:pt x="381083" y="1450345"/>
                </a:lnTo>
                <a:lnTo>
                  <a:pt x="343629" y="1426123"/>
                </a:lnTo>
                <a:lnTo>
                  <a:pt x="307679" y="1400018"/>
                </a:lnTo>
                <a:lnTo>
                  <a:pt x="273310" y="1372103"/>
                </a:lnTo>
                <a:lnTo>
                  <a:pt x="240601" y="1342453"/>
                </a:lnTo>
                <a:lnTo>
                  <a:pt x="209627" y="1311141"/>
                </a:lnTo>
                <a:lnTo>
                  <a:pt x="180467" y="1278240"/>
                </a:lnTo>
                <a:lnTo>
                  <a:pt x="153196" y="1243825"/>
                </a:lnTo>
                <a:lnTo>
                  <a:pt x="127893" y="1207969"/>
                </a:lnTo>
                <a:lnTo>
                  <a:pt x="104633" y="1170746"/>
                </a:lnTo>
                <a:lnTo>
                  <a:pt x="83495" y="1132229"/>
                </a:lnTo>
                <a:lnTo>
                  <a:pt x="64555" y="1092493"/>
                </a:lnTo>
                <a:lnTo>
                  <a:pt x="47891" y="1051611"/>
                </a:lnTo>
                <a:lnTo>
                  <a:pt x="33578" y="1009657"/>
                </a:lnTo>
                <a:lnTo>
                  <a:pt x="21695" y="966704"/>
                </a:lnTo>
                <a:lnTo>
                  <a:pt x="12319" y="922827"/>
                </a:lnTo>
                <a:lnTo>
                  <a:pt x="5526" y="878098"/>
                </a:lnTo>
                <a:lnTo>
                  <a:pt x="1394" y="832593"/>
                </a:lnTo>
                <a:lnTo>
                  <a:pt x="0" y="786384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6">
            <a:extLst>
              <a:ext uri="{FF2B5EF4-FFF2-40B4-BE49-F238E27FC236}">
                <a16:creationId xmlns:a16="http://schemas.microsoft.com/office/drawing/2014/main" id="{FA1F962A-F16F-C914-D5BD-7D13B63C9943}"/>
              </a:ext>
            </a:extLst>
          </p:cNvPr>
          <p:cNvGrpSpPr/>
          <p:nvPr/>
        </p:nvGrpSpPr>
        <p:grpSpPr>
          <a:xfrm>
            <a:off x="4755504" y="5426987"/>
            <a:ext cx="2024380" cy="358107"/>
            <a:chOff x="3273552" y="4489703"/>
            <a:chExt cx="2024380" cy="381000"/>
          </a:xfrm>
        </p:grpSpPr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6DBC83D6-65C0-A6A9-8060-EB5679CB80F6}"/>
                </a:ext>
              </a:extLst>
            </p:cNvPr>
            <p:cNvSpPr/>
            <p:nvPr/>
          </p:nvSpPr>
          <p:spPr>
            <a:xfrm>
              <a:off x="3285744" y="4501895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1821179" y="0"/>
                  </a:moveTo>
                  <a:lnTo>
                    <a:pt x="1821179" y="89153"/>
                  </a:lnTo>
                  <a:lnTo>
                    <a:pt x="0" y="89153"/>
                  </a:lnTo>
                  <a:lnTo>
                    <a:pt x="0" y="267461"/>
                  </a:lnTo>
                  <a:lnTo>
                    <a:pt x="1821179" y="267461"/>
                  </a:lnTo>
                  <a:lnTo>
                    <a:pt x="1821179" y="356615"/>
                  </a:lnTo>
                  <a:lnTo>
                    <a:pt x="1999488" y="178307"/>
                  </a:lnTo>
                  <a:lnTo>
                    <a:pt x="18211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2D627289-3B07-39B0-56F7-58867E62A184}"/>
                </a:ext>
              </a:extLst>
            </p:cNvPr>
            <p:cNvSpPr/>
            <p:nvPr/>
          </p:nvSpPr>
          <p:spPr>
            <a:xfrm>
              <a:off x="3285744" y="4501895"/>
              <a:ext cx="1999614" cy="356870"/>
            </a:xfrm>
            <a:custGeom>
              <a:avLst/>
              <a:gdLst/>
              <a:ahLst/>
              <a:cxnLst/>
              <a:rect l="l" t="t" r="r" b="b"/>
              <a:pathLst>
                <a:path w="1999614" h="356870">
                  <a:moveTo>
                    <a:pt x="0" y="89153"/>
                  </a:moveTo>
                  <a:lnTo>
                    <a:pt x="1821179" y="89153"/>
                  </a:lnTo>
                  <a:lnTo>
                    <a:pt x="1821179" y="0"/>
                  </a:lnTo>
                  <a:lnTo>
                    <a:pt x="1999488" y="178307"/>
                  </a:lnTo>
                  <a:lnTo>
                    <a:pt x="1821179" y="356615"/>
                  </a:lnTo>
                  <a:lnTo>
                    <a:pt x="1821179" y="267461"/>
                  </a:lnTo>
                  <a:lnTo>
                    <a:pt x="0" y="267461"/>
                  </a:lnTo>
                  <a:lnTo>
                    <a:pt x="0" y="89153"/>
                  </a:lnTo>
                  <a:close/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9">
            <a:extLst>
              <a:ext uri="{FF2B5EF4-FFF2-40B4-BE49-F238E27FC236}">
                <a16:creationId xmlns:a16="http://schemas.microsoft.com/office/drawing/2014/main" id="{6BFD7366-9787-33F7-E168-1C326C438645}"/>
              </a:ext>
            </a:extLst>
          </p:cNvPr>
          <p:cNvGrpSpPr/>
          <p:nvPr/>
        </p:nvGrpSpPr>
        <p:grpSpPr>
          <a:xfrm>
            <a:off x="2291254" y="4672654"/>
            <a:ext cx="1948768" cy="1845540"/>
            <a:chOff x="487680" y="3773423"/>
            <a:chExt cx="2240280" cy="2240280"/>
          </a:xfrm>
        </p:grpSpPr>
        <p:sp>
          <p:nvSpPr>
            <p:cNvPr id="36" name="object 10">
              <a:extLst>
                <a:ext uri="{FF2B5EF4-FFF2-40B4-BE49-F238E27FC236}">
                  <a16:creationId xmlns:a16="http://schemas.microsoft.com/office/drawing/2014/main" id="{EEFE3041-EE6D-3045-A26E-66DC7E4800BB}"/>
                </a:ext>
              </a:extLst>
            </p:cNvPr>
            <p:cNvSpPr/>
            <p:nvPr/>
          </p:nvSpPr>
          <p:spPr>
            <a:xfrm>
              <a:off x="499872" y="3785615"/>
              <a:ext cx="2216150" cy="2216150"/>
            </a:xfrm>
            <a:custGeom>
              <a:avLst/>
              <a:gdLst/>
              <a:ahLst/>
              <a:cxnLst/>
              <a:rect l="l" t="t" r="r" b="b"/>
              <a:pathLst>
                <a:path w="2216150" h="2216150">
                  <a:moveTo>
                    <a:pt x="1107948" y="0"/>
                  </a:moveTo>
                  <a:lnTo>
                    <a:pt x="1059887" y="1023"/>
                  </a:lnTo>
                  <a:lnTo>
                    <a:pt x="1012350" y="4066"/>
                  </a:lnTo>
                  <a:lnTo>
                    <a:pt x="965377" y="9088"/>
                  </a:lnTo>
                  <a:lnTo>
                    <a:pt x="919011" y="16046"/>
                  </a:lnTo>
                  <a:lnTo>
                    <a:pt x="873292" y="24898"/>
                  </a:lnTo>
                  <a:lnTo>
                    <a:pt x="828262" y="35604"/>
                  </a:lnTo>
                  <a:lnTo>
                    <a:pt x="783963" y="48122"/>
                  </a:lnTo>
                  <a:lnTo>
                    <a:pt x="740437" y="62410"/>
                  </a:lnTo>
                  <a:lnTo>
                    <a:pt x="697724" y="78426"/>
                  </a:lnTo>
                  <a:lnTo>
                    <a:pt x="655867" y="96130"/>
                  </a:lnTo>
                  <a:lnTo>
                    <a:pt x="614907" y="115479"/>
                  </a:lnTo>
                  <a:lnTo>
                    <a:pt x="574886" y="136432"/>
                  </a:lnTo>
                  <a:lnTo>
                    <a:pt x="535845" y="158947"/>
                  </a:lnTo>
                  <a:lnTo>
                    <a:pt x="497825" y="182982"/>
                  </a:lnTo>
                  <a:lnTo>
                    <a:pt x="460869" y="208497"/>
                  </a:lnTo>
                  <a:lnTo>
                    <a:pt x="425019" y="235450"/>
                  </a:lnTo>
                  <a:lnTo>
                    <a:pt x="390314" y="263798"/>
                  </a:lnTo>
                  <a:lnTo>
                    <a:pt x="356798" y="293501"/>
                  </a:lnTo>
                  <a:lnTo>
                    <a:pt x="324511" y="324516"/>
                  </a:lnTo>
                  <a:lnTo>
                    <a:pt x="293496" y="356803"/>
                  </a:lnTo>
                  <a:lnTo>
                    <a:pt x="263794" y="390319"/>
                  </a:lnTo>
                  <a:lnTo>
                    <a:pt x="235446" y="425024"/>
                  </a:lnTo>
                  <a:lnTo>
                    <a:pt x="208494" y="460875"/>
                  </a:lnTo>
                  <a:lnTo>
                    <a:pt x="182979" y="497831"/>
                  </a:lnTo>
                  <a:lnTo>
                    <a:pt x="158944" y="535850"/>
                  </a:lnTo>
                  <a:lnTo>
                    <a:pt x="136429" y="574891"/>
                  </a:lnTo>
                  <a:lnTo>
                    <a:pt x="115477" y="614912"/>
                  </a:lnTo>
                  <a:lnTo>
                    <a:pt x="96128" y="655872"/>
                  </a:lnTo>
                  <a:lnTo>
                    <a:pt x="78425" y="697729"/>
                  </a:lnTo>
                  <a:lnTo>
                    <a:pt x="62409" y="740442"/>
                  </a:lnTo>
                  <a:lnTo>
                    <a:pt x="48121" y="783968"/>
                  </a:lnTo>
                  <a:lnTo>
                    <a:pt x="35604" y="828266"/>
                  </a:lnTo>
                  <a:lnTo>
                    <a:pt x="24898" y="873296"/>
                  </a:lnTo>
                  <a:lnTo>
                    <a:pt x="16045" y="919014"/>
                  </a:lnTo>
                  <a:lnTo>
                    <a:pt x="9088" y="965380"/>
                  </a:lnTo>
                  <a:lnTo>
                    <a:pt x="4066" y="1012352"/>
                  </a:lnTo>
                  <a:lnTo>
                    <a:pt x="1023" y="1059888"/>
                  </a:lnTo>
                  <a:lnTo>
                    <a:pt x="0" y="1107947"/>
                  </a:lnTo>
                  <a:lnTo>
                    <a:pt x="1023" y="1156007"/>
                  </a:lnTo>
                  <a:lnTo>
                    <a:pt x="4066" y="1203543"/>
                  </a:lnTo>
                  <a:lnTo>
                    <a:pt x="9088" y="1250515"/>
                  </a:lnTo>
                  <a:lnTo>
                    <a:pt x="16045" y="1296881"/>
                  </a:lnTo>
                  <a:lnTo>
                    <a:pt x="24898" y="1342599"/>
                  </a:lnTo>
                  <a:lnTo>
                    <a:pt x="35604" y="1387629"/>
                  </a:lnTo>
                  <a:lnTo>
                    <a:pt x="48121" y="1431927"/>
                  </a:lnTo>
                  <a:lnTo>
                    <a:pt x="62409" y="1475453"/>
                  </a:lnTo>
                  <a:lnTo>
                    <a:pt x="78425" y="1518166"/>
                  </a:lnTo>
                  <a:lnTo>
                    <a:pt x="96128" y="1560023"/>
                  </a:lnTo>
                  <a:lnTo>
                    <a:pt x="115477" y="1600983"/>
                  </a:lnTo>
                  <a:lnTo>
                    <a:pt x="136429" y="1641004"/>
                  </a:lnTo>
                  <a:lnTo>
                    <a:pt x="158944" y="1680045"/>
                  </a:lnTo>
                  <a:lnTo>
                    <a:pt x="182979" y="1718064"/>
                  </a:lnTo>
                  <a:lnTo>
                    <a:pt x="208494" y="1755020"/>
                  </a:lnTo>
                  <a:lnTo>
                    <a:pt x="235446" y="1790871"/>
                  </a:lnTo>
                  <a:lnTo>
                    <a:pt x="263794" y="1825576"/>
                  </a:lnTo>
                  <a:lnTo>
                    <a:pt x="293496" y="1859092"/>
                  </a:lnTo>
                  <a:lnTo>
                    <a:pt x="324511" y="1891379"/>
                  </a:lnTo>
                  <a:lnTo>
                    <a:pt x="356798" y="1922394"/>
                  </a:lnTo>
                  <a:lnTo>
                    <a:pt x="390314" y="1952097"/>
                  </a:lnTo>
                  <a:lnTo>
                    <a:pt x="425019" y="1980445"/>
                  </a:lnTo>
                  <a:lnTo>
                    <a:pt x="460869" y="2007398"/>
                  </a:lnTo>
                  <a:lnTo>
                    <a:pt x="497825" y="2032913"/>
                  </a:lnTo>
                  <a:lnTo>
                    <a:pt x="535845" y="2056948"/>
                  </a:lnTo>
                  <a:lnTo>
                    <a:pt x="574886" y="2079463"/>
                  </a:lnTo>
                  <a:lnTo>
                    <a:pt x="614907" y="2100416"/>
                  </a:lnTo>
                  <a:lnTo>
                    <a:pt x="655867" y="2119765"/>
                  </a:lnTo>
                  <a:lnTo>
                    <a:pt x="697724" y="2137469"/>
                  </a:lnTo>
                  <a:lnTo>
                    <a:pt x="740437" y="2153485"/>
                  </a:lnTo>
                  <a:lnTo>
                    <a:pt x="783963" y="2167773"/>
                  </a:lnTo>
                  <a:lnTo>
                    <a:pt x="828262" y="2180291"/>
                  </a:lnTo>
                  <a:lnTo>
                    <a:pt x="873292" y="2190997"/>
                  </a:lnTo>
                  <a:lnTo>
                    <a:pt x="919011" y="2199849"/>
                  </a:lnTo>
                  <a:lnTo>
                    <a:pt x="965377" y="2206807"/>
                  </a:lnTo>
                  <a:lnTo>
                    <a:pt x="1012350" y="2211829"/>
                  </a:lnTo>
                  <a:lnTo>
                    <a:pt x="1059887" y="2214872"/>
                  </a:lnTo>
                  <a:lnTo>
                    <a:pt x="1107948" y="2215895"/>
                  </a:lnTo>
                  <a:lnTo>
                    <a:pt x="1156007" y="2214872"/>
                  </a:lnTo>
                  <a:lnTo>
                    <a:pt x="1203543" y="2211829"/>
                  </a:lnTo>
                  <a:lnTo>
                    <a:pt x="1250515" y="2206807"/>
                  </a:lnTo>
                  <a:lnTo>
                    <a:pt x="1296881" y="2199849"/>
                  </a:lnTo>
                  <a:lnTo>
                    <a:pt x="1342599" y="2190997"/>
                  </a:lnTo>
                  <a:lnTo>
                    <a:pt x="1387629" y="2180291"/>
                  </a:lnTo>
                  <a:lnTo>
                    <a:pt x="1431927" y="2167773"/>
                  </a:lnTo>
                  <a:lnTo>
                    <a:pt x="1475453" y="2153485"/>
                  </a:lnTo>
                  <a:lnTo>
                    <a:pt x="1518166" y="2137469"/>
                  </a:lnTo>
                  <a:lnTo>
                    <a:pt x="1560023" y="2119765"/>
                  </a:lnTo>
                  <a:lnTo>
                    <a:pt x="1600983" y="2100416"/>
                  </a:lnTo>
                  <a:lnTo>
                    <a:pt x="1641004" y="2079463"/>
                  </a:lnTo>
                  <a:lnTo>
                    <a:pt x="1680045" y="2056948"/>
                  </a:lnTo>
                  <a:lnTo>
                    <a:pt x="1718064" y="2032913"/>
                  </a:lnTo>
                  <a:lnTo>
                    <a:pt x="1755020" y="2007398"/>
                  </a:lnTo>
                  <a:lnTo>
                    <a:pt x="1790871" y="1980445"/>
                  </a:lnTo>
                  <a:lnTo>
                    <a:pt x="1825576" y="1952097"/>
                  </a:lnTo>
                  <a:lnTo>
                    <a:pt x="1859092" y="1922394"/>
                  </a:lnTo>
                  <a:lnTo>
                    <a:pt x="1891379" y="1891379"/>
                  </a:lnTo>
                  <a:lnTo>
                    <a:pt x="1922394" y="1859092"/>
                  </a:lnTo>
                  <a:lnTo>
                    <a:pt x="1952097" y="1825576"/>
                  </a:lnTo>
                  <a:lnTo>
                    <a:pt x="1980445" y="1790871"/>
                  </a:lnTo>
                  <a:lnTo>
                    <a:pt x="2007398" y="1755020"/>
                  </a:lnTo>
                  <a:lnTo>
                    <a:pt x="2032913" y="1718064"/>
                  </a:lnTo>
                  <a:lnTo>
                    <a:pt x="2056948" y="1680045"/>
                  </a:lnTo>
                  <a:lnTo>
                    <a:pt x="2079463" y="1641004"/>
                  </a:lnTo>
                  <a:lnTo>
                    <a:pt x="2100416" y="1600983"/>
                  </a:lnTo>
                  <a:lnTo>
                    <a:pt x="2119765" y="1560023"/>
                  </a:lnTo>
                  <a:lnTo>
                    <a:pt x="2137469" y="1518166"/>
                  </a:lnTo>
                  <a:lnTo>
                    <a:pt x="2153485" y="1475453"/>
                  </a:lnTo>
                  <a:lnTo>
                    <a:pt x="2167773" y="1431927"/>
                  </a:lnTo>
                  <a:lnTo>
                    <a:pt x="2180291" y="1387629"/>
                  </a:lnTo>
                  <a:lnTo>
                    <a:pt x="2190997" y="1342599"/>
                  </a:lnTo>
                  <a:lnTo>
                    <a:pt x="2199849" y="1296881"/>
                  </a:lnTo>
                  <a:lnTo>
                    <a:pt x="2206807" y="1250515"/>
                  </a:lnTo>
                  <a:lnTo>
                    <a:pt x="2211829" y="1203543"/>
                  </a:lnTo>
                  <a:lnTo>
                    <a:pt x="2214872" y="1156007"/>
                  </a:lnTo>
                  <a:lnTo>
                    <a:pt x="2215896" y="1107947"/>
                  </a:lnTo>
                  <a:lnTo>
                    <a:pt x="2214872" y="1059888"/>
                  </a:lnTo>
                  <a:lnTo>
                    <a:pt x="2211829" y="1012352"/>
                  </a:lnTo>
                  <a:lnTo>
                    <a:pt x="2206807" y="965380"/>
                  </a:lnTo>
                  <a:lnTo>
                    <a:pt x="2199849" y="919014"/>
                  </a:lnTo>
                  <a:lnTo>
                    <a:pt x="2190997" y="873296"/>
                  </a:lnTo>
                  <a:lnTo>
                    <a:pt x="2180291" y="828266"/>
                  </a:lnTo>
                  <a:lnTo>
                    <a:pt x="2167773" y="783968"/>
                  </a:lnTo>
                  <a:lnTo>
                    <a:pt x="2153485" y="740442"/>
                  </a:lnTo>
                  <a:lnTo>
                    <a:pt x="2137469" y="697729"/>
                  </a:lnTo>
                  <a:lnTo>
                    <a:pt x="2119765" y="655872"/>
                  </a:lnTo>
                  <a:lnTo>
                    <a:pt x="2100416" y="614912"/>
                  </a:lnTo>
                  <a:lnTo>
                    <a:pt x="2079463" y="574891"/>
                  </a:lnTo>
                  <a:lnTo>
                    <a:pt x="2056948" y="535850"/>
                  </a:lnTo>
                  <a:lnTo>
                    <a:pt x="2032913" y="497831"/>
                  </a:lnTo>
                  <a:lnTo>
                    <a:pt x="2007398" y="460875"/>
                  </a:lnTo>
                  <a:lnTo>
                    <a:pt x="1980445" y="425024"/>
                  </a:lnTo>
                  <a:lnTo>
                    <a:pt x="1952097" y="390319"/>
                  </a:lnTo>
                  <a:lnTo>
                    <a:pt x="1922394" y="356803"/>
                  </a:lnTo>
                  <a:lnTo>
                    <a:pt x="1891379" y="324516"/>
                  </a:lnTo>
                  <a:lnTo>
                    <a:pt x="1859092" y="293501"/>
                  </a:lnTo>
                  <a:lnTo>
                    <a:pt x="1825576" y="263798"/>
                  </a:lnTo>
                  <a:lnTo>
                    <a:pt x="1790871" y="235450"/>
                  </a:lnTo>
                  <a:lnTo>
                    <a:pt x="1755020" y="208497"/>
                  </a:lnTo>
                  <a:lnTo>
                    <a:pt x="1718064" y="182982"/>
                  </a:lnTo>
                  <a:lnTo>
                    <a:pt x="1680045" y="158947"/>
                  </a:lnTo>
                  <a:lnTo>
                    <a:pt x="1641004" y="136432"/>
                  </a:lnTo>
                  <a:lnTo>
                    <a:pt x="1600983" y="115479"/>
                  </a:lnTo>
                  <a:lnTo>
                    <a:pt x="1560023" y="96130"/>
                  </a:lnTo>
                  <a:lnTo>
                    <a:pt x="1518166" y="78426"/>
                  </a:lnTo>
                  <a:lnTo>
                    <a:pt x="1475453" y="62410"/>
                  </a:lnTo>
                  <a:lnTo>
                    <a:pt x="1431927" y="48122"/>
                  </a:lnTo>
                  <a:lnTo>
                    <a:pt x="1387629" y="35604"/>
                  </a:lnTo>
                  <a:lnTo>
                    <a:pt x="1342599" y="24898"/>
                  </a:lnTo>
                  <a:lnTo>
                    <a:pt x="1296881" y="16046"/>
                  </a:lnTo>
                  <a:lnTo>
                    <a:pt x="1250515" y="9088"/>
                  </a:lnTo>
                  <a:lnTo>
                    <a:pt x="1203543" y="4066"/>
                  </a:lnTo>
                  <a:lnTo>
                    <a:pt x="1156007" y="1023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1">
              <a:extLst>
                <a:ext uri="{FF2B5EF4-FFF2-40B4-BE49-F238E27FC236}">
                  <a16:creationId xmlns:a16="http://schemas.microsoft.com/office/drawing/2014/main" id="{EEB8E307-C452-B3CE-93DE-4FC8A63C6942}"/>
                </a:ext>
              </a:extLst>
            </p:cNvPr>
            <p:cNvSpPr/>
            <p:nvPr/>
          </p:nvSpPr>
          <p:spPr>
            <a:xfrm>
              <a:off x="499872" y="3785615"/>
              <a:ext cx="2216150" cy="2216150"/>
            </a:xfrm>
            <a:custGeom>
              <a:avLst/>
              <a:gdLst/>
              <a:ahLst/>
              <a:cxnLst/>
              <a:rect l="l" t="t" r="r" b="b"/>
              <a:pathLst>
                <a:path w="2216150" h="2216150">
                  <a:moveTo>
                    <a:pt x="0" y="1107947"/>
                  </a:moveTo>
                  <a:lnTo>
                    <a:pt x="1023" y="1059888"/>
                  </a:lnTo>
                  <a:lnTo>
                    <a:pt x="4066" y="1012352"/>
                  </a:lnTo>
                  <a:lnTo>
                    <a:pt x="9088" y="965380"/>
                  </a:lnTo>
                  <a:lnTo>
                    <a:pt x="16045" y="919014"/>
                  </a:lnTo>
                  <a:lnTo>
                    <a:pt x="24898" y="873296"/>
                  </a:lnTo>
                  <a:lnTo>
                    <a:pt x="35604" y="828266"/>
                  </a:lnTo>
                  <a:lnTo>
                    <a:pt x="48121" y="783968"/>
                  </a:lnTo>
                  <a:lnTo>
                    <a:pt x="62409" y="740442"/>
                  </a:lnTo>
                  <a:lnTo>
                    <a:pt x="78425" y="697729"/>
                  </a:lnTo>
                  <a:lnTo>
                    <a:pt x="96128" y="655872"/>
                  </a:lnTo>
                  <a:lnTo>
                    <a:pt x="115477" y="614912"/>
                  </a:lnTo>
                  <a:lnTo>
                    <a:pt x="136429" y="574891"/>
                  </a:lnTo>
                  <a:lnTo>
                    <a:pt x="158944" y="535850"/>
                  </a:lnTo>
                  <a:lnTo>
                    <a:pt x="182979" y="497831"/>
                  </a:lnTo>
                  <a:lnTo>
                    <a:pt x="208494" y="460875"/>
                  </a:lnTo>
                  <a:lnTo>
                    <a:pt x="235446" y="425024"/>
                  </a:lnTo>
                  <a:lnTo>
                    <a:pt x="263794" y="390319"/>
                  </a:lnTo>
                  <a:lnTo>
                    <a:pt x="293496" y="356803"/>
                  </a:lnTo>
                  <a:lnTo>
                    <a:pt x="324511" y="324516"/>
                  </a:lnTo>
                  <a:lnTo>
                    <a:pt x="356798" y="293501"/>
                  </a:lnTo>
                  <a:lnTo>
                    <a:pt x="390314" y="263798"/>
                  </a:lnTo>
                  <a:lnTo>
                    <a:pt x="425019" y="235450"/>
                  </a:lnTo>
                  <a:lnTo>
                    <a:pt x="460869" y="208497"/>
                  </a:lnTo>
                  <a:lnTo>
                    <a:pt x="497825" y="182982"/>
                  </a:lnTo>
                  <a:lnTo>
                    <a:pt x="535845" y="158947"/>
                  </a:lnTo>
                  <a:lnTo>
                    <a:pt x="574886" y="136432"/>
                  </a:lnTo>
                  <a:lnTo>
                    <a:pt x="614907" y="115479"/>
                  </a:lnTo>
                  <a:lnTo>
                    <a:pt x="655867" y="96130"/>
                  </a:lnTo>
                  <a:lnTo>
                    <a:pt x="697724" y="78426"/>
                  </a:lnTo>
                  <a:lnTo>
                    <a:pt x="740437" y="62410"/>
                  </a:lnTo>
                  <a:lnTo>
                    <a:pt x="783963" y="48122"/>
                  </a:lnTo>
                  <a:lnTo>
                    <a:pt x="828262" y="35604"/>
                  </a:lnTo>
                  <a:lnTo>
                    <a:pt x="873292" y="24898"/>
                  </a:lnTo>
                  <a:lnTo>
                    <a:pt x="919011" y="16046"/>
                  </a:lnTo>
                  <a:lnTo>
                    <a:pt x="965377" y="9088"/>
                  </a:lnTo>
                  <a:lnTo>
                    <a:pt x="1012350" y="4066"/>
                  </a:lnTo>
                  <a:lnTo>
                    <a:pt x="1059887" y="1023"/>
                  </a:lnTo>
                  <a:lnTo>
                    <a:pt x="1107948" y="0"/>
                  </a:lnTo>
                  <a:lnTo>
                    <a:pt x="1156007" y="1023"/>
                  </a:lnTo>
                  <a:lnTo>
                    <a:pt x="1203543" y="4066"/>
                  </a:lnTo>
                  <a:lnTo>
                    <a:pt x="1250515" y="9088"/>
                  </a:lnTo>
                  <a:lnTo>
                    <a:pt x="1296881" y="16046"/>
                  </a:lnTo>
                  <a:lnTo>
                    <a:pt x="1342599" y="24898"/>
                  </a:lnTo>
                  <a:lnTo>
                    <a:pt x="1387629" y="35604"/>
                  </a:lnTo>
                  <a:lnTo>
                    <a:pt x="1431927" y="48122"/>
                  </a:lnTo>
                  <a:lnTo>
                    <a:pt x="1475453" y="62410"/>
                  </a:lnTo>
                  <a:lnTo>
                    <a:pt x="1518166" y="78426"/>
                  </a:lnTo>
                  <a:lnTo>
                    <a:pt x="1560023" y="96130"/>
                  </a:lnTo>
                  <a:lnTo>
                    <a:pt x="1600983" y="115479"/>
                  </a:lnTo>
                  <a:lnTo>
                    <a:pt x="1641004" y="136432"/>
                  </a:lnTo>
                  <a:lnTo>
                    <a:pt x="1680045" y="158947"/>
                  </a:lnTo>
                  <a:lnTo>
                    <a:pt x="1718064" y="182982"/>
                  </a:lnTo>
                  <a:lnTo>
                    <a:pt x="1755020" y="208497"/>
                  </a:lnTo>
                  <a:lnTo>
                    <a:pt x="1790871" y="235450"/>
                  </a:lnTo>
                  <a:lnTo>
                    <a:pt x="1825576" y="263798"/>
                  </a:lnTo>
                  <a:lnTo>
                    <a:pt x="1859092" y="293501"/>
                  </a:lnTo>
                  <a:lnTo>
                    <a:pt x="1891379" y="324516"/>
                  </a:lnTo>
                  <a:lnTo>
                    <a:pt x="1922394" y="356803"/>
                  </a:lnTo>
                  <a:lnTo>
                    <a:pt x="1952097" y="390319"/>
                  </a:lnTo>
                  <a:lnTo>
                    <a:pt x="1980445" y="425024"/>
                  </a:lnTo>
                  <a:lnTo>
                    <a:pt x="2007398" y="460875"/>
                  </a:lnTo>
                  <a:lnTo>
                    <a:pt x="2032913" y="497831"/>
                  </a:lnTo>
                  <a:lnTo>
                    <a:pt x="2056948" y="535850"/>
                  </a:lnTo>
                  <a:lnTo>
                    <a:pt x="2079463" y="574891"/>
                  </a:lnTo>
                  <a:lnTo>
                    <a:pt x="2100416" y="614912"/>
                  </a:lnTo>
                  <a:lnTo>
                    <a:pt x="2119765" y="655872"/>
                  </a:lnTo>
                  <a:lnTo>
                    <a:pt x="2137469" y="697729"/>
                  </a:lnTo>
                  <a:lnTo>
                    <a:pt x="2153485" y="740442"/>
                  </a:lnTo>
                  <a:lnTo>
                    <a:pt x="2167773" y="783968"/>
                  </a:lnTo>
                  <a:lnTo>
                    <a:pt x="2180291" y="828266"/>
                  </a:lnTo>
                  <a:lnTo>
                    <a:pt x="2190997" y="873296"/>
                  </a:lnTo>
                  <a:lnTo>
                    <a:pt x="2199849" y="919014"/>
                  </a:lnTo>
                  <a:lnTo>
                    <a:pt x="2206807" y="965380"/>
                  </a:lnTo>
                  <a:lnTo>
                    <a:pt x="2211829" y="1012352"/>
                  </a:lnTo>
                  <a:lnTo>
                    <a:pt x="2214872" y="1059888"/>
                  </a:lnTo>
                  <a:lnTo>
                    <a:pt x="2215896" y="1107947"/>
                  </a:lnTo>
                  <a:lnTo>
                    <a:pt x="2214872" y="1156007"/>
                  </a:lnTo>
                  <a:lnTo>
                    <a:pt x="2211829" y="1203543"/>
                  </a:lnTo>
                  <a:lnTo>
                    <a:pt x="2206807" y="1250515"/>
                  </a:lnTo>
                  <a:lnTo>
                    <a:pt x="2199849" y="1296881"/>
                  </a:lnTo>
                  <a:lnTo>
                    <a:pt x="2190997" y="1342599"/>
                  </a:lnTo>
                  <a:lnTo>
                    <a:pt x="2180291" y="1387629"/>
                  </a:lnTo>
                  <a:lnTo>
                    <a:pt x="2167773" y="1431927"/>
                  </a:lnTo>
                  <a:lnTo>
                    <a:pt x="2153485" y="1475453"/>
                  </a:lnTo>
                  <a:lnTo>
                    <a:pt x="2137469" y="1518166"/>
                  </a:lnTo>
                  <a:lnTo>
                    <a:pt x="2119765" y="1560023"/>
                  </a:lnTo>
                  <a:lnTo>
                    <a:pt x="2100416" y="1600983"/>
                  </a:lnTo>
                  <a:lnTo>
                    <a:pt x="2079463" y="1641004"/>
                  </a:lnTo>
                  <a:lnTo>
                    <a:pt x="2056948" y="1680045"/>
                  </a:lnTo>
                  <a:lnTo>
                    <a:pt x="2032913" y="1718064"/>
                  </a:lnTo>
                  <a:lnTo>
                    <a:pt x="2007398" y="1755020"/>
                  </a:lnTo>
                  <a:lnTo>
                    <a:pt x="1980445" y="1790871"/>
                  </a:lnTo>
                  <a:lnTo>
                    <a:pt x="1952097" y="1825576"/>
                  </a:lnTo>
                  <a:lnTo>
                    <a:pt x="1922394" y="1859092"/>
                  </a:lnTo>
                  <a:lnTo>
                    <a:pt x="1891379" y="1891379"/>
                  </a:lnTo>
                  <a:lnTo>
                    <a:pt x="1859092" y="1922394"/>
                  </a:lnTo>
                  <a:lnTo>
                    <a:pt x="1825576" y="1952097"/>
                  </a:lnTo>
                  <a:lnTo>
                    <a:pt x="1790871" y="1980445"/>
                  </a:lnTo>
                  <a:lnTo>
                    <a:pt x="1755020" y="2007398"/>
                  </a:lnTo>
                  <a:lnTo>
                    <a:pt x="1718064" y="2032913"/>
                  </a:lnTo>
                  <a:lnTo>
                    <a:pt x="1680045" y="2056948"/>
                  </a:lnTo>
                  <a:lnTo>
                    <a:pt x="1641004" y="2079463"/>
                  </a:lnTo>
                  <a:lnTo>
                    <a:pt x="1600983" y="2100416"/>
                  </a:lnTo>
                  <a:lnTo>
                    <a:pt x="1560023" y="2119765"/>
                  </a:lnTo>
                  <a:lnTo>
                    <a:pt x="1518166" y="2137469"/>
                  </a:lnTo>
                  <a:lnTo>
                    <a:pt x="1475453" y="2153485"/>
                  </a:lnTo>
                  <a:lnTo>
                    <a:pt x="1431927" y="2167773"/>
                  </a:lnTo>
                  <a:lnTo>
                    <a:pt x="1387629" y="2180291"/>
                  </a:lnTo>
                  <a:lnTo>
                    <a:pt x="1342599" y="2190997"/>
                  </a:lnTo>
                  <a:lnTo>
                    <a:pt x="1296881" y="2199849"/>
                  </a:lnTo>
                  <a:lnTo>
                    <a:pt x="1250515" y="2206807"/>
                  </a:lnTo>
                  <a:lnTo>
                    <a:pt x="1203543" y="2211829"/>
                  </a:lnTo>
                  <a:lnTo>
                    <a:pt x="1156007" y="2214872"/>
                  </a:lnTo>
                  <a:lnTo>
                    <a:pt x="1107948" y="2215895"/>
                  </a:lnTo>
                  <a:lnTo>
                    <a:pt x="1059887" y="2214872"/>
                  </a:lnTo>
                  <a:lnTo>
                    <a:pt x="1012350" y="2211829"/>
                  </a:lnTo>
                  <a:lnTo>
                    <a:pt x="965377" y="2206807"/>
                  </a:lnTo>
                  <a:lnTo>
                    <a:pt x="919011" y="2199849"/>
                  </a:lnTo>
                  <a:lnTo>
                    <a:pt x="873292" y="2190997"/>
                  </a:lnTo>
                  <a:lnTo>
                    <a:pt x="828262" y="2180291"/>
                  </a:lnTo>
                  <a:lnTo>
                    <a:pt x="783963" y="2167773"/>
                  </a:lnTo>
                  <a:lnTo>
                    <a:pt x="740437" y="2153485"/>
                  </a:lnTo>
                  <a:lnTo>
                    <a:pt x="697724" y="2137469"/>
                  </a:lnTo>
                  <a:lnTo>
                    <a:pt x="655867" y="2119765"/>
                  </a:lnTo>
                  <a:lnTo>
                    <a:pt x="614907" y="2100416"/>
                  </a:lnTo>
                  <a:lnTo>
                    <a:pt x="574886" y="2079463"/>
                  </a:lnTo>
                  <a:lnTo>
                    <a:pt x="535845" y="2056948"/>
                  </a:lnTo>
                  <a:lnTo>
                    <a:pt x="497825" y="2032913"/>
                  </a:lnTo>
                  <a:lnTo>
                    <a:pt x="460869" y="2007398"/>
                  </a:lnTo>
                  <a:lnTo>
                    <a:pt x="425019" y="1980445"/>
                  </a:lnTo>
                  <a:lnTo>
                    <a:pt x="390314" y="1952097"/>
                  </a:lnTo>
                  <a:lnTo>
                    <a:pt x="356798" y="1922394"/>
                  </a:lnTo>
                  <a:lnTo>
                    <a:pt x="324511" y="1891379"/>
                  </a:lnTo>
                  <a:lnTo>
                    <a:pt x="293496" y="1859092"/>
                  </a:lnTo>
                  <a:lnTo>
                    <a:pt x="263794" y="1825576"/>
                  </a:lnTo>
                  <a:lnTo>
                    <a:pt x="235446" y="1790871"/>
                  </a:lnTo>
                  <a:lnTo>
                    <a:pt x="208494" y="1755020"/>
                  </a:lnTo>
                  <a:lnTo>
                    <a:pt x="182979" y="1718064"/>
                  </a:lnTo>
                  <a:lnTo>
                    <a:pt x="158944" y="1680045"/>
                  </a:lnTo>
                  <a:lnTo>
                    <a:pt x="136429" y="1641004"/>
                  </a:lnTo>
                  <a:lnTo>
                    <a:pt x="115477" y="1600983"/>
                  </a:lnTo>
                  <a:lnTo>
                    <a:pt x="96128" y="1560023"/>
                  </a:lnTo>
                  <a:lnTo>
                    <a:pt x="78425" y="1518166"/>
                  </a:lnTo>
                  <a:lnTo>
                    <a:pt x="62409" y="1475453"/>
                  </a:lnTo>
                  <a:lnTo>
                    <a:pt x="48121" y="1431927"/>
                  </a:lnTo>
                  <a:lnTo>
                    <a:pt x="35604" y="1387629"/>
                  </a:lnTo>
                  <a:lnTo>
                    <a:pt x="24898" y="1342599"/>
                  </a:lnTo>
                  <a:lnTo>
                    <a:pt x="16045" y="1296881"/>
                  </a:lnTo>
                  <a:lnTo>
                    <a:pt x="9088" y="1250515"/>
                  </a:lnTo>
                  <a:lnTo>
                    <a:pt x="4066" y="1203543"/>
                  </a:lnTo>
                  <a:lnTo>
                    <a:pt x="1023" y="1156007"/>
                  </a:lnTo>
                  <a:lnTo>
                    <a:pt x="0" y="1107947"/>
                  </a:lnTo>
                  <a:close/>
                </a:path>
              </a:pathLst>
            </a:custGeom>
            <a:ln w="2438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12">
            <a:extLst>
              <a:ext uri="{FF2B5EF4-FFF2-40B4-BE49-F238E27FC236}">
                <a16:creationId xmlns:a16="http://schemas.microsoft.com/office/drawing/2014/main" id="{C7FC7C2F-A6F7-89DB-125E-5E9382BCBAB5}"/>
              </a:ext>
            </a:extLst>
          </p:cNvPr>
          <p:cNvSpPr/>
          <p:nvPr/>
        </p:nvSpPr>
        <p:spPr>
          <a:xfrm rot="10595614">
            <a:off x="5412348" y="5256065"/>
            <a:ext cx="714375" cy="68222"/>
          </a:xfrm>
          <a:custGeom>
            <a:avLst/>
            <a:gdLst/>
            <a:ahLst/>
            <a:cxnLst/>
            <a:rect l="l" t="t" r="r" b="b"/>
            <a:pathLst>
              <a:path w="714375" h="1904">
                <a:moveTo>
                  <a:pt x="0" y="0"/>
                </a:moveTo>
                <a:lnTo>
                  <a:pt x="714375" y="1524"/>
                </a:lnTo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5">
            <a:extLst>
              <a:ext uri="{FF2B5EF4-FFF2-40B4-BE49-F238E27FC236}">
                <a16:creationId xmlns:a16="http://schemas.microsoft.com/office/drawing/2014/main" id="{7329185D-1443-35AA-1E5A-879E047DBA23}"/>
              </a:ext>
            </a:extLst>
          </p:cNvPr>
          <p:cNvSpPr txBox="1"/>
          <p:nvPr/>
        </p:nvSpPr>
        <p:spPr>
          <a:xfrm>
            <a:off x="8063854" y="6326882"/>
            <a:ext cx="6673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oie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1" name="object 16">
            <a:extLst>
              <a:ext uri="{FF2B5EF4-FFF2-40B4-BE49-F238E27FC236}">
                <a16:creationId xmlns:a16="http://schemas.microsoft.com/office/drawing/2014/main" id="{75F966BB-A524-77FF-7AC3-E6FB0C0FBE9F}"/>
              </a:ext>
            </a:extLst>
          </p:cNvPr>
          <p:cNvSpPr txBox="1"/>
          <p:nvPr/>
        </p:nvSpPr>
        <p:spPr>
          <a:xfrm>
            <a:off x="2489722" y="6542985"/>
            <a:ext cx="1266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é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9CE993A-6D5F-39CC-BDB8-A291CFF67DD0}"/>
              </a:ext>
            </a:extLst>
          </p:cNvPr>
          <p:cNvSpPr txBox="1"/>
          <p:nvPr/>
        </p:nvSpPr>
        <p:spPr>
          <a:xfrm>
            <a:off x="1881352" y="3945831"/>
            <a:ext cx="6096000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b="1" dirty="0"/>
              <a:t>Le prédateur</a:t>
            </a:r>
            <a:r>
              <a:rPr lang="fr-FR" b="1"/>
              <a:t>:  </a:t>
            </a:r>
            <a:r>
              <a:rPr lang="fr-FR"/>
              <a:t>tue sa proie pour se nourrir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6257" y="350782"/>
            <a:ext cx="10515600" cy="759822"/>
          </a:xfrm>
          <a:prstGeom prst="rect">
            <a:avLst/>
          </a:prstGeom>
        </p:spPr>
        <p:txBody>
          <a:bodyPr vert="horz" wrap="square" lIns="0" tIns="203834" rIns="0" bIns="0" rtlCol="0" anchor="ctr">
            <a:spAutoFit/>
          </a:bodyPr>
          <a:lstStyle/>
          <a:p>
            <a:pPr marL="1191260">
              <a:lnSpc>
                <a:spcPct val="100000"/>
              </a:lnSpc>
              <a:spcBef>
                <a:spcPts val="100"/>
              </a:spcBef>
            </a:pPr>
            <a:r>
              <a:rPr dirty="0"/>
              <a:t>Les</a:t>
            </a:r>
            <a:r>
              <a:rPr spc="-10" dirty="0"/>
              <a:t> </a:t>
            </a:r>
            <a:r>
              <a:rPr dirty="0"/>
              <a:t>modes</a:t>
            </a:r>
            <a:r>
              <a:rPr spc="-1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parasitisme: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0632" y="2823209"/>
            <a:ext cx="3413760" cy="2411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Parasite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temporaire</a:t>
            </a:r>
            <a:endParaRPr sz="3000" dirty="0">
              <a:latin typeface="Calibri"/>
              <a:cs typeface="Calibri"/>
            </a:endParaRPr>
          </a:p>
          <a:p>
            <a:pPr>
              <a:spcBef>
                <a:spcPts val="610"/>
              </a:spcBef>
              <a:buFont typeface="Arial MT"/>
              <a:buChar char="•"/>
            </a:pPr>
            <a:endParaRPr sz="3000" dirty="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Parasite</a:t>
            </a:r>
            <a:r>
              <a:rPr sz="3000" spc="-1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périodique</a:t>
            </a:r>
            <a:endParaRPr sz="3000" dirty="0">
              <a:latin typeface="Calibri"/>
              <a:cs typeface="Calibri"/>
            </a:endParaRPr>
          </a:p>
          <a:p>
            <a:pPr>
              <a:spcBef>
                <a:spcPts val="50"/>
              </a:spcBef>
              <a:buFont typeface="Arial MT"/>
              <a:buChar char="•"/>
            </a:pPr>
            <a:endParaRPr sz="3000" dirty="0">
              <a:latin typeface="Calibri"/>
              <a:cs typeface="Calibri"/>
            </a:endParaRPr>
          </a:p>
          <a:p>
            <a:pPr marL="355600" indent="-342900"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Parasite</a:t>
            </a:r>
            <a:r>
              <a:rPr sz="3000" spc="-1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permanant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2544266" y="1800780"/>
            <a:ext cx="2924387" cy="35964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3225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03225" algn="l"/>
              </a:tabLst>
            </a:pPr>
            <a:r>
              <a:rPr spc="-10" dirty="0"/>
              <a:t>Accidentel</a:t>
            </a:r>
          </a:p>
          <a:p>
            <a:pPr marL="354965" indent="-342265">
              <a:lnSpc>
                <a:spcPct val="100000"/>
              </a:lnSpc>
              <a:spcBef>
                <a:spcPts val="2535"/>
              </a:spcBef>
              <a:buFont typeface="Arial MT"/>
              <a:buChar char="•"/>
              <a:tabLst>
                <a:tab pos="354965" algn="l"/>
              </a:tabLst>
            </a:pPr>
            <a:r>
              <a:rPr spc="-10" dirty="0"/>
              <a:t>Facultatif</a:t>
            </a:r>
          </a:p>
          <a:p>
            <a:pPr>
              <a:lnSpc>
                <a:spcPct val="100000"/>
              </a:lnSpc>
              <a:spcBef>
                <a:spcPts val="690"/>
              </a:spcBef>
              <a:buFont typeface="Arial MT"/>
              <a:buChar char="•"/>
            </a:pPr>
            <a:endParaRPr spc="-10" dirty="0"/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pc="-20" dirty="0"/>
              <a:t>Obligatoire</a:t>
            </a:r>
          </a:p>
          <a:p>
            <a:pPr>
              <a:lnSpc>
                <a:spcPct val="100000"/>
              </a:lnSpc>
              <a:spcBef>
                <a:spcPts val="690"/>
              </a:spcBef>
              <a:buFont typeface="Arial MT"/>
              <a:buChar char="•"/>
            </a:pPr>
            <a:endParaRPr spc="-20" dirty="0"/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pc="-10" dirty="0"/>
              <a:t>Erratique</a:t>
            </a:r>
          </a:p>
        </p:txBody>
      </p:sp>
      <p:sp>
        <p:nvSpPr>
          <p:cNvPr id="5" name="object 5"/>
          <p:cNvSpPr/>
          <p:nvPr/>
        </p:nvSpPr>
        <p:spPr>
          <a:xfrm>
            <a:off x="4806697" y="3000374"/>
            <a:ext cx="1003935" cy="2057400"/>
          </a:xfrm>
          <a:custGeom>
            <a:avLst/>
            <a:gdLst/>
            <a:ahLst/>
            <a:cxnLst/>
            <a:rect l="l" t="t" r="r" b="b"/>
            <a:pathLst>
              <a:path w="1003935" h="2057400">
                <a:moveTo>
                  <a:pt x="1003554" y="0"/>
                </a:moveTo>
                <a:lnTo>
                  <a:pt x="908685" y="28448"/>
                </a:lnTo>
                <a:lnTo>
                  <a:pt x="907288" y="31115"/>
                </a:lnTo>
                <a:lnTo>
                  <a:pt x="908812" y="36195"/>
                </a:lnTo>
                <a:lnTo>
                  <a:pt x="911479" y="37592"/>
                </a:lnTo>
                <a:lnTo>
                  <a:pt x="981710" y="16471"/>
                </a:lnTo>
                <a:lnTo>
                  <a:pt x="0" y="1068324"/>
                </a:lnTo>
                <a:lnTo>
                  <a:pt x="3416" y="1071562"/>
                </a:lnTo>
                <a:lnTo>
                  <a:pt x="0" y="1074801"/>
                </a:lnTo>
                <a:lnTo>
                  <a:pt x="909993" y="2040953"/>
                </a:lnTo>
                <a:lnTo>
                  <a:pt x="839851" y="2020189"/>
                </a:lnTo>
                <a:lnTo>
                  <a:pt x="837184" y="2021713"/>
                </a:lnTo>
                <a:lnTo>
                  <a:pt x="836422" y="2024253"/>
                </a:lnTo>
                <a:lnTo>
                  <a:pt x="835787" y="2026666"/>
                </a:lnTo>
                <a:lnTo>
                  <a:pt x="837184" y="2029333"/>
                </a:lnTo>
                <a:lnTo>
                  <a:pt x="932180" y="2057400"/>
                </a:lnTo>
                <a:lnTo>
                  <a:pt x="931341" y="2053844"/>
                </a:lnTo>
                <a:lnTo>
                  <a:pt x="910336" y="1963547"/>
                </a:lnTo>
                <a:lnTo>
                  <a:pt x="909828" y="1961007"/>
                </a:lnTo>
                <a:lnTo>
                  <a:pt x="907288" y="1959356"/>
                </a:lnTo>
                <a:lnTo>
                  <a:pt x="904621" y="1959991"/>
                </a:lnTo>
                <a:lnTo>
                  <a:pt x="902081" y="1960499"/>
                </a:lnTo>
                <a:lnTo>
                  <a:pt x="900557" y="1963166"/>
                </a:lnTo>
                <a:lnTo>
                  <a:pt x="901065" y="1965706"/>
                </a:lnTo>
                <a:lnTo>
                  <a:pt x="917003" y="2034387"/>
                </a:lnTo>
                <a:lnTo>
                  <a:pt x="14389" y="1076350"/>
                </a:lnTo>
                <a:lnTo>
                  <a:pt x="833602" y="1077823"/>
                </a:lnTo>
                <a:lnTo>
                  <a:pt x="851268" y="1077849"/>
                </a:lnTo>
                <a:lnTo>
                  <a:pt x="833551" y="1077849"/>
                </a:lnTo>
                <a:lnTo>
                  <a:pt x="772541" y="1113282"/>
                </a:lnTo>
                <a:lnTo>
                  <a:pt x="770255" y="1114679"/>
                </a:lnTo>
                <a:lnTo>
                  <a:pt x="769493" y="1117600"/>
                </a:lnTo>
                <a:lnTo>
                  <a:pt x="770890" y="1119886"/>
                </a:lnTo>
                <a:lnTo>
                  <a:pt x="772160" y="1122172"/>
                </a:lnTo>
                <a:lnTo>
                  <a:pt x="775081" y="1122934"/>
                </a:lnTo>
                <a:lnTo>
                  <a:pt x="777367" y="1121537"/>
                </a:lnTo>
                <a:lnTo>
                  <a:pt x="852576" y="1077849"/>
                </a:lnTo>
                <a:lnTo>
                  <a:pt x="860679" y="1073150"/>
                </a:lnTo>
                <a:lnTo>
                  <a:pt x="852436" y="1068324"/>
                </a:lnTo>
                <a:lnTo>
                  <a:pt x="777494" y="1024382"/>
                </a:lnTo>
                <a:lnTo>
                  <a:pt x="775208" y="1023112"/>
                </a:lnTo>
                <a:lnTo>
                  <a:pt x="772287" y="1023874"/>
                </a:lnTo>
                <a:lnTo>
                  <a:pt x="769747" y="1028446"/>
                </a:lnTo>
                <a:lnTo>
                  <a:pt x="770509" y="1031367"/>
                </a:lnTo>
                <a:lnTo>
                  <a:pt x="833615" y="1068298"/>
                </a:lnTo>
                <a:lnTo>
                  <a:pt x="14287" y="1066825"/>
                </a:lnTo>
                <a:lnTo>
                  <a:pt x="988580" y="23075"/>
                </a:lnTo>
                <a:lnTo>
                  <a:pt x="972947" y="91821"/>
                </a:lnTo>
                <a:lnTo>
                  <a:pt x="972527" y="93980"/>
                </a:lnTo>
                <a:lnTo>
                  <a:pt x="972439" y="94488"/>
                </a:lnTo>
                <a:lnTo>
                  <a:pt x="973963" y="97028"/>
                </a:lnTo>
                <a:lnTo>
                  <a:pt x="976630" y="97536"/>
                </a:lnTo>
                <a:lnTo>
                  <a:pt x="979170" y="98171"/>
                </a:lnTo>
                <a:lnTo>
                  <a:pt x="981710" y="96520"/>
                </a:lnTo>
                <a:lnTo>
                  <a:pt x="982116" y="94488"/>
                </a:lnTo>
                <a:lnTo>
                  <a:pt x="982218" y="93980"/>
                </a:lnTo>
                <a:lnTo>
                  <a:pt x="1002715" y="3683"/>
                </a:lnTo>
                <a:lnTo>
                  <a:pt x="100355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3591" y="1124711"/>
            <a:ext cx="7417434" cy="0"/>
          </a:xfrm>
          <a:custGeom>
            <a:avLst/>
            <a:gdLst/>
            <a:ahLst/>
            <a:cxnLst/>
            <a:rect l="l" t="t" r="r" b="b"/>
            <a:pathLst>
              <a:path w="7417434">
                <a:moveTo>
                  <a:pt x="0" y="0"/>
                </a:moveTo>
                <a:lnTo>
                  <a:pt x="7416876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33481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2057</Words>
  <Application>Microsoft Office PowerPoint</Application>
  <PresentationFormat>Grand écran</PresentationFormat>
  <Paragraphs>372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9" baseType="lpstr">
      <vt:lpstr>Aharoni</vt:lpstr>
      <vt:lpstr>Arial</vt:lpstr>
      <vt:lpstr>Arial MT</vt:lpstr>
      <vt:lpstr>Bell MT</vt:lpstr>
      <vt:lpstr>Bradley Hand ITC</vt:lpstr>
      <vt:lpstr>Calibri</vt:lpstr>
      <vt:lpstr>Calibri Light</vt:lpstr>
      <vt:lpstr>Comic Sans MS</vt:lpstr>
      <vt:lpstr>Segoe UI Symbol</vt:lpstr>
      <vt:lpstr>Times New Roman</vt:lpstr>
      <vt:lpstr>Wingdings</vt:lpstr>
      <vt:lpstr>Thème Office</vt:lpstr>
      <vt:lpstr>Présentation PowerPoint</vt:lpstr>
      <vt:lpstr>Présentation PowerPoint</vt:lpstr>
      <vt:lpstr>Plan</vt:lpstr>
      <vt:lpstr>I. Définitions et notions préalables</vt:lpstr>
      <vt:lpstr>Définitions</vt:lpstr>
      <vt:lpstr>Définitions</vt:lpstr>
      <vt:lpstr>Définitions</vt:lpstr>
      <vt:lpstr>Présentation PowerPoint</vt:lpstr>
      <vt:lpstr>Les modes de parasitisme:</vt:lpstr>
      <vt:lpstr>III. Les modes de parasitisme:</vt:lpstr>
      <vt:lpstr>II. Diversités des parasites:</vt:lpstr>
      <vt:lpstr>Présentation PowerPoint</vt:lpstr>
      <vt:lpstr>Présentation PowerPoint</vt:lpstr>
      <vt:lpstr>Présentation PowerPoint</vt:lpstr>
      <vt:lpstr>Présentation PowerPoint</vt:lpstr>
      <vt:lpstr>Epidemiologie parasitaire</vt:lpstr>
      <vt:lpstr>IV. Epidémiologie des parasites :</vt:lpstr>
      <vt:lpstr>1. Classification:</vt:lpstr>
      <vt:lpstr>1. Classification:</vt:lpstr>
      <vt:lpstr>Présentation PowerPoint</vt:lpstr>
      <vt:lpstr>Répartition géographique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4. Les voies de pénétration du parasite:</vt:lpstr>
      <vt:lpstr>6. Les voies de sortie du parasite</vt:lpstr>
      <vt:lpstr>Modes d’action du parasite</vt:lpstr>
      <vt:lpstr>Modes d’action du parasite</vt:lpstr>
      <vt:lpstr>VI. Actions des parasites et réactions de l’hôte</vt:lpstr>
      <vt:lpstr>VI. Actions des parasites et réactions de l’hôte</vt:lpstr>
      <vt:lpstr>IX. Actions des parasites et réactions de l’hôte</vt:lpstr>
      <vt:lpstr>Diagnostic biologique des parasitoses</vt:lpstr>
      <vt:lpstr>Notions sur les différents traitements:</vt:lpstr>
      <vt:lpstr> XII. Prophylaxie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khalida snow</dc:creator>
  <cp:lastModifiedBy>blidiahmed@hotmail.com</cp:lastModifiedBy>
  <cp:revision>277</cp:revision>
  <dcterms:created xsi:type="dcterms:W3CDTF">2021-01-07T13:36:45Z</dcterms:created>
  <dcterms:modified xsi:type="dcterms:W3CDTF">2026-02-21T21:33:06Z</dcterms:modified>
</cp:coreProperties>
</file>