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38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1" r:id="rId14"/>
    <p:sldId id="272" r:id="rId15"/>
    <p:sldId id="273" r:id="rId16"/>
    <p:sldId id="276" r:id="rId17"/>
    <p:sldId id="283" r:id="rId18"/>
    <p:sldId id="285" r:id="rId19"/>
    <p:sldId id="287" r:id="rId20"/>
    <p:sldId id="339" r:id="rId21"/>
    <p:sldId id="290" r:id="rId22"/>
    <p:sldId id="291" r:id="rId23"/>
    <p:sldId id="293" r:id="rId24"/>
    <p:sldId id="295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2" r:id="rId37"/>
    <p:sldId id="314" r:id="rId38"/>
    <p:sldId id="316" r:id="rId39"/>
    <p:sldId id="319" r:id="rId40"/>
    <p:sldId id="321" r:id="rId41"/>
    <p:sldId id="322" r:id="rId42"/>
    <p:sldId id="323" r:id="rId43"/>
    <p:sldId id="324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0709" autoAdjust="0"/>
  </p:normalViewPr>
  <p:slideViewPr>
    <p:cSldViewPr snapToGrid="0">
      <p:cViewPr varScale="1">
        <p:scale>
          <a:sx n="82" d="100"/>
          <a:sy n="82" d="100"/>
        </p:scale>
        <p:origin x="60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5990C-12F1-481A-934D-1B12EC916675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21EC5-3F41-4862-9491-CAFD0370CD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41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87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15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23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1424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sng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053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99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91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36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72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92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3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84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10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9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ours-pharmacie.com/images/giardiose-cycle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images.google.fr/imgres?imgurl=http%3A//i0.wp.com/blog.direct-vet.fr/wp-content/uploads/2014/02/Giardia.jpg&amp;imgrefurl=http%3A//blog.direct-vet.fr/la-giardiose-chez-le-chien-et-le-chat/&amp;h=314&amp;w=499&amp;tbnid=8J9YjXP_kD9K0M%3A&amp;docid=uNKVhP1T1wAGBM&amp;ei=1c_4V8aRJcmgUYubqLgD&amp;tbm=isch&amp;iact=rc&amp;uact=3&amp;dur=697&amp;page=1&amp;start=8&amp;ndsp=3&amp;ved=0ahUKEwiG0LSKhcvPAhVJUBQKHYsNCjcQMwglKAkwCQ&amp;bih=359&amp;biw=759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E:\parasitologie\f_\parasitologie\arachosia.univ-lille2.fr\labos\parasito\Internat\medicam\nit_imid.html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4" y="130234"/>
            <a:ext cx="1954886" cy="1557678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0026" y="244826"/>
            <a:ext cx="9512301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République Algérienne  Démocratique et Populaire</a:t>
            </a:r>
            <a:r>
              <a:rPr lang="fr-FR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FR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Ministère de l’Enseignement Supérieur et de la Recherche  Scientifique</a:t>
            </a:r>
            <a:endParaRPr lang="fr-FR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endParaRPr lang="fr-FR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33928" y="884422"/>
            <a:ext cx="803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Université Ibn </a:t>
            </a:r>
            <a:r>
              <a:rPr lang="fr-FR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Khaldoun</a:t>
            </a:r>
            <a:r>
              <a:rPr lang="fr-FR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Tiaret</a:t>
            </a:r>
          </a:p>
          <a:p>
            <a:pPr algn="ctr"/>
            <a:r>
              <a:rPr lang="fr-FR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Annexe Faculté de </a:t>
            </a:r>
            <a:r>
              <a:rPr lang="fr-FR" i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médecine </a:t>
            </a:r>
            <a:endParaRPr lang="fr-FR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012" y="2218001"/>
            <a:ext cx="11193935" cy="1446550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COURS </a:t>
            </a:r>
          </a:p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Les flagellés intestinaux et urogénitaux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802821" y="4637452"/>
            <a:ext cx="6497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du module: Pr. BENMANSOUR Zakaria</a:t>
            </a:r>
          </a:p>
          <a:p>
            <a:pPr algn="ctr"/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Année universitaire 2025/2026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83524" y="4023535"/>
            <a:ext cx="2571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/>
              <a:t>3éme année médecine</a:t>
            </a:r>
          </a:p>
        </p:txBody>
      </p:sp>
      <p:cxnSp>
        <p:nvCxnSpPr>
          <p:cNvPr id="16" name="Connecteur droit 15"/>
          <p:cNvCxnSpPr>
            <a:cxnSpLocks/>
          </p:cNvCxnSpPr>
          <p:nvPr/>
        </p:nvCxnSpPr>
        <p:spPr>
          <a:xfrm flipH="1">
            <a:off x="92584" y="5181600"/>
            <a:ext cx="42656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cxnSpLocks/>
          </p:cNvCxnSpPr>
          <p:nvPr/>
        </p:nvCxnSpPr>
        <p:spPr>
          <a:xfrm flipH="1">
            <a:off x="7753739" y="5181600"/>
            <a:ext cx="42595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EA79A582-54F2-9304-FA83-21798873314D}"/>
              </a:ext>
            </a:extLst>
          </p:cNvPr>
          <p:cNvSpPr txBox="1"/>
          <p:nvPr/>
        </p:nvSpPr>
        <p:spPr>
          <a:xfrm>
            <a:off x="4349207" y="5301440"/>
            <a:ext cx="340453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Présenté par : </a:t>
            </a:r>
            <a:r>
              <a:rPr lang="fr-FR" b="1" dirty="0"/>
              <a:t>Dr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  <a:r>
              <a:rPr lang="fr-FR" b="1" dirty="0"/>
              <a:t> BLIDI Ahmed</a:t>
            </a:r>
          </a:p>
          <a:p>
            <a:endParaRPr lang="fr-FR" dirty="0"/>
          </a:p>
          <a:p>
            <a:r>
              <a:rPr lang="fr-FR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E.mail</a:t>
            </a:r>
            <a:r>
              <a:rPr 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blidiahmed33@gmail.com</a:t>
            </a:r>
          </a:p>
        </p:txBody>
      </p:sp>
    </p:spTree>
    <p:extLst>
      <p:ext uri="{BB962C8B-B14F-4D97-AF65-F5344CB8AC3E}">
        <p14:creationId xmlns:p14="http://schemas.microsoft.com/office/powerpoint/2010/main" val="193140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3403" y="1804614"/>
            <a:ext cx="3959829" cy="396690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96761" y="1773174"/>
            <a:ext cx="4104640" cy="3961129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>
              <a:spcBef>
                <a:spcPts val="260"/>
              </a:spcBef>
            </a:pPr>
            <a:endParaRPr sz="2000">
              <a:latin typeface="Times New Roman"/>
              <a:cs typeface="Times New Roman"/>
            </a:endParaRPr>
          </a:p>
          <a:p>
            <a:pPr marL="234950" marR="473075" indent="212725">
              <a:buFont typeface="Arial MT"/>
              <a:buChar char="•"/>
              <a:tabLst>
                <a:tab pos="447675" algn="l"/>
              </a:tabLst>
            </a:pPr>
            <a:r>
              <a:rPr sz="2000" b="1" dirty="0">
                <a:latin typeface="Times New Roman"/>
                <a:cs typeface="Times New Roman"/>
              </a:rPr>
              <a:t>Survivre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dans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des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conditions </a:t>
            </a:r>
            <a:r>
              <a:rPr sz="2000" b="1" dirty="0">
                <a:latin typeface="Times New Roman"/>
                <a:cs typeface="Times New Roman"/>
              </a:rPr>
              <a:t>environnementale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défavorables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000">
              <a:latin typeface="Times New Roman"/>
              <a:cs typeface="Times New Roman"/>
            </a:endParaRPr>
          </a:p>
          <a:p>
            <a:pPr>
              <a:spcBef>
                <a:spcPts val="200"/>
              </a:spcBef>
              <a:buFont typeface="Arial MT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513715" indent="-278765">
              <a:spcBef>
                <a:spcPts val="5"/>
              </a:spcBef>
              <a:buFont typeface="Arial MT"/>
              <a:buChar char="•"/>
              <a:tabLst>
                <a:tab pos="513715" algn="l"/>
              </a:tabLst>
            </a:pPr>
            <a:r>
              <a:rPr sz="2000" b="1" dirty="0">
                <a:latin typeface="Times New Roman"/>
                <a:cs typeface="Times New Roman"/>
              </a:rPr>
              <a:t>Paroi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réfringente</a:t>
            </a:r>
            <a:endParaRPr sz="2000">
              <a:latin typeface="Times New Roman"/>
              <a:cs typeface="Times New Roman"/>
            </a:endParaRPr>
          </a:p>
          <a:p>
            <a:pPr>
              <a:spcBef>
                <a:spcPts val="434"/>
              </a:spcBef>
              <a:buFont typeface="Arial MT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509905" lvl="1" indent="-130810">
              <a:spcBef>
                <a:spcPts val="5"/>
              </a:spcBef>
              <a:buSzPct val="90000"/>
              <a:buFont typeface="Arial MT"/>
              <a:buChar char="•"/>
              <a:tabLst>
                <a:tab pos="509905" algn="l"/>
              </a:tabLst>
            </a:pPr>
            <a:r>
              <a:rPr sz="2000" b="1" dirty="0">
                <a:latin typeface="Times New Roman"/>
                <a:cs typeface="Times New Roman"/>
              </a:rPr>
              <a:t>Résiste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l’eau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javel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Arial MT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lvl="1">
              <a:spcBef>
                <a:spcPts val="940"/>
              </a:spcBef>
              <a:buFont typeface="Arial MT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601980" marR="631825" lvl="2" indent="-151130">
              <a:buFont typeface="Arial MT"/>
              <a:buChar char="•"/>
              <a:tabLst>
                <a:tab pos="768350" algn="l"/>
              </a:tabLst>
            </a:pPr>
            <a:r>
              <a:rPr sz="2000" b="1" dirty="0">
                <a:latin typeface="Times New Roman"/>
                <a:cs typeface="Times New Roman"/>
              </a:rPr>
              <a:t>Détruit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par</a:t>
            </a:r>
            <a:r>
              <a:rPr sz="2000" b="1" spc="4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’ébullition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et 	</a:t>
            </a:r>
            <a:r>
              <a:rPr sz="2000" b="1" dirty="0">
                <a:latin typeface="Times New Roman"/>
                <a:cs typeface="Times New Roman"/>
              </a:rPr>
              <a:t>la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congélation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(à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-</a:t>
            </a:r>
            <a:r>
              <a:rPr sz="2000" b="1" spc="-20" dirty="0">
                <a:latin typeface="Times New Roman"/>
                <a:cs typeface="Times New Roman"/>
              </a:rPr>
              <a:t>20°C)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0429" y="5749238"/>
            <a:ext cx="652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(FK)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0303" y="5550509"/>
            <a:ext cx="2440940" cy="1013460"/>
          </a:xfrm>
          <a:prstGeom prst="rect">
            <a:avLst/>
          </a:prstGeom>
        </p:spPr>
        <p:txBody>
          <a:bodyPr vert="horz" wrap="square" lIns="0" tIns="211455" rIns="0" bIns="0" rtlCol="0">
            <a:spAutoFit/>
          </a:bodyPr>
          <a:lstStyle/>
          <a:p>
            <a:pPr marL="12700">
              <a:spcBef>
                <a:spcPts val="1665"/>
              </a:spcBef>
            </a:pP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Giardia</a:t>
            </a:r>
            <a:r>
              <a:rPr sz="2400"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intestinalis</a:t>
            </a:r>
            <a:endParaRPr sz="2400">
              <a:latin typeface="Times New Roman"/>
              <a:cs typeface="Times New Roman"/>
            </a:endParaRPr>
          </a:p>
          <a:p>
            <a:pPr marL="12700">
              <a:spcBef>
                <a:spcPts val="1170"/>
              </a:spcBef>
            </a:pPr>
            <a:r>
              <a:rPr b="1" dirty="0">
                <a:latin typeface="Times New Roman"/>
                <a:cs typeface="Times New Roman"/>
              </a:rPr>
              <a:t>(10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à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13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μm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d8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à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9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25" dirty="0">
                <a:latin typeface="Times New Roman"/>
                <a:cs typeface="Times New Roman"/>
              </a:rPr>
              <a:t>μm)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6" name="Picture 4" descr="Giardia">
            <a:extLst>
              <a:ext uri="{FF2B5EF4-FFF2-40B4-BE49-F238E27FC236}">
                <a16:creationId xmlns:a16="http://schemas.microsoft.com/office/drawing/2014/main" id="{FE057322-0171-FB0B-AF37-5369FD01D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0777" y="673882"/>
            <a:ext cx="1719526" cy="1754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637" y="0"/>
            <a:ext cx="11803223" cy="80207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spcBef>
                <a:spcPts val="865"/>
              </a:spcBef>
            </a:pPr>
            <a:r>
              <a:rPr sz="2200" b="1" dirty="0">
                <a:solidFill>
                  <a:srgbClr val="FF0000"/>
                </a:solidFill>
                <a:cs typeface="Times New Roman"/>
              </a:rPr>
              <a:t>2)</a:t>
            </a:r>
            <a:r>
              <a:rPr sz="2200" b="1" spc="-35" dirty="0">
                <a:solidFill>
                  <a:srgbClr val="FF0000"/>
                </a:solidFill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cs typeface="Times New Roman"/>
              </a:rPr>
              <a:t>-</a:t>
            </a:r>
            <a:r>
              <a:rPr sz="2200" b="1" spc="-35" dirty="0">
                <a:solidFill>
                  <a:srgbClr val="FF0000"/>
                </a:solidFill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R</a:t>
            </a:r>
            <a:r>
              <a:rPr lang="fr-FR" sz="2200" b="1" dirty="0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é</a:t>
            </a:r>
            <a:r>
              <a:rPr sz="2200" b="1" dirty="0" err="1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servoir</a:t>
            </a:r>
            <a:r>
              <a:rPr sz="2200" b="1" spc="-105" dirty="0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 </a:t>
            </a:r>
            <a:r>
              <a:rPr sz="2200" b="1" spc="-50" dirty="0">
                <a:solidFill>
                  <a:srgbClr val="FF0000"/>
                </a:solidFill>
                <a:cs typeface="Times New Roman"/>
              </a:rPr>
              <a:t>:</a:t>
            </a:r>
            <a:endParaRPr sz="2200" dirty="0">
              <a:cs typeface="Times New Roman"/>
            </a:endParaRPr>
          </a:p>
          <a:p>
            <a:pPr marR="5080">
              <a:spcBef>
                <a:spcPts val="770"/>
              </a:spcBef>
              <a:buFont typeface="Wingdings"/>
              <a:buChar char=""/>
              <a:tabLst>
                <a:tab pos="93663" algn="l"/>
                <a:tab pos="1471613" algn="l"/>
              </a:tabLst>
            </a:pPr>
            <a:r>
              <a:rPr sz="2200" dirty="0">
                <a:cs typeface="Times New Roman"/>
              </a:rPr>
              <a:t>Homme</a:t>
            </a:r>
            <a:r>
              <a:rPr sz="2200" spc="-3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, animaux</a:t>
            </a:r>
            <a:r>
              <a:rPr sz="2200" spc="-10" dirty="0">
                <a:cs typeface="Times New Roman"/>
              </a:rPr>
              <a:t> domestiques </a:t>
            </a:r>
            <a:r>
              <a:rPr sz="2200" dirty="0">
                <a:cs typeface="Times New Roman"/>
              </a:rPr>
              <a:t>(chiens,</a:t>
            </a:r>
            <a:r>
              <a:rPr sz="2200" spc="-2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chats,</a:t>
            </a:r>
            <a:r>
              <a:rPr sz="2200" spc="-1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bovins)</a:t>
            </a:r>
            <a:r>
              <a:rPr sz="2200" spc="-3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et </a:t>
            </a:r>
            <a:r>
              <a:rPr sz="2200" spc="-10" dirty="0" err="1">
                <a:cs typeface="Times New Roman"/>
              </a:rPr>
              <a:t>sauvages</a:t>
            </a:r>
            <a:endParaRPr lang="fr-FR" sz="2200" spc="-10" dirty="0">
              <a:cs typeface="Times New Roman"/>
            </a:endParaRPr>
          </a:p>
          <a:p>
            <a:pPr marR="5080">
              <a:spcBef>
                <a:spcPts val="770"/>
              </a:spcBef>
              <a:tabLst>
                <a:tab pos="93663" algn="l"/>
                <a:tab pos="1471613" algn="l"/>
              </a:tabLst>
            </a:pPr>
            <a:endParaRPr lang="fr-FR" sz="2200" spc="-10" dirty="0">
              <a:cs typeface="Times New Roman"/>
            </a:endParaRPr>
          </a:p>
          <a:p>
            <a:pPr marR="5080">
              <a:spcBef>
                <a:spcPts val="770"/>
              </a:spcBef>
              <a:buFont typeface="Wingdings"/>
              <a:buChar char=""/>
              <a:tabLst>
                <a:tab pos="93663" algn="l"/>
                <a:tab pos="1471613" algn="l"/>
              </a:tabLst>
            </a:pPr>
            <a:r>
              <a:rPr lang="fr-FR" sz="2200" dirty="0">
                <a:cs typeface="Times New Roman"/>
              </a:rPr>
              <a:t>Animaux</a:t>
            </a:r>
            <a:r>
              <a:rPr lang="fr-FR" sz="2200" spc="-3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sont</a:t>
            </a:r>
            <a:r>
              <a:rPr lang="fr-FR" sz="2200" spc="-2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contaminés</a:t>
            </a:r>
            <a:r>
              <a:rPr lang="fr-FR" sz="2200" spc="-4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par</a:t>
            </a:r>
            <a:r>
              <a:rPr lang="fr-FR" sz="2200" spc="-60" dirty="0">
                <a:cs typeface="Times New Roman"/>
              </a:rPr>
              <a:t> </a:t>
            </a:r>
            <a:r>
              <a:rPr lang="fr-FR" sz="2200" spc="-25" dirty="0">
                <a:cs typeface="Times New Roman"/>
              </a:rPr>
              <a:t>des </a:t>
            </a:r>
            <a:r>
              <a:rPr lang="fr-FR" sz="2200" dirty="0">
                <a:cs typeface="Times New Roman"/>
              </a:rPr>
              <a:t>génotypes</a:t>
            </a:r>
            <a:r>
              <a:rPr lang="fr-FR" sz="2200" spc="-3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qui</a:t>
            </a:r>
            <a:r>
              <a:rPr lang="fr-FR" sz="2200" spc="-2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sont</a:t>
            </a:r>
            <a:r>
              <a:rPr lang="fr-FR" sz="2200" spc="-1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en</a:t>
            </a:r>
            <a:r>
              <a:rPr lang="fr-FR" sz="2200" spc="-2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général</a:t>
            </a:r>
            <a:r>
              <a:rPr lang="fr-FR" sz="2200" spc="-3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non</a:t>
            </a:r>
            <a:r>
              <a:rPr lang="fr-FR" sz="2200" spc="-35" dirty="0">
                <a:cs typeface="Times New Roman"/>
              </a:rPr>
              <a:t> </a:t>
            </a:r>
            <a:r>
              <a:rPr lang="fr-FR" sz="2200" spc="-10" dirty="0">
                <a:cs typeface="Times New Roman"/>
              </a:rPr>
              <a:t>infectants </a:t>
            </a:r>
            <a:r>
              <a:rPr lang="fr-FR" sz="2200" dirty="0">
                <a:cs typeface="Times New Roman"/>
              </a:rPr>
              <a:t>pour</a:t>
            </a:r>
            <a:r>
              <a:rPr lang="fr-FR" sz="2200" spc="-60" dirty="0">
                <a:cs typeface="Times New Roman"/>
              </a:rPr>
              <a:t> </a:t>
            </a:r>
            <a:r>
              <a:rPr lang="fr-FR" sz="2200" spc="-10" dirty="0">
                <a:cs typeface="Times New Roman"/>
              </a:rPr>
              <a:t>l’homme</a:t>
            </a:r>
          </a:p>
          <a:p>
            <a:pPr marR="5080">
              <a:spcBef>
                <a:spcPts val="770"/>
              </a:spcBef>
              <a:tabLst>
                <a:tab pos="93663" algn="l"/>
                <a:tab pos="1471613" algn="l"/>
              </a:tabLst>
            </a:pPr>
            <a:endParaRPr lang="fr-FR" sz="2200" spc="-10" dirty="0">
              <a:cs typeface="Times New Roman"/>
            </a:endParaRPr>
          </a:p>
          <a:p>
            <a:pPr marL="12700">
              <a:spcBef>
                <a:spcPts val="105"/>
              </a:spcBef>
            </a:pPr>
            <a:r>
              <a:rPr lang="fr-FR" sz="2200" b="1" dirty="0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3)- Mode</a:t>
            </a:r>
            <a:r>
              <a:rPr lang="fr-FR" sz="2200" b="1" spc="-15" dirty="0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 </a:t>
            </a:r>
            <a:r>
              <a:rPr lang="fr-FR" sz="2200" b="1" dirty="0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de</a:t>
            </a:r>
            <a:r>
              <a:rPr lang="fr-FR" sz="2200" b="1" spc="-30" dirty="0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 </a:t>
            </a:r>
            <a:r>
              <a:rPr lang="fr-FR" sz="2200" b="1" dirty="0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contamination</a:t>
            </a:r>
            <a:r>
              <a:rPr lang="fr-FR" sz="2200" b="1" spc="-55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fr-FR" sz="2200" b="1" spc="-50" dirty="0">
                <a:solidFill>
                  <a:srgbClr val="FF0000"/>
                </a:solidFill>
                <a:cs typeface="Times New Roman"/>
              </a:rPr>
              <a:t>:</a:t>
            </a:r>
            <a:r>
              <a:rPr lang="fr-FR" sz="2200" b="1" dirty="0">
                <a:solidFill>
                  <a:srgbClr val="FF0000"/>
                </a:solidFill>
                <a:cs typeface="Times New Roman"/>
              </a:rPr>
              <a:t> </a:t>
            </a:r>
          </a:p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lang="fr-FR" sz="2200" spc="-50" dirty="0">
                <a:cs typeface="Times New Roman"/>
              </a:rPr>
              <a:t>Voie</a:t>
            </a:r>
            <a:r>
              <a:rPr lang="fr-FR" sz="2200" spc="-6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orale</a:t>
            </a:r>
            <a:r>
              <a:rPr lang="fr-FR" sz="2200" spc="-5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de</a:t>
            </a:r>
            <a:r>
              <a:rPr lang="fr-FR" sz="2200" spc="-4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façon</a:t>
            </a:r>
            <a:r>
              <a:rPr lang="fr-FR" sz="2200" spc="-6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directe</a:t>
            </a:r>
            <a:r>
              <a:rPr lang="fr-FR" sz="2200" spc="-60" dirty="0">
                <a:cs typeface="Times New Roman"/>
              </a:rPr>
              <a:t> </a:t>
            </a:r>
            <a:r>
              <a:rPr lang="fr-FR" sz="2200" spc="-25" dirty="0">
                <a:cs typeface="Times New Roman"/>
              </a:rPr>
              <a:t>ou </a:t>
            </a:r>
            <a:r>
              <a:rPr lang="fr-FR" sz="2200" spc="-10" dirty="0">
                <a:cs typeface="Times New Roman"/>
              </a:rPr>
              <a:t>indirecte</a:t>
            </a:r>
          </a:p>
          <a:p>
            <a:pPr marL="355600" indent="-342900">
              <a:lnSpc>
                <a:spcPct val="150000"/>
              </a:lnSpc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fr-FR" sz="2200" b="1" dirty="0">
                <a:cs typeface="Times New Roman"/>
              </a:rPr>
              <a:t>Directe:</a:t>
            </a:r>
            <a:r>
              <a:rPr lang="fr-FR" sz="2200" b="1" spc="-6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interhumaine</a:t>
            </a:r>
            <a:r>
              <a:rPr lang="fr-FR" sz="2200" spc="-6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par</a:t>
            </a:r>
            <a:r>
              <a:rPr lang="fr-FR" sz="2200" spc="-9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les</a:t>
            </a:r>
            <a:r>
              <a:rPr lang="fr-FR" sz="2200" spc="-35" dirty="0">
                <a:cs typeface="Times New Roman"/>
              </a:rPr>
              <a:t> </a:t>
            </a:r>
            <a:r>
              <a:rPr lang="fr-FR" sz="2200" spc="-10" dirty="0">
                <a:cs typeface="Times New Roman"/>
              </a:rPr>
              <a:t>mains </a:t>
            </a:r>
            <a:r>
              <a:rPr lang="fr-FR" sz="2200" dirty="0">
                <a:cs typeface="Times New Roman"/>
              </a:rPr>
              <a:t>sales,</a:t>
            </a:r>
            <a:r>
              <a:rPr lang="fr-FR" sz="2200" spc="-2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provoquant</a:t>
            </a:r>
            <a:r>
              <a:rPr lang="fr-FR" sz="2200" spc="-7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des</a:t>
            </a:r>
            <a:r>
              <a:rPr lang="fr-FR" sz="2200" spc="-2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épidémies</a:t>
            </a:r>
            <a:r>
              <a:rPr lang="fr-FR" sz="2200" spc="-1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dans</a:t>
            </a:r>
            <a:r>
              <a:rPr lang="fr-FR" sz="2200" spc="-25" dirty="0">
                <a:cs typeface="Times New Roman"/>
              </a:rPr>
              <a:t> les </a:t>
            </a:r>
            <a:r>
              <a:rPr lang="fr-FR" sz="2200" dirty="0">
                <a:cs typeface="Times New Roman"/>
              </a:rPr>
              <a:t>crèches</a:t>
            </a:r>
            <a:r>
              <a:rPr lang="fr-FR" sz="2200" spc="-4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(couches</a:t>
            </a:r>
            <a:r>
              <a:rPr lang="fr-FR" sz="2200" spc="-25" dirty="0">
                <a:cs typeface="Times New Roman"/>
              </a:rPr>
              <a:t> </a:t>
            </a:r>
            <a:r>
              <a:rPr lang="fr-FR" sz="2200" spc="-10" dirty="0">
                <a:cs typeface="Times New Roman"/>
              </a:rPr>
              <a:t>–culottes)</a:t>
            </a:r>
            <a:endParaRPr lang="fr-FR" sz="2200" dirty="0">
              <a:cs typeface="Times New Roman"/>
            </a:endParaRPr>
          </a:p>
          <a:p>
            <a:pPr marL="394970" marR="5080" indent="-3429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87375" algn="l"/>
                <a:tab pos="597535" algn="l"/>
              </a:tabLst>
            </a:pPr>
            <a:r>
              <a:rPr lang="fr-FR" sz="2200" b="1" dirty="0">
                <a:cs typeface="Times New Roman"/>
              </a:rPr>
              <a:t>Indirecte:</a:t>
            </a:r>
            <a:r>
              <a:rPr lang="fr-FR" sz="2200" b="1" spc="-5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par</a:t>
            </a:r>
            <a:r>
              <a:rPr lang="fr-FR" sz="2200" spc="-8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l'eau</a:t>
            </a:r>
            <a:r>
              <a:rPr lang="fr-FR" sz="2200" spc="-3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de</a:t>
            </a:r>
            <a:r>
              <a:rPr lang="fr-FR" sz="2200" spc="-2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boisson</a:t>
            </a:r>
            <a:r>
              <a:rPr lang="fr-FR" sz="2200" spc="-55" dirty="0">
                <a:cs typeface="Times New Roman"/>
              </a:rPr>
              <a:t> </a:t>
            </a:r>
            <a:r>
              <a:rPr lang="fr-FR" sz="2200" spc="-10" dirty="0">
                <a:cs typeface="Times New Roman"/>
              </a:rPr>
              <a:t>(aliments </a:t>
            </a:r>
            <a:r>
              <a:rPr lang="fr-FR" sz="2200" dirty="0">
                <a:cs typeface="Times New Roman"/>
              </a:rPr>
              <a:t>souillés</a:t>
            </a:r>
            <a:r>
              <a:rPr lang="fr-FR" sz="2200" spc="-5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de</a:t>
            </a:r>
            <a:r>
              <a:rPr lang="fr-FR" sz="2200" spc="-4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matières</a:t>
            </a:r>
            <a:r>
              <a:rPr lang="fr-FR" sz="2200" spc="-6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fécales,</a:t>
            </a:r>
            <a:r>
              <a:rPr lang="fr-FR" sz="2200" spc="-6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les</a:t>
            </a:r>
            <a:r>
              <a:rPr lang="fr-FR" sz="2200" spc="-45" dirty="0">
                <a:cs typeface="Times New Roman"/>
              </a:rPr>
              <a:t> </a:t>
            </a:r>
            <a:r>
              <a:rPr lang="fr-FR" sz="2200" spc="-10" dirty="0">
                <a:cs typeface="Times New Roman"/>
              </a:rPr>
              <a:t>crudités </a:t>
            </a:r>
            <a:r>
              <a:rPr lang="fr-FR" sz="2200" dirty="0">
                <a:cs typeface="Times New Roman"/>
              </a:rPr>
              <a:t>souillées</a:t>
            </a:r>
            <a:r>
              <a:rPr lang="fr-FR" sz="2200" spc="-3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par</a:t>
            </a:r>
            <a:r>
              <a:rPr lang="fr-FR" sz="2200" spc="-10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les</a:t>
            </a:r>
            <a:r>
              <a:rPr lang="fr-FR" sz="2200" spc="-35" dirty="0">
                <a:cs typeface="Times New Roman"/>
              </a:rPr>
              <a:t> </a:t>
            </a:r>
            <a:r>
              <a:rPr lang="fr-FR" sz="2200" spc="-10" dirty="0">
                <a:cs typeface="Times New Roman"/>
              </a:rPr>
              <a:t>kystes)</a:t>
            </a:r>
            <a:endParaRPr lang="fr-FR" sz="2200" dirty="0">
              <a:cs typeface="Times New Roman"/>
            </a:endParaRPr>
          </a:p>
          <a:p>
            <a:pPr marL="355600" marR="5080" indent="-38100">
              <a:spcBef>
                <a:spcPts val="105"/>
              </a:spcBef>
              <a:tabLst>
                <a:tab pos="2690495" algn="l"/>
                <a:tab pos="3391535" algn="l"/>
              </a:tabLst>
            </a:pPr>
            <a:endParaRPr lang="fr-FR" b="1" u="sng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cs typeface="Times New Roman"/>
            </a:endParaRPr>
          </a:p>
          <a:p>
            <a:pPr marL="355600" marR="5080" indent="-38100">
              <a:spcBef>
                <a:spcPts val="105"/>
              </a:spcBef>
              <a:tabLst>
                <a:tab pos="2690495" algn="l"/>
                <a:tab pos="3391535" algn="l"/>
              </a:tabLst>
            </a:pPr>
            <a:r>
              <a:rPr lang="fr-FR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Times New Roman"/>
              </a:rPr>
              <a:t>N</a:t>
            </a:r>
            <a:r>
              <a:rPr lang="fr-FR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Times New Roman"/>
              </a:rPr>
              <a:t> </a:t>
            </a:r>
            <a:r>
              <a:rPr lang="fr-FR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Times New Roman"/>
              </a:rPr>
              <a:t>.B</a:t>
            </a:r>
            <a:r>
              <a:rPr lang="fr-FR" spc="-5" dirty="0">
                <a:solidFill>
                  <a:srgbClr val="C00000"/>
                </a:solidFill>
                <a:cs typeface="Times New Roman"/>
              </a:rPr>
              <a:t> </a:t>
            </a:r>
            <a:r>
              <a:rPr lang="fr-FR" dirty="0">
                <a:cs typeface="Times New Roman"/>
              </a:rPr>
              <a:t>: </a:t>
            </a:r>
          </a:p>
          <a:p>
            <a:pPr marL="93663" marR="5080" indent="-93663">
              <a:lnSpc>
                <a:spcPct val="150000"/>
              </a:lnSpc>
              <a:spcBef>
                <a:spcPts val="105"/>
              </a:spcBef>
              <a:tabLst>
                <a:tab pos="2690495" algn="l"/>
                <a:tab pos="3391535" algn="l"/>
              </a:tabLst>
            </a:pPr>
            <a:r>
              <a:rPr lang="fr-FR" spc="-10" dirty="0">
                <a:cs typeface="Times New Roman"/>
              </a:rPr>
              <a:t>kystes </a:t>
            </a:r>
            <a:r>
              <a:rPr lang="fr-FR" dirty="0">
                <a:cs typeface="Times New Roman"/>
              </a:rPr>
              <a:t>très</a:t>
            </a:r>
            <a:r>
              <a:rPr lang="fr-FR" spc="-4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résistants</a:t>
            </a:r>
            <a:r>
              <a:rPr lang="fr-FR" spc="-4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surtout</a:t>
            </a:r>
            <a:r>
              <a:rPr lang="fr-FR" spc="-40" dirty="0">
                <a:cs typeface="Times New Roman"/>
              </a:rPr>
              <a:t> </a:t>
            </a:r>
            <a:r>
              <a:rPr lang="fr-FR" spc="-20" dirty="0">
                <a:cs typeface="Times New Roman"/>
              </a:rPr>
              <a:t>dans </a:t>
            </a:r>
            <a:r>
              <a:rPr lang="fr-FR" dirty="0">
                <a:cs typeface="Times New Roman"/>
              </a:rPr>
              <a:t>l'eau,</a:t>
            </a:r>
            <a:r>
              <a:rPr lang="fr-FR" spc="-1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et </a:t>
            </a:r>
            <a:r>
              <a:rPr lang="fr-FR" spc="-10" dirty="0">
                <a:cs typeface="Times New Roman"/>
              </a:rPr>
              <a:t>peuvent rester</a:t>
            </a:r>
            <a:r>
              <a:rPr lang="fr-FR" spc="-114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infectieux</a:t>
            </a:r>
            <a:r>
              <a:rPr lang="fr-FR" spc="-65" dirty="0">
                <a:cs typeface="Times New Roman"/>
              </a:rPr>
              <a:t> </a:t>
            </a:r>
            <a:r>
              <a:rPr lang="fr-FR" spc="-20" dirty="0">
                <a:cs typeface="Times New Roman"/>
              </a:rPr>
              <a:t>dans </a:t>
            </a:r>
            <a:r>
              <a:rPr lang="fr-FR" dirty="0">
                <a:cs typeface="Times New Roman"/>
              </a:rPr>
              <a:t>l’eau</a:t>
            </a:r>
            <a:r>
              <a:rPr lang="fr-FR" spc="-3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douce</a:t>
            </a:r>
            <a:r>
              <a:rPr lang="fr-FR" spc="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pendant</a:t>
            </a:r>
            <a:r>
              <a:rPr lang="fr-FR" spc="-3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2</a:t>
            </a:r>
            <a:r>
              <a:rPr lang="fr-FR" spc="-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semaines</a:t>
            </a:r>
            <a:r>
              <a:rPr lang="fr-FR" spc="-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à</a:t>
            </a:r>
            <a:r>
              <a:rPr lang="fr-FR" spc="-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25°C,</a:t>
            </a:r>
            <a:r>
              <a:rPr lang="fr-FR" spc="-35" dirty="0">
                <a:cs typeface="Times New Roman"/>
              </a:rPr>
              <a:t> </a:t>
            </a:r>
            <a:r>
              <a:rPr lang="fr-FR" spc="-25" dirty="0">
                <a:cs typeface="Times New Roman"/>
              </a:rPr>
              <a:t>et </a:t>
            </a:r>
            <a:r>
              <a:rPr lang="fr-FR" dirty="0">
                <a:cs typeface="Times New Roman"/>
              </a:rPr>
              <a:t>11</a:t>
            </a:r>
            <a:r>
              <a:rPr lang="fr-FR" spc="-3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semaines</a:t>
            </a:r>
            <a:r>
              <a:rPr lang="fr-FR" spc="-5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à</a:t>
            </a:r>
            <a:r>
              <a:rPr lang="fr-FR" spc="-3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4°C;</a:t>
            </a:r>
            <a:r>
              <a:rPr lang="fr-FR" spc="-5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dans</a:t>
            </a:r>
            <a:r>
              <a:rPr lang="fr-FR" spc="-4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les</a:t>
            </a:r>
            <a:r>
              <a:rPr lang="fr-FR" spc="-2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selles</a:t>
            </a:r>
            <a:r>
              <a:rPr lang="fr-FR" spc="-3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de</a:t>
            </a:r>
            <a:r>
              <a:rPr lang="fr-FR" spc="-4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1</a:t>
            </a:r>
            <a:r>
              <a:rPr lang="fr-FR" spc="-3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à</a:t>
            </a:r>
            <a:r>
              <a:rPr lang="fr-FR" spc="-30" dirty="0">
                <a:cs typeface="Times New Roman"/>
              </a:rPr>
              <a:t> </a:t>
            </a:r>
            <a:r>
              <a:rPr lang="fr-FR" spc="-50" dirty="0">
                <a:cs typeface="Times New Roman"/>
              </a:rPr>
              <a:t>4 </a:t>
            </a:r>
            <a:r>
              <a:rPr lang="fr-FR" spc="-10" dirty="0">
                <a:cs typeface="Times New Roman"/>
              </a:rPr>
              <a:t>semaines/</a:t>
            </a:r>
            <a:r>
              <a:rPr lang="fr-FR" dirty="0">
                <a:cs typeface="Times New Roman"/>
              </a:rPr>
              <a:t>Résistent</a:t>
            </a:r>
            <a:r>
              <a:rPr lang="fr-FR" spc="-3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aux</a:t>
            </a:r>
            <a:r>
              <a:rPr lang="fr-FR" spc="-30" dirty="0">
                <a:cs typeface="Times New Roman"/>
              </a:rPr>
              <a:t> </a:t>
            </a:r>
            <a:r>
              <a:rPr lang="fr-FR" spc="-20" dirty="0">
                <a:cs typeface="Times New Roman"/>
              </a:rPr>
              <a:t>[Cl].  </a:t>
            </a:r>
            <a:r>
              <a:rPr lang="fr-FR" dirty="0">
                <a:cs typeface="Times New Roman"/>
              </a:rPr>
              <a:t>Filtres</a:t>
            </a:r>
            <a:r>
              <a:rPr lang="fr-FR" spc="-6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habituellement</a:t>
            </a:r>
            <a:r>
              <a:rPr lang="fr-FR" spc="-8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utilisés</a:t>
            </a:r>
            <a:r>
              <a:rPr lang="fr-FR" spc="-4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dans</a:t>
            </a:r>
            <a:r>
              <a:rPr lang="fr-FR" spc="-45" dirty="0">
                <a:cs typeface="Times New Roman"/>
              </a:rPr>
              <a:t> </a:t>
            </a:r>
            <a:r>
              <a:rPr lang="fr-FR" spc="-35" dirty="0">
                <a:cs typeface="Times New Roman"/>
              </a:rPr>
              <a:t>la </a:t>
            </a:r>
            <a:r>
              <a:rPr lang="fr-FR" dirty="0">
                <a:cs typeface="Times New Roman"/>
              </a:rPr>
              <a:t>station</a:t>
            </a:r>
            <a:r>
              <a:rPr lang="fr-FR" spc="-3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d’épuration</a:t>
            </a:r>
            <a:r>
              <a:rPr lang="fr-FR" spc="-3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permettent</a:t>
            </a:r>
            <a:r>
              <a:rPr lang="fr-FR" spc="-3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de </a:t>
            </a:r>
            <a:r>
              <a:rPr lang="fr-FR" spc="-25" dirty="0">
                <a:cs typeface="Times New Roman"/>
              </a:rPr>
              <a:t>les </a:t>
            </a:r>
            <a:r>
              <a:rPr lang="fr-FR" spc="-10" dirty="0">
                <a:cs typeface="Times New Roman"/>
              </a:rPr>
              <a:t>éliminer</a:t>
            </a:r>
            <a:endParaRPr lang="fr-FR" dirty="0">
              <a:cs typeface="Times New Roman"/>
            </a:endParaRPr>
          </a:p>
          <a:p>
            <a:pPr marR="5080">
              <a:lnSpc>
                <a:spcPct val="150000"/>
              </a:lnSpc>
              <a:spcBef>
                <a:spcPts val="770"/>
              </a:spcBef>
              <a:buFont typeface="Wingdings"/>
              <a:buChar char=""/>
              <a:tabLst>
                <a:tab pos="93663" algn="l"/>
                <a:tab pos="1471613" algn="l"/>
              </a:tabLst>
            </a:pPr>
            <a:endParaRPr lang="fr-FR" sz="2200" dirty="0">
              <a:cs typeface="Times New Roman"/>
            </a:endParaRPr>
          </a:p>
          <a:p>
            <a:pPr marR="5080">
              <a:spcBef>
                <a:spcPts val="770"/>
              </a:spcBef>
              <a:buFont typeface="Wingdings"/>
              <a:buChar char=""/>
              <a:tabLst>
                <a:tab pos="93663" algn="l"/>
                <a:tab pos="1471613" algn="l"/>
              </a:tabLst>
            </a:pPr>
            <a:endParaRPr sz="2200" dirty="0"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62" y="-80270"/>
            <a:ext cx="10515600" cy="586185"/>
          </a:xfrm>
          <a:prstGeom prst="rect">
            <a:avLst/>
          </a:prstGeom>
        </p:spPr>
        <p:txBody>
          <a:bodyPr vert="horz" wrap="square" lIns="0" tIns="214756" rIns="0" bIns="0" rtlCol="0" anchor="ctr">
            <a:spAutoFit/>
          </a:bodyPr>
          <a:lstStyle/>
          <a:p>
            <a:pPr marL="218440">
              <a:lnSpc>
                <a:spcPct val="100000"/>
              </a:lnSpc>
              <a:spcBef>
                <a:spcPts val="95"/>
              </a:spcBef>
            </a:pPr>
            <a:r>
              <a:rPr sz="2400" b="1" dirty="0">
                <a:solidFill>
                  <a:srgbClr val="FF0000"/>
                </a:solidFill>
              </a:rPr>
              <a:t>4)-</a:t>
            </a:r>
            <a:r>
              <a:rPr sz="2400" b="1" spc="-55" dirty="0">
                <a:solidFill>
                  <a:srgbClr val="FF0000"/>
                </a:solidFill>
              </a:rPr>
              <a:t> </a:t>
            </a:r>
            <a:r>
              <a:rPr sz="2400" b="1" dirty="0">
                <a:solidFill>
                  <a:srgbClr val="FF0000"/>
                </a:solidFill>
              </a:rPr>
              <a:t>Cycle</a:t>
            </a:r>
            <a:r>
              <a:rPr sz="2400" b="1" spc="-55" dirty="0">
                <a:solidFill>
                  <a:srgbClr val="FF0000"/>
                </a:solidFill>
              </a:rPr>
              <a:t> </a:t>
            </a:r>
            <a:r>
              <a:rPr sz="2400" b="1" dirty="0">
                <a:solidFill>
                  <a:srgbClr val="FF0000"/>
                </a:solidFill>
              </a:rPr>
              <a:t>évolutif</a:t>
            </a:r>
            <a:r>
              <a:rPr sz="2400" b="1" spc="-55" dirty="0">
                <a:solidFill>
                  <a:srgbClr val="FF0000"/>
                </a:solidFill>
              </a:rPr>
              <a:t> </a:t>
            </a:r>
            <a:r>
              <a:rPr sz="2400" b="1" spc="-10" dirty="0">
                <a:solidFill>
                  <a:srgbClr val="FF0000"/>
                </a:solidFill>
              </a:rPr>
              <a:t>:(Monoxène)</a:t>
            </a:r>
            <a:endParaRPr sz="2400" b="1" dirty="0">
              <a:solidFill>
                <a:srgbClr val="FF0000"/>
              </a:solidFill>
            </a:endParaRPr>
          </a:p>
        </p:txBody>
      </p:sp>
      <p:pic>
        <p:nvPicPr>
          <p:cNvPr id="3" name="object 3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5004" y="100653"/>
            <a:ext cx="4601596" cy="43222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54789" y="4422910"/>
            <a:ext cx="6595745" cy="85344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308735">
              <a:spcBef>
                <a:spcPts val="1025"/>
              </a:spcBef>
            </a:pPr>
            <a:r>
              <a:rPr b="1" dirty="0">
                <a:solidFill>
                  <a:srgbClr val="1E1C11"/>
                </a:solidFill>
                <a:latin typeface="Times New Roman"/>
                <a:cs typeface="Times New Roman"/>
              </a:rPr>
              <a:t>Cycle</a:t>
            </a:r>
            <a:r>
              <a:rPr b="1" spc="-30" dirty="0">
                <a:solidFill>
                  <a:srgbClr val="1E1C1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1E1C11"/>
                </a:solidFill>
                <a:latin typeface="Times New Roman"/>
                <a:cs typeface="Times New Roman"/>
              </a:rPr>
              <a:t>évolutif</a:t>
            </a:r>
            <a:r>
              <a:rPr b="1" spc="-25" dirty="0">
                <a:solidFill>
                  <a:srgbClr val="1E1C1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1E1C11"/>
                </a:solidFill>
                <a:latin typeface="Times New Roman"/>
                <a:cs typeface="Times New Roman"/>
              </a:rPr>
              <a:t>de</a:t>
            </a:r>
            <a:r>
              <a:rPr b="1" spc="-5" dirty="0">
                <a:solidFill>
                  <a:srgbClr val="1E1C11"/>
                </a:solidFill>
                <a:latin typeface="Times New Roman"/>
                <a:cs typeface="Times New Roman"/>
              </a:rPr>
              <a:t> </a:t>
            </a:r>
            <a:r>
              <a:rPr b="1" i="1" u="sng" dirty="0">
                <a:solidFill>
                  <a:srgbClr val="1E1C11"/>
                </a:solidFill>
                <a:uFill>
                  <a:solidFill>
                    <a:srgbClr val="1E1C11"/>
                  </a:solidFill>
                </a:uFill>
                <a:latin typeface="Times New Roman"/>
                <a:cs typeface="Times New Roman"/>
              </a:rPr>
              <a:t>Giardia</a:t>
            </a:r>
            <a:r>
              <a:rPr b="1" i="1" u="sng" spc="-25" dirty="0">
                <a:solidFill>
                  <a:srgbClr val="1E1C11"/>
                </a:solidFill>
                <a:uFill>
                  <a:solidFill>
                    <a:srgbClr val="1E1C11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sng" spc="-10" dirty="0">
                <a:solidFill>
                  <a:srgbClr val="1E1C11"/>
                </a:solidFill>
                <a:uFill>
                  <a:solidFill>
                    <a:srgbClr val="1E1C11"/>
                  </a:solidFill>
                </a:uFill>
                <a:latin typeface="Times New Roman"/>
                <a:cs typeface="Times New Roman"/>
              </a:rPr>
              <a:t>intetinalis</a:t>
            </a:r>
            <a:endParaRPr dirty="0">
              <a:latin typeface="Times New Roman"/>
              <a:cs typeface="Times New Roman"/>
            </a:endParaRPr>
          </a:p>
          <a:p>
            <a:pPr marL="12700">
              <a:spcBef>
                <a:spcPts val="1030"/>
              </a:spcBef>
            </a:pPr>
            <a:r>
              <a:rPr sz="2000" b="1" dirty="0">
                <a:latin typeface="Times New Roman"/>
                <a:cs typeface="Times New Roman"/>
              </a:rPr>
              <a:t>kystes</a:t>
            </a:r>
            <a:r>
              <a:rPr sz="2000" b="1" spc="4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éliminées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dans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les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selles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et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sont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directement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infestants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02BDF9F-C262-F8CA-4D51-318F422DB859}"/>
              </a:ext>
            </a:extLst>
          </p:cNvPr>
          <p:cNvSpPr txBox="1"/>
          <p:nvPr/>
        </p:nvSpPr>
        <p:spPr>
          <a:xfrm>
            <a:off x="307910" y="5450451"/>
            <a:ext cx="7059190" cy="13068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5)-</a:t>
            </a:r>
            <a:r>
              <a:rPr sz="2200" b="1" u="sng" spc="-35" dirty="0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sng" dirty="0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Répartition</a:t>
            </a:r>
            <a:r>
              <a:rPr sz="2200" b="1" u="sng" spc="-40" dirty="0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sng" dirty="0" err="1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géographique</a:t>
            </a:r>
            <a:r>
              <a:rPr sz="2200" b="1" u="sng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u="sng" spc="-5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2200" dirty="0">
              <a:latin typeface="Times New Roman"/>
              <a:cs typeface="Times New Roman"/>
            </a:endParaRPr>
          </a:p>
          <a:p>
            <a:pPr marL="472440" indent="-459740">
              <a:lnSpc>
                <a:spcPct val="150000"/>
              </a:lnSpc>
              <a:spcBef>
                <a:spcPts val="5"/>
              </a:spcBef>
              <a:buFont typeface="Wingdings"/>
              <a:buChar char=""/>
              <a:tabLst>
                <a:tab pos="472440" algn="l"/>
              </a:tabLst>
            </a:pPr>
            <a:r>
              <a:rPr sz="2200" spc="-10" dirty="0">
                <a:latin typeface="Times New Roman"/>
                <a:cs typeface="Times New Roman"/>
              </a:rPr>
              <a:t>Cosmopolite</a:t>
            </a:r>
            <a:endParaRPr lang="fr-FR" sz="2200" spc="-10" dirty="0">
              <a:latin typeface="Times New Roman"/>
              <a:cs typeface="Times New Roman"/>
            </a:endParaRPr>
          </a:p>
          <a:p>
            <a:pPr marL="472440" indent="-459740">
              <a:lnSpc>
                <a:spcPct val="150000"/>
              </a:lnSpc>
              <a:spcBef>
                <a:spcPts val="5"/>
              </a:spcBef>
              <a:buFont typeface="Wingdings"/>
              <a:buChar char=""/>
              <a:tabLst>
                <a:tab pos="472440" algn="l"/>
              </a:tabLst>
            </a:pPr>
            <a:r>
              <a:rPr lang="fr-FR" sz="2200" dirty="0">
                <a:latin typeface="Times New Roman"/>
                <a:cs typeface="Times New Roman"/>
              </a:rPr>
              <a:t>Régions</a:t>
            </a:r>
            <a:r>
              <a:rPr lang="fr-FR" sz="2200" spc="-45" dirty="0">
                <a:latin typeface="Times New Roman"/>
                <a:cs typeface="Times New Roman"/>
              </a:rPr>
              <a:t> </a:t>
            </a:r>
            <a:r>
              <a:rPr lang="fr-FR" sz="2200" dirty="0">
                <a:latin typeface="Times New Roman"/>
                <a:cs typeface="Times New Roman"/>
              </a:rPr>
              <a:t>chaudes</a:t>
            </a:r>
            <a:r>
              <a:rPr lang="fr-FR" sz="2200" spc="-5" dirty="0">
                <a:latin typeface="Times New Roman"/>
                <a:cs typeface="Times New Roman"/>
              </a:rPr>
              <a:t> </a:t>
            </a:r>
            <a:r>
              <a:rPr lang="fr-FR" sz="2200" dirty="0">
                <a:latin typeface="Times New Roman"/>
                <a:cs typeface="Times New Roman"/>
              </a:rPr>
              <a:t>et</a:t>
            </a:r>
            <a:r>
              <a:rPr lang="fr-FR" sz="2200" spc="-5" dirty="0">
                <a:latin typeface="Times New Roman"/>
                <a:cs typeface="Times New Roman"/>
              </a:rPr>
              <a:t> </a:t>
            </a:r>
            <a:r>
              <a:rPr lang="fr-FR" sz="2200" spc="-10" dirty="0">
                <a:latin typeface="Times New Roman"/>
                <a:cs typeface="Times New Roman"/>
              </a:rPr>
              <a:t>humides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0870" y="98427"/>
            <a:ext cx="2982595" cy="3911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+mn-lt"/>
              </a:rPr>
              <a:t>III)-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</a:rPr>
              <a:t>Physiopathologie</a:t>
            </a:r>
            <a:r>
              <a:rPr sz="2400" b="1" spc="-5" dirty="0">
                <a:solidFill>
                  <a:srgbClr val="FF0000"/>
                </a:solidFill>
                <a:latin typeface="+mn-lt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+mn-lt"/>
              </a:rPr>
              <a:t>:</a:t>
            </a:r>
            <a:endParaRPr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770512"/>
            <a:ext cx="12073812" cy="573400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406400" marR="132080" indent="-343535" algn="just">
              <a:lnSpc>
                <a:spcPct val="150000"/>
              </a:lnSpc>
              <a:spcBef>
                <a:spcPts val="585"/>
              </a:spcBef>
              <a:buFont typeface="Wingdings"/>
              <a:buChar char=""/>
              <a:tabLst>
                <a:tab pos="406400" algn="l"/>
              </a:tabLst>
            </a:pPr>
            <a:r>
              <a:rPr sz="2000" dirty="0">
                <a:cs typeface="Times New Roman"/>
              </a:rPr>
              <a:t>L'intensité</a:t>
            </a:r>
            <a:r>
              <a:rPr sz="2000" spc="-4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de</a:t>
            </a:r>
            <a:r>
              <a:rPr sz="2000" spc="-1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la</a:t>
            </a:r>
            <a:r>
              <a:rPr sz="2000" spc="-1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contamination</a:t>
            </a:r>
            <a:r>
              <a:rPr sz="2000" spc="-4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détermine</a:t>
            </a:r>
            <a:r>
              <a:rPr sz="2000" spc="-4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l'apparition</a:t>
            </a:r>
            <a:r>
              <a:rPr sz="2000" spc="-4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de</a:t>
            </a:r>
            <a:r>
              <a:rPr sz="2000" spc="-1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la</a:t>
            </a:r>
            <a:r>
              <a:rPr sz="2000" spc="-1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maladie</a:t>
            </a:r>
            <a:r>
              <a:rPr sz="2000" spc="-45" dirty="0">
                <a:cs typeface="Times New Roman"/>
              </a:rPr>
              <a:t> </a:t>
            </a:r>
            <a:r>
              <a:rPr sz="2000" spc="-50" dirty="0">
                <a:cs typeface="Times New Roman"/>
              </a:rPr>
              <a:t>: </a:t>
            </a:r>
            <a:r>
              <a:rPr sz="2000" dirty="0">
                <a:cs typeface="Times New Roman"/>
              </a:rPr>
              <a:t>il</a:t>
            </a:r>
            <a:r>
              <a:rPr sz="2000" spc="-2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faut</a:t>
            </a:r>
            <a:r>
              <a:rPr sz="2000" spc="-3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ingérer</a:t>
            </a:r>
            <a:r>
              <a:rPr sz="2000" spc="-5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environ</a:t>
            </a:r>
            <a:r>
              <a:rPr sz="2000" spc="-3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de 10</a:t>
            </a:r>
            <a:r>
              <a:rPr sz="2000" spc="-2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à</a:t>
            </a:r>
            <a:r>
              <a:rPr sz="2000" spc="-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100</a:t>
            </a:r>
            <a:r>
              <a:rPr sz="2000" spc="-1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kystes</a:t>
            </a:r>
            <a:r>
              <a:rPr sz="2000" spc="-3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pour</a:t>
            </a:r>
            <a:r>
              <a:rPr sz="2000" spc="-6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que</a:t>
            </a:r>
            <a:r>
              <a:rPr sz="2000" spc="-1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le</a:t>
            </a:r>
            <a:r>
              <a:rPr sz="2000" spc="-1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parasite</a:t>
            </a:r>
            <a:r>
              <a:rPr sz="2000" spc="-45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entraîne </a:t>
            </a:r>
            <a:r>
              <a:rPr sz="2000" dirty="0">
                <a:cs typeface="Times New Roman"/>
              </a:rPr>
              <a:t>des</a:t>
            </a:r>
            <a:r>
              <a:rPr sz="2000" spc="-1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troubles.</a:t>
            </a:r>
            <a:r>
              <a:rPr sz="2000" spc="-3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Un</a:t>
            </a:r>
            <a:r>
              <a:rPr sz="2000" spc="-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malade</a:t>
            </a:r>
            <a:r>
              <a:rPr sz="2000" spc="-3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peut</a:t>
            </a:r>
            <a:r>
              <a:rPr sz="2000" spc="-1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excréter</a:t>
            </a:r>
            <a:r>
              <a:rPr sz="2000" spc="-6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jusqu'à</a:t>
            </a:r>
            <a:r>
              <a:rPr sz="2000" spc="-3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10</a:t>
            </a:r>
            <a:r>
              <a:rPr sz="2000" baseline="25641" dirty="0">
                <a:cs typeface="Times New Roman"/>
              </a:rPr>
              <a:t>8</a:t>
            </a:r>
            <a:r>
              <a:rPr sz="2000" spc="247" baseline="25641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à 10</a:t>
            </a:r>
            <a:r>
              <a:rPr sz="2000" baseline="25641" dirty="0">
                <a:cs typeface="Times New Roman"/>
              </a:rPr>
              <a:t>10</a:t>
            </a:r>
            <a:r>
              <a:rPr sz="2000" dirty="0">
                <a:cs typeface="Times New Roman"/>
              </a:rPr>
              <a:t>kystes</a:t>
            </a:r>
            <a:r>
              <a:rPr sz="2000" spc="-50" dirty="0">
                <a:cs typeface="Times New Roman"/>
              </a:rPr>
              <a:t> </a:t>
            </a:r>
            <a:r>
              <a:rPr sz="2000" spc="-25" dirty="0">
                <a:cs typeface="Times New Roman"/>
              </a:rPr>
              <a:t>par jour,</a:t>
            </a:r>
            <a:r>
              <a:rPr sz="2000" spc="-3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pendant</a:t>
            </a:r>
            <a:r>
              <a:rPr sz="2000" spc="-2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l'épisode</a:t>
            </a:r>
            <a:r>
              <a:rPr sz="2000" spc="-15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diarrhéique.</a:t>
            </a:r>
            <a:r>
              <a:rPr sz="2000" spc="-15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Après</a:t>
            </a:r>
            <a:r>
              <a:rPr sz="2000" spc="-1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guérison,</a:t>
            </a:r>
            <a:r>
              <a:rPr sz="2000" spc="-2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il</a:t>
            </a:r>
            <a:r>
              <a:rPr sz="2000" spc="-2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peut</a:t>
            </a:r>
            <a:r>
              <a:rPr sz="2000" spc="-5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encore </a:t>
            </a:r>
            <a:r>
              <a:rPr sz="2000" dirty="0">
                <a:cs typeface="Times New Roman"/>
              </a:rPr>
              <a:t>excréter</a:t>
            </a:r>
            <a:r>
              <a:rPr sz="2000" spc="-6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des</a:t>
            </a:r>
            <a:r>
              <a:rPr sz="2000" spc="-1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kystes</a:t>
            </a:r>
            <a:r>
              <a:rPr sz="2000" spc="-3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pendant</a:t>
            </a:r>
            <a:r>
              <a:rPr sz="2000" spc="-2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3 à 4</a:t>
            </a:r>
            <a:r>
              <a:rPr sz="2000" spc="-5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semaines</a:t>
            </a:r>
            <a:endParaRPr sz="2000" dirty="0">
              <a:cs typeface="Times New Roman"/>
            </a:endParaRPr>
          </a:p>
          <a:p>
            <a:pPr algn="just">
              <a:lnSpc>
                <a:spcPct val="150000"/>
              </a:lnSpc>
              <a:buFont typeface="Wingdings"/>
              <a:buChar char=""/>
            </a:pPr>
            <a:endParaRPr sz="2000" dirty="0">
              <a:cs typeface="Times New Roman"/>
            </a:endParaRPr>
          </a:p>
          <a:p>
            <a:pPr algn="just">
              <a:lnSpc>
                <a:spcPct val="150000"/>
              </a:lnSpc>
              <a:spcBef>
                <a:spcPts val="675"/>
              </a:spcBef>
              <a:buFont typeface="Wingdings"/>
              <a:buChar char=""/>
            </a:pPr>
            <a:endParaRPr sz="2000" dirty="0">
              <a:cs typeface="Times New Roman"/>
            </a:endParaRPr>
          </a:p>
          <a:p>
            <a:pPr marL="406400" marR="30480" indent="-343535" algn="just">
              <a:lnSpc>
                <a:spcPct val="150000"/>
              </a:lnSpc>
              <a:spcBef>
                <a:spcPts val="5"/>
              </a:spcBef>
              <a:buFont typeface="Wingdings"/>
              <a:buChar char=""/>
              <a:tabLst>
                <a:tab pos="406400" algn="l"/>
              </a:tabLst>
            </a:pPr>
            <a:r>
              <a:rPr sz="2000" dirty="0">
                <a:cs typeface="Times New Roman"/>
              </a:rPr>
              <a:t>Les</a:t>
            </a:r>
            <a:r>
              <a:rPr sz="2000" spc="-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trophozoïtes</a:t>
            </a:r>
            <a:r>
              <a:rPr sz="2000" spc="-4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se multiplient</a:t>
            </a:r>
            <a:r>
              <a:rPr sz="2000" spc="-4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rapidement,</a:t>
            </a:r>
            <a:r>
              <a:rPr sz="2000" spc="-4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et</a:t>
            </a:r>
            <a:r>
              <a:rPr sz="2000" spc="-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sont</a:t>
            </a:r>
            <a:r>
              <a:rPr sz="2000" spc="-3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mobiles</a:t>
            </a:r>
            <a:r>
              <a:rPr sz="2000" spc="-2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grâce</a:t>
            </a:r>
            <a:r>
              <a:rPr sz="2000" spc="-20" dirty="0">
                <a:cs typeface="Times New Roman"/>
              </a:rPr>
              <a:t> </a:t>
            </a:r>
            <a:r>
              <a:rPr sz="2000" spc="-50" dirty="0">
                <a:cs typeface="Times New Roman"/>
              </a:rPr>
              <a:t>à </a:t>
            </a:r>
            <a:r>
              <a:rPr sz="2000" dirty="0">
                <a:cs typeface="Times New Roman"/>
              </a:rPr>
              <a:t>leurs</a:t>
            </a:r>
            <a:r>
              <a:rPr sz="2000" spc="-3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flagelles</a:t>
            </a:r>
            <a:r>
              <a:rPr sz="2000" spc="-6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et</a:t>
            </a:r>
            <a:r>
              <a:rPr sz="2000" spc="-2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se</a:t>
            </a:r>
            <a:r>
              <a:rPr sz="2000" spc="-3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fixent</a:t>
            </a:r>
            <a:r>
              <a:rPr sz="2000" spc="-4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sur</a:t>
            </a:r>
            <a:r>
              <a:rPr sz="2000" spc="-6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les</a:t>
            </a:r>
            <a:r>
              <a:rPr sz="2000" spc="-2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entérocytes</a:t>
            </a:r>
            <a:r>
              <a:rPr sz="2000" spc="-5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des</a:t>
            </a:r>
            <a:r>
              <a:rPr sz="2000" spc="-3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microvillosités</a:t>
            </a:r>
            <a:r>
              <a:rPr sz="2000" spc="-50" dirty="0">
                <a:cs typeface="Times New Roman"/>
              </a:rPr>
              <a:t> </a:t>
            </a:r>
            <a:r>
              <a:rPr sz="2000" spc="-25" dirty="0">
                <a:cs typeface="Times New Roman"/>
              </a:rPr>
              <a:t>du </a:t>
            </a:r>
            <a:r>
              <a:rPr sz="2000" dirty="0">
                <a:cs typeface="Times New Roman"/>
              </a:rPr>
              <a:t>duodénum</a:t>
            </a:r>
            <a:r>
              <a:rPr sz="2000" spc="-5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et</a:t>
            </a:r>
            <a:r>
              <a:rPr sz="2000" spc="-1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du</a:t>
            </a:r>
            <a:r>
              <a:rPr sz="2000" spc="-1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jéjunum.</a:t>
            </a:r>
            <a:r>
              <a:rPr sz="2000" spc="-5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Cette</a:t>
            </a:r>
            <a:r>
              <a:rPr sz="2000" spc="-3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fixation</a:t>
            </a:r>
            <a:r>
              <a:rPr sz="2000" spc="-4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s'accompagne</a:t>
            </a:r>
            <a:r>
              <a:rPr sz="2000" spc="-4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d'altération</a:t>
            </a:r>
            <a:r>
              <a:rPr sz="2000" spc="-40" dirty="0">
                <a:cs typeface="Times New Roman"/>
              </a:rPr>
              <a:t> </a:t>
            </a:r>
            <a:r>
              <a:rPr sz="2000" spc="-25" dirty="0">
                <a:cs typeface="Times New Roman"/>
              </a:rPr>
              <a:t>des </a:t>
            </a:r>
            <a:r>
              <a:rPr sz="2000" dirty="0">
                <a:cs typeface="Times New Roman"/>
              </a:rPr>
              <a:t>entérocytes,</a:t>
            </a:r>
            <a:r>
              <a:rPr sz="2000" spc="-6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d'atrophie</a:t>
            </a:r>
            <a:r>
              <a:rPr sz="2000" spc="-5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villositaire</a:t>
            </a:r>
            <a:r>
              <a:rPr sz="2000" spc="-6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et</a:t>
            </a:r>
            <a:r>
              <a:rPr sz="2000" spc="-2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d’une</a:t>
            </a:r>
            <a:r>
              <a:rPr sz="2000" spc="-4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destruction</a:t>
            </a:r>
            <a:r>
              <a:rPr sz="2000" spc="-6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de</a:t>
            </a:r>
            <a:r>
              <a:rPr sz="2000" spc="-3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la</a:t>
            </a:r>
            <a:r>
              <a:rPr sz="2000" spc="-25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bordure </a:t>
            </a:r>
            <a:r>
              <a:rPr sz="2000" dirty="0">
                <a:cs typeface="Times New Roman"/>
              </a:rPr>
              <a:t>en</a:t>
            </a:r>
            <a:r>
              <a:rPr sz="2000" spc="-2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brosse.</a:t>
            </a:r>
            <a:r>
              <a:rPr sz="2000" spc="-3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Les</a:t>
            </a:r>
            <a:r>
              <a:rPr sz="2000" spc="-20" dirty="0">
                <a:cs typeface="Times New Roman"/>
              </a:rPr>
              <a:t> </a:t>
            </a:r>
            <a:r>
              <a:rPr sz="2000" i="1" dirty="0">
                <a:cs typeface="Times New Roman"/>
              </a:rPr>
              <a:t>Giardia</a:t>
            </a:r>
            <a:r>
              <a:rPr sz="2000" i="1" spc="-3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sécrèteraient</a:t>
            </a:r>
            <a:r>
              <a:rPr sz="2000" spc="-4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également</a:t>
            </a:r>
            <a:r>
              <a:rPr sz="2000" spc="-4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des</a:t>
            </a:r>
            <a:r>
              <a:rPr sz="2000" spc="-15" dirty="0">
                <a:cs typeface="Times New Roman"/>
              </a:rPr>
              <a:t> </a:t>
            </a:r>
            <a:r>
              <a:rPr sz="2000" spc="-10" dirty="0">
                <a:solidFill>
                  <a:srgbClr val="006FC0"/>
                </a:solidFill>
                <a:cs typeface="Times New Roman"/>
              </a:rPr>
              <a:t>enzymes protéolytiques</a:t>
            </a:r>
            <a:endParaRPr sz="2000" dirty="0">
              <a:cs typeface="Times New Roman"/>
            </a:endParaRPr>
          </a:p>
          <a:p>
            <a:pPr algn="just">
              <a:lnSpc>
                <a:spcPct val="150000"/>
              </a:lnSpc>
              <a:spcBef>
                <a:spcPts val="575"/>
              </a:spcBef>
              <a:buFont typeface="Wingdings"/>
              <a:buChar char=""/>
            </a:pPr>
            <a:endParaRPr sz="2000" dirty="0">
              <a:cs typeface="Times New Roman"/>
            </a:endParaRPr>
          </a:p>
          <a:p>
            <a:pPr marL="406400" marR="176530" indent="-343535" algn="just">
              <a:lnSpc>
                <a:spcPct val="150000"/>
              </a:lnSpc>
              <a:spcBef>
                <a:spcPts val="5"/>
              </a:spcBef>
              <a:buFont typeface="Wingdings"/>
              <a:buChar char=""/>
              <a:tabLst>
                <a:tab pos="406400" algn="l"/>
              </a:tabLst>
            </a:pPr>
            <a:r>
              <a:rPr sz="2000" dirty="0">
                <a:cs typeface="Times New Roman"/>
              </a:rPr>
              <a:t>Les</a:t>
            </a:r>
            <a:r>
              <a:rPr sz="2000" spc="-1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trophozoïtes</a:t>
            </a:r>
            <a:r>
              <a:rPr sz="2000" spc="-5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utilisent</a:t>
            </a:r>
            <a:r>
              <a:rPr sz="2000" spc="-3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les</a:t>
            </a:r>
            <a:r>
              <a:rPr sz="2000" spc="-2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nutriments</a:t>
            </a:r>
            <a:r>
              <a:rPr sz="2000" spc="-4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pour</a:t>
            </a:r>
            <a:r>
              <a:rPr sz="2000" spc="-5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leur</a:t>
            </a:r>
            <a:r>
              <a:rPr sz="2000" spc="-5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métabolisme</a:t>
            </a:r>
            <a:r>
              <a:rPr sz="2000" spc="-50" dirty="0">
                <a:cs typeface="Times New Roman"/>
              </a:rPr>
              <a:t> </a:t>
            </a:r>
            <a:r>
              <a:rPr sz="2000" spc="-25" dirty="0">
                <a:cs typeface="Times New Roman"/>
              </a:rPr>
              <a:t>et </a:t>
            </a:r>
            <a:r>
              <a:rPr sz="2000" dirty="0">
                <a:cs typeface="Times New Roman"/>
              </a:rPr>
              <a:t>captent</a:t>
            </a:r>
            <a:r>
              <a:rPr sz="2000" spc="-4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les</a:t>
            </a:r>
            <a:r>
              <a:rPr sz="2000" spc="-2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acides</a:t>
            </a:r>
            <a:r>
              <a:rPr sz="2000" spc="-3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biliaires,</a:t>
            </a:r>
            <a:r>
              <a:rPr sz="2000" spc="-4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favorisant</a:t>
            </a:r>
            <a:r>
              <a:rPr sz="2000" spc="-5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la</a:t>
            </a:r>
            <a:r>
              <a:rPr sz="2000" spc="-3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malabsorption</a:t>
            </a:r>
            <a:r>
              <a:rPr sz="2000" spc="-5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des</a:t>
            </a:r>
            <a:r>
              <a:rPr sz="2000" spc="-2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graisses</a:t>
            </a:r>
            <a:r>
              <a:rPr sz="2000" spc="-45" dirty="0">
                <a:cs typeface="Times New Roman"/>
              </a:rPr>
              <a:t> </a:t>
            </a:r>
            <a:r>
              <a:rPr sz="2000" spc="-25" dirty="0">
                <a:cs typeface="Times New Roman"/>
              </a:rPr>
              <a:t>et </a:t>
            </a:r>
            <a:r>
              <a:rPr sz="2000" dirty="0">
                <a:cs typeface="Times New Roman"/>
              </a:rPr>
              <a:t>de</a:t>
            </a:r>
            <a:r>
              <a:rPr sz="2000" spc="-1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certaines</a:t>
            </a:r>
            <a:r>
              <a:rPr sz="2000" spc="-4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vitamines</a:t>
            </a:r>
            <a:r>
              <a:rPr sz="2000" spc="-4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liposolubles,</a:t>
            </a:r>
            <a:r>
              <a:rPr sz="2000" spc="-4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telles</a:t>
            </a:r>
            <a:r>
              <a:rPr sz="2000" spc="-3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que</a:t>
            </a:r>
            <a:r>
              <a:rPr sz="2000" spc="-1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la</a:t>
            </a:r>
            <a:r>
              <a:rPr sz="2000" spc="-5" dirty="0">
                <a:cs typeface="Times New Roman"/>
              </a:rPr>
              <a:t> </a:t>
            </a:r>
            <a:r>
              <a:rPr sz="2000" dirty="0">
                <a:solidFill>
                  <a:srgbClr val="00AF50"/>
                </a:solidFill>
                <a:cs typeface="Times New Roman"/>
              </a:rPr>
              <a:t>vitamine</a:t>
            </a:r>
            <a:r>
              <a:rPr sz="2000" spc="-45" dirty="0">
                <a:solidFill>
                  <a:srgbClr val="00AF50"/>
                </a:solidFill>
                <a:cs typeface="Times New Roman"/>
              </a:rPr>
              <a:t> </a:t>
            </a:r>
            <a:r>
              <a:rPr sz="2000" spc="-25" dirty="0">
                <a:solidFill>
                  <a:srgbClr val="00AF50"/>
                </a:solidFill>
                <a:cs typeface="Times New Roman"/>
              </a:rPr>
              <a:t>B12</a:t>
            </a:r>
            <a:endParaRPr sz="2000" dirty="0"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960" y="307975"/>
            <a:ext cx="11961844" cy="50309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200" b="1" dirty="0">
                <a:solidFill>
                  <a:srgbClr val="C00000"/>
                </a:solidFill>
                <a:cs typeface="Times New Roman"/>
              </a:rPr>
              <a:t>IV)-</a:t>
            </a:r>
            <a:r>
              <a:rPr sz="22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Times New Roman"/>
              </a:rPr>
              <a:t>Réponse</a:t>
            </a:r>
            <a:r>
              <a:rPr sz="2200" b="1" u="sng" spc="-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Times New Roman"/>
              </a:rPr>
              <a:t> </a:t>
            </a:r>
            <a:r>
              <a:rPr sz="22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Times New Roman"/>
              </a:rPr>
              <a:t>immunitaire</a:t>
            </a:r>
            <a:r>
              <a:rPr sz="2200" b="1" spc="-70" dirty="0">
                <a:solidFill>
                  <a:srgbClr val="C00000"/>
                </a:solidFill>
                <a:cs typeface="Times New Roman"/>
              </a:rPr>
              <a:t> </a:t>
            </a:r>
            <a:r>
              <a:rPr sz="2200" b="1" spc="-50" dirty="0">
                <a:solidFill>
                  <a:srgbClr val="C00000"/>
                </a:solidFill>
                <a:cs typeface="Times New Roman"/>
              </a:rPr>
              <a:t>:</a:t>
            </a:r>
            <a:endParaRPr sz="2200" b="1" dirty="0">
              <a:cs typeface="Times New Roman"/>
            </a:endParaRPr>
          </a:p>
          <a:p>
            <a:pPr>
              <a:lnSpc>
                <a:spcPct val="150000"/>
              </a:lnSpc>
              <a:spcBef>
                <a:spcPts val="1395"/>
              </a:spcBef>
            </a:pPr>
            <a:endParaRPr sz="2200" dirty="0">
              <a:cs typeface="Times New Roman"/>
            </a:endParaRPr>
          </a:p>
          <a:p>
            <a:pPr marL="355600" marR="36830" indent="-342900" algn="just">
              <a:lnSpc>
                <a:spcPct val="15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dirty="0">
                <a:cs typeface="Times New Roman"/>
              </a:rPr>
              <a:t>Risque</a:t>
            </a:r>
            <a:r>
              <a:rPr sz="2200" spc="-7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d’infection</a:t>
            </a:r>
            <a:r>
              <a:rPr sz="2200" spc="-3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sévère</a:t>
            </a:r>
            <a:r>
              <a:rPr sz="2200" spc="-6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ou</a:t>
            </a:r>
            <a:r>
              <a:rPr sz="2200" spc="-6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chronique</a:t>
            </a:r>
            <a:r>
              <a:rPr sz="2200" spc="-6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est</a:t>
            </a:r>
            <a:r>
              <a:rPr sz="2200" spc="-65" dirty="0">
                <a:cs typeface="Times New Roman"/>
              </a:rPr>
              <a:t> </a:t>
            </a:r>
            <a:r>
              <a:rPr sz="2200" spc="-20" dirty="0">
                <a:cs typeface="Times New Roman"/>
              </a:rPr>
              <a:t>plus </a:t>
            </a:r>
            <a:r>
              <a:rPr sz="2200" dirty="0">
                <a:cs typeface="Times New Roman"/>
              </a:rPr>
              <a:t>élevé</a:t>
            </a:r>
            <a:r>
              <a:rPr sz="2200" spc="-2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chez</a:t>
            </a:r>
            <a:r>
              <a:rPr sz="2200" spc="-4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les</a:t>
            </a:r>
            <a:r>
              <a:rPr sz="2200" spc="-3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sujets</a:t>
            </a:r>
            <a:r>
              <a:rPr sz="2200" spc="-40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immunodéprimés</a:t>
            </a:r>
            <a:endParaRPr sz="2200" dirty="0">
              <a:cs typeface="Times New Roman"/>
            </a:endParaRPr>
          </a:p>
          <a:p>
            <a:pPr>
              <a:lnSpc>
                <a:spcPct val="150000"/>
              </a:lnSpc>
              <a:spcBef>
                <a:spcPts val="1180"/>
              </a:spcBef>
              <a:buFont typeface="Wingdings"/>
              <a:buChar char=""/>
            </a:pPr>
            <a:endParaRPr sz="2200" dirty="0">
              <a:cs typeface="Times New Roman"/>
            </a:endParaRPr>
          </a:p>
          <a:p>
            <a:pPr marL="355600" marR="63500" indent="-342900">
              <a:lnSpc>
                <a:spcPct val="15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dirty="0">
                <a:cs typeface="Times New Roman"/>
              </a:rPr>
              <a:t>sujets</a:t>
            </a:r>
            <a:r>
              <a:rPr sz="2200" spc="-3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immunocompétents</a:t>
            </a:r>
            <a:r>
              <a:rPr sz="2200" spc="-2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vivant</a:t>
            </a:r>
            <a:r>
              <a:rPr sz="2200" spc="-3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en</a:t>
            </a:r>
            <a:r>
              <a:rPr sz="2200" spc="-30" dirty="0">
                <a:cs typeface="Times New Roman"/>
              </a:rPr>
              <a:t> </a:t>
            </a:r>
            <a:r>
              <a:rPr sz="2200" spc="-20" dirty="0">
                <a:cs typeface="Times New Roman"/>
              </a:rPr>
              <a:t>zone </a:t>
            </a:r>
            <a:r>
              <a:rPr sz="2200" dirty="0">
                <a:cs typeface="Times New Roman"/>
              </a:rPr>
              <a:t>d’endémie</a:t>
            </a:r>
            <a:r>
              <a:rPr sz="2200" spc="-2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pour</a:t>
            </a:r>
            <a:r>
              <a:rPr sz="2200" spc="-85" dirty="0">
                <a:cs typeface="Times New Roman"/>
              </a:rPr>
              <a:t> </a:t>
            </a:r>
            <a:r>
              <a:rPr sz="2200" i="1" dirty="0">
                <a:cs typeface="Times New Roman"/>
              </a:rPr>
              <a:t>Giardia</a:t>
            </a:r>
            <a:r>
              <a:rPr sz="2200" i="1" spc="-3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présentent</a:t>
            </a:r>
            <a:r>
              <a:rPr sz="2200" spc="-4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parfois</a:t>
            </a:r>
            <a:r>
              <a:rPr sz="2200" spc="-25" dirty="0">
                <a:cs typeface="Times New Roman"/>
              </a:rPr>
              <a:t> une </a:t>
            </a:r>
            <a:r>
              <a:rPr sz="2200" dirty="0">
                <a:cs typeface="Times New Roman"/>
              </a:rPr>
              <a:t>moins</a:t>
            </a:r>
            <a:r>
              <a:rPr sz="2200" spc="-6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grande</a:t>
            </a:r>
            <a:r>
              <a:rPr sz="2200" spc="-4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sensibilité</a:t>
            </a:r>
            <a:r>
              <a:rPr sz="2200" spc="-2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à</a:t>
            </a:r>
            <a:r>
              <a:rPr sz="2200" spc="-4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l’infection,</a:t>
            </a:r>
            <a:r>
              <a:rPr sz="2200" spc="-1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ce</a:t>
            </a:r>
            <a:r>
              <a:rPr sz="2200" spc="-35" dirty="0">
                <a:cs typeface="Times New Roman"/>
              </a:rPr>
              <a:t> </a:t>
            </a:r>
            <a:r>
              <a:rPr sz="2200" spc="-25" dirty="0">
                <a:cs typeface="Times New Roman"/>
              </a:rPr>
              <a:t>qui </a:t>
            </a:r>
            <a:r>
              <a:rPr sz="2200" dirty="0">
                <a:cs typeface="Times New Roman"/>
              </a:rPr>
              <a:t>suggère</a:t>
            </a:r>
            <a:r>
              <a:rPr sz="2200" spc="-8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une</a:t>
            </a:r>
            <a:r>
              <a:rPr sz="2200" spc="-8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immunité</a:t>
            </a:r>
            <a:r>
              <a:rPr sz="2200" spc="-7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contre</a:t>
            </a:r>
            <a:r>
              <a:rPr sz="2200" spc="-6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ce</a:t>
            </a:r>
            <a:r>
              <a:rPr sz="2200" spc="-75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protozoaire</a:t>
            </a:r>
            <a:endParaRPr sz="2200" dirty="0">
              <a:cs typeface="Times New Roman"/>
            </a:endParaRPr>
          </a:p>
          <a:p>
            <a:pPr>
              <a:lnSpc>
                <a:spcPct val="150000"/>
              </a:lnSpc>
              <a:spcBef>
                <a:spcPts val="1280"/>
              </a:spcBef>
              <a:buFont typeface="Wingdings"/>
              <a:buChar char=""/>
            </a:pPr>
            <a:endParaRPr sz="2200" dirty="0">
              <a:cs typeface="Times New Roman"/>
            </a:endParaRPr>
          </a:p>
          <a:p>
            <a:pPr marL="355600" marR="5080" indent="-342900" algn="just">
              <a:lnSpc>
                <a:spcPct val="150000"/>
              </a:lnSpc>
              <a:buFont typeface="Wingdings"/>
              <a:buChar char=""/>
              <a:tabLst>
                <a:tab pos="355600" algn="l"/>
                <a:tab pos="640080" algn="l"/>
              </a:tabLst>
            </a:pPr>
            <a:r>
              <a:rPr sz="2200" dirty="0">
                <a:cs typeface="Times New Roman"/>
              </a:rPr>
              <a:t>	</a:t>
            </a:r>
            <a:r>
              <a:rPr sz="2200" spc="-10" dirty="0">
                <a:cs typeface="Times New Roman"/>
              </a:rPr>
              <a:t>Lymph</a:t>
            </a:r>
            <a:r>
              <a:rPr sz="2200" spc="-110" dirty="0">
                <a:cs typeface="Times New Roman"/>
              </a:rPr>
              <a:t> </a:t>
            </a:r>
            <a:r>
              <a:rPr sz="2200" spc="-145" dirty="0">
                <a:cs typeface="Times New Roman"/>
              </a:rPr>
              <a:t>T-</a:t>
            </a:r>
            <a:r>
              <a:rPr sz="2200" dirty="0">
                <a:cs typeface="Times New Roman"/>
              </a:rPr>
              <a:t>CD4</a:t>
            </a:r>
            <a:r>
              <a:rPr sz="2200" spc="-5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et</a:t>
            </a:r>
            <a:r>
              <a:rPr sz="2200" spc="-4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la</a:t>
            </a:r>
            <a:r>
              <a:rPr sz="2200" spc="-4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sécrétion</a:t>
            </a:r>
            <a:r>
              <a:rPr sz="2200" spc="-1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d’IgA</a:t>
            </a:r>
            <a:r>
              <a:rPr sz="2200" spc="-19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au</a:t>
            </a:r>
            <a:r>
              <a:rPr sz="2200" spc="-40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niveau </a:t>
            </a:r>
            <a:r>
              <a:rPr sz="2200" dirty="0">
                <a:cs typeface="Times New Roman"/>
              </a:rPr>
              <a:t>de</a:t>
            </a:r>
            <a:r>
              <a:rPr sz="2200" spc="-5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la</a:t>
            </a:r>
            <a:r>
              <a:rPr sz="2200" spc="-3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muqueuse</a:t>
            </a:r>
            <a:r>
              <a:rPr sz="2200" spc="-6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intestinale:rôle</a:t>
            </a:r>
            <a:r>
              <a:rPr sz="2200" spc="-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important</a:t>
            </a:r>
            <a:r>
              <a:rPr sz="2200" spc="-45" dirty="0">
                <a:cs typeface="Times New Roman"/>
              </a:rPr>
              <a:t> </a:t>
            </a:r>
            <a:r>
              <a:rPr sz="2200" spc="-20" dirty="0">
                <a:cs typeface="Times New Roman"/>
              </a:rPr>
              <a:t>dans </a:t>
            </a:r>
            <a:r>
              <a:rPr sz="2200" dirty="0">
                <a:cs typeface="Times New Roman"/>
              </a:rPr>
              <a:t>l’élimination</a:t>
            </a:r>
            <a:r>
              <a:rPr sz="2200" spc="-3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des</a:t>
            </a:r>
            <a:r>
              <a:rPr sz="2200" spc="-85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trophozoïte</a:t>
            </a:r>
            <a:endParaRPr sz="2200" dirty="0"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1134" y="74744"/>
            <a:ext cx="4111625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C00000"/>
                </a:solidFill>
              </a:rPr>
              <a:t>V)</a:t>
            </a:r>
            <a:r>
              <a:rPr sz="2800" b="1" spc="-20" dirty="0">
                <a:solidFill>
                  <a:srgbClr val="C00000"/>
                </a:solidFill>
              </a:rPr>
              <a:t> </a:t>
            </a:r>
            <a:r>
              <a:rPr sz="2800" b="1" dirty="0">
                <a:solidFill>
                  <a:srgbClr val="C00000"/>
                </a:solidFill>
              </a:rPr>
              <a:t>–</a:t>
            </a:r>
            <a:r>
              <a:rPr sz="2800" b="1" spc="-15" dirty="0">
                <a:solidFill>
                  <a:srgbClr val="C00000"/>
                </a:solidFill>
              </a:rPr>
              <a:t> 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Clinique</a:t>
            </a:r>
            <a:r>
              <a:rPr sz="2800" b="1" spc="-15" dirty="0">
                <a:solidFill>
                  <a:srgbClr val="C00000"/>
                </a:solidFill>
              </a:rPr>
              <a:t> </a:t>
            </a:r>
            <a:r>
              <a:rPr sz="2800" b="1" spc="-50" dirty="0">
                <a:solidFill>
                  <a:srgbClr val="C00000"/>
                </a:solidFill>
              </a:rPr>
              <a:t>:</a:t>
            </a:r>
            <a:endParaRPr sz="28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0" y="415818"/>
            <a:ext cx="11793894" cy="7027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 algn="just">
              <a:lnSpc>
                <a:spcPct val="15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  <a:tab pos="2920365" algn="l"/>
              </a:tabLst>
            </a:pPr>
            <a:r>
              <a:rPr dirty="0">
                <a:cs typeface="Times New Roman"/>
              </a:rPr>
              <a:t>La</a:t>
            </a:r>
            <a:r>
              <a:rPr spc="-35" dirty="0">
                <a:cs typeface="Times New Roman"/>
              </a:rPr>
              <a:t> </a:t>
            </a:r>
            <a:r>
              <a:rPr dirty="0" err="1">
                <a:cs typeface="Times New Roman"/>
              </a:rPr>
              <a:t>giardiose</a:t>
            </a:r>
            <a:r>
              <a:rPr spc="-40" dirty="0">
                <a:cs typeface="Times New Roman"/>
              </a:rPr>
              <a:t> </a:t>
            </a:r>
            <a:r>
              <a:rPr spc="-25" dirty="0" err="1">
                <a:cs typeface="Times New Roman"/>
              </a:rPr>
              <a:t>est</a:t>
            </a:r>
            <a:r>
              <a:rPr lang="fr-FR" spc="-25" dirty="0">
                <a:cs typeface="Times New Roman"/>
              </a:rPr>
              <a:t> </a:t>
            </a:r>
            <a:r>
              <a:rPr dirty="0" err="1">
                <a:solidFill>
                  <a:srgbClr val="00AF50"/>
                </a:solidFill>
                <a:cs typeface="Times New Roman"/>
              </a:rPr>
              <a:t>asymptomatique</a:t>
            </a:r>
            <a:r>
              <a:rPr spc="-65" dirty="0">
                <a:solidFill>
                  <a:srgbClr val="00AF50"/>
                </a:solidFill>
                <a:cs typeface="Times New Roman"/>
              </a:rPr>
              <a:t> </a:t>
            </a:r>
            <a:r>
              <a:rPr dirty="0">
                <a:cs typeface="Times New Roman"/>
              </a:rPr>
              <a:t>dans</a:t>
            </a:r>
            <a:r>
              <a:rPr spc="-75" dirty="0">
                <a:cs typeface="Times New Roman"/>
              </a:rPr>
              <a:t> </a:t>
            </a:r>
            <a:r>
              <a:rPr dirty="0">
                <a:cs typeface="Times New Roman"/>
              </a:rPr>
              <a:t>90%</a:t>
            </a:r>
            <a:r>
              <a:rPr spc="-75" dirty="0">
                <a:cs typeface="Times New Roman"/>
              </a:rPr>
              <a:t> </a:t>
            </a:r>
            <a:r>
              <a:rPr dirty="0">
                <a:cs typeface="Times New Roman"/>
              </a:rPr>
              <a:t>des</a:t>
            </a:r>
            <a:r>
              <a:rPr spc="-80" dirty="0">
                <a:cs typeface="Times New Roman"/>
              </a:rPr>
              <a:t> </a:t>
            </a:r>
            <a:r>
              <a:rPr spc="-25" dirty="0" err="1">
                <a:cs typeface="Times New Roman"/>
              </a:rPr>
              <a:t>cas</a:t>
            </a:r>
            <a:r>
              <a:rPr lang="fr-FR" spc="-25" dirty="0">
                <a:cs typeface="Times New Roman"/>
              </a:rPr>
              <a:t> : </a:t>
            </a:r>
            <a:r>
              <a:rPr lang="fr-FR" b="1" dirty="0">
                <a:cs typeface="Times New Roman"/>
              </a:rPr>
              <a:t>L'existence</a:t>
            </a:r>
            <a:r>
              <a:rPr lang="fr-FR" b="1" spc="-20" dirty="0">
                <a:cs typeface="Times New Roman"/>
              </a:rPr>
              <a:t> </a:t>
            </a:r>
            <a:r>
              <a:rPr lang="fr-FR" b="1" dirty="0">
                <a:cs typeface="Times New Roman"/>
              </a:rPr>
              <a:t>de</a:t>
            </a:r>
            <a:r>
              <a:rPr lang="fr-FR" b="1" spc="-15" dirty="0">
                <a:cs typeface="Times New Roman"/>
              </a:rPr>
              <a:t> </a:t>
            </a:r>
            <a:r>
              <a:rPr lang="fr-FR" b="1" dirty="0">
                <a:cs typeface="Times New Roman"/>
              </a:rPr>
              <a:t>porteurs</a:t>
            </a:r>
            <a:r>
              <a:rPr lang="fr-FR" b="1" spc="-20" dirty="0">
                <a:cs typeface="Times New Roman"/>
              </a:rPr>
              <a:t> </a:t>
            </a:r>
            <a:r>
              <a:rPr lang="fr-FR" b="1" dirty="0">
                <a:cs typeface="Times New Roman"/>
              </a:rPr>
              <a:t>sains</a:t>
            </a:r>
            <a:r>
              <a:rPr lang="fr-FR" b="1" spc="-15" dirty="0">
                <a:cs typeface="Times New Roman"/>
              </a:rPr>
              <a:t> </a:t>
            </a:r>
            <a:r>
              <a:rPr lang="fr-FR" b="1" dirty="0">
                <a:cs typeface="Times New Roman"/>
              </a:rPr>
              <a:t>explique</a:t>
            </a:r>
            <a:r>
              <a:rPr lang="fr-FR" b="1" spc="-25" dirty="0">
                <a:cs typeface="Times New Roman"/>
              </a:rPr>
              <a:t> la </a:t>
            </a:r>
            <a:r>
              <a:rPr lang="fr-FR" b="1" dirty="0">
                <a:cs typeface="Times New Roman"/>
              </a:rPr>
              <a:t>diffusion</a:t>
            </a:r>
            <a:r>
              <a:rPr lang="fr-FR" b="1" spc="-35" dirty="0">
                <a:cs typeface="Times New Roman"/>
              </a:rPr>
              <a:t> </a:t>
            </a:r>
            <a:r>
              <a:rPr lang="fr-FR" b="1" dirty="0">
                <a:cs typeface="Times New Roman"/>
              </a:rPr>
              <a:t>de </a:t>
            </a:r>
            <a:r>
              <a:rPr lang="fr-FR" b="1" spc="-10" dirty="0">
                <a:cs typeface="Times New Roman"/>
              </a:rPr>
              <a:t>l'infection</a:t>
            </a:r>
            <a:endParaRPr b="1" dirty="0">
              <a:cs typeface="Times New Roman"/>
            </a:endParaRPr>
          </a:p>
          <a:p>
            <a:pPr marL="354965" indent="-342265" algn="just">
              <a:lnSpc>
                <a:spcPct val="150000"/>
              </a:lnSpc>
              <a:buFont typeface="Wingdings"/>
              <a:buChar char=""/>
              <a:tabLst>
                <a:tab pos="354965" algn="l"/>
              </a:tabLst>
            </a:pPr>
            <a:r>
              <a:rPr dirty="0">
                <a:cs typeface="Times New Roman"/>
              </a:rPr>
              <a:t>Incubation</a:t>
            </a:r>
            <a:r>
              <a:rPr spc="-50" dirty="0">
                <a:cs typeface="Times New Roman"/>
              </a:rPr>
              <a:t> </a:t>
            </a:r>
            <a:r>
              <a:rPr dirty="0">
                <a:cs typeface="Times New Roman"/>
              </a:rPr>
              <a:t>de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Times New Roman"/>
              </a:rPr>
              <a:t>7</a:t>
            </a:r>
            <a:r>
              <a:rPr spc="-45" dirty="0">
                <a:cs typeface="Times New Roman"/>
              </a:rPr>
              <a:t> </a:t>
            </a:r>
            <a:r>
              <a:rPr dirty="0">
                <a:cs typeface="Times New Roman"/>
              </a:rPr>
              <a:t>à</a:t>
            </a:r>
            <a:r>
              <a:rPr spc="-40" dirty="0">
                <a:cs typeface="Times New Roman"/>
              </a:rPr>
              <a:t> </a:t>
            </a:r>
            <a:r>
              <a:rPr dirty="0">
                <a:cs typeface="Times New Roman"/>
              </a:rPr>
              <a:t>10</a:t>
            </a:r>
            <a:r>
              <a:rPr spc="-50" dirty="0">
                <a:cs typeface="Times New Roman"/>
              </a:rPr>
              <a:t> </a:t>
            </a:r>
            <a:r>
              <a:rPr dirty="0">
                <a:cs typeface="Times New Roman"/>
              </a:rPr>
              <a:t>jours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Times New Roman"/>
              </a:rPr>
              <a:t>par</a:t>
            </a:r>
            <a:r>
              <a:rPr spc="-80" dirty="0">
                <a:cs typeface="Times New Roman"/>
              </a:rPr>
              <a:t> </a:t>
            </a:r>
            <a:r>
              <a:rPr spc="-50" dirty="0">
                <a:cs typeface="Times New Roman"/>
              </a:rPr>
              <a:t>:</a:t>
            </a:r>
            <a:endParaRPr dirty="0">
              <a:cs typeface="Times New Roman"/>
            </a:endParaRPr>
          </a:p>
          <a:p>
            <a:pPr marL="355600" marR="43180" indent="12065" algn="just">
              <a:lnSpc>
                <a:spcPct val="150000"/>
              </a:lnSpc>
            </a:pPr>
            <a:r>
              <a:rPr dirty="0">
                <a:cs typeface="Times New Roman"/>
              </a:rPr>
              <a:t>*Une</a:t>
            </a:r>
            <a:r>
              <a:rPr spc="-50" dirty="0">
                <a:cs typeface="Times New Roman"/>
              </a:rPr>
              <a:t> </a:t>
            </a:r>
            <a:r>
              <a:rPr dirty="0">
                <a:cs typeface="Times New Roman"/>
              </a:rPr>
              <a:t>diarrhée,</a:t>
            </a:r>
            <a:r>
              <a:rPr spc="-50" dirty="0">
                <a:cs typeface="Times New Roman"/>
              </a:rPr>
              <a:t> </a:t>
            </a:r>
            <a:r>
              <a:rPr dirty="0">
                <a:cs typeface="Times New Roman"/>
              </a:rPr>
              <a:t>aqueuse</a:t>
            </a:r>
            <a:r>
              <a:rPr spc="-45" dirty="0">
                <a:cs typeface="Times New Roman"/>
              </a:rPr>
              <a:t> </a:t>
            </a:r>
            <a:r>
              <a:rPr dirty="0">
                <a:cs typeface="Times New Roman"/>
              </a:rPr>
              <a:t>au</a:t>
            </a:r>
            <a:r>
              <a:rPr spc="-45" dirty="0">
                <a:cs typeface="Times New Roman"/>
              </a:rPr>
              <a:t> </a:t>
            </a:r>
            <a:r>
              <a:rPr dirty="0">
                <a:cs typeface="Times New Roman"/>
              </a:rPr>
              <a:t>début,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Times New Roman"/>
              </a:rPr>
              <a:t>aiguë</a:t>
            </a:r>
            <a:r>
              <a:rPr spc="-60" dirty="0">
                <a:cs typeface="Times New Roman"/>
              </a:rPr>
              <a:t> </a:t>
            </a:r>
            <a:r>
              <a:rPr dirty="0">
                <a:cs typeface="Times New Roman"/>
              </a:rPr>
              <a:t>(5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Times New Roman"/>
              </a:rPr>
              <a:t>à</a:t>
            </a:r>
            <a:r>
              <a:rPr spc="-45" dirty="0">
                <a:cs typeface="Times New Roman"/>
              </a:rPr>
              <a:t> </a:t>
            </a:r>
            <a:r>
              <a:rPr spc="-25" dirty="0">
                <a:cs typeface="Times New Roman"/>
              </a:rPr>
              <a:t>10 </a:t>
            </a:r>
            <a:r>
              <a:rPr dirty="0">
                <a:cs typeface="Times New Roman"/>
              </a:rPr>
              <a:t>selles/j)</a:t>
            </a:r>
            <a:r>
              <a:rPr spc="-75" dirty="0">
                <a:cs typeface="Times New Roman"/>
              </a:rPr>
              <a:t> </a:t>
            </a:r>
            <a:r>
              <a:rPr dirty="0">
                <a:cs typeface="Times New Roman"/>
              </a:rPr>
              <a:t>parfois</a:t>
            </a:r>
            <a:r>
              <a:rPr spc="-65" dirty="0">
                <a:cs typeface="Times New Roman"/>
              </a:rPr>
              <a:t> </a:t>
            </a:r>
            <a:r>
              <a:rPr dirty="0">
                <a:cs typeface="Times New Roman"/>
              </a:rPr>
              <a:t>spontanément</a:t>
            </a:r>
            <a:r>
              <a:rPr spc="-40" dirty="0">
                <a:cs typeface="Times New Roman"/>
              </a:rPr>
              <a:t> </a:t>
            </a:r>
            <a:r>
              <a:rPr dirty="0">
                <a:cs typeface="Times New Roman"/>
              </a:rPr>
              <a:t>résolutive</a:t>
            </a:r>
            <a:r>
              <a:rPr spc="-80" dirty="0">
                <a:cs typeface="Times New Roman"/>
              </a:rPr>
              <a:t> </a:t>
            </a:r>
            <a:r>
              <a:rPr dirty="0">
                <a:cs typeface="Times New Roman"/>
              </a:rPr>
              <a:t>ou</a:t>
            </a:r>
            <a:r>
              <a:rPr spc="-50" dirty="0">
                <a:cs typeface="Times New Roman"/>
              </a:rPr>
              <a:t> </a:t>
            </a:r>
            <a:r>
              <a:rPr dirty="0">
                <a:cs typeface="Times New Roman"/>
              </a:rPr>
              <a:t>le</a:t>
            </a:r>
            <a:r>
              <a:rPr spc="-70" dirty="0">
                <a:cs typeface="Times New Roman"/>
              </a:rPr>
              <a:t> </a:t>
            </a:r>
            <a:r>
              <a:rPr spc="-20" dirty="0">
                <a:cs typeface="Times New Roman"/>
              </a:rPr>
              <a:t>plus </a:t>
            </a:r>
            <a:r>
              <a:rPr dirty="0">
                <a:cs typeface="Times New Roman"/>
              </a:rPr>
              <a:t>souvent</a:t>
            </a:r>
            <a:r>
              <a:rPr spc="-105" dirty="0">
                <a:cs typeface="Times New Roman"/>
              </a:rPr>
              <a:t> </a:t>
            </a:r>
            <a:r>
              <a:rPr dirty="0">
                <a:cs typeface="Times New Roman"/>
              </a:rPr>
              <a:t>chronique</a:t>
            </a:r>
            <a:r>
              <a:rPr spc="-100" dirty="0">
                <a:cs typeface="Times New Roman"/>
              </a:rPr>
              <a:t> </a:t>
            </a:r>
            <a:r>
              <a:rPr dirty="0">
                <a:cs typeface="Times New Roman"/>
              </a:rPr>
              <a:t>d’intensité</a:t>
            </a:r>
            <a:r>
              <a:rPr spc="-100" dirty="0">
                <a:cs typeface="Times New Roman"/>
              </a:rPr>
              <a:t> </a:t>
            </a:r>
            <a:r>
              <a:rPr dirty="0">
                <a:cs typeface="Times New Roman"/>
              </a:rPr>
              <a:t>variable</a:t>
            </a:r>
            <a:r>
              <a:rPr spc="-114" dirty="0">
                <a:cs typeface="Times New Roman"/>
              </a:rPr>
              <a:t> </a:t>
            </a:r>
            <a:r>
              <a:rPr dirty="0">
                <a:cs typeface="Times New Roman"/>
              </a:rPr>
              <a:t>et</a:t>
            </a:r>
            <a:r>
              <a:rPr spc="-100" dirty="0">
                <a:cs typeface="Times New Roman"/>
              </a:rPr>
              <a:t> </a:t>
            </a:r>
            <a:r>
              <a:rPr spc="-10" dirty="0">
                <a:cs typeface="Times New Roman"/>
              </a:rPr>
              <a:t>fluctuante </a:t>
            </a:r>
            <a:r>
              <a:rPr dirty="0">
                <a:cs typeface="Times New Roman"/>
              </a:rPr>
              <a:t>dans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Times New Roman"/>
              </a:rPr>
              <a:t>le</a:t>
            </a:r>
            <a:r>
              <a:rPr spc="-35" dirty="0">
                <a:cs typeface="Times New Roman"/>
              </a:rPr>
              <a:t> </a:t>
            </a:r>
            <a:r>
              <a:rPr spc="-10" dirty="0">
                <a:cs typeface="Times New Roman"/>
              </a:rPr>
              <a:t>temps</a:t>
            </a:r>
            <a:endParaRPr dirty="0">
              <a:cs typeface="Times New Roman"/>
            </a:endParaRPr>
          </a:p>
          <a:p>
            <a:pPr marL="279400" algn="just">
              <a:lnSpc>
                <a:spcPct val="150000"/>
              </a:lnSpc>
              <a:spcBef>
                <a:spcPts val="675"/>
              </a:spcBef>
            </a:pPr>
            <a:r>
              <a:rPr spc="-20" dirty="0">
                <a:cs typeface="Times New Roman"/>
              </a:rPr>
              <a:t>*DA</a:t>
            </a:r>
            <a:r>
              <a:rPr spc="-155" dirty="0">
                <a:cs typeface="Times New Roman"/>
              </a:rPr>
              <a:t> </a:t>
            </a:r>
            <a:r>
              <a:rPr dirty="0">
                <a:cs typeface="Times New Roman"/>
              </a:rPr>
              <a:t>témoin</a:t>
            </a:r>
            <a:r>
              <a:rPr spc="-130" dirty="0">
                <a:cs typeface="Times New Roman"/>
              </a:rPr>
              <a:t> </a:t>
            </a:r>
            <a:r>
              <a:rPr dirty="0">
                <a:cs typeface="Times New Roman"/>
              </a:rPr>
              <a:t>d’une</a:t>
            </a:r>
            <a:r>
              <a:rPr spc="-60" dirty="0">
                <a:cs typeface="Times New Roman"/>
              </a:rPr>
              <a:t> </a:t>
            </a:r>
            <a:r>
              <a:rPr dirty="0">
                <a:cs typeface="Times New Roman"/>
              </a:rPr>
              <a:t>duodénite</a:t>
            </a:r>
            <a:r>
              <a:rPr spc="-75" dirty="0">
                <a:cs typeface="Times New Roman"/>
              </a:rPr>
              <a:t> </a:t>
            </a:r>
            <a:r>
              <a:rPr spc="-10" dirty="0">
                <a:cs typeface="Times New Roman"/>
              </a:rPr>
              <a:t>parasitaire,</a:t>
            </a:r>
            <a:endParaRPr dirty="0">
              <a:cs typeface="Times New Roman"/>
            </a:endParaRPr>
          </a:p>
          <a:p>
            <a:pPr marL="367665" algn="just">
              <a:lnSpc>
                <a:spcPct val="150000"/>
              </a:lnSpc>
              <a:spcBef>
                <a:spcPts val="675"/>
              </a:spcBef>
            </a:pPr>
            <a:r>
              <a:rPr spc="-10" dirty="0">
                <a:cs typeface="Times New Roman"/>
              </a:rPr>
              <a:t>*</a:t>
            </a:r>
            <a:r>
              <a:rPr spc="-10" dirty="0" err="1">
                <a:cs typeface="Times New Roman"/>
              </a:rPr>
              <a:t>Nausées</a:t>
            </a:r>
            <a:endParaRPr lang="fr-FR" spc="-10" dirty="0">
              <a:cs typeface="Times New Roman"/>
            </a:endParaRPr>
          </a:p>
          <a:p>
            <a:pPr marL="367665" algn="just">
              <a:lnSpc>
                <a:spcPct val="150000"/>
              </a:lnSpc>
              <a:spcBef>
                <a:spcPts val="675"/>
              </a:spcBef>
            </a:pPr>
            <a:endParaRPr lang="fr-FR" spc="-10" dirty="0">
              <a:cs typeface="Times New Roman"/>
            </a:endParaRPr>
          </a:p>
          <a:p>
            <a:pPr marL="355600" indent="-342900"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fr-FR" dirty="0">
                <a:cs typeface="Times New Roman" panose="02020603050405020304" pitchFamily="18" charset="0"/>
              </a:rPr>
              <a:t>Syndrome</a:t>
            </a:r>
            <a:r>
              <a:rPr lang="fr-FR" spc="-9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de</a:t>
            </a:r>
            <a:r>
              <a:rPr lang="fr-FR" spc="-100" dirty="0"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rgbClr val="00AF50"/>
                </a:solidFill>
                <a:cs typeface="Times New Roman" panose="02020603050405020304" pitchFamily="18" charset="0"/>
              </a:rPr>
              <a:t>malabsorption</a:t>
            </a:r>
            <a:r>
              <a:rPr lang="fr-FR" spc="-70" dirty="0">
                <a:solidFill>
                  <a:srgbClr val="00AF50"/>
                </a:solidFill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rgbClr val="00AF50"/>
                </a:solidFill>
                <a:cs typeface="Times New Roman" panose="02020603050405020304" pitchFamily="18" charset="0"/>
              </a:rPr>
              <a:t>intestinale</a:t>
            </a:r>
            <a:r>
              <a:rPr lang="fr-FR" spc="-55" dirty="0">
                <a:solidFill>
                  <a:srgbClr val="00AF50"/>
                </a:solidFill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caractérisé</a:t>
            </a:r>
            <a:r>
              <a:rPr lang="fr-FR" spc="-60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par</a:t>
            </a:r>
            <a:r>
              <a:rPr lang="fr-FR" spc="-135" dirty="0">
                <a:cs typeface="Times New Roman" panose="02020603050405020304" pitchFamily="18" charset="0"/>
              </a:rPr>
              <a:t> </a:t>
            </a:r>
            <a:r>
              <a:rPr lang="fr-FR" spc="-50" dirty="0">
                <a:cs typeface="Times New Roman" panose="02020603050405020304" pitchFamily="18" charset="0"/>
              </a:rPr>
              <a:t>: </a:t>
            </a:r>
            <a:r>
              <a:rPr lang="fr-FR" dirty="0">
                <a:cs typeface="Times New Roman" panose="02020603050405020304" pitchFamily="18" charset="0"/>
              </a:rPr>
              <a:t>Dyspepsie</a:t>
            </a:r>
            <a:r>
              <a:rPr lang="fr-FR" spc="-70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(parfois</a:t>
            </a:r>
            <a:r>
              <a:rPr lang="fr-FR" spc="-60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isolée)</a:t>
            </a:r>
            <a:r>
              <a:rPr lang="fr-FR" spc="-60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fréquente</a:t>
            </a:r>
            <a:r>
              <a:rPr lang="fr-FR" spc="-6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sans</a:t>
            </a:r>
            <a:r>
              <a:rPr lang="fr-FR" spc="-7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fièvre.</a:t>
            </a: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r>
              <a:rPr lang="fr-FR" spc="-25" dirty="0">
                <a:cs typeface="Times New Roman" panose="02020603050405020304" pitchFamily="18" charset="0"/>
              </a:rPr>
              <a:t>En </a:t>
            </a:r>
            <a:r>
              <a:rPr lang="fr-FR" dirty="0">
                <a:cs typeface="Times New Roman" panose="02020603050405020304" pitchFamily="18" charset="0"/>
              </a:rPr>
              <a:t>région</a:t>
            </a:r>
            <a:r>
              <a:rPr lang="fr-FR" spc="-7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d'endémie,</a:t>
            </a:r>
            <a:r>
              <a:rPr lang="fr-FR" spc="-70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où</a:t>
            </a:r>
            <a:r>
              <a:rPr lang="fr-FR" spc="-10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l’infestation</a:t>
            </a:r>
            <a:r>
              <a:rPr lang="fr-FR" spc="-5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peut</a:t>
            </a:r>
            <a:r>
              <a:rPr lang="fr-FR" spc="-90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être</a:t>
            </a:r>
            <a:r>
              <a:rPr lang="fr-FR" spc="-7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massive,</a:t>
            </a:r>
            <a:r>
              <a:rPr lang="fr-FR" spc="-75" dirty="0">
                <a:cs typeface="Times New Roman" panose="02020603050405020304" pitchFamily="18" charset="0"/>
              </a:rPr>
              <a:t> </a:t>
            </a:r>
            <a:r>
              <a:rPr lang="fr-FR" spc="-25" dirty="0">
                <a:cs typeface="Times New Roman" panose="02020603050405020304" pitchFamily="18" charset="0"/>
              </a:rPr>
              <a:t>des </a:t>
            </a:r>
            <a:r>
              <a:rPr lang="fr-FR" dirty="0">
                <a:cs typeface="Times New Roman" panose="02020603050405020304" pitchFamily="18" charset="0"/>
              </a:rPr>
              <a:t>tableaux</a:t>
            </a:r>
            <a:r>
              <a:rPr lang="fr-FR" spc="-6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de</a:t>
            </a:r>
            <a:r>
              <a:rPr lang="fr-FR" spc="-6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diarrhée</a:t>
            </a:r>
            <a:r>
              <a:rPr lang="fr-FR" spc="-40" dirty="0">
                <a:cs typeface="Times New Roman" panose="02020603050405020304" pitchFamily="18" charset="0"/>
              </a:rPr>
              <a:t> </a:t>
            </a:r>
            <a:r>
              <a:rPr lang="fr-FR" spc="-10" dirty="0">
                <a:cs typeface="Times New Roman" panose="02020603050405020304" pitchFamily="18" charset="0"/>
              </a:rPr>
              <a:t>chronique</a:t>
            </a:r>
            <a:r>
              <a:rPr lang="fr-FR" spc="-6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faite</a:t>
            </a:r>
            <a:r>
              <a:rPr lang="fr-FR" spc="-40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de</a:t>
            </a:r>
            <a:r>
              <a:rPr lang="fr-FR" spc="-5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selles</a:t>
            </a:r>
            <a:r>
              <a:rPr lang="fr-FR" spc="-45" dirty="0">
                <a:cs typeface="Times New Roman" panose="02020603050405020304" pitchFamily="18" charset="0"/>
              </a:rPr>
              <a:t> </a:t>
            </a:r>
            <a:r>
              <a:rPr lang="fr-FR" spc="-10" dirty="0">
                <a:cs typeface="Times New Roman" panose="02020603050405020304" pitchFamily="18" charset="0"/>
              </a:rPr>
              <a:t>fétides, </a:t>
            </a:r>
            <a:r>
              <a:rPr lang="fr-FR" dirty="0">
                <a:cs typeface="Times New Roman" panose="02020603050405020304" pitchFamily="18" charset="0"/>
              </a:rPr>
              <a:t>pâteuses</a:t>
            </a:r>
            <a:r>
              <a:rPr lang="fr-FR" spc="-60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avec</a:t>
            </a:r>
            <a:r>
              <a:rPr lang="fr-FR" spc="-60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dénutrition</a:t>
            </a:r>
            <a:r>
              <a:rPr lang="fr-FR" spc="-50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ont</a:t>
            </a:r>
            <a:r>
              <a:rPr lang="fr-FR" spc="-6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été</a:t>
            </a:r>
            <a:r>
              <a:rPr lang="fr-FR" spc="-6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observés,</a:t>
            </a:r>
            <a:r>
              <a:rPr lang="fr-FR" spc="-50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surtout</a:t>
            </a:r>
            <a:r>
              <a:rPr lang="fr-FR" spc="-55" dirty="0">
                <a:cs typeface="Times New Roman" panose="02020603050405020304" pitchFamily="18" charset="0"/>
              </a:rPr>
              <a:t> </a:t>
            </a:r>
            <a:r>
              <a:rPr lang="fr-FR" spc="-20" dirty="0">
                <a:cs typeface="Times New Roman" panose="02020603050405020304" pitchFamily="18" charset="0"/>
              </a:rPr>
              <a:t>chez </a:t>
            </a:r>
            <a:r>
              <a:rPr lang="fr-FR" dirty="0">
                <a:cs typeface="Times New Roman" panose="02020603050405020304" pitchFamily="18" charset="0"/>
              </a:rPr>
              <a:t>l’enfant.</a:t>
            </a:r>
            <a:r>
              <a:rPr lang="fr-FR" spc="-3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Il</a:t>
            </a:r>
            <a:r>
              <a:rPr lang="fr-FR" spc="-4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existe</a:t>
            </a:r>
            <a:r>
              <a:rPr lang="fr-FR" spc="-3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alors</a:t>
            </a:r>
            <a:r>
              <a:rPr lang="fr-FR" spc="-50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un</a:t>
            </a:r>
            <a:r>
              <a:rPr lang="fr-FR" spc="-55" dirty="0">
                <a:cs typeface="Times New Roman" panose="02020603050405020304" pitchFamily="18" charset="0"/>
              </a:rPr>
              <a:t> </a:t>
            </a:r>
            <a:r>
              <a:rPr lang="fr-FR" spc="-10" dirty="0">
                <a:cs typeface="Times New Roman" panose="02020603050405020304" pitchFamily="18" charset="0"/>
              </a:rPr>
              <a:t>syndrome</a:t>
            </a:r>
            <a:r>
              <a:rPr lang="fr-FR" spc="-4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de</a:t>
            </a:r>
            <a:r>
              <a:rPr lang="fr-FR" spc="-50" dirty="0">
                <a:cs typeface="Times New Roman" panose="02020603050405020304" pitchFamily="18" charset="0"/>
              </a:rPr>
              <a:t> </a:t>
            </a:r>
            <a:r>
              <a:rPr lang="fr-FR" spc="-10" dirty="0">
                <a:cs typeface="Times New Roman" panose="02020603050405020304" pitchFamily="18" charset="0"/>
              </a:rPr>
              <a:t>malabsorption</a:t>
            </a:r>
            <a:r>
              <a:rPr lang="fr-FR" spc="-25" dirty="0">
                <a:cs typeface="Times New Roman" panose="02020603050405020304" pitchFamily="18" charset="0"/>
              </a:rPr>
              <a:t> et </a:t>
            </a:r>
            <a:r>
              <a:rPr lang="fr-FR" dirty="0">
                <a:cs typeface="Times New Roman" panose="02020603050405020304" pitchFamily="18" charset="0"/>
              </a:rPr>
              <a:t>une</a:t>
            </a:r>
            <a:r>
              <a:rPr lang="fr-FR" spc="-6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stéatorrhée</a:t>
            </a:r>
            <a:r>
              <a:rPr lang="fr-FR" spc="-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avec</a:t>
            </a:r>
            <a:r>
              <a:rPr lang="fr-FR" spc="-50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un</a:t>
            </a:r>
            <a:r>
              <a:rPr lang="fr-FR" spc="-45" dirty="0"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rgbClr val="FF0000"/>
                </a:solidFill>
                <a:cs typeface="Times New Roman" panose="02020603050405020304" pitchFamily="18" charset="0"/>
              </a:rPr>
              <a:t>retard</a:t>
            </a:r>
            <a:r>
              <a:rPr lang="fr-FR" spc="-25" dirty="0">
                <a:solidFill>
                  <a:srgbClr val="FF0000"/>
                </a:solidFill>
                <a:cs typeface="Times New Roman" panose="02020603050405020304" pitchFamily="18" charset="0"/>
              </a:rPr>
              <a:t> staturo-</a:t>
            </a:r>
            <a:r>
              <a:rPr lang="fr-FR" dirty="0">
                <a:solidFill>
                  <a:srgbClr val="FF0000"/>
                </a:solidFill>
                <a:cs typeface="Times New Roman" panose="02020603050405020304" pitchFamily="18" charset="0"/>
              </a:rPr>
              <a:t>pondéral</a:t>
            </a:r>
            <a:r>
              <a:rPr lang="fr-FR" dirty="0">
                <a:cs typeface="Times New Roman" panose="02020603050405020304" pitchFamily="18" charset="0"/>
              </a:rPr>
              <a:t>.</a:t>
            </a:r>
            <a:r>
              <a:rPr lang="fr-FR" spc="-25" dirty="0">
                <a:cs typeface="Times New Roman" panose="02020603050405020304" pitchFamily="18" charset="0"/>
              </a:rPr>
              <a:t> </a:t>
            </a:r>
            <a:r>
              <a:rPr lang="fr-FR" spc="-10" dirty="0">
                <a:cs typeface="Times New Roman" panose="02020603050405020304" pitchFamily="18" charset="0"/>
              </a:rPr>
              <a:t>Cette </a:t>
            </a:r>
            <a:r>
              <a:rPr lang="fr-FR" dirty="0">
                <a:cs typeface="Times New Roman" panose="02020603050405020304" pitchFamily="18" charset="0"/>
              </a:rPr>
              <a:t>malabsorption</a:t>
            </a:r>
            <a:r>
              <a:rPr lang="fr-FR" spc="-4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serait</a:t>
            </a:r>
            <a:r>
              <a:rPr lang="fr-FR" spc="-5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due</a:t>
            </a:r>
            <a:r>
              <a:rPr lang="fr-FR" spc="-80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à</a:t>
            </a:r>
            <a:r>
              <a:rPr lang="fr-FR" spc="-7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la</a:t>
            </a:r>
            <a:r>
              <a:rPr lang="fr-FR" spc="-70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barrière</a:t>
            </a:r>
            <a:r>
              <a:rPr lang="fr-FR" spc="-40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mécanique</a:t>
            </a:r>
            <a:r>
              <a:rPr lang="fr-FR" spc="-55" dirty="0">
                <a:cs typeface="Times New Roman" panose="02020603050405020304" pitchFamily="18" charset="0"/>
              </a:rPr>
              <a:t> </a:t>
            </a:r>
            <a:r>
              <a:rPr lang="fr-FR" spc="-10" dirty="0">
                <a:cs typeface="Times New Roman" panose="02020603050405020304" pitchFamily="18" charset="0"/>
              </a:rPr>
              <a:t>crée </a:t>
            </a:r>
            <a:r>
              <a:rPr lang="fr-FR" dirty="0">
                <a:cs typeface="Times New Roman" panose="02020603050405020304" pitchFamily="18" charset="0"/>
              </a:rPr>
              <a:t>par</a:t>
            </a:r>
            <a:r>
              <a:rPr lang="fr-FR" spc="-10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la</a:t>
            </a:r>
            <a:r>
              <a:rPr lang="fr-FR" spc="-70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présence</a:t>
            </a:r>
            <a:r>
              <a:rPr lang="fr-FR" spc="-30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de</a:t>
            </a:r>
            <a:r>
              <a:rPr lang="fr-FR" spc="-70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très</a:t>
            </a:r>
            <a:r>
              <a:rPr lang="fr-FR" spc="-40" dirty="0">
                <a:cs typeface="Times New Roman" panose="02020603050405020304" pitchFamily="18" charset="0"/>
              </a:rPr>
              <a:t> </a:t>
            </a:r>
            <a:r>
              <a:rPr lang="fr-FR" spc="-10" dirty="0">
                <a:cs typeface="Times New Roman" panose="02020603050405020304" pitchFamily="18" charset="0"/>
              </a:rPr>
              <a:t>nombreux</a:t>
            </a:r>
            <a:r>
              <a:rPr lang="fr-FR" spc="-60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parasites</a:t>
            </a:r>
            <a:r>
              <a:rPr lang="fr-FR" spc="-30" dirty="0">
                <a:cs typeface="Times New Roman" panose="02020603050405020304" pitchFamily="18" charset="0"/>
              </a:rPr>
              <a:t> </a:t>
            </a:r>
            <a:r>
              <a:rPr lang="fr-FR" spc="-25" dirty="0">
                <a:cs typeface="Times New Roman" panose="02020603050405020304" pitchFamily="18" charset="0"/>
              </a:rPr>
              <a:t>qui </a:t>
            </a:r>
            <a:r>
              <a:rPr lang="fr-FR" dirty="0">
                <a:cs typeface="Times New Roman" panose="02020603050405020304" pitchFamily="18" charset="0"/>
              </a:rPr>
              <a:t>entrainent</a:t>
            </a:r>
            <a:r>
              <a:rPr lang="fr-FR" spc="-70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une</a:t>
            </a:r>
            <a:r>
              <a:rPr lang="fr-FR" spc="-9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disparition</a:t>
            </a:r>
            <a:r>
              <a:rPr lang="fr-FR" spc="-70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des</a:t>
            </a:r>
            <a:r>
              <a:rPr lang="fr-FR" spc="-85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microvillosités</a:t>
            </a:r>
            <a:r>
              <a:rPr lang="fr-FR" spc="-35" dirty="0">
                <a:cs typeface="Times New Roman" panose="02020603050405020304" pitchFamily="18" charset="0"/>
              </a:rPr>
              <a:t> </a:t>
            </a:r>
            <a:r>
              <a:rPr lang="fr-FR" spc="-10" dirty="0">
                <a:cs typeface="Times New Roman" panose="02020603050405020304" pitchFamily="18" charset="0"/>
              </a:rPr>
              <a:t>intestinales</a:t>
            </a:r>
          </a:p>
          <a:p>
            <a:pPr marL="298450" indent="-285750"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fr-FR" spc="-10" dirty="0">
              <a:cs typeface="Times New Roman" panose="02020603050405020304" pitchFamily="18" charset="0"/>
            </a:endParaRPr>
          </a:p>
          <a:p>
            <a:pPr marL="298450" indent="-285750"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fr-FR" dirty="0">
                <a:cs typeface="Times New Roman"/>
              </a:rPr>
              <a:t>Malabsorption</a:t>
            </a:r>
            <a:r>
              <a:rPr lang="fr-FR" spc="-6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biologique</a:t>
            </a:r>
            <a:r>
              <a:rPr lang="fr-FR" spc="-8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des</a:t>
            </a:r>
            <a:r>
              <a:rPr lang="fr-FR" spc="-8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graisses,</a:t>
            </a:r>
            <a:r>
              <a:rPr lang="fr-FR" spc="-6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les</a:t>
            </a:r>
            <a:r>
              <a:rPr lang="fr-FR" spc="-8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sucres,</a:t>
            </a:r>
            <a:r>
              <a:rPr lang="fr-FR" spc="-40" dirty="0">
                <a:cs typeface="Times New Roman"/>
              </a:rPr>
              <a:t> </a:t>
            </a:r>
            <a:r>
              <a:rPr lang="fr-FR" spc="-10" dirty="0" err="1">
                <a:cs typeface="Times New Roman"/>
              </a:rPr>
              <a:t>lacide</a:t>
            </a:r>
            <a:r>
              <a:rPr lang="fr-FR" spc="-10" dirty="0">
                <a:cs typeface="Times New Roman"/>
              </a:rPr>
              <a:t> folique,</a:t>
            </a:r>
            <a:r>
              <a:rPr lang="fr-FR" dirty="0">
                <a:cs typeface="Times New Roman"/>
              </a:rPr>
              <a:t>	</a:t>
            </a:r>
            <a:r>
              <a:rPr lang="fr-FR" spc="-10" dirty="0">
                <a:cs typeface="Times New Roman"/>
              </a:rPr>
              <a:t>vitamines</a:t>
            </a:r>
            <a:r>
              <a:rPr lang="fr-FR" spc="-15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A</a:t>
            </a:r>
            <a:r>
              <a:rPr lang="fr-FR" spc="-15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et</a:t>
            </a:r>
            <a:r>
              <a:rPr lang="fr-FR" spc="-11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B12,</a:t>
            </a:r>
            <a:r>
              <a:rPr lang="fr-FR" spc="-7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malabsorption</a:t>
            </a:r>
            <a:r>
              <a:rPr lang="fr-FR" spc="-3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trouvée</a:t>
            </a:r>
            <a:r>
              <a:rPr lang="fr-FR" spc="-45" dirty="0">
                <a:cs typeface="Times New Roman"/>
              </a:rPr>
              <a:t> </a:t>
            </a:r>
            <a:r>
              <a:rPr lang="fr-FR" spc="-20" dirty="0">
                <a:cs typeface="Times New Roman"/>
              </a:rPr>
              <a:t>dans </a:t>
            </a:r>
            <a:r>
              <a:rPr lang="fr-FR" dirty="0">
                <a:cs typeface="Times New Roman"/>
              </a:rPr>
              <a:t>90%</a:t>
            </a:r>
            <a:r>
              <a:rPr lang="fr-FR" spc="-5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des</a:t>
            </a:r>
            <a:r>
              <a:rPr lang="fr-FR" spc="-6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cas</a:t>
            </a:r>
            <a:r>
              <a:rPr lang="fr-FR" spc="-3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chez</a:t>
            </a:r>
            <a:r>
              <a:rPr lang="fr-FR" spc="-6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l’enfant,</a:t>
            </a:r>
            <a:r>
              <a:rPr lang="fr-FR" spc="-3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30%</a:t>
            </a:r>
            <a:r>
              <a:rPr lang="fr-FR" spc="-4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chez</a:t>
            </a:r>
            <a:r>
              <a:rPr lang="fr-FR" spc="-45" dirty="0">
                <a:cs typeface="Times New Roman"/>
              </a:rPr>
              <a:t> </a:t>
            </a:r>
            <a:r>
              <a:rPr lang="fr-FR" spc="-10" dirty="0">
                <a:cs typeface="Times New Roman"/>
              </a:rPr>
              <a:t>l’adulte</a:t>
            </a:r>
            <a:endParaRPr lang="fr-FR" dirty="0">
              <a:cs typeface="Times New Roman" panose="02020603050405020304" pitchFamily="18" charset="0"/>
            </a:endParaRPr>
          </a:p>
          <a:p>
            <a:pPr marL="367665" algn="just">
              <a:lnSpc>
                <a:spcPct val="150000"/>
              </a:lnSpc>
              <a:spcBef>
                <a:spcPts val="675"/>
              </a:spcBef>
            </a:pPr>
            <a:endParaRPr dirty="0"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629" y="171044"/>
            <a:ext cx="11952514" cy="77027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spcBef>
                <a:spcPts val="865"/>
              </a:spcBef>
            </a:pPr>
            <a:r>
              <a:rPr b="1" spc="-10" dirty="0">
                <a:solidFill>
                  <a:srgbClr val="C00000"/>
                </a:solidFill>
                <a:cs typeface="Calibri"/>
              </a:rPr>
              <a:t>VI)-</a:t>
            </a:r>
            <a:r>
              <a:rPr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Calibri"/>
              </a:rPr>
              <a:t>Diagnostic</a:t>
            </a:r>
            <a:r>
              <a:rPr b="1" u="sng" spc="-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Calibri"/>
              </a:rPr>
              <a:t> </a:t>
            </a:r>
            <a:r>
              <a:rPr b="1" spc="-50" dirty="0">
                <a:solidFill>
                  <a:srgbClr val="C00000"/>
                </a:solidFill>
                <a:cs typeface="Calibri"/>
              </a:rPr>
              <a:t>:</a:t>
            </a:r>
            <a:endParaRPr b="1" dirty="0">
              <a:cs typeface="Calibri"/>
            </a:endParaRPr>
          </a:p>
          <a:p>
            <a:pPr marL="12700">
              <a:spcBef>
                <a:spcPts val="770"/>
              </a:spcBef>
            </a:pPr>
            <a:r>
              <a:rPr b="1" dirty="0">
                <a:solidFill>
                  <a:srgbClr val="00AF50"/>
                </a:solidFill>
                <a:cs typeface="Calibri"/>
              </a:rPr>
              <a:t>A)-</a:t>
            </a:r>
            <a:r>
              <a:rPr b="1" spc="-55" dirty="0">
                <a:solidFill>
                  <a:srgbClr val="00AF50"/>
                </a:solidFill>
                <a:cs typeface="Calibri"/>
              </a:rPr>
              <a:t> </a:t>
            </a:r>
            <a:r>
              <a:rPr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Calibri"/>
              </a:rPr>
              <a:t>Diagnostic</a:t>
            </a:r>
            <a:r>
              <a:rPr b="1" u="sng" spc="-7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Calibri"/>
              </a:rPr>
              <a:t> </a:t>
            </a:r>
            <a:r>
              <a:rPr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Calibri"/>
              </a:rPr>
              <a:t>direct</a:t>
            </a:r>
            <a:r>
              <a:rPr b="1" spc="-35" dirty="0">
                <a:solidFill>
                  <a:srgbClr val="00AF50"/>
                </a:solidFill>
                <a:cs typeface="Calibri"/>
              </a:rPr>
              <a:t> </a:t>
            </a:r>
            <a:r>
              <a:rPr b="1" spc="-50" dirty="0">
                <a:solidFill>
                  <a:srgbClr val="00AF50"/>
                </a:solidFill>
                <a:cs typeface="Calibri"/>
              </a:rPr>
              <a:t>:</a:t>
            </a:r>
            <a:endParaRPr b="1" dirty="0">
              <a:cs typeface="Calibri"/>
            </a:endParaRPr>
          </a:p>
          <a:p>
            <a:pPr marL="414655" marR="5080" indent="-318770">
              <a:buFont typeface="Wingdings"/>
              <a:buChar char=""/>
              <a:tabLst>
                <a:tab pos="414655" algn="l"/>
                <a:tab pos="438150" algn="l"/>
                <a:tab pos="2234565" algn="l"/>
              </a:tabLst>
            </a:pPr>
            <a:r>
              <a:rPr dirty="0">
                <a:cs typeface="Times New Roman"/>
              </a:rPr>
              <a:t>	</a:t>
            </a:r>
            <a:r>
              <a:rPr dirty="0" err="1">
                <a:cs typeface="Times New Roman"/>
              </a:rPr>
              <a:t>kystes</a:t>
            </a:r>
            <a:r>
              <a:rPr spc="5" dirty="0">
                <a:cs typeface="Times New Roman"/>
              </a:rPr>
              <a:t> </a:t>
            </a:r>
            <a:r>
              <a:rPr spc="-25" dirty="0" err="1">
                <a:cs typeface="Times New Roman"/>
              </a:rPr>
              <a:t>ou</a:t>
            </a:r>
            <a:r>
              <a:rPr lang="fr-FR" spc="-25" dirty="0">
                <a:cs typeface="Times New Roman"/>
              </a:rPr>
              <a:t> </a:t>
            </a:r>
            <a:r>
              <a:rPr dirty="0" err="1">
                <a:cs typeface="Times New Roman"/>
              </a:rPr>
              <a:t>trophozoïte</a:t>
            </a:r>
            <a:r>
              <a:rPr spc="-65" dirty="0">
                <a:cs typeface="Times New Roman"/>
              </a:rPr>
              <a:t> </a:t>
            </a:r>
            <a:r>
              <a:rPr dirty="0">
                <a:cs typeface="Times New Roman"/>
              </a:rPr>
              <a:t>à</a:t>
            </a:r>
            <a:r>
              <a:rPr spc="-15" dirty="0">
                <a:cs typeface="Times New Roman"/>
              </a:rPr>
              <a:t> </a:t>
            </a:r>
            <a:r>
              <a:rPr dirty="0">
                <a:cs typeface="Times New Roman"/>
              </a:rPr>
              <a:t>partir</a:t>
            </a:r>
            <a:r>
              <a:rPr spc="-95" dirty="0">
                <a:cs typeface="Times New Roman"/>
              </a:rPr>
              <a:t> </a:t>
            </a:r>
            <a:r>
              <a:rPr spc="-10" dirty="0">
                <a:cs typeface="Times New Roman"/>
              </a:rPr>
              <a:t>d’échantillon </a:t>
            </a:r>
            <a:r>
              <a:rPr dirty="0">
                <a:cs typeface="Times New Roman"/>
              </a:rPr>
              <a:t>de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Times New Roman"/>
              </a:rPr>
              <a:t>selles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Times New Roman"/>
              </a:rPr>
              <a:t>fraiches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Times New Roman"/>
              </a:rPr>
              <a:t>ou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Times New Roman"/>
              </a:rPr>
              <a:t>fixées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Times New Roman"/>
              </a:rPr>
              <a:t>au</a:t>
            </a:r>
            <a:r>
              <a:rPr spc="-20" dirty="0">
                <a:cs typeface="Times New Roman"/>
              </a:rPr>
              <a:t> </a:t>
            </a:r>
            <a:r>
              <a:rPr spc="-10" dirty="0" err="1">
                <a:cs typeface="Times New Roman"/>
              </a:rPr>
              <a:t>formaldéhyde</a:t>
            </a:r>
            <a:endParaRPr lang="fr-FR" spc="-10" dirty="0">
              <a:cs typeface="Times New Roman"/>
            </a:endParaRPr>
          </a:p>
          <a:p>
            <a:pPr marL="12700">
              <a:spcBef>
                <a:spcPts val="100"/>
              </a:spcBef>
            </a:pPr>
            <a:endParaRPr lang="fr-FR" u="sng" dirty="0">
              <a:solidFill>
                <a:srgbClr val="6F2F9F"/>
              </a:solidFill>
              <a:uFill>
                <a:solidFill>
                  <a:srgbClr val="6F2F9F"/>
                </a:solidFill>
              </a:uFill>
              <a:cs typeface="Calibri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fr-FR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Calibri"/>
              </a:rPr>
              <a:t>Examen</a:t>
            </a:r>
            <a:r>
              <a:rPr lang="fr-FR" b="1" u="sng" spc="-5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Calibri"/>
              </a:rPr>
              <a:t> </a:t>
            </a:r>
            <a:r>
              <a:rPr lang="fr-FR" b="1" u="sng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Calibri"/>
              </a:rPr>
              <a:t>parasitologique</a:t>
            </a:r>
            <a:r>
              <a:rPr lang="fr-FR" b="1" u="sng" spc="-5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Calibri"/>
              </a:rPr>
              <a:t> </a:t>
            </a:r>
            <a:r>
              <a:rPr lang="fr-FR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Calibri"/>
              </a:rPr>
              <a:t>des</a:t>
            </a:r>
            <a:r>
              <a:rPr lang="fr-FR" b="1" u="sng" spc="-5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Calibri"/>
              </a:rPr>
              <a:t> </a:t>
            </a:r>
            <a:r>
              <a:rPr lang="fr-FR" b="1" u="sng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Calibri"/>
              </a:rPr>
              <a:t>selles</a:t>
            </a:r>
            <a:endParaRPr lang="fr-FR" b="1" dirty="0">
              <a:cs typeface="Calibri"/>
            </a:endParaRPr>
          </a:p>
          <a:p>
            <a:pPr marL="355600" marR="72390" indent="-342900">
              <a:lnSpc>
                <a:spcPct val="150000"/>
              </a:lnSpc>
              <a:buFont typeface="Wingdings"/>
              <a:buChar char=""/>
              <a:tabLst>
                <a:tab pos="355600" algn="l"/>
                <a:tab pos="440055" algn="l"/>
                <a:tab pos="2102485" algn="l"/>
                <a:tab pos="3511550" algn="l"/>
              </a:tabLst>
            </a:pPr>
            <a:r>
              <a:rPr lang="fr-FR" dirty="0">
                <a:cs typeface="Times New Roman"/>
              </a:rPr>
              <a:t>	kystes </a:t>
            </a:r>
            <a:r>
              <a:rPr lang="fr-FR" spc="-25" dirty="0">
                <a:cs typeface="Times New Roman"/>
              </a:rPr>
              <a:t>de </a:t>
            </a:r>
            <a:r>
              <a:rPr lang="fr-FR" dirty="0">
                <a:cs typeface="Times New Roman"/>
              </a:rPr>
              <a:t>excrétés</a:t>
            </a:r>
            <a:r>
              <a:rPr lang="fr-FR" spc="-7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de</a:t>
            </a:r>
            <a:r>
              <a:rPr lang="fr-FR" spc="-8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façon</a:t>
            </a:r>
            <a:r>
              <a:rPr lang="fr-FR" spc="-8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intermittente</a:t>
            </a:r>
            <a:r>
              <a:rPr lang="fr-FR" spc="-35" dirty="0">
                <a:cs typeface="Times New Roman"/>
              </a:rPr>
              <a:t> </a:t>
            </a:r>
            <a:r>
              <a:rPr lang="fr-FR" spc="-20" dirty="0">
                <a:cs typeface="Times New Roman"/>
              </a:rPr>
              <a:t>dans </a:t>
            </a:r>
            <a:r>
              <a:rPr lang="fr-FR" dirty="0">
                <a:cs typeface="Times New Roman"/>
              </a:rPr>
              <a:t>les</a:t>
            </a:r>
            <a:r>
              <a:rPr lang="fr-FR" spc="-5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selles</a:t>
            </a:r>
            <a:r>
              <a:rPr lang="fr-FR" spc="-50" dirty="0">
                <a:cs typeface="Times New Roman"/>
              </a:rPr>
              <a:t> </a:t>
            </a:r>
            <a:r>
              <a:rPr lang="fr-FR" spc="-10" dirty="0">
                <a:cs typeface="Times New Roman"/>
              </a:rPr>
              <a:t>(périodes </a:t>
            </a:r>
            <a:r>
              <a:rPr lang="fr-FR" dirty="0" err="1">
                <a:cs typeface="Times New Roman"/>
              </a:rPr>
              <a:t>coprologiquement</a:t>
            </a:r>
            <a:r>
              <a:rPr lang="fr-FR" spc="-170" dirty="0">
                <a:cs typeface="Times New Roman"/>
              </a:rPr>
              <a:t> </a:t>
            </a:r>
            <a:r>
              <a:rPr lang="fr-FR" spc="-10" dirty="0">
                <a:solidFill>
                  <a:srgbClr val="FF0000"/>
                </a:solidFill>
                <a:cs typeface="Times New Roman"/>
              </a:rPr>
              <a:t>muettes</a:t>
            </a:r>
            <a:r>
              <a:rPr lang="fr-FR" spc="-10" dirty="0">
                <a:cs typeface="Times New Roman"/>
              </a:rPr>
              <a:t>)</a:t>
            </a:r>
            <a:endParaRPr lang="fr-FR" dirty="0">
              <a:cs typeface="Times New Roman"/>
            </a:endParaRPr>
          </a:p>
          <a:p>
            <a:pPr marL="355600" marR="5080" indent="-342900">
              <a:lnSpc>
                <a:spcPct val="150000"/>
              </a:lnSpc>
              <a:buFont typeface="Wingdings"/>
              <a:buChar char=""/>
              <a:tabLst>
                <a:tab pos="355600" algn="l"/>
                <a:tab pos="429259" algn="l"/>
                <a:tab pos="4799965" algn="l"/>
              </a:tabLst>
            </a:pPr>
            <a:r>
              <a:rPr lang="fr-FR" dirty="0">
                <a:cs typeface="Times New Roman"/>
              </a:rPr>
              <a:t>	Analyse</a:t>
            </a:r>
            <a:r>
              <a:rPr lang="fr-FR" spc="-4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≠</a:t>
            </a:r>
            <a:r>
              <a:rPr lang="fr-FR" spc="-3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PVT</a:t>
            </a:r>
            <a:r>
              <a:rPr lang="fr-FR" spc="-9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de</a:t>
            </a:r>
            <a:r>
              <a:rPr lang="fr-FR" spc="-3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selles</a:t>
            </a:r>
            <a:r>
              <a:rPr lang="fr-FR" spc="-2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est</a:t>
            </a:r>
            <a:r>
              <a:rPr lang="fr-FR" spc="-25" dirty="0">
                <a:cs typeface="Times New Roman"/>
              </a:rPr>
              <a:t> </a:t>
            </a:r>
            <a:r>
              <a:rPr lang="fr-FR" spc="-20" dirty="0">
                <a:cs typeface="Times New Roman"/>
              </a:rPr>
              <a:t>donc</a:t>
            </a:r>
            <a:r>
              <a:rPr lang="fr-FR" spc="750" dirty="0">
                <a:cs typeface="Times New Roman"/>
              </a:rPr>
              <a:t> </a:t>
            </a:r>
            <a:r>
              <a:rPr lang="fr-FR" spc="-10" dirty="0">
                <a:cs typeface="Times New Roman"/>
              </a:rPr>
              <a:t>recommandée</a:t>
            </a:r>
            <a:r>
              <a:rPr lang="fr-FR" spc="-5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pour</a:t>
            </a:r>
            <a:r>
              <a:rPr lang="fr-FR" spc="-10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la</a:t>
            </a:r>
            <a:r>
              <a:rPr lang="fr-FR" spc="-5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détection</a:t>
            </a:r>
            <a:r>
              <a:rPr lang="fr-FR" spc="-5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du</a:t>
            </a:r>
            <a:r>
              <a:rPr lang="fr-FR" spc="-5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parasite.</a:t>
            </a:r>
            <a:r>
              <a:rPr lang="fr-FR" spc="-45" dirty="0">
                <a:cs typeface="Times New Roman"/>
              </a:rPr>
              <a:t> </a:t>
            </a:r>
            <a:r>
              <a:rPr lang="fr-FR" spc="-25" dirty="0">
                <a:cs typeface="Times New Roman"/>
              </a:rPr>
              <a:t>La </a:t>
            </a:r>
            <a:r>
              <a:rPr lang="fr-FR" dirty="0">
                <a:cs typeface="Times New Roman"/>
              </a:rPr>
              <a:t>sensibilité</a:t>
            </a:r>
            <a:r>
              <a:rPr lang="fr-FR" spc="-5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de</a:t>
            </a:r>
            <a:r>
              <a:rPr lang="fr-FR" spc="-7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cette</a:t>
            </a:r>
            <a:r>
              <a:rPr lang="fr-FR" spc="-65" dirty="0">
                <a:cs typeface="Times New Roman"/>
              </a:rPr>
              <a:t> </a:t>
            </a:r>
            <a:r>
              <a:rPr lang="fr-FR" spc="-10" dirty="0">
                <a:cs typeface="Times New Roman"/>
              </a:rPr>
              <a:t>recherche</a:t>
            </a:r>
            <a:r>
              <a:rPr lang="fr-FR" spc="-65" dirty="0">
                <a:cs typeface="Times New Roman"/>
              </a:rPr>
              <a:t> </a:t>
            </a:r>
            <a:r>
              <a:rPr lang="fr-FR" spc="-10" dirty="0">
                <a:cs typeface="Times New Roman"/>
              </a:rPr>
              <a:t>s’accroît </a:t>
            </a:r>
            <a:r>
              <a:rPr lang="fr-FR" dirty="0">
                <a:cs typeface="Times New Roman"/>
              </a:rPr>
              <a:t>lorsqu’on</a:t>
            </a:r>
            <a:r>
              <a:rPr lang="fr-FR" spc="-9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répète</a:t>
            </a:r>
            <a:r>
              <a:rPr lang="fr-FR" spc="-70" dirty="0">
                <a:cs typeface="Times New Roman"/>
              </a:rPr>
              <a:t> </a:t>
            </a:r>
            <a:r>
              <a:rPr lang="fr-FR" spc="-10" dirty="0">
                <a:cs typeface="Times New Roman"/>
              </a:rPr>
              <a:t>l’examen </a:t>
            </a:r>
            <a:r>
              <a:rPr lang="fr-FR" dirty="0">
                <a:cs typeface="Times New Roman"/>
              </a:rPr>
              <a:t>3</a:t>
            </a:r>
            <a:r>
              <a:rPr lang="fr-FR" spc="-2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fois</a:t>
            </a:r>
            <a:r>
              <a:rPr lang="fr-FR" spc="-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et</a:t>
            </a:r>
            <a:r>
              <a:rPr lang="fr-FR" spc="-1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à</a:t>
            </a:r>
            <a:r>
              <a:rPr lang="fr-FR" spc="-15" dirty="0">
                <a:cs typeface="Times New Roman"/>
              </a:rPr>
              <a:t> </a:t>
            </a:r>
            <a:r>
              <a:rPr lang="fr-FR" spc="-10" dirty="0">
                <a:cs typeface="Times New Roman"/>
              </a:rPr>
              <a:t>plusieurs </a:t>
            </a:r>
            <a:r>
              <a:rPr lang="fr-FR" dirty="0">
                <a:cs typeface="Times New Roman"/>
              </a:rPr>
              <a:t>jours</a:t>
            </a:r>
            <a:r>
              <a:rPr lang="fr-FR" spc="-6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d’intervalle</a:t>
            </a:r>
            <a:r>
              <a:rPr lang="fr-FR" spc="-2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afin</a:t>
            </a:r>
            <a:r>
              <a:rPr lang="fr-FR" spc="-60" dirty="0">
                <a:cs typeface="Times New Roman"/>
              </a:rPr>
              <a:t> </a:t>
            </a:r>
            <a:r>
              <a:rPr lang="fr-FR" spc="-10" dirty="0">
                <a:cs typeface="Times New Roman"/>
              </a:rPr>
              <a:t>d’augmenter</a:t>
            </a:r>
            <a:r>
              <a:rPr lang="fr-FR" spc="-11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les</a:t>
            </a:r>
            <a:r>
              <a:rPr lang="fr-FR" spc="-45" dirty="0">
                <a:cs typeface="Times New Roman"/>
              </a:rPr>
              <a:t> </a:t>
            </a:r>
            <a:r>
              <a:rPr lang="fr-FR" spc="-10" dirty="0">
                <a:cs typeface="Times New Roman"/>
              </a:rPr>
              <a:t>chances </a:t>
            </a:r>
            <a:r>
              <a:rPr lang="fr-FR" dirty="0">
                <a:cs typeface="Times New Roman"/>
              </a:rPr>
              <a:t>de</a:t>
            </a:r>
            <a:r>
              <a:rPr lang="fr-FR" spc="-30" dirty="0">
                <a:cs typeface="Times New Roman"/>
              </a:rPr>
              <a:t> </a:t>
            </a:r>
            <a:r>
              <a:rPr lang="fr-FR" spc="-20" dirty="0">
                <a:cs typeface="Times New Roman"/>
              </a:rPr>
              <a:t>retrouver</a:t>
            </a:r>
            <a:r>
              <a:rPr lang="fr-FR" spc="-6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les</a:t>
            </a:r>
            <a:r>
              <a:rPr lang="fr-FR" spc="-40" dirty="0">
                <a:cs typeface="Times New Roman"/>
              </a:rPr>
              <a:t> </a:t>
            </a:r>
            <a:r>
              <a:rPr lang="fr-FR" spc="-10" dirty="0">
                <a:cs typeface="Times New Roman"/>
              </a:rPr>
              <a:t>parasites</a:t>
            </a: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fr-FR" b="1" dirty="0">
                <a:solidFill>
                  <a:srgbClr val="00AF50"/>
                </a:solidFill>
                <a:latin typeface="Times New Roman"/>
                <a:cs typeface="Times New Roman"/>
              </a:rPr>
              <a:t>1</a:t>
            </a:r>
            <a:r>
              <a:rPr lang="fr-FR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fr-FR" b="1" dirty="0">
                <a:solidFill>
                  <a:srgbClr val="00AF50"/>
                </a:solidFill>
                <a:latin typeface="Times New Roman"/>
                <a:cs typeface="Times New Roman"/>
              </a:rPr>
              <a:t>.1</a:t>
            </a:r>
            <a:r>
              <a:rPr lang="fr-FR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fr-FR" b="1" dirty="0">
                <a:solidFill>
                  <a:srgbClr val="00AF50"/>
                </a:solidFill>
                <a:latin typeface="Times New Roman"/>
                <a:cs typeface="Times New Roman"/>
              </a:rPr>
              <a:t>)-</a:t>
            </a:r>
            <a:r>
              <a:rPr lang="fr-FR" b="1" u="sng" spc="-2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Techniques</a:t>
            </a:r>
            <a:r>
              <a:rPr lang="fr-FR" b="1" u="sng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de</a:t>
            </a:r>
            <a:r>
              <a:rPr lang="fr-FR" b="1" u="sng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concentration</a:t>
            </a:r>
            <a:r>
              <a:rPr lang="fr-FR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fr-FR" b="1" spc="-50" dirty="0">
                <a:solidFill>
                  <a:srgbClr val="00AF50"/>
                </a:solidFill>
                <a:latin typeface="Times New Roman"/>
                <a:cs typeface="Times New Roman"/>
              </a:rPr>
              <a:t>:</a:t>
            </a:r>
            <a:endParaRPr lang="fr-FR" b="1" dirty="0">
              <a:latin typeface="Times New Roman"/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5"/>
              </a:spcBef>
              <a:tabLst>
                <a:tab pos="2042160" algn="l"/>
                <a:tab pos="3194050" algn="l"/>
              </a:tabLst>
            </a:pPr>
            <a:r>
              <a:rPr lang="fr-FR" spc="-25" dirty="0">
                <a:latin typeface="Times New Roman"/>
                <a:cs typeface="Times New Roman"/>
              </a:rPr>
              <a:t>*Technique</a:t>
            </a:r>
            <a:r>
              <a:rPr lang="fr-FR" spc="-60" dirty="0">
                <a:latin typeface="Times New Roman"/>
                <a:cs typeface="Times New Roman"/>
              </a:rPr>
              <a:t> </a:t>
            </a:r>
            <a:r>
              <a:rPr lang="fr-FR" spc="-25" dirty="0">
                <a:latin typeface="Times New Roman"/>
                <a:cs typeface="Times New Roman"/>
              </a:rPr>
              <a:t>de </a:t>
            </a:r>
            <a:r>
              <a:rPr lang="fr-FR" spc="-10" dirty="0">
                <a:latin typeface="Times New Roman"/>
                <a:cs typeface="Times New Roman"/>
              </a:rPr>
              <a:t>Ritchie, </a:t>
            </a:r>
            <a:r>
              <a:rPr lang="fr-FR" spc="-25" dirty="0">
                <a:latin typeface="Times New Roman"/>
                <a:cs typeface="Times New Roman"/>
              </a:rPr>
              <a:t>Technique</a:t>
            </a:r>
            <a:r>
              <a:rPr lang="fr-FR" spc="-45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de</a:t>
            </a:r>
            <a:r>
              <a:rPr lang="fr-FR" spc="-30" dirty="0">
                <a:latin typeface="Times New Roman"/>
                <a:cs typeface="Times New Roman"/>
              </a:rPr>
              <a:t> </a:t>
            </a:r>
            <a:r>
              <a:rPr lang="fr-FR" spc="-10" dirty="0" err="1">
                <a:latin typeface="Times New Roman"/>
                <a:cs typeface="Times New Roman"/>
              </a:rPr>
              <a:t>Bailenger</a:t>
            </a:r>
            <a:endParaRPr lang="fr-FR" dirty="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r>
              <a:rPr lang="fr-FR" dirty="0">
                <a:latin typeface="Times New Roman"/>
                <a:cs typeface="Times New Roman"/>
              </a:rPr>
              <a:t>*Eliminer</a:t>
            </a:r>
            <a:r>
              <a:rPr lang="fr-FR" spc="-80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la</a:t>
            </a:r>
            <a:r>
              <a:rPr lang="fr-FR" spc="-20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majorité</a:t>
            </a:r>
            <a:r>
              <a:rPr lang="fr-FR" spc="-45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des</a:t>
            </a:r>
            <a:r>
              <a:rPr lang="fr-FR" spc="-15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débris</a:t>
            </a:r>
            <a:r>
              <a:rPr lang="fr-FR" spc="-10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et</a:t>
            </a:r>
            <a:r>
              <a:rPr lang="fr-FR" spc="-20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de</a:t>
            </a:r>
            <a:r>
              <a:rPr lang="fr-FR" spc="-10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concentrer</a:t>
            </a:r>
            <a:r>
              <a:rPr lang="fr-FR" spc="-85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les</a:t>
            </a:r>
            <a:r>
              <a:rPr lang="fr-FR" spc="-15" dirty="0">
                <a:latin typeface="Times New Roman"/>
                <a:cs typeface="Times New Roman"/>
              </a:rPr>
              <a:t> </a:t>
            </a:r>
            <a:r>
              <a:rPr lang="fr-FR" spc="-10" dirty="0">
                <a:latin typeface="Times New Roman"/>
                <a:cs typeface="Times New Roman"/>
              </a:rPr>
              <a:t>éléments </a:t>
            </a:r>
            <a:r>
              <a:rPr lang="fr-FR" dirty="0">
                <a:latin typeface="Times New Roman"/>
                <a:cs typeface="Times New Roman"/>
              </a:rPr>
              <a:t>parasitaires</a:t>
            </a:r>
            <a:r>
              <a:rPr lang="fr-FR" spc="-40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dans</a:t>
            </a:r>
            <a:r>
              <a:rPr lang="fr-FR" spc="-15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un</a:t>
            </a:r>
            <a:r>
              <a:rPr lang="fr-FR" spc="-15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faible</a:t>
            </a:r>
            <a:r>
              <a:rPr lang="fr-FR" spc="-35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volume</a:t>
            </a:r>
            <a:r>
              <a:rPr lang="fr-FR" spc="-30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afin</a:t>
            </a:r>
            <a:r>
              <a:rPr lang="fr-FR" spc="-30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de</a:t>
            </a:r>
            <a:r>
              <a:rPr lang="fr-FR" spc="-20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favoriser</a:t>
            </a:r>
            <a:r>
              <a:rPr lang="fr-FR" spc="-85" dirty="0">
                <a:latin typeface="Times New Roman"/>
                <a:cs typeface="Times New Roman"/>
              </a:rPr>
              <a:t> </a:t>
            </a:r>
            <a:r>
              <a:rPr lang="fr-FR" spc="-20" dirty="0">
                <a:latin typeface="Times New Roman"/>
                <a:cs typeface="Times New Roman"/>
              </a:rPr>
              <a:t>leur </a:t>
            </a:r>
            <a:r>
              <a:rPr lang="fr-FR" spc="-10" dirty="0">
                <a:latin typeface="Times New Roman"/>
                <a:cs typeface="Times New Roman"/>
              </a:rPr>
              <a:t>observation </a:t>
            </a:r>
            <a:r>
              <a:rPr lang="fr-FR" dirty="0">
                <a:latin typeface="Times New Roman"/>
                <a:cs typeface="Times New Roman"/>
              </a:rPr>
              <a:t>kystes</a:t>
            </a:r>
            <a:r>
              <a:rPr lang="fr-FR" spc="-35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assez</a:t>
            </a:r>
            <a:r>
              <a:rPr lang="fr-FR" spc="-30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clairs</a:t>
            </a:r>
            <a:r>
              <a:rPr lang="fr-FR" spc="-45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avec</a:t>
            </a:r>
            <a:r>
              <a:rPr lang="fr-FR" spc="-35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une</a:t>
            </a:r>
            <a:r>
              <a:rPr lang="fr-FR" spc="-25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coque</a:t>
            </a:r>
            <a:r>
              <a:rPr lang="fr-FR" spc="-25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lisse</a:t>
            </a:r>
            <a:r>
              <a:rPr lang="fr-FR" spc="-25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et</a:t>
            </a:r>
            <a:r>
              <a:rPr lang="fr-FR" spc="-30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mince</a:t>
            </a:r>
            <a:r>
              <a:rPr lang="fr-FR" spc="-50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contenants</a:t>
            </a:r>
            <a:r>
              <a:rPr lang="fr-FR" spc="-25" dirty="0">
                <a:latin typeface="Times New Roman"/>
                <a:cs typeface="Times New Roman"/>
              </a:rPr>
              <a:t> </a:t>
            </a:r>
            <a:r>
              <a:rPr lang="fr-FR" spc="-50" dirty="0">
                <a:latin typeface="Times New Roman"/>
                <a:cs typeface="Times New Roman"/>
              </a:rPr>
              <a:t>2 </a:t>
            </a:r>
            <a:r>
              <a:rPr lang="fr-FR" dirty="0">
                <a:latin typeface="Times New Roman"/>
                <a:cs typeface="Times New Roman"/>
              </a:rPr>
              <a:t>à4</a:t>
            </a:r>
            <a:r>
              <a:rPr lang="fr-FR" spc="-30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noyaux</a:t>
            </a:r>
            <a:r>
              <a:rPr lang="fr-FR" spc="-25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,</a:t>
            </a:r>
            <a:r>
              <a:rPr lang="fr-FR" spc="-25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résidus</a:t>
            </a:r>
            <a:r>
              <a:rPr lang="fr-FR" spc="-45" dirty="0">
                <a:latin typeface="Times New Roman"/>
                <a:cs typeface="Times New Roman"/>
              </a:rPr>
              <a:t> </a:t>
            </a:r>
            <a:r>
              <a:rPr lang="fr-FR" spc="-10" dirty="0">
                <a:latin typeface="Times New Roman"/>
                <a:cs typeface="Times New Roman"/>
              </a:rPr>
              <a:t>flagellées.</a:t>
            </a:r>
          </a:p>
          <a:p>
            <a:pPr marL="12700">
              <a:spcBef>
                <a:spcPts val="880"/>
              </a:spcBef>
            </a:pPr>
            <a:r>
              <a:rPr lang="fr-FR" b="1" dirty="0">
                <a:solidFill>
                  <a:srgbClr val="00AF50"/>
                </a:solidFill>
                <a:cs typeface="Times New Roman"/>
              </a:rPr>
              <a:t>1.2)-</a:t>
            </a:r>
            <a:r>
              <a:rPr lang="fr-FR" b="1" spc="-114" dirty="0">
                <a:solidFill>
                  <a:srgbClr val="00AF50"/>
                </a:solidFill>
                <a:cs typeface="Times New Roman"/>
              </a:rPr>
              <a:t> </a:t>
            </a:r>
            <a:r>
              <a:rPr lang="fr-FR" b="1" u="sng" spc="-2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Techniques</a:t>
            </a:r>
            <a:r>
              <a:rPr lang="fr-FR" b="1" u="sng" spc="-6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 </a:t>
            </a:r>
            <a:r>
              <a:rPr lang="fr-FR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de</a:t>
            </a:r>
            <a:r>
              <a:rPr lang="fr-FR" b="1" u="sng" spc="-5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 </a:t>
            </a:r>
            <a:r>
              <a:rPr lang="fr-FR" b="1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coloration</a:t>
            </a:r>
            <a:r>
              <a:rPr lang="fr-FR" b="1" spc="-10" dirty="0">
                <a:solidFill>
                  <a:srgbClr val="00AF50"/>
                </a:solidFill>
                <a:cs typeface="Calibri"/>
              </a:rPr>
              <a:t>:</a:t>
            </a:r>
            <a:endParaRPr lang="fr-FR" b="1" dirty="0">
              <a:cs typeface="Calibri"/>
            </a:endParaRPr>
          </a:p>
          <a:p>
            <a:pPr marL="12700" marR="5080">
              <a:spcBef>
                <a:spcPts val="785"/>
              </a:spcBef>
              <a:tabLst>
                <a:tab pos="355600" algn="l"/>
              </a:tabLst>
            </a:pPr>
            <a:r>
              <a:rPr lang="fr-FR" dirty="0">
                <a:cs typeface="Times New Roman"/>
              </a:rPr>
              <a:t>Colorations</a:t>
            </a:r>
            <a:r>
              <a:rPr lang="fr-FR" spc="-12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effectuées</a:t>
            </a:r>
            <a:r>
              <a:rPr lang="fr-FR" spc="-105" dirty="0">
                <a:cs typeface="Times New Roman"/>
              </a:rPr>
              <a:t> </a:t>
            </a:r>
            <a:r>
              <a:rPr lang="fr-FR" spc="-10" dirty="0">
                <a:cs typeface="Times New Roman"/>
              </a:rPr>
              <a:t>directement</a:t>
            </a:r>
            <a:r>
              <a:rPr lang="fr-FR" spc="-11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entre</a:t>
            </a:r>
            <a:r>
              <a:rPr lang="fr-FR" spc="-125" dirty="0">
                <a:cs typeface="Times New Roman"/>
              </a:rPr>
              <a:t> </a:t>
            </a:r>
            <a:r>
              <a:rPr lang="fr-FR" spc="-20" dirty="0">
                <a:cs typeface="Times New Roman"/>
              </a:rPr>
              <a:t>lame </a:t>
            </a:r>
            <a:r>
              <a:rPr lang="fr-FR" dirty="0">
                <a:cs typeface="Times New Roman"/>
              </a:rPr>
              <a:t>et</a:t>
            </a:r>
            <a:r>
              <a:rPr lang="fr-FR" spc="-25" dirty="0">
                <a:cs typeface="Times New Roman"/>
              </a:rPr>
              <a:t> </a:t>
            </a:r>
            <a:r>
              <a:rPr lang="fr-FR" spc="-10" dirty="0">
                <a:cs typeface="Times New Roman"/>
              </a:rPr>
              <a:t>lamelle</a:t>
            </a:r>
          </a:p>
          <a:p>
            <a:pPr marL="12700" marR="5080">
              <a:spcBef>
                <a:spcPts val="785"/>
              </a:spcBef>
              <a:tabLst>
                <a:tab pos="355600" algn="l"/>
              </a:tabLst>
            </a:pPr>
            <a:endParaRPr lang="fr-FR" spc="-10" dirty="0">
              <a:cs typeface="Times New Roman"/>
            </a:endParaRPr>
          </a:p>
          <a:p>
            <a:pPr marL="12700" marR="5080">
              <a:spcBef>
                <a:spcPts val="785"/>
              </a:spcBef>
              <a:tabLst>
                <a:tab pos="355600" algn="l"/>
              </a:tabLst>
            </a:pPr>
            <a:r>
              <a:rPr lang="fr-FR" dirty="0">
                <a:cs typeface="Times New Roman"/>
              </a:rPr>
              <a:t>Colorations après fixation d’un frottis humide</a:t>
            </a:r>
          </a:p>
          <a:p>
            <a:pPr marL="12700" marR="5080">
              <a:spcBef>
                <a:spcPts val="785"/>
              </a:spcBef>
              <a:tabLst>
                <a:tab pos="355600" algn="l"/>
              </a:tabLst>
            </a:pPr>
            <a:endParaRPr lang="fr-FR" dirty="0"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endParaRPr lang="fr-FR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50000"/>
              </a:lnSpc>
              <a:buFont typeface="Wingdings"/>
              <a:buChar char=""/>
              <a:tabLst>
                <a:tab pos="355600" algn="l"/>
                <a:tab pos="429259" algn="l"/>
                <a:tab pos="4799965" algn="l"/>
              </a:tabLst>
            </a:pPr>
            <a:endParaRPr lang="fr-FR" dirty="0">
              <a:cs typeface="Times New Roman"/>
            </a:endParaRPr>
          </a:p>
          <a:p>
            <a:pPr marL="414655" marR="5080" indent="-318770">
              <a:buFont typeface="Wingdings"/>
              <a:buChar char=""/>
              <a:tabLst>
                <a:tab pos="414655" algn="l"/>
                <a:tab pos="438150" algn="l"/>
                <a:tab pos="2234565" algn="l"/>
              </a:tabLst>
            </a:pPr>
            <a:endParaRPr dirty="0">
              <a:cs typeface="Times New Roman"/>
            </a:endParaRPr>
          </a:p>
        </p:txBody>
      </p:sp>
      <p:pic>
        <p:nvPicPr>
          <p:cNvPr id="3" name="object 3">
            <a:hlinkClick r:id="rId2"/>
            <a:extLst>
              <a:ext uri="{FF2B5EF4-FFF2-40B4-BE49-F238E27FC236}">
                <a16:creationId xmlns:a16="http://schemas.microsoft.com/office/drawing/2014/main" id="{BD23D4A3-0D54-0B41-66F4-6539561CE54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9018" y="4889241"/>
            <a:ext cx="1037267" cy="1034141"/>
          </a:xfrm>
          <a:prstGeom prst="rect">
            <a:avLst/>
          </a:prstGeom>
        </p:spPr>
      </p:pic>
      <p:pic>
        <p:nvPicPr>
          <p:cNvPr id="4" name="Picture 4" descr="Giardia">
            <a:extLst>
              <a:ext uri="{FF2B5EF4-FFF2-40B4-BE49-F238E27FC236}">
                <a16:creationId xmlns:a16="http://schemas.microsoft.com/office/drawing/2014/main" id="{97BC54C1-D020-0605-DEAD-D4BE45483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19720" y="5682343"/>
            <a:ext cx="1037267" cy="10341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265" y="243966"/>
            <a:ext cx="11803224" cy="60308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>
              <a:lnSpc>
                <a:spcPts val="3779"/>
              </a:lnSpc>
              <a:spcBef>
                <a:spcPts val="100"/>
              </a:spcBef>
            </a:pPr>
            <a:r>
              <a:rPr sz="2000" b="1" spc="-10" dirty="0">
                <a:solidFill>
                  <a:srgbClr val="6F2F9F"/>
                </a:solidFill>
                <a:cs typeface="Times New Roman"/>
              </a:rPr>
              <a:t>2)-</a:t>
            </a:r>
            <a:r>
              <a:rPr sz="2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Times New Roman"/>
              </a:rPr>
              <a:t>Recherche</a:t>
            </a:r>
            <a:r>
              <a:rPr sz="2000" b="1" u="sng" spc="-7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Times New Roman"/>
              </a:rPr>
              <a:t> </a:t>
            </a:r>
            <a:r>
              <a:rPr sz="2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Times New Roman"/>
              </a:rPr>
              <a:t>d’Ag</a:t>
            </a:r>
            <a:r>
              <a:rPr sz="2000" b="1" u="sng" spc="-6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Times New Roman"/>
              </a:rPr>
              <a:t> </a:t>
            </a:r>
            <a:r>
              <a:rPr sz="2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Times New Roman"/>
              </a:rPr>
              <a:t>spécifiques</a:t>
            </a:r>
            <a:r>
              <a:rPr sz="2000" b="1" u="sng" spc="-4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Times New Roman"/>
              </a:rPr>
              <a:t> </a:t>
            </a:r>
            <a:r>
              <a:rPr sz="2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Times New Roman"/>
              </a:rPr>
              <a:t>dans</a:t>
            </a:r>
            <a:r>
              <a:rPr sz="2000" b="1" u="sng" spc="-4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Times New Roman"/>
              </a:rPr>
              <a:t> </a:t>
            </a:r>
            <a:r>
              <a:rPr sz="2000" b="1" u="sng" spc="-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Times New Roman"/>
              </a:rPr>
              <a:t>les</a:t>
            </a:r>
            <a:r>
              <a:rPr lang="fr-FR" sz="2000" b="1" dirty="0">
                <a:cs typeface="Times New Roman"/>
              </a:rPr>
              <a:t> </a:t>
            </a:r>
            <a:r>
              <a:rPr sz="2000" b="1" u="sng" spc="-10" dirty="0" err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Times New Roman"/>
              </a:rPr>
              <a:t>selles</a:t>
            </a:r>
            <a:r>
              <a:rPr sz="2000" b="1" spc="-10" dirty="0">
                <a:solidFill>
                  <a:srgbClr val="6F2F9F"/>
                </a:solidFill>
                <a:cs typeface="Times New Roman"/>
              </a:rPr>
              <a:t>:</a:t>
            </a:r>
            <a:endParaRPr sz="2000" b="1" dirty="0">
              <a:cs typeface="Times New Roman"/>
            </a:endParaRPr>
          </a:p>
          <a:p>
            <a:pPr marL="123825">
              <a:lnSpc>
                <a:spcPct val="150000"/>
              </a:lnSpc>
            </a:pPr>
            <a:r>
              <a:rPr sz="2000" spc="-25" dirty="0">
                <a:cs typeface="Times New Roman"/>
              </a:rPr>
              <a:t>*Technique</a:t>
            </a:r>
            <a:r>
              <a:rPr sz="2000" spc="-170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sensible</a:t>
            </a:r>
            <a:endParaRPr sz="2000" dirty="0">
              <a:cs typeface="Times New Roman"/>
            </a:endParaRPr>
          </a:p>
          <a:p>
            <a:pPr marR="5080">
              <a:lnSpc>
                <a:spcPct val="150000"/>
              </a:lnSpc>
              <a:spcBef>
                <a:spcPts val="815"/>
              </a:spcBef>
            </a:pPr>
            <a:r>
              <a:rPr sz="2000" spc="-45" dirty="0">
                <a:cs typeface="Times New Roman"/>
              </a:rPr>
              <a:t>*Test</a:t>
            </a:r>
            <a:r>
              <a:rPr sz="2000" spc="-7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immunologique</a:t>
            </a:r>
            <a:r>
              <a:rPr sz="2000" spc="-4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rapide</a:t>
            </a:r>
            <a:r>
              <a:rPr sz="2000" spc="-65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détectant </a:t>
            </a:r>
            <a:r>
              <a:rPr sz="2000" dirty="0">
                <a:cs typeface="Times New Roman"/>
              </a:rPr>
              <a:t>des</a:t>
            </a:r>
            <a:r>
              <a:rPr sz="2000" spc="-2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antigènes</a:t>
            </a:r>
            <a:r>
              <a:rPr sz="2000" spc="-2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parasitaires</a:t>
            </a:r>
            <a:r>
              <a:rPr sz="2000" spc="-5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dans</a:t>
            </a:r>
            <a:r>
              <a:rPr sz="2000" spc="-2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les</a:t>
            </a:r>
            <a:r>
              <a:rPr sz="2000" spc="-20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selles</a:t>
            </a:r>
            <a:endParaRPr sz="2000" dirty="0">
              <a:cs typeface="Times New Roman"/>
            </a:endParaRPr>
          </a:p>
          <a:p>
            <a:pPr>
              <a:lnSpc>
                <a:spcPct val="150000"/>
              </a:lnSpc>
              <a:spcBef>
                <a:spcPts val="1045"/>
              </a:spcBef>
            </a:pPr>
            <a:endParaRPr sz="2000" dirty="0">
              <a:cs typeface="Times New Roman"/>
            </a:endParaRPr>
          </a:p>
          <a:p>
            <a:pPr marL="355600" marR="301625" indent="-343535">
              <a:lnSpc>
                <a:spcPct val="150000"/>
              </a:lnSpc>
              <a:spcBef>
                <a:spcPts val="5"/>
              </a:spcBef>
            </a:pPr>
            <a:r>
              <a:rPr sz="2000" dirty="0">
                <a:cs typeface="Times New Roman"/>
              </a:rPr>
              <a:t>*</a:t>
            </a:r>
            <a:r>
              <a:rPr sz="2000" spc="-150" dirty="0">
                <a:cs typeface="Times New Roman"/>
              </a:rPr>
              <a:t> </a:t>
            </a:r>
            <a:r>
              <a:rPr sz="2000" spc="-30" dirty="0">
                <a:cs typeface="Times New Roman"/>
              </a:rPr>
              <a:t>Technique</a:t>
            </a:r>
            <a:r>
              <a:rPr sz="2000" spc="-90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d’immunofluorescence </a:t>
            </a:r>
            <a:r>
              <a:rPr sz="2000" dirty="0">
                <a:cs typeface="Times New Roman"/>
              </a:rPr>
              <a:t>directe</a:t>
            </a:r>
            <a:r>
              <a:rPr sz="2000" spc="-4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(IFD)</a:t>
            </a:r>
            <a:r>
              <a:rPr sz="2000" spc="-3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basée</a:t>
            </a:r>
            <a:r>
              <a:rPr sz="2000" spc="-3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sur</a:t>
            </a:r>
            <a:r>
              <a:rPr sz="2000" spc="-80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l’utilisation </a:t>
            </a:r>
            <a:r>
              <a:rPr sz="2000" dirty="0">
                <a:cs typeface="Times New Roman"/>
              </a:rPr>
              <a:t>d’anticorps</a:t>
            </a:r>
            <a:r>
              <a:rPr sz="2000" spc="-6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est</a:t>
            </a:r>
            <a:r>
              <a:rPr sz="2000" spc="-50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particulièrement </a:t>
            </a:r>
            <a:r>
              <a:rPr sz="2000" dirty="0">
                <a:cs typeface="Times New Roman"/>
              </a:rPr>
              <a:t>spécifique</a:t>
            </a:r>
            <a:r>
              <a:rPr sz="2000" spc="-2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et</a:t>
            </a:r>
            <a:r>
              <a:rPr sz="2000" spc="-1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sensible</a:t>
            </a:r>
            <a:r>
              <a:rPr sz="2000" spc="-1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pour</a:t>
            </a:r>
            <a:r>
              <a:rPr sz="2000" spc="-7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la</a:t>
            </a:r>
            <a:r>
              <a:rPr sz="2000" spc="-5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détection </a:t>
            </a:r>
            <a:r>
              <a:rPr sz="2000" dirty="0">
                <a:cs typeface="Times New Roman"/>
              </a:rPr>
              <a:t>des </a:t>
            </a:r>
            <a:r>
              <a:rPr sz="2000" spc="-25" dirty="0" err="1">
                <a:cs typeface="Times New Roman"/>
              </a:rPr>
              <a:t>cas</a:t>
            </a:r>
            <a:endParaRPr lang="fr-FR" sz="2000" spc="-25" dirty="0">
              <a:cs typeface="Times New Roman"/>
            </a:endParaRPr>
          </a:p>
          <a:p>
            <a:pPr marL="355600" marR="301625" indent="-343535">
              <a:lnSpc>
                <a:spcPct val="150000"/>
              </a:lnSpc>
              <a:spcBef>
                <a:spcPts val="5"/>
              </a:spcBef>
            </a:pPr>
            <a:r>
              <a:rPr lang="fr-FR" sz="2000" dirty="0">
                <a:cs typeface="Times New Roman"/>
              </a:rPr>
              <a:t>Recherche</a:t>
            </a:r>
            <a:r>
              <a:rPr lang="fr-FR" sz="2000" spc="-12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d’antigène</a:t>
            </a:r>
            <a:r>
              <a:rPr lang="fr-FR" sz="2000" spc="-105" dirty="0">
                <a:cs typeface="Times New Roman"/>
              </a:rPr>
              <a:t> </a:t>
            </a:r>
            <a:r>
              <a:rPr lang="fr-FR" sz="2000" spc="-10" dirty="0">
                <a:cs typeface="Times New Roman"/>
              </a:rPr>
              <a:t>spécifique </a:t>
            </a:r>
            <a:r>
              <a:rPr lang="fr-FR" sz="2000" dirty="0">
                <a:cs typeface="Times New Roman"/>
              </a:rPr>
              <a:t>test</a:t>
            </a:r>
            <a:r>
              <a:rPr lang="fr-FR" sz="2000" spc="-5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de</a:t>
            </a:r>
            <a:r>
              <a:rPr lang="fr-FR" sz="2000" spc="-7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dépistage</a:t>
            </a:r>
            <a:r>
              <a:rPr lang="fr-FR" sz="2000" spc="-3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pour</a:t>
            </a:r>
            <a:r>
              <a:rPr lang="fr-FR" sz="2000" spc="-11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les</a:t>
            </a:r>
            <a:r>
              <a:rPr lang="fr-FR" sz="2000" spc="-6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infections</a:t>
            </a:r>
            <a:r>
              <a:rPr lang="fr-FR" sz="2000" spc="-4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en</a:t>
            </a:r>
            <a:r>
              <a:rPr lang="fr-FR" sz="2000" spc="-7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phase</a:t>
            </a:r>
            <a:r>
              <a:rPr lang="fr-FR" sz="2000" spc="-45" dirty="0">
                <a:cs typeface="Times New Roman"/>
              </a:rPr>
              <a:t> </a:t>
            </a:r>
            <a:r>
              <a:rPr lang="fr-FR" sz="2000" spc="-10" dirty="0">
                <a:cs typeface="Times New Roman"/>
              </a:rPr>
              <a:t>aiguë</a:t>
            </a:r>
            <a:endParaRPr lang="fr-FR" sz="2000" dirty="0">
              <a:cs typeface="Times New Roman"/>
            </a:endParaRPr>
          </a:p>
          <a:p>
            <a:pPr>
              <a:spcBef>
                <a:spcPts val="160"/>
              </a:spcBef>
            </a:pPr>
            <a:endParaRPr lang="fr-FR" sz="2000" dirty="0">
              <a:cs typeface="Times New Roman"/>
            </a:endParaRPr>
          </a:p>
          <a:p>
            <a:pPr marL="12700"/>
            <a:r>
              <a:rPr lang="fr-FR" sz="2000" b="1" dirty="0">
                <a:solidFill>
                  <a:srgbClr val="6F2F9F"/>
                </a:solidFill>
                <a:cs typeface="Times New Roman"/>
              </a:rPr>
              <a:t>3)-</a:t>
            </a:r>
            <a:r>
              <a:rPr lang="fr-FR" sz="2000" b="1" spc="-135" dirty="0">
                <a:solidFill>
                  <a:srgbClr val="6F2F9F"/>
                </a:solidFill>
                <a:cs typeface="Times New Roman"/>
              </a:rPr>
              <a:t> </a:t>
            </a:r>
            <a:r>
              <a:rPr lang="fr-FR" sz="2000" b="1" u="sng" spc="-3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Times New Roman"/>
              </a:rPr>
              <a:t>Techniques</a:t>
            </a:r>
            <a:r>
              <a:rPr lang="fr-FR" sz="2000" b="1" u="sng" spc="-8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Times New Roman"/>
              </a:rPr>
              <a:t> </a:t>
            </a:r>
            <a:r>
              <a:rPr lang="fr-FR" sz="2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Times New Roman"/>
              </a:rPr>
              <a:t>de</a:t>
            </a:r>
            <a:r>
              <a:rPr lang="fr-FR" sz="2000" b="1" u="sng" spc="-10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Times New Roman"/>
              </a:rPr>
              <a:t> </a:t>
            </a:r>
            <a:r>
              <a:rPr lang="fr-FR" sz="2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Times New Roman"/>
              </a:rPr>
              <a:t>biologie</a:t>
            </a:r>
            <a:r>
              <a:rPr lang="fr-FR" sz="2000" b="1" u="sng" spc="-9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Times New Roman"/>
              </a:rPr>
              <a:t> </a:t>
            </a:r>
            <a:r>
              <a:rPr lang="fr-FR" sz="2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Times New Roman"/>
              </a:rPr>
              <a:t>moléculaire</a:t>
            </a:r>
            <a:r>
              <a:rPr lang="fr-FR" sz="2000" b="1" spc="-75" dirty="0">
                <a:solidFill>
                  <a:srgbClr val="6F2F9F"/>
                </a:solidFill>
                <a:cs typeface="Times New Roman"/>
              </a:rPr>
              <a:t> </a:t>
            </a:r>
            <a:r>
              <a:rPr lang="fr-FR" sz="2000" b="1" spc="-50" dirty="0">
                <a:solidFill>
                  <a:srgbClr val="6F2F9F"/>
                </a:solidFill>
                <a:cs typeface="Times New Roman"/>
              </a:rPr>
              <a:t>:</a:t>
            </a:r>
            <a:endParaRPr lang="fr-FR" sz="2000" b="1" dirty="0">
              <a:cs typeface="Times New Roman"/>
            </a:endParaRPr>
          </a:p>
          <a:p>
            <a:pPr marL="12700">
              <a:lnSpc>
                <a:spcPct val="150000"/>
              </a:lnSpc>
            </a:pPr>
            <a:r>
              <a:rPr lang="fr-FR" sz="2000" dirty="0">
                <a:cs typeface="Times New Roman"/>
              </a:rPr>
              <a:t>*PCR</a:t>
            </a:r>
            <a:r>
              <a:rPr lang="fr-FR" sz="2000" spc="-9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:génotypes</a:t>
            </a:r>
            <a:r>
              <a:rPr lang="fr-FR" sz="2000" spc="-5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dans</a:t>
            </a:r>
            <a:r>
              <a:rPr lang="fr-FR" sz="2000" spc="-6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les</a:t>
            </a:r>
            <a:r>
              <a:rPr lang="fr-FR" sz="2000" spc="-80" dirty="0">
                <a:cs typeface="Times New Roman"/>
              </a:rPr>
              <a:t> </a:t>
            </a:r>
            <a:r>
              <a:rPr lang="fr-FR" sz="2000" spc="-10" dirty="0">
                <a:cs typeface="Times New Roman"/>
              </a:rPr>
              <a:t>selles.</a:t>
            </a:r>
            <a:endParaRPr lang="fr-FR" sz="2000" dirty="0">
              <a:cs typeface="Times New Roman"/>
            </a:endParaRPr>
          </a:p>
          <a:p>
            <a:pPr marL="355600" marR="207645" indent="-342900">
              <a:lnSpc>
                <a:spcPct val="150000"/>
              </a:lnSpc>
              <a:spcBef>
                <a:spcPts val="745"/>
              </a:spcBef>
            </a:pPr>
            <a:r>
              <a:rPr lang="fr-FR" sz="2000" dirty="0">
                <a:cs typeface="Times New Roman"/>
              </a:rPr>
              <a:t>*Plus</a:t>
            </a:r>
            <a:r>
              <a:rPr lang="fr-FR" sz="2000" spc="-6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spécifique</a:t>
            </a:r>
            <a:r>
              <a:rPr lang="fr-FR" sz="2000" spc="-4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et</a:t>
            </a:r>
            <a:r>
              <a:rPr lang="fr-FR" sz="2000" spc="-7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plus</a:t>
            </a:r>
            <a:r>
              <a:rPr lang="fr-FR" sz="2000" spc="-6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sensible</a:t>
            </a:r>
            <a:r>
              <a:rPr lang="fr-FR" sz="2000" spc="-4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que</a:t>
            </a:r>
            <a:r>
              <a:rPr lang="fr-FR" sz="2000" spc="-5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les</a:t>
            </a:r>
            <a:r>
              <a:rPr lang="fr-FR" sz="2000" spc="-65" dirty="0">
                <a:cs typeface="Times New Roman"/>
              </a:rPr>
              <a:t> </a:t>
            </a:r>
            <a:r>
              <a:rPr lang="fr-FR" sz="2000" spc="-10" dirty="0">
                <a:cs typeface="Times New Roman"/>
              </a:rPr>
              <a:t>méthodes microscopiques</a:t>
            </a:r>
            <a:r>
              <a:rPr lang="fr-FR" sz="2000" spc="-5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et</a:t>
            </a:r>
            <a:r>
              <a:rPr lang="fr-FR" sz="2000" spc="-60" dirty="0">
                <a:cs typeface="Times New Roman"/>
              </a:rPr>
              <a:t> </a:t>
            </a:r>
            <a:r>
              <a:rPr lang="fr-FR" sz="2000" spc="-10" dirty="0">
                <a:cs typeface="Times New Roman"/>
              </a:rPr>
              <a:t>immunologiques</a:t>
            </a:r>
            <a:endParaRPr lang="fr-FR" sz="2000" dirty="0">
              <a:cs typeface="Times New Roman"/>
            </a:endParaRPr>
          </a:p>
          <a:p>
            <a:pPr marR="599440" indent="19050">
              <a:lnSpc>
                <a:spcPct val="150000"/>
              </a:lnSpc>
              <a:tabLst>
                <a:tab pos="2851785" algn="l"/>
              </a:tabLst>
            </a:pPr>
            <a:r>
              <a:rPr lang="fr-FR" sz="2000" dirty="0">
                <a:cs typeface="Times New Roman"/>
              </a:rPr>
              <a:t>*Rapide</a:t>
            </a:r>
            <a:r>
              <a:rPr lang="fr-FR" sz="2000" spc="-5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et</a:t>
            </a:r>
            <a:r>
              <a:rPr lang="fr-FR" sz="2000" spc="-6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fiable</a:t>
            </a:r>
            <a:r>
              <a:rPr lang="fr-FR" sz="2000" spc="-6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pour</a:t>
            </a:r>
            <a:r>
              <a:rPr lang="fr-FR" sz="2000" spc="-10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la</a:t>
            </a:r>
            <a:r>
              <a:rPr lang="fr-FR" sz="2000" spc="-6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détection</a:t>
            </a:r>
            <a:r>
              <a:rPr lang="fr-FR" sz="2000" spc="-7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du</a:t>
            </a:r>
            <a:r>
              <a:rPr lang="fr-FR" sz="2000" spc="-50" dirty="0">
                <a:cs typeface="Times New Roman"/>
              </a:rPr>
              <a:t> </a:t>
            </a:r>
            <a:r>
              <a:rPr lang="fr-FR" sz="2000" spc="-10" dirty="0">
                <a:cs typeface="Times New Roman"/>
              </a:rPr>
              <a:t>parasite </a:t>
            </a:r>
            <a:r>
              <a:rPr lang="fr-FR" sz="2000" dirty="0">
                <a:cs typeface="Times New Roman"/>
              </a:rPr>
              <a:t>dans</a:t>
            </a:r>
            <a:r>
              <a:rPr lang="fr-FR" sz="2000" spc="-4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les</a:t>
            </a:r>
            <a:r>
              <a:rPr lang="fr-FR" sz="2000" spc="-55" dirty="0">
                <a:cs typeface="Times New Roman"/>
              </a:rPr>
              <a:t> </a:t>
            </a:r>
            <a:r>
              <a:rPr lang="fr-FR" sz="2000" spc="-10" dirty="0">
                <a:cs typeface="Times New Roman"/>
              </a:rPr>
              <a:t>selles</a:t>
            </a:r>
            <a:r>
              <a:rPr lang="fr-FR" sz="2000" dirty="0">
                <a:cs typeface="Times New Roman"/>
              </a:rPr>
              <a:t>	et</a:t>
            </a:r>
            <a:r>
              <a:rPr lang="fr-FR" sz="2000" spc="-8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pourrait</a:t>
            </a:r>
            <a:r>
              <a:rPr lang="fr-FR" sz="2000" spc="-6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être</a:t>
            </a:r>
            <a:r>
              <a:rPr lang="fr-FR" sz="2000" spc="-8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utilisée</a:t>
            </a:r>
            <a:r>
              <a:rPr lang="fr-FR" sz="2000" spc="-60" dirty="0">
                <a:cs typeface="Times New Roman"/>
              </a:rPr>
              <a:t> </a:t>
            </a:r>
            <a:r>
              <a:rPr lang="fr-FR" sz="2000" spc="-25" dirty="0">
                <a:cs typeface="Times New Roman"/>
              </a:rPr>
              <a:t>en </a:t>
            </a:r>
            <a:r>
              <a:rPr lang="fr-FR" sz="2000" spc="-10" dirty="0">
                <a:cs typeface="Times New Roman"/>
              </a:rPr>
              <a:t>routine.</a:t>
            </a:r>
            <a:endParaRPr lang="fr-FR" sz="2000" dirty="0">
              <a:cs typeface="Times New Roman"/>
            </a:endParaRPr>
          </a:p>
          <a:p>
            <a:pPr marL="355600" marR="301625" indent="-343535">
              <a:lnSpc>
                <a:spcPct val="150000"/>
              </a:lnSpc>
              <a:spcBef>
                <a:spcPts val="5"/>
              </a:spcBef>
            </a:pPr>
            <a:endParaRPr sz="2000" dirty="0"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30535" y="983241"/>
            <a:ext cx="2309100" cy="15130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620" y="106010"/>
            <a:ext cx="11047447" cy="70019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solidFill>
                  <a:srgbClr val="00AF50"/>
                </a:solidFill>
                <a:cs typeface="Times New Roman"/>
              </a:rPr>
              <a:t>B)</a:t>
            </a:r>
            <a:r>
              <a:rPr sz="2000" b="1" spc="-35" dirty="0">
                <a:solidFill>
                  <a:srgbClr val="00AF50"/>
                </a:solidFill>
                <a:cs typeface="Times New Roman"/>
              </a:rPr>
              <a:t> </a:t>
            </a:r>
            <a:r>
              <a:rPr sz="2000" b="1" spc="-20" dirty="0">
                <a:solidFill>
                  <a:srgbClr val="00AF50"/>
                </a:solidFill>
                <a:cs typeface="Times New Roman"/>
              </a:rPr>
              <a:t>-</a:t>
            </a:r>
            <a:r>
              <a:rPr lang="fr-FR" sz="20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Diagnostic</a:t>
            </a:r>
            <a:r>
              <a:rPr lang="fr-FR" sz="2000" b="1" u="sng" spc="-4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 </a:t>
            </a:r>
            <a:r>
              <a:rPr lang="fr-FR" sz="20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sérologique</a:t>
            </a:r>
            <a:r>
              <a:rPr lang="fr-FR" sz="2000" b="1" spc="-30" dirty="0">
                <a:solidFill>
                  <a:srgbClr val="00AF50"/>
                </a:solidFill>
                <a:cs typeface="Times New Roman"/>
              </a:rPr>
              <a:t> </a:t>
            </a:r>
            <a:r>
              <a:rPr lang="fr-FR" sz="2000" spc="-50" dirty="0">
                <a:solidFill>
                  <a:srgbClr val="00AF50"/>
                </a:solidFill>
                <a:cs typeface="Times New Roman"/>
              </a:rPr>
              <a:t>:</a:t>
            </a:r>
            <a:endParaRPr lang="fr-FR" sz="2000" dirty="0">
              <a:cs typeface="Times New Roman"/>
            </a:endParaRPr>
          </a:p>
          <a:p>
            <a:pPr marL="241300"/>
            <a:endParaRPr lang="fr-FR" sz="2000" dirty="0">
              <a:cs typeface="Times New Roman"/>
            </a:endParaRPr>
          </a:p>
          <a:p>
            <a:r>
              <a:rPr lang="fr-FR" sz="2000" dirty="0">
                <a:cs typeface="Times New Roman"/>
              </a:rPr>
              <a:t>* </a:t>
            </a:r>
            <a:r>
              <a:rPr lang="fr-FR" sz="2000" spc="-10" dirty="0">
                <a:cs typeface="Times New Roman"/>
              </a:rPr>
              <a:t>ELISA</a:t>
            </a:r>
            <a:endParaRPr lang="fr-FR" sz="2000" dirty="0">
              <a:cs typeface="Times New Roman"/>
            </a:endParaRPr>
          </a:p>
          <a:p>
            <a:pPr>
              <a:spcBef>
                <a:spcPts val="180"/>
              </a:spcBef>
            </a:pPr>
            <a:endParaRPr lang="fr-FR" sz="2000" dirty="0">
              <a:cs typeface="Times New Roman"/>
            </a:endParaRPr>
          </a:p>
          <a:p>
            <a:r>
              <a:rPr lang="fr-FR" sz="2000" dirty="0">
                <a:cs typeface="Times New Roman"/>
              </a:rPr>
              <a:t>*</a:t>
            </a:r>
            <a:r>
              <a:rPr lang="fr-FR" sz="2000" dirty="0" err="1">
                <a:cs typeface="Times New Roman"/>
              </a:rPr>
              <a:t>Ac</a:t>
            </a:r>
            <a:r>
              <a:rPr lang="fr-FR" sz="2000" spc="-50" dirty="0">
                <a:cs typeface="Times New Roman"/>
              </a:rPr>
              <a:t> </a:t>
            </a:r>
            <a:r>
              <a:rPr lang="fr-FR" sz="2000" spc="-10" dirty="0">
                <a:cs typeface="Times New Roman"/>
              </a:rPr>
              <a:t>monoclonaux</a:t>
            </a:r>
            <a:endParaRPr lang="fr-FR" sz="2000" dirty="0">
              <a:cs typeface="Times New Roman"/>
            </a:endParaRPr>
          </a:p>
          <a:p>
            <a:pPr marL="469900"/>
            <a:endParaRPr lang="fr-FR" sz="2000" dirty="0">
              <a:cs typeface="Times New Roman"/>
            </a:endParaRPr>
          </a:p>
          <a:p>
            <a:r>
              <a:rPr lang="fr-FR" sz="2000" dirty="0">
                <a:cs typeface="Times New Roman"/>
              </a:rPr>
              <a:t>*Intérêt </a:t>
            </a:r>
            <a:r>
              <a:rPr lang="fr-FR" sz="2000" spc="-10" dirty="0">
                <a:cs typeface="Times New Roman"/>
              </a:rPr>
              <a:t>épidémiologique.</a:t>
            </a:r>
          </a:p>
          <a:p>
            <a:endParaRPr lang="fr-FR" sz="2000" spc="-10" dirty="0">
              <a:cs typeface="Times New Roman"/>
            </a:endParaRPr>
          </a:p>
          <a:p>
            <a:r>
              <a:rPr lang="fr-FR" sz="2000" b="1" spc="-10" dirty="0">
                <a:solidFill>
                  <a:srgbClr val="00B050"/>
                </a:solidFill>
                <a:cs typeface="Times New Roman"/>
              </a:rPr>
              <a:t>c) - Autre </a:t>
            </a:r>
            <a:r>
              <a:rPr lang="fr-FR" sz="2000" b="1" spc="-10" dirty="0" err="1">
                <a:solidFill>
                  <a:srgbClr val="00B050"/>
                </a:solidFill>
                <a:cs typeface="Times New Roman"/>
              </a:rPr>
              <a:t>methodes</a:t>
            </a:r>
            <a:r>
              <a:rPr lang="fr-FR" sz="2000" b="1" spc="-10" dirty="0">
                <a:solidFill>
                  <a:srgbClr val="00B050"/>
                </a:solidFill>
                <a:cs typeface="Times New Roman"/>
              </a:rPr>
              <a:t>: </a:t>
            </a:r>
          </a:p>
          <a:p>
            <a:pPr marL="12700" indent="-12700">
              <a:lnSpc>
                <a:spcPct val="150000"/>
              </a:lnSpc>
              <a:spcBef>
                <a:spcPts val="100"/>
              </a:spcBef>
            </a:pPr>
            <a:r>
              <a:rPr lang="fr-FR" sz="2000" spc="-20" dirty="0">
                <a:cs typeface="Times New Roman"/>
              </a:rPr>
              <a:t>*Tubage</a:t>
            </a:r>
            <a:r>
              <a:rPr lang="fr-FR" sz="2000" spc="-4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duodénal</a:t>
            </a:r>
            <a:r>
              <a:rPr lang="fr-FR" sz="2000" spc="-3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pour</a:t>
            </a:r>
            <a:r>
              <a:rPr lang="fr-FR" sz="2000" spc="-8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la</a:t>
            </a:r>
            <a:r>
              <a:rPr lang="fr-FR" sz="2000" spc="-5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recherche</a:t>
            </a:r>
            <a:r>
              <a:rPr lang="fr-FR" sz="2000" spc="-5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de</a:t>
            </a:r>
            <a:r>
              <a:rPr lang="fr-FR" sz="2000" spc="-30" dirty="0">
                <a:cs typeface="Times New Roman"/>
              </a:rPr>
              <a:t> </a:t>
            </a:r>
            <a:r>
              <a:rPr lang="fr-FR" sz="2000" dirty="0" err="1">
                <a:cs typeface="Times New Roman"/>
              </a:rPr>
              <a:t>fv</a:t>
            </a:r>
            <a:r>
              <a:rPr lang="fr-FR" sz="2000" spc="-5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dans</a:t>
            </a:r>
            <a:r>
              <a:rPr lang="fr-FR" sz="2000" spc="-3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le</a:t>
            </a:r>
            <a:r>
              <a:rPr lang="fr-FR" sz="2000" spc="-40" dirty="0">
                <a:cs typeface="Times New Roman"/>
              </a:rPr>
              <a:t> </a:t>
            </a:r>
            <a:r>
              <a:rPr lang="fr-FR" sz="2000" spc="-10" dirty="0">
                <a:cs typeface="Times New Roman"/>
              </a:rPr>
              <a:t>liquide</a:t>
            </a:r>
            <a:endParaRPr lang="fr-FR" sz="2000" dirty="0">
              <a:cs typeface="Times New Roman"/>
            </a:endParaRPr>
          </a:p>
          <a:p>
            <a:pPr marL="12700" indent="-12700">
              <a:lnSpc>
                <a:spcPct val="150000"/>
              </a:lnSpc>
              <a:spcBef>
                <a:spcPts val="695"/>
              </a:spcBef>
            </a:pPr>
            <a:endParaRPr lang="fr-FR" sz="2000" dirty="0">
              <a:cs typeface="Times New Roman"/>
            </a:endParaRPr>
          </a:p>
          <a:p>
            <a:pPr marL="12700" marR="78105" indent="-12700">
              <a:lnSpc>
                <a:spcPct val="150000"/>
              </a:lnSpc>
              <a:tabLst>
                <a:tab pos="2416175" algn="l"/>
              </a:tabLst>
            </a:pPr>
            <a:r>
              <a:rPr lang="fr-FR" sz="2000" dirty="0">
                <a:cs typeface="Times New Roman"/>
              </a:rPr>
              <a:t>*</a:t>
            </a:r>
            <a:r>
              <a:rPr lang="fr-FR" sz="2000" spc="-1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Biopsie</a:t>
            </a:r>
            <a:r>
              <a:rPr lang="fr-FR" sz="2000" spc="-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jéjunale:</a:t>
            </a:r>
            <a:r>
              <a:rPr lang="fr-FR" sz="2000" spc="-3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endoscopie,</a:t>
            </a:r>
            <a:r>
              <a:rPr lang="fr-FR" sz="2000" spc="-1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indiquée</a:t>
            </a:r>
            <a:r>
              <a:rPr lang="fr-FR" sz="2000" spc="-1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devant</a:t>
            </a:r>
            <a:r>
              <a:rPr lang="fr-FR" sz="2000" spc="-5" dirty="0">
                <a:cs typeface="Times New Roman"/>
              </a:rPr>
              <a:t> </a:t>
            </a:r>
            <a:r>
              <a:rPr lang="fr-FR" sz="2000" spc="-25" dirty="0">
                <a:cs typeface="Times New Roman"/>
              </a:rPr>
              <a:t>un </a:t>
            </a:r>
            <a:r>
              <a:rPr lang="fr-FR" sz="2000" dirty="0">
                <a:cs typeface="Times New Roman"/>
              </a:rPr>
              <a:t>syndrome</a:t>
            </a:r>
            <a:r>
              <a:rPr lang="fr-FR" sz="2000" spc="-4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de</a:t>
            </a:r>
            <a:r>
              <a:rPr lang="fr-FR" sz="2000" spc="-4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malabsorption</a:t>
            </a:r>
            <a:r>
              <a:rPr lang="fr-FR" sz="2000" spc="-5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et</a:t>
            </a:r>
            <a:r>
              <a:rPr lang="fr-FR" sz="2000" spc="-4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un</a:t>
            </a:r>
            <a:r>
              <a:rPr lang="fr-FR" sz="2000" spc="-4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examen</a:t>
            </a:r>
            <a:r>
              <a:rPr lang="fr-FR" sz="2000" spc="-40" dirty="0">
                <a:cs typeface="Times New Roman"/>
              </a:rPr>
              <a:t> </a:t>
            </a:r>
            <a:r>
              <a:rPr lang="fr-FR" sz="2000" spc="-10" dirty="0">
                <a:cs typeface="Times New Roman"/>
              </a:rPr>
              <a:t>parasitologique </a:t>
            </a:r>
            <a:r>
              <a:rPr lang="fr-FR" sz="2000" dirty="0">
                <a:cs typeface="Times New Roman"/>
              </a:rPr>
              <a:t>des</a:t>
            </a:r>
            <a:r>
              <a:rPr lang="fr-FR" sz="2000" spc="-3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selles</a:t>
            </a:r>
            <a:r>
              <a:rPr lang="fr-FR" sz="2000" spc="-55" dirty="0">
                <a:cs typeface="Times New Roman"/>
              </a:rPr>
              <a:t> </a:t>
            </a:r>
            <a:r>
              <a:rPr lang="fr-FR" sz="2000" spc="-10" dirty="0">
                <a:cs typeface="Times New Roman"/>
              </a:rPr>
              <a:t>négatif:</a:t>
            </a:r>
            <a:r>
              <a:rPr lang="fr-FR" sz="2000" dirty="0">
                <a:cs typeface="Times New Roman"/>
              </a:rPr>
              <a:t>	trophozoïtes</a:t>
            </a:r>
            <a:r>
              <a:rPr lang="fr-FR" sz="2000" spc="-4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dans</a:t>
            </a:r>
            <a:r>
              <a:rPr lang="fr-FR" sz="2000" spc="-5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la</a:t>
            </a:r>
            <a:r>
              <a:rPr lang="fr-FR" sz="2000" spc="-7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lumière</a:t>
            </a:r>
            <a:r>
              <a:rPr lang="fr-FR" sz="2000" spc="-90" dirty="0">
                <a:cs typeface="Times New Roman"/>
              </a:rPr>
              <a:t> </a:t>
            </a:r>
            <a:r>
              <a:rPr lang="fr-FR" sz="2000" spc="-10" dirty="0">
                <a:cs typeface="Times New Roman"/>
              </a:rPr>
              <a:t>intestinale</a:t>
            </a:r>
            <a:endParaRPr lang="fr-FR" sz="2000" dirty="0">
              <a:cs typeface="Times New Roman"/>
            </a:endParaRPr>
          </a:p>
          <a:p>
            <a:pPr marL="12700" indent="-12700">
              <a:lnSpc>
                <a:spcPct val="150000"/>
              </a:lnSpc>
              <a:spcBef>
                <a:spcPts val="695"/>
              </a:spcBef>
            </a:pPr>
            <a:endParaRPr lang="fr-FR" sz="2000" dirty="0">
              <a:cs typeface="Times New Roman"/>
            </a:endParaRPr>
          </a:p>
          <a:p>
            <a:pPr marL="12700" marR="574040" indent="-12700">
              <a:lnSpc>
                <a:spcPct val="150000"/>
              </a:lnSpc>
            </a:pPr>
            <a:r>
              <a:rPr lang="fr-FR" sz="2000" dirty="0">
                <a:cs typeface="Times New Roman"/>
              </a:rPr>
              <a:t>*Culture</a:t>
            </a:r>
            <a:r>
              <a:rPr lang="fr-FR" sz="2000" spc="-4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:elle</a:t>
            </a:r>
            <a:r>
              <a:rPr lang="fr-FR" sz="2000" spc="-8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n’est</a:t>
            </a:r>
            <a:r>
              <a:rPr lang="fr-FR" sz="2000" spc="-4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pas</a:t>
            </a:r>
            <a:r>
              <a:rPr lang="fr-FR" sz="2000" spc="-5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utiliser</a:t>
            </a:r>
            <a:r>
              <a:rPr lang="fr-FR" sz="2000" spc="-11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en</a:t>
            </a:r>
            <a:r>
              <a:rPr lang="fr-FR" sz="2000" spc="-5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routine.</a:t>
            </a:r>
            <a:r>
              <a:rPr lang="fr-FR" sz="2000" spc="-55" dirty="0">
                <a:cs typeface="Times New Roman"/>
              </a:rPr>
              <a:t> </a:t>
            </a:r>
            <a:r>
              <a:rPr lang="fr-FR" sz="2000" spc="-25" dirty="0">
                <a:cs typeface="Times New Roman"/>
              </a:rPr>
              <a:t>La </a:t>
            </a:r>
            <a:r>
              <a:rPr lang="fr-FR" sz="2000" dirty="0">
                <a:cs typeface="Times New Roman"/>
              </a:rPr>
              <a:t>multiplication</a:t>
            </a:r>
            <a:r>
              <a:rPr lang="fr-FR" sz="2000" spc="-5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de</a:t>
            </a:r>
            <a:r>
              <a:rPr lang="fr-FR" sz="2000" spc="-15" dirty="0">
                <a:cs typeface="Times New Roman"/>
              </a:rPr>
              <a:t> </a:t>
            </a:r>
            <a:r>
              <a:rPr lang="fr-FR" sz="2000" i="1" dirty="0">
                <a:cs typeface="Times New Roman"/>
              </a:rPr>
              <a:t>G.</a:t>
            </a:r>
            <a:r>
              <a:rPr lang="fr-FR" sz="2000" i="1" spc="-20" dirty="0">
                <a:cs typeface="Times New Roman"/>
              </a:rPr>
              <a:t> </a:t>
            </a:r>
            <a:r>
              <a:rPr lang="fr-FR" sz="2000" i="1" dirty="0" err="1">
                <a:cs typeface="Times New Roman"/>
              </a:rPr>
              <a:t>intestinalis</a:t>
            </a:r>
            <a:r>
              <a:rPr lang="fr-FR" sz="2000" i="1" spc="-4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par</a:t>
            </a:r>
            <a:r>
              <a:rPr lang="fr-FR" sz="2000" spc="-6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mise</a:t>
            </a:r>
            <a:r>
              <a:rPr lang="fr-FR" sz="2000" spc="-3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en</a:t>
            </a:r>
            <a:r>
              <a:rPr lang="fr-FR" sz="2000" spc="-1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culture</a:t>
            </a:r>
            <a:r>
              <a:rPr lang="fr-FR" sz="2000" spc="-40" dirty="0">
                <a:cs typeface="Times New Roman"/>
              </a:rPr>
              <a:t> </a:t>
            </a:r>
            <a:r>
              <a:rPr lang="fr-FR" sz="2000" spc="-25" dirty="0">
                <a:cs typeface="Times New Roman"/>
              </a:rPr>
              <a:t>est </a:t>
            </a:r>
            <a:r>
              <a:rPr lang="fr-FR" sz="2000" dirty="0">
                <a:cs typeface="Times New Roman"/>
              </a:rPr>
              <a:t>difficile</a:t>
            </a:r>
            <a:r>
              <a:rPr lang="fr-FR" sz="2000" spc="-6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à</a:t>
            </a:r>
            <a:r>
              <a:rPr lang="fr-FR" sz="2000" spc="-25" dirty="0">
                <a:cs typeface="Times New Roman"/>
              </a:rPr>
              <a:t> </a:t>
            </a:r>
            <a:r>
              <a:rPr lang="fr-FR" sz="2000" spc="-20" dirty="0">
                <a:cs typeface="Times New Roman"/>
              </a:rPr>
              <a:t>obtenir.</a:t>
            </a:r>
            <a:r>
              <a:rPr lang="fr-FR" sz="2000" spc="-5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Cependant,</a:t>
            </a:r>
            <a:r>
              <a:rPr lang="fr-FR" sz="2000" spc="-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elle</a:t>
            </a:r>
            <a:r>
              <a:rPr lang="fr-FR" sz="2000" spc="-6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est</a:t>
            </a:r>
            <a:r>
              <a:rPr lang="fr-FR" sz="2000" spc="-3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réalisable</a:t>
            </a:r>
            <a:r>
              <a:rPr lang="fr-FR" sz="2000" spc="-65" dirty="0">
                <a:cs typeface="Times New Roman"/>
              </a:rPr>
              <a:t> </a:t>
            </a:r>
            <a:r>
              <a:rPr lang="fr-FR" sz="2000" spc="-25" dirty="0">
                <a:cs typeface="Times New Roman"/>
              </a:rPr>
              <a:t>sur </a:t>
            </a:r>
            <a:r>
              <a:rPr lang="fr-FR" sz="2000" dirty="0">
                <a:cs typeface="Times New Roman"/>
              </a:rPr>
              <a:t>certains</a:t>
            </a:r>
            <a:r>
              <a:rPr lang="fr-FR" sz="2000" spc="-3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milieux</a:t>
            </a:r>
            <a:r>
              <a:rPr lang="fr-FR" sz="2000" spc="-4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complexes</a:t>
            </a:r>
            <a:r>
              <a:rPr lang="fr-FR" sz="2000" spc="-3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tel</a:t>
            </a:r>
            <a:r>
              <a:rPr lang="fr-FR" sz="2000" spc="-1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que</a:t>
            </a:r>
            <a:r>
              <a:rPr lang="fr-FR" sz="2000" spc="-1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le</a:t>
            </a:r>
            <a:r>
              <a:rPr lang="fr-FR" sz="2000" spc="-2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milieu</a:t>
            </a:r>
            <a:r>
              <a:rPr lang="fr-FR" sz="2000" spc="-5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BIS</a:t>
            </a:r>
            <a:r>
              <a:rPr lang="fr-FR" sz="2000" spc="-1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33</a:t>
            </a:r>
            <a:r>
              <a:rPr lang="fr-FR" sz="2000" spc="-10" dirty="0">
                <a:cs typeface="Times New Roman"/>
              </a:rPr>
              <a:t> </a:t>
            </a:r>
            <a:r>
              <a:rPr lang="fr-FR" sz="2000" spc="-50" dirty="0">
                <a:cs typeface="Times New Roman"/>
              </a:rPr>
              <a:t>« </a:t>
            </a:r>
            <a:r>
              <a:rPr lang="fr-FR" sz="2000" dirty="0">
                <a:cs typeface="Times New Roman"/>
              </a:rPr>
              <a:t>Mexico</a:t>
            </a:r>
            <a:r>
              <a:rPr lang="fr-FR" sz="2000" spc="-20" dirty="0">
                <a:cs typeface="Times New Roman"/>
              </a:rPr>
              <a:t> </a:t>
            </a:r>
            <a:r>
              <a:rPr lang="fr-FR" sz="2000" spc="-50" dirty="0">
                <a:cs typeface="Times New Roman"/>
              </a:rPr>
              <a:t>»</a:t>
            </a:r>
            <a:endParaRPr lang="fr-FR" sz="2000" dirty="0">
              <a:cs typeface="Times New Roman"/>
            </a:endParaRPr>
          </a:p>
          <a:p>
            <a:endParaRPr lang="fr-FR" sz="2000" b="1" dirty="0">
              <a:solidFill>
                <a:srgbClr val="00B050"/>
              </a:solidFill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241" y="314554"/>
            <a:ext cx="11793894" cy="6051656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spcBef>
                <a:spcPts val="869"/>
              </a:spcBef>
            </a:pP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VII)-</a:t>
            </a:r>
            <a:r>
              <a:rPr sz="28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Traitement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rtl="1">
              <a:lnSpc>
                <a:spcPct val="150000"/>
              </a:lnSpc>
            </a:pPr>
            <a:r>
              <a:rPr lang="fr-FR" sz="2000" dirty="0">
                <a:cs typeface="Calibri" pitchFamily="34" charset="0"/>
              </a:rPr>
              <a:t>Chimiothérapie antiparasitaire:</a:t>
            </a:r>
          </a:p>
          <a:p>
            <a:pPr rtl="1">
              <a:lnSpc>
                <a:spcPct val="150000"/>
              </a:lnSpc>
            </a:pPr>
            <a:r>
              <a:rPr lang="fr-FR" sz="2000" dirty="0">
                <a:cs typeface="Calibri" pitchFamily="34" charset="0"/>
              </a:rPr>
              <a:t>Série des </a:t>
            </a:r>
            <a:r>
              <a:rPr lang="fr-FR" sz="2000" dirty="0">
                <a:solidFill>
                  <a:schemeClr val="tx2"/>
                </a:solidFill>
                <a:cs typeface="Calibri" pitchFamily="34" charset="0"/>
                <a:hlinkClick r:id="rId2" action="ppaction://hlinkfile"/>
              </a:rPr>
              <a:t>5 nitro-imidazolés</a:t>
            </a:r>
            <a:r>
              <a:rPr lang="fr-FR" sz="2000" dirty="0">
                <a:cs typeface="Calibri" pitchFamily="34" charset="0"/>
              </a:rPr>
              <a:t>; action sur les anaérobies, protistes et bactéries.</a:t>
            </a:r>
          </a:p>
          <a:p>
            <a:pPr rtl="1">
              <a:lnSpc>
                <a:spcPct val="150000"/>
              </a:lnSpc>
            </a:pPr>
            <a:r>
              <a:rPr lang="fr-FR" sz="2000" b="1" dirty="0">
                <a:cs typeface="Calibri" pitchFamily="34" charset="0"/>
              </a:rPr>
              <a:t>Métronidazole</a:t>
            </a:r>
            <a:r>
              <a:rPr lang="fr-FR" sz="2000" dirty="0">
                <a:cs typeface="Calibri" pitchFamily="34" charset="0"/>
              </a:rPr>
              <a:t>: Flagyl® cure de 7 jours</a:t>
            </a:r>
          </a:p>
          <a:p>
            <a:pPr rtl="1">
              <a:lnSpc>
                <a:spcPct val="150000"/>
              </a:lnSpc>
              <a:buNone/>
            </a:pPr>
            <a:r>
              <a:rPr lang="fr-FR" sz="2000" b="1" dirty="0">
                <a:cs typeface="Calibri" pitchFamily="34" charset="0"/>
              </a:rPr>
              <a:t> - enfant  20mg/Kg/j.</a:t>
            </a:r>
          </a:p>
          <a:p>
            <a:pPr rtl="1">
              <a:lnSpc>
                <a:spcPct val="150000"/>
              </a:lnSpc>
              <a:buNone/>
            </a:pPr>
            <a:r>
              <a:rPr lang="fr-FR" sz="2000" b="1" dirty="0">
                <a:cs typeface="Calibri" pitchFamily="34" charset="0"/>
              </a:rPr>
              <a:t> - Adulte 1g/j</a:t>
            </a:r>
          </a:p>
          <a:p>
            <a:pPr rtl="1">
              <a:lnSpc>
                <a:spcPct val="150000"/>
              </a:lnSpc>
            </a:pPr>
            <a:r>
              <a:rPr lang="fr-FR" sz="2000" b="1" dirty="0" err="1">
                <a:cs typeface="Calibri" pitchFamily="34" charset="0"/>
              </a:rPr>
              <a:t>Tinidazole</a:t>
            </a:r>
            <a:r>
              <a:rPr lang="fr-FR" sz="2000" dirty="0">
                <a:cs typeface="Calibri" pitchFamily="34" charset="0"/>
              </a:rPr>
              <a:t>: </a:t>
            </a:r>
            <a:r>
              <a:rPr lang="fr-FR" sz="2000" dirty="0" err="1">
                <a:cs typeface="Calibri" pitchFamily="34" charset="0"/>
              </a:rPr>
              <a:t>Fasigyne</a:t>
            </a:r>
            <a:r>
              <a:rPr lang="fr-FR" sz="2000" dirty="0">
                <a:cs typeface="Calibri" pitchFamily="34" charset="0"/>
              </a:rPr>
              <a:t>® 1 jour</a:t>
            </a:r>
            <a:endParaRPr lang="fr-FR" sz="2000" b="1" dirty="0">
              <a:cs typeface="Calibri" pitchFamily="34" charset="0"/>
            </a:endParaRPr>
          </a:p>
          <a:p>
            <a:pPr rtl="1">
              <a:lnSpc>
                <a:spcPct val="150000"/>
              </a:lnSpc>
            </a:pPr>
            <a:r>
              <a:rPr lang="fr-FR" sz="2000" b="1" dirty="0" err="1">
                <a:cs typeface="Calibri" pitchFamily="34" charset="0"/>
              </a:rPr>
              <a:t>Secnidazole</a:t>
            </a:r>
            <a:r>
              <a:rPr lang="fr-FR" sz="2000" dirty="0">
                <a:cs typeface="Calibri" pitchFamily="34" charset="0"/>
              </a:rPr>
              <a:t>: Flagentyl®1 jour</a:t>
            </a:r>
            <a:endParaRPr lang="fr-FR" sz="2000" b="1" dirty="0">
              <a:cs typeface="Calibri" pitchFamily="34" charset="0"/>
            </a:endParaRPr>
          </a:p>
          <a:p>
            <a:pPr rtl="1">
              <a:lnSpc>
                <a:spcPct val="150000"/>
              </a:lnSpc>
            </a:pPr>
            <a:r>
              <a:rPr lang="fr-FR" sz="2000" b="1" dirty="0" err="1">
                <a:cs typeface="Calibri" pitchFamily="34" charset="0"/>
              </a:rPr>
              <a:t>Ornidazole</a:t>
            </a:r>
            <a:r>
              <a:rPr lang="fr-FR" sz="2000" dirty="0">
                <a:cs typeface="Calibri" pitchFamily="34" charset="0"/>
              </a:rPr>
              <a:t>: </a:t>
            </a:r>
            <a:r>
              <a:rPr lang="fr-FR" sz="2000" dirty="0" err="1">
                <a:cs typeface="Calibri" pitchFamily="34" charset="0"/>
              </a:rPr>
              <a:t>Tibéral</a:t>
            </a:r>
            <a:r>
              <a:rPr lang="fr-FR" sz="2000" dirty="0">
                <a:cs typeface="Calibri" pitchFamily="34" charset="0"/>
              </a:rPr>
              <a:t>® hôpital</a:t>
            </a:r>
          </a:p>
          <a:p>
            <a:pPr rtl="1">
              <a:lnSpc>
                <a:spcPct val="150000"/>
              </a:lnSpc>
            </a:pPr>
            <a:endParaRPr lang="fr-FR" sz="2000" i="1" dirty="0">
              <a:solidFill>
                <a:srgbClr val="C00000"/>
              </a:solidFill>
              <a:cs typeface="Calibri" pitchFamily="34" charset="0"/>
            </a:endParaRPr>
          </a:p>
          <a:p>
            <a:pPr rtl="1">
              <a:lnSpc>
                <a:spcPct val="150000"/>
              </a:lnSpc>
            </a:pPr>
            <a:r>
              <a:rPr lang="fr-FR" sz="2000" i="1" dirty="0">
                <a:solidFill>
                  <a:srgbClr val="C00000"/>
                </a:solidFill>
                <a:cs typeface="Calibri" pitchFamily="34" charset="0"/>
              </a:rPr>
              <a:t>Contrôles parasitologique </a:t>
            </a:r>
            <a:r>
              <a:rPr lang="fr-FR" sz="2000" i="1" dirty="0">
                <a:cs typeface="Calibri" pitchFamily="34" charset="0"/>
              </a:rPr>
              <a:t>de l'efficacité de la cure à partir de </a:t>
            </a:r>
            <a:r>
              <a:rPr lang="fr-FR" sz="2000" i="1" dirty="0">
                <a:solidFill>
                  <a:srgbClr val="C00000"/>
                </a:solidFill>
                <a:cs typeface="Calibri" pitchFamily="34" charset="0"/>
              </a:rPr>
              <a:t>J+10 après la fin de la cure</a:t>
            </a:r>
          </a:p>
          <a:p>
            <a:pPr rtl="1">
              <a:lnSpc>
                <a:spcPct val="150000"/>
              </a:lnSpc>
              <a:buNone/>
            </a:pPr>
            <a:r>
              <a:rPr lang="fr-FR" sz="2000" i="1" dirty="0">
                <a:cs typeface="Calibri" pitchFamily="34" charset="0"/>
              </a:rPr>
              <a:t>   10 à 30 % de rechutes si une seule cure</a:t>
            </a:r>
          </a:p>
          <a:p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2596" y="214290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u="sng" dirty="0">
                <a:solidFill>
                  <a:srgbClr val="C00000"/>
                </a:solidFill>
              </a:rPr>
              <a:t>                                     Introduction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819FC2-CF1A-8086-0F8C-6EFCF930D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019" y="855373"/>
            <a:ext cx="8796485" cy="586442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B2601B5-E89E-9A83-6E7E-63E8CFF6F1CA}"/>
              </a:ext>
            </a:extLst>
          </p:cNvPr>
          <p:cNvSpPr txBox="1"/>
          <p:nvPr/>
        </p:nvSpPr>
        <p:spPr>
          <a:xfrm>
            <a:off x="289250" y="321601"/>
            <a:ext cx="10095722" cy="5575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2400" b="1" i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– Prophylaxie :</a:t>
            </a:r>
            <a:endParaRPr lang="fr-FR" sz="2400" b="1" u="sng" dirty="0"/>
          </a:p>
          <a:p>
            <a:pPr>
              <a:lnSpc>
                <a:spcPct val="150000"/>
              </a:lnSpc>
              <a:buNone/>
            </a:pPr>
            <a:r>
              <a:rPr lang="fr-FR" sz="2400" b="1" i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a-prophylaxie générale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lnSpc>
                <a:spcPct val="150000"/>
              </a:lnSpc>
              <a:buNone/>
            </a:pP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-Détecter et traiter tous les porteurs.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-Découvrir les sources de contamination.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-Mesures sanitaires vis à vis de l'eau.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-Education sanitaire.</a:t>
            </a:r>
          </a:p>
          <a:p>
            <a:pPr>
              <a:lnSpc>
                <a:spcPct val="150000"/>
              </a:lnSpc>
              <a:buNone/>
            </a:pP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rtl="1">
              <a:lnSpc>
                <a:spcPct val="150000"/>
              </a:lnSpc>
              <a:buNone/>
            </a:pPr>
            <a:r>
              <a:rPr lang="fr-FR" sz="2400" b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b-prophylaxie individuelle</a:t>
            </a:r>
            <a:r>
              <a:rPr lang="fr-FR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rtl="1">
              <a:lnSpc>
                <a:spcPct val="150000"/>
              </a:lnSpc>
              <a:buNone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 - hygiène fécale, manuelle et alimentaire</a:t>
            </a:r>
          </a:p>
        </p:txBody>
      </p:sp>
    </p:spTree>
    <p:extLst>
      <p:ext uri="{BB962C8B-B14F-4D97-AF65-F5344CB8AC3E}">
        <p14:creationId xmlns:p14="http://schemas.microsoft.com/office/powerpoint/2010/main" val="1594441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7659" y="2362276"/>
            <a:ext cx="739584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Trichomonose</a:t>
            </a:r>
            <a:r>
              <a:rPr sz="4400" i="1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:</a:t>
            </a:r>
            <a:r>
              <a:rPr sz="2800" i="1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Trichomonoas</a:t>
            </a:r>
            <a:r>
              <a:rPr sz="2800" i="1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2800" i="1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intestinalis</a:t>
            </a:r>
            <a:endParaRPr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589" y="156245"/>
            <a:ext cx="11921411" cy="5957528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50000"/>
              </a:lnSpc>
              <a:spcBef>
                <a:spcPts val="865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Times New Roman"/>
              </a:rPr>
              <a:t>DEFINITION</a:t>
            </a:r>
            <a:endParaRPr sz="2200" b="1" dirty="0">
              <a:cs typeface="Times New Roman"/>
            </a:endParaRPr>
          </a:p>
          <a:p>
            <a:pPr marL="355600" marR="5080" indent="-342900">
              <a:lnSpc>
                <a:spcPct val="150000"/>
              </a:lnSpc>
              <a:spcBef>
                <a:spcPts val="740"/>
              </a:spcBef>
              <a:buFont typeface="Wingdings"/>
              <a:buChar char=""/>
              <a:tabLst>
                <a:tab pos="355600" algn="l"/>
                <a:tab pos="447040" algn="l"/>
              </a:tabLst>
            </a:pPr>
            <a:r>
              <a:rPr sz="2200" dirty="0">
                <a:cs typeface="Times New Roman"/>
              </a:rPr>
              <a:t>	Parasitose</a:t>
            </a:r>
            <a:r>
              <a:rPr sz="2200" spc="-4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intestinale</a:t>
            </a:r>
            <a:r>
              <a:rPr sz="2200" spc="-4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due</a:t>
            </a:r>
            <a:r>
              <a:rPr sz="2200" spc="-1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à la</a:t>
            </a:r>
            <a:r>
              <a:rPr sz="2200" spc="-15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présence</a:t>
            </a:r>
            <a:r>
              <a:rPr sz="2200" spc="80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dans</a:t>
            </a:r>
            <a:r>
              <a:rPr sz="2200" spc="-1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le</a:t>
            </a:r>
            <a:r>
              <a:rPr sz="2200" spc="-1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gros</a:t>
            </a:r>
            <a:r>
              <a:rPr sz="2200" spc="-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intestin</a:t>
            </a:r>
            <a:r>
              <a:rPr sz="2200" spc="-3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d'un</a:t>
            </a:r>
            <a:r>
              <a:rPr sz="2200" spc="-1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flagellé</a:t>
            </a:r>
            <a:r>
              <a:rPr sz="2200" spc="-35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appelé </a:t>
            </a:r>
            <a:r>
              <a:rPr sz="2200" i="1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Trichomonas</a:t>
            </a:r>
            <a:r>
              <a:rPr sz="2200" i="1" u="sng" spc="-7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 </a:t>
            </a:r>
            <a:r>
              <a:rPr sz="2200" i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intestinalis</a:t>
            </a:r>
            <a:r>
              <a:rPr sz="2200" i="1" dirty="0">
                <a:cs typeface="Times New Roman"/>
              </a:rPr>
              <a:t>.</a:t>
            </a:r>
            <a:r>
              <a:rPr sz="2200" i="1" spc="-20" dirty="0">
                <a:cs typeface="Times New Roman"/>
              </a:rPr>
              <a:t> </a:t>
            </a:r>
            <a:r>
              <a:rPr sz="2200" i="1" dirty="0">
                <a:cs typeface="Times New Roman"/>
              </a:rPr>
              <a:t>Elle</a:t>
            </a:r>
            <a:r>
              <a:rPr sz="2200" i="1" spc="-20" dirty="0">
                <a:cs typeface="Times New Roman"/>
              </a:rPr>
              <a:t> </a:t>
            </a:r>
            <a:r>
              <a:rPr sz="2200" i="1" dirty="0">
                <a:cs typeface="Times New Roman"/>
              </a:rPr>
              <a:t>est</a:t>
            </a:r>
            <a:r>
              <a:rPr sz="2200" i="1" spc="-20" dirty="0">
                <a:cs typeface="Times New Roman"/>
              </a:rPr>
              <a:t> </a:t>
            </a:r>
            <a:r>
              <a:rPr sz="2200" i="1" spc="-10" dirty="0">
                <a:cs typeface="Times New Roman"/>
              </a:rPr>
              <a:t>caractérisée </a:t>
            </a:r>
            <a:r>
              <a:rPr sz="2200" i="1" dirty="0">
                <a:cs typeface="Times New Roman"/>
              </a:rPr>
              <a:t>par</a:t>
            </a:r>
            <a:r>
              <a:rPr sz="2200" i="1" spc="-35" dirty="0">
                <a:cs typeface="Times New Roman"/>
              </a:rPr>
              <a:t> </a:t>
            </a:r>
            <a:r>
              <a:rPr sz="2200" i="1" dirty="0">
                <a:cs typeface="Times New Roman"/>
              </a:rPr>
              <a:t>une</a:t>
            </a:r>
            <a:r>
              <a:rPr sz="2200" i="1" spc="-15" dirty="0">
                <a:cs typeface="Times New Roman"/>
              </a:rPr>
              <a:t> </a:t>
            </a:r>
            <a:r>
              <a:rPr sz="2200" i="1" dirty="0">
                <a:cs typeface="Times New Roman"/>
              </a:rPr>
              <a:t>diarrhée</a:t>
            </a:r>
            <a:r>
              <a:rPr sz="2200" i="1" spc="-45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dysentériforme</a:t>
            </a:r>
            <a:endParaRPr sz="2200" dirty="0">
              <a:cs typeface="Times New Roman"/>
            </a:endParaRPr>
          </a:p>
          <a:p>
            <a:pPr marL="355600" marR="2316480" indent="-342900">
              <a:lnSpc>
                <a:spcPct val="15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i="1" dirty="0">
                <a:cs typeface="Times New Roman"/>
              </a:rPr>
              <a:t>appelé</a:t>
            </a:r>
            <a:r>
              <a:rPr sz="2200" i="1" spc="-70" dirty="0">
                <a:cs typeface="Times New Roman"/>
              </a:rPr>
              <a:t> </a:t>
            </a:r>
            <a:r>
              <a:rPr sz="2200" i="1" dirty="0">
                <a:cs typeface="Times New Roman"/>
              </a:rPr>
              <a:t>Trichomonas</a:t>
            </a:r>
            <a:r>
              <a:rPr sz="2200" i="1" spc="-90" dirty="0">
                <a:cs typeface="Times New Roman"/>
              </a:rPr>
              <a:t> </a:t>
            </a:r>
            <a:r>
              <a:rPr sz="2200" i="1" dirty="0">
                <a:cs typeface="Times New Roman"/>
              </a:rPr>
              <a:t>hominis</a:t>
            </a:r>
            <a:r>
              <a:rPr sz="2200" i="1" spc="-70" dirty="0">
                <a:cs typeface="Times New Roman"/>
              </a:rPr>
              <a:t> </a:t>
            </a:r>
            <a:r>
              <a:rPr sz="2200" i="1" spc="-25" dirty="0">
                <a:cs typeface="Times New Roman"/>
              </a:rPr>
              <a:t>ou </a:t>
            </a:r>
            <a:r>
              <a:rPr sz="2200" i="1" dirty="0" err="1">
                <a:cs typeface="Times New Roman"/>
              </a:rPr>
              <a:t>Pentatrichomonas</a:t>
            </a:r>
            <a:r>
              <a:rPr sz="2200" i="1" spc="-110" dirty="0">
                <a:cs typeface="Times New Roman"/>
              </a:rPr>
              <a:t> </a:t>
            </a:r>
            <a:r>
              <a:rPr sz="2200" i="1" spc="-10" dirty="0">
                <a:cs typeface="Times New Roman"/>
              </a:rPr>
              <a:t>hominis</a:t>
            </a:r>
            <a:endParaRPr lang="fr-FR" sz="2200" i="1" spc="-10" dirty="0">
              <a:cs typeface="Times New Roman"/>
            </a:endParaRPr>
          </a:p>
          <a:p>
            <a:pPr marL="355600" marR="2316480" indent="-342900">
              <a:lnSpc>
                <a:spcPct val="15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fr-FR" sz="2200" b="1" i="1" spc="-10" dirty="0" err="1">
                <a:solidFill>
                  <a:srgbClr val="FF0000"/>
                </a:solidFill>
                <a:cs typeface="Times New Roman"/>
              </a:rPr>
              <a:t>Epidemiologie</a:t>
            </a:r>
            <a:r>
              <a:rPr lang="fr-FR" sz="2200" b="1" i="1" spc="-10" dirty="0">
                <a:solidFill>
                  <a:srgbClr val="FF0000"/>
                </a:solidFill>
                <a:cs typeface="Times New Roman"/>
              </a:rPr>
              <a:t> :</a:t>
            </a:r>
          </a:p>
          <a:p>
            <a:pPr marL="12700">
              <a:spcBef>
                <a:spcPts val="869"/>
              </a:spcBef>
              <a:tabLst>
                <a:tab pos="354965" algn="l"/>
              </a:tabLst>
            </a:pPr>
            <a:r>
              <a:rPr lang="fr-FR" sz="2400" b="1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Biologie</a:t>
            </a:r>
            <a:endParaRPr lang="fr-FR" sz="24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50000"/>
              </a:lnSpc>
              <a:spcBef>
                <a:spcPts val="770"/>
              </a:spcBef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fr-FR" sz="2400" dirty="0">
                <a:cs typeface="Times New Roman"/>
              </a:rPr>
              <a:t>vit</a:t>
            </a:r>
            <a:r>
              <a:rPr lang="fr-FR" sz="2400" spc="-2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dans</a:t>
            </a:r>
            <a:r>
              <a:rPr lang="fr-FR" sz="2400" spc="-1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la</a:t>
            </a:r>
            <a:r>
              <a:rPr lang="fr-FR" sz="2400" spc="-1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lumière</a:t>
            </a:r>
            <a:r>
              <a:rPr lang="fr-FR" sz="2400" spc="-1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colique,</a:t>
            </a:r>
            <a:r>
              <a:rPr lang="fr-FR" sz="2400" spc="-3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il</a:t>
            </a:r>
            <a:r>
              <a:rPr lang="fr-FR" sz="2400" spc="-1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est</a:t>
            </a:r>
            <a:r>
              <a:rPr lang="fr-FR" sz="2400" spc="-1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très</a:t>
            </a:r>
            <a:r>
              <a:rPr lang="fr-FR" sz="2400" spc="-5" dirty="0">
                <a:cs typeface="Times New Roman"/>
              </a:rPr>
              <a:t> </a:t>
            </a:r>
            <a:r>
              <a:rPr lang="fr-FR" sz="2400" spc="-10" dirty="0">
                <a:cs typeface="Times New Roman"/>
              </a:rPr>
              <a:t>mobile </a:t>
            </a:r>
            <a:r>
              <a:rPr lang="fr-FR" sz="2400" dirty="0">
                <a:cs typeface="Times New Roman"/>
              </a:rPr>
              <a:t>et se multiplie</a:t>
            </a:r>
            <a:r>
              <a:rPr lang="fr-FR" sz="2400" spc="-2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par</a:t>
            </a:r>
            <a:r>
              <a:rPr lang="fr-FR" sz="2400" spc="-6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division</a:t>
            </a:r>
            <a:r>
              <a:rPr lang="fr-FR" sz="2400" spc="-20" dirty="0">
                <a:cs typeface="Times New Roman"/>
              </a:rPr>
              <a:t> </a:t>
            </a:r>
            <a:r>
              <a:rPr lang="fr-FR" sz="2400" spc="-10" dirty="0">
                <a:cs typeface="Times New Roman"/>
              </a:rPr>
              <a:t>binaire</a:t>
            </a:r>
            <a:endParaRPr lang="fr-FR" sz="2400" dirty="0">
              <a:cs typeface="Times New Roman"/>
            </a:endParaRPr>
          </a:p>
          <a:p>
            <a:pPr marL="355600" indent="-342900">
              <a:lnSpc>
                <a:spcPct val="150000"/>
              </a:lnSpc>
              <a:spcBef>
                <a:spcPts val="770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fr-FR" sz="2400" dirty="0">
                <a:cs typeface="Times New Roman"/>
              </a:rPr>
              <a:t>Celle-ci</a:t>
            </a:r>
            <a:r>
              <a:rPr lang="fr-FR" sz="2400" spc="-5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est</a:t>
            </a:r>
            <a:r>
              <a:rPr lang="fr-FR" sz="2400" spc="-3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accélérée</a:t>
            </a:r>
            <a:r>
              <a:rPr lang="fr-FR" sz="2400" spc="-5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en</a:t>
            </a:r>
            <a:r>
              <a:rPr lang="fr-FR" sz="2400" spc="-3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milieu</a:t>
            </a:r>
            <a:r>
              <a:rPr lang="fr-FR" sz="2400" spc="-5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très</a:t>
            </a:r>
            <a:r>
              <a:rPr lang="fr-FR" sz="2400" spc="-25" dirty="0">
                <a:cs typeface="Times New Roman"/>
              </a:rPr>
              <a:t> </a:t>
            </a:r>
            <a:r>
              <a:rPr lang="fr-FR" sz="2400" spc="-10" dirty="0">
                <a:cs typeface="Times New Roman"/>
              </a:rPr>
              <a:t>alcalin</a:t>
            </a:r>
          </a:p>
          <a:p>
            <a:pPr marL="355600" indent="-342900">
              <a:lnSpc>
                <a:spcPct val="150000"/>
              </a:lnSpc>
              <a:spcBef>
                <a:spcPts val="770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fr-FR" sz="2400" dirty="0">
                <a:cs typeface="Times New Roman"/>
              </a:rPr>
              <a:t>Il</a:t>
            </a:r>
            <a:r>
              <a:rPr lang="fr-FR" sz="2400" spc="-2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ne</a:t>
            </a:r>
            <a:r>
              <a:rPr lang="fr-FR" sz="2400" spc="-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s'enkyste</a:t>
            </a:r>
            <a:r>
              <a:rPr lang="fr-FR" sz="2400" spc="-25" dirty="0">
                <a:cs typeface="Times New Roman"/>
              </a:rPr>
              <a:t> </a:t>
            </a:r>
            <a:r>
              <a:rPr lang="fr-FR" sz="2400" spc="-10" dirty="0">
                <a:cs typeface="Times New Roman"/>
              </a:rPr>
              <a:t>jamais</a:t>
            </a:r>
            <a:endParaRPr lang="fr-FR" sz="2400" dirty="0">
              <a:cs typeface="Times New Roman"/>
            </a:endParaRPr>
          </a:p>
          <a:p>
            <a:pPr marL="12700" marR="2316480">
              <a:lnSpc>
                <a:spcPct val="150000"/>
              </a:lnSpc>
              <a:spcBef>
                <a:spcPts val="770"/>
              </a:spcBef>
              <a:tabLst>
                <a:tab pos="355600" algn="l"/>
              </a:tabLst>
            </a:pPr>
            <a:endParaRPr sz="2200" dirty="0"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970" y="68272"/>
            <a:ext cx="11672596" cy="672145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Times New Roman"/>
              </a:rPr>
              <a:t>Epidemiologie</a:t>
            </a:r>
            <a:endParaRPr sz="3200" dirty="0">
              <a:cs typeface="Times New Roman"/>
            </a:endParaRPr>
          </a:p>
          <a:p>
            <a:pPr marL="355600" indent="-342900">
              <a:lnSpc>
                <a:spcPct val="15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Morphologie</a:t>
            </a:r>
            <a:endParaRPr sz="3200" dirty="0"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1000"/>
              </a:spcBef>
              <a:buSzPct val="120000"/>
              <a:tabLst>
                <a:tab pos="508000" algn="l"/>
              </a:tabLst>
            </a:pPr>
            <a:r>
              <a:rPr sz="2000" dirty="0">
                <a:cs typeface="Times New Roman"/>
              </a:rPr>
              <a:t>Pas de</a:t>
            </a:r>
            <a:r>
              <a:rPr sz="2000" spc="-15" dirty="0">
                <a:cs typeface="Times New Roman"/>
              </a:rPr>
              <a:t> </a:t>
            </a:r>
            <a:r>
              <a:rPr sz="2000" spc="-20" dirty="0">
                <a:cs typeface="Times New Roman"/>
              </a:rPr>
              <a:t>kyste</a:t>
            </a:r>
            <a:endParaRPr sz="2000" dirty="0"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575"/>
              </a:spcBef>
              <a:tabLst>
                <a:tab pos="477520" algn="l"/>
              </a:tabLst>
            </a:pPr>
            <a:r>
              <a:rPr sz="2000" spc="-20" dirty="0">
                <a:cs typeface="Times New Roman"/>
              </a:rPr>
              <a:t>Taille:</a:t>
            </a:r>
            <a:r>
              <a:rPr sz="2000" spc="-3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10-15</a:t>
            </a:r>
            <a:r>
              <a:rPr sz="2000" spc="-4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/</a:t>
            </a:r>
            <a:r>
              <a:rPr sz="2000" spc="-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7-10</a:t>
            </a:r>
            <a:r>
              <a:rPr sz="2000" spc="-40" dirty="0">
                <a:cs typeface="Times New Roman"/>
              </a:rPr>
              <a:t> </a:t>
            </a:r>
            <a:r>
              <a:rPr sz="2000" spc="-25" dirty="0">
                <a:cs typeface="Times New Roman"/>
              </a:rPr>
              <a:t>μm.</a:t>
            </a:r>
            <a:endParaRPr sz="2000" dirty="0"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480"/>
              </a:spcBef>
              <a:tabLst>
                <a:tab pos="481965" algn="l"/>
              </a:tabLst>
            </a:pPr>
            <a:r>
              <a:rPr sz="2000" dirty="0">
                <a:cs typeface="Times New Roman"/>
              </a:rPr>
              <a:t>Forme</a:t>
            </a:r>
            <a:r>
              <a:rPr sz="2000" spc="484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amande,</a:t>
            </a:r>
            <a:r>
              <a:rPr sz="2000" spc="-4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pointue</a:t>
            </a:r>
            <a:r>
              <a:rPr sz="2000" spc="-2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aux</a:t>
            </a:r>
            <a:r>
              <a:rPr sz="2000" spc="-1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2</a:t>
            </a:r>
            <a:r>
              <a:rPr sz="2000" spc="5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extrémités.</a:t>
            </a:r>
            <a:endParaRPr sz="2000" dirty="0"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480"/>
              </a:spcBef>
              <a:tabLst>
                <a:tab pos="481965" algn="l"/>
              </a:tabLst>
            </a:pPr>
            <a:r>
              <a:rPr sz="2000" spc="-25" dirty="0">
                <a:cs typeface="Times New Roman"/>
              </a:rPr>
              <a:t>L’un</a:t>
            </a:r>
            <a:r>
              <a:rPr sz="2000" spc="-3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des</a:t>
            </a:r>
            <a:r>
              <a:rPr sz="2000" spc="-3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bords</a:t>
            </a:r>
            <a:r>
              <a:rPr sz="2000" spc="-4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latéraux</a:t>
            </a:r>
            <a:r>
              <a:rPr sz="2000" spc="-6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déformé</a:t>
            </a:r>
            <a:r>
              <a:rPr sz="2000" spc="-5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par</a:t>
            </a:r>
            <a:r>
              <a:rPr sz="2000" spc="-6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les</a:t>
            </a:r>
            <a:r>
              <a:rPr sz="2000" spc="-30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mouvements</a:t>
            </a:r>
            <a:endParaRPr sz="2000" dirty="0">
              <a:cs typeface="Times New Roman"/>
            </a:endParaRPr>
          </a:p>
          <a:p>
            <a:pPr marL="12700" marR="490855">
              <a:lnSpc>
                <a:spcPct val="150000"/>
              </a:lnSpc>
              <a:spcBef>
                <a:spcPts val="5"/>
              </a:spcBef>
            </a:pPr>
            <a:r>
              <a:rPr sz="2000" dirty="0">
                <a:cs typeface="Times New Roman"/>
              </a:rPr>
              <a:t>continuels</a:t>
            </a:r>
            <a:r>
              <a:rPr sz="2000" spc="-5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de la </a:t>
            </a:r>
            <a:r>
              <a:rPr sz="2000" dirty="0">
                <a:solidFill>
                  <a:srgbClr val="00AF50"/>
                </a:solidFill>
                <a:cs typeface="Times New Roman"/>
              </a:rPr>
              <a:t>membrane</a:t>
            </a:r>
            <a:r>
              <a:rPr sz="2000" spc="-35" dirty="0">
                <a:solidFill>
                  <a:srgbClr val="00AF50"/>
                </a:solidFill>
                <a:cs typeface="Times New Roman"/>
              </a:rPr>
              <a:t> </a:t>
            </a:r>
            <a:r>
              <a:rPr sz="2000" dirty="0">
                <a:solidFill>
                  <a:srgbClr val="00AF50"/>
                </a:solidFill>
                <a:cs typeface="Times New Roman"/>
              </a:rPr>
              <a:t>ondulante</a:t>
            </a:r>
            <a:r>
              <a:rPr sz="2000" spc="-35" dirty="0">
                <a:solidFill>
                  <a:srgbClr val="00AF50"/>
                </a:solidFill>
                <a:cs typeface="Times New Roman"/>
              </a:rPr>
              <a:t> </a:t>
            </a:r>
            <a:r>
              <a:rPr sz="2000" spc="-10" dirty="0" err="1">
                <a:cs typeface="Times New Roman"/>
              </a:rPr>
              <a:t>caractéristique</a:t>
            </a:r>
            <a:r>
              <a:rPr sz="2000" spc="-10" dirty="0">
                <a:cs typeface="Times New Roman"/>
              </a:rPr>
              <a:t> </a:t>
            </a:r>
            <a:endParaRPr lang="fr-FR" sz="2000" spc="-10" dirty="0">
              <a:cs typeface="Times New Roman"/>
            </a:endParaRPr>
          </a:p>
          <a:p>
            <a:pPr marL="12700" marR="490855">
              <a:lnSpc>
                <a:spcPct val="150000"/>
              </a:lnSpc>
              <a:spcBef>
                <a:spcPts val="5"/>
              </a:spcBef>
            </a:pPr>
            <a:r>
              <a:rPr sz="2000" dirty="0">
                <a:cs typeface="Times New Roman"/>
              </a:rPr>
              <a:t>du</a:t>
            </a:r>
            <a:r>
              <a:rPr sz="2000" spc="-2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genre</a:t>
            </a:r>
            <a:r>
              <a:rPr sz="2000" spc="-25" dirty="0">
                <a:cs typeface="Times New Roman"/>
              </a:rPr>
              <a:t> </a:t>
            </a:r>
            <a:r>
              <a:rPr sz="2000" i="1" spc="-10" dirty="0">
                <a:cs typeface="Times New Roman"/>
              </a:rPr>
              <a:t>Trichomonas</a:t>
            </a:r>
            <a:r>
              <a:rPr sz="2000" spc="-10" dirty="0">
                <a:cs typeface="Times New Roman"/>
              </a:rPr>
              <a:t>.</a:t>
            </a:r>
            <a:endParaRPr sz="2000" dirty="0"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480"/>
              </a:spcBef>
              <a:tabLst>
                <a:tab pos="419734" algn="l"/>
              </a:tabLst>
            </a:pPr>
            <a:r>
              <a:rPr sz="2000" dirty="0">
                <a:cs typeface="Times New Roman"/>
              </a:rPr>
              <a:t>5</a:t>
            </a:r>
            <a:r>
              <a:rPr sz="2000" spc="-2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flagelles</a:t>
            </a:r>
            <a:r>
              <a:rPr sz="2000" spc="-5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antérieurs:</a:t>
            </a:r>
            <a:r>
              <a:rPr sz="2000" spc="-5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4</a:t>
            </a:r>
            <a:r>
              <a:rPr sz="2000" spc="-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se</a:t>
            </a:r>
            <a:r>
              <a:rPr sz="2000" spc="-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dirigent</a:t>
            </a:r>
            <a:r>
              <a:rPr sz="2000" spc="-3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vers</a:t>
            </a:r>
            <a:r>
              <a:rPr sz="2000" spc="-25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l’avant,</a:t>
            </a:r>
            <a:endParaRPr sz="2000" dirty="0">
              <a:cs typeface="Times New Roman"/>
            </a:endParaRPr>
          </a:p>
          <a:p>
            <a:pPr marL="12700" marR="244475">
              <a:lnSpc>
                <a:spcPct val="150000"/>
              </a:lnSpc>
            </a:pPr>
            <a:r>
              <a:rPr sz="2000" dirty="0">
                <a:cs typeface="Times New Roman"/>
              </a:rPr>
              <a:t>1</a:t>
            </a:r>
            <a:r>
              <a:rPr sz="2000" spc="-1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flagelle</a:t>
            </a:r>
            <a:r>
              <a:rPr sz="2000" spc="-5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antérieur</a:t>
            </a:r>
            <a:r>
              <a:rPr sz="2000" spc="-8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se</a:t>
            </a:r>
            <a:r>
              <a:rPr sz="2000" spc="-2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dirige</a:t>
            </a:r>
            <a:r>
              <a:rPr sz="2000" spc="-2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vers</a:t>
            </a:r>
            <a:r>
              <a:rPr sz="2000" spc="-4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l’arrière</a:t>
            </a:r>
            <a:r>
              <a:rPr sz="2000" spc="-3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formant</a:t>
            </a:r>
            <a:r>
              <a:rPr sz="2000" spc="-50" dirty="0">
                <a:cs typeface="Times New Roman"/>
              </a:rPr>
              <a:t> </a:t>
            </a:r>
            <a:r>
              <a:rPr sz="2000" spc="-20" dirty="0">
                <a:cs typeface="Times New Roman"/>
              </a:rPr>
              <a:t>avec </a:t>
            </a:r>
            <a:r>
              <a:rPr sz="2000" dirty="0">
                <a:cs typeface="Times New Roman"/>
              </a:rPr>
              <a:t>le</a:t>
            </a:r>
            <a:r>
              <a:rPr sz="2000" spc="-2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corps une</a:t>
            </a:r>
            <a:r>
              <a:rPr sz="2000" spc="-15" dirty="0"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cs typeface="Times New Roman"/>
              </a:rPr>
              <a:t>membrane</a:t>
            </a:r>
            <a:r>
              <a:rPr sz="2000" spc="-35" dirty="0">
                <a:solidFill>
                  <a:srgbClr val="6F2F9F"/>
                </a:solidFill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cs typeface="Times New Roman"/>
              </a:rPr>
              <a:t>ondulante</a:t>
            </a:r>
            <a:r>
              <a:rPr sz="2000" spc="-35" dirty="0">
                <a:solidFill>
                  <a:srgbClr val="6F2F9F"/>
                </a:solidFill>
                <a:cs typeface="Times New Roman"/>
              </a:rPr>
              <a:t> </a:t>
            </a:r>
            <a:r>
              <a:rPr sz="2000" dirty="0">
                <a:cs typeface="Times New Roman"/>
              </a:rPr>
              <a:t>longue</a:t>
            </a:r>
            <a:r>
              <a:rPr sz="2000" spc="-2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plissée</a:t>
            </a:r>
            <a:r>
              <a:rPr sz="2000" spc="-25" dirty="0">
                <a:cs typeface="Times New Roman"/>
              </a:rPr>
              <a:t> qui </a:t>
            </a:r>
            <a:r>
              <a:rPr sz="2000" dirty="0">
                <a:solidFill>
                  <a:srgbClr val="6F2F9F"/>
                </a:solidFill>
                <a:cs typeface="Times New Roman"/>
              </a:rPr>
              <a:t>dépasse</a:t>
            </a:r>
            <a:r>
              <a:rPr sz="2000" spc="-35" dirty="0">
                <a:solidFill>
                  <a:srgbClr val="6F2F9F"/>
                </a:solidFill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cs typeface="Times New Roman"/>
              </a:rPr>
              <a:t>l’extrémité</a:t>
            </a:r>
            <a:r>
              <a:rPr sz="2000" spc="-45" dirty="0">
                <a:solidFill>
                  <a:srgbClr val="6F2F9F"/>
                </a:solidFill>
                <a:cs typeface="Times New Roman"/>
              </a:rPr>
              <a:t> </a:t>
            </a:r>
            <a:r>
              <a:rPr sz="2000" spc="-10" dirty="0">
                <a:solidFill>
                  <a:srgbClr val="6F2F9F"/>
                </a:solidFill>
                <a:cs typeface="Times New Roman"/>
              </a:rPr>
              <a:t>postérieure</a:t>
            </a:r>
            <a:endParaRPr sz="2000" dirty="0"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480"/>
              </a:spcBef>
              <a:tabLst>
                <a:tab pos="419734" algn="l"/>
              </a:tabLst>
            </a:pPr>
            <a:r>
              <a:rPr sz="2000" dirty="0">
                <a:cs typeface="Times New Roman"/>
              </a:rPr>
              <a:t>Axostyle:</a:t>
            </a:r>
            <a:r>
              <a:rPr sz="2000" spc="-5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pointe</a:t>
            </a:r>
            <a:r>
              <a:rPr sz="2000" spc="-4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extrémité</a:t>
            </a:r>
            <a:r>
              <a:rPr sz="2000" spc="-35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postérieure</a:t>
            </a:r>
            <a:endParaRPr sz="2000" dirty="0">
              <a:cs typeface="Times New Roman"/>
            </a:endParaRP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D24BB825-763D-3143-B71C-B9C8C80CCDB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5373" y="-88866"/>
            <a:ext cx="4392168" cy="5146548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BFB758E3-59DB-32FC-B4F3-F9E03E3B6776}"/>
              </a:ext>
            </a:extLst>
          </p:cNvPr>
          <p:cNvSpPr txBox="1"/>
          <p:nvPr/>
        </p:nvSpPr>
        <p:spPr>
          <a:xfrm>
            <a:off x="11153661" y="1161575"/>
            <a:ext cx="763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Flagelle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C756719B-5F97-841F-7F13-88C72CAC8DC7}"/>
              </a:ext>
            </a:extLst>
          </p:cNvPr>
          <p:cNvGrpSpPr/>
          <p:nvPr/>
        </p:nvGrpSpPr>
        <p:grpSpPr>
          <a:xfrm>
            <a:off x="7185036" y="339377"/>
            <a:ext cx="4110354" cy="3892550"/>
            <a:chOff x="2339339" y="1048511"/>
            <a:chExt cx="4110354" cy="3892550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994EFC19-93F8-6C82-F04C-AAFF45C444D9}"/>
                </a:ext>
              </a:extLst>
            </p:cNvPr>
            <p:cNvSpPr/>
            <p:nvPr/>
          </p:nvSpPr>
          <p:spPr>
            <a:xfrm>
              <a:off x="5220462" y="1845563"/>
              <a:ext cx="863600" cy="1512570"/>
            </a:xfrm>
            <a:custGeom>
              <a:avLst/>
              <a:gdLst/>
              <a:ahLst/>
              <a:cxnLst/>
              <a:rect l="l" t="t" r="r" b="b"/>
              <a:pathLst>
                <a:path w="863600" h="1512570">
                  <a:moveTo>
                    <a:pt x="792480" y="1152906"/>
                  </a:moveTo>
                  <a:lnTo>
                    <a:pt x="0" y="1152906"/>
                  </a:lnTo>
                  <a:lnTo>
                    <a:pt x="0" y="1512570"/>
                  </a:lnTo>
                  <a:lnTo>
                    <a:pt x="792480" y="1512570"/>
                  </a:lnTo>
                  <a:lnTo>
                    <a:pt x="792480" y="1152906"/>
                  </a:lnTo>
                  <a:close/>
                </a:path>
                <a:path w="863600" h="1512570">
                  <a:moveTo>
                    <a:pt x="863333" y="0"/>
                  </a:moveTo>
                  <a:lnTo>
                    <a:pt x="70866" y="0"/>
                  </a:lnTo>
                  <a:lnTo>
                    <a:pt x="70866" y="359664"/>
                  </a:lnTo>
                  <a:lnTo>
                    <a:pt x="863333" y="359664"/>
                  </a:lnTo>
                  <a:lnTo>
                    <a:pt x="8633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FBAC5FAD-0C63-95DE-A27E-27D94B7DC5C5}"/>
                </a:ext>
              </a:extLst>
            </p:cNvPr>
            <p:cNvSpPr/>
            <p:nvPr/>
          </p:nvSpPr>
          <p:spPr>
            <a:xfrm>
              <a:off x="5220461" y="2998469"/>
              <a:ext cx="792480" cy="360045"/>
            </a:xfrm>
            <a:custGeom>
              <a:avLst/>
              <a:gdLst/>
              <a:ahLst/>
              <a:cxnLst/>
              <a:rect l="l" t="t" r="r" b="b"/>
              <a:pathLst>
                <a:path w="792479" h="360045">
                  <a:moveTo>
                    <a:pt x="0" y="359663"/>
                  </a:moveTo>
                  <a:lnTo>
                    <a:pt x="792479" y="359663"/>
                  </a:lnTo>
                  <a:lnTo>
                    <a:pt x="792479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979D1F44-1493-8246-13C9-7F3267469074}"/>
                </a:ext>
              </a:extLst>
            </p:cNvPr>
            <p:cNvSpPr/>
            <p:nvPr/>
          </p:nvSpPr>
          <p:spPr>
            <a:xfrm>
              <a:off x="4140707" y="1053083"/>
              <a:ext cx="2304415" cy="792480"/>
            </a:xfrm>
            <a:custGeom>
              <a:avLst/>
              <a:gdLst/>
              <a:ahLst/>
              <a:cxnLst/>
              <a:rect l="l" t="t" r="r" b="b"/>
              <a:pathLst>
                <a:path w="2304415" h="792480">
                  <a:moveTo>
                    <a:pt x="0" y="0"/>
                  </a:moveTo>
                  <a:lnTo>
                    <a:pt x="2304288" y="792099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00A700A4-6C28-25C9-13D9-EF8B935167D4}"/>
                </a:ext>
              </a:extLst>
            </p:cNvPr>
            <p:cNvSpPr/>
            <p:nvPr/>
          </p:nvSpPr>
          <p:spPr>
            <a:xfrm>
              <a:off x="2339340" y="1629155"/>
              <a:ext cx="3601720" cy="3312160"/>
            </a:xfrm>
            <a:custGeom>
              <a:avLst/>
              <a:gdLst/>
              <a:ahLst/>
              <a:cxnLst/>
              <a:rect l="l" t="t" r="r" b="b"/>
              <a:pathLst>
                <a:path w="3601720" h="3312160">
                  <a:moveTo>
                    <a:pt x="1008888" y="2735580"/>
                  </a:moveTo>
                  <a:lnTo>
                    <a:pt x="0" y="2735580"/>
                  </a:lnTo>
                  <a:lnTo>
                    <a:pt x="0" y="3311652"/>
                  </a:lnTo>
                  <a:lnTo>
                    <a:pt x="1008888" y="3311652"/>
                  </a:lnTo>
                  <a:lnTo>
                    <a:pt x="1008888" y="2735580"/>
                  </a:lnTo>
                  <a:close/>
                </a:path>
                <a:path w="3601720" h="3312160">
                  <a:moveTo>
                    <a:pt x="3601212" y="0"/>
                  </a:moveTo>
                  <a:lnTo>
                    <a:pt x="1584960" y="0"/>
                  </a:lnTo>
                  <a:lnTo>
                    <a:pt x="1584960" y="288036"/>
                  </a:lnTo>
                  <a:lnTo>
                    <a:pt x="3601212" y="288036"/>
                  </a:lnTo>
                  <a:lnTo>
                    <a:pt x="3601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9">
            <a:extLst>
              <a:ext uri="{FF2B5EF4-FFF2-40B4-BE49-F238E27FC236}">
                <a16:creationId xmlns:a16="http://schemas.microsoft.com/office/drawing/2014/main" id="{9FEC5E8A-6B77-5752-DBD1-1ADFEA7F2E3A}"/>
              </a:ext>
            </a:extLst>
          </p:cNvPr>
          <p:cNvSpPr txBox="1"/>
          <p:nvPr/>
        </p:nvSpPr>
        <p:spPr>
          <a:xfrm>
            <a:off x="6544448" y="3682271"/>
            <a:ext cx="197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Membrane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ondulante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4450B698-B1C9-C8FC-F3C9-1DE07F0DACC4}"/>
              </a:ext>
            </a:extLst>
          </p:cNvPr>
          <p:cNvSpPr txBox="1"/>
          <p:nvPr/>
        </p:nvSpPr>
        <p:spPr>
          <a:xfrm>
            <a:off x="10217288" y="2169829"/>
            <a:ext cx="637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Noyau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612" y="4665"/>
            <a:ext cx="11868539" cy="81317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Réservoir</a:t>
            </a:r>
            <a:r>
              <a:rPr spc="-10" dirty="0">
                <a:solidFill>
                  <a:srgbClr val="00AF50"/>
                </a:solidFill>
                <a:cs typeface="Calibri"/>
              </a:rPr>
              <a:t>:</a:t>
            </a:r>
            <a:endParaRPr dirty="0">
              <a:cs typeface="Calibri"/>
            </a:endParaRPr>
          </a:p>
          <a:p>
            <a:pPr marL="12700">
              <a:lnSpc>
                <a:spcPct val="150000"/>
              </a:lnSpc>
              <a:spcBef>
                <a:spcPts val="85"/>
              </a:spcBef>
            </a:pPr>
            <a:r>
              <a:rPr spc="-10" dirty="0">
                <a:cs typeface="Times New Roman"/>
              </a:rPr>
              <a:t>Homme</a:t>
            </a:r>
            <a:endParaRPr dirty="0"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370"/>
              </a:spcBef>
            </a:pPr>
            <a:r>
              <a:rPr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Mode</a:t>
            </a:r>
            <a:r>
              <a:rPr u="sng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 </a:t>
            </a:r>
            <a:r>
              <a:rPr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de</a:t>
            </a:r>
            <a:r>
              <a:rPr u="sng" spc="-4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 </a:t>
            </a:r>
            <a:r>
              <a:rPr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contamination</a:t>
            </a:r>
            <a:r>
              <a:rPr spc="-65" dirty="0">
                <a:solidFill>
                  <a:srgbClr val="00AF50"/>
                </a:solidFill>
                <a:cs typeface="Times New Roman"/>
              </a:rPr>
              <a:t> </a:t>
            </a:r>
            <a:r>
              <a:rPr spc="-50" dirty="0">
                <a:cs typeface="Times New Roman"/>
              </a:rPr>
              <a:t>:</a:t>
            </a:r>
            <a:r>
              <a:rPr lang="fr-FR" dirty="0">
                <a:cs typeface="Times New Roman"/>
              </a:rPr>
              <a:t> </a:t>
            </a:r>
            <a:r>
              <a:rPr spc="-35" dirty="0">
                <a:solidFill>
                  <a:srgbClr val="C00000"/>
                </a:solidFill>
                <a:cs typeface="Times New Roman"/>
              </a:rPr>
              <a:t>Voie</a:t>
            </a:r>
            <a:r>
              <a:rPr spc="-70" dirty="0">
                <a:solidFill>
                  <a:srgbClr val="C00000"/>
                </a:solidFill>
                <a:cs typeface="Times New Roman"/>
              </a:rPr>
              <a:t> </a:t>
            </a:r>
            <a:r>
              <a:rPr dirty="0">
                <a:solidFill>
                  <a:srgbClr val="C00000"/>
                </a:solidFill>
                <a:cs typeface="Times New Roman"/>
              </a:rPr>
              <a:t>orale</a:t>
            </a:r>
            <a:r>
              <a:rPr spc="-65" dirty="0">
                <a:solidFill>
                  <a:srgbClr val="C00000"/>
                </a:solidFill>
                <a:cs typeface="Times New Roman"/>
              </a:rPr>
              <a:t> </a:t>
            </a:r>
            <a:r>
              <a:rPr dirty="0">
                <a:cs typeface="Times New Roman"/>
              </a:rPr>
              <a:t>de</a:t>
            </a:r>
            <a:r>
              <a:rPr spc="-70" dirty="0">
                <a:cs typeface="Times New Roman"/>
              </a:rPr>
              <a:t> </a:t>
            </a:r>
            <a:r>
              <a:rPr dirty="0">
                <a:cs typeface="Times New Roman"/>
              </a:rPr>
              <a:t>façon</a:t>
            </a:r>
            <a:r>
              <a:rPr spc="-85" dirty="0">
                <a:cs typeface="Times New Roman"/>
              </a:rPr>
              <a:t> </a:t>
            </a:r>
            <a:r>
              <a:rPr dirty="0">
                <a:cs typeface="Times New Roman"/>
              </a:rPr>
              <a:t>directe</a:t>
            </a:r>
            <a:r>
              <a:rPr spc="-80" dirty="0">
                <a:cs typeface="Times New Roman"/>
              </a:rPr>
              <a:t> </a:t>
            </a:r>
            <a:r>
              <a:rPr spc="-25" dirty="0">
                <a:cs typeface="Times New Roman"/>
              </a:rPr>
              <a:t>ou </a:t>
            </a:r>
            <a:r>
              <a:rPr spc="-10" dirty="0">
                <a:cs typeface="Times New Roman"/>
              </a:rPr>
              <a:t>indirecte</a:t>
            </a:r>
            <a:endParaRPr dirty="0">
              <a:cs typeface="Times New Roman"/>
            </a:endParaRP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1005840" algn="l"/>
              </a:tabLst>
            </a:pPr>
            <a:r>
              <a:rPr dirty="0" err="1">
                <a:solidFill>
                  <a:srgbClr val="6F2F9F"/>
                </a:solidFill>
                <a:cs typeface="Times New Roman"/>
              </a:rPr>
              <a:t>Directe</a:t>
            </a:r>
            <a:r>
              <a:rPr dirty="0">
                <a:cs typeface="Times New Roman"/>
              </a:rPr>
              <a:t>:</a:t>
            </a:r>
            <a:r>
              <a:rPr spc="-65" dirty="0">
                <a:cs typeface="Times New Roman"/>
              </a:rPr>
              <a:t> </a:t>
            </a:r>
            <a:r>
              <a:rPr dirty="0">
                <a:cs typeface="Times New Roman"/>
              </a:rPr>
              <a:t>interhumaine</a:t>
            </a:r>
            <a:r>
              <a:rPr spc="-70" dirty="0">
                <a:cs typeface="Times New Roman"/>
              </a:rPr>
              <a:t> </a:t>
            </a:r>
            <a:r>
              <a:rPr dirty="0">
                <a:cs typeface="Times New Roman"/>
              </a:rPr>
              <a:t>par</a:t>
            </a:r>
            <a:r>
              <a:rPr spc="-95" dirty="0">
                <a:cs typeface="Times New Roman"/>
              </a:rPr>
              <a:t> </a:t>
            </a:r>
            <a:r>
              <a:rPr dirty="0">
                <a:cs typeface="Times New Roman"/>
              </a:rPr>
              <a:t>les</a:t>
            </a:r>
            <a:r>
              <a:rPr spc="-40" dirty="0">
                <a:cs typeface="Times New Roman"/>
              </a:rPr>
              <a:t> </a:t>
            </a:r>
            <a:r>
              <a:rPr spc="-10" dirty="0">
                <a:cs typeface="Times New Roman"/>
              </a:rPr>
              <a:t>mains</a:t>
            </a:r>
            <a:r>
              <a:rPr lang="fr-FR" dirty="0">
                <a:cs typeface="Times New Roman"/>
              </a:rPr>
              <a:t> </a:t>
            </a:r>
            <a:r>
              <a:rPr spc="-10" dirty="0">
                <a:cs typeface="Times New Roman"/>
              </a:rPr>
              <a:t>sales</a:t>
            </a:r>
            <a:endParaRPr lang="fr-FR" spc="-10" dirty="0">
              <a:cs typeface="Times New Roman"/>
            </a:endParaRP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1005840" algn="l"/>
              </a:tabLst>
            </a:pPr>
            <a:r>
              <a:rPr dirty="0" err="1">
                <a:solidFill>
                  <a:srgbClr val="6F2F9F"/>
                </a:solidFill>
                <a:cs typeface="Times New Roman"/>
              </a:rPr>
              <a:t>Indirecte</a:t>
            </a:r>
            <a:r>
              <a:rPr dirty="0">
                <a:cs typeface="Times New Roman"/>
              </a:rPr>
              <a:t>:</a:t>
            </a:r>
            <a:r>
              <a:rPr spc="-50" dirty="0">
                <a:cs typeface="Times New Roman"/>
              </a:rPr>
              <a:t> </a:t>
            </a:r>
            <a:r>
              <a:rPr dirty="0">
                <a:cs typeface="Times New Roman"/>
              </a:rPr>
              <a:t>par</a:t>
            </a:r>
            <a:r>
              <a:rPr spc="-80" dirty="0">
                <a:cs typeface="Times New Roman"/>
              </a:rPr>
              <a:t> </a:t>
            </a:r>
            <a:r>
              <a:rPr dirty="0">
                <a:cs typeface="Times New Roman"/>
              </a:rPr>
              <a:t>l'eau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Times New Roman"/>
              </a:rPr>
              <a:t>de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Times New Roman"/>
              </a:rPr>
              <a:t>boisson</a:t>
            </a:r>
            <a:r>
              <a:rPr spc="-50" dirty="0">
                <a:cs typeface="Times New Roman"/>
              </a:rPr>
              <a:t> </a:t>
            </a:r>
            <a:r>
              <a:rPr spc="-10" dirty="0">
                <a:cs typeface="Times New Roman"/>
              </a:rPr>
              <a:t>(aliments </a:t>
            </a:r>
            <a:r>
              <a:rPr dirty="0">
                <a:cs typeface="Times New Roman"/>
              </a:rPr>
              <a:t>souillés</a:t>
            </a:r>
            <a:r>
              <a:rPr spc="-40" dirty="0">
                <a:cs typeface="Times New Roman"/>
              </a:rPr>
              <a:t> </a:t>
            </a:r>
            <a:r>
              <a:rPr dirty="0">
                <a:cs typeface="Times New Roman"/>
              </a:rPr>
              <a:t>de</a:t>
            </a:r>
            <a:r>
              <a:rPr spc="-40" dirty="0">
                <a:cs typeface="Times New Roman"/>
              </a:rPr>
              <a:t> </a:t>
            </a:r>
            <a:r>
              <a:rPr dirty="0">
                <a:cs typeface="Times New Roman"/>
              </a:rPr>
              <a:t>matières</a:t>
            </a:r>
            <a:r>
              <a:rPr spc="-55" dirty="0">
                <a:cs typeface="Times New Roman"/>
              </a:rPr>
              <a:t> </a:t>
            </a:r>
            <a:r>
              <a:rPr dirty="0">
                <a:cs typeface="Times New Roman"/>
              </a:rPr>
              <a:t>fécales,</a:t>
            </a:r>
            <a:r>
              <a:rPr spc="-50" dirty="0">
                <a:cs typeface="Times New Roman"/>
              </a:rPr>
              <a:t> </a:t>
            </a:r>
            <a:r>
              <a:rPr dirty="0">
                <a:cs typeface="Times New Roman"/>
              </a:rPr>
              <a:t>les</a:t>
            </a:r>
            <a:r>
              <a:rPr spc="-40" dirty="0">
                <a:cs typeface="Times New Roman"/>
              </a:rPr>
              <a:t> </a:t>
            </a:r>
            <a:r>
              <a:rPr spc="-10" dirty="0">
                <a:cs typeface="Times New Roman"/>
              </a:rPr>
              <a:t>crudités</a:t>
            </a:r>
            <a:r>
              <a:rPr lang="fr-FR" spc="-10" dirty="0">
                <a:cs typeface="Times New Roman"/>
              </a:rPr>
              <a:t> </a:t>
            </a:r>
            <a:r>
              <a:rPr dirty="0" err="1">
                <a:cs typeface="Times New Roman"/>
              </a:rPr>
              <a:t>souillées</a:t>
            </a:r>
            <a:r>
              <a:rPr spc="-15" dirty="0">
                <a:cs typeface="Times New Roman"/>
              </a:rPr>
              <a:t> </a:t>
            </a:r>
            <a:r>
              <a:rPr dirty="0">
                <a:cs typeface="Times New Roman"/>
              </a:rPr>
              <a:t>par</a:t>
            </a:r>
            <a:r>
              <a:rPr spc="-90" dirty="0">
                <a:cs typeface="Times New Roman"/>
              </a:rPr>
              <a:t> </a:t>
            </a:r>
            <a:r>
              <a:rPr dirty="0">
                <a:cs typeface="Times New Roman"/>
              </a:rPr>
              <a:t>les</a:t>
            </a:r>
            <a:r>
              <a:rPr spc="-15" dirty="0">
                <a:cs typeface="Times New Roman"/>
              </a:rPr>
              <a:t> </a:t>
            </a:r>
            <a:r>
              <a:rPr spc="-25" dirty="0">
                <a:cs typeface="Times New Roman"/>
              </a:rPr>
              <a:t>FV)</a:t>
            </a:r>
            <a:endParaRPr lang="fr-FR" spc="-25" dirty="0"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lang="fr-FR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Répartition </a:t>
            </a:r>
            <a:r>
              <a:rPr lang="fr-FR" b="1" u="sng" spc="-18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b="1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géographique</a:t>
            </a:r>
            <a:endParaRPr lang="fr-FR" dirty="0">
              <a:latin typeface="Times New Roman"/>
              <a:cs typeface="Times New Roman"/>
            </a:endParaRP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fr-FR" spc="-10" dirty="0">
                <a:cs typeface="Times New Roman"/>
              </a:rPr>
              <a:t>Cosmopolite</a:t>
            </a: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fr-FR" dirty="0">
                <a:cs typeface="Calibri"/>
              </a:rPr>
              <a:t>pays</a:t>
            </a:r>
            <a:r>
              <a:rPr lang="fr-FR" spc="-90" dirty="0">
                <a:cs typeface="Calibri"/>
              </a:rPr>
              <a:t> </a:t>
            </a:r>
            <a:r>
              <a:rPr lang="fr-FR" dirty="0">
                <a:cs typeface="Calibri"/>
              </a:rPr>
              <a:t>tropicaux</a:t>
            </a:r>
            <a:r>
              <a:rPr lang="fr-FR" spc="-110" dirty="0">
                <a:cs typeface="Calibri"/>
              </a:rPr>
              <a:t> </a:t>
            </a:r>
            <a:r>
              <a:rPr lang="fr-FR" spc="-25" dirty="0">
                <a:cs typeface="Calibri"/>
              </a:rPr>
              <a:t>++</a:t>
            </a:r>
          </a:p>
          <a:p>
            <a:pPr marL="103505">
              <a:spcBef>
                <a:spcPts val="955"/>
              </a:spcBef>
            </a:pPr>
            <a:r>
              <a:rPr lang="fr-FR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Cliniques</a:t>
            </a:r>
            <a:endParaRPr lang="fr-FR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50000"/>
              </a:lnSpc>
              <a:spcBef>
                <a:spcPts val="855"/>
              </a:spcBef>
              <a:buFont typeface="Arial MT"/>
              <a:buChar char="•"/>
              <a:tabLst>
                <a:tab pos="355600" algn="l"/>
              </a:tabLst>
            </a:pPr>
            <a:r>
              <a:rPr lang="fr-FR" dirty="0">
                <a:cs typeface="Times New Roman"/>
              </a:rPr>
              <a:t>En</a:t>
            </a:r>
            <a:r>
              <a:rPr lang="fr-FR" spc="-1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cas d'infestation</a:t>
            </a:r>
            <a:r>
              <a:rPr lang="fr-FR" spc="-90" dirty="0">
                <a:cs typeface="Times New Roman"/>
              </a:rPr>
              <a:t> </a:t>
            </a:r>
            <a:r>
              <a:rPr lang="fr-FR" dirty="0" err="1">
                <a:cs typeface="Times New Roman"/>
              </a:rPr>
              <a:t>massIve</a:t>
            </a:r>
            <a:r>
              <a:rPr lang="fr-FR" dirty="0">
                <a:cs typeface="Times New Roman"/>
              </a:rPr>
              <a:t>,</a:t>
            </a:r>
            <a:r>
              <a:rPr lang="fr-FR" spc="-30" dirty="0">
                <a:cs typeface="Times New Roman"/>
              </a:rPr>
              <a:t> </a:t>
            </a:r>
            <a:r>
              <a:rPr lang="fr-FR" spc="-25" dirty="0">
                <a:cs typeface="Times New Roman"/>
              </a:rPr>
              <a:t>le </a:t>
            </a:r>
            <a:r>
              <a:rPr lang="fr-FR" i="1" spc="-10" dirty="0">
                <a:cs typeface="Times New Roman"/>
              </a:rPr>
              <a:t>Trichomonas</a:t>
            </a:r>
            <a:r>
              <a:rPr lang="fr-FR" i="1" spc="-85" dirty="0">
                <a:cs typeface="Times New Roman"/>
              </a:rPr>
              <a:t> </a:t>
            </a:r>
            <a:r>
              <a:rPr lang="fr-FR" i="1" dirty="0" err="1">
                <a:cs typeface="Times New Roman"/>
              </a:rPr>
              <a:t>intestinalis</a:t>
            </a:r>
            <a:r>
              <a:rPr lang="fr-FR" i="1" spc="-35" dirty="0">
                <a:cs typeface="Times New Roman"/>
              </a:rPr>
              <a:t> </a:t>
            </a:r>
            <a:r>
              <a:rPr lang="fr-FR" i="1" dirty="0">
                <a:cs typeface="Times New Roman"/>
              </a:rPr>
              <a:t>peut</a:t>
            </a:r>
            <a:r>
              <a:rPr lang="fr-FR" i="1" spc="-40" dirty="0">
                <a:cs typeface="Times New Roman"/>
              </a:rPr>
              <a:t> </a:t>
            </a:r>
            <a:r>
              <a:rPr lang="fr-FR" i="1" spc="-20" dirty="0">
                <a:cs typeface="Times New Roman"/>
              </a:rPr>
              <a:t>être </a:t>
            </a:r>
            <a:r>
              <a:rPr lang="fr-FR" dirty="0">
                <a:cs typeface="Times New Roman"/>
              </a:rPr>
              <a:t>responsable</a:t>
            </a:r>
            <a:r>
              <a:rPr lang="fr-FR" spc="-4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de</a:t>
            </a:r>
            <a:r>
              <a:rPr lang="fr-FR" spc="-2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diarrhée</a:t>
            </a:r>
            <a:r>
              <a:rPr lang="fr-FR" spc="-3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dysentérique</a:t>
            </a:r>
            <a:r>
              <a:rPr lang="fr-FR" spc="-4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et</a:t>
            </a:r>
            <a:r>
              <a:rPr lang="fr-FR" spc="-25" dirty="0">
                <a:cs typeface="Times New Roman"/>
              </a:rPr>
              <a:t> des </a:t>
            </a:r>
            <a:r>
              <a:rPr lang="fr-FR" dirty="0">
                <a:cs typeface="Times New Roman"/>
              </a:rPr>
              <a:t>états</a:t>
            </a:r>
            <a:r>
              <a:rPr lang="fr-FR" spc="-3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colitiques</a:t>
            </a:r>
            <a:r>
              <a:rPr lang="fr-FR" spc="-20" dirty="0">
                <a:cs typeface="Times New Roman"/>
              </a:rPr>
              <a:t> </a:t>
            </a:r>
            <a:r>
              <a:rPr lang="fr-FR" spc="-10" dirty="0">
                <a:cs typeface="Times New Roman"/>
              </a:rPr>
              <a:t>tenaces</a:t>
            </a:r>
          </a:p>
          <a:p>
            <a:pPr marL="12700">
              <a:spcBef>
                <a:spcPts val="105"/>
              </a:spcBef>
              <a:tabLst>
                <a:tab pos="354965" algn="l"/>
              </a:tabLst>
            </a:pPr>
            <a:r>
              <a:rPr lang="fr-FR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Diagnostic</a:t>
            </a:r>
            <a:endParaRPr lang="fr-FR" dirty="0">
              <a:latin typeface="Times New Roman"/>
              <a:cs typeface="Times New Roman"/>
            </a:endParaRPr>
          </a:p>
          <a:p>
            <a:pPr marR="645160">
              <a:spcBef>
                <a:spcPts val="85"/>
              </a:spcBef>
            </a:pPr>
            <a:r>
              <a:rPr lang="fr-FR" spc="-4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L'examen</a:t>
            </a:r>
            <a:r>
              <a:rPr lang="fr-FR" spc="-5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des</a:t>
            </a:r>
            <a:r>
              <a:rPr lang="fr-FR" spc="-5" dirty="0">
                <a:cs typeface="Times New Roman"/>
              </a:rPr>
              <a:t> </a:t>
            </a:r>
            <a:r>
              <a:rPr lang="fr-FR" spc="-10" dirty="0">
                <a:cs typeface="Times New Roman"/>
              </a:rPr>
              <a:t>selles </a:t>
            </a:r>
            <a:r>
              <a:rPr lang="fr-FR" dirty="0">
                <a:cs typeface="Times New Roman"/>
              </a:rPr>
              <a:t>fraîchement</a:t>
            </a:r>
            <a:r>
              <a:rPr lang="fr-FR" spc="-2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émises</a:t>
            </a:r>
            <a:r>
              <a:rPr lang="fr-FR" spc="1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permet</a:t>
            </a:r>
            <a:r>
              <a:rPr lang="fr-FR" spc="-5" dirty="0">
                <a:cs typeface="Times New Roman"/>
              </a:rPr>
              <a:t> </a:t>
            </a:r>
            <a:r>
              <a:rPr lang="fr-FR" spc="-25" dirty="0">
                <a:cs typeface="Times New Roman"/>
              </a:rPr>
              <a:t>de </a:t>
            </a:r>
            <a:r>
              <a:rPr lang="fr-FR" dirty="0">
                <a:cs typeface="Times New Roman"/>
              </a:rPr>
              <a:t>mettre</a:t>
            </a:r>
            <a:r>
              <a:rPr lang="fr-FR" spc="-4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en</a:t>
            </a:r>
            <a:r>
              <a:rPr lang="fr-FR" spc="-2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évidence</a:t>
            </a:r>
            <a:r>
              <a:rPr lang="fr-FR" spc="-3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des</a:t>
            </a:r>
            <a:r>
              <a:rPr lang="fr-FR" spc="-5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trophozoïtes</a:t>
            </a:r>
            <a:r>
              <a:rPr lang="fr-FR" spc="-60" dirty="0">
                <a:cs typeface="Times New Roman"/>
              </a:rPr>
              <a:t> </a:t>
            </a:r>
            <a:r>
              <a:rPr lang="fr-FR" spc="-25" dirty="0">
                <a:cs typeface="Times New Roman"/>
              </a:rPr>
              <a:t>qui </a:t>
            </a:r>
            <a:r>
              <a:rPr lang="fr-FR" dirty="0">
                <a:cs typeface="Times New Roman"/>
              </a:rPr>
              <a:t>tournent</a:t>
            </a:r>
            <a:r>
              <a:rPr lang="fr-FR" spc="-3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sur</a:t>
            </a:r>
            <a:r>
              <a:rPr lang="fr-FR" spc="-6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eux-</a:t>
            </a:r>
            <a:r>
              <a:rPr lang="fr-FR" spc="-25" dirty="0">
                <a:cs typeface="Times New Roman"/>
              </a:rPr>
              <a:t> </a:t>
            </a:r>
            <a:r>
              <a:rPr lang="fr-FR" spc="-10" dirty="0">
                <a:cs typeface="Times New Roman"/>
              </a:rPr>
              <a:t>même</a:t>
            </a:r>
            <a:r>
              <a:rPr lang="fr-FR" spc="-10" dirty="0">
                <a:cs typeface="Calibri"/>
              </a:rPr>
              <a:t>.</a:t>
            </a:r>
            <a:endParaRPr lang="fr-FR" dirty="0">
              <a:cs typeface="Calibri"/>
            </a:endParaRPr>
          </a:p>
          <a:p>
            <a:pPr marL="12700" marR="5080">
              <a:spcBef>
                <a:spcPts val="735"/>
              </a:spcBef>
              <a:tabLst>
                <a:tab pos="355600" algn="l"/>
              </a:tabLst>
            </a:pPr>
            <a:r>
              <a:rPr lang="fr-FR" dirty="0">
                <a:cs typeface="Times New Roman"/>
              </a:rPr>
              <a:t>Milieu</a:t>
            </a:r>
            <a:r>
              <a:rPr lang="fr-FR" spc="-2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de</a:t>
            </a:r>
            <a:r>
              <a:rPr lang="fr-FR" spc="-1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culture</a:t>
            </a:r>
            <a:r>
              <a:rPr lang="fr-FR" spc="-2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:</a:t>
            </a:r>
            <a:r>
              <a:rPr lang="fr-FR" dirty="0" err="1">
                <a:cs typeface="Times New Roman"/>
              </a:rPr>
              <a:t>Dobel</a:t>
            </a:r>
            <a:r>
              <a:rPr lang="fr-FR" spc="-3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et</a:t>
            </a:r>
            <a:r>
              <a:rPr lang="fr-FR" spc="-20" dirty="0">
                <a:cs typeface="Times New Roman"/>
              </a:rPr>
              <a:t> </a:t>
            </a:r>
            <a:r>
              <a:rPr lang="fr-FR" dirty="0" err="1">
                <a:cs typeface="Times New Roman"/>
              </a:rPr>
              <a:t>Laidlaw</a:t>
            </a:r>
            <a:r>
              <a:rPr lang="fr-FR" spc="-3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à</a:t>
            </a:r>
            <a:r>
              <a:rPr lang="fr-FR" spc="-15" dirty="0">
                <a:cs typeface="Times New Roman"/>
              </a:rPr>
              <a:t> </a:t>
            </a:r>
            <a:r>
              <a:rPr lang="fr-FR" spc="-20" dirty="0">
                <a:cs typeface="Times New Roman"/>
              </a:rPr>
              <a:t>37°C </a:t>
            </a:r>
            <a:r>
              <a:rPr lang="fr-FR" dirty="0">
                <a:cs typeface="Times New Roman"/>
              </a:rPr>
              <a:t>ou à </a:t>
            </a:r>
            <a:r>
              <a:rPr lang="fr-FR" spc="-20" dirty="0">
                <a:cs typeface="Times New Roman"/>
              </a:rPr>
              <a:t>25°C</a:t>
            </a:r>
          </a:p>
          <a:p>
            <a:pPr marL="12700" marR="5080">
              <a:spcBef>
                <a:spcPts val="735"/>
              </a:spcBef>
              <a:tabLst>
                <a:tab pos="355600" algn="l"/>
              </a:tabLst>
            </a:pPr>
            <a:endParaRPr lang="fr-FR" spc="-20" dirty="0">
              <a:cs typeface="Times New Roman"/>
            </a:endParaRPr>
          </a:p>
          <a:p>
            <a:pPr marL="12700" marR="5080">
              <a:spcBef>
                <a:spcPts val="735"/>
              </a:spcBef>
              <a:tabLst>
                <a:tab pos="355600" algn="l"/>
              </a:tabLst>
            </a:pPr>
            <a:r>
              <a:rPr lang="fr-FR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Times New Roman"/>
              </a:rPr>
              <a:t>Traitement</a:t>
            </a:r>
            <a:r>
              <a:rPr lang="fr-FR" b="1" spc="-10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fr-FR" b="1" spc="-10" dirty="0" err="1">
                <a:cs typeface="Times New Roman"/>
              </a:rPr>
              <a:t>Tinidazole</a:t>
            </a:r>
            <a:r>
              <a:rPr lang="fr-FR" b="1" spc="-10" dirty="0">
                <a:cs typeface="Times New Roman"/>
              </a:rPr>
              <a:t> Métronidazole</a:t>
            </a:r>
            <a:endParaRPr lang="fr-FR" dirty="0">
              <a:cs typeface="Times New Roman"/>
            </a:endParaRPr>
          </a:p>
          <a:p>
            <a:pPr marL="12700" marR="5080">
              <a:spcBef>
                <a:spcPts val="735"/>
              </a:spcBef>
              <a:tabLst>
                <a:tab pos="355600" algn="l"/>
              </a:tabLst>
            </a:pPr>
            <a:endParaRPr lang="fr-FR" dirty="0">
              <a:cs typeface="Times New Roman"/>
            </a:endParaRPr>
          </a:p>
          <a:p>
            <a:pPr marL="355600" marR="5080" indent="-342900">
              <a:lnSpc>
                <a:spcPct val="150000"/>
              </a:lnSpc>
              <a:spcBef>
                <a:spcPts val="855"/>
              </a:spcBef>
              <a:buFont typeface="Arial MT"/>
              <a:buChar char="•"/>
              <a:tabLst>
                <a:tab pos="355600" algn="l"/>
              </a:tabLst>
            </a:pPr>
            <a:endParaRPr lang="fr-FR" dirty="0">
              <a:cs typeface="Times New Roman"/>
            </a:endParaRP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endParaRPr lang="fr-FR" dirty="0">
              <a:cs typeface="Calibri"/>
            </a:endParaRP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1005840" algn="l"/>
              </a:tabLst>
            </a:pPr>
            <a:endParaRPr dirty="0"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254" y="2857322"/>
            <a:ext cx="6861809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Autres</a:t>
            </a:r>
            <a:r>
              <a:rPr sz="4000" spc="-120" dirty="0"/>
              <a:t> </a:t>
            </a:r>
            <a:r>
              <a:rPr sz="4000" dirty="0"/>
              <a:t>flagellés</a:t>
            </a:r>
            <a:r>
              <a:rPr sz="4000" spc="-130" dirty="0"/>
              <a:t> </a:t>
            </a:r>
            <a:r>
              <a:rPr sz="4000" dirty="0"/>
              <a:t>non</a:t>
            </a:r>
            <a:r>
              <a:rPr sz="4000" spc="-135" dirty="0"/>
              <a:t> </a:t>
            </a:r>
            <a:r>
              <a:rPr sz="4000" spc="-10" dirty="0"/>
              <a:t>pathogènes</a:t>
            </a:r>
            <a:endParaRPr sz="4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714038"/>
            <a:ext cx="10515600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3013075">
              <a:lnSpc>
                <a:spcPct val="100000"/>
              </a:lnSpc>
              <a:spcBef>
                <a:spcPts val="95"/>
              </a:spcBef>
            </a:pPr>
            <a:r>
              <a:rPr sz="4000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FK(7-</a:t>
            </a:r>
            <a:r>
              <a:rPr sz="40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10</a:t>
            </a:r>
            <a:r>
              <a:rPr sz="40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μm)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7604" y="1992134"/>
            <a:ext cx="5721835" cy="410068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79085" y="5753812"/>
            <a:ext cx="338010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Chilomastix</a:t>
            </a:r>
            <a:r>
              <a:rPr sz="3200" b="1" i="1" u="sng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mesnili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5770" y="461900"/>
            <a:ext cx="522160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1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FV</a:t>
            </a:r>
            <a:r>
              <a:rPr sz="4400" i="1" spc="-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4400" i="1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Chilomastix</a:t>
            </a:r>
            <a:r>
              <a:rPr sz="4400" i="1" spc="-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4400" i="1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mesnili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6512" y="1601533"/>
            <a:ext cx="3966787" cy="452494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56369" y="831596"/>
            <a:ext cx="141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latin typeface="Times New Roman"/>
                <a:cs typeface="Times New Roman"/>
              </a:rPr>
              <a:t>12-</a:t>
            </a:r>
            <a:r>
              <a:rPr b="1" dirty="0">
                <a:latin typeface="Times New Roman"/>
                <a:cs typeface="Times New Roman"/>
              </a:rPr>
              <a:t>20 /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5-</a:t>
            </a:r>
            <a:r>
              <a:rPr b="1" dirty="0">
                <a:latin typeface="Times New Roman"/>
                <a:cs typeface="Times New Roman"/>
              </a:rPr>
              <a:t>6 </a:t>
            </a:r>
            <a:r>
              <a:rPr b="1" spc="-25" dirty="0">
                <a:latin typeface="Calibri"/>
                <a:cs typeface="Calibri"/>
              </a:rPr>
              <a:t>μ</a:t>
            </a:r>
            <a:r>
              <a:rPr b="1" spc="-25" dirty="0">
                <a:latin typeface="Times New Roman"/>
                <a:cs typeface="Times New Roman"/>
              </a:rPr>
              <a:t>m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25" y="658054"/>
            <a:ext cx="10515600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3105785" marR="5080" indent="-214503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  <a:latin typeface="Calibri"/>
                <a:cs typeface="Calibri"/>
              </a:rPr>
              <a:t>Anciennement</a:t>
            </a:r>
            <a:r>
              <a:rPr sz="4000" spc="-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classé</a:t>
            </a:r>
            <a:r>
              <a:rPr sz="40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parmis</a:t>
            </a:r>
            <a:r>
              <a:rPr sz="4000" spc="-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000000"/>
                </a:solidFill>
                <a:latin typeface="Calibri"/>
                <a:cs typeface="Calibri"/>
              </a:rPr>
              <a:t>les </a:t>
            </a:r>
            <a:r>
              <a:rPr sz="4000" spc="-10" dirty="0">
                <a:solidFill>
                  <a:srgbClr val="000000"/>
                </a:solidFill>
                <a:latin typeface="Calibri"/>
                <a:cs typeface="Calibri"/>
              </a:rPr>
              <a:t>rhizopodes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1752077"/>
            <a:ext cx="7157511" cy="42204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42540" y="6113475"/>
            <a:ext cx="835088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FV/Dientamoeba</a:t>
            </a:r>
            <a:r>
              <a:rPr sz="3200" b="1" i="1" u="sng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fragilis:2</a:t>
            </a:r>
            <a:r>
              <a:rPr sz="3200" b="1" i="1" spc="-4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latin typeface="Calibri"/>
                <a:cs typeface="Calibri"/>
              </a:rPr>
              <a:t>Noyaux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reliés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entre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eux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par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un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filament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6475" y="981455"/>
            <a:ext cx="5858256" cy="37962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42969" y="5610859"/>
            <a:ext cx="51930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3940175" algn="l"/>
              </a:tabLst>
            </a:pPr>
            <a:r>
              <a:rPr sz="28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FV/Dientamoeba</a:t>
            </a:r>
            <a:r>
              <a:rPr sz="2800" b="1" i="1" u="sng" spc="-7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fragilis</a:t>
            </a:r>
            <a:r>
              <a:rPr sz="28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8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8-</a:t>
            </a:r>
            <a:r>
              <a:rPr sz="28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12</a:t>
            </a:r>
            <a:r>
              <a:rPr sz="2800" b="1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μm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952596" y="1080316"/>
            <a:ext cx="8441706" cy="4513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spcBef>
                <a:spcPts val="9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</a:tabLst>
            </a:pPr>
            <a:r>
              <a:rPr sz="2200" b="1" u="sng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Phylum</a:t>
            </a:r>
            <a:r>
              <a:rPr sz="2200" b="1" u="sng" spc="-65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des</a:t>
            </a:r>
            <a:r>
              <a:rPr sz="2200" b="1" u="sng" spc="-65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 </a:t>
            </a:r>
            <a:r>
              <a:rPr sz="2200" b="1" u="sng" dirty="0">
                <a:solidFill>
                  <a:srgbClr val="B8222D"/>
                </a:solidFill>
                <a:uFill>
                  <a:solidFill>
                    <a:srgbClr val="B8222D"/>
                  </a:solidFill>
                </a:uFill>
                <a:cs typeface="Times New Roman" panose="02020603050405020304" pitchFamily="18" charset="0"/>
              </a:rPr>
              <a:t>Protozoaires</a:t>
            </a:r>
            <a:r>
              <a:rPr sz="2200" b="1" u="sng" spc="-65" dirty="0">
                <a:solidFill>
                  <a:srgbClr val="B8222D"/>
                </a:solidFill>
                <a:uFill>
                  <a:solidFill>
                    <a:srgbClr val="B8222D"/>
                  </a:solidFill>
                </a:uFill>
                <a:cs typeface="Times New Roman" panose="02020603050405020304" pitchFamily="18" charset="0"/>
              </a:rPr>
              <a:t> </a:t>
            </a:r>
            <a:r>
              <a:rPr sz="2200" b="1" spc="-50" dirty="0">
                <a:cs typeface="Times New Roman" panose="02020603050405020304" pitchFamily="18" charset="0"/>
              </a:rPr>
              <a:t>:</a:t>
            </a:r>
            <a:endParaRPr sz="2200" dirty="0">
              <a:cs typeface="Times New Roman" panose="02020603050405020304" pitchFamily="18" charset="0"/>
            </a:endParaRPr>
          </a:p>
          <a:p>
            <a:pPr marL="1841500">
              <a:spcBef>
                <a:spcPts val="1680"/>
              </a:spcBef>
            </a:pPr>
            <a:r>
              <a:rPr sz="2200" b="1" dirty="0">
                <a:cs typeface="Times New Roman" panose="02020603050405020304" pitchFamily="18" charset="0"/>
              </a:rPr>
              <a:t>Microorganismes</a:t>
            </a:r>
            <a:r>
              <a:rPr sz="2200" b="1" spc="-75" dirty="0">
                <a:cs typeface="Times New Roman" panose="02020603050405020304" pitchFamily="18" charset="0"/>
              </a:rPr>
              <a:t> </a:t>
            </a:r>
            <a:r>
              <a:rPr sz="2200" b="1" spc="-10" dirty="0">
                <a:cs typeface="Times New Roman" panose="02020603050405020304" pitchFamily="18" charset="0"/>
              </a:rPr>
              <a:t>unicellulaires.</a:t>
            </a:r>
            <a:endParaRPr sz="2200" dirty="0">
              <a:cs typeface="Times New Roman" panose="02020603050405020304" pitchFamily="18" charset="0"/>
            </a:endParaRPr>
          </a:p>
          <a:p>
            <a:pPr marL="354965" indent="-342265">
              <a:spcBef>
                <a:spcPts val="167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</a:tabLst>
            </a:pPr>
            <a:r>
              <a:rPr sz="2200" b="1" u="sng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Classe</a:t>
            </a:r>
            <a:r>
              <a:rPr sz="2200" b="1" u="sng" spc="-30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des</a:t>
            </a:r>
            <a:r>
              <a:rPr sz="2200" b="1" u="sng" spc="-30" dirty="0"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 </a:t>
            </a:r>
            <a:r>
              <a:rPr sz="2200" b="1" u="sng" dirty="0">
                <a:solidFill>
                  <a:srgbClr val="B8222D"/>
                </a:solidFill>
                <a:uFill>
                  <a:solidFill>
                    <a:srgbClr val="B8222D"/>
                  </a:solidFill>
                </a:uFill>
                <a:cs typeface="Times New Roman" panose="02020603050405020304" pitchFamily="18" charset="0"/>
              </a:rPr>
              <a:t>Flagellés</a:t>
            </a:r>
            <a:r>
              <a:rPr sz="2200" b="1" spc="-20" dirty="0">
                <a:solidFill>
                  <a:srgbClr val="B8222D"/>
                </a:solidFill>
                <a:cs typeface="Times New Roman" panose="02020603050405020304" pitchFamily="18" charset="0"/>
              </a:rPr>
              <a:t> </a:t>
            </a:r>
            <a:r>
              <a:rPr sz="2200" b="1" spc="-50" dirty="0">
                <a:cs typeface="Times New Roman" panose="02020603050405020304" pitchFamily="18" charset="0"/>
              </a:rPr>
              <a:t>:</a:t>
            </a:r>
            <a:endParaRPr sz="2200" dirty="0">
              <a:cs typeface="Times New Roman" panose="02020603050405020304" pitchFamily="18" charset="0"/>
            </a:endParaRPr>
          </a:p>
          <a:p>
            <a:pPr marL="1840864">
              <a:spcBef>
                <a:spcPts val="1675"/>
              </a:spcBef>
            </a:pPr>
            <a:r>
              <a:rPr sz="2200" b="1" dirty="0">
                <a:cs typeface="Times New Roman" panose="02020603050405020304" pitchFamily="18" charset="0"/>
              </a:rPr>
              <a:t>Parasites</a:t>
            </a:r>
            <a:r>
              <a:rPr sz="2200" b="1" spc="-35" dirty="0">
                <a:cs typeface="Times New Roman" panose="02020603050405020304" pitchFamily="18" charset="0"/>
              </a:rPr>
              <a:t> </a:t>
            </a:r>
            <a:r>
              <a:rPr sz="2200" b="1" dirty="0">
                <a:cs typeface="Times New Roman" panose="02020603050405020304" pitchFamily="18" charset="0"/>
              </a:rPr>
              <a:t>munis</a:t>
            </a:r>
            <a:r>
              <a:rPr sz="2200" b="1" spc="-35" dirty="0">
                <a:cs typeface="Times New Roman" panose="02020603050405020304" pitchFamily="18" charset="0"/>
              </a:rPr>
              <a:t> </a:t>
            </a:r>
            <a:r>
              <a:rPr sz="2200" b="1" dirty="0">
                <a:cs typeface="Times New Roman" panose="02020603050405020304" pitchFamily="18" charset="0"/>
              </a:rPr>
              <a:t>de</a:t>
            </a:r>
            <a:r>
              <a:rPr sz="2200" b="1" spc="-30" dirty="0">
                <a:cs typeface="Times New Roman" panose="02020603050405020304" pitchFamily="18" charset="0"/>
              </a:rPr>
              <a:t> </a:t>
            </a:r>
            <a:r>
              <a:rPr sz="2200" b="1" spc="-10" dirty="0">
                <a:cs typeface="Times New Roman" panose="02020603050405020304" pitchFamily="18" charset="0"/>
              </a:rPr>
              <a:t>flagelles.</a:t>
            </a:r>
            <a:endParaRPr sz="2200" dirty="0">
              <a:cs typeface="Times New Roman" panose="02020603050405020304" pitchFamily="18" charset="0"/>
            </a:endParaRPr>
          </a:p>
          <a:p>
            <a:pPr>
              <a:spcBef>
                <a:spcPts val="685"/>
              </a:spcBef>
            </a:pPr>
            <a:endParaRPr sz="2200" dirty="0">
              <a:cs typeface="Times New Roman" panose="02020603050405020304" pitchFamily="18" charset="0"/>
            </a:endParaRPr>
          </a:p>
          <a:p>
            <a:pPr marL="1612265" lvl="1" indent="-227965">
              <a:spcBef>
                <a:spcPts val="5"/>
              </a:spcBef>
              <a:buClr>
                <a:srgbClr val="00007C"/>
              </a:buClr>
              <a:buSzPct val="75000"/>
              <a:buFont typeface="Wingdings"/>
              <a:buChar char=""/>
              <a:tabLst>
                <a:tab pos="1612265" algn="l"/>
              </a:tabLst>
            </a:pPr>
            <a:r>
              <a:rPr sz="2200" b="1" dirty="0">
                <a:cs typeface="Times New Roman" panose="02020603050405020304" pitchFamily="18" charset="0"/>
              </a:rPr>
              <a:t>Flagellés</a:t>
            </a:r>
            <a:r>
              <a:rPr sz="2200" b="1" spc="-50" dirty="0">
                <a:cs typeface="Times New Roman" panose="02020603050405020304" pitchFamily="18" charset="0"/>
              </a:rPr>
              <a:t> </a:t>
            </a:r>
            <a:r>
              <a:rPr sz="2200" b="1" spc="-10" dirty="0">
                <a:cs typeface="Times New Roman" panose="02020603050405020304" pitchFamily="18" charset="0"/>
              </a:rPr>
              <a:t>digestifs</a:t>
            </a:r>
            <a:endParaRPr sz="2200" dirty="0">
              <a:cs typeface="Times New Roman" panose="02020603050405020304" pitchFamily="18" charset="0"/>
            </a:endParaRPr>
          </a:p>
          <a:p>
            <a:pPr marL="1612265" lvl="1" indent="-227965">
              <a:spcBef>
                <a:spcPts val="1670"/>
              </a:spcBef>
              <a:buClr>
                <a:srgbClr val="00007C"/>
              </a:buClr>
              <a:buSzPct val="75000"/>
              <a:buFont typeface="Wingdings"/>
              <a:buChar char=""/>
              <a:tabLst>
                <a:tab pos="1612265" algn="l"/>
              </a:tabLst>
            </a:pPr>
            <a:r>
              <a:rPr sz="2200" b="1" dirty="0">
                <a:cs typeface="Times New Roman" panose="02020603050405020304" pitchFamily="18" charset="0"/>
              </a:rPr>
              <a:t>Flagellé</a:t>
            </a:r>
            <a:r>
              <a:rPr sz="2200" b="1" spc="-30" dirty="0">
                <a:cs typeface="Times New Roman" panose="02020603050405020304" pitchFamily="18" charset="0"/>
              </a:rPr>
              <a:t> </a:t>
            </a:r>
            <a:r>
              <a:rPr sz="2200" b="1" spc="-10" dirty="0">
                <a:cs typeface="Times New Roman" panose="02020603050405020304" pitchFamily="18" charset="0"/>
              </a:rPr>
              <a:t>uro-génital</a:t>
            </a:r>
            <a:endParaRPr sz="2200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Clr>
                <a:srgbClr val="00007C"/>
              </a:buClr>
              <a:buFont typeface="Wingdings"/>
              <a:buChar char=""/>
            </a:pPr>
            <a:endParaRPr sz="2200" dirty="0">
              <a:cs typeface="Times New Roman" panose="02020603050405020304" pitchFamily="18" charset="0"/>
            </a:endParaRPr>
          </a:p>
          <a:p>
            <a:pPr lvl="1">
              <a:spcBef>
                <a:spcPts val="1150"/>
              </a:spcBef>
              <a:buClr>
                <a:srgbClr val="00007C"/>
              </a:buClr>
              <a:buFont typeface="Wingdings"/>
              <a:buChar char=""/>
            </a:pPr>
            <a:endParaRPr sz="2200" dirty="0">
              <a:cs typeface="Times New Roman" panose="02020603050405020304" pitchFamily="18" charset="0"/>
            </a:endParaRPr>
          </a:p>
          <a:p>
            <a:pPr marL="1612265" lvl="1" indent="-227965">
              <a:buClr>
                <a:srgbClr val="00007C"/>
              </a:buClr>
              <a:buSzPct val="75000"/>
              <a:buFont typeface="Wingdings"/>
              <a:buChar char=""/>
              <a:tabLst>
                <a:tab pos="1612265" algn="l"/>
              </a:tabLst>
            </a:pPr>
            <a:r>
              <a:rPr sz="2200" b="1" dirty="0">
                <a:cs typeface="Times New Roman" panose="02020603050405020304" pitchFamily="18" charset="0"/>
              </a:rPr>
              <a:t>Flagellés</a:t>
            </a:r>
            <a:r>
              <a:rPr sz="2200" b="1" spc="-45" dirty="0">
                <a:cs typeface="Times New Roman" panose="02020603050405020304" pitchFamily="18" charset="0"/>
              </a:rPr>
              <a:t> </a:t>
            </a:r>
            <a:r>
              <a:rPr sz="2200" b="1" dirty="0">
                <a:cs typeface="Times New Roman" panose="02020603050405020304" pitchFamily="18" charset="0"/>
              </a:rPr>
              <a:t>sanguicoles:</a:t>
            </a:r>
            <a:r>
              <a:rPr sz="2200" b="1" spc="-40" dirty="0">
                <a:cs typeface="Times New Roman" panose="02020603050405020304" pitchFamily="18" charset="0"/>
              </a:rPr>
              <a:t> </a:t>
            </a:r>
            <a:r>
              <a:rPr sz="2200" b="1" dirty="0">
                <a:cs typeface="Times New Roman" panose="02020603050405020304" pitchFamily="18" charset="0"/>
              </a:rPr>
              <a:t>Leishmanies</a:t>
            </a:r>
            <a:r>
              <a:rPr sz="2200" b="1" spc="-45" dirty="0">
                <a:cs typeface="Times New Roman" panose="02020603050405020304" pitchFamily="18" charset="0"/>
              </a:rPr>
              <a:t> </a:t>
            </a:r>
            <a:r>
              <a:rPr sz="2200" b="1" dirty="0">
                <a:cs typeface="Times New Roman" panose="02020603050405020304" pitchFamily="18" charset="0"/>
              </a:rPr>
              <a:t>+</a:t>
            </a:r>
            <a:r>
              <a:rPr sz="2200" b="1" spc="-40" dirty="0">
                <a:cs typeface="Times New Roman" panose="02020603050405020304" pitchFamily="18" charset="0"/>
              </a:rPr>
              <a:t> </a:t>
            </a:r>
            <a:r>
              <a:rPr sz="2200" b="1" spc="-10" dirty="0">
                <a:cs typeface="Times New Roman" panose="02020603050405020304" pitchFamily="18" charset="0"/>
              </a:rPr>
              <a:t>Trypanosomes</a:t>
            </a:r>
            <a:endParaRPr sz="2200" dirty="0"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33831" y="3183135"/>
            <a:ext cx="3816985" cy="1439545"/>
          </a:xfrm>
          <a:custGeom>
            <a:avLst/>
            <a:gdLst/>
            <a:ahLst/>
            <a:cxnLst/>
            <a:rect l="l" t="t" r="r" b="b"/>
            <a:pathLst>
              <a:path w="3816985" h="1439545">
                <a:moveTo>
                  <a:pt x="1908048" y="0"/>
                </a:moveTo>
                <a:lnTo>
                  <a:pt x="1841058" y="435"/>
                </a:lnTo>
                <a:lnTo>
                  <a:pt x="1774649" y="1731"/>
                </a:lnTo>
                <a:lnTo>
                  <a:pt x="1708858" y="3875"/>
                </a:lnTo>
                <a:lnTo>
                  <a:pt x="1643722" y="6851"/>
                </a:lnTo>
                <a:lnTo>
                  <a:pt x="1579280" y="10646"/>
                </a:lnTo>
                <a:lnTo>
                  <a:pt x="1515569" y="15245"/>
                </a:lnTo>
                <a:lnTo>
                  <a:pt x="1452628" y="20633"/>
                </a:lnTo>
                <a:lnTo>
                  <a:pt x="1390494" y="26798"/>
                </a:lnTo>
                <a:lnTo>
                  <a:pt x="1329204" y="33723"/>
                </a:lnTo>
                <a:lnTo>
                  <a:pt x="1268798" y="41396"/>
                </a:lnTo>
                <a:lnTo>
                  <a:pt x="1209311" y="49802"/>
                </a:lnTo>
                <a:lnTo>
                  <a:pt x="1150784" y="58926"/>
                </a:lnTo>
                <a:lnTo>
                  <a:pt x="1093252" y="68754"/>
                </a:lnTo>
                <a:lnTo>
                  <a:pt x="1036754" y="79272"/>
                </a:lnTo>
                <a:lnTo>
                  <a:pt x="981329" y="90466"/>
                </a:lnTo>
                <a:lnTo>
                  <a:pt x="927013" y="102322"/>
                </a:lnTo>
                <a:lnTo>
                  <a:pt x="873844" y="114825"/>
                </a:lnTo>
                <a:lnTo>
                  <a:pt x="821861" y="127960"/>
                </a:lnTo>
                <a:lnTo>
                  <a:pt x="771101" y="141715"/>
                </a:lnTo>
                <a:lnTo>
                  <a:pt x="721602" y="156074"/>
                </a:lnTo>
                <a:lnTo>
                  <a:pt x="673401" y="171023"/>
                </a:lnTo>
                <a:lnTo>
                  <a:pt x="626538" y="186547"/>
                </a:lnTo>
                <a:lnTo>
                  <a:pt x="581049" y="202634"/>
                </a:lnTo>
                <a:lnTo>
                  <a:pt x="536972" y="219267"/>
                </a:lnTo>
                <a:lnTo>
                  <a:pt x="494345" y="236434"/>
                </a:lnTo>
                <a:lnTo>
                  <a:pt x="453206" y="254120"/>
                </a:lnTo>
                <a:lnTo>
                  <a:pt x="413593" y="272310"/>
                </a:lnTo>
                <a:lnTo>
                  <a:pt x="375544" y="290990"/>
                </a:lnTo>
                <a:lnTo>
                  <a:pt x="339096" y="310146"/>
                </a:lnTo>
                <a:lnTo>
                  <a:pt x="304287" y="329765"/>
                </a:lnTo>
                <a:lnTo>
                  <a:pt x="271155" y="349830"/>
                </a:lnTo>
                <a:lnTo>
                  <a:pt x="210075" y="391246"/>
                </a:lnTo>
                <a:lnTo>
                  <a:pt x="156156" y="434281"/>
                </a:lnTo>
                <a:lnTo>
                  <a:pt x="109702" y="478821"/>
                </a:lnTo>
                <a:lnTo>
                  <a:pt x="71016" y="524750"/>
                </a:lnTo>
                <a:lnTo>
                  <a:pt x="40400" y="571956"/>
                </a:lnTo>
                <a:lnTo>
                  <a:pt x="18157" y="620324"/>
                </a:lnTo>
                <a:lnTo>
                  <a:pt x="4589" y="669740"/>
                </a:lnTo>
                <a:lnTo>
                  <a:pt x="0" y="720090"/>
                </a:lnTo>
                <a:lnTo>
                  <a:pt x="1153" y="745326"/>
                </a:lnTo>
                <a:lnTo>
                  <a:pt x="10270" y="795134"/>
                </a:lnTo>
                <a:lnTo>
                  <a:pt x="28213" y="843959"/>
                </a:lnTo>
                <a:lnTo>
                  <a:pt x="54681" y="891686"/>
                </a:lnTo>
                <a:lnTo>
                  <a:pt x="89370" y="938201"/>
                </a:lnTo>
                <a:lnTo>
                  <a:pt x="131977" y="983389"/>
                </a:lnTo>
                <a:lnTo>
                  <a:pt x="182201" y="1027137"/>
                </a:lnTo>
                <a:lnTo>
                  <a:pt x="239739" y="1069329"/>
                </a:lnTo>
                <a:lnTo>
                  <a:pt x="304287" y="1109851"/>
                </a:lnTo>
                <a:lnTo>
                  <a:pt x="339096" y="1129450"/>
                </a:lnTo>
                <a:lnTo>
                  <a:pt x="375544" y="1148588"/>
                </a:lnTo>
                <a:lnTo>
                  <a:pt x="413593" y="1167252"/>
                </a:lnTo>
                <a:lnTo>
                  <a:pt x="453206" y="1185426"/>
                </a:lnTo>
                <a:lnTo>
                  <a:pt x="494345" y="1203098"/>
                </a:lnTo>
                <a:lnTo>
                  <a:pt x="536972" y="1220251"/>
                </a:lnTo>
                <a:lnTo>
                  <a:pt x="581049" y="1236873"/>
                </a:lnTo>
                <a:lnTo>
                  <a:pt x="626538" y="1252948"/>
                </a:lnTo>
                <a:lnTo>
                  <a:pt x="673401" y="1268462"/>
                </a:lnTo>
                <a:lnTo>
                  <a:pt x="721602" y="1283402"/>
                </a:lnTo>
                <a:lnTo>
                  <a:pt x="771101" y="1297753"/>
                </a:lnTo>
                <a:lnTo>
                  <a:pt x="821861" y="1311499"/>
                </a:lnTo>
                <a:lnTo>
                  <a:pt x="873844" y="1324628"/>
                </a:lnTo>
                <a:lnTo>
                  <a:pt x="927013" y="1337125"/>
                </a:lnTo>
                <a:lnTo>
                  <a:pt x="981329" y="1348975"/>
                </a:lnTo>
                <a:lnTo>
                  <a:pt x="1036754" y="1360165"/>
                </a:lnTo>
                <a:lnTo>
                  <a:pt x="1093252" y="1370679"/>
                </a:lnTo>
                <a:lnTo>
                  <a:pt x="1150784" y="1380504"/>
                </a:lnTo>
                <a:lnTo>
                  <a:pt x="1209311" y="1389625"/>
                </a:lnTo>
                <a:lnTo>
                  <a:pt x="1268798" y="1398028"/>
                </a:lnTo>
                <a:lnTo>
                  <a:pt x="1329204" y="1405699"/>
                </a:lnTo>
                <a:lnTo>
                  <a:pt x="1390494" y="1412623"/>
                </a:lnTo>
                <a:lnTo>
                  <a:pt x="1452628" y="1418786"/>
                </a:lnTo>
                <a:lnTo>
                  <a:pt x="1515569" y="1424174"/>
                </a:lnTo>
                <a:lnTo>
                  <a:pt x="1579280" y="1428772"/>
                </a:lnTo>
                <a:lnTo>
                  <a:pt x="1643722" y="1432566"/>
                </a:lnTo>
                <a:lnTo>
                  <a:pt x="1708858" y="1435542"/>
                </a:lnTo>
                <a:lnTo>
                  <a:pt x="1774649" y="1437686"/>
                </a:lnTo>
                <a:lnTo>
                  <a:pt x="1841058" y="1438982"/>
                </a:lnTo>
                <a:lnTo>
                  <a:pt x="1908048" y="1439418"/>
                </a:lnTo>
                <a:lnTo>
                  <a:pt x="1975038" y="1438982"/>
                </a:lnTo>
                <a:lnTo>
                  <a:pt x="2041450" y="1437686"/>
                </a:lnTo>
                <a:lnTo>
                  <a:pt x="2107246" y="1435542"/>
                </a:lnTo>
                <a:lnTo>
                  <a:pt x="2172389" y="1432566"/>
                </a:lnTo>
                <a:lnTo>
                  <a:pt x="2236839" y="1428772"/>
                </a:lnTo>
                <a:lnTo>
                  <a:pt x="2300560" y="1424174"/>
                </a:lnTo>
                <a:lnTo>
                  <a:pt x="2363513" y="1418786"/>
                </a:lnTo>
                <a:lnTo>
                  <a:pt x="2425660" y="1412623"/>
                </a:lnTo>
                <a:lnTo>
                  <a:pt x="2486964" y="1405699"/>
                </a:lnTo>
                <a:lnTo>
                  <a:pt x="2547386" y="1398028"/>
                </a:lnTo>
                <a:lnTo>
                  <a:pt x="2606889" y="1389625"/>
                </a:lnTo>
                <a:lnTo>
                  <a:pt x="2665435" y="1380504"/>
                </a:lnTo>
                <a:lnTo>
                  <a:pt x="2722986" y="1370679"/>
                </a:lnTo>
                <a:lnTo>
                  <a:pt x="2779503" y="1360165"/>
                </a:lnTo>
                <a:lnTo>
                  <a:pt x="2834950" y="1348975"/>
                </a:lnTo>
                <a:lnTo>
                  <a:pt x="2889287" y="1337125"/>
                </a:lnTo>
                <a:lnTo>
                  <a:pt x="2942478" y="1324628"/>
                </a:lnTo>
                <a:lnTo>
                  <a:pt x="2994484" y="1311499"/>
                </a:lnTo>
                <a:lnTo>
                  <a:pt x="3045267" y="1297753"/>
                </a:lnTo>
                <a:lnTo>
                  <a:pt x="3094790" y="1283402"/>
                </a:lnTo>
                <a:lnTo>
                  <a:pt x="3143014" y="1268462"/>
                </a:lnTo>
                <a:lnTo>
                  <a:pt x="3189902" y="1252948"/>
                </a:lnTo>
                <a:lnTo>
                  <a:pt x="3235415" y="1236873"/>
                </a:lnTo>
                <a:lnTo>
                  <a:pt x="3279516" y="1220251"/>
                </a:lnTo>
                <a:lnTo>
                  <a:pt x="3322167" y="1203098"/>
                </a:lnTo>
                <a:lnTo>
                  <a:pt x="3363330" y="1185426"/>
                </a:lnTo>
                <a:lnTo>
                  <a:pt x="3402967" y="1167252"/>
                </a:lnTo>
                <a:lnTo>
                  <a:pt x="3441040" y="1148588"/>
                </a:lnTo>
                <a:lnTo>
                  <a:pt x="3477512" y="1129450"/>
                </a:lnTo>
                <a:lnTo>
                  <a:pt x="3512343" y="1109851"/>
                </a:lnTo>
                <a:lnTo>
                  <a:pt x="3545497" y="1089806"/>
                </a:lnTo>
                <a:lnTo>
                  <a:pt x="3606620" y="1048434"/>
                </a:lnTo>
                <a:lnTo>
                  <a:pt x="3660577" y="1005450"/>
                </a:lnTo>
                <a:lnTo>
                  <a:pt x="3707066" y="960968"/>
                </a:lnTo>
                <a:lnTo>
                  <a:pt x="3745782" y="915102"/>
                </a:lnTo>
                <a:lnTo>
                  <a:pt x="3776422" y="867967"/>
                </a:lnTo>
                <a:lnTo>
                  <a:pt x="3798684" y="819676"/>
                </a:lnTo>
                <a:lnTo>
                  <a:pt x="3812264" y="770346"/>
                </a:lnTo>
                <a:lnTo>
                  <a:pt x="3816858" y="720090"/>
                </a:lnTo>
                <a:lnTo>
                  <a:pt x="3815703" y="694805"/>
                </a:lnTo>
                <a:lnTo>
                  <a:pt x="3806578" y="644908"/>
                </a:lnTo>
                <a:lnTo>
                  <a:pt x="3788620" y="596002"/>
                </a:lnTo>
                <a:lnTo>
                  <a:pt x="3762131" y="548201"/>
                </a:lnTo>
                <a:lnTo>
                  <a:pt x="3727414" y="501619"/>
                </a:lnTo>
                <a:lnTo>
                  <a:pt x="3684774" y="456370"/>
                </a:lnTo>
                <a:lnTo>
                  <a:pt x="3634513" y="412569"/>
                </a:lnTo>
                <a:lnTo>
                  <a:pt x="3576935" y="370329"/>
                </a:lnTo>
                <a:lnTo>
                  <a:pt x="3512343" y="329765"/>
                </a:lnTo>
                <a:lnTo>
                  <a:pt x="3477512" y="310146"/>
                </a:lnTo>
                <a:lnTo>
                  <a:pt x="3441040" y="290990"/>
                </a:lnTo>
                <a:lnTo>
                  <a:pt x="3402967" y="272310"/>
                </a:lnTo>
                <a:lnTo>
                  <a:pt x="3363330" y="254120"/>
                </a:lnTo>
                <a:lnTo>
                  <a:pt x="3322167" y="236434"/>
                </a:lnTo>
                <a:lnTo>
                  <a:pt x="3279516" y="219267"/>
                </a:lnTo>
                <a:lnTo>
                  <a:pt x="3235415" y="202634"/>
                </a:lnTo>
                <a:lnTo>
                  <a:pt x="3189902" y="186547"/>
                </a:lnTo>
                <a:lnTo>
                  <a:pt x="3143014" y="171023"/>
                </a:lnTo>
                <a:lnTo>
                  <a:pt x="3094790" y="156074"/>
                </a:lnTo>
                <a:lnTo>
                  <a:pt x="3045267" y="141715"/>
                </a:lnTo>
                <a:lnTo>
                  <a:pt x="2994484" y="127960"/>
                </a:lnTo>
                <a:lnTo>
                  <a:pt x="2942478" y="114825"/>
                </a:lnTo>
                <a:lnTo>
                  <a:pt x="2889287" y="102322"/>
                </a:lnTo>
                <a:lnTo>
                  <a:pt x="2834950" y="90466"/>
                </a:lnTo>
                <a:lnTo>
                  <a:pt x="2779503" y="79272"/>
                </a:lnTo>
                <a:lnTo>
                  <a:pt x="2722986" y="68754"/>
                </a:lnTo>
                <a:lnTo>
                  <a:pt x="2665435" y="58926"/>
                </a:lnTo>
                <a:lnTo>
                  <a:pt x="2606889" y="49802"/>
                </a:lnTo>
                <a:lnTo>
                  <a:pt x="2547386" y="41396"/>
                </a:lnTo>
                <a:lnTo>
                  <a:pt x="2486964" y="33723"/>
                </a:lnTo>
                <a:lnTo>
                  <a:pt x="2425660" y="26798"/>
                </a:lnTo>
                <a:lnTo>
                  <a:pt x="2363513" y="20633"/>
                </a:lnTo>
                <a:lnTo>
                  <a:pt x="2300560" y="15245"/>
                </a:lnTo>
                <a:lnTo>
                  <a:pt x="2236839" y="10646"/>
                </a:lnTo>
                <a:lnTo>
                  <a:pt x="2172389" y="6851"/>
                </a:lnTo>
                <a:lnTo>
                  <a:pt x="2107246" y="3875"/>
                </a:lnTo>
                <a:lnTo>
                  <a:pt x="2041450" y="1731"/>
                </a:lnTo>
                <a:lnTo>
                  <a:pt x="1975038" y="435"/>
                </a:lnTo>
                <a:lnTo>
                  <a:pt x="1908048" y="0"/>
                </a:lnTo>
                <a:close/>
              </a:path>
            </a:pathLst>
          </a:custGeom>
          <a:ln w="349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BB5B8D-C532-AD17-7BEA-41A5437AD339}"/>
              </a:ext>
            </a:extLst>
          </p:cNvPr>
          <p:cNvSpPr/>
          <p:nvPr/>
        </p:nvSpPr>
        <p:spPr>
          <a:xfrm>
            <a:off x="1952596" y="214290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u="sng" dirty="0">
                <a:solidFill>
                  <a:srgbClr val="C00000"/>
                </a:solidFill>
              </a:rPr>
              <a:t>                                     Flagellés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460" y="2725927"/>
            <a:ext cx="5575300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Embadomonas</a:t>
            </a:r>
            <a:r>
              <a:rPr sz="4000" i="1" spc="-2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4000" i="1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intestinalis</a:t>
            </a:r>
            <a:endParaRPr sz="4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84119" y="681227"/>
            <a:ext cx="7442200" cy="4547870"/>
            <a:chOff x="960119" y="681227"/>
            <a:chExt cx="7442200" cy="4547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2311" y="836675"/>
              <a:ext cx="7415784" cy="42489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73073" y="694181"/>
              <a:ext cx="7416165" cy="1007744"/>
            </a:xfrm>
            <a:custGeom>
              <a:avLst/>
              <a:gdLst/>
              <a:ahLst/>
              <a:cxnLst/>
              <a:rect l="l" t="t" r="r" b="b"/>
              <a:pathLst>
                <a:path w="7416165" h="1007744">
                  <a:moveTo>
                    <a:pt x="7415783" y="0"/>
                  </a:moveTo>
                  <a:lnTo>
                    <a:pt x="0" y="0"/>
                  </a:lnTo>
                  <a:lnTo>
                    <a:pt x="0" y="1007363"/>
                  </a:lnTo>
                  <a:lnTo>
                    <a:pt x="7415783" y="1007363"/>
                  </a:lnTo>
                  <a:lnTo>
                    <a:pt x="74157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3073" y="694181"/>
              <a:ext cx="7416165" cy="1007744"/>
            </a:xfrm>
            <a:custGeom>
              <a:avLst/>
              <a:gdLst/>
              <a:ahLst/>
              <a:cxnLst/>
              <a:rect l="l" t="t" r="r" b="b"/>
              <a:pathLst>
                <a:path w="7416165" h="1007744">
                  <a:moveTo>
                    <a:pt x="0" y="1007363"/>
                  </a:moveTo>
                  <a:lnTo>
                    <a:pt x="7415783" y="1007363"/>
                  </a:lnTo>
                  <a:lnTo>
                    <a:pt x="7415783" y="0"/>
                  </a:lnTo>
                  <a:lnTo>
                    <a:pt x="0" y="0"/>
                  </a:lnTo>
                  <a:lnTo>
                    <a:pt x="0" y="100736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2312" y="1341119"/>
              <a:ext cx="7416800" cy="3745229"/>
            </a:xfrm>
            <a:custGeom>
              <a:avLst/>
              <a:gdLst/>
              <a:ahLst/>
              <a:cxnLst/>
              <a:rect l="l" t="t" r="r" b="b"/>
              <a:pathLst>
                <a:path w="7416800" h="3745229">
                  <a:moveTo>
                    <a:pt x="288036" y="0"/>
                  </a:moveTo>
                  <a:lnTo>
                    <a:pt x="0" y="0"/>
                  </a:lnTo>
                  <a:lnTo>
                    <a:pt x="0" y="3744468"/>
                  </a:lnTo>
                  <a:lnTo>
                    <a:pt x="288036" y="3744468"/>
                  </a:lnTo>
                  <a:lnTo>
                    <a:pt x="288036" y="0"/>
                  </a:lnTo>
                  <a:close/>
                </a:path>
                <a:path w="7416800" h="3745229">
                  <a:moveTo>
                    <a:pt x="7416546" y="360426"/>
                  </a:moveTo>
                  <a:lnTo>
                    <a:pt x="6624066" y="360426"/>
                  </a:lnTo>
                  <a:lnTo>
                    <a:pt x="6624066" y="3745230"/>
                  </a:lnTo>
                  <a:lnTo>
                    <a:pt x="7416546" y="3745230"/>
                  </a:lnTo>
                  <a:lnTo>
                    <a:pt x="7416546" y="3604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96377" y="1701545"/>
              <a:ext cx="792480" cy="3385185"/>
            </a:xfrm>
            <a:custGeom>
              <a:avLst/>
              <a:gdLst/>
              <a:ahLst/>
              <a:cxnLst/>
              <a:rect l="l" t="t" r="r" b="b"/>
              <a:pathLst>
                <a:path w="792479" h="3385185">
                  <a:moveTo>
                    <a:pt x="0" y="3384804"/>
                  </a:moveTo>
                  <a:lnTo>
                    <a:pt x="792479" y="3384804"/>
                  </a:lnTo>
                  <a:lnTo>
                    <a:pt x="792479" y="0"/>
                  </a:lnTo>
                  <a:lnTo>
                    <a:pt x="0" y="0"/>
                  </a:lnTo>
                  <a:lnTo>
                    <a:pt x="0" y="338480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3940" y="1701545"/>
              <a:ext cx="7344409" cy="3527425"/>
            </a:xfrm>
            <a:custGeom>
              <a:avLst/>
              <a:gdLst/>
              <a:ahLst/>
              <a:cxnLst/>
              <a:rect l="l" t="t" r="r" b="b"/>
              <a:pathLst>
                <a:path w="7344409" h="3527425">
                  <a:moveTo>
                    <a:pt x="7344156" y="3022854"/>
                  </a:moveTo>
                  <a:lnTo>
                    <a:pt x="3888486" y="3022854"/>
                  </a:lnTo>
                  <a:lnTo>
                    <a:pt x="3888486" y="0"/>
                  </a:lnTo>
                  <a:lnTo>
                    <a:pt x="2809494" y="0"/>
                  </a:lnTo>
                  <a:lnTo>
                    <a:pt x="2809494" y="3022854"/>
                  </a:lnTo>
                  <a:lnTo>
                    <a:pt x="0" y="3022854"/>
                  </a:lnTo>
                  <a:lnTo>
                    <a:pt x="0" y="3527298"/>
                  </a:lnTo>
                  <a:lnTo>
                    <a:pt x="7344156" y="3527298"/>
                  </a:lnTo>
                  <a:lnTo>
                    <a:pt x="7344156" y="30228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53434" y="1701545"/>
              <a:ext cx="1079500" cy="3023870"/>
            </a:xfrm>
            <a:custGeom>
              <a:avLst/>
              <a:gdLst/>
              <a:ahLst/>
              <a:cxnLst/>
              <a:rect l="l" t="t" r="r" b="b"/>
              <a:pathLst>
                <a:path w="1079500" h="3023870">
                  <a:moveTo>
                    <a:pt x="0" y="3023616"/>
                  </a:moveTo>
                  <a:lnTo>
                    <a:pt x="1078991" y="3023616"/>
                  </a:lnTo>
                  <a:lnTo>
                    <a:pt x="1078991" y="0"/>
                  </a:lnTo>
                  <a:lnTo>
                    <a:pt x="0" y="0"/>
                  </a:lnTo>
                  <a:lnTo>
                    <a:pt x="0" y="302361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82670" y="4996262"/>
            <a:ext cx="1449070" cy="1271905"/>
          </a:xfrm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marL="516890">
              <a:spcBef>
                <a:spcPts val="2065"/>
              </a:spcBef>
            </a:pPr>
            <a:r>
              <a:rPr sz="4000" spc="-25" dirty="0">
                <a:solidFill>
                  <a:srgbClr val="FF0000"/>
                </a:solidFill>
                <a:latin typeface="Times New Roman"/>
                <a:cs typeface="Times New Roman"/>
              </a:rPr>
              <a:t>FV</a:t>
            </a:r>
            <a:endParaRPr sz="4000">
              <a:latin typeface="Times New Roman"/>
              <a:cs typeface="Times New Roman"/>
            </a:endParaRPr>
          </a:p>
          <a:p>
            <a:pPr marL="12700">
              <a:spcBef>
                <a:spcPts val="890"/>
              </a:spcBef>
            </a:pPr>
            <a:r>
              <a:rPr spc="-10" dirty="0">
                <a:latin typeface="Calibri"/>
                <a:cs typeface="Calibri"/>
              </a:rPr>
              <a:t>3-17µm/3-</a:t>
            </a:r>
            <a:r>
              <a:rPr spc="-25" dirty="0">
                <a:latin typeface="Calibri"/>
                <a:cs typeface="Calibri"/>
              </a:rPr>
              <a:t>5µm</a:t>
            </a:r>
            <a:endParaRPr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1964" y="5318253"/>
            <a:ext cx="133286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325" algn="ctr">
              <a:lnSpc>
                <a:spcPts val="4675"/>
              </a:lnSpc>
              <a:spcBef>
                <a:spcPts val="95"/>
              </a:spcBef>
            </a:pPr>
            <a:r>
              <a:rPr sz="4000" spc="-25" dirty="0">
                <a:solidFill>
                  <a:srgbClr val="FF0000"/>
                </a:solidFill>
                <a:latin typeface="Times New Roman"/>
                <a:cs typeface="Times New Roman"/>
              </a:rPr>
              <a:t>FK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ts val="2035"/>
              </a:lnSpc>
            </a:pPr>
            <a:r>
              <a:rPr spc="-10" dirty="0">
                <a:latin typeface="Calibri"/>
                <a:cs typeface="Calibri"/>
              </a:rPr>
              <a:t>4-6µm/2-</a:t>
            </a:r>
            <a:r>
              <a:rPr spc="-25" dirty="0">
                <a:latin typeface="Calibri"/>
                <a:cs typeface="Calibri"/>
              </a:rPr>
              <a:t>3µm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4347" y="1124712"/>
            <a:ext cx="6623304" cy="42626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86861" y="5465776"/>
            <a:ext cx="39312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FV/Trichomonas</a:t>
            </a:r>
            <a:r>
              <a:rPr sz="3200" b="1" i="1" u="sng" spc="-1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tenax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2857" y="2199988"/>
            <a:ext cx="7986286" cy="1675459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54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Flagellés</a:t>
            </a:r>
            <a:r>
              <a:rPr sz="5400" spc="-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 </a:t>
            </a:r>
            <a:r>
              <a:rPr sz="54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urogénitaux:</a:t>
            </a:r>
            <a:r>
              <a:rPr sz="5400" spc="-7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 </a:t>
            </a:r>
            <a:r>
              <a:rPr sz="5400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Pathogène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890" y="2293747"/>
            <a:ext cx="482155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Trichomonas</a:t>
            </a:r>
            <a:r>
              <a:rPr sz="4000" i="1" spc="-2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4000" i="1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vaginalis</a:t>
            </a:r>
            <a:endParaRPr sz="4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828" y="169277"/>
            <a:ext cx="3322127" cy="352019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Taxonomie</a:t>
            </a:r>
            <a:r>
              <a:rPr sz="2200" spc="-130" dirty="0">
                <a:solidFill>
                  <a:srgbClr val="FF0000"/>
                </a:solidFill>
              </a:rPr>
              <a:t> </a:t>
            </a:r>
            <a:r>
              <a:rPr sz="2200" spc="-5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0547" y="718329"/>
            <a:ext cx="11644603" cy="454111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73025" marR="156210" indent="-60960">
              <a:lnSpc>
                <a:spcPct val="110600"/>
              </a:lnSpc>
              <a:spcBef>
                <a:spcPts val="155"/>
              </a:spcBef>
            </a:pPr>
            <a:r>
              <a:rPr sz="2000" b="1" dirty="0">
                <a:cs typeface="Times New Roman"/>
              </a:rPr>
              <a:t>Embranchement:</a:t>
            </a:r>
            <a:r>
              <a:rPr sz="2000" b="1" spc="-75" dirty="0">
                <a:cs typeface="Times New Roman"/>
              </a:rPr>
              <a:t> </a:t>
            </a:r>
            <a:r>
              <a:rPr sz="2000" i="1" spc="-10" dirty="0" err="1">
                <a:cs typeface="Times New Roman"/>
              </a:rPr>
              <a:t>Protozoaire</a:t>
            </a:r>
            <a:r>
              <a:rPr sz="2000" i="1" spc="-10" dirty="0">
                <a:cs typeface="Times New Roman"/>
              </a:rPr>
              <a:t> </a:t>
            </a:r>
            <a:endParaRPr lang="fr-FR" sz="2000" i="1" spc="-10" dirty="0">
              <a:cs typeface="Times New Roman"/>
            </a:endParaRPr>
          </a:p>
          <a:p>
            <a:pPr marL="73025" marR="156210" indent="-60960">
              <a:lnSpc>
                <a:spcPct val="110600"/>
              </a:lnSpc>
              <a:spcBef>
                <a:spcPts val="155"/>
              </a:spcBef>
            </a:pPr>
            <a:r>
              <a:rPr sz="2000" b="1" dirty="0">
                <a:cs typeface="Times New Roman"/>
              </a:rPr>
              <a:t>Classe:</a:t>
            </a:r>
            <a:r>
              <a:rPr sz="2000" b="1" spc="-20" dirty="0">
                <a:cs typeface="Times New Roman"/>
              </a:rPr>
              <a:t> </a:t>
            </a:r>
            <a:r>
              <a:rPr sz="2000" spc="-10" dirty="0" err="1">
                <a:cs typeface="Times New Roman"/>
              </a:rPr>
              <a:t>Zoomastigophorea</a:t>
            </a:r>
            <a:r>
              <a:rPr sz="2000" spc="-10" dirty="0">
                <a:cs typeface="Times New Roman"/>
              </a:rPr>
              <a:t> </a:t>
            </a:r>
            <a:endParaRPr lang="fr-FR" sz="2000" spc="-10" dirty="0">
              <a:cs typeface="Times New Roman"/>
            </a:endParaRPr>
          </a:p>
          <a:p>
            <a:pPr marL="73025" marR="156210" indent="-60960">
              <a:lnSpc>
                <a:spcPct val="110600"/>
              </a:lnSpc>
              <a:spcBef>
                <a:spcPts val="155"/>
              </a:spcBef>
            </a:pPr>
            <a:r>
              <a:rPr sz="2000" b="1" dirty="0">
                <a:cs typeface="Times New Roman"/>
              </a:rPr>
              <a:t>Ordre:</a:t>
            </a:r>
            <a:r>
              <a:rPr sz="2000" b="1" spc="-65" dirty="0">
                <a:cs typeface="Times New Roman"/>
              </a:rPr>
              <a:t> </a:t>
            </a:r>
            <a:r>
              <a:rPr sz="2000" i="1" spc="-10" dirty="0" err="1">
                <a:cs typeface="Times New Roman"/>
              </a:rPr>
              <a:t>Trichomonadida</a:t>
            </a:r>
            <a:r>
              <a:rPr sz="2000" i="1" spc="-10" dirty="0">
                <a:cs typeface="Times New Roman"/>
              </a:rPr>
              <a:t> </a:t>
            </a:r>
            <a:endParaRPr lang="fr-FR" sz="2000" i="1" spc="-10" dirty="0">
              <a:cs typeface="Times New Roman"/>
            </a:endParaRPr>
          </a:p>
          <a:p>
            <a:pPr marL="73025" marR="156210" indent="-60960">
              <a:lnSpc>
                <a:spcPct val="110600"/>
              </a:lnSpc>
              <a:spcBef>
                <a:spcPts val="155"/>
              </a:spcBef>
            </a:pPr>
            <a:r>
              <a:rPr sz="2000" b="1" dirty="0">
                <a:cs typeface="Times New Roman"/>
              </a:rPr>
              <a:t>Famille:</a:t>
            </a:r>
            <a:r>
              <a:rPr sz="2000" b="1" spc="-30" dirty="0">
                <a:cs typeface="Times New Roman"/>
              </a:rPr>
              <a:t> </a:t>
            </a:r>
            <a:r>
              <a:rPr sz="2000" i="1" spc="-10" dirty="0">
                <a:cs typeface="Times New Roman"/>
              </a:rPr>
              <a:t>Trichomonadidae </a:t>
            </a:r>
            <a:r>
              <a:rPr sz="2000" dirty="0">
                <a:cs typeface="Times New Roman"/>
              </a:rPr>
              <a:t>Genre:</a:t>
            </a:r>
            <a:r>
              <a:rPr sz="2000" spc="-70" dirty="0">
                <a:cs typeface="Times New Roman"/>
              </a:rPr>
              <a:t> </a:t>
            </a:r>
            <a:r>
              <a:rPr sz="2000" i="1" spc="-10" dirty="0">
                <a:cs typeface="Times New Roman"/>
              </a:rPr>
              <a:t>Trichomonas</a:t>
            </a:r>
            <a:endParaRPr sz="2000" dirty="0">
              <a:cs typeface="Times New Roman"/>
            </a:endParaRPr>
          </a:p>
          <a:p>
            <a:pPr marL="73025">
              <a:spcBef>
                <a:spcPts val="305"/>
              </a:spcBef>
            </a:pPr>
            <a:r>
              <a:rPr sz="2000" b="1" dirty="0">
                <a:cs typeface="Times New Roman"/>
              </a:rPr>
              <a:t>Espèce:</a:t>
            </a:r>
            <a:r>
              <a:rPr sz="2000" b="1" spc="-200" dirty="0">
                <a:cs typeface="Times New Roman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cs typeface="Calibri"/>
              </a:rPr>
              <a:t>Trichomonas</a:t>
            </a:r>
            <a:r>
              <a:rPr sz="2000" i="1" u="sng" spc="-16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sz="2000" i="1" u="sng" spc="-10" dirty="0">
                <a:uFill>
                  <a:solidFill>
                    <a:srgbClr val="000000"/>
                  </a:solidFill>
                </a:uFill>
                <a:cs typeface="Calibri"/>
              </a:rPr>
              <a:t>vaginalis</a:t>
            </a:r>
            <a:endParaRPr lang="fr-FR" sz="2000" i="1" u="sng" spc="-10" dirty="0">
              <a:uFill>
                <a:solidFill>
                  <a:srgbClr val="000000"/>
                </a:solidFill>
              </a:uFill>
              <a:cs typeface="Calibri"/>
            </a:endParaRPr>
          </a:p>
          <a:p>
            <a:pPr marL="73025">
              <a:spcBef>
                <a:spcPts val="305"/>
              </a:spcBef>
            </a:pPr>
            <a:endParaRPr lang="fr-FR" sz="2000" i="1" u="sng" spc="-10" dirty="0">
              <a:uFill>
                <a:solidFill>
                  <a:srgbClr val="000000"/>
                </a:solidFill>
              </a:uFill>
              <a:cs typeface="Calibri"/>
            </a:endParaRPr>
          </a:p>
          <a:p>
            <a:pPr marL="12700">
              <a:spcBef>
                <a:spcPts val="965"/>
              </a:spcBef>
            </a:pPr>
            <a:r>
              <a:rPr lang="fr-FR"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Définition</a:t>
            </a:r>
            <a:r>
              <a:rPr lang="fr-FR" sz="2000" b="1" spc="-60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z="2000" b="1" spc="-50" dirty="0">
                <a:solidFill>
                  <a:srgbClr val="FF0000"/>
                </a:solidFill>
                <a:cs typeface="Calibri"/>
              </a:rPr>
              <a:t>:</a:t>
            </a:r>
            <a:endParaRPr lang="fr-FR" sz="2000" dirty="0">
              <a:cs typeface="Calibri"/>
            </a:endParaRPr>
          </a:p>
          <a:p>
            <a:pPr marL="355600" marR="5080" indent="-342900">
              <a:lnSpc>
                <a:spcPct val="150000"/>
              </a:lnSpc>
              <a:spcBef>
                <a:spcPts val="869"/>
              </a:spcBef>
              <a:buFont typeface="Arial MT"/>
              <a:buChar char="•"/>
              <a:tabLst>
                <a:tab pos="355600" algn="l"/>
              </a:tabLst>
            </a:pPr>
            <a:r>
              <a:rPr lang="fr-FR" sz="2000" dirty="0">
                <a:cs typeface="Times New Roman"/>
              </a:rPr>
              <a:t>La</a:t>
            </a:r>
            <a:r>
              <a:rPr lang="fr-FR" sz="2000" spc="-120" dirty="0">
                <a:cs typeface="Times New Roman"/>
              </a:rPr>
              <a:t> </a:t>
            </a:r>
            <a:r>
              <a:rPr lang="fr-FR" sz="2000" spc="-10" dirty="0" err="1">
                <a:cs typeface="Times New Roman"/>
              </a:rPr>
              <a:t>Trichomonose</a:t>
            </a:r>
            <a:r>
              <a:rPr lang="fr-FR" sz="2000" spc="-75" dirty="0">
                <a:cs typeface="Times New Roman"/>
              </a:rPr>
              <a:t> </a:t>
            </a:r>
            <a:r>
              <a:rPr lang="fr-FR" sz="2000" spc="-15" dirty="0">
                <a:cs typeface="Times New Roman"/>
              </a:rPr>
              <a:t>uro-</a:t>
            </a:r>
            <a:r>
              <a:rPr lang="fr-FR" sz="2000" dirty="0">
                <a:cs typeface="Times New Roman"/>
              </a:rPr>
              <a:t>génitale</a:t>
            </a:r>
            <a:r>
              <a:rPr lang="fr-FR" sz="2000" spc="-10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est</a:t>
            </a:r>
            <a:r>
              <a:rPr lang="fr-FR" sz="2000" spc="-55" dirty="0">
                <a:cs typeface="Times New Roman"/>
              </a:rPr>
              <a:t> </a:t>
            </a:r>
            <a:r>
              <a:rPr lang="fr-FR" sz="2000" spc="-25" dirty="0">
                <a:cs typeface="Times New Roman"/>
              </a:rPr>
              <a:t>une </a:t>
            </a:r>
            <a:r>
              <a:rPr lang="fr-FR" sz="2000" dirty="0">
                <a:cs typeface="Times New Roman"/>
              </a:rPr>
              <a:t>infection</a:t>
            </a:r>
            <a:r>
              <a:rPr lang="fr-FR" sz="2000" spc="-70" dirty="0">
                <a:cs typeface="Times New Roman"/>
              </a:rPr>
              <a:t> </a:t>
            </a:r>
            <a:r>
              <a:rPr lang="fr-FR" sz="2000" dirty="0">
                <a:solidFill>
                  <a:srgbClr val="00AF50"/>
                </a:solidFill>
                <a:cs typeface="Times New Roman"/>
              </a:rPr>
              <a:t>sexuellement</a:t>
            </a:r>
            <a:r>
              <a:rPr lang="fr-FR" sz="2000" spc="-40" dirty="0">
                <a:solidFill>
                  <a:srgbClr val="00AF50"/>
                </a:solidFill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transmissibles</a:t>
            </a:r>
            <a:r>
              <a:rPr lang="fr-FR" sz="2000" spc="-30" dirty="0">
                <a:cs typeface="Times New Roman"/>
              </a:rPr>
              <a:t> </a:t>
            </a:r>
            <a:r>
              <a:rPr lang="fr-FR" sz="2000" spc="-10" dirty="0">
                <a:cs typeface="Times New Roman"/>
              </a:rPr>
              <a:t>(IST), </a:t>
            </a:r>
            <a:r>
              <a:rPr lang="fr-FR" sz="2000" dirty="0">
                <a:cs typeface="Times New Roman"/>
              </a:rPr>
              <a:t>bénigne,</a:t>
            </a:r>
            <a:r>
              <a:rPr lang="fr-FR" sz="2000" spc="-1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cosmopolite</a:t>
            </a:r>
            <a:r>
              <a:rPr lang="fr-FR" sz="2000" spc="-2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et fréquente,</a:t>
            </a:r>
            <a:r>
              <a:rPr lang="fr-FR" sz="2000" spc="-1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due</a:t>
            </a:r>
            <a:r>
              <a:rPr lang="fr-FR" sz="2000" spc="5" dirty="0">
                <a:cs typeface="Times New Roman"/>
              </a:rPr>
              <a:t> </a:t>
            </a:r>
            <a:r>
              <a:rPr lang="fr-FR" sz="2000" spc="-50" dirty="0">
                <a:cs typeface="Times New Roman"/>
              </a:rPr>
              <a:t>à </a:t>
            </a:r>
            <a:r>
              <a:rPr lang="fr-FR" sz="2000" dirty="0">
                <a:cs typeface="Times New Roman"/>
              </a:rPr>
              <a:t>protozoaire</a:t>
            </a:r>
            <a:r>
              <a:rPr lang="fr-FR" sz="2000" spc="-12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flagellé</a:t>
            </a:r>
            <a:r>
              <a:rPr lang="fr-FR" sz="2000" spc="-155" dirty="0">
                <a:cs typeface="Times New Roman"/>
              </a:rPr>
              <a:t> </a:t>
            </a:r>
            <a:r>
              <a:rPr lang="fr-FR" sz="2000" i="1" u="sng" dirty="0">
                <a:uFill>
                  <a:solidFill>
                    <a:srgbClr val="000000"/>
                  </a:solidFill>
                </a:uFill>
                <a:cs typeface="Times New Roman"/>
              </a:rPr>
              <a:t>Trichomonas</a:t>
            </a:r>
            <a:r>
              <a:rPr lang="fr-FR" sz="2000" i="1" u="sng" spc="-130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lang="fr-FR" sz="2000" i="1" u="sng" spc="-10" dirty="0">
                <a:uFill>
                  <a:solidFill>
                    <a:srgbClr val="000000"/>
                  </a:solidFill>
                </a:uFill>
                <a:cs typeface="Times New Roman"/>
              </a:rPr>
              <a:t>vaginalis</a:t>
            </a:r>
            <a:r>
              <a:rPr lang="fr-FR" sz="2000" spc="-10" dirty="0">
                <a:cs typeface="Times New Roman"/>
              </a:rPr>
              <a:t>, </a:t>
            </a:r>
            <a:r>
              <a:rPr lang="fr-FR" sz="2000" dirty="0">
                <a:cs typeface="Times New Roman"/>
              </a:rPr>
              <a:t>parasite</a:t>
            </a:r>
            <a:r>
              <a:rPr lang="fr-FR" sz="2000" spc="-3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des</a:t>
            </a:r>
            <a:r>
              <a:rPr lang="fr-FR" sz="2000" spc="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voies</a:t>
            </a:r>
            <a:r>
              <a:rPr lang="fr-FR" sz="2000" spc="-15" dirty="0">
                <a:cs typeface="Times New Roman"/>
              </a:rPr>
              <a:t> </a:t>
            </a:r>
            <a:r>
              <a:rPr lang="fr-FR" sz="2000" spc="-25" dirty="0">
                <a:cs typeface="Times New Roman"/>
              </a:rPr>
              <a:t>uro-</a:t>
            </a:r>
            <a:r>
              <a:rPr lang="fr-FR" sz="2000" spc="-10" dirty="0">
                <a:cs typeface="Times New Roman"/>
              </a:rPr>
              <a:t>génitales</a:t>
            </a:r>
            <a:endParaRPr lang="fr-FR" sz="2000" dirty="0">
              <a:cs typeface="Times New Roman"/>
            </a:endParaRPr>
          </a:p>
          <a:p>
            <a:pPr marL="355600" marR="443230" indent="-342900">
              <a:lnSpc>
                <a:spcPct val="15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1950085" algn="l"/>
                <a:tab pos="4086225" algn="l"/>
              </a:tabLst>
            </a:pPr>
            <a:r>
              <a:rPr lang="fr-FR" sz="2000" spc="-10" dirty="0">
                <a:cs typeface="Times New Roman"/>
              </a:rPr>
              <a:t>Bouche, amygdales, </a:t>
            </a:r>
            <a:r>
              <a:rPr lang="fr-FR" sz="2000" dirty="0">
                <a:cs typeface="Times New Roman"/>
              </a:rPr>
              <a:t>rectum,</a:t>
            </a:r>
            <a:r>
              <a:rPr lang="fr-FR" sz="2000" spc="-6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en</a:t>
            </a:r>
            <a:r>
              <a:rPr lang="fr-FR" sz="2000" spc="-45" dirty="0">
                <a:cs typeface="Times New Roman"/>
              </a:rPr>
              <a:t> </a:t>
            </a:r>
            <a:r>
              <a:rPr lang="fr-FR" sz="2000" spc="-10" dirty="0">
                <a:cs typeface="Times New Roman"/>
              </a:rPr>
              <a:t>fonction </a:t>
            </a:r>
            <a:r>
              <a:rPr lang="fr-FR" sz="2000" dirty="0">
                <a:cs typeface="Times New Roman"/>
              </a:rPr>
              <a:t>des</a:t>
            </a:r>
            <a:r>
              <a:rPr lang="fr-FR" sz="2000" spc="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pratiques</a:t>
            </a:r>
            <a:r>
              <a:rPr lang="fr-FR" sz="2000" spc="-5" dirty="0">
                <a:cs typeface="Times New Roman"/>
              </a:rPr>
              <a:t> </a:t>
            </a:r>
            <a:r>
              <a:rPr lang="fr-FR" sz="2000" spc="-10" dirty="0">
                <a:cs typeface="Times New Roman"/>
              </a:rPr>
              <a:t>sexuelles</a:t>
            </a:r>
            <a:endParaRPr lang="fr-FR" sz="2000" dirty="0">
              <a:cs typeface="Times New Roman"/>
            </a:endParaRPr>
          </a:p>
          <a:p>
            <a:pPr marL="73025">
              <a:spcBef>
                <a:spcPts val="305"/>
              </a:spcBef>
            </a:pPr>
            <a:endParaRPr sz="2000" dirty="0"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0978" y="189755"/>
            <a:ext cx="2045335" cy="4375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Morphologie</a:t>
            </a:r>
            <a:r>
              <a:rPr sz="2700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700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: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282" y="627270"/>
            <a:ext cx="12108024" cy="5261056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390"/>
              </a:spcBef>
              <a:tabLst>
                <a:tab pos="772795" algn="l"/>
              </a:tabLst>
            </a:pPr>
            <a:r>
              <a:rPr sz="2500" b="1" u="sng" dirty="0">
                <a:uFill>
                  <a:solidFill>
                    <a:srgbClr val="000000"/>
                  </a:solidFill>
                </a:uFill>
                <a:cs typeface="Times New Roman"/>
              </a:rPr>
              <a:t>FV</a:t>
            </a:r>
            <a:r>
              <a:rPr sz="2500" b="1" u="sng" spc="-80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500" b="1" spc="-50" dirty="0">
                <a:cs typeface="Times New Roman"/>
              </a:rPr>
              <a:t>:</a:t>
            </a:r>
            <a:r>
              <a:rPr lang="fr-FR" sz="2500" b="1" spc="-50" dirty="0">
                <a:cs typeface="Times New Roman"/>
              </a:rPr>
              <a:t> </a:t>
            </a:r>
            <a:r>
              <a:rPr sz="2500" dirty="0" err="1">
                <a:cs typeface="Times New Roman"/>
              </a:rPr>
              <a:t>flagellé</a:t>
            </a:r>
            <a:r>
              <a:rPr sz="2500" dirty="0">
                <a:cs typeface="Times New Roman"/>
              </a:rPr>
              <a:t>,</a:t>
            </a:r>
            <a:r>
              <a:rPr sz="2500" spc="-50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mobile,</a:t>
            </a:r>
            <a:r>
              <a:rPr sz="2500" spc="-60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piriforme,</a:t>
            </a:r>
            <a:r>
              <a:rPr sz="2500" spc="-30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ou</a:t>
            </a:r>
            <a:r>
              <a:rPr sz="2500" spc="-85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amiboïde,</a:t>
            </a:r>
            <a:r>
              <a:rPr sz="2500" spc="-60" dirty="0">
                <a:cs typeface="Times New Roman"/>
              </a:rPr>
              <a:t> </a:t>
            </a:r>
            <a:r>
              <a:rPr sz="2500" spc="-10" dirty="0">
                <a:cs typeface="Times New Roman"/>
              </a:rPr>
              <a:t>incolore, réfringente,mesure</a:t>
            </a:r>
            <a:r>
              <a:rPr sz="2500" dirty="0">
                <a:cs typeface="Times New Roman"/>
              </a:rPr>
              <a:t> de</a:t>
            </a:r>
            <a:r>
              <a:rPr sz="2500" spc="-25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10</a:t>
            </a:r>
            <a:r>
              <a:rPr sz="2500" spc="-30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à</a:t>
            </a:r>
            <a:r>
              <a:rPr sz="2500" spc="-35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15</a:t>
            </a:r>
            <a:r>
              <a:rPr sz="2500" spc="-20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µm</a:t>
            </a:r>
            <a:r>
              <a:rPr sz="2500" spc="-25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de</a:t>
            </a:r>
            <a:r>
              <a:rPr sz="2500" spc="-30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long</a:t>
            </a:r>
            <a:r>
              <a:rPr sz="2500" spc="-30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sur</a:t>
            </a:r>
            <a:r>
              <a:rPr sz="2500" spc="-75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7</a:t>
            </a:r>
            <a:r>
              <a:rPr sz="2500" spc="-20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µm</a:t>
            </a:r>
            <a:r>
              <a:rPr sz="2500" spc="-30" dirty="0">
                <a:cs typeface="Times New Roman"/>
              </a:rPr>
              <a:t> </a:t>
            </a:r>
            <a:r>
              <a:rPr sz="2500" spc="-25" dirty="0">
                <a:cs typeface="Times New Roman"/>
              </a:rPr>
              <a:t>de </a:t>
            </a:r>
            <a:r>
              <a:rPr sz="2500" dirty="0">
                <a:cs typeface="Times New Roman"/>
              </a:rPr>
              <a:t>largeme</a:t>
            </a:r>
            <a:r>
              <a:rPr sz="2500" spc="-20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mbrane</a:t>
            </a:r>
            <a:r>
              <a:rPr sz="2500" spc="-20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ondulante</a:t>
            </a:r>
            <a:r>
              <a:rPr sz="2500" spc="-5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qui</a:t>
            </a:r>
            <a:r>
              <a:rPr sz="2400" spc="-3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s’arrête</a:t>
            </a:r>
            <a:r>
              <a:rPr sz="2400" spc="-7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au</a:t>
            </a:r>
            <a:r>
              <a:rPr sz="2400" spc="-4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2/3</a:t>
            </a:r>
            <a:r>
              <a:rPr sz="2400" spc="-5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de</a:t>
            </a:r>
            <a:r>
              <a:rPr sz="2400" spc="-40" dirty="0">
                <a:cs typeface="Times New Roman"/>
              </a:rPr>
              <a:t> </a:t>
            </a:r>
            <a:r>
              <a:rPr sz="2400" spc="-25" dirty="0">
                <a:cs typeface="Times New Roman"/>
              </a:rPr>
              <a:t>la </a:t>
            </a:r>
            <a:r>
              <a:rPr sz="2400" dirty="0">
                <a:cs typeface="Times New Roman"/>
              </a:rPr>
              <a:t>longueur</a:t>
            </a:r>
            <a:r>
              <a:rPr sz="2400" spc="-8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du</a:t>
            </a:r>
            <a:r>
              <a:rPr sz="2400" spc="-30" dirty="0">
                <a:cs typeface="Times New Roman"/>
              </a:rPr>
              <a:t> </a:t>
            </a:r>
            <a:r>
              <a:rPr sz="2400" spc="-20" dirty="0">
                <a:cs typeface="Times New Roman"/>
              </a:rPr>
              <a:t>corps</a:t>
            </a:r>
            <a:endParaRPr sz="2400" dirty="0"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300"/>
              </a:spcBef>
            </a:pPr>
            <a:r>
              <a:rPr sz="2500" dirty="0">
                <a:cs typeface="Times New Roman"/>
              </a:rPr>
              <a:t>*Noyau</a:t>
            </a:r>
            <a:r>
              <a:rPr sz="2500" spc="-15" dirty="0">
                <a:cs typeface="Times New Roman"/>
              </a:rPr>
              <a:t> </a:t>
            </a:r>
            <a:r>
              <a:rPr sz="2500" spc="-10" dirty="0">
                <a:cs typeface="Times New Roman"/>
              </a:rPr>
              <a:t>ovalaire</a:t>
            </a:r>
            <a:endParaRPr sz="2500" dirty="0">
              <a:cs typeface="Times New Roman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sz="2500" dirty="0">
                <a:cs typeface="Times New Roman"/>
              </a:rPr>
              <a:t>*kinétoplaste</a:t>
            </a:r>
            <a:r>
              <a:rPr sz="2500" spc="-30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d'où</a:t>
            </a:r>
            <a:r>
              <a:rPr sz="2500" spc="-55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partent</a:t>
            </a:r>
            <a:r>
              <a:rPr sz="2500" spc="-40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4</a:t>
            </a:r>
            <a:r>
              <a:rPr sz="2500" spc="-65" dirty="0">
                <a:cs typeface="Times New Roman"/>
              </a:rPr>
              <a:t> </a:t>
            </a:r>
            <a:r>
              <a:rPr sz="2500" spc="-10" dirty="0">
                <a:cs typeface="Times New Roman"/>
              </a:rPr>
              <a:t>flagelles.</a:t>
            </a:r>
            <a:endParaRPr sz="2500" dirty="0">
              <a:cs typeface="Times New Roman"/>
            </a:endParaRPr>
          </a:p>
          <a:p>
            <a:pPr marL="91440" marR="2831465" indent="-79375">
              <a:lnSpc>
                <a:spcPct val="150000"/>
              </a:lnSpc>
            </a:pPr>
            <a:r>
              <a:rPr sz="2500" dirty="0">
                <a:cs typeface="Times New Roman"/>
              </a:rPr>
              <a:t>Lorsque</a:t>
            </a:r>
            <a:r>
              <a:rPr sz="2500" spc="-75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la</a:t>
            </a:r>
            <a:r>
              <a:rPr sz="2500" spc="-75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température</a:t>
            </a:r>
            <a:r>
              <a:rPr sz="2500" spc="-30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baisse</a:t>
            </a:r>
            <a:r>
              <a:rPr sz="2500" spc="-60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la</a:t>
            </a:r>
            <a:r>
              <a:rPr sz="2500" spc="-55" dirty="0">
                <a:cs typeface="Times New Roman"/>
              </a:rPr>
              <a:t> </a:t>
            </a:r>
            <a:r>
              <a:rPr sz="2500" spc="-25" dirty="0">
                <a:cs typeface="Times New Roman"/>
              </a:rPr>
              <a:t>fv </a:t>
            </a:r>
            <a:r>
              <a:rPr sz="2500" dirty="0" err="1">
                <a:cs typeface="Times New Roman"/>
              </a:rPr>
              <a:t>s’arrondie</a:t>
            </a:r>
            <a:r>
              <a:rPr sz="2500" spc="-50" dirty="0">
                <a:cs typeface="Times New Roman"/>
              </a:rPr>
              <a:t> </a:t>
            </a:r>
            <a:endParaRPr lang="fr-FR" sz="2500" spc="-50" dirty="0">
              <a:cs typeface="Times New Roman"/>
            </a:endParaRPr>
          </a:p>
          <a:p>
            <a:pPr marL="91440" marR="2831465" indent="-79375">
              <a:lnSpc>
                <a:spcPct val="150000"/>
              </a:lnSpc>
            </a:pPr>
            <a:r>
              <a:rPr sz="2500" dirty="0">
                <a:cs typeface="Times New Roman"/>
              </a:rPr>
              <a:t>et</a:t>
            </a:r>
            <a:r>
              <a:rPr sz="2500" spc="-80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la</a:t>
            </a:r>
            <a:r>
              <a:rPr sz="2500" spc="-70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mobilité</a:t>
            </a:r>
            <a:r>
              <a:rPr sz="2500" spc="-50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diminue</a:t>
            </a:r>
            <a:r>
              <a:rPr sz="2500" spc="-80" dirty="0">
                <a:cs typeface="Times New Roman"/>
              </a:rPr>
              <a:t> </a:t>
            </a:r>
            <a:r>
              <a:rPr sz="2500" spc="-50" dirty="0">
                <a:cs typeface="Times New Roman"/>
              </a:rPr>
              <a:t>.</a:t>
            </a:r>
            <a:endParaRPr sz="2500" dirty="0">
              <a:cs typeface="Times New Roman"/>
            </a:endParaRPr>
          </a:p>
          <a:p>
            <a:pPr marL="12700" marR="58419" indent="-12700">
              <a:lnSpc>
                <a:spcPct val="150000"/>
              </a:lnSpc>
              <a:spcBef>
                <a:spcPts val="5"/>
              </a:spcBef>
              <a:tabLst>
                <a:tab pos="1504315" algn="l"/>
              </a:tabLst>
            </a:pPr>
            <a:r>
              <a:rPr lang="fr-FR" sz="2500" spc="-10" dirty="0">
                <a:cs typeface="Times New Roman"/>
              </a:rPr>
              <a:t>P</a:t>
            </a:r>
            <a:r>
              <a:rPr sz="2500" spc="-10" dirty="0" err="1">
                <a:cs typeface="Times New Roman"/>
              </a:rPr>
              <a:t>arasite</a:t>
            </a:r>
            <a:r>
              <a:rPr lang="fr-FR" sz="2500" spc="-10" dirty="0">
                <a:cs typeface="Times New Roman"/>
              </a:rPr>
              <a:t> </a:t>
            </a:r>
            <a:r>
              <a:rPr sz="2500" dirty="0" err="1">
                <a:cs typeface="Times New Roman"/>
              </a:rPr>
              <a:t>survivre</a:t>
            </a:r>
            <a:r>
              <a:rPr sz="2500" spc="-35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1</a:t>
            </a:r>
            <a:r>
              <a:rPr sz="2500" spc="-55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à</a:t>
            </a:r>
            <a:r>
              <a:rPr sz="2500" spc="-50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2</a:t>
            </a:r>
            <a:r>
              <a:rPr sz="2500" spc="-55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heures</a:t>
            </a:r>
            <a:r>
              <a:rPr sz="2500" spc="-40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sur</a:t>
            </a:r>
            <a:r>
              <a:rPr sz="2500" spc="-90" dirty="0">
                <a:cs typeface="Times New Roman"/>
              </a:rPr>
              <a:t> </a:t>
            </a:r>
            <a:endParaRPr lang="fr-FR" sz="2500" spc="-90" dirty="0">
              <a:cs typeface="Times New Roman"/>
            </a:endParaRPr>
          </a:p>
          <a:p>
            <a:pPr marL="12700" marR="58419" indent="-12700">
              <a:lnSpc>
                <a:spcPct val="150000"/>
              </a:lnSpc>
              <a:spcBef>
                <a:spcPts val="5"/>
              </a:spcBef>
              <a:tabLst>
                <a:tab pos="1504315" algn="l"/>
              </a:tabLst>
            </a:pPr>
            <a:r>
              <a:rPr sz="2500" dirty="0" err="1">
                <a:cs typeface="Times New Roman"/>
              </a:rPr>
              <a:t>une</a:t>
            </a:r>
            <a:r>
              <a:rPr sz="2500" spc="-60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surface</a:t>
            </a:r>
            <a:r>
              <a:rPr sz="2500" spc="-30" dirty="0">
                <a:cs typeface="Times New Roman"/>
              </a:rPr>
              <a:t> </a:t>
            </a:r>
            <a:r>
              <a:rPr sz="2500" spc="-10" dirty="0">
                <a:cs typeface="Times New Roman"/>
              </a:rPr>
              <a:t>humide </a:t>
            </a:r>
            <a:r>
              <a:rPr sz="2500" dirty="0">
                <a:cs typeface="Times New Roman"/>
              </a:rPr>
              <a:t>jusqu'à</a:t>
            </a:r>
            <a:r>
              <a:rPr sz="2500" spc="-55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24</a:t>
            </a:r>
            <a:r>
              <a:rPr sz="2500" spc="-45" dirty="0">
                <a:cs typeface="Times New Roman"/>
              </a:rPr>
              <a:t> </a:t>
            </a:r>
            <a:r>
              <a:rPr sz="2500" dirty="0" err="1">
                <a:cs typeface="Times New Roman"/>
              </a:rPr>
              <a:t>heures</a:t>
            </a:r>
            <a:r>
              <a:rPr sz="2500" spc="-35" dirty="0">
                <a:cs typeface="Times New Roman"/>
              </a:rPr>
              <a:t> </a:t>
            </a:r>
            <a:endParaRPr lang="fr-FR" sz="2500" spc="-35" dirty="0">
              <a:cs typeface="Times New Roman"/>
            </a:endParaRPr>
          </a:p>
          <a:p>
            <a:pPr marL="12700" marR="58419" indent="-12700">
              <a:lnSpc>
                <a:spcPct val="150000"/>
              </a:lnSpc>
              <a:spcBef>
                <a:spcPts val="5"/>
              </a:spcBef>
              <a:tabLst>
                <a:tab pos="1504315" algn="l"/>
              </a:tabLst>
            </a:pPr>
            <a:r>
              <a:rPr sz="2500" dirty="0">
                <a:cs typeface="Times New Roman"/>
              </a:rPr>
              <a:t>dans</a:t>
            </a:r>
            <a:r>
              <a:rPr sz="2500" spc="-55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les</a:t>
            </a:r>
            <a:r>
              <a:rPr sz="2500" spc="-45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urines</a:t>
            </a:r>
            <a:r>
              <a:rPr sz="2500" spc="-40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ou</a:t>
            </a:r>
            <a:r>
              <a:rPr sz="2500" spc="-55" dirty="0">
                <a:cs typeface="Times New Roman"/>
              </a:rPr>
              <a:t> </a:t>
            </a:r>
            <a:r>
              <a:rPr sz="2500" dirty="0">
                <a:cs typeface="Times New Roman"/>
              </a:rPr>
              <a:t>le</a:t>
            </a:r>
            <a:r>
              <a:rPr sz="2500" spc="-40" dirty="0">
                <a:cs typeface="Times New Roman"/>
              </a:rPr>
              <a:t> </a:t>
            </a:r>
            <a:r>
              <a:rPr sz="2500" spc="-10" dirty="0">
                <a:cs typeface="Times New Roman"/>
              </a:rPr>
              <a:t>sperme.</a:t>
            </a:r>
            <a:endParaRPr sz="2500" dirty="0">
              <a:cs typeface="Times New Roman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0CA7D286-E7A5-FFEB-A0F7-F2E6E1460486}"/>
              </a:ext>
            </a:extLst>
          </p:cNvPr>
          <p:cNvSpPr txBox="1"/>
          <p:nvPr/>
        </p:nvSpPr>
        <p:spPr>
          <a:xfrm>
            <a:off x="8386430" y="2038186"/>
            <a:ext cx="24917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spcBef>
                <a:spcPts val="105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b="1" dirty="0">
                <a:latin typeface="Times New Roman"/>
                <a:cs typeface="Times New Roman"/>
              </a:rPr>
              <a:t>Pas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de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kyste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5338B39B-AE0C-020B-93C2-4112319361E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6177" y="2639798"/>
            <a:ext cx="5178541" cy="3850140"/>
          </a:xfrm>
          <a:prstGeom prst="rect">
            <a:avLst/>
          </a:prstGeom>
        </p:spPr>
      </p:pic>
      <p:pic>
        <p:nvPicPr>
          <p:cNvPr id="6" name="Picture 6" descr="T vaginalis01">
            <a:extLst>
              <a:ext uri="{FF2B5EF4-FFF2-40B4-BE49-F238E27FC236}">
                <a16:creationId xmlns:a16="http://schemas.microsoft.com/office/drawing/2014/main" id="{C22E9B33-D979-9EBC-171E-F250E28C6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3980" y="4324954"/>
            <a:ext cx="1944039" cy="2374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480" y="0"/>
            <a:ext cx="11590744" cy="882690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54965" indent="-342265" algn="just">
              <a:lnSpc>
                <a:spcPct val="150000"/>
              </a:lnSpc>
              <a:spcBef>
                <a:spcPts val="500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Facteurs</a:t>
            </a:r>
            <a:r>
              <a:rPr sz="2200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 </a:t>
            </a:r>
            <a:r>
              <a:rPr sz="2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favorisant</a:t>
            </a:r>
            <a:r>
              <a:rPr sz="2200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 </a:t>
            </a:r>
            <a:r>
              <a:rPr sz="2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la</a:t>
            </a:r>
            <a:r>
              <a:rPr sz="2200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 </a:t>
            </a:r>
            <a:r>
              <a:rPr sz="2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multiplication</a:t>
            </a:r>
            <a:r>
              <a:rPr sz="2200" u="sng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 </a:t>
            </a:r>
            <a:r>
              <a:rPr sz="2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chez</a:t>
            </a:r>
            <a:r>
              <a:rPr sz="2200" u="sng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 </a:t>
            </a:r>
            <a:r>
              <a:rPr sz="2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la</a:t>
            </a:r>
            <a:r>
              <a:rPr sz="2200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 </a:t>
            </a:r>
            <a:r>
              <a:rPr sz="22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femme</a:t>
            </a:r>
            <a:r>
              <a:rPr sz="2200" u="sng" spc="-1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 </a:t>
            </a:r>
            <a:r>
              <a:rPr sz="2200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:</a:t>
            </a:r>
            <a:endParaRPr sz="2200" dirty="0">
              <a:cs typeface="Calibri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725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cs typeface="Times New Roman"/>
              </a:rPr>
              <a:t>La</a:t>
            </a:r>
            <a:r>
              <a:rPr sz="2200" spc="-2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multiplication</a:t>
            </a:r>
            <a:r>
              <a:rPr sz="2200" spc="-6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de</a:t>
            </a:r>
            <a:r>
              <a:rPr sz="2200" spc="-45" dirty="0">
                <a:cs typeface="Times New Roman"/>
              </a:rPr>
              <a:t> </a:t>
            </a:r>
            <a:r>
              <a:rPr sz="2200" i="1" spc="-20" dirty="0">
                <a:cs typeface="Times New Roman"/>
              </a:rPr>
              <a:t>T.vaginalis</a:t>
            </a:r>
            <a:r>
              <a:rPr sz="2200" i="1" spc="-4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est</a:t>
            </a:r>
            <a:r>
              <a:rPr sz="2200" spc="-2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favorisée</a:t>
            </a:r>
            <a:r>
              <a:rPr sz="2200" spc="-5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par</a:t>
            </a:r>
            <a:r>
              <a:rPr sz="2200" spc="-85" dirty="0">
                <a:cs typeface="Times New Roman"/>
              </a:rPr>
              <a:t> </a:t>
            </a:r>
            <a:r>
              <a:rPr sz="2200" spc="-25" dirty="0">
                <a:cs typeface="Times New Roman"/>
              </a:rPr>
              <a:t>le </a:t>
            </a:r>
            <a:r>
              <a:rPr sz="2200" dirty="0">
                <a:solidFill>
                  <a:srgbClr val="00AF50"/>
                </a:solidFill>
                <a:cs typeface="Times New Roman"/>
              </a:rPr>
              <a:t>déséquilibre</a:t>
            </a:r>
            <a:r>
              <a:rPr sz="2200" spc="-70" dirty="0">
                <a:solidFill>
                  <a:srgbClr val="00AF50"/>
                </a:solidFill>
                <a:cs typeface="Times New Roman"/>
              </a:rPr>
              <a:t> </a:t>
            </a:r>
            <a:r>
              <a:rPr sz="2200" dirty="0">
                <a:solidFill>
                  <a:srgbClr val="00AF50"/>
                </a:solidFill>
                <a:cs typeface="Times New Roman"/>
              </a:rPr>
              <a:t>en</a:t>
            </a:r>
            <a:r>
              <a:rPr sz="2200" spc="-45" dirty="0">
                <a:solidFill>
                  <a:srgbClr val="00AF50"/>
                </a:solidFill>
                <a:cs typeface="Times New Roman"/>
              </a:rPr>
              <a:t> </a:t>
            </a:r>
            <a:r>
              <a:rPr sz="2200" dirty="0">
                <a:solidFill>
                  <a:srgbClr val="00AF50"/>
                </a:solidFill>
                <a:cs typeface="Times New Roman"/>
              </a:rPr>
              <a:t>œstrogène</a:t>
            </a:r>
            <a:r>
              <a:rPr sz="2200" spc="-75" dirty="0">
                <a:solidFill>
                  <a:srgbClr val="00AF50"/>
                </a:solidFill>
                <a:cs typeface="Times New Roman"/>
              </a:rPr>
              <a:t> </a:t>
            </a:r>
            <a:r>
              <a:rPr sz="2200" dirty="0">
                <a:cs typeface="Times New Roman"/>
              </a:rPr>
              <a:t>qui</a:t>
            </a:r>
            <a:r>
              <a:rPr sz="2200" spc="-6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favorise</a:t>
            </a:r>
            <a:r>
              <a:rPr sz="2200" spc="-60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l’atrophie </a:t>
            </a:r>
            <a:r>
              <a:rPr sz="2200" dirty="0">
                <a:cs typeface="Times New Roman"/>
              </a:rPr>
              <a:t>épithéliale</a:t>
            </a:r>
            <a:r>
              <a:rPr sz="2200" spc="-4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vaginale,</a:t>
            </a:r>
            <a:r>
              <a:rPr sz="2200" spc="-5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le</a:t>
            </a:r>
            <a:r>
              <a:rPr sz="2200" spc="-25" dirty="0">
                <a:cs typeface="Times New Roman"/>
              </a:rPr>
              <a:t> </a:t>
            </a:r>
            <a:r>
              <a:rPr sz="2200" spc="-10" dirty="0">
                <a:solidFill>
                  <a:srgbClr val="00AF50"/>
                </a:solidFill>
                <a:cs typeface="Times New Roman"/>
              </a:rPr>
              <a:t>développement</a:t>
            </a:r>
            <a:r>
              <a:rPr sz="2200" spc="-40" dirty="0">
                <a:solidFill>
                  <a:srgbClr val="00AF50"/>
                </a:solidFill>
                <a:cs typeface="Times New Roman"/>
              </a:rPr>
              <a:t> </a:t>
            </a:r>
            <a:r>
              <a:rPr sz="2200" dirty="0">
                <a:solidFill>
                  <a:srgbClr val="00AF50"/>
                </a:solidFill>
                <a:cs typeface="Times New Roman"/>
              </a:rPr>
              <a:t>d’un</a:t>
            </a:r>
            <a:r>
              <a:rPr sz="2200" spc="-25" dirty="0">
                <a:solidFill>
                  <a:srgbClr val="00AF50"/>
                </a:solidFill>
                <a:cs typeface="Times New Roman"/>
              </a:rPr>
              <a:t> </a:t>
            </a:r>
            <a:r>
              <a:rPr sz="2200" spc="-10" dirty="0">
                <a:solidFill>
                  <a:srgbClr val="00AF50"/>
                </a:solidFill>
                <a:cs typeface="Times New Roman"/>
              </a:rPr>
              <a:t>milieu </a:t>
            </a:r>
            <a:r>
              <a:rPr sz="2200" dirty="0">
                <a:solidFill>
                  <a:srgbClr val="00AF50"/>
                </a:solidFill>
                <a:cs typeface="Times New Roman"/>
              </a:rPr>
              <a:t>alcalin</a:t>
            </a:r>
            <a:r>
              <a:rPr sz="2200" spc="-35" dirty="0">
                <a:solidFill>
                  <a:srgbClr val="00AF50"/>
                </a:solidFill>
                <a:cs typeface="Times New Roman"/>
              </a:rPr>
              <a:t> </a:t>
            </a:r>
            <a:r>
              <a:rPr sz="2200" dirty="0">
                <a:solidFill>
                  <a:srgbClr val="00AF50"/>
                </a:solidFill>
                <a:cs typeface="Times New Roman"/>
              </a:rPr>
              <a:t>et</a:t>
            </a:r>
            <a:r>
              <a:rPr sz="2200" spc="-10" dirty="0">
                <a:solidFill>
                  <a:srgbClr val="00AF50"/>
                </a:solidFill>
                <a:cs typeface="Times New Roman"/>
              </a:rPr>
              <a:t> </a:t>
            </a:r>
            <a:r>
              <a:rPr sz="2200" dirty="0">
                <a:solidFill>
                  <a:srgbClr val="00AF50"/>
                </a:solidFill>
                <a:cs typeface="Times New Roman"/>
              </a:rPr>
              <a:t>la</a:t>
            </a:r>
            <a:r>
              <a:rPr sz="2200" spc="-10" dirty="0">
                <a:solidFill>
                  <a:srgbClr val="00AF50"/>
                </a:solidFill>
                <a:cs typeface="Times New Roman"/>
              </a:rPr>
              <a:t> </a:t>
            </a:r>
            <a:r>
              <a:rPr sz="2200" dirty="0">
                <a:solidFill>
                  <a:srgbClr val="00AF50"/>
                </a:solidFill>
                <a:cs typeface="Times New Roman"/>
              </a:rPr>
              <a:t>disparition</a:t>
            </a:r>
            <a:r>
              <a:rPr sz="2200" spc="-35" dirty="0">
                <a:solidFill>
                  <a:srgbClr val="00AF50"/>
                </a:solidFill>
                <a:cs typeface="Times New Roman"/>
              </a:rPr>
              <a:t> </a:t>
            </a:r>
            <a:r>
              <a:rPr sz="2200" dirty="0">
                <a:solidFill>
                  <a:srgbClr val="00AF50"/>
                </a:solidFill>
                <a:cs typeface="Times New Roman"/>
              </a:rPr>
              <a:t>de</a:t>
            </a:r>
            <a:r>
              <a:rPr sz="2200" spc="-10" dirty="0">
                <a:solidFill>
                  <a:srgbClr val="00AF50"/>
                </a:solidFill>
                <a:cs typeface="Times New Roman"/>
              </a:rPr>
              <a:t> </a:t>
            </a:r>
            <a:r>
              <a:rPr sz="2200" dirty="0">
                <a:solidFill>
                  <a:srgbClr val="00AF50"/>
                </a:solidFill>
                <a:cs typeface="Times New Roman"/>
              </a:rPr>
              <a:t>la</a:t>
            </a:r>
            <a:r>
              <a:rPr sz="2200" spc="-10" dirty="0">
                <a:solidFill>
                  <a:srgbClr val="00AF50"/>
                </a:solidFill>
                <a:cs typeface="Times New Roman"/>
              </a:rPr>
              <a:t> </a:t>
            </a:r>
            <a:r>
              <a:rPr sz="2200" dirty="0">
                <a:solidFill>
                  <a:srgbClr val="00AF50"/>
                </a:solidFill>
                <a:cs typeface="Times New Roman"/>
              </a:rPr>
              <a:t>flore</a:t>
            </a:r>
            <a:r>
              <a:rPr sz="2200" spc="-25" dirty="0">
                <a:solidFill>
                  <a:srgbClr val="00AF50"/>
                </a:solidFill>
                <a:cs typeface="Times New Roman"/>
              </a:rPr>
              <a:t> </a:t>
            </a:r>
            <a:r>
              <a:rPr sz="2200" dirty="0">
                <a:solidFill>
                  <a:srgbClr val="00AF50"/>
                </a:solidFill>
                <a:cs typeface="Times New Roman"/>
              </a:rPr>
              <a:t>vaginale</a:t>
            </a:r>
            <a:r>
              <a:rPr sz="2200" dirty="0">
                <a:cs typeface="Times New Roman"/>
              </a:rPr>
              <a:t>.</a:t>
            </a:r>
            <a:r>
              <a:rPr sz="2200" spc="-40" dirty="0">
                <a:cs typeface="Times New Roman"/>
              </a:rPr>
              <a:t> </a:t>
            </a:r>
            <a:r>
              <a:rPr sz="2200" spc="-25" dirty="0">
                <a:cs typeface="Times New Roman"/>
              </a:rPr>
              <a:t>Les </a:t>
            </a:r>
            <a:r>
              <a:rPr sz="2200" dirty="0">
                <a:cs typeface="Times New Roman"/>
              </a:rPr>
              <a:t>contraceptifs</a:t>
            </a:r>
            <a:r>
              <a:rPr sz="2200" spc="-7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oraux</a:t>
            </a:r>
            <a:r>
              <a:rPr sz="2200" spc="-4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jouent</a:t>
            </a:r>
            <a:r>
              <a:rPr sz="2200" spc="-3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un</a:t>
            </a:r>
            <a:r>
              <a:rPr sz="2200" spc="-4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rôle</a:t>
            </a:r>
            <a:r>
              <a:rPr sz="2200" spc="-45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directement protecteur.</a:t>
            </a:r>
            <a:endParaRPr sz="2200" dirty="0">
              <a:cs typeface="Times New Roman"/>
            </a:endParaRPr>
          </a:p>
          <a:p>
            <a:pPr marL="355600" marR="833755" indent="-342900" algn="just">
              <a:lnSpc>
                <a:spcPct val="150000"/>
              </a:lnSpc>
              <a:spcBef>
                <a:spcPts val="645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cs typeface="Times New Roman"/>
              </a:rPr>
              <a:t>La</a:t>
            </a:r>
            <a:r>
              <a:rPr sz="2200" spc="-15" dirty="0">
                <a:cs typeface="Times New Roman"/>
              </a:rPr>
              <a:t> </a:t>
            </a:r>
            <a:r>
              <a:rPr sz="2200" dirty="0">
                <a:solidFill>
                  <a:srgbClr val="00AF50"/>
                </a:solidFill>
                <a:cs typeface="Times New Roman"/>
              </a:rPr>
              <a:t>ménopause</a:t>
            </a:r>
            <a:r>
              <a:rPr sz="2200" spc="-25" dirty="0">
                <a:solidFill>
                  <a:srgbClr val="00AF50"/>
                </a:solidFill>
                <a:cs typeface="Times New Roman"/>
              </a:rPr>
              <a:t> </a:t>
            </a:r>
            <a:r>
              <a:rPr sz="2200" dirty="0">
                <a:cs typeface="Times New Roman"/>
              </a:rPr>
              <a:t>et</a:t>
            </a:r>
            <a:r>
              <a:rPr sz="2200" spc="-1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la</a:t>
            </a:r>
            <a:r>
              <a:rPr sz="2200" spc="-1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période</a:t>
            </a:r>
            <a:r>
              <a:rPr sz="2200" spc="-3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suivant</a:t>
            </a:r>
            <a:r>
              <a:rPr sz="2200" spc="-4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les</a:t>
            </a:r>
            <a:r>
              <a:rPr sz="2200" spc="-25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règles </a:t>
            </a:r>
            <a:r>
              <a:rPr sz="2200" dirty="0">
                <a:cs typeface="Times New Roman"/>
              </a:rPr>
              <a:t>favorisent</a:t>
            </a:r>
            <a:r>
              <a:rPr sz="2200" spc="-2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la</a:t>
            </a:r>
            <a:r>
              <a:rPr sz="2200" spc="-1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trichomonose</a:t>
            </a:r>
            <a:r>
              <a:rPr sz="2200" spc="-1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en</a:t>
            </a:r>
            <a:r>
              <a:rPr sz="2200" spc="1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raison</a:t>
            </a:r>
            <a:r>
              <a:rPr sz="2200" spc="-15" dirty="0">
                <a:cs typeface="Times New Roman"/>
              </a:rPr>
              <a:t> </a:t>
            </a:r>
            <a:r>
              <a:rPr sz="2200" spc="-25" dirty="0">
                <a:cs typeface="Times New Roman"/>
              </a:rPr>
              <a:t>de </a:t>
            </a:r>
            <a:r>
              <a:rPr sz="2200" dirty="0">
                <a:cs typeface="Times New Roman"/>
              </a:rPr>
              <a:t>l’alcalinisation</a:t>
            </a:r>
            <a:r>
              <a:rPr sz="2200" spc="-4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du</a:t>
            </a:r>
            <a:r>
              <a:rPr sz="2200" spc="-1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pH</a:t>
            </a:r>
            <a:r>
              <a:rPr sz="2200" spc="-5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vaginal</a:t>
            </a:r>
            <a:endParaRPr lang="fr-FR" sz="2200" spc="-10" dirty="0">
              <a:cs typeface="Times New Roman"/>
            </a:endParaRPr>
          </a:p>
          <a:p>
            <a:pPr marL="12700" marR="833755" algn="just">
              <a:lnSpc>
                <a:spcPct val="150000"/>
              </a:lnSpc>
              <a:spcBef>
                <a:spcPts val="645"/>
              </a:spcBef>
              <a:tabLst>
                <a:tab pos="355600" algn="l"/>
              </a:tabLst>
            </a:pPr>
            <a:r>
              <a:rPr lang="fr-FR" sz="2000" b="1" spc="-10" dirty="0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Réservoir</a:t>
            </a:r>
            <a:r>
              <a:rPr lang="fr-FR" sz="2000" b="1" spc="-10" dirty="0">
                <a:solidFill>
                  <a:srgbClr val="FF0000"/>
                </a:solidFill>
                <a:cs typeface="Calibri"/>
              </a:rPr>
              <a:t>: </a:t>
            </a:r>
            <a:r>
              <a:rPr lang="fr-FR" sz="2000" spc="-10" dirty="0">
                <a:cs typeface="Times New Roman"/>
              </a:rPr>
              <a:t>Homme</a:t>
            </a:r>
          </a:p>
          <a:p>
            <a:pPr marL="12700">
              <a:lnSpc>
                <a:spcPct val="150000"/>
              </a:lnSpc>
              <a:spcBef>
                <a:spcPts val="865"/>
              </a:spcBef>
              <a:tabLst>
                <a:tab pos="354965" algn="l"/>
              </a:tabLst>
            </a:pPr>
            <a:r>
              <a:rPr lang="fr-FR" sz="2000" b="1" dirty="0">
                <a:solidFill>
                  <a:srgbClr val="FF0000"/>
                </a:solidFill>
              </a:rPr>
              <a:t>Modes</a:t>
            </a:r>
            <a:r>
              <a:rPr lang="fr-FR" sz="2000" b="1" spc="-25" dirty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FF0000"/>
                </a:solidFill>
              </a:rPr>
              <a:t>de</a:t>
            </a:r>
            <a:r>
              <a:rPr lang="fr-FR" sz="2000" b="1" spc="-25" dirty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FF0000"/>
                </a:solidFill>
              </a:rPr>
              <a:t>contamination</a:t>
            </a:r>
            <a:r>
              <a:rPr lang="fr-FR" sz="2000" b="1" spc="-60" dirty="0">
                <a:solidFill>
                  <a:srgbClr val="FF0000"/>
                </a:solidFill>
              </a:rPr>
              <a:t> </a:t>
            </a:r>
            <a:r>
              <a:rPr lang="fr-FR" sz="2000" b="1" spc="-50" dirty="0">
                <a:solidFill>
                  <a:srgbClr val="FF0000"/>
                </a:solidFill>
                <a:cs typeface="Times New Roman"/>
              </a:rPr>
              <a:t>: </a:t>
            </a:r>
          </a:p>
          <a:p>
            <a:pPr marL="12700">
              <a:lnSpc>
                <a:spcPct val="150000"/>
              </a:lnSpc>
              <a:spcBef>
                <a:spcPts val="865"/>
              </a:spcBef>
              <a:tabLst>
                <a:tab pos="354965" algn="l"/>
              </a:tabLst>
            </a:pPr>
            <a:r>
              <a:rPr lang="fr-FR" sz="2000" dirty="0">
                <a:cs typeface="Times New Roman"/>
              </a:rPr>
              <a:t>Lors</a:t>
            </a:r>
            <a:r>
              <a:rPr lang="fr-FR" sz="2000" spc="-1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de</a:t>
            </a:r>
            <a:r>
              <a:rPr lang="fr-FR" sz="2000" spc="-2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rapport</a:t>
            </a:r>
            <a:r>
              <a:rPr lang="fr-FR" sz="2000" spc="-35" dirty="0">
                <a:cs typeface="Times New Roman"/>
              </a:rPr>
              <a:t> </a:t>
            </a:r>
            <a:r>
              <a:rPr lang="fr-FR" sz="2000" spc="-10" dirty="0">
                <a:cs typeface="Times New Roman"/>
              </a:rPr>
              <a:t>sexuelle</a:t>
            </a:r>
            <a:endParaRPr lang="fr-FR" sz="2000" dirty="0">
              <a:cs typeface="Times New Roman"/>
            </a:endParaRPr>
          </a:p>
          <a:p>
            <a:pPr marL="12700" marR="5080">
              <a:lnSpc>
                <a:spcPct val="150000"/>
              </a:lnSpc>
              <a:spcBef>
                <a:spcPts val="770"/>
              </a:spcBef>
              <a:tabLst>
                <a:tab pos="355600" algn="l"/>
              </a:tabLst>
            </a:pPr>
            <a:r>
              <a:rPr lang="fr-FR" sz="2000" dirty="0">
                <a:cs typeface="Times New Roman"/>
              </a:rPr>
              <a:t>Possibilité</a:t>
            </a:r>
            <a:r>
              <a:rPr lang="fr-FR" sz="2000" spc="-2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de contamination</a:t>
            </a:r>
            <a:r>
              <a:rPr lang="fr-FR" sz="2000" spc="-4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par</a:t>
            </a:r>
            <a:r>
              <a:rPr lang="fr-FR" sz="2000" spc="-7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du linge</a:t>
            </a:r>
            <a:r>
              <a:rPr lang="fr-FR" sz="2000" spc="5" dirty="0">
                <a:cs typeface="Times New Roman"/>
              </a:rPr>
              <a:t> </a:t>
            </a:r>
            <a:r>
              <a:rPr lang="fr-FR" sz="2000" spc="-25" dirty="0">
                <a:cs typeface="Times New Roman"/>
              </a:rPr>
              <a:t>de </a:t>
            </a:r>
            <a:r>
              <a:rPr lang="fr-FR" sz="2000" dirty="0">
                <a:cs typeface="Times New Roman"/>
              </a:rPr>
              <a:t>toilette</a:t>
            </a:r>
            <a:r>
              <a:rPr lang="fr-FR" sz="2000" spc="-30" dirty="0">
                <a:cs typeface="Times New Roman"/>
              </a:rPr>
              <a:t> </a:t>
            </a:r>
            <a:r>
              <a:rPr lang="fr-FR" sz="2000" spc="-10" dirty="0">
                <a:cs typeface="Times New Roman"/>
              </a:rPr>
              <a:t>humide</a:t>
            </a:r>
          </a:p>
          <a:p>
            <a:pPr marL="12700" marR="5080">
              <a:lnSpc>
                <a:spcPct val="150000"/>
              </a:lnSpc>
              <a:spcBef>
                <a:spcPts val="770"/>
              </a:spcBef>
              <a:tabLst>
                <a:tab pos="355600" algn="l"/>
              </a:tabLst>
            </a:pPr>
            <a:endParaRPr lang="fr-FR" sz="2000" spc="-10" dirty="0">
              <a:cs typeface="Times New Roman"/>
            </a:endParaRPr>
          </a:p>
          <a:p>
            <a:pPr marL="12700">
              <a:lnSpc>
                <a:spcPct val="150000"/>
              </a:lnSpc>
            </a:pPr>
            <a:r>
              <a:rPr lang="fr-FR" sz="2000" b="1" dirty="0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Répartition géographique</a:t>
            </a:r>
            <a:r>
              <a:rPr lang="fr-FR" sz="2000" b="1" spc="-20" dirty="0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:</a:t>
            </a:r>
            <a:r>
              <a:rPr lang="fr-FR" sz="2000" b="1" dirty="0">
                <a:solidFill>
                  <a:srgbClr val="FF0000"/>
                </a:solidFill>
                <a:uFill>
                  <a:solidFill>
                    <a:srgbClr val="00AF50"/>
                  </a:solidFill>
                </a:uFill>
                <a:cs typeface="Times New Roman"/>
              </a:rPr>
              <a:t> </a:t>
            </a:r>
            <a:r>
              <a:rPr lang="fr-FR" sz="2000" spc="-10" dirty="0">
                <a:cs typeface="Times New Roman"/>
              </a:rPr>
              <a:t>Cosmopolite</a:t>
            </a:r>
            <a:endParaRPr lang="fr-FR" sz="2000" dirty="0">
              <a:cs typeface="Times New Roman"/>
            </a:endParaRPr>
          </a:p>
          <a:p>
            <a:pPr marL="12700" marR="5080">
              <a:spcBef>
                <a:spcPts val="770"/>
              </a:spcBef>
              <a:tabLst>
                <a:tab pos="355600" algn="l"/>
              </a:tabLst>
            </a:pPr>
            <a:endParaRPr lang="fr-FR" sz="2400" dirty="0">
              <a:latin typeface="Times New Roman"/>
              <a:cs typeface="Times New Roman"/>
            </a:endParaRPr>
          </a:p>
          <a:p>
            <a:pPr marL="12700" marR="833755" algn="just">
              <a:lnSpc>
                <a:spcPct val="150000"/>
              </a:lnSpc>
              <a:spcBef>
                <a:spcPts val="645"/>
              </a:spcBef>
              <a:tabLst>
                <a:tab pos="355600" algn="l"/>
              </a:tabLst>
            </a:pPr>
            <a:endParaRPr lang="fr-FR" sz="2400" b="1" spc="-1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833755" algn="just">
              <a:lnSpc>
                <a:spcPct val="150000"/>
              </a:lnSpc>
              <a:spcBef>
                <a:spcPts val="645"/>
              </a:spcBef>
              <a:tabLst>
                <a:tab pos="355600" algn="l"/>
              </a:tabLst>
            </a:pPr>
            <a:endParaRPr lang="fr-FR" sz="2400" dirty="0">
              <a:latin typeface="Times New Roman"/>
              <a:cs typeface="Times New Roman"/>
            </a:endParaRPr>
          </a:p>
          <a:p>
            <a:pPr marL="355600" marR="833755" indent="-342900" algn="just">
              <a:lnSpc>
                <a:spcPct val="150000"/>
              </a:lnSpc>
              <a:spcBef>
                <a:spcPts val="645"/>
              </a:spcBef>
              <a:buFont typeface="Arial MT"/>
              <a:buChar char="•"/>
              <a:tabLst>
                <a:tab pos="355600" algn="l"/>
              </a:tabLst>
            </a:pPr>
            <a:endParaRPr sz="2200" dirty="0"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787" y="-148770"/>
            <a:ext cx="10515600" cy="655179"/>
          </a:xfrm>
          <a:prstGeom prst="rect">
            <a:avLst/>
          </a:prstGeom>
        </p:spPr>
        <p:txBody>
          <a:bodyPr vert="horz" wrap="square" lIns="0" tIns="283083" rIns="0" bIns="0" rtlCol="0" anchor="ctr">
            <a:spAutoFit/>
          </a:bodyPr>
          <a:lstStyle/>
          <a:p>
            <a:pPr marL="218440">
              <a:lnSpc>
                <a:spcPct val="100000"/>
              </a:lnSpc>
              <a:spcBef>
                <a:spcPts val="105"/>
              </a:spcBef>
            </a:pPr>
            <a:r>
              <a:rPr sz="24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Clinique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506409"/>
            <a:ext cx="12073812" cy="65966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>
                <a:cs typeface="Times New Roman"/>
              </a:rPr>
              <a:t>La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Times New Roman"/>
              </a:rPr>
              <a:t>période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Times New Roman"/>
              </a:rPr>
              <a:t>d'incubation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Times New Roman"/>
              </a:rPr>
              <a:t>silencieuse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Times New Roman"/>
              </a:rPr>
              <a:t>est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Times New Roman"/>
              </a:rPr>
              <a:t>en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Times New Roman"/>
              </a:rPr>
              <a:t>moyenne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Times New Roman"/>
              </a:rPr>
              <a:t>de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Times New Roman"/>
              </a:rPr>
              <a:t>7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Times New Roman"/>
              </a:rPr>
              <a:t>à</a:t>
            </a:r>
            <a:r>
              <a:rPr spc="-30" dirty="0">
                <a:cs typeface="Times New Roman"/>
              </a:rPr>
              <a:t> </a:t>
            </a:r>
            <a:r>
              <a:rPr spc="-25" dirty="0">
                <a:cs typeface="Times New Roman"/>
              </a:rPr>
              <a:t>10</a:t>
            </a:r>
            <a:r>
              <a:rPr lang="fr-FR" spc="-25" dirty="0">
                <a:cs typeface="Times New Roman"/>
              </a:rPr>
              <a:t> </a:t>
            </a:r>
            <a:r>
              <a:rPr dirty="0" err="1">
                <a:cs typeface="Times New Roman"/>
              </a:rPr>
              <a:t>jours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Times New Roman"/>
              </a:rPr>
              <a:t>(5</a:t>
            </a:r>
            <a:r>
              <a:rPr spc="-15" dirty="0">
                <a:cs typeface="Times New Roman"/>
              </a:rPr>
              <a:t> </a:t>
            </a:r>
            <a:r>
              <a:rPr dirty="0">
                <a:cs typeface="Times New Roman"/>
              </a:rPr>
              <a:t>à</a:t>
            </a:r>
            <a:r>
              <a:rPr spc="-10" dirty="0">
                <a:cs typeface="Times New Roman"/>
              </a:rPr>
              <a:t> </a:t>
            </a:r>
            <a:r>
              <a:rPr dirty="0">
                <a:cs typeface="Times New Roman"/>
              </a:rPr>
              <a:t>28</a:t>
            </a:r>
            <a:r>
              <a:rPr spc="-15" dirty="0">
                <a:cs typeface="Times New Roman"/>
              </a:rPr>
              <a:t> </a:t>
            </a:r>
            <a:r>
              <a:rPr spc="-10" dirty="0">
                <a:cs typeface="Times New Roman"/>
              </a:rPr>
              <a:t>jours)</a:t>
            </a:r>
            <a:endParaRPr dirty="0">
              <a:cs typeface="Times New Roman"/>
            </a:endParaRP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cs typeface="Times New Roman"/>
              </a:rPr>
              <a:t>Chez</a:t>
            </a:r>
            <a:r>
              <a:rPr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cs typeface="Times New Roman"/>
              </a:rPr>
              <a:t> </a:t>
            </a:r>
            <a:r>
              <a:rPr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cs typeface="Times New Roman"/>
              </a:rPr>
              <a:t>la</a:t>
            </a:r>
            <a:r>
              <a:rPr u="sng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cs typeface="Times New Roman"/>
              </a:rPr>
              <a:t> </a:t>
            </a:r>
            <a:r>
              <a:rPr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cs typeface="Times New Roman"/>
              </a:rPr>
              <a:t>femme</a:t>
            </a:r>
            <a:endParaRPr dirty="0">
              <a:cs typeface="Times New Roman"/>
            </a:endParaRPr>
          </a:p>
          <a:p>
            <a:pPr marL="354965" indent="-342265">
              <a:lnSpc>
                <a:spcPct val="150000"/>
              </a:lnSpc>
              <a:buFont typeface="Arial MT"/>
              <a:buChar char="•"/>
              <a:tabLst>
                <a:tab pos="354965" algn="l"/>
              </a:tabLst>
            </a:pPr>
            <a:r>
              <a:rPr spc="-10" dirty="0">
                <a:cs typeface="Times New Roman"/>
              </a:rPr>
              <a:t>vulvo-</a:t>
            </a:r>
            <a:r>
              <a:rPr dirty="0">
                <a:cs typeface="Times New Roman"/>
              </a:rPr>
              <a:t>vaginite</a:t>
            </a:r>
            <a:r>
              <a:rPr spc="-60" dirty="0">
                <a:cs typeface="Times New Roman"/>
              </a:rPr>
              <a:t> </a:t>
            </a:r>
            <a:r>
              <a:rPr dirty="0">
                <a:cs typeface="Times New Roman"/>
              </a:rPr>
              <a:t>aigüe</a:t>
            </a:r>
            <a:r>
              <a:rPr spc="-50" dirty="0">
                <a:cs typeface="Times New Roman"/>
              </a:rPr>
              <a:t> </a:t>
            </a:r>
            <a:r>
              <a:rPr dirty="0">
                <a:cs typeface="Times New Roman"/>
              </a:rPr>
              <a:t>à</a:t>
            </a:r>
            <a:r>
              <a:rPr spc="-40" dirty="0">
                <a:cs typeface="Times New Roman"/>
              </a:rPr>
              <a:t> </a:t>
            </a:r>
            <a:r>
              <a:rPr i="1" u="sng" spc="-10" dirty="0">
                <a:uFill>
                  <a:solidFill>
                    <a:srgbClr val="000000"/>
                  </a:solidFill>
                </a:uFill>
                <a:cs typeface="Times New Roman"/>
              </a:rPr>
              <a:t>Trichomonas</a:t>
            </a:r>
            <a:r>
              <a:rPr i="1" u="sng" spc="-35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i="1" u="sng" spc="-10" dirty="0">
                <a:uFill>
                  <a:solidFill>
                    <a:srgbClr val="000000"/>
                  </a:solidFill>
                </a:uFill>
                <a:cs typeface="Times New Roman"/>
              </a:rPr>
              <a:t>vaginalis</a:t>
            </a:r>
            <a:endParaRPr dirty="0">
              <a:cs typeface="Times New Roman"/>
            </a:endParaRPr>
          </a:p>
          <a:p>
            <a:pPr marL="355600" marR="5080" indent="-342900">
              <a:lnSpc>
                <a:spcPct val="15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>
                <a:cs typeface="Times New Roman"/>
              </a:rPr>
              <a:t>leucorrhées</a:t>
            </a:r>
            <a:r>
              <a:rPr spc="-60" dirty="0">
                <a:cs typeface="Times New Roman"/>
              </a:rPr>
              <a:t> </a:t>
            </a:r>
            <a:r>
              <a:rPr dirty="0">
                <a:cs typeface="Times New Roman"/>
              </a:rPr>
              <a:t>spumeuses,</a:t>
            </a:r>
            <a:r>
              <a:rPr spc="-45" dirty="0">
                <a:cs typeface="Times New Roman"/>
              </a:rPr>
              <a:t> </a:t>
            </a:r>
            <a:r>
              <a:rPr dirty="0">
                <a:cs typeface="Times New Roman"/>
              </a:rPr>
              <a:t>aérées,</a:t>
            </a:r>
            <a:r>
              <a:rPr spc="-105" dirty="0">
                <a:cs typeface="Times New Roman"/>
              </a:rPr>
              <a:t> </a:t>
            </a:r>
            <a:r>
              <a:rPr dirty="0">
                <a:solidFill>
                  <a:srgbClr val="00AF50"/>
                </a:solidFill>
                <a:cs typeface="Times New Roman"/>
              </a:rPr>
              <a:t>jaune</a:t>
            </a:r>
            <a:r>
              <a:rPr spc="-55" dirty="0">
                <a:solidFill>
                  <a:srgbClr val="00AF50"/>
                </a:solidFill>
                <a:cs typeface="Times New Roman"/>
              </a:rPr>
              <a:t> </a:t>
            </a:r>
            <a:r>
              <a:rPr dirty="0">
                <a:solidFill>
                  <a:srgbClr val="00AF50"/>
                </a:solidFill>
                <a:cs typeface="Times New Roman"/>
              </a:rPr>
              <a:t>vert</a:t>
            </a:r>
            <a:r>
              <a:rPr dirty="0">
                <a:cs typeface="Times New Roman"/>
              </a:rPr>
              <a:t>,</a:t>
            </a:r>
            <a:r>
              <a:rPr spc="-65" dirty="0">
                <a:cs typeface="Times New Roman"/>
              </a:rPr>
              <a:t> </a:t>
            </a:r>
            <a:r>
              <a:rPr dirty="0">
                <a:cs typeface="Times New Roman"/>
              </a:rPr>
              <a:t>(parfois</a:t>
            </a:r>
            <a:r>
              <a:rPr spc="-65" dirty="0">
                <a:cs typeface="Times New Roman"/>
              </a:rPr>
              <a:t> </a:t>
            </a:r>
            <a:r>
              <a:rPr spc="-10" dirty="0">
                <a:cs typeface="Times New Roman"/>
              </a:rPr>
              <a:t>blanchâtres) </a:t>
            </a:r>
            <a:r>
              <a:rPr dirty="0">
                <a:cs typeface="Times New Roman"/>
              </a:rPr>
              <a:t>continuelles</a:t>
            </a:r>
            <a:r>
              <a:rPr spc="-45" dirty="0">
                <a:cs typeface="Times New Roman"/>
              </a:rPr>
              <a:t> </a:t>
            </a:r>
            <a:r>
              <a:rPr dirty="0">
                <a:cs typeface="Times New Roman"/>
              </a:rPr>
              <a:t>et</a:t>
            </a:r>
            <a:r>
              <a:rPr spc="-50" dirty="0">
                <a:cs typeface="Times New Roman"/>
              </a:rPr>
              <a:t> </a:t>
            </a:r>
            <a:r>
              <a:rPr dirty="0">
                <a:cs typeface="Times New Roman"/>
              </a:rPr>
              <a:t>nauséabondes,</a:t>
            </a:r>
            <a:r>
              <a:rPr spc="-55" dirty="0">
                <a:cs typeface="Times New Roman"/>
              </a:rPr>
              <a:t> </a:t>
            </a:r>
            <a:r>
              <a:rPr dirty="0">
                <a:cs typeface="Times New Roman"/>
              </a:rPr>
              <a:t>un</a:t>
            </a:r>
            <a:r>
              <a:rPr spc="-90" dirty="0">
                <a:cs typeface="Times New Roman"/>
              </a:rPr>
              <a:t> </a:t>
            </a:r>
            <a:r>
              <a:rPr dirty="0">
                <a:solidFill>
                  <a:srgbClr val="00AF50"/>
                </a:solidFill>
                <a:cs typeface="Times New Roman"/>
              </a:rPr>
              <a:t>prurit</a:t>
            </a:r>
            <a:r>
              <a:rPr spc="-50" dirty="0">
                <a:solidFill>
                  <a:srgbClr val="00AF50"/>
                </a:solidFill>
                <a:cs typeface="Times New Roman"/>
              </a:rPr>
              <a:t> </a:t>
            </a:r>
            <a:r>
              <a:rPr dirty="0">
                <a:solidFill>
                  <a:srgbClr val="00AF50"/>
                </a:solidFill>
                <a:cs typeface="Times New Roman"/>
              </a:rPr>
              <a:t>vulvaire</a:t>
            </a:r>
            <a:r>
              <a:rPr spc="-55" dirty="0">
                <a:solidFill>
                  <a:srgbClr val="00AF50"/>
                </a:solidFill>
                <a:cs typeface="Times New Roman"/>
              </a:rPr>
              <a:t> </a:t>
            </a:r>
            <a:r>
              <a:rPr dirty="0">
                <a:cs typeface="Times New Roman"/>
              </a:rPr>
              <a:t>avec</a:t>
            </a:r>
            <a:r>
              <a:rPr spc="-60" dirty="0">
                <a:cs typeface="Times New Roman"/>
              </a:rPr>
              <a:t> </a:t>
            </a:r>
            <a:r>
              <a:rPr spc="-10" dirty="0">
                <a:cs typeface="Times New Roman"/>
              </a:rPr>
              <a:t>sensation </a:t>
            </a:r>
            <a:r>
              <a:rPr dirty="0">
                <a:cs typeface="Times New Roman"/>
              </a:rPr>
              <a:t>de</a:t>
            </a:r>
            <a:r>
              <a:rPr spc="-50" dirty="0">
                <a:cs typeface="Times New Roman"/>
              </a:rPr>
              <a:t> </a:t>
            </a:r>
            <a:r>
              <a:rPr dirty="0">
                <a:solidFill>
                  <a:srgbClr val="00AF50"/>
                </a:solidFill>
                <a:cs typeface="Times New Roman"/>
              </a:rPr>
              <a:t>brûlure</a:t>
            </a:r>
            <a:r>
              <a:rPr dirty="0">
                <a:cs typeface="Times New Roman"/>
              </a:rPr>
              <a:t>,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Times New Roman"/>
              </a:rPr>
              <a:t>des</a:t>
            </a:r>
            <a:r>
              <a:rPr spc="-55" dirty="0">
                <a:cs typeface="Times New Roman"/>
              </a:rPr>
              <a:t> </a:t>
            </a:r>
            <a:r>
              <a:rPr dirty="0">
                <a:cs typeface="Times New Roman"/>
              </a:rPr>
              <a:t>dyspareunies</a:t>
            </a:r>
            <a:r>
              <a:rPr spc="-70" dirty="0">
                <a:cs typeface="Times New Roman"/>
              </a:rPr>
              <a:t> </a:t>
            </a:r>
            <a:r>
              <a:rPr dirty="0">
                <a:cs typeface="Times New Roman"/>
              </a:rPr>
              <a:t>et</a:t>
            </a:r>
            <a:r>
              <a:rPr spc="-45" dirty="0">
                <a:cs typeface="Times New Roman"/>
              </a:rPr>
              <a:t> </a:t>
            </a:r>
            <a:r>
              <a:rPr dirty="0">
                <a:cs typeface="Times New Roman"/>
              </a:rPr>
              <a:t>parfois</a:t>
            </a:r>
            <a:r>
              <a:rPr spc="-50" dirty="0">
                <a:cs typeface="Times New Roman"/>
              </a:rPr>
              <a:t> </a:t>
            </a:r>
            <a:r>
              <a:rPr dirty="0">
                <a:cs typeface="Times New Roman"/>
              </a:rPr>
              <a:t>une</a:t>
            </a:r>
            <a:r>
              <a:rPr spc="-55" dirty="0">
                <a:cs typeface="Times New Roman"/>
              </a:rPr>
              <a:t> </a:t>
            </a:r>
            <a:r>
              <a:rPr dirty="0">
                <a:cs typeface="Times New Roman"/>
              </a:rPr>
              <a:t>cystite</a:t>
            </a:r>
            <a:r>
              <a:rPr spc="-45" dirty="0">
                <a:cs typeface="Times New Roman"/>
              </a:rPr>
              <a:t> </a:t>
            </a:r>
            <a:r>
              <a:rPr spc="-10" dirty="0">
                <a:cs typeface="Times New Roman"/>
              </a:rPr>
              <a:t>(dysurie, </a:t>
            </a:r>
            <a:r>
              <a:rPr dirty="0">
                <a:cs typeface="Times New Roman"/>
              </a:rPr>
              <a:t>pollakiurie,</a:t>
            </a:r>
            <a:r>
              <a:rPr spc="-85" dirty="0">
                <a:cs typeface="Times New Roman"/>
              </a:rPr>
              <a:t> </a:t>
            </a:r>
            <a:r>
              <a:rPr dirty="0">
                <a:cs typeface="Times New Roman"/>
              </a:rPr>
              <a:t>brûlures</a:t>
            </a:r>
            <a:r>
              <a:rPr spc="-90" dirty="0">
                <a:cs typeface="Times New Roman"/>
              </a:rPr>
              <a:t> </a:t>
            </a:r>
            <a:r>
              <a:rPr spc="-10" dirty="0">
                <a:cs typeface="Times New Roman"/>
              </a:rPr>
              <a:t>mictionnelles).</a:t>
            </a:r>
            <a:endParaRPr dirty="0">
              <a:cs typeface="Times New Roman"/>
            </a:endParaRPr>
          </a:p>
          <a:p>
            <a:pPr marL="355600" marR="1418590" indent="-342900">
              <a:lnSpc>
                <a:spcPct val="15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>
                <a:cs typeface="Times New Roman"/>
              </a:rPr>
              <a:t>A</a:t>
            </a:r>
            <a:r>
              <a:rPr spc="-140" dirty="0">
                <a:cs typeface="Times New Roman"/>
              </a:rPr>
              <a:t> </a:t>
            </a:r>
            <a:r>
              <a:rPr dirty="0">
                <a:cs typeface="Times New Roman"/>
              </a:rPr>
              <a:t>l'examen,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Times New Roman"/>
              </a:rPr>
              <a:t>la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Times New Roman"/>
              </a:rPr>
              <a:t>vulve</a:t>
            </a:r>
            <a:r>
              <a:rPr spc="-40" dirty="0">
                <a:cs typeface="Times New Roman"/>
              </a:rPr>
              <a:t> </a:t>
            </a:r>
            <a:r>
              <a:rPr dirty="0">
                <a:cs typeface="Times New Roman"/>
              </a:rPr>
              <a:t>est</a:t>
            </a:r>
            <a:r>
              <a:rPr spc="-40" dirty="0">
                <a:cs typeface="Times New Roman"/>
              </a:rPr>
              <a:t> </a:t>
            </a:r>
            <a:r>
              <a:rPr dirty="0">
                <a:cs typeface="Times New Roman"/>
              </a:rPr>
              <a:t>rouge</a:t>
            </a:r>
            <a:r>
              <a:rPr spc="-40" dirty="0">
                <a:cs typeface="Times New Roman"/>
              </a:rPr>
              <a:t> </a:t>
            </a:r>
            <a:r>
              <a:rPr dirty="0">
                <a:cs typeface="Times New Roman"/>
              </a:rPr>
              <a:t>vif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Times New Roman"/>
              </a:rPr>
              <a:t>avec</a:t>
            </a:r>
            <a:r>
              <a:rPr spc="-50" dirty="0">
                <a:cs typeface="Times New Roman"/>
              </a:rPr>
              <a:t> </a:t>
            </a:r>
            <a:r>
              <a:rPr dirty="0">
                <a:cs typeface="Times New Roman"/>
              </a:rPr>
              <a:t>un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Times New Roman"/>
              </a:rPr>
              <a:t>exsudat</a:t>
            </a:r>
            <a:r>
              <a:rPr spc="-30" dirty="0">
                <a:cs typeface="Times New Roman"/>
              </a:rPr>
              <a:t> </a:t>
            </a:r>
            <a:r>
              <a:rPr spc="-25" dirty="0">
                <a:cs typeface="Times New Roman"/>
              </a:rPr>
              <a:t>et </a:t>
            </a:r>
            <a:r>
              <a:rPr dirty="0">
                <a:cs typeface="Times New Roman"/>
              </a:rPr>
              <a:t>l'introduction</a:t>
            </a:r>
            <a:r>
              <a:rPr spc="-50" dirty="0">
                <a:cs typeface="Times New Roman"/>
              </a:rPr>
              <a:t> </a:t>
            </a:r>
            <a:r>
              <a:rPr dirty="0">
                <a:cs typeface="Times New Roman"/>
              </a:rPr>
              <a:t>du</a:t>
            </a:r>
            <a:r>
              <a:rPr spc="-55" dirty="0">
                <a:cs typeface="Times New Roman"/>
              </a:rPr>
              <a:t> </a:t>
            </a:r>
            <a:r>
              <a:rPr dirty="0">
                <a:cs typeface="Times New Roman"/>
              </a:rPr>
              <a:t>spéculum</a:t>
            </a:r>
            <a:r>
              <a:rPr spc="-45" dirty="0">
                <a:cs typeface="Times New Roman"/>
              </a:rPr>
              <a:t> </a:t>
            </a:r>
            <a:r>
              <a:rPr dirty="0">
                <a:cs typeface="Times New Roman"/>
              </a:rPr>
              <a:t>est</a:t>
            </a:r>
            <a:r>
              <a:rPr spc="-45" dirty="0">
                <a:cs typeface="Times New Roman"/>
              </a:rPr>
              <a:t> </a:t>
            </a:r>
            <a:r>
              <a:rPr spc="-10" dirty="0" err="1">
                <a:cs typeface="Times New Roman"/>
              </a:rPr>
              <a:t>douloureuse</a:t>
            </a:r>
            <a:r>
              <a:rPr spc="-10" dirty="0">
                <a:cs typeface="Times New Roman"/>
              </a:rPr>
              <a:t>.</a:t>
            </a:r>
            <a:endParaRPr dirty="0">
              <a:cs typeface="Times New Roman"/>
            </a:endParaRPr>
          </a:p>
          <a:p>
            <a:pPr marL="355600" marR="1263650" indent="-64135">
              <a:lnSpc>
                <a:spcPct val="150000"/>
              </a:lnSpc>
            </a:pPr>
            <a:r>
              <a:rPr dirty="0">
                <a:cs typeface="Times New Roman"/>
              </a:rPr>
              <a:t>Muqueuse</a:t>
            </a:r>
            <a:r>
              <a:rPr spc="-55" dirty="0">
                <a:cs typeface="Times New Roman"/>
              </a:rPr>
              <a:t> </a:t>
            </a:r>
            <a:r>
              <a:rPr dirty="0">
                <a:cs typeface="Times New Roman"/>
              </a:rPr>
              <a:t>vaginale</a:t>
            </a:r>
            <a:r>
              <a:rPr spc="-70" dirty="0">
                <a:cs typeface="Times New Roman"/>
              </a:rPr>
              <a:t> </a:t>
            </a:r>
            <a:r>
              <a:rPr dirty="0">
                <a:cs typeface="Times New Roman"/>
              </a:rPr>
              <a:t>est</a:t>
            </a:r>
            <a:r>
              <a:rPr spc="-65" dirty="0">
                <a:cs typeface="Times New Roman"/>
              </a:rPr>
              <a:t> </a:t>
            </a:r>
            <a:r>
              <a:rPr dirty="0">
                <a:cs typeface="Times New Roman"/>
              </a:rPr>
              <a:t>rouge</a:t>
            </a:r>
            <a:r>
              <a:rPr spc="-60" dirty="0">
                <a:cs typeface="Times New Roman"/>
              </a:rPr>
              <a:t> </a:t>
            </a:r>
            <a:r>
              <a:rPr dirty="0">
                <a:cs typeface="Times New Roman"/>
              </a:rPr>
              <a:t>écarlate</a:t>
            </a:r>
            <a:r>
              <a:rPr spc="-65" dirty="0">
                <a:cs typeface="Times New Roman"/>
              </a:rPr>
              <a:t> </a:t>
            </a:r>
            <a:r>
              <a:rPr dirty="0">
                <a:cs typeface="Times New Roman"/>
              </a:rPr>
              <a:t>avec</a:t>
            </a:r>
            <a:r>
              <a:rPr spc="-65" dirty="0">
                <a:cs typeface="Times New Roman"/>
              </a:rPr>
              <a:t> </a:t>
            </a:r>
            <a:r>
              <a:rPr dirty="0">
                <a:cs typeface="Times New Roman"/>
              </a:rPr>
              <a:t>un</a:t>
            </a:r>
            <a:r>
              <a:rPr spc="-55" dirty="0">
                <a:cs typeface="Times New Roman"/>
              </a:rPr>
              <a:t> </a:t>
            </a:r>
            <a:r>
              <a:rPr spc="-10" dirty="0">
                <a:cs typeface="Times New Roman"/>
              </a:rPr>
              <a:t>piqueté </a:t>
            </a:r>
            <a:r>
              <a:rPr dirty="0">
                <a:cs typeface="Times New Roman"/>
              </a:rPr>
              <a:t>hémorragique</a:t>
            </a:r>
            <a:r>
              <a:rPr spc="-55" dirty="0">
                <a:cs typeface="Times New Roman"/>
              </a:rPr>
              <a:t> </a:t>
            </a:r>
            <a:r>
              <a:rPr dirty="0">
                <a:cs typeface="Times New Roman"/>
              </a:rPr>
              <a:t>plus</a:t>
            </a:r>
            <a:r>
              <a:rPr spc="-60" dirty="0">
                <a:cs typeface="Times New Roman"/>
              </a:rPr>
              <a:t> </a:t>
            </a:r>
            <a:r>
              <a:rPr spc="-20" dirty="0" err="1">
                <a:cs typeface="Times New Roman"/>
              </a:rPr>
              <a:t>foncé</a:t>
            </a:r>
            <a:endParaRPr lang="fr-FR" spc="-20" dirty="0">
              <a:cs typeface="Times New Roman"/>
            </a:endParaRPr>
          </a:p>
          <a:p>
            <a:pPr marL="355600" marR="1263650" indent="-64135">
              <a:lnSpc>
                <a:spcPct val="150000"/>
              </a:lnSpc>
            </a:pPr>
            <a:endParaRPr lang="fr-FR" spc="-20" dirty="0">
              <a:cs typeface="Times New Roman"/>
            </a:endParaRPr>
          </a:p>
          <a:p>
            <a:pPr marL="355600" marR="1263650" indent="-64135">
              <a:lnSpc>
                <a:spcPct val="150000"/>
              </a:lnSpc>
            </a:pPr>
            <a:endParaRPr lang="fr-FR" spc="-20" dirty="0">
              <a:cs typeface="Times New Roman"/>
            </a:endParaRPr>
          </a:p>
          <a:p>
            <a:pPr marL="12700">
              <a:spcBef>
                <a:spcPts val="355"/>
              </a:spcBef>
              <a:tabLst>
                <a:tab pos="354965" algn="l"/>
              </a:tabLst>
            </a:pPr>
            <a:r>
              <a:rPr lang="fr-FR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cs typeface="Times New Roman"/>
              </a:rPr>
              <a:t>Chez</a:t>
            </a:r>
            <a:r>
              <a:rPr lang="fr-FR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cs typeface="Times New Roman"/>
              </a:rPr>
              <a:t> l’homme</a:t>
            </a:r>
            <a:endParaRPr lang="fr-FR" dirty="0">
              <a:cs typeface="Times New Roman"/>
            </a:endParaRPr>
          </a:p>
          <a:p>
            <a:pPr marL="354965" indent="-342265">
              <a:spcBef>
                <a:spcPts val="254"/>
              </a:spcBef>
              <a:buFont typeface="Arial MT"/>
              <a:buChar char="•"/>
              <a:tabLst>
                <a:tab pos="354965" algn="l"/>
              </a:tabLst>
            </a:pPr>
            <a:r>
              <a:rPr lang="fr-FR" spc="-10" dirty="0">
                <a:cs typeface="Calibri"/>
              </a:rPr>
              <a:t>Généralement</a:t>
            </a:r>
            <a:r>
              <a:rPr lang="fr-FR" spc="-60" dirty="0">
                <a:cs typeface="Calibri"/>
              </a:rPr>
              <a:t> </a:t>
            </a:r>
            <a:r>
              <a:rPr lang="fr-FR" spc="-20" dirty="0">
                <a:cs typeface="Calibri"/>
              </a:rPr>
              <a:t>asymptomatique</a:t>
            </a:r>
            <a:r>
              <a:rPr lang="fr-FR" spc="-75" dirty="0">
                <a:cs typeface="Calibri"/>
              </a:rPr>
              <a:t> </a:t>
            </a:r>
            <a:r>
              <a:rPr lang="fr-FR" spc="-50" dirty="0">
                <a:cs typeface="Calibri"/>
              </a:rPr>
              <a:t>.</a:t>
            </a:r>
            <a:endParaRPr lang="fr-FR" dirty="0">
              <a:cs typeface="Calibri"/>
            </a:endParaRPr>
          </a:p>
          <a:p>
            <a:pPr marL="355600" marR="5080" indent="-342900">
              <a:lnSpc>
                <a:spcPts val="2920"/>
              </a:lnSpc>
              <a:spcBef>
                <a:spcPts val="760"/>
              </a:spcBef>
              <a:buFont typeface="Arial MT"/>
              <a:buChar char="•"/>
              <a:tabLst>
                <a:tab pos="355600" algn="l"/>
              </a:tabLst>
            </a:pPr>
            <a:r>
              <a:rPr lang="fr-FR" dirty="0">
                <a:cs typeface="Times New Roman"/>
              </a:rPr>
              <a:t>Le</a:t>
            </a:r>
            <a:r>
              <a:rPr lang="fr-FR" spc="-2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parasite</a:t>
            </a:r>
            <a:r>
              <a:rPr lang="fr-FR" spc="-2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se</a:t>
            </a:r>
            <a:r>
              <a:rPr lang="fr-FR" spc="-2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localise</a:t>
            </a:r>
            <a:r>
              <a:rPr lang="fr-FR" spc="-4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aux</a:t>
            </a:r>
            <a:r>
              <a:rPr lang="fr-FR" spc="-3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glandes</a:t>
            </a:r>
            <a:r>
              <a:rPr lang="fr-FR" spc="-3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urétrales,</a:t>
            </a:r>
            <a:r>
              <a:rPr lang="fr-FR" spc="-2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à</a:t>
            </a:r>
            <a:r>
              <a:rPr lang="fr-FR" spc="-15" dirty="0">
                <a:cs typeface="Times New Roman"/>
              </a:rPr>
              <a:t> </a:t>
            </a:r>
            <a:r>
              <a:rPr lang="fr-FR" spc="-25" dirty="0">
                <a:cs typeface="Times New Roman"/>
              </a:rPr>
              <a:t>la </a:t>
            </a:r>
            <a:r>
              <a:rPr lang="fr-FR" dirty="0">
                <a:cs typeface="Times New Roman"/>
              </a:rPr>
              <a:t>prostate,</a:t>
            </a:r>
            <a:r>
              <a:rPr lang="fr-FR" spc="-2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aux</a:t>
            </a:r>
            <a:r>
              <a:rPr lang="fr-FR" spc="-3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vésicules</a:t>
            </a:r>
            <a:r>
              <a:rPr lang="fr-FR" spc="-4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séminales.</a:t>
            </a:r>
            <a:r>
              <a:rPr lang="fr-FR" spc="-4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Il</a:t>
            </a:r>
            <a:r>
              <a:rPr lang="fr-FR" spc="-1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est</a:t>
            </a:r>
            <a:r>
              <a:rPr lang="fr-FR" spc="-3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difficile</a:t>
            </a:r>
            <a:r>
              <a:rPr lang="fr-FR" spc="-3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à</a:t>
            </a:r>
            <a:r>
              <a:rPr lang="fr-FR" spc="-35" dirty="0">
                <a:cs typeface="Times New Roman"/>
              </a:rPr>
              <a:t> </a:t>
            </a:r>
            <a:r>
              <a:rPr lang="fr-FR" spc="-10" dirty="0">
                <a:cs typeface="Times New Roman"/>
              </a:rPr>
              <a:t>mettre </a:t>
            </a:r>
            <a:r>
              <a:rPr lang="fr-FR" dirty="0">
                <a:cs typeface="Times New Roman"/>
              </a:rPr>
              <a:t>en </a:t>
            </a:r>
            <a:r>
              <a:rPr lang="fr-FR" spc="-10" dirty="0">
                <a:cs typeface="Times New Roman"/>
              </a:rPr>
              <a:t>évidence.</a:t>
            </a:r>
            <a:endParaRPr lang="fr-FR" dirty="0">
              <a:cs typeface="Times New Roman"/>
            </a:endParaRPr>
          </a:p>
          <a:p>
            <a:pPr marL="355600" marR="364490" indent="-342900">
              <a:lnSpc>
                <a:spcPts val="2920"/>
              </a:lnSpc>
              <a:spcBef>
                <a:spcPts val="640"/>
              </a:spcBef>
              <a:buChar char="•"/>
              <a:tabLst>
                <a:tab pos="355600" algn="l"/>
                <a:tab pos="440690" algn="l"/>
              </a:tabLst>
            </a:pPr>
            <a:r>
              <a:rPr lang="fr-FR" dirty="0">
                <a:cs typeface="Times New Roman"/>
              </a:rPr>
              <a:t>urétrite</a:t>
            </a:r>
            <a:r>
              <a:rPr lang="fr-FR" spc="-4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subaiguë</a:t>
            </a:r>
            <a:r>
              <a:rPr lang="fr-FR" spc="-7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avec</a:t>
            </a:r>
            <a:r>
              <a:rPr lang="fr-FR" spc="-4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un</a:t>
            </a:r>
            <a:r>
              <a:rPr lang="fr-FR" spc="-4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écoulement</a:t>
            </a:r>
            <a:r>
              <a:rPr lang="fr-FR" spc="-4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urétral</a:t>
            </a:r>
            <a:r>
              <a:rPr lang="fr-FR" spc="-6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plus</a:t>
            </a:r>
            <a:r>
              <a:rPr lang="fr-FR" spc="-55" dirty="0">
                <a:cs typeface="Times New Roman"/>
              </a:rPr>
              <a:t> </a:t>
            </a:r>
            <a:r>
              <a:rPr lang="fr-FR" spc="-25" dirty="0">
                <a:cs typeface="Times New Roman"/>
              </a:rPr>
              <a:t>ou </a:t>
            </a:r>
            <a:r>
              <a:rPr lang="fr-FR" dirty="0">
                <a:cs typeface="Times New Roman"/>
              </a:rPr>
              <a:t>moins</a:t>
            </a:r>
            <a:r>
              <a:rPr lang="fr-FR" spc="-4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purulent.</a:t>
            </a:r>
            <a:r>
              <a:rPr lang="fr-FR" spc="-2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(dysurie,</a:t>
            </a:r>
            <a:r>
              <a:rPr lang="fr-FR" spc="-40" dirty="0">
                <a:cs typeface="Times New Roman"/>
              </a:rPr>
              <a:t> </a:t>
            </a:r>
            <a:r>
              <a:rPr lang="fr-FR" spc="-10" dirty="0">
                <a:cs typeface="Times New Roman"/>
              </a:rPr>
              <a:t>pollakiurie).</a:t>
            </a:r>
            <a:endParaRPr lang="fr-FR" dirty="0">
              <a:cs typeface="Times New Roman"/>
            </a:endParaRPr>
          </a:p>
          <a:p>
            <a:pPr marL="354965" indent="-342265">
              <a:spcBef>
                <a:spcPts val="275"/>
              </a:spcBef>
              <a:buFont typeface="Arial MT"/>
              <a:buChar char="•"/>
              <a:tabLst>
                <a:tab pos="354965" algn="l"/>
              </a:tabLst>
            </a:pPr>
            <a:r>
              <a:rPr lang="fr-FR" dirty="0">
                <a:cs typeface="Times New Roman"/>
              </a:rPr>
              <a:t>complications</a:t>
            </a:r>
            <a:r>
              <a:rPr lang="fr-FR" spc="-5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à</a:t>
            </a:r>
            <a:r>
              <a:rPr lang="fr-FR" spc="-1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type</a:t>
            </a:r>
            <a:r>
              <a:rPr lang="fr-FR" spc="-2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de</a:t>
            </a:r>
            <a:r>
              <a:rPr lang="fr-FR" spc="-1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prostatites</a:t>
            </a:r>
            <a:r>
              <a:rPr lang="fr-FR" spc="-3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sont</a:t>
            </a:r>
            <a:r>
              <a:rPr lang="fr-FR" spc="-20" dirty="0">
                <a:cs typeface="Times New Roman"/>
              </a:rPr>
              <a:t> </a:t>
            </a:r>
            <a:r>
              <a:rPr lang="fr-FR" spc="-10" dirty="0">
                <a:cs typeface="Times New Roman"/>
              </a:rPr>
              <a:t>exceptionnelles.</a:t>
            </a:r>
            <a:endParaRPr lang="fr-FR" dirty="0">
              <a:cs typeface="Times New Roman"/>
            </a:endParaRPr>
          </a:p>
          <a:p>
            <a:pPr marL="355600" marR="207010" indent="-342900">
              <a:lnSpc>
                <a:spcPts val="2920"/>
              </a:lnSpc>
              <a:spcBef>
                <a:spcPts val="690"/>
              </a:spcBef>
              <a:buFont typeface="Arial MT"/>
              <a:buChar char="•"/>
              <a:tabLst>
                <a:tab pos="355600" algn="l"/>
              </a:tabLst>
            </a:pPr>
            <a:r>
              <a:rPr lang="fr-FR" spc="-20" dirty="0">
                <a:cs typeface="Times New Roman"/>
              </a:rPr>
              <a:t>L’absence</a:t>
            </a:r>
            <a:r>
              <a:rPr lang="fr-FR" spc="-1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de</a:t>
            </a:r>
            <a:r>
              <a:rPr lang="fr-FR" spc="-1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signes</a:t>
            </a:r>
            <a:r>
              <a:rPr lang="fr-FR" spc="-2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cliniques</a:t>
            </a:r>
            <a:r>
              <a:rPr lang="fr-FR" spc="-3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favorise</a:t>
            </a:r>
            <a:r>
              <a:rPr lang="fr-FR" spc="-3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la</a:t>
            </a:r>
            <a:r>
              <a:rPr lang="fr-FR" spc="-10" dirty="0">
                <a:cs typeface="Times New Roman"/>
              </a:rPr>
              <a:t> dissémination </a:t>
            </a:r>
            <a:r>
              <a:rPr lang="fr-FR" dirty="0">
                <a:cs typeface="Times New Roman"/>
              </a:rPr>
              <a:t>de la</a:t>
            </a:r>
            <a:r>
              <a:rPr lang="fr-FR" spc="-5" dirty="0">
                <a:cs typeface="Times New Roman"/>
              </a:rPr>
              <a:t> </a:t>
            </a:r>
            <a:r>
              <a:rPr lang="fr-FR" spc="-10" dirty="0">
                <a:cs typeface="Times New Roman"/>
              </a:rPr>
              <a:t>maladie.</a:t>
            </a:r>
            <a:endParaRPr lang="fr-FR" dirty="0">
              <a:cs typeface="Times New Roman"/>
            </a:endParaRPr>
          </a:p>
          <a:p>
            <a:pPr marL="355600" marR="1263650" indent="-64135">
              <a:lnSpc>
                <a:spcPct val="150000"/>
              </a:lnSpc>
            </a:pPr>
            <a:endParaRPr dirty="0">
              <a:cs typeface="Times New Roman"/>
            </a:endParaRP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8505CE0E-128B-FDF2-65FA-ECBE631711D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49216" y="3051476"/>
            <a:ext cx="2384842" cy="1506543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B07BA549-AD8A-0CD3-7BF4-385289A58514}"/>
              </a:ext>
            </a:extLst>
          </p:cNvPr>
          <p:cNvSpPr txBox="1"/>
          <p:nvPr/>
        </p:nvSpPr>
        <p:spPr>
          <a:xfrm>
            <a:off x="8154954" y="4679317"/>
            <a:ext cx="436534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dirty="0">
                <a:solidFill>
                  <a:srgbClr val="444444"/>
                </a:solidFill>
                <a:latin typeface="Times New Roman"/>
                <a:cs typeface="Times New Roman"/>
              </a:rPr>
              <a:t>Leucorrhée</a:t>
            </a:r>
            <a:r>
              <a:rPr sz="1600" b="1" spc="-5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44444"/>
                </a:solidFill>
                <a:latin typeface="Times New Roman"/>
                <a:cs typeface="Times New Roman"/>
              </a:rPr>
              <a:t>au</a:t>
            </a:r>
            <a:r>
              <a:rPr sz="1600" b="1" spc="-2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44444"/>
                </a:solidFill>
                <a:latin typeface="Times New Roman"/>
                <a:cs typeface="Times New Roman"/>
              </a:rPr>
              <a:t>cours</a:t>
            </a:r>
            <a:r>
              <a:rPr sz="1600" b="1" spc="-2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44444"/>
                </a:solidFill>
                <a:latin typeface="Times New Roman"/>
                <a:cs typeface="Times New Roman"/>
              </a:rPr>
              <a:t>d’une</a:t>
            </a:r>
            <a:r>
              <a:rPr sz="1600" b="1" spc="-10" dirty="0">
                <a:solidFill>
                  <a:srgbClr val="444444"/>
                </a:solidFill>
                <a:latin typeface="Times New Roman"/>
                <a:cs typeface="Times New Roman"/>
              </a:rPr>
              <a:t> trichomonose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1821886" cy="666207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spcBef>
                <a:spcPts val="869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Diagnostic</a:t>
            </a:r>
            <a:r>
              <a:rPr sz="2400" b="1" u="sng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 </a:t>
            </a: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biologique</a:t>
            </a:r>
            <a:endParaRPr sz="2400" dirty="0">
              <a:cs typeface="Calibri"/>
            </a:endParaRPr>
          </a:p>
          <a:p>
            <a:pPr marL="12700">
              <a:spcBef>
                <a:spcPts val="770"/>
              </a:spcBef>
              <a:buClr>
                <a:srgbClr val="000000"/>
              </a:buClr>
              <a:tabLst>
                <a:tab pos="447040" algn="l"/>
              </a:tabLst>
            </a:pP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PVT</a:t>
            </a:r>
            <a:r>
              <a:rPr sz="2400" b="1" spc="-25" dirty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-50" dirty="0">
                <a:solidFill>
                  <a:srgbClr val="FF0000"/>
                </a:solidFill>
                <a:cs typeface="Calibri"/>
              </a:rPr>
              <a:t>:</a:t>
            </a:r>
            <a:endParaRPr sz="2400" dirty="0">
              <a:cs typeface="Calibri"/>
            </a:endParaRPr>
          </a:p>
          <a:p>
            <a:pPr marL="355600" indent="-342900"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u="sng" spc="-5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Calibri"/>
              </a:rPr>
              <a:t> </a:t>
            </a:r>
            <a:r>
              <a:rPr sz="24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Calibri"/>
              </a:rPr>
              <a:t>Femme</a:t>
            </a:r>
            <a:r>
              <a:rPr sz="2400" b="1" u="sng" spc="-4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Calibri"/>
              </a:rPr>
              <a:t> </a:t>
            </a:r>
            <a:r>
              <a:rPr sz="2400" b="1" spc="-50" dirty="0">
                <a:cs typeface="Calibri"/>
              </a:rPr>
              <a:t>:</a:t>
            </a:r>
            <a:endParaRPr sz="2400" dirty="0">
              <a:cs typeface="Calibri"/>
            </a:endParaRPr>
          </a:p>
          <a:p>
            <a:pPr marL="355600" marR="140970" indent="-343535">
              <a:lnSpc>
                <a:spcPct val="150000"/>
              </a:lnSpc>
              <a:spcBef>
                <a:spcPts val="86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cs typeface="Times New Roman"/>
              </a:rPr>
              <a:t>glaire</a:t>
            </a:r>
            <a:r>
              <a:rPr sz="2400" spc="-3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cervicale</a:t>
            </a:r>
            <a:r>
              <a:rPr sz="2400" spc="-4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avant</a:t>
            </a:r>
            <a:r>
              <a:rPr sz="2400" spc="-5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toute</a:t>
            </a:r>
            <a:r>
              <a:rPr sz="2400" spc="-3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toilette</a:t>
            </a:r>
            <a:r>
              <a:rPr sz="2400" spc="-4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intime</a:t>
            </a:r>
            <a:r>
              <a:rPr sz="2400" spc="-20" dirty="0">
                <a:cs typeface="Times New Roman"/>
              </a:rPr>
              <a:t> </a:t>
            </a:r>
            <a:r>
              <a:rPr sz="2400" spc="-25" dirty="0">
                <a:cs typeface="Times New Roman"/>
              </a:rPr>
              <a:t>et </a:t>
            </a:r>
            <a:r>
              <a:rPr sz="2400" dirty="0">
                <a:cs typeface="Times New Roman"/>
              </a:rPr>
              <a:t>tout</a:t>
            </a:r>
            <a:r>
              <a:rPr sz="2400" spc="-20" dirty="0">
                <a:cs typeface="Times New Roman"/>
              </a:rPr>
              <a:t> </a:t>
            </a:r>
            <a:r>
              <a:rPr sz="2400" spc="-10" dirty="0">
                <a:cs typeface="Times New Roman"/>
              </a:rPr>
              <a:t>traitement</a:t>
            </a:r>
            <a:endParaRPr sz="2400" dirty="0">
              <a:cs typeface="Times New Roman"/>
            </a:endParaRPr>
          </a:p>
          <a:p>
            <a:pPr marL="457200" indent="-444500">
              <a:lnSpc>
                <a:spcPct val="150000"/>
              </a:lnSpc>
              <a:spcBef>
                <a:spcPts val="765"/>
              </a:spcBef>
              <a:buFont typeface="Wingdings"/>
              <a:buChar char=""/>
              <a:tabLst>
                <a:tab pos="457200" algn="l"/>
              </a:tabLst>
            </a:pPr>
            <a:r>
              <a:rPr sz="2400" dirty="0">
                <a:cs typeface="Times New Roman"/>
              </a:rPr>
              <a:t>Eviter</a:t>
            </a:r>
            <a:r>
              <a:rPr sz="2400" spc="-9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toute</a:t>
            </a:r>
            <a:r>
              <a:rPr sz="2400" spc="-3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relation</a:t>
            </a:r>
            <a:r>
              <a:rPr sz="2400" spc="-5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sexuelle</a:t>
            </a:r>
            <a:r>
              <a:rPr sz="2400" spc="-4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24</a:t>
            </a:r>
            <a:r>
              <a:rPr sz="2400" spc="-2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à</a:t>
            </a:r>
            <a:r>
              <a:rPr sz="2400" spc="-1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48</a:t>
            </a:r>
            <a:r>
              <a:rPr sz="2400" spc="-30" dirty="0">
                <a:cs typeface="Times New Roman"/>
              </a:rPr>
              <a:t> </a:t>
            </a:r>
            <a:r>
              <a:rPr sz="2400" spc="-10" dirty="0" err="1">
                <a:cs typeface="Times New Roman"/>
              </a:rPr>
              <a:t>heures</a:t>
            </a:r>
            <a:r>
              <a:rPr sz="2400" spc="-10" dirty="0">
                <a:cs typeface="Times New Roman"/>
              </a:rPr>
              <a:t>.</a:t>
            </a:r>
            <a:endParaRPr lang="fr-FR" sz="2400" spc="-10" dirty="0">
              <a:cs typeface="Times New Roman"/>
            </a:endParaRP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355600" algn="l"/>
                <a:tab pos="6169025" algn="l"/>
              </a:tabLst>
            </a:pPr>
            <a:r>
              <a:rPr lang="fr-FR" sz="2400" spc="-25" dirty="0">
                <a:cs typeface="Times New Roman"/>
              </a:rPr>
              <a:t>L’examen</a:t>
            </a:r>
            <a:r>
              <a:rPr lang="fr-FR" sz="2400" spc="-4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est</a:t>
            </a:r>
            <a:r>
              <a:rPr lang="fr-FR" sz="2400" spc="-2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difficile</a:t>
            </a:r>
            <a:r>
              <a:rPr lang="fr-FR" sz="2400" spc="-1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et</a:t>
            </a:r>
            <a:r>
              <a:rPr lang="fr-FR" sz="2400" spc="-3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douloureux,</a:t>
            </a:r>
            <a:r>
              <a:rPr lang="fr-FR" sz="2400" spc="-5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il</a:t>
            </a:r>
            <a:r>
              <a:rPr lang="fr-FR" sz="2400" spc="-30" dirty="0">
                <a:cs typeface="Times New Roman"/>
              </a:rPr>
              <a:t> </a:t>
            </a:r>
            <a:r>
              <a:rPr lang="fr-FR" sz="2400" spc="-20" dirty="0">
                <a:cs typeface="Times New Roman"/>
              </a:rPr>
              <a:t>faut </a:t>
            </a:r>
            <a:r>
              <a:rPr lang="fr-FR" sz="2400" dirty="0">
                <a:cs typeface="Times New Roman"/>
              </a:rPr>
              <a:t>donc</a:t>
            </a:r>
            <a:r>
              <a:rPr lang="fr-FR" sz="2400" spc="-3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utiliser</a:t>
            </a:r>
            <a:r>
              <a:rPr lang="fr-FR" sz="2400" spc="-5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avec</a:t>
            </a:r>
            <a:r>
              <a:rPr lang="fr-FR" sz="2400" spc="-1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précaution</a:t>
            </a:r>
            <a:r>
              <a:rPr lang="fr-FR" sz="2400" spc="-2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un</a:t>
            </a:r>
            <a:r>
              <a:rPr lang="fr-FR" sz="2400" spc="-3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Speculum</a:t>
            </a:r>
            <a:r>
              <a:rPr lang="fr-FR" sz="2400" spc="-35" dirty="0">
                <a:cs typeface="Times New Roman"/>
              </a:rPr>
              <a:t> </a:t>
            </a:r>
            <a:r>
              <a:rPr lang="fr-FR" sz="2400" spc="-20" dirty="0">
                <a:cs typeface="Times New Roman"/>
              </a:rPr>
              <a:t>sans </a:t>
            </a:r>
            <a:r>
              <a:rPr lang="fr-FR" sz="2400" dirty="0">
                <a:cs typeface="Times New Roman"/>
              </a:rPr>
              <a:t>lubrifiant</a:t>
            </a:r>
            <a:r>
              <a:rPr lang="fr-FR" sz="2400" spc="-2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.</a:t>
            </a:r>
            <a:r>
              <a:rPr lang="fr-FR" sz="2400" spc="-14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Il</a:t>
            </a:r>
            <a:r>
              <a:rPr lang="fr-FR" sz="2400" spc="-4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permet</a:t>
            </a:r>
            <a:r>
              <a:rPr lang="fr-FR" sz="2400" spc="-35" dirty="0">
                <a:cs typeface="Times New Roman"/>
              </a:rPr>
              <a:t> </a:t>
            </a:r>
            <a:r>
              <a:rPr lang="fr-FR" sz="2400" spc="-10" dirty="0">
                <a:cs typeface="Times New Roman"/>
              </a:rPr>
              <a:t>d’observer</a:t>
            </a:r>
            <a:r>
              <a:rPr lang="fr-FR" sz="2400" spc="-9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une</a:t>
            </a:r>
            <a:r>
              <a:rPr lang="fr-FR" sz="2400" spc="-45" dirty="0">
                <a:cs typeface="Times New Roman"/>
              </a:rPr>
              <a:t> </a:t>
            </a:r>
            <a:r>
              <a:rPr lang="fr-FR" sz="2400" spc="-10" dirty="0">
                <a:cs typeface="Times New Roman"/>
              </a:rPr>
              <a:t>muqueuse inflammatoire</a:t>
            </a:r>
            <a:r>
              <a:rPr lang="fr-FR" sz="2400" dirty="0">
                <a:cs typeface="Times New Roman"/>
              </a:rPr>
              <a:t> avec</a:t>
            </a:r>
            <a:r>
              <a:rPr lang="fr-FR" sz="2400" spc="-2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un</a:t>
            </a:r>
            <a:r>
              <a:rPr lang="fr-FR" sz="2400" spc="-5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piqueté</a:t>
            </a:r>
            <a:r>
              <a:rPr lang="fr-FR" sz="2400" spc="-30" dirty="0">
                <a:cs typeface="Times New Roman"/>
              </a:rPr>
              <a:t> </a:t>
            </a:r>
            <a:r>
              <a:rPr lang="fr-FR" sz="2400" spc="-10" dirty="0">
                <a:cs typeface="Times New Roman"/>
              </a:rPr>
              <a:t>hémorragique </a:t>
            </a:r>
            <a:r>
              <a:rPr lang="fr-FR" sz="2400" dirty="0">
                <a:cs typeface="Times New Roman"/>
              </a:rPr>
              <a:t>très</a:t>
            </a:r>
            <a:r>
              <a:rPr lang="fr-FR" sz="2400" spc="-3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évocateur</a:t>
            </a:r>
            <a:r>
              <a:rPr lang="fr-FR" sz="2400" spc="-8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355600" algn="l"/>
                <a:tab pos="6169025" algn="l"/>
              </a:tabLst>
            </a:pPr>
            <a:r>
              <a:rPr lang="fr-FR" sz="2400" dirty="0">
                <a:cs typeface="Times New Roman"/>
              </a:rPr>
              <a:t>Le</a:t>
            </a:r>
            <a:r>
              <a:rPr lang="fr-FR" sz="2400" spc="-5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PVT</a:t>
            </a:r>
            <a:r>
              <a:rPr lang="fr-FR" sz="2400" spc="-9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est</a:t>
            </a:r>
            <a:r>
              <a:rPr lang="fr-FR" sz="2400" spc="-35" dirty="0">
                <a:cs typeface="Times New Roman"/>
              </a:rPr>
              <a:t> </a:t>
            </a:r>
            <a:r>
              <a:rPr lang="fr-FR" sz="2400" spc="-10" dirty="0">
                <a:cs typeface="Times New Roman"/>
              </a:rPr>
              <a:t>réaliser </a:t>
            </a:r>
            <a:r>
              <a:rPr lang="fr-FR" sz="2400" dirty="0">
                <a:cs typeface="Times New Roman"/>
              </a:rPr>
              <a:t>au</a:t>
            </a:r>
            <a:r>
              <a:rPr lang="fr-FR" sz="2400" spc="-10" dirty="0">
                <a:cs typeface="Times New Roman"/>
              </a:rPr>
              <a:t> niveau </a:t>
            </a:r>
            <a:r>
              <a:rPr lang="fr-FR" sz="2400" dirty="0">
                <a:cs typeface="Times New Roman"/>
              </a:rPr>
              <a:t>des</a:t>
            </a:r>
            <a:r>
              <a:rPr lang="fr-FR" sz="2400" spc="-20" dirty="0">
                <a:cs typeface="Times New Roman"/>
              </a:rPr>
              <a:t> </a:t>
            </a:r>
            <a:r>
              <a:rPr lang="fr-FR" sz="2400" spc="-10" dirty="0">
                <a:cs typeface="Times New Roman"/>
              </a:rPr>
              <a:t>culs-de-</a:t>
            </a:r>
            <a:r>
              <a:rPr lang="fr-FR" sz="2400" dirty="0">
                <a:cs typeface="Times New Roman"/>
              </a:rPr>
              <a:t>sac</a:t>
            </a:r>
            <a:r>
              <a:rPr lang="fr-FR" sz="2400" spc="2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vaginaux</a:t>
            </a:r>
            <a:r>
              <a:rPr lang="fr-FR" sz="2400" spc="-2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et</a:t>
            </a:r>
            <a:r>
              <a:rPr lang="fr-FR" sz="2400" spc="-1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de la</a:t>
            </a:r>
            <a:r>
              <a:rPr lang="fr-FR" sz="2400" spc="-1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glande</a:t>
            </a:r>
            <a:r>
              <a:rPr lang="fr-FR" sz="2400" spc="-5" dirty="0">
                <a:cs typeface="Times New Roman"/>
              </a:rPr>
              <a:t> </a:t>
            </a:r>
            <a:r>
              <a:rPr lang="fr-FR" sz="2400" spc="-25" dirty="0">
                <a:cs typeface="Times New Roman"/>
              </a:rPr>
              <a:t>de </a:t>
            </a:r>
            <a:r>
              <a:rPr lang="fr-FR" sz="2400" dirty="0">
                <a:cs typeface="Times New Roman"/>
              </a:rPr>
              <a:t>Bartholin,</a:t>
            </a:r>
            <a:r>
              <a:rPr lang="fr-FR" sz="2400" spc="-5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avec</a:t>
            </a:r>
            <a:r>
              <a:rPr lang="fr-FR" sz="2400" spc="-5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un</a:t>
            </a:r>
            <a:r>
              <a:rPr lang="fr-FR" sz="2400" spc="-7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écouvillon</a:t>
            </a:r>
            <a:r>
              <a:rPr lang="fr-FR" sz="2400" spc="-4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stérile</a:t>
            </a:r>
            <a:r>
              <a:rPr lang="fr-FR" sz="2400" spc="-3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imbibé</a:t>
            </a:r>
            <a:r>
              <a:rPr lang="fr-FR" sz="2400" spc="-50" dirty="0">
                <a:cs typeface="Times New Roman"/>
              </a:rPr>
              <a:t> </a:t>
            </a:r>
            <a:r>
              <a:rPr lang="fr-FR" sz="2400" spc="-25" dirty="0">
                <a:cs typeface="Times New Roman"/>
              </a:rPr>
              <a:t>de </a:t>
            </a:r>
            <a:r>
              <a:rPr lang="fr-FR" sz="2400" dirty="0">
                <a:cs typeface="Times New Roman"/>
              </a:rPr>
              <a:t>sérum </a:t>
            </a:r>
            <a:r>
              <a:rPr lang="fr-FR" sz="2400" spc="-10" dirty="0">
                <a:cs typeface="Times New Roman"/>
              </a:rPr>
              <a:t>physiologique</a:t>
            </a:r>
            <a:endParaRPr lang="fr-FR" sz="2400" dirty="0">
              <a:cs typeface="Times New Roman"/>
            </a:endParaRPr>
          </a:p>
          <a:p>
            <a:pPr marL="354965" indent="-342265">
              <a:lnSpc>
                <a:spcPct val="150000"/>
              </a:lnSpc>
              <a:spcBef>
                <a:spcPts val="725"/>
              </a:spcBef>
              <a:buFont typeface="Wingdings"/>
              <a:buChar char=""/>
              <a:tabLst>
                <a:tab pos="354965" algn="l"/>
              </a:tabLst>
            </a:pPr>
            <a:r>
              <a:rPr lang="fr-FR" sz="2400" dirty="0">
                <a:cs typeface="Times New Roman"/>
              </a:rPr>
              <a:t>Acheminé</a:t>
            </a:r>
            <a:r>
              <a:rPr lang="fr-FR" sz="2400" spc="-5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rapidement</a:t>
            </a:r>
            <a:r>
              <a:rPr lang="fr-FR" sz="2400" spc="-4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au</a:t>
            </a:r>
            <a:r>
              <a:rPr lang="fr-FR" sz="2400" spc="-40" dirty="0">
                <a:cs typeface="Times New Roman"/>
              </a:rPr>
              <a:t> </a:t>
            </a:r>
            <a:r>
              <a:rPr lang="fr-FR" sz="2400" spc="-10" dirty="0">
                <a:cs typeface="Times New Roman"/>
              </a:rPr>
              <a:t>laboratoire</a:t>
            </a:r>
            <a:endParaRPr lang="fr-FR" sz="2400" dirty="0">
              <a:cs typeface="Times New Roman"/>
            </a:endParaRPr>
          </a:p>
          <a:p>
            <a:pPr marL="457200" indent="-444500">
              <a:spcBef>
                <a:spcPts val="765"/>
              </a:spcBef>
              <a:buFont typeface="Wingdings"/>
              <a:buChar char=""/>
              <a:tabLst>
                <a:tab pos="457200" algn="l"/>
              </a:tabLst>
            </a:pPr>
            <a:endParaRPr sz="2400" dirty="0"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862" y="356597"/>
            <a:ext cx="11504643" cy="6753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5"/>
              </a:spcBef>
            </a:pPr>
            <a:r>
              <a:rPr sz="2200" b="1" u="sng" dirty="0">
                <a:uFill>
                  <a:solidFill>
                    <a:srgbClr val="000000"/>
                  </a:solidFill>
                </a:uFill>
                <a:cs typeface="Times New Roman"/>
              </a:rPr>
              <a:t>Flagellés</a:t>
            </a:r>
            <a:r>
              <a:rPr sz="2200" b="1" u="sng" spc="-70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cs typeface="Times New Roman"/>
              </a:rPr>
              <a:t>intestinaux:Pathogènes</a:t>
            </a:r>
            <a:r>
              <a:rPr sz="2200" b="1" spc="-10" dirty="0">
                <a:cs typeface="Times New Roman"/>
              </a:rPr>
              <a:t>:</a:t>
            </a:r>
            <a:endParaRPr sz="2200" dirty="0">
              <a:cs typeface="Times New Roman"/>
            </a:endParaRPr>
          </a:p>
          <a:p>
            <a:pPr marL="1257935">
              <a:lnSpc>
                <a:spcPct val="150000"/>
              </a:lnSpc>
            </a:pPr>
            <a:r>
              <a:rPr sz="2200" b="1" i="1" dirty="0">
                <a:solidFill>
                  <a:srgbClr val="FF0000"/>
                </a:solidFill>
                <a:cs typeface="Times New Roman"/>
              </a:rPr>
              <a:t>Giardia</a:t>
            </a:r>
            <a:r>
              <a:rPr sz="2200" b="1" i="1" spc="-75" dirty="0">
                <a:solidFill>
                  <a:srgbClr val="FF0000"/>
                </a:solidFill>
                <a:cs typeface="Times New Roman"/>
              </a:rPr>
              <a:t> </a:t>
            </a:r>
            <a:r>
              <a:rPr sz="2200" b="1" i="1" spc="-10" dirty="0">
                <a:solidFill>
                  <a:srgbClr val="FF0000"/>
                </a:solidFill>
                <a:cs typeface="Times New Roman"/>
              </a:rPr>
              <a:t>intestinalis</a:t>
            </a:r>
            <a:endParaRPr sz="2200" dirty="0">
              <a:cs typeface="Times New Roman"/>
            </a:endParaRPr>
          </a:p>
          <a:p>
            <a:pPr marL="1257935">
              <a:lnSpc>
                <a:spcPct val="150000"/>
              </a:lnSpc>
              <a:spcBef>
                <a:spcPts val="5"/>
              </a:spcBef>
            </a:pPr>
            <a:r>
              <a:rPr sz="2200" b="1" i="1" spc="-10" dirty="0">
                <a:solidFill>
                  <a:srgbClr val="FF0000"/>
                </a:solidFill>
                <a:cs typeface="Times New Roman"/>
              </a:rPr>
              <a:t>Trichomonas</a:t>
            </a:r>
            <a:r>
              <a:rPr sz="2200" b="1" i="1" spc="-75" dirty="0">
                <a:solidFill>
                  <a:srgbClr val="FF0000"/>
                </a:solidFill>
                <a:cs typeface="Times New Roman"/>
              </a:rPr>
              <a:t> </a:t>
            </a:r>
            <a:r>
              <a:rPr sz="2200" b="1" i="1" dirty="0">
                <a:solidFill>
                  <a:srgbClr val="FF0000"/>
                </a:solidFill>
                <a:cs typeface="Times New Roman"/>
              </a:rPr>
              <a:t>intestinalis</a:t>
            </a:r>
            <a:r>
              <a:rPr sz="2200" b="1" i="1" spc="-100" dirty="0">
                <a:solidFill>
                  <a:srgbClr val="FF0000"/>
                </a:solidFill>
                <a:cs typeface="Times New Roman"/>
              </a:rPr>
              <a:t> </a:t>
            </a:r>
            <a:r>
              <a:rPr sz="2200" b="1" i="1" u="sng" dirty="0">
                <a:uFill>
                  <a:solidFill>
                    <a:srgbClr val="000000"/>
                  </a:solidFill>
                </a:uFill>
                <a:cs typeface="Calibri"/>
              </a:rPr>
              <a:t>(pathogène si</a:t>
            </a:r>
            <a:r>
              <a:rPr sz="2200" b="1" i="1" u="sng" spc="-4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sz="2200" b="1" i="1" u="sng" spc="-10" dirty="0">
                <a:uFill>
                  <a:solidFill>
                    <a:srgbClr val="000000"/>
                  </a:solidFill>
                </a:uFill>
                <a:cs typeface="Calibri"/>
              </a:rPr>
              <a:t>l’infestation</a:t>
            </a:r>
            <a:r>
              <a:rPr sz="2200" b="1" i="1" u="sng" spc="-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sz="2200" b="1" i="1" u="sng" dirty="0">
                <a:uFill>
                  <a:solidFill>
                    <a:srgbClr val="000000"/>
                  </a:solidFill>
                </a:uFill>
                <a:cs typeface="Calibri"/>
              </a:rPr>
              <a:t>est</a:t>
            </a:r>
            <a:r>
              <a:rPr sz="2200" b="1" i="1" u="sng" spc="-3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sz="2200" b="1" i="1" u="sng" spc="-10" dirty="0">
                <a:uFill>
                  <a:solidFill>
                    <a:srgbClr val="000000"/>
                  </a:solidFill>
                </a:uFill>
                <a:cs typeface="Calibri"/>
              </a:rPr>
              <a:t>massive)</a:t>
            </a:r>
            <a:endParaRPr sz="2200" dirty="0">
              <a:cs typeface="Calibri"/>
            </a:endParaRPr>
          </a:p>
          <a:p>
            <a:pPr>
              <a:lnSpc>
                <a:spcPct val="150000"/>
              </a:lnSpc>
              <a:spcBef>
                <a:spcPts val="1405"/>
              </a:spcBef>
            </a:pPr>
            <a:endParaRPr sz="2200" dirty="0">
              <a:cs typeface="Calibri"/>
            </a:endParaRPr>
          </a:p>
          <a:p>
            <a:pPr marL="279400">
              <a:lnSpc>
                <a:spcPct val="150000"/>
              </a:lnSpc>
            </a:pPr>
            <a:r>
              <a:rPr sz="2200" b="1" u="sng" dirty="0">
                <a:uFill>
                  <a:solidFill>
                    <a:srgbClr val="000000"/>
                  </a:solidFill>
                </a:uFill>
                <a:cs typeface="Times New Roman"/>
              </a:rPr>
              <a:t>Flagellés</a:t>
            </a:r>
            <a:r>
              <a:rPr sz="2200" b="1" u="sng" spc="-95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cs typeface="Times New Roman"/>
              </a:rPr>
              <a:t>intestinaux:non</a:t>
            </a:r>
            <a:r>
              <a:rPr sz="2200" b="1" u="sng" spc="-75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cs typeface="Times New Roman"/>
              </a:rPr>
              <a:t>pathogènes</a:t>
            </a:r>
            <a:endParaRPr sz="2200" dirty="0">
              <a:cs typeface="Times New Roman"/>
            </a:endParaRPr>
          </a:p>
          <a:p>
            <a:pPr marL="2146300" marR="2253615">
              <a:lnSpc>
                <a:spcPct val="150000"/>
              </a:lnSpc>
            </a:pPr>
            <a:r>
              <a:rPr sz="2200" b="1" i="1" dirty="0">
                <a:solidFill>
                  <a:srgbClr val="FF0000"/>
                </a:solidFill>
                <a:cs typeface="Times New Roman"/>
              </a:rPr>
              <a:t>Chilomastix</a:t>
            </a:r>
            <a:r>
              <a:rPr sz="2200" b="1" i="1" spc="-95" dirty="0">
                <a:solidFill>
                  <a:srgbClr val="FF0000"/>
                </a:solidFill>
                <a:cs typeface="Times New Roman"/>
              </a:rPr>
              <a:t> </a:t>
            </a:r>
            <a:r>
              <a:rPr sz="2200" b="1" i="1" spc="-10" dirty="0" err="1">
                <a:solidFill>
                  <a:srgbClr val="FF0000"/>
                </a:solidFill>
                <a:cs typeface="Times New Roman"/>
              </a:rPr>
              <a:t>mesnili</a:t>
            </a:r>
            <a:r>
              <a:rPr sz="2200" b="1" i="1" spc="-10" dirty="0">
                <a:solidFill>
                  <a:srgbClr val="FF0000"/>
                </a:solidFill>
                <a:cs typeface="Times New Roman"/>
              </a:rPr>
              <a:t> </a:t>
            </a:r>
            <a:endParaRPr lang="fr-FR" sz="2200" b="1" i="1" spc="-10" dirty="0">
              <a:solidFill>
                <a:srgbClr val="FF0000"/>
              </a:solidFill>
              <a:cs typeface="Times New Roman"/>
            </a:endParaRPr>
          </a:p>
          <a:p>
            <a:pPr marL="2146300" marR="2253615">
              <a:lnSpc>
                <a:spcPct val="150000"/>
              </a:lnSpc>
            </a:pPr>
            <a:r>
              <a:rPr sz="2200" b="1" i="1" dirty="0" err="1">
                <a:solidFill>
                  <a:srgbClr val="FF0000"/>
                </a:solidFill>
                <a:cs typeface="Times New Roman"/>
              </a:rPr>
              <a:t>Dientamoœba</a:t>
            </a:r>
            <a:r>
              <a:rPr sz="2200" b="1" i="1" spc="-150" dirty="0">
                <a:solidFill>
                  <a:srgbClr val="FF0000"/>
                </a:solidFill>
                <a:cs typeface="Times New Roman"/>
              </a:rPr>
              <a:t> </a:t>
            </a:r>
            <a:r>
              <a:rPr sz="2200" b="1" i="1" spc="-10" dirty="0">
                <a:solidFill>
                  <a:srgbClr val="FF0000"/>
                </a:solidFill>
                <a:cs typeface="Times New Roman"/>
              </a:rPr>
              <a:t>fragilis </a:t>
            </a:r>
            <a:endParaRPr lang="fr-FR" sz="2200" b="1" i="1" spc="-10" dirty="0">
              <a:solidFill>
                <a:srgbClr val="FF0000"/>
              </a:solidFill>
              <a:cs typeface="Times New Roman"/>
            </a:endParaRPr>
          </a:p>
          <a:p>
            <a:pPr marL="2146300" marR="2253615">
              <a:lnSpc>
                <a:spcPct val="150000"/>
              </a:lnSpc>
            </a:pPr>
            <a:r>
              <a:rPr sz="2200" b="1" i="1" dirty="0" err="1">
                <a:solidFill>
                  <a:srgbClr val="FF0000"/>
                </a:solidFill>
                <a:cs typeface="Times New Roman"/>
              </a:rPr>
              <a:t>Embadomonas</a:t>
            </a:r>
            <a:r>
              <a:rPr sz="2200" b="1" i="1" spc="-150" dirty="0">
                <a:solidFill>
                  <a:srgbClr val="FF0000"/>
                </a:solidFill>
                <a:cs typeface="Times New Roman"/>
              </a:rPr>
              <a:t> </a:t>
            </a:r>
            <a:r>
              <a:rPr sz="2200" b="1" i="1" spc="-10" dirty="0">
                <a:solidFill>
                  <a:srgbClr val="FF0000"/>
                </a:solidFill>
                <a:cs typeface="Times New Roman"/>
              </a:rPr>
              <a:t>intestinalis</a:t>
            </a:r>
            <a:endParaRPr sz="2200" dirty="0">
              <a:cs typeface="Times New Roman"/>
            </a:endParaRPr>
          </a:p>
          <a:p>
            <a:pPr marL="100965" marR="848994" indent="1957070">
              <a:lnSpc>
                <a:spcPct val="150000"/>
              </a:lnSpc>
              <a:tabLst>
                <a:tab pos="4178300" algn="l"/>
              </a:tabLst>
            </a:pPr>
            <a:r>
              <a:rPr sz="2200" b="1" i="1" spc="-10" dirty="0">
                <a:solidFill>
                  <a:srgbClr val="FF0000"/>
                </a:solidFill>
                <a:cs typeface="Times New Roman"/>
              </a:rPr>
              <a:t>Trichomonas</a:t>
            </a:r>
            <a:r>
              <a:rPr lang="fr-FR" sz="2200" b="1" i="1" spc="-10" dirty="0">
                <a:solidFill>
                  <a:srgbClr val="FF0000"/>
                </a:solidFill>
                <a:cs typeface="Times New Roman"/>
              </a:rPr>
              <a:t> </a:t>
            </a:r>
            <a:r>
              <a:rPr sz="2200" b="1" i="1" dirty="0">
                <a:solidFill>
                  <a:srgbClr val="FF0000"/>
                </a:solidFill>
                <a:cs typeface="Times New Roman"/>
              </a:rPr>
              <a:t>tenax</a:t>
            </a:r>
            <a:r>
              <a:rPr sz="2200" b="1" i="1" spc="-40" dirty="0">
                <a:solidFill>
                  <a:srgbClr val="FF0000"/>
                </a:solidFill>
                <a:cs typeface="Times New Roman"/>
              </a:rPr>
              <a:t> </a:t>
            </a:r>
            <a:r>
              <a:rPr sz="2200" b="1" dirty="0">
                <a:cs typeface="Times New Roman"/>
              </a:rPr>
              <a:t>(cavité</a:t>
            </a:r>
            <a:r>
              <a:rPr sz="2200" b="1" spc="-60" dirty="0">
                <a:cs typeface="Times New Roman"/>
              </a:rPr>
              <a:t> </a:t>
            </a:r>
            <a:r>
              <a:rPr sz="2200" b="1" spc="-10" dirty="0" err="1">
                <a:cs typeface="Times New Roman"/>
              </a:rPr>
              <a:t>buccale</a:t>
            </a:r>
            <a:r>
              <a:rPr sz="2200" b="1" spc="-10" dirty="0">
                <a:cs typeface="Times New Roman"/>
              </a:rPr>
              <a:t>)</a:t>
            </a:r>
            <a:endParaRPr lang="fr-FR" sz="2200" b="1" spc="-10" dirty="0">
              <a:cs typeface="Times New Roman"/>
            </a:endParaRPr>
          </a:p>
          <a:p>
            <a:pPr marL="100965" marR="848994" indent="1957070">
              <a:lnSpc>
                <a:spcPct val="150000"/>
              </a:lnSpc>
              <a:tabLst>
                <a:tab pos="4178300" algn="l"/>
              </a:tabLst>
            </a:pPr>
            <a:endParaRPr lang="fr-FR" sz="2200" b="1" spc="-10" dirty="0">
              <a:cs typeface="Times New Roman"/>
            </a:endParaRPr>
          </a:p>
          <a:p>
            <a:pPr marL="100013" marR="848994" indent="-6350">
              <a:lnSpc>
                <a:spcPct val="150000"/>
              </a:lnSpc>
              <a:tabLst>
                <a:tab pos="4178300" algn="l"/>
              </a:tabLst>
            </a:pPr>
            <a:r>
              <a:rPr sz="2200" b="1" spc="-10" dirty="0">
                <a:cs typeface="Times New Roman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cs typeface="Times New Roman"/>
              </a:rPr>
              <a:t>Flagellés</a:t>
            </a:r>
            <a:r>
              <a:rPr sz="2200" b="1" u="sng" spc="-80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cs typeface="Times New Roman"/>
              </a:rPr>
              <a:t>urogénitaux:</a:t>
            </a:r>
            <a:r>
              <a:rPr sz="2200" b="1" u="sng" spc="-60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cs typeface="Times New Roman"/>
              </a:rPr>
              <a:t>Pathogène</a:t>
            </a:r>
            <a:endParaRPr sz="2200" dirty="0">
              <a:cs typeface="Times New Roman"/>
            </a:endParaRPr>
          </a:p>
          <a:p>
            <a:pPr marL="2234565">
              <a:lnSpc>
                <a:spcPct val="150000"/>
              </a:lnSpc>
              <a:spcBef>
                <a:spcPts val="5"/>
              </a:spcBef>
            </a:pPr>
            <a:r>
              <a:rPr sz="2200" b="1" i="1" spc="-10" dirty="0">
                <a:solidFill>
                  <a:srgbClr val="00AF50"/>
                </a:solidFill>
                <a:cs typeface="Times New Roman"/>
              </a:rPr>
              <a:t>Trichomonas</a:t>
            </a:r>
            <a:r>
              <a:rPr sz="2200" b="1" i="1" spc="-114" dirty="0">
                <a:solidFill>
                  <a:srgbClr val="00AF50"/>
                </a:solidFill>
                <a:cs typeface="Times New Roman"/>
              </a:rPr>
              <a:t> </a:t>
            </a:r>
            <a:r>
              <a:rPr sz="2200" b="1" i="1" spc="-10" dirty="0">
                <a:solidFill>
                  <a:srgbClr val="00AF50"/>
                </a:solidFill>
                <a:cs typeface="Times New Roman"/>
              </a:rPr>
              <a:t>vaginalis</a:t>
            </a:r>
            <a:endParaRPr sz="2200" dirty="0">
              <a:cs typeface="Times New Roman"/>
            </a:endParaRPr>
          </a:p>
          <a:p>
            <a:pPr>
              <a:lnSpc>
                <a:spcPct val="150000"/>
              </a:lnSpc>
              <a:spcBef>
                <a:spcPts val="140"/>
              </a:spcBef>
            </a:pPr>
            <a:endParaRPr sz="2200" dirty="0"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620" y="455421"/>
            <a:ext cx="11849878" cy="418556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440690">
              <a:lnSpc>
                <a:spcPct val="150000"/>
              </a:lnSpc>
              <a:spcBef>
                <a:spcPts val="545"/>
              </a:spcBef>
            </a:pPr>
            <a:r>
              <a:rPr sz="2400" b="1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Calibri"/>
              </a:rPr>
              <a:t>homme</a:t>
            </a:r>
            <a:r>
              <a:rPr sz="2400" b="1" u="sng" spc="750" dirty="0">
                <a:solidFill>
                  <a:srgbClr val="00AF50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endParaRPr sz="2400" b="1" dirty="0">
              <a:cs typeface="Calibri"/>
            </a:endParaRPr>
          </a:p>
          <a:p>
            <a:pPr marL="355600" marR="5080" indent="-342900">
              <a:lnSpc>
                <a:spcPct val="150000"/>
              </a:lnSpc>
              <a:spcBef>
                <a:spcPts val="8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20" dirty="0">
                <a:cs typeface="Times New Roman"/>
              </a:rPr>
              <a:t>Avant</a:t>
            </a:r>
            <a:r>
              <a:rPr sz="2400" spc="-9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toute</a:t>
            </a:r>
            <a:r>
              <a:rPr sz="2400" spc="-8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miction</a:t>
            </a:r>
            <a:r>
              <a:rPr sz="2400" spc="-6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matinale</a:t>
            </a:r>
            <a:r>
              <a:rPr sz="2400" spc="-7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et,</a:t>
            </a:r>
            <a:r>
              <a:rPr sz="2400" spc="-8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on</a:t>
            </a:r>
            <a:r>
              <a:rPr sz="2400" spc="-8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recueille</a:t>
            </a:r>
            <a:r>
              <a:rPr sz="2400" spc="-55" dirty="0">
                <a:cs typeface="Times New Roman"/>
              </a:rPr>
              <a:t> </a:t>
            </a:r>
            <a:r>
              <a:rPr sz="2400" spc="-25" dirty="0">
                <a:cs typeface="Times New Roman"/>
              </a:rPr>
              <a:t>la </a:t>
            </a:r>
            <a:r>
              <a:rPr sz="2400" spc="-10" dirty="0">
                <a:cs typeface="Times New Roman"/>
              </a:rPr>
              <a:t>première</a:t>
            </a:r>
            <a:r>
              <a:rPr sz="2400" spc="-4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sérosité</a:t>
            </a:r>
            <a:r>
              <a:rPr sz="2400" spc="-3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au</a:t>
            </a:r>
            <a:r>
              <a:rPr sz="2400" spc="-6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niveau</a:t>
            </a:r>
            <a:r>
              <a:rPr sz="2400" spc="-5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du</a:t>
            </a:r>
            <a:r>
              <a:rPr sz="2400" spc="-7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méat</a:t>
            </a:r>
            <a:r>
              <a:rPr sz="2400" spc="-5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et</a:t>
            </a:r>
            <a:r>
              <a:rPr sz="2400" spc="-55" dirty="0">
                <a:cs typeface="Times New Roman"/>
              </a:rPr>
              <a:t> </a:t>
            </a:r>
            <a:r>
              <a:rPr sz="2400" spc="-25" dirty="0">
                <a:cs typeface="Times New Roman"/>
              </a:rPr>
              <a:t>les </a:t>
            </a:r>
            <a:r>
              <a:rPr sz="2400" dirty="0">
                <a:cs typeface="Times New Roman"/>
              </a:rPr>
              <a:t>urines</a:t>
            </a:r>
            <a:r>
              <a:rPr sz="2400" spc="-3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du</a:t>
            </a:r>
            <a:r>
              <a:rPr sz="2400" spc="-30" dirty="0">
                <a:cs typeface="Times New Roman"/>
              </a:rPr>
              <a:t> </a:t>
            </a:r>
            <a:r>
              <a:rPr sz="2400" spc="-10" dirty="0">
                <a:cs typeface="Times New Roman"/>
              </a:rPr>
              <a:t>premier</a:t>
            </a:r>
            <a:r>
              <a:rPr sz="2400" spc="-6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jet,</a:t>
            </a:r>
            <a:r>
              <a:rPr sz="2400" spc="-3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(on</a:t>
            </a:r>
            <a:r>
              <a:rPr sz="2400" spc="-3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peut</a:t>
            </a:r>
            <a:r>
              <a:rPr sz="2400" spc="-30" dirty="0">
                <a:cs typeface="Times New Roman"/>
              </a:rPr>
              <a:t> </a:t>
            </a:r>
            <a:r>
              <a:rPr sz="2400" spc="-10" dirty="0">
                <a:cs typeface="Times New Roman"/>
              </a:rPr>
              <a:t>trouver</a:t>
            </a:r>
            <a:r>
              <a:rPr sz="2400" spc="-75" dirty="0">
                <a:cs typeface="Times New Roman"/>
              </a:rPr>
              <a:t> </a:t>
            </a:r>
            <a:r>
              <a:rPr sz="2400" spc="-25" dirty="0">
                <a:cs typeface="Times New Roman"/>
              </a:rPr>
              <a:t>le </a:t>
            </a:r>
            <a:r>
              <a:rPr sz="2400" dirty="0">
                <a:cs typeface="Times New Roman"/>
              </a:rPr>
              <a:t>parasite</a:t>
            </a:r>
            <a:r>
              <a:rPr sz="2400" spc="-1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dans</a:t>
            </a:r>
            <a:r>
              <a:rPr sz="2400" spc="-4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les</a:t>
            </a:r>
            <a:r>
              <a:rPr sz="2400" spc="-15" dirty="0">
                <a:cs typeface="Times New Roman"/>
              </a:rPr>
              <a:t> </a:t>
            </a:r>
            <a:r>
              <a:rPr sz="2400" spc="-10" dirty="0">
                <a:cs typeface="Times New Roman"/>
              </a:rPr>
              <a:t>urines).</a:t>
            </a:r>
            <a:endParaRPr sz="2400" dirty="0">
              <a:cs typeface="Times New Roman"/>
            </a:endParaRPr>
          </a:p>
          <a:p>
            <a:pPr marL="355600" marR="1333500" indent="-342900">
              <a:lnSpc>
                <a:spcPct val="15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cs typeface="Times New Roman"/>
              </a:rPr>
              <a:t>Le</a:t>
            </a:r>
            <a:r>
              <a:rPr sz="2400" spc="-4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massage</a:t>
            </a:r>
            <a:r>
              <a:rPr sz="2400" spc="-4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de</a:t>
            </a:r>
            <a:r>
              <a:rPr sz="2400" spc="-4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la</a:t>
            </a:r>
            <a:r>
              <a:rPr sz="2400" spc="-4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prostate</a:t>
            </a:r>
            <a:r>
              <a:rPr sz="2400" spc="-4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augmente</a:t>
            </a:r>
            <a:r>
              <a:rPr sz="2400" spc="-30" dirty="0">
                <a:cs typeface="Times New Roman"/>
              </a:rPr>
              <a:t> </a:t>
            </a:r>
            <a:r>
              <a:rPr sz="2400" spc="-25" dirty="0">
                <a:cs typeface="Times New Roman"/>
              </a:rPr>
              <a:t>la </a:t>
            </a:r>
            <a:r>
              <a:rPr sz="2400" dirty="0">
                <a:cs typeface="Times New Roman"/>
              </a:rPr>
              <a:t>sensibilité</a:t>
            </a:r>
            <a:r>
              <a:rPr sz="2400" spc="-1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du</a:t>
            </a:r>
            <a:r>
              <a:rPr sz="2400" spc="-65" dirty="0">
                <a:cs typeface="Times New Roman"/>
              </a:rPr>
              <a:t> </a:t>
            </a:r>
            <a:r>
              <a:rPr sz="2400" spc="-10" dirty="0">
                <a:cs typeface="Times New Roman"/>
              </a:rPr>
              <a:t>prélèvement.</a:t>
            </a:r>
            <a:endParaRPr sz="2400" dirty="0">
              <a:cs typeface="Times New Roman"/>
            </a:endParaRPr>
          </a:p>
          <a:p>
            <a:pPr marL="355600" marR="252729" indent="-342900">
              <a:lnSpc>
                <a:spcPct val="15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  <a:cs typeface="Times New Roman"/>
              </a:rPr>
              <a:t>Remarque</a:t>
            </a:r>
            <a:r>
              <a:rPr sz="2400" spc="-7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:</a:t>
            </a:r>
            <a:r>
              <a:rPr sz="2400" spc="-6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Si</a:t>
            </a:r>
            <a:r>
              <a:rPr sz="2400" spc="-6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le</a:t>
            </a:r>
            <a:r>
              <a:rPr sz="2400" spc="-6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prélèvement</a:t>
            </a:r>
            <a:r>
              <a:rPr sz="2400" spc="-3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est</a:t>
            </a:r>
            <a:r>
              <a:rPr sz="2400" spc="-6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effectué</a:t>
            </a:r>
            <a:r>
              <a:rPr sz="2400" spc="-40" dirty="0">
                <a:cs typeface="Times New Roman"/>
              </a:rPr>
              <a:t> </a:t>
            </a:r>
            <a:r>
              <a:rPr sz="2400" spc="-25" dirty="0">
                <a:cs typeface="Times New Roman"/>
              </a:rPr>
              <a:t>en </a:t>
            </a:r>
            <a:r>
              <a:rPr sz="2400" dirty="0">
                <a:cs typeface="Times New Roman"/>
              </a:rPr>
              <a:t>dehors</a:t>
            </a:r>
            <a:r>
              <a:rPr sz="2400" spc="-3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du</a:t>
            </a:r>
            <a:r>
              <a:rPr sz="2400" spc="-25" dirty="0">
                <a:cs typeface="Times New Roman"/>
              </a:rPr>
              <a:t> </a:t>
            </a:r>
            <a:r>
              <a:rPr sz="2400" spc="-10" dirty="0">
                <a:cs typeface="Times New Roman"/>
              </a:rPr>
              <a:t>laboratoire,</a:t>
            </a:r>
            <a:r>
              <a:rPr sz="2400" spc="-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il</a:t>
            </a:r>
            <a:r>
              <a:rPr sz="2400" spc="-2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faut</a:t>
            </a:r>
            <a:r>
              <a:rPr sz="2400" spc="-25" dirty="0">
                <a:cs typeface="Times New Roman"/>
              </a:rPr>
              <a:t> </a:t>
            </a:r>
            <a:r>
              <a:rPr sz="2400" spc="-10" dirty="0">
                <a:cs typeface="Times New Roman"/>
              </a:rPr>
              <a:t>humidifier </a:t>
            </a:r>
            <a:r>
              <a:rPr sz="2400" dirty="0">
                <a:cs typeface="Times New Roman"/>
              </a:rPr>
              <a:t>l’écouvillon</a:t>
            </a:r>
            <a:r>
              <a:rPr sz="2400" spc="-4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(ragouter</a:t>
            </a:r>
            <a:r>
              <a:rPr sz="2400" spc="-10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quelques</a:t>
            </a:r>
            <a:r>
              <a:rPr sz="2400" spc="-8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gouttes</a:t>
            </a:r>
            <a:r>
              <a:rPr sz="2400" spc="-70" dirty="0">
                <a:cs typeface="Times New Roman"/>
              </a:rPr>
              <a:t> </a:t>
            </a:r>
            <a:r>
              <a:rPr sz="2400" spc="-10" dirty="0">
                <a:cs typeface="Times New Roman"/>
              </a:rPr>
              <a:t>d’eau </a:t>
            </a:r>
            <a:r>
              <a:rPr sz="2400" dirty="0">
                <a:cs typeface="Times New Roman"/>
              </a:rPr>
              <a:t>physiologiques</a:t>
            </a:r>
            <a:r>
              <a:rPr sz="2400" spc="-6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stérile)</a:t>
            </a:r>
            <a:r>
              <a:rPr sz="2400" spc="-3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ou</a:t>
            </a:r>
            <a:r>
              <a:rPr sz="2400" spc="-6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mieux</a:t>
            </a:r>
            <a:r>
              <a:rPr sz="2400" spc="-5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utiliser</a:t>
            </a:r>
            <a:r>
              <a:rPr sz="2400" spc="-85" dirty="0">
                <a:cs typeface="Times New Roman"/>
              </a:rPr>
              <a:t> </a:t>
            </a:r>
            <a:r>
              <a:rPr sz="2400" spc="-25" dirty="0">
                <a:cs typeface="Times New Roman"/>
              </a:rPr>
              <a:t>un </a:t>
            </a:r>
            <a:r>
              <a:rPr sz="2400" dirty="0">
                <a:cs typeface="Times New Roman"/>
              </a:rPr>
              <a:t>milieu</a:t>
            </a:r>
            <a:r>
              <a:rPr sz="2400" spc="-1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de</a:t>
            </a:r>
            <a:r>
              <a:rPr sz="2400" spc="-40" dirty="0">
                <a:cs typeface="Times New Roman"/>
              </a:rPr>
              <a:t> </a:t>
            </a:r>
            <a:r>
              <a:rPr sz="2400" spc="-10" dirty="0">
                <a:cs typeface="Times New Roman"/>
              </a:rPr>
              <a:t>transport</a:t>
            </a:r>
            <a:endParaRPr sz="2400" dirty="0"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" y="349377"/>
            <a:ext cx="12120464" cy="49017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2445">
              <a:lnSpc>
                <a:spcPct val="150000"/>
              </a:lnSpc>
              <a:spcBef>
                <a:spcPts val="95"/>
              </a:spcBef>
            </a:pPr>
            <a:r>
              <a:rPr sz="2000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Calibri"/>
              </a:rPr>
              <a:t>Examen</a:t>
            </a:r>
            <a:r>
              <a:rPr sz="2000" u="sng" spc="-9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Calibri"/>
              </a:rPr>
              <a:t> </a:t>
            </a:r>
            <a:r>
              <a:rPr sz="2000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Calibri"/>
              </a:rPr>
              <a:t>biologique</a:t>
            </a:r>
            <a:r>
              <a:rPr sz="2000" u="sng" spc="-9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Calibri"/>
              </a:rPr>
              <a:t> </a:t>
            </a:r>
            <a:r>
              <a:rPr sz="2000" u="sng" spc="-5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cs typeface="Calibri"/>
              </a:rPr>
              <a:t>:</a:t>
            </a:r>
            <a:endParaRPr sz="2000" dirty="0"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1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002060"/>
                </a:solidFill>
                <a:uFill>
                  <a:solidFill>
                    <a:srgbClr val="00AFEF"/>
                  </a:solidFill>
                </a:uFill>
                <a:cs typeface="Times New Roman"/>
              </a:rPr>
              <a:t>examen</a:t>
            </a:r>
            <a:r>
              <a:rPr sz="2000" b="1" spc="-25" dirty="0">
                <a:solidFill>
                  <a:srgbClr val="002060"/>
                </a:solidFill>
                <a:uFill>
                  <a:solidFill>
                    <a:srgbClr val="00AFEF"/>
                  </a:solidFill>
                </a:uFill>
                <a:cs typeface="Times New Roman"/>
              </a:rPr>
              <a:t> </a:t>
            </a:r>
            <a:r>
              <a:rPr sz="2000" b="1" dirty="0">
                <a:solidFill>
                  <a:srgbClr val="002060"/>
                </a:solidFill>
                <a:uFill>
                  <a:solidFill>
                    <a:srgbClr val="00AFEF"/>
                  </a:solidFill>
                </a:uFill>
                <a:cs typeface="Times New Roman"/>
              </a:rPr>
              <a:t>direct</a:t>
            </a:r>
            <a:r>
              <a:rPr sz="2000" b="1" spc="-40" dirty="0">
                <a:solidFill>
                  <a:srgbClr val="002060"/>
                </a:solidFill>
                <a:uFill>
                  <a:solidFill>
                    <a:srgbClr val="00AFEF"/>
                  </a:solidFill>
                </a:uFill>
                <a:cs typeface="Times New Roman"/>
              </a:rPr>
              <a:t> </a:t>
            </a:r>
            <a:r>
              <a:rPr sz="2000" b="1" dirty="0">
                <a:solidFill>
                  <a:srgbClr val="002060"/>
                </a:solidFill>
                <a:uFill>
                  <a:solidFill>
                    <a:srgbClr val="00AFEF"/>
                  </a:solidFill>
                </a:uFill>
                <a:cs typeface="Times New Roman"/>
              </a:rPr>
              <a:t>à</a:t>
            </a:r>
            <a:r>
              <a:rPr sz="2000" b="1" spc="-70" dirty="0">
                <a:solidFill>
                  <a:srgbClr val="002060"/>
                </a:solidFill>
                <a:uFill>
                  <a:solidFill>
                    <a:srgbClr val="00AFEF"/>
                  </a:solidFill>
                </a:uFill>
                <a:cs typeface="Times New Roman"/>
              </a:rPr>
              <a:t> </a:t>
            </a:r>
            <a:r>
              <a:rPr sz="2000" b="1" spc="-10" dirty="0">
                <a:solidFill>
                  <a:srgbClr val="002060"/>
                </a:solidFill>
                <a:uFill>
                  <a:solidFill>
                    <a:srgbClr val="00AFEF"/>
                  </a:solidFill>
                </a:uFill>
                <a:cs typeface="Times New Roman"/>
              </a:rPr>
              <a:t>frais</a:t>
            </a:r>
            <a:endParaRPr sz="2000" b="1" dirty="0">
              <a:solidFill>
                <a:srgbClr val="002060"/>
              </a:solidFill>
              <a:cs typeface="Times New Roman"/>
            </a:endParaRPr>
          </a:p>
          <a:p>
            <a:pPr marL="355600" marR="167005" indent="-343535">
              <a:lnSpc>
                <a:spcPct val="150000"/>
              </a:lnSpc>
              <a:spcBef>
                <a:spcPts val="585"/>
              </a:spcBef>
              <a:buChar char="•"/>
              <a:tabLst>
                <a:tab pos="355600" algn="l"/>
                <a:tab pos="434975" algn="l"/>
              </a:tabLst>
            </a:pPr>
            <a:r>
              <a:rPr sz="2000" dirty="0">
                <a:cs typeface="Arial MT"/>
              </a:rPr>
              <a:t>	</a:t>
            </a:r>
            <a:r>
              <a:rPr sz="2000" dirty="0">
                <a:cs typeface="Times New Roman"/>
              </a:rPr>
              <a:t>plus</a:t>
            </a:r>
            <a:r>
              <a:rPr sz="2000" spc="-6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rapidement</a:t>
            </a:r>
            <a:r>
              <a:rPr sz="2000" spc="-4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possible</a:t>
            </a:r>
            <a:r>
              <a:rPr sz="2000" spc="-4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après</a:t>
            </a:r>
            <a:r>
              <a:rPr sz="2000" spc="-5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une</a:t>
            </a:r>
            <a:r>
              <a:rPr sz="2000" spc="-6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dilution</a:t>
            </a:r>
            <a:r>
              <a:rPr sz="2000" spc="-5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des</a:t>
            </a:r>
            <a:r>
              <a:rPr sz="2000" spc="-55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sérosités </a:t>
            </a:r>
            <a:r>
              <a:rPr sz="2000" dirty="0">
                <a:cs typeface="Times New Roman"/>
              </a:rPr>
              <a:t>prélevées</a:t>
            </a:r>
            <a:r>
              <a:rPr sz="2000" spc="-2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dans</a:t>
            </a:r>
            <a:r>
              <a:rPr sz="2000" spc="-6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une</a:t>
            </a:r>
            <a:r>
              <a:rPr sz="2000" spc="-6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goutte</a:t>
            </a:r>
            <a:r>
              <a:rPr sz="2000" spc="-5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de</a:t>
            </a:r>
            <a:r>
              <a:rPr sz="2000" spc="-5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sérum</a:t>
            </a:r>
            <a:r>
              <a:rPr sz="2000" spc="-5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physiologique</a:t>
            </a:r>
            <a:r>
              <a:rPr sz="2000" spc="-55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entre </a:t>
            </a:r>
            <a:r>
              <a:rPr sz="2000" dirty="0">
                <a:cs typeface="Times New Roman"/>
              </a:rPr>
              <a:t>lame</a:t>
            </a:r>
            <a:r>
              <a:rPr sz="2000" spc="-6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et</a:t>
            </a:r>
            <a:r>
              <a:rPr sz="2000" spc="-5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lamelle</a:t>
            </a:r>
            <a:r>
              <a:rPr sz="2000" spc="-4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puis</a:t>
            </a:r>
            <a:r>
              <a:rPr sz="2000" spc="-7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observé</a:t>
            </a:r>
            <a:r>
              <a:rPr sz="2000" spc="-4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au</a:t>
            </a:r>
            <a:r>
              <a:rPr sz="2000" spc="-7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microscope</a:t>
            </a:r>
            <a:r>
              <a:rPr sz="2000" spc="-3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optique.</a:t>
            </a:r>
            <a:r>
              <a:rPr sz="2000" spc="-65" dirty="0">
                <a:cs typeface="Times New Roman"/>
              </a:rPr>
              <a:t> </a:t>
            </a:r>
            <a:r>
              <a:rPr sz="2000" spc="-25" dirty="0">
                <a:cs typeface="Times New Roman"/>
              </a:rPr>
              <a:t>Il </a:t>
            </a:r>
            <a:r>
              <a:rPr sz="2000" dirty="0">
                <a:cs typeface="Times New Roman"/>
              </a:rPr>
              <a:t>permet</a:t>
            </a:r>
            <a:r>
              <a:rPr sz="2000" spc="-4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de</a:t>
            </a:r>
            <a:r>
              <a:rPr sz="2000" spc="-80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repérer</a:t>
            </a:r>
            <a:r>
              <a:rPr sz="2000" spc="-8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les</a:t>
            </a:r>
            <a:r>
              <a:rPr sz="2000" spc="-6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parasites</a:t>
            </a:r>
            <a:r>
              <a:rPr sz="2000" spc="-5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mobiles,</a:t>
            </a:r>
            <a:r>
              <a:rPr sz="2000" spc="-45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réfringents.</a:t>
            </a:r>
            <a:endParaRPr sz="2000" dirty="0">
              <a:cs typeface="Times New Roman"/>
            </a:endParaRPr>
          </a:p>
          <a:p>
            <a:pPr marL="355600" marR="704215" indent="-343535">
              <a:lnSpc>
                <a:spcPct val="150000"/>
              </a:lnSpc>
              <a:spcBef>
                <a:spcPts val="60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spc="-30" dirty="0">
                <a:cs typeface="Times New Roman"/>
              </a:rPr>
              <a:t>L’examen</a:t>
            </a:r>
            <a:r>
              <a:rPr sz="2000" spc="-4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direct</a:t>
            </a:r>
            <a:r>
              <a:rPr sz="2000" spc="-4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pour</a:t>
            </a:r>
            <a:r>
              <a:rPr sz="2000" spc="-11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la</a:t>
            </a:r>
            <a:r>
              <a:rPr sz="2000" spc="-60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recherche</a:t>
            </a:r>
            <a:r>
              <a:rPr sz="2000" spc="-2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dans</a:t>
            </a:r>
            <a:r>
              <a:rPr sz="2000" spc="-7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les</a:t>
            </a:r>
            <a:r>
              <a:rPr sz="2000" spc="-5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urines</a:t>
            </a:r>
            <a:r>
              <a:rPr sz="2000" spc="-65" dirty="0">
                <a:cs typeface="Times New Roman"/>
              </a:rPr>
              <a:t> </a:t>
            </a:r>
            <a:r>
              <a:rPr sz="2000" spc="-25" dirty="0">
                <a:cs typeface="Times New Roman"/>
              </a:rPr>
              <a:t>est </a:t>
            </a:r>
            <a:r>
              <a:rPr sz="2000" dirty="0">
                <a:cs typeface="Times New Roman"/>
              </a:rPr>
              <a:t>effectué</a:t>
            </a:r>
            <a:r>
              <a:rPr sz="2000" spc="-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sur</a:t>
            </a:r>
            <a:r>
              <a:rPr sz="2000" spc="-8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le</a:t>
            </a:r>
            <a:r>
              <a:rPr sz="2000" spc="-4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culot</a:t>
            </a:r>
            <a:r>
              <a:rPr sz="2000" spc="-3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de</a:t>
            </a:r>
            <a:r>
              <a:rPr sz="2000" spc="-50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centrifugation.</a:t>
            </a:r>
            <a:endParaRPr sz="2000" dirty="0">
              <a:cs typeface="Times New Roman"/>
            </a:endParaRPr>
          </a:p>
          <a:p>
            <a:pPr>
              <a:lnSpc>
                <a:spcPct val="150000"/>
              </a:lnSpc>
              <a:spcBef>
                <a:spcPts val="145"/>
              </a:spcBef>
              <a:buFont typeface="Arial MT"/>
              <a:buChar char="•"/>
            </a:pPr>
            <a:endParaRPr sz="2000" dirty="0">
              <a:cs typeface="Times New Roman"/>
            </a:endParaRPr>
          </a:p>
          <a:p>
            <a:pPr marL="355600" indent="-342900">
              <a:lnSpc>
                <a:spcPct val="150000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002060"/>
                </a:solidFill>
                <a:uFill>
                  <a:solidFill>
                    <a:srgbClr val="00AFEF"/>
                  </a:solidFill>
                </a:uFill>
                <a:cs typeface="Times New Roman"/>
              </a:rPr>
              <a:t>Examen</a:t>
            </a:r>
            <a:r>
              <a:rPr sz="2000" b="1" spc="-65" dirty="0">
                <a:solidFill>
                  <a:srgbClr val="002060"/>
                </a:solidFill>
                <a:uFill>
                  <a:solidFill>
                    <a:srgbClr val="00AFEF"/>
                  </a:solidFill>
                </a:uFill>
                <a:cs typeface="Times New Roman"/>
              </a:rPr>
              <a:t> </a:t>
            </a:r>
            <a:r>
              <a:rPr sz="2000" b="1" dirty="0">
                <a:solidFill>
                  <a:srgbClr val="002060"/>
                </a:solidFill>
                <a:uFill>
                  <a:solidFill>
                    <a:srgbClr val="00AFEF"/>
                  </a:solidFill>
                </a:uFill>
                <a:cs typeface="Times New Roman"/>
              </a:rPr>
              <a:t>après</a:t>
            </a:r>
            <a:r>
              <a:rPr sz="2000" b="1" spc="-50" dirty="0">
                <a:solidFill>
                  <a:srgbClr val="002060"/>
                </a:solidFill>
                <a:uFill>
                  <a:solidFill>
                    <a:srgbClr val="00AFEF"/>
                  </a:solidFill>
                </a:uFill>
                <a:cs typeface="Times New Roman"/>
              </a:rPr>
              <a:t> </a:t>
            </a:r>
            <a:r>
              <a:rPr sz="2000" b="1" spc="-10" dirty="0">
                <a:solidFill>
                  <a:srgbClr val="002060"/>
                </a:solidFill>
                <a:uFill>
                  <a:solidFill>
                    <a:srgbClr val="00AFEF"/>
                  </a:solidFill>
                </a:uFill>
                <a:cs typeface="Times New Roman"/>
              </a:rPr>
              <a:t>coloration</a:t>
            </a:r>
            <a:r>
              <a:rPr sz="2000" b="1" spc="625" dirty="0">
                <a:solidFill>
                  <a:srgbClr val="002060"/>
                </a:solidFill>
                <a:uFill>
                  <a:solidFill>
                    <a:srgbClr val="00AFEF"/>
                  </a:solidFill>
                </a:uFill>
                <a:cs typeface="Times New Roman"/>
              </a:rPr>
              <a:t> </a:t>
            </a:r>
            <a:endParaRPr sz="2000" dirty="0">
              <a:solidFill>
                <a:srgbClr val="002060"/>
              </a:solidFill>
              <a:cs typeface="Times New Roman"/>
            </a:endParaRPr>
          </a:p>
          <a:p>
            <a:pPr marL="355600" marR="5080" indent="-343535">
              <a:lnSpc>
                <a:spcPct val="150000"/>
              </a:lnSpc>
              <a:spcBef>
                <a:spcPts val="600"/>
              </a:spcBef>
              <a:buFont typeface="Arial MT"/>
              <a:buChar char="•"/>
              <a:tabLst>
                <a:tab pos="355600" algn="l"/>
                <a:tab pos="7673975" algn="l"/>
              </a:tabLst>
            </a:pPr>
            <a:r>
              <a:rPr sz="2000" spc="-25" dirty="0">
                <a:cs typeface="Times New Roman"/>
              </a:rPr>
              <a:t>L’étalement</a:t>
            </a:r>
            <a:r>
              <a:rPr sz="2000" spc="-2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d’une</a:t>
            </a:r>
            <a:r>
              <a:rPr sz="2000" spc="-6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goutte</a:t>
            </a:r>
            <a:r>
              <a:rPr sz="2000" spc="-6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des</a:t>
            </a:r>
            <a:r>
              <a:rPr sz="2000" spc="-6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sécrétions</a:t>
            </a:r>
            <a:r>
              <a:rPr sz="2000" spc="-2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sur</a:t>
            </a:r>
            <a:r>
              <a:rPr sz="2000" spc="-100" dirty="0">
                <a:cs typeface="Times New Roman"/>
              </a:rPr>
              <a:t> </a:t>
            </a:r>
            <a:r>
              <a:rPr sz="2000" dirty="0" err="1">
                <a:cs typeface="Times New Roman"/>
              </a:rPr>
              <a:t>une</a:t>
            </a:r>
            <a:r>
              <a:rPr sz="2000" spc="-65" dirty="0">
                <a:cs typeface="Times New Roman"/>
              </a:rPr>
              <a:t> </a:t>
            </a:r>
            <a:r>
              <a:rPr sz="2000" spc="-20" dirty="0">
                <a:cs typeface="Times New Roman"/>
              </a:rPr>
              <a:t>lame</a:t>
            </a:r>
            <a:r>
              <a:rPr lang="fr-FR" sz="2000" spc="-20" dirty="0">
                <a:cs typeface="Times New Roman"/>
              </a:rPr>
              <a:t> </a:t>
            </a:r>
            <a:r>
              <a:rPr sz="2000" spc="-20" dirty="0" err="1">
                <a:cs typeface="Times New Roman"/>
              </a:rPr>
              <a:t>puis</a:t>
            </a:r>
            <a:r>
              <a:rPr sz="2000" spc="-2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la</a:t>
            </a:r>
            <a:r>
              <a:rPr sz="2000" spc="-4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laisser</a:t>
            </a:r>
            <a:r>
              <a:rPr sz="2000" spc="-7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sécher</a:t>
            </a:r>
            <a:r>
              <a:rPr sz="2000" spc="-7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et</a:t>
            </a:r>
            <a:r>
              <a:rPr sz="2000" spc="-5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la</a:t>
            </a:r>
            <a:r>
              <a:rPr sz="2000" spc="-3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fixer</a:t>
            </a:r>
            <a:r>
              <a:rPr sz="2000" spc="-8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par</a:t>
            </a:r>
            <a:r>
              <a:rPr sz="2000" spc="-8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l’alcool</a:t>
            </a:r>
            <a:r>
              <a:rPr sz="2000" spc="-2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puis</a:t>
            </a:r>
            <a:r>
              <a:rPr sz="2000" spc="-5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la</a:t>
            </a:r>
            <a:r>
              <a:rPr sz="2000" spc="-5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colorer</a:t>
            </a:r>
            <a:r>
              <a:rPr sz="2000" spc="-60" dirty="0">
                <a:cs typeface="Times New Roman"/>
              </a:rPr>
              <a:t> </a:t>
            </a:r>
            <a:r>
              <a:rPr sz="2000" spc="-25" dirty="0">
                <a:cs typeface="Times New Roman"/>
              </a:rPr>
              <a:t>au </a:t>
            </a:r>
            <a:r>
              <a:rPr sz="2000" dirty="0">
                <a:cs typeface="Times New Roman"/>
              </a:rPr>
              <a:t>Giemsa</a:t>
            </a:r>
            <a:r>
              <a:rPr sz="2000" spc="-3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(</a:t>
            </a:r>
            <a:r>
              <a:rPr sz="2000" dirty="0">
                <a:solidFill>
                  <a:srgbClr val="C00000"/>
                </a:solidFill>
                <a:cs typeface="Times New Roman"/>
              </a:rPr>
              <a:t>MGG</a:t>
            </a:r>
            <a:r>
              <a:rPr sz="2000" dirty="0">
                <a:cs typeface="Times New Roman"/>
              </a:rPr>
              <a:t>),</a:t>
            </a:r>
            <a:r>
              <a:rPr sz="2000" spc="-2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cytoplasme</a:t>
            </a:r>
            <a:r>
              <a:rPr sz="2000" spc="-3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bleu</a:t>
            </a:r>
            <a:r>
              <a:rPr sz="2000" spc="-6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et</a:t>
            </a:r>
            <a:r>
              <a:rPr sz="2000" spc="-4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un</a:t>
            </a:r>
            <a:r>
              <a:rPr sz="2000" spc="-70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noyau</a:t>
            </a:r>
            <a:r>
              <a:rPr sz="2000" spc="-60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rouge.</a:t>
            </a:r>
            <a:endParaRPr lang="fr-FR" sz="2000" spc="-10" dirty="0">
              <a:cs typeface="Times New Roman"/>
            </a:endParaRPr>
          </a:p>
          <a:p>
            <a:pPr marL="355600" marR="5080" indent="-343535">
              <a:lnSpc>
                <a:spcPct val="150000"/>
              </a:lnSpc>
              <a:spcBef>
                <a:spcPts val="600"/>
              </a:spcBef>
              <a:buFont typeface="Arial MT"/>
              <a:buChar char="•"/>
              <a:tabLst>
                <a:tab pos="355600" algn="l"/>
                <a:tab pos="7673975" algn="l"/>
              </a:tabLst>
            </a:pPr>
            <a:r>
              <a:rPr sz="2000" dirty="0">
                <a:cs typeface="Times New Roman"/>
              </a:rPr>
              <a:t>milieu</a:t>
            </a:r>
            <a:r>
              <a:rPr sz="2000" spc="-5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de</a:t>
            </a:r>
            <a:r>
              <a:rPr sz="2000" spc="-45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CULTURE</a:t>
            </a:r>
            <a:r>
              <a:rPr lang="fr-FR" sz="2000" spc="-10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ROIRON</a:t>
            </a:r>
            <a:endParaRPr sz="2000" dirty="0"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72641" y="2996310"/>
            <a:ext cx="79476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pc="-50" dirty="0">
                <a:solidFill>
                  <a:srgbClr val="00AF50"/>
                </a:solidFill>
                <a:latin typeface="Arial MT"/>
                <a:cs typeface="Arial MT"/>
              </a:rPr>
              <a:t>•</a:t>
            </a:r>
            <a:endParaRPr dirty="0">
              <a:latin typeface="Arial MT"/>
              <a:cs typeface="Arial M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18D48B4-450A-1140-319D-12F45A389FD8}"/>
              </a:ext>
            </a:extLst>
          </p:cNvPr>
          <p:cNvSpPr txBox="1"/>
          <p:nvPr/>
        </p:nvSpPr>
        <p:spPr>
          <a:xfrm>
            <a:off x="391887" y="566678"/>
            <a:ext cx="11467322" cy="6860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Traitement</a:t>
            </a:r>
            <a:r>
              <a:rPr lang="fr-FR" sz="2200" b="1" spc="-10" dirty="0">
                <a:solidFill>
                  <a:srgbClr val="C00000"/>
                </a:solidFill>
              </a:rPr>
              <a:t> </a:t>
            </a:r>
            <a:br>
              <a:rPr lang="fr-FR" sz="2200" spc="-10" dirty="0">
                <a:solidFill>
                  <a:srgbClr val="C00000"/>
                </a:solidFill>
              </a:rPr>
            </a:br>
            <a:r>
              <a:rPr lang="fr-FR" sz="2200" u="sng" spc="-20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Traitement</a:t>
            </a:r>
            <a:r>
              <a:rPr lang="fr-FR" sz="2200" u="sng" spc="-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 </a:t>
            </a:r>
            <a:r>
              <a:rPr lang="fr-FR" sz="22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curatif</a:t>
            </a:r>
            <a:r>
              <a:rPr lang="fr-FR" sz="2200" spc="-60" dirty="0">
                <a:solidFill>
                  <a:srgbClr val="C00000"/>
                </a:solidFill>
              </a:rPr>
              <a:t> </a:t>
            </a:r>
            <a:r>
              <a:rPr lang="fr-FR" sz="2200" spc="-50" dirty="0">
                <a:solidFill>
                  <a:srgbClr val="000000"/>
                </a:solidFill>
              </a:rPr>
              <a:t>: </a:t>
            </a:r>
            <a:r>
              <a:rPr lang="fr-FR" sz="2200" dirty="0"/>
              <a:t>traitement</a:t>
            </a:r>
            <a:r>
              <a:rPr lang="fr-FR" sz="2200" spc="-35" dirty="0"/>
              <a:t> </a:t>
            </a:r>
            <a:r>
              <a:rPr lang="fr-FR" sz="2200" dirty="0"/>
              <a:t>simultané</a:t>
            </a:r>
            <a:r>
              <a:rPr lang="fr-FR" sz="2200" spc="-50" dirty="0"/>
              <a:t> </a:t>
            </a:r>
            <a:r>
              <a:rPr lang="fr-FR" sz="2200" dirty="0"/>
              <a:t>du</a:t>
            </a:r>
            <a:r>
              <a:rPr lang="fr-FR" sz="2200" spc="-85" dirty="0"/>
              <a:t> </a:t>
            </a:r>
            <a:r>
              <a:rPr lang="fr-FR" sz="2200" dirty="0"/>
              <a:t>(ou</a:t>
            </a:r>
            <a:r>
              <a:rPr lang="fr-FR" sz="2200" spc="-75" dirty="0"/>
              <a:t> </a:t>
            </a:r>
            <a:r>
              <a:rPr lang="fr-FR" sz="2200" dirty="0"/>
              <a:t>des)</a:t>
            </a:r>
            <a:r>
              <a:rPr lang="fr-FR" sz="2200" spc="-75" dirty="0"/>
              <a:t> </a:t>
            </a:r>
            <a:r>
              <a:rPr lang="fr-FR" sz="2200" dirty="0"/>
              <a:t>partenaire(s)</a:t>
            </a:r>
            <a:r>
              <a:rPr lang="fr-FR" sz="2200" spc="-30" dirty="0"/>
              <a:t> </a:t>
            </a:r>
            <a:r>
              <a:rPr lang="fr-FR" sz="2200" spc="-25" dirty="0"/>
              <a:t>est </a:t>
            </a:r>
            <a:r>
              <a:rPr lang="fr-FR" sz="2200" spc="-10" dirty="0"/>
              <a:t>indispensable</a:t>
            </a:r>
            <a:r>
              <a:rPr lang="fr-FR" sz="2200" spc="-10" dirty="0">
                <a:cs typeface="Calibri"/>
              </a:rPr>
              <a:t>.</a:t>
            </a:r>
            <a:br>
              <a:rPr lang="fr-FR" sz="2200" spc="-10" dirty="0">
                <a:cs typeface="Calibri"/>
              </a:rPr>
            </a:br>
            <a:br>
              <a:rPr lang="fr-FR" sz="2200" spc="-10" dirty="0">
                <a:cs typeface="Calibri"/>
              </a:rPr>
            </a:br>
            <a:r>
              <a:rPr lang="fr-FR" sz="2200" b="1" dirty="0" err="1">
                <a:cs typeface="Times New Roman"/>
              </a:rPr>
              <a:t>Metronidazole</a:t>
            </a:r>
            <a:r>
              <a:rPr lang="fr-FR" sz="2200" b="1" dirty="0">
                <a:cs typeface="Times New Roman"/>
              </a:rPr>
              <a:t> (Flagyl</a:t>
            </a:r>
            <a:r>
              <a:rPr lang="fr-FR" sz="2200" b="1" i="1" dirty="0">
                <a:cs typeface="Times New Roman"/>
              </a:rPr>
              <a:t>®</a:t>
            </a:r>
            <a:r>
              <a:rPr lang="fr-FR" sz="2200" b="1" dirty="0">
                <a:cs typeface="Times New Roman"/>
              </a:rPr>
              <a:t>),</a:t>
            </a:r>
            <a:r>
              <a:rPr lang="fr-FR" sz="2200" b="1" spc="-5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1g</a:t>
            </a:r>
            <a:r>
              <a:rPr lang="fr-FR" sz="2200" spc="-2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par</a:t>
            </a:r>
            <a:r>
              <a:rPr lang="fr-FR" sz="2200" spc="-6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jour</a:t>
            </a:r>
            <a:r>
              <a:rPr lang="fr-FR" sz="2200" spc="-5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en</a:t>
            </a:r>
            <a:r>
              <a:rPr lang="fr-FR" sz="2200" spc="-2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2</a:t>
            </a:r>
            <a:r>
              <a:rPr lang="fr-FR" sz="2200" spc="-3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prises</a:t>
            </a:r>
            <a:r>
              <a:rPr lang="fr-FR" sz="2200" spc="-2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pendant</a:t>
            </a:r>
            <a:r>
              <a:rPr lang="fr-FR" sz="2200" spc="-2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10</a:t>
            </a:r>
            <a:r>
              <a:rPr lang="fr-FR" sz="2200" spc="-2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jours</a:t>
            </a:r>
            <a:r>
              <a:rPr lang="fr-FR" sz="2200" spc="-2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(20jours</a:t>
            </a:r>
            <a:r>
              <a:rPr lang="fr-FR" sz="2200" spc="-35" dirty="0">
                <a:cs typeface="Times New Roman"/>
              </a:rPr>
              <a:t> </a:t>
            </a:r>
            <a:r>
              <a:rPr lang="fr-FR" sz="2200" spc="-20" dirty="0">
                <a:cs typeface="Times New Roman"/>
              </a:rPr>
              <a:t>chez  </a:t>
            </a:r>
            <a:r>
              <a:rPr lang="fr-FR" sz="2200" dirty="0">
                <a:cs typeface="Times New Roman"/>
              </a:rPr>
              <a:t>l’homme).</a:t>
            </a:r>
            <a:r>
              <a:rPr lang="fr-FR" sz="2200" spc="-1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Chez</a:t>
            </a:r>
            <a:r>
              <a:rPr lang="fr-FR" sz="2200" spc="-1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la</a:t>
            </a:r>
            <a:r>
              <a:rPr lang="fr-FR" sz="2200" spc="-1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femme,</a:t>
            </a:r>
            <a:r>
              <a:rPr lang="fr-FR" sz="2200" spc="-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un</a:t>
            </a:r>
            <a:r>
              <a:rPr lang="fr-FR" sz="2200" spc="-2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traitement</a:t>
            </a:r>
            <a:r>
              <a:rPr lang="fr-FR" sz="2200" spc="-2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local</a:t>
            </a:r>
            <a:r>
              <a:rPr lang="fr-FR" sz="2200" spc="-1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peut</a:t>
            </a:r>
            <a:r>
              <a:rPr lang="fr-FR" sz="2200" spc="-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être</a:t>
            </a:r>
            <a:r>
              <a:rPr lang="fr-FR" sz="2200" spc="-2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associé</a:t>
            </a:r>
            <a:r>
              <a:rPr lang="fr-FR" sz="2200" spc="-1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:</a:t>
            </a:r>
            <a:r>
              <a:rPr lang="fr-FR" sz="2200" spc="-10" dirty="0">
                <a:cs typeface="Times New Roman"/>
              </a:rPr>
              <a:t> comprimé </a:t>
            </a:r>
            <a:r>
              <a:rPr lang="fr-FR" sz="2200" dirty="0">
                <a:cs typeface="Times New Roman"/>
              </a:rPr>
              <a:t>gynécologique</a:t>
            </a:r>
            <a:r>
              <a:rPr lang="fr-FR" sz="2200" spc="-3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tous</a:t>
            </a:r>
            <a:r>
              <a:rPr lang="fr-FR" sz="2200" spc="-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les</a:t>
            </a:r>
            <a:r>
              <a:rPr lang="fr-FR" sz="2200" spc="-1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soirs</a:t>
            </a:r>
            <a:r>
              <a:rPr lang="fr-FR" sz="2200" spc="-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pendant</a:t>
            </a:r>
            <a:r>
              <a:rPr lang="fr-FR" sz="2200" spc="-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10 </a:t>
            </a:r>
            <a:r>
              <a:rPr lang="fr-FR" sz="2200" spc="-10" dirty="0">
                <a:cs typeface="Times New Roman"/>
              </a:rPr>
              <a:t>jours.</a:t>
            </a:r>
            <a:br>
              <a:rPr lang="fr-FR" sz="2200" spc="-10" dirty="0">
                <a:cs typeface="Times New Roman"/>
              </a:rPr>
            </a:br>
            <a:br>
              <a:rPr lang="fr-FR" sz="2200" dirty="0">
                <a:cs typeface="Times New Roman"/>
              </a:rPr>
            </a:br>
            <a:r>
              <a:rPr lang="fr-FR" sz="2200" b="1" spc="-20" dirty="0" err="1">
                <a:cs typeface="Times New Roman"/>
              </a:rPr>
              <a:t>Tenonitrozole</a:t>
            </a:r>
            <a:r>
              <a:rPr lang="fr-FR" sz="2200" b="1" spc="-15" dirty="0">
                <a:cs typeface="Times New Roman"/>
              </a:rPr>
              <a:t> </a:t>
            </a:r>
            <a:r>
              <a:rPr lang="fr-FR" sz="2200" b="1" dirty="0">
                <a:cs typeface="Times New Roman"/>
              </a:rPr>
              <a:t>(</a:t>
            </a:r>
            <a:r>
              <a:rPr lang="fr-FR" sz="2200" b="1" dirty="0" err="1">
                <a:cs typeface="Times New Roman"/>
              </a:rPr>
              <a:t>Atrican</a:t>
            </a:r>
            <a:r>
              <a:rPr lang="fr-FR" sz="2200" b="1" i="1" dirty="0">
                <a:cs typeface="Times New Roman"/>
              </a:rPr>
              <a:t>®</a:t>
            </a:r>
            <a:r>
              <a:rPr lang="fr-FR" sz="2200" b="1" dirty="0">
                <a:cs typeface="Times New Roman"/>
              </a:rPr>
              <a:t>),</a:t>
            </a:r>
            <a:r>
              <a:rPr lang="fr-FR" sz="2200" b="1" spc="-2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1comprimé</a:t>
            </a:r>
            <a:r>
              <a:rPr lang="fr-FR" sz="2200" spc="-4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matin</a:t>
            </a:r>
            <a:r>
              <a:rPr lang="fr-FR" sz="2200" spc="-3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et</a:t>
            </a:r>
            <a:r>
              <a:rPr lang="fr-FR" sz="2200" spc="-3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soir</a:t>
            </a:r>
            <a:r>
              <a:rPr lang="fr-FR" sz="2200" spc="-6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pendant</a:t>
            </a:r>
            <a:r>
              <a:rPr lang="fr-FR" sz="2200" spc="-1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4</a:t>
            </a:r>
            <a:r>
              <a:rPr lang="fr-FR" sz="2200" spc="-40" dirty="0">
                <a:cs typeface="Times New Roman"/>
              </a:rPr>
              <a:t> </a:t>
            </a:r>
            <a:r>
              <a:rPr lang="fr-FR" sz="2200" spc="-10" dirty="0">
                <a:cs typeface="Times New Roman"/>
              </a:rPr>
              <a:t>jours.</a:t>
            </a:r>
            <a:br>
              <a:rPr lang="fr-FR" sz="2200" spc="-10" dirty="0">
                <a:cs typeface="Times New Roman"/>
              </a:rPr>
            </a:br>
            <a:br>
              <a:rPr lang="fr-FR" sz="2200" dirty="0">
                <a:cs typeface="Times New Roman"/>
              </a:rPr>
            </a:br>
            <a:r>
              <a:rPr lang="fr-FR" sz="2200" dirty="0">
                <a:cs typeface="Times New Roman"/>
              </a:rPr>
              <a:t>Chez</a:t>
            </a:r>
            <a:r>
              <a:rPr lang="fr-FR" sz="2200" spc="-2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la</a:t>
            </a:r>
            <a:r>
              <a:rPr lang="fr-FR" sz="2200" spc="-1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femme</a:t>
            </a:r>
            <a:r>
              <a:rPr lang="fr-FR" sz="2200" spc="-4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enceinte,</a:t>
            </a:r>
            <a:r>
              <a:rPr lang="fr-FR" sz="2200" spc="-2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bien</a:t>
            </a:r>
            <a:r>
              <a:rPr lang="fr-FR" sz="2200" spc="-3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qu’il</a:t>
            </a:r>
            <a:r>
              <a:rPr lang="fr-FR" sz="2200" spc="-2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n’y</a:t>
            </a:r>
            <a:r>
              <a:rPr lang="fr-FR" sz="2200" spc="-3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ait</a:t>
            </a:r>
            <a:r>
              <a:rPr lang="fr-FR" sz="2200" spc="-1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pas</a:t>
            </a:r>
            <a:r>
              <a:rPr lang="fr-FR" sz="2200" spc="-3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de</a:t>
            </a:r>
            <a:r>
              <a:rPr lang="fr-FR" sz="2200" spc="-30" dirty="0">
                <a:cs typeface="Times New Roman"/>
              </a:rPr>
              <a:t> </a:t>
            </a:r>
            <a:r>
              <a:rPr lang="fr-FR" sz="2200" spc="-10" dirty="0">
                <a:cs typeface="Times New Roman"/>
              </a:rPr>
              <a:t>contre-</a:t>
            </a:r>
            <a:r>
              <a:rPr lang="fr-FR" sz="2200" dirty="0">
                <a:cs typeface="Times New Roman"/>
              </a:rPr>
              <a:t>indication</a:t>
            </a:r>
            <a:r>
              <a:rPr lang="fr-FR" sz="2200" spc="-3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à</a:t>
            </a:r>
            <a:r>
              <a:rPr lang="fr-FR" sz="2200" spc="-30" dirty="0">
                <a:cs typeface="Times New Roman"/>
              </a:rPr>
              <a:t> </a:t>
            </a:r>
            <a:r>
              <a:rPr lang="fr-FR" sz="2200" spc="-10" dirty="0">
                <a:cs typeface="Times New Roman"/>
              </a:rPr>
              <a:t>l’utilisation </a:t>
            </a:r>
            <a:r>
              <a:rPr lang="fr-FR" sz="2200" dirty="0">
                <a:cs typeface="Times New Roman"/>
              </a:rPr>
              <a:t>du </a:t>
            </a:r>
            <a:r>
              <a:rPr lang="fr-FR" sz="2200" spc="-10" dirty="0" err="1">
                <a:cs typeface="Times New Roman"/>
              </a:rPr>
              <a:t>metronidazole</a:t>
            </a:r>
            <a:r>
              <a:rPr lang="fr-FR" sz="2200" spc="-10" dirty="0">
                <a:cs typeface="Times New Roman"/>
              </a:rPr>
              <a:t>,</a:t>
            </a:r>
            <a:r>
              <a:rPr lang="fr-FR" sz="2200" spc="-1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on</a:t>
            </a:r>
            <a:r>
              <a:rPr lang="fr-FR" sz="2200" spc="-2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préfère</a:t>
            </a:r>
            <a:r>
              <a:rPr lang="fr-FR" sz="2200" spc="-3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un</a:t>
            </a:r>
            <a:r>
              <a:rPr lang="fr-FR" sz="2200" spc="-1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traitement</a:t>
            </a:r>
            <a:r>
              <a:rPr lang="fr-FR" sz="2200" spc="-4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local</a:t>
            </a:r>
            <a:r>
              <a:rPr lang="fr-FR" sz="2200" spc="-2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pendant</a:t>
            </a:r>
            <a:r>
              <a:rPr lang="fr-FR" sz="2200" spc="-1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le</a:t>
            </a:r>
            <a:r>
              <a:rPr lang="fr-FR" sz="2200" spc="-20" dirty="0">
                <a:cs typeface="Times New Roman"/>
              </a:rPr>
              <a:t> </a:t>
            </a:r>
            <a:r>
              <a:rPr lang="fr-FR" sz="2200" spc="-10" dirty="0">
                <a:cs typeface="Times New Roman"/>
              </a:rPr>
              <a:t>premier</a:t>
            </a:r>
            <a:r>
              <a:rPr lang="fr-FR" sz="2200" spc="-60" dirty="0">
                <a:cs typeface="Times New Roman"/>
              </a:rPr>
              <a:t> </a:t>
            </a:r>
            <a:r>
              <a:rPr lang="fr-FR" sz="2200" spc="-10" dirty="0">
                <a:cs typeface="Times New Roman"/>
              </a:rPr>
              <a:t>trimestre </a:t>
            </a:r>
            <a:r>
              <a:rPr lang="fr-FR" sz="2200" dirty="0">
                <a:cs typeface="Times New Roman"/>
              </a:rPr>
              <a:t>de la</a:t>
            </a:r>
            <a:r>
              <a:rPr lang="fr-FR" sz="2200" spc="5" dirty="0">
                <a:cs typeface="Times New Roman"/>
              </a:rPr>
              <a:t> </a:t>
            </a:r>
            <a:r>
              <a:rPr lang="fr-FR" sz="2200" spc="-10" dirty="0">
                <a:cs typeface="Times New Roman"/>
              </a:rPr>
              <a:t>grossesse.</a:t>
            </a:r>
            <a:br>
              <a:rPr lang="fr-FR" sz="2200" spc="-10" dirty="0">
                <a:cs typeface="Times New Roman"/>
              </a:rPr>
            </a:br>
            <a:br>
              <a:rPr lang="fr-FR" sz="2200" dirty="0">
                <a:cs typeface="Times New Roman"/>
              </a:rPr>
            </a:br>
            <a:r>
              <a:rPr lang="fr-FR" sz="2200" dirty="0">
                <a:cs typeface="Times New Roman"/>
              </a:rPr>
              <a:t>Chez</a:t>
            </a:r>
            <a:r>
              <a:rPr lang="fr-FR" sz="2200" spc="-2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la</a:t>
            </a:r>
            <a:r>
              <a:rPr lang="fr-FR" sz="2200" spc="-1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femme</a:t>
            </a:r>
            <a:r>
              <a:rPr lang="fr-FR" sz="2200" spc="-3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qui</a:t>
            </a:r>
            <a:r>
              <a:rPr lang="fr-FR" sz="2200" spc="-1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allaite,</a:t>
            </a:r>
            <a:r>
              <a:rPr lang="fr-FR" sz="2200" spc="-3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on</a:t>
            </a:r>
            <a:r>
              <a:rPr lang="fr-FR" sz="2200" spc="-2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peut</a:t>
            </a:r>
            <a:r>
              <a:rPr lang="fr-FR" sz="2200" spc="-1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prescrire</a:t>
            </a:r>
            <a:r>
              <a:rPr lang="fr-FR" sz="2200" spc="-3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le </a:t>
            </a:r>
            <a:r>
              <a:rPr lang="fr-FR" sz="2200" dirty="0" err="1">
                <a:cs typeface="Times New Roman"/>
              </a:rPr>
              <a:t>metronidazole</a:t>
            </a:r>
            <a:r>
              <a:rPr lang="fr-FR" sz="2200" spc="-5" dirty="0">
                <a:cs typeface="Times New Roman"/>
              </a:rPr>
              <a:t> </a:t>
            </a:r>
            <a:r>
              <a:rPr lang="fr-FR" sz="2200" i="1" dirty="0">
                <a:cs typeface="Times New Roman"/>
              </a:rPr>
              <a:t>per</a:t>
            </a:r>
            <a:r>
              <a:rPr lang="fr-FR" sz="2200" i="1" spc="-15" dirty="0">
                <a:cs typeface="Times New Roman"/>
              </a:rPr>
              <a:t> </a:t>
            </a:r>
            <a:r>
              <a:rPr lang="fr-FR" sz="2200" i="1" dirty="0">
                <a:cs typeface="Times New Roman"/>
              </a:rPr>
              <a:t>os</a:t>
            </a:r>
            <a:r>
              <a:rPr lang="fr-FR" sz="2200" i="1" spc="-1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en</a:t>
            </a:r>
            <a:r>
              <a:rPr lang="fr-FR" sz="2200" spc="-25" dirty="0">
                <a:cs typeface="Times New Roman"/>
              </a:rPr>
              <a:t> </a:t>
            </a:r>
            <a:r>
              <a:rPr lang="fr-FR" sz="2200" spc="-20" dirty="0">
                <a:cs typeface="Times New Roman"/>
              </a:rPr>
              <a:t>dose </a:t>
            </a:r>
            <a:r>
              <a:rPr lang="fr-FR" sz="2200" dirty="0">
                <a:cs typeface="Times New Roman"/>
              </a:rPr>
              <a:t>unique</a:t>
            </a:r>
            <a:r>
              <a:rPr lang="fr-FR" sz="2200" spc="-1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avec</a:t>
            </a:r>
            <a:r>
              <a:rPr lang="fr-FR" sz="2200" spc="-2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arrêt</a:t>
            </a:r>
            <a:r>
              <a:rPr lang="fr-FR" sz="2200" spc="-2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de</a:t>
            </a:r>
            <a:r>
              <a:rPr lang="fr-FR" sz="2200" spc="-2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l’allaitement</a:t>
            </a:r>
            <a:r>
              <a:rPr lang="fr-FR" sz="2200" spc="-40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pendant</a:t>
            </a:r>
            <a:r>
              <a:rPr lang="fr-FR" sz="2200" spc="-15" dirty="0">
                <a:cs typeface="Times New Roman"/>
              </a:rPr>
              <a:t> </a:t>
            </a:r>
            <a:r>
              <a:rPr lang="fr-FR" sz="2200" dirty="0">
                <a:cs typeface="Times New Roman"/>
              </a:rPr>
              <a:t>24</a:t>
            </a:r>
            <a:r>
              <a:rPr lang="fr-FR" sz="2200" spc="-15" dirty="0">
                <a:cs typeface="Times New Roman"/>
              </a:rPr>
              <a:t> </a:t>
            </a:r>
            <a:r>
              <a:rPr lang="fr-FR" sz="2200" spc="-10" dirty="0">
                <a:cs typeface="Times New Roman"/>
              </a:rPr>
              <a:t>heures.</a:t>
            </a:r>
          </a:p>
          <a:p>
            <a:pPr marL="12700">
              <a:spcBef>
                <a:spcPts val="965"/>
              </a:spcBef>
              <a:tabLst>
                <a:tab pos="354965" algn="l"/>
              </a:tabLst>
            </a:pPr>
            <a:r>
              <a:rPr lang="fr-FR"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Prévention</a:t>
            </a:r>
            <a:endParaRPr lang="fr-FR" sz="2000" b="1" dirty="0">
              <a:cs typeface="Calibri"/>
            </a:endParaRPr>
          </a:p>
          <a:p>
            <a:pPr marL="12700" marR="5080">
              <a:spcBef>
                <a:spcPts val="869"/>
              </a:spcBef>
              <a:tabLst>
                <a:tab pos="355600" algn="l"/>
              </a:tabLst>
            </a:pPr>
            <a:r>
              <a:rPr lang="fr-FR" sz="2000" dirty="0">
                <a:latin typeface="Times New Roman"/>
                <a:cs typeface="Times New Roman"/>
              </a:rPr>
              <a:t>Les</a:t>
            </a:r>
            <a:r>
              <a:rPr lang="fr-FR" sz="2000" spc="-35" dirty="0">
                <a:latin typeface="Times New Roman"/>
                <a:cs typeface="Times New Roman"/>
              </a:rPr>
              <a:t> </a:t>
            </a:r>
            <a:r>
              <a:rPr lang="fr-FR" sz="2000" dirty="0">
                <a:latin typeface="Times New Roman"/>
                <a:cs typeface="Times New Roman"/>
              </a:rPr>
              <a:t>rapports</a:t>
            </a:r>
            <a:r>
              <a:rPr lang="fr-FR" sz="2000" spc="-60" dirty="0">
                <a:latin typeface="Times New Roman"/>
                <a:cs typeface="Times New Roman"/>
              </a:rPr>
              <a:t> </a:t>
            </a:r>
            <a:r>
              <a:rPr lang="fr-FR" sz="2000" dirty="0">
                <a:latin typeface="Times New Roman"/>
                <a:cs typeface="Times New Roman"/>
              </a:rPr>
              <a:t>sexuels</a:t>
            </a:r>
            <a:r>
              <a:rPr lang="fr-FR" sz="2000" spc="-45" dirty="0">
                <a:latin typeface="Times New Roman"/>
                <a:cs typeface="Times New Roman"/>
              </a:rPr>
              <a:t> </a:t>
            </a:r>
            <a:r>
              <a:rPr lang="fr-FR" sz="2000" dirty="0">
                <a:latin typeface="Times New Roman"/>
                <a:cs typeface="Times New Roman"/>
              </a:rPr>
              <a:t>protégés</a:t>
            </a:r>
            <a:r>
              <a:rPr lang="fr-FR" sz="2000" spc="-60" dirty="0">
                <a:latin typeface="Times New Roman"/>
                <a:cs typeface="Times New Roman"/>
              </a:rPr>
              <a:t> </a:t>
            </a:r>
            <a:r>
              <a:rPr lang="fr-FR" sz="2000" dirty="0">
                <a:latin typeface="Times New Roman"/>
                <a:cs typeface="Times New Roman"/>
              </a:rPr>
              <a:t>et</a:t>
            </a:r>
            <a:r>
              <a:rPr lang="fr-FR" sz="2000" spc="-30" dirty="0">
                <a:latin typeface="Times New Roman"/>
                <a:cs typeface="Times New Roman"/>
              </a:rPr>
              <a:t> </a:t>
            </a:r>
            <a:r>
              <a:rPr lang="fr-FR" sz="2000" spc="-25" dirty="0">
                <a:latin typeface="Times New Roman"/>
                <a:cs typeface="Times New Roman"/>
              </a:rPr>
              <a:t>le </a:t>
            </a:r>
            <a:r>
              <a:rPr lang="fr-FR" sz="2000" dirty="0">
                <a:latin typeface="Times New Roman"/>
                <a:cs typeface="Times New Roman"/>
              </a:rPr>
              <a:t>traitement</a:t>
            </a:r>
            <a:r>
              <a:rPr lang="fr-FR" sz="2000" spc="-30" dirty="0">
                <a:latin typeface="Times New Roman"/>
                <a:cs typeface="Times New Roman"/>
              </a:rPr>
              <a:t> </a:t>
            </a:r>
            <a:r>
              <a:rPr lang="fr-FR" sz="2000" dirty="0">
                <a:latin typeface="Times New Roman"/>
                <a:cs typeface="Times New Roman"/>
              </a:rPr>
              <a:t>simultané</a:t>
            </a:r>
            <a:r>
              <a:rPr lang="fr-FR" sz="2000" spc="-10" dirty="0">
                <a:latin typeface="Times New Roman"/>
                <a:cs typeface="Times New Roman"/>
              </a:rPr>
              <a:t> </a:t>
            </a:r>
            <a:r>
              <a:rPr lang="fr-FR" sz="2000" dirty="0">
                <a:latin typeface="Times New Roman"/>
                <a:cs typeface="Times New Roman"/>
              </a:rPr>
              <a:t>du</a:t>
            </a:r>
            <a:r>
              <a:rPr lang="fr-FR" sz="2000" spc="-10" dirty="0">
                <a:latin typeface="Times New Roman"/>
                <a:cs typeface="Times New Roman"/>
              </a:rPr>
              <a:t> </a:t>
            </a:r>
            <a:r>
              <a:rPr lang="fr-FR" sz="2000" dirty="0">
                <a:latin typeface="Times New Roman"/>
                <a:cs typeface="Times New Roman"/>
              </a:rPr>
              <a:t>ou</a:t>
            </a:r>
            <a:r>
              <a:rPr lang="fr-FR" sz="2000" spc="5" dirty="0">
                <a:latin typeface="Times New Roman"/>
                <a:cs typeface="Times New Roman"/>
              </a:rPr>
              <a:t> </a:t>
            </a:r>
            <a:r>
              <a:rPr lang="fr-FR" sz="2000" dirty="0">
                <a:latin typeface="Times New Roman"/>
                <a:cs typeface="Times New Roman"/>
              </a:rPr>
              <a:t>des</a:t>
            </a:r>
            <a:r>
              <a:rPr lang="fr-FR" sz="2000" spc="15" dirty="0">
                <a:latin typeface="Times New Roman"/>
                <a:cs typeface="Times New Roman"/>
              </a:rPr>
              <a:t> </a:t>
            </a:r>
            <a:r>
              <a:rPr lang="fr-FR" sz="2000" spc="-10" dirty="0">
                <a:latin typeface="Times New Roman"/>
                <a:cs typeface="Times New Roman"/>
              </a:rPr>
              <a:t>partenaires </a:t>
            </a:r>
            <a:r>
              <a:rPr lang="fr-FR" sz="2000" dirty="0">
                <a:latin typeface="Times New Roman"/>
                <a:cs typeface="Times New Roman"/>
              </a:rPr>
              <a:t>lors</a:t>
            </a:r>
            <a:r>
              <a:rPr lang="fr-FR" sz="2000" spc="-15" dirty="0">
                <a:latin typeface="Times New Roman"/>
                <a:cs typeface="Times New Roman"/>
              </a:rPr>
              <a:t> </a:t>
            </a:r>
            <a:r>
              <a:rPr lang="fr-FR" sz="2000" dirty="0">
                <a:latin typeface="Times New Roman"/>
                <a:cs typeface="Times New Roman"/>
              </a:rPr>
              <a:t>du</a:t>
            </a:r>
            <a:r>
              <a:rPr lang="fr-FR" sz="2000" spc="-30" dirty="0">
                <a:latin typeface="Times New Roman"/>
                <a:cs typeface="Times New Roman"/>
              </a:rPr>
              <a:t> </a:t>
            </a:r>
            <a:r>
              <a:rPr lang="fr-FR" sz="2000" dirty="0">
                <a:latin typeface="Times New Roman"/>
                <a:cs typeface="Times New Roman"/>
              </a:rPr>
              <a:t>dépistage</a:t>
            </a:r>
            <a:r>
              <a:rPr lang="fr-FR" sz="2000" spc="-20" dirty="0">
                <a:latin typeface="Times New Roman"/>
                <a:cs typeface="Times New Roman"/>
              </a:rPr>
              <a:t> </a:t>
            </a:r>
            <a:r>
              <a:rPr lang="fr-FR" sz="2000" dirty="0">
                <a:latin typeface="Times New Roman"/>
                <a:cs typeface="Times New Roman"/>
              </a:rPr>
              <a:t>d’un</a:t>
            </a:r>
            <a:r>
              <a:rPr lang="fr-FR" sz="2000" spc="-25" dirty="0">
                <a:latin typeface="Times New Roman"/>
                <a:cs typeface="Times New Roman"/>
              </a:rPr>
              <a:t> </a:t>
            </a:r>
            <a:r>
              <a:rPr lang="fr-FR" sz="2000" dirty="0">
                <a:latin typeface="Times New Roman"/>
                <a:cs typeface="Times New Roman"/>
              </a:rPr>
              <a:t>cas</a:t>
            </a:r>
            <a:r>
              <a:rPr lang="fr-FR" sz="2000" spc="-5" dirty="0">
                <a:latin typeface="Times New Roman"/>
                <a:cs typeface="Times New Roman"/>
              </a:rPr>
              <a:t> </a:t>
            </a:r>
            <a:r>
              <a:rPr lang="fr-FR" sz="2000" dirty="0">
                <a:latin typeface="Times New Roman"/>
                <a:cs typeface="Times New Roman"/>
              </a:rPr>
              <a:t>sont</a:t>
            </a:r>
            <a:r>
              <a:rPr lang="fr-FR" sz="2000" spc="-35" dirty="0">
                <a:latin typeface="Times New Roman"/>
                <a:cs typeface="Times New Roman"/>
              </a:rPr>
              <a:t> </a:t>
            </a:r>
            <a:r>
              <a:rPr lang="fr-FR" sz="2000" dirty="0">
                <a:latin typeface="Times New Roman"/>
                <a:cs typeface="Times New Roman"/>
              </a:rPr>
              <a:t>la</a:t>
            </a:r>
            <a:r>
              <a:rPr lang="fr-FR" sz="2000" spc="-10" dirty="0">
                <a:latin typeface="Times New Roman"/>
                <a:cs typeface="Times New Roman"/>
              </a:rPr>
              <a:t> </a:t>
            </a:r>
            <a:r>
              <a:rPr lang="fr-FR" sz="2000" dirty="0">
                <a:latin typeface="Times New Roman"/>
                <a:cs typeface="Times New Roman"/>
              </a:rPr>
              <a:t>base</a:t>
            </a:r>
            <a:r>
              <a:rPr lang="fr-FR" sz="2000" spc="-5" dirty="0">
                <a:latin typeface="Times New Roman"/>
                <a:cs typeface="Times New Roman"/>
              </a:rPr>
              <a:t> </a:t>
            </a:r>
            <a:r>
              <a:rPr lang="fr-FR" sz="2000" dirty="0">
                <a:latin typeface="Times New Roman"/>
                <a:cs typeface="Times New Roman"/>
              </a:rPr>
              <a:t>de</a:t>
            </a:r>
            <a:r>
              <a:rPr lang="fr-FR" sz="2000" spc="-10" dirty="0">
                <a:latin typeface="Times New Roman"/>
                <a:cs typeface="Times New Roman"/>
              </a:rPr>
              <a:t> </a:t>
            </a:r>
            <a:r>
              <a:rPr lang="fr-FR" sz="2000" spc="-25" dirty="0">
                <a:latin typeface="Times New Roman"/>
                <a:cs typeface="Times New Roman"/>
              </a:rPr>
              <a:t>la </a:t>
            </a:r>
            <a:r>
              <a:rPr lang="fr-FR" sz="2000" spc="-10" dirty="0">
                <a:latin typeface="Times New Roman"/>
                <a:cs typeface="Times New Roman"/>
              </a:rPr>
              <a:t>prévention</a:t>
            </a:r>
            <a:endParaRPr lang="fr-FR" sz="2000" dirty="0">
              <a:latin typeface="Times New Roman"/>
              <a:cs typeface="Times New Roman"/>
            </a:endParaRPr>
          </a:p>
          <a:p>
            <a:br>
              <a:rPr lang="fr-FR" sz="2000" dirty="0">
                <a:cs typeface="Times New Roman"/>
              </a:rPr>
            </a:br>
            <a:endParaRPr lang="fr-FR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07718B8-647A-0723-5898-D66E4AF0CC55}"/>
              </a:ext>
            </a:extLst>
          </p:cNvPr>
          <p:cNvSpPr txBox="1"/>
          <p:nvPr/>
        </p:nvSpPr>
        <p:spPr>
          <a:xfrm>
            <a:off x="942392" y="2247418"/>
            <a:ext cx="10506270" cy="2018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/>
              <a:t>« Là où il y a une volonté, il y a un chemin. »</a:t>
            </a:r>
            <a:br>
              <a:rPr lang="fr-FR" sz="4400" dirty="0"/>
            </a:br>
            <a:r>
              <a:rPr lang="fr-FR" sz="4400" dirty="0"/>
              <a:t>— Albert Einstein —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ésultat de recherche d'images pour &quot;giardia duodenalis trophozoite et kyste&quot;">
            <a:extLst>
              <a:ext uri="{FF2B5EF4-FFF2-40B4-BE49-F238E27FC236}">
                <a16:creationId xmlns:a16="http://schemas.microsoft.com/office/drawing/2014/main" id="{0595D72B-B943-AA36-813D-2C275495A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4824"/>
            <a:ext cx="12092473" cy="9339942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527" y="0"/>
            <a:ext cx="7044690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dirty="0">
                <a:solidFill>
                  <a:srgbClr val="0D0D0D"/>
                </a:solidFill>
              </a:rPr>
              <a:t>La</a:t>
            </a:r>
            <a:r>
              <a:rPr sz="4000" u="none" spc="-90" dirty="0">
                <a:solidFill>
                  <a:srgbClr val="0D0D0D"/>
                </a:solidFill>
              </a:rPr>
              <a:t> </a:t>
            </a:r>
            <a:r>
              <a:rPr sz="4000" u="none" dirty="0">
                <a:solidFill>
                  <a:srgbClr val="0D0D0D"/>
                </a:solidFill>
              </a:rPr>
              <a:t>giardiose:</a:t>
            </a:r>
            <a:r>
              <a:rPr sz="4000" u="none" spc="-90" dirty="0">
                <a:solidFill>
                  <a:srgbClr val="0D0D0D"/>
                </a:solidFill>
              </a:rPr>
              <a:t> </a:t>
            </a:r>
            <a:r>
              <a:rPr sz="4000" i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Giardia</a:t>
            </a:r>
            <a:r>
              <a:rPr sz="4000" i="1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4000" i="1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intestinalis</a:t>
            </a:r>
            <a:endParaRPr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5193" y="600164"/>
            <a:ext cx="11430000" cy="58029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77569" indent="-34290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dirty="0">
                <a:cs typeface="Times New Roman"/>
              </a:rPr>
              <a:t>La</a:t>
            </a:r>
            <a:r>
              <a:rPr sz="2200" spc="-2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giardiose,</a:t>
            </a:r>
            <a:r>
              <a:rPr sz="2200" spc="-4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aussi</a:t>
            </a:r>
            <a:r>
              <a:rPr sz="2200" spc="-2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appelée</a:t>
            </a:r>
            <a:r>
              <a:rPr sz="2200" spc="-2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lambliase,</a:t>
            </a:r>
            <a:r>
              <a:rPr sz="2200" spc="-4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est</a:t>
            </a:r>
            <a:r>
              <a:rPr sz="2200" spc="-2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une</a:t>
            </a:r>
            <a:r>
              <a:rPr sz="2200" spc="-20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parasitose </a:t>
            </a:r>
            <a:r>
              <a:rPr sz="2200" dirty="0">
                <a:cs typeface="Times New Roman"/>
              </a:rPr>
              <a:t>intestinale</a:t>
            </a:r>
            <a:r>
              <a:rPr sz="2200" spc="-5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cosmopolite,</a:t>
            </a:r>
            <a:r>
              <a:rPr sz="2200" spc="-4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due</a:t>
            </a:r>
            <a:r>
              <a:rPr sz="2200" spc="-2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à</a:t>
            </a:r>
            <a:r>
              <a:rPr sz="2200" spc="-2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un</a:t>
            </a:r>
            <a:r>
              <a:rPr sz="2200" spc="-5" dirty="0">
                <a:cs typeface="Times New Roman"/>
              </a:rPr>
              <a:t> </a:t>
            </a:r>
            <a:r>
              <a:rPr sz="2200" spc="-10" dirty="0">
                <a:cs typeface="Times New Roman"/>
              </a:rPr>
              <a:t>flagellé:</a:t>
            </a:r>
            <a:endParaRPr sz="2200" dirty="0">
              <a:cs typeface="Times New Roman"/>
            </a:endParaRPr>
          </a:p>
          <a:p>
            <a:pPr marL="241300">
              <a:lnSpc>
                <a:spcPct val="150000"/>
              </a:lnSpc>
              <a:spcBef>
                <a:spcPts val="575"/>
              </a:spcBef>
            </a:pPr>
            <a:r>
              <a:rPr sz="2200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Times New Roman"/>
              </a:rPr>
              <a:t>Giardia</a:t>
            </a:r>
            <a:r>
              <a:rPr sz="2200" i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Times New Roman"/>
              </a:rPr>
              <a:t> </a:t>
            </a:r>
            <a:r>
              <a:rPr sz="2200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Times New Roman"/>
              </a:rPr>
              <a:t>intestinalis</a:t>
            </a:r>
            <a:r>
              <a:rPr sz="2200" i="1" u="sng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Times New Roman"/>
              </a:rPr>
              <a:t> </a:t>
            </a:r>
            <a:r>
              <a:rPr sz="2200" dirty="0">
                <a:cs typeface="Times New Roman"/>
              </a:rPr>
              <a:t>(</a:t>
            </a:r>
            <a:r>
              <a:rPr sz="2200" i="1" u="sng" dirty="0">
                <a:uFill>
                  <a:solidFill>
                    <a:srgbClr val="000000"/>
                  </a:solidFill>
                </a:uFill>
                <a:cs typeface="Times New Roman"/>
              </a:rPr>
              <a:t>Giardia</a:t>
            </a:r>
            <a:r>
              <a:rPr sz="2200" i="1" u="sng" spc="-15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200" i="1" u="sng" dirty="0">
                <a:uFill>
                  <a:solidFill>
                    <a:srgbClr val="000000"/>
                  </a:solidFill>
                </a:uFill>
                <a:cs typeface="Times New Roman"/>
              </a:rPr>
              <a:t>lamblia</a:t>
            </a:r>
            <a:r>
              <a:rPr sz="2200" dirty="0">
                <a:cs typeface="Times New Roman"/>
              </a:rPr>
              <a:t>,</a:t>
            </a:r>
            <a:r>
              <a:rPr sz="2200" spc="-20" dirty="0">
                <a:cs typeface="Times New Roman"/>
              </a:rPr>
              <a:t> </a:t>
            </a:r>
            <a:r>
              <a:rPr sz="2200" i="1" u="sng" dirty="0">
                <a:uFill>
                  <a:solidFill>
                    <a:srgbClr val="000000"/>
                  </a:solidFill>
                </a:uFill>
                <a:cs typeface="Times New Roman"/>
              </a:rPr>
              <a:t>Giardia</a:t>
            </a:r>
            <a:r>
              <a:rPr sz="2200" i="1" u="sng" spc="-10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200" i="1" u="sng" dirty="0">
                <a:uFill>
                  <a:solidFill>
                    <a:srgbClr val="000000"/>
                  </a:solidFill>
                </a:uFill>
                <a:cs typeface="Times New Roman"/>
              </a:rPr>
              <a:t>duodenalis</a:t>
            </a:r>
            <a:r>
              <a:rPr sz="2200" dirty="0">
                <a:cs typeface="Times New Roman"/>
              </a:rPr>
              <a:t>,</a:t>
            </a:r>
            <a:r>
              <a:rPr sz="2200" spc="-10" dirty="0">
                <a:cs typeface="Times New Roman"/>
              </a:rPr>
              <a:t> </a:t>
            </a:r>
            <a:r>
              <a:rPr sz="2200" i="1" u="sng" dirty="0">
                <a:uFill>
                  <a:solidFill>
                    <a:srgbClr val="000000"/>
                  </a:solidFill>
                </a:uFill>
                <a:cs typeface="Times New Roman"/>
              </a:rPr>
              <a:t>Lamblia</a:t>
            </a:r>
            <a:r>
              <a:rPr sz="2200" i="1" u="sng" spc="-20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200" i="1" u="sng" spc="-10" dirty="0">
                <a:uFill>
                  <a:solidFill>
                    <a:srgbClr val="000000"/>
                  </a:solidFill>
                </a:uFill>
                <a:cs typeface="Times New Roman"/>
              </a:rPr>
              <a:t>intestinalis</a:t>
            </a:r>
            <a:r>
              <a:rPr sz="2200" spc="-10" dirty="0">
                <a:cs typeface="Times New Roman"/>
              </a:rPr>
              <a:t>),</a:t>
            </a:r>
            <a:endParaRPr sz="2200" dirty="0">
              <a:cs typeface="Times New Roman"/>
            </a:endParaRPr>
          </a:p>
          <a:p>
            <a:pPr marL="355600">
              <a:lnSpc>
                <a:spcPct val="150000"/>
              </a:lnSpc>
            </a:pPr>
            <a:r>
              <a:rPr sz="2200" dirty="0">
                <a:cs typeface="Times New Roman"/>
              </a:rPr>
              <a:t>parasite</a:t>
            </a:r>
            <a:r>
              <a:rPr sz="2200" spc="-4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du</a:t>
            </a:r>
            <a:r>
              <a:rPr sz="2200" spc="-4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tube</a:t>
            </a:r>
            <a:r>
              <a:rPr sz="2200" spc="-2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digestif</a:t>
            </a:r>
            <a:r>
              <a:rPr sz="2200" spc="-7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de</a:t>
            </a:r>
            <a:r>
              <a:rPr sz="2200" spc="-3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l’homme</a:t>
            </a:r>
            <a:r>
              <a:rPr sz="2200" spc="-3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(duodénum</a:t>
            </a:r>
            <a:r>
              <a:rPr sz="2200" spc="-25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,jéjunum+</a:t>
            </a:r>
            <a:r>
              <a:rPr sz="2200" spc="-40" dirty="0">
                <a:cs typeface="Times New Roman"/>
              </a:rPr>
              <a:t> </a:t>
            </a:r>
            <a:r>
              <a:rPr sz="2200" spc="-25" dirty="0">
                <a:cs typeface="Times New Roman"/>
              </a:rPr>
              <a:t>+)</a:t>
            </a:r>
            <a:endParaRPr lang="fr-FR" sz="2200" spc="-25" dirty="0">
              <a:cs typeface="Times New Roman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2200" spc="-25" dirty="0">
                <a:cs typeface="Times New Roman"/>
              </a:rPr>
              <a:t> </a:t>
            </a:r>
            <a:r>
              <a:rPr lang="fr-FR" altLang="fr-FR" sz="2200" dirty="0"/>
              <a:t>Vu pour la première fois en 1681 par Leeuwenhoek, l'inventeur du microscope, dans ces propre selles.</a:t>
            </a:r>
            <a:r>
              <a:rPr lang="en-US" altLang="fr-FR" sz="2200" dirty="0"/>
              <a:t> </a:t>
            </a:r>
          </a:p>
          <a:p>
            <a:pPr>
              <a:lnSpc>
                <a:spcPct val="150000"/>
              </a:lnSpc>
            </a:pPr>
            <a:endParaRPr lang="fr-FR" sz="2200" dirty="0">
              <a:cs typeface="Times New Roman"/>
            </a:endParaRPr>
          </a:p>
          <a:p>
            <a:pPr>
              <a:lnSpc>
                <a:spcPct val="150000"/>
              </a:lnSpc>
            </a:pPr>
            <a:endParaRPr sz="2200" dirty="0">
              <a:cs typeface="Times New Roman"/>
            </a:endParaRPr>
          </a:p>
          <a:p>
            <a:pPr marL="355600" marR="641985" indent="-342900">
              <a:lnSpc>
                <a:spcPct val="150000"/>
              </a:lnSpc>
              <a:buFont typeface="Wingdings"/>
              <a:buChar char=""/>
              <a:tabLst>
                <a:tab pos="355600" algn="l"/>
                <a:tab pos="1616710" algn="l"/>
                <a:tab pos="2820035" algn="l"/>
                <a:tab pos="4511675" algn="l"/>
              </a:tabLst>
            </a:pPr>
            <a:r>
              <a:rPr sz="2200" spc="-10" dirty="0">
                <a:cs typeface="Times New Roman"/>
              </a:rPr>
              <a:t>L’enfant</a:t>
            </a:r>
            <a:r>
              <a:rPr sz="2200" dirty="0">
                <a:cs typeface="Times New Roman"/>
              </a:rPr>
              <a:t>	+ +</a:t>
            </a:r>
            <a:r>
              <a:rPr sz="2200" spc="5" dirty="0">
                <a:cs typeface="Times New Roman"/>
              </a:rPr>
              <a:t> </a:t>
            </a:r>
            <a:r>
              <a:rPr sz="2200" spc="-50" dirty="0">
                <a:cs typeface="Times New Roman"/>
              </a:rPr>
              <a:t>+</a:t>
            </a:r>
            <a:r>
              <a:rPr sz="2200" dirty="0">
                <a:cs typeface="Times New Roman"/>
              </a:rPr>
              <a:t>	</a:t>
            </a:r>
            <a:r>
              <a:rPr sz="2200" spc="-10" dirty="0">
                <a:solidFill>
                  <a:srgbClr val="00AF50"/>
                </a:solidFill>
                <a:cs typeface="Times New Roman"/>
              </a:rPr>
              <a:t>diarrhées</a:t>
            </a:r>
            <a:r>
              <a:rPr sz="2200" dirty="0">
                <a:solidFill>
                  <a:srgbClr val="00AF50"/>
                </a:solidFill>
                <a:cs typeface="Times New Roman"/>
              </a:rPr>
              <a:t>	</a:t>
            </a:r>
            <a:r>
              <a:rPr sz="2200" dirty="0">
                <a:cs typeface="Times New Roman"/>
              </a:rPr>
              <a:t>petites</a:t>
            </a:r>
            <a:r>
              <a:rPr sz="2200" spc="-5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épidémies</a:t>
            </a:r>
            <a:r>
              <a:rPr sz="2200" spc="-7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dans</a:t>
            </a:r>
            <a:r>
              <a:rPr sz="2200" spc="-25" dirty="0">
                <a:cs typeface="Times New Roman"/>
              </a:rPr>
              <a:t> les </a:t>
            </a:r>
            <a:r>
              <a:rPr sz="2200" spc="-10" dirty="0">
                <a:cs typeface="Times New Roman"/>
              </a:rPr>
              <a:t>collectivités</a:t>
            </a:r>
            <a:endParaRPr sz="2200" dirty="0">
              <a:cs typeface="Times New Roman"/>
            </a:endParaRPr>
          </a:p>
          <a:p>
            <a:pPr>
              <a:lnSpc>
                <a:spcPct val="150000"/>
              </a:lnSpc>
              <a:spcBef>
                <a:spcPts val="1415"/>
              </a:spcBef>
              <a:buFont typeface="Wingdings"/>
              <a:buChar char=""/>
            </a:pPr>
            <a:endParaRPr sz="2200" dirty="0">
              <a:cs typeface="Times New Roman"/>
            </a:endParaRPr>
          </a:p>
          <a:p>
            <a:pPr marL="355600" marR="1029969" indent="-342900">
              <a:lnSpc>
                <a:spcPct val="150000"/>
              </a:lnSpc>
              <a:buFont typeface="Wingdings"/>
              <a:buChar char=""/>
              <a:tabLst>
                <a:tab pos="355600" algn="l"/>
                <a:tab pos="431800" algn="l"/>
              </a:tabLst>
            </a:pPr>
            <a:r>
              <a:rPr sz="2200" dirty="0">
                <a:cs typeface="Times New Roman"/>
              </a:rPr>
              <a:t>	Etiologies</a:t>
            </a:r>
            <a:r>
              <a:rPr sz="2200" spc="-7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parasitaires</a:t>
            </a:r>
            <a:r>
              <a:rPr sz="2200" spc="-60" dirty="0">
                <a:cs typeface="Times New Roman"/>
              </a:rPr>
              <a:t> </a:t>
            </a:r>
            <a:r>
              <a:rPr sz="2200" dirty="0">
                <a:cs typeface="Times New Roman"/>
              </a:rPr>
              <a:t>du</a:t>
            </a:r>
            <a:r>
              <a:rPr sz="2200" spc="-20" dirty="0"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cs typeface="Times New Roman"/>
              </a:rPr>
              <a:t>syndrome</a:t>
            </a:r>
            <a:r>
              <a:rPr sz="2200" spc="-40" dirty="0">
                <a:solidFill>
                  <a:srgbClr val="FF0000"/>
                </a:solidFill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cs typeface="Times New Roman"/>
              </a:rPr>
              <a:t>de</a:t>
            </a:r>
            <a:r>
              <a:rPr sz="2200" spc="-40" dirty="0">
                <a:solidFill>
                  <a:srgbClr val="FF0000"/>
                </a:solidFill>
                <a:cs typeface="Times New Roman"/>
              </a:rPr>
              <a:t> </a:t>
            </a:r>
            <a:r>
              <a:rPr sz="2200" spc="-10" dirty="0">
                <a:solidFill>
                  <a:srgbClr val="FF0000"/>
                </a:solidFill>
                <a:cs typeface="Times New Roman"/>
              </a:rPr>
              <a:t>malabsorption </a:t>
            </a:r>
            <a:r>
              <a:rPr sz="2200" spc="-10" dirty="0" err="1">
                <a:solidFill>
                  <a:srgbClr val="FF0000"/>
                </a:solidFill>
                <a:cs typeface="Times New Roman"/>
              </a:rPr>
              <a:t>intestinale</a:t>
            </a:r>
            <a:endParaRPr sz="2200" dirty="0"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84299" y="4685750"/>
            <a:ext cx="459105" cy="582295"/>
            <a:chOff x="2831592" y="3633215"/>
            <a:chExt cx="459105" cy="582295"/>
          </a:xfrm>
        </p:grpSpPr>
        <p:sp>
          <p:nvSpPr>
            <p:cNvPr id="5" name="object 5"/>
            <p:cNvSpPr/>
            <p:nvPr/>
          </p:nvSpPr>
          <p:spPr>
            <a:xfrm>
              <a:off x="2844546" y="3646169"/>
              <a:ext cx="433070" cy="556260"/>
            </a:xfrm>
            <a:custGeom>
              <a:avLst/>
              <a:gdLst/>
              <a:ahLst/>
              <a:cxnLst/>
              <a:rect l="l" t="t" r="r" b="b"/>
              <a:pathLst>
                <a:path w="433070" h="556260">
                  <a:moveTo>
                    <a:pt x="216408" y="0"/>
                  </a:moveTo>
                  <a:lnTo>
                    <a:pt x="216408" y="139064"/>
                  </a:lnTo>
                  <a:lnTo>
                    <a:pt x="0" y="139064"/>
                  </a:lnTo>
                  <a:lnTo>
                    <a:pt x="0" y="417194"/>
                  </a:lnTo>
                  <a:lnTo>
                    <a:pt x="216408" y="417194"/>
                  </a:lnTo>
                  <a:lnTo>
                    <a:pt x="216408" y="556259"/>
                  </a:lnTo>
                  <a:lnTo>
                    <a:pt x="432816" y="278129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44546" y="3646169"/>
              <a:ext cx="433070" cy="556260"/>
            </a:xfrm>
            <a:custGeom>
              <a:avLst/>
              <a:gdLst/>
              <a:ahLst/>
              <a:cxnLst/>
              <a:rect l="l" t="t" r="r" b="b"/>
              <a:pathLst>
                <a:path w="433070" h="556260">
                  <a:moveTo>
                    <a:pt x="0" y="139064"/>
                  </a:moveTo>
                  <a:lnTo>
                    <a:pt x="216408" y="139064"/>
                  </a:lnTo>
                  <a:lnTo>
                    <a:pt x="216408" y="0"/>
                  </a:lnTo>
                  <a:lnTo>
                    <a:pt x="432816" y="278129"/>
                  </a:lnTo>
                  <a:lnTo>
                    <a:pt x="216408" y="556259"/>
                  </a:lnTo>
                  <a:lnTo>
                    <a:pt x="216408" y="417194"/>
                  </a:lnTo>
                  <a:lnTo>
                    <a:pt x="0" y="417194"/>
                  </a:lnTo>
                  <a:lnTo>
                    <a:pt x="0" y="13906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559902" y="4744424"/>
            <a:ext cx="314325" cy="510540"/>
            <a:chOff x="4631435" y="3633215"/>
            <a:chExt cx="314325" cy="510540"/>
          </a:xfrm>
        </p:grpSpPr>
        <p:sp>
          <p:nvSpPr>
            <p:cNvPr id="8" name="object 8"/>
            <p:cNvSpPr/>
            <p:nvPr/>
          </p:nvSpPr>
          <p:spPr>
            <a:xfrm>
              <a:off x="4644389" y="3646169"/>
              <a:ext cx="288290" cy="485140"/>
            </a:xfrm>
            <a:custGeom>
              <a:avLst/>
              <a:gdLst/>
              <a:ahLst/>
              <a:cxnLst/>
              <a:rect l="l" t="t" r="r" b="b"/>
              <a:pathLst>
                <a:path w="288289" h="485139">
                  <a:moveTo>
                    <a:pt x="144018" y="0"/>
                  </a:moveTo>
                  <a:lnTo>
                    <a:pt x="144018" y="121157"/>
                  </a:lnTo>
                  <a:lnTo>
                    <a:pt x="0" y="121157"/>
                  </a:lnTo>
                  <a:lnTo>
                    <a:pt x="0" y="363473"/>
                  </a:lnTo>
                  <a:lnTo>
                    <a:pt x="144018" y="363473"/>
                  </a:lnTo>
                  <a:lnTo>
                    <a:pt x="144018" y="484631"/>
                  </a:lnTo>
                  <a:lnTo>
                    <a:pt x="288036" y="24231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44389" y="3646169"/>
              <a:ext cx="288290" cy="485140"/>
            </a:xfrm>
            <a:custGeom>
              <a:avLst/>
              <a:gdLst/>
              <a:ahLst/>
              <a:cxnLst/>
              <a:rect l="l" t="t" r="r" b="b"/>
              <a:pathLst>
                <a:path w="288289" h="485139">
                  <a:moveTo>
                    <a:pt x="0" y="121157"/>
                  </a:moveTo>
                  <a:lnTo>
                    <a:pt x="144018" y="121157"/>
                  </a:lnTo>
                  <a:lnTo>
                    <a:pt x="144018" y="0"/>
                  </a:lnTo>
                  <a:lnTo>
                    <a:pt x="288036" y="242315"/>
                  </a:lnTo>
                  <a:lnTo>
                    <a:pt x="144018" y="484631"/>
                  </a:lnTo>
                  <a:lnTo>
                    <a:pt x="144018" y="363473"/>
                  </a:lnTo>
                  <a:lnTo>
                    <a:pt x="0" y="363473"/>
                  </a:lnTo>
                  <a:lnTo>
                    <a:pt x="0" y="12115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3CB7304-D5DF-F955-A3D9-EC3249A64380}"/>
              </a:ext>
            </a:extLst>
          </p:cNvPr>
          <p:cNvSpPr/>
          <p:nvPr/>
        </p:nvSpPr>
        <p:spPr>
          <a:xfrm>
            <a:off x="786271" y="0"/>
            <a:ext cx="72866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300" spc="-80" dirty="0">
                <a:solidFill>
                  <a:srgbClr val="C00000"/>
                </a:solidFill>
                <a:latin typeface="Times New Roman"/>
                <a:cs typeface="Times New Roman"/>
              </a:rPr>
              <a:t>                                     I)- </a:t>
            </a:r>
            <a:r>
              <a:rPr lang="fr-FR" sz="2800" b="1" i="1" u="sng" dirty="0">
                <a:solidFill>
                  <a:srgbClr val="C00000"/>
                </a:solidFill>
              </a:rPr>
              <a:t>Définition : </a:t>
            </a:r>
          </a:p>
        </p:txBody>
      </p:sp>
      <p:pic>
        <p:nvPicPr>
          <p:cNvPr id="11" name="Picture 2" descr="C:\Users\acer\Downloads\Jan Verkolje Antonie van Leeuwenhoek.jpg">
            <a:extLst>
              <a:ext uri="{FF2B5EF4-FFF2-40B4-BE49-F238E27FC236}">
                <a16:creationId xmlns:a16="http://schemas.microsoft.com/office/drawing/2014/main" id="{EA551D5C-E8FC-7E69-15F5-322451026D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487" y="3181017"/>
            <a:ext cx="1780917" cy="119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8347" y="0"/>
            <a:ext cx="10515600" cy="1167755"/>
          </a:xfrm>
          <a:prstGeom prst="rect">
            <a:avLst/>
          </a:prstGeom>
        </p:spPr>
        <p:txBody>
          <a:bodyPr vert="horz" wrap="square" lIns="0" tIns="351281" rIns="0" bIns="0" rtlCol="0" anchor="ctr">
            <a:spAutoFit/>
          </a:bodyPr>
          <a:lstStyle/>
          <a:p>
            <a:pPr marL="7810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C00000"/>
                </a:solidFill>
                <a:latin typeface="+mn-lt"/>
              </a:rPr>
              <a:t>II)</a:t>
            </a:r>
            <a:r>
              <a:rPr sz="2800" b="1" spc="-15" dirty="0">
                <a:solidFill>
                  <a:srgbClr val="C00000"/>
                </a:solidFill>
                <a:latin typeface="+mn-lt"/>
              </a:rPr>
              <a:t> </a:t>
            </a:r>
            <a:r>
              <a:rPr sz="2800" b="1" dirty="0">
                <a:solidFill>
                  <a:srgbClr val="C00000"/>
                </a:solidFill>
                <a:latin typeface="+mn-lt"/>
              </a:rPr>
              <a:t>-</a:t>
            </a:r>
            <a:r>
              <a:rPr sz="2800" b="1" spc="-10" dirty="0">
                <a:solidFill>
                  <a:srgbClr val="C00000"/>
                </a:solidFill>
                <a:latin typeface="+mn-lt"/>
              </a:rPr>
              <a:t> </a:t>
            </a:r>
            <a:r>
              <a:rPr sz="28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+mn-lt"/>
                <a:cs typeface="Calibri"/>
              </a:rPr>
              <a:t>É</a:t>
            </a:r>
            <a:r>
              <a:rPr sz="28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+mn-lt"/>
              </a:rPr>
              <a:t>pid</a:t>
            </a:r>
            <a:r>
              <a:rPr sz="28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+mn-lt"/>
                <a:cs typeface="Calibri"/>
              </a:rPr>
              <a:t>é</a:t>
            </a:r>
            <a:r>
              <a:rPr sz="28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+mn-lt"/>
              </a:rPr>
              <a:t>miologie</a:t>
            </a:r>
            <a:r>
              <a:rPr sz="2800" b="1" spc="-65" dirty="0">
                <a:solidFill>
                  <a:srgbClr val="C00000"/>
                </a:solidFill>
                <a:latin typeface="+mn-lt"/>
              </a:rPr>
              <a:t> </a:t>
            </a:r>
            <a:r>
              <a:rPr sz="2800" b="1" spc="-50" dirty="0">
                <a:solidFill>
                  <a:srgbClr val="C00000"/>
                </a:solidFill>
                <a:latin typeface="+mn-lt"/>
              </a:rPr>
              <a:t>:</a:t>
            </a:r>
            <a:endParaRPr sz="2800" b="1" dirty="0">
              <a:latin typeface="+mn-lt"/>
              <a:cs typeface="Calibri"/>
            </a:endParaRPr>
          </a:p>
          <a:p>
            <a:pPr marL="141605">
              <a:lnSpc>
                <a:spcPct val="100000"/>
              </a:lnSpc>
              <a:spcBef>
                <a:spcPts val="75"/>
              </a:spcBef>
            </a:pPr>
            <a:r>
              <a:rPr sz="2400" b="1" spc="-10" dirty="0">
                <a:latin typeface="+mn-lt"/>
              </a:rPr>
              <a:t>1)-</a:t>
            </a:r>
            <a:r>
              <a:rPr sz="2400" b="1" dirty="0">
                <a:latin typeface="+mn-lt"/>
              </a:rPr>
              <a:t>Agent</a:t>
            </a:r>
            <a:r>
              <a:rPr sz="2400" b="1" spc="-60" dirty="0">
                <a:latin typeface="+mn-lt"/>
              </a:rPr>
              <a:t> </a:t>
            </a:r>
            <a:r>
              <a:rPr sz="2400" b="1" spc="-10" dirty="0">
                <a:latin typeface="+mn-lt"/>
              </a:rPr>
              <a:t>pathogène:</a:t>
            </a:r>
            <a:endParaRPr sz="2400" b="1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7673" y="1282726"/>
            <a:ext cx="9890721" cy="51449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>
              <a:spcBef>
                <a:spcPts val="100"/>
              </a:spcBef>
            </a:pPr>
            <a:r>
              <a:rPr sz="2400" dirty="0">
                <a:solidFill>
                  <a:srgbClr val="6F2F9F"/>
                </a:solidFill>
                <a:cs typeface="Times New Roman"/>
              </a:rPr>
              <a:t>1</a:t>
            </a:r>
            <a:r>
              <a:rPr sz="2400" spc="-25" dirty="0">
                <a:solidFill>
                  <a:srgbClr val="6F2F9F"/>
                </a:solidFill>
                <a:cs typeface="Times New Roman"/>
              </a:rPr>
              <a:t> </a:t>
            </a:r>
            <a:r>
              <a:rPr sz="2400" dirty="0">
                <a:solidFill>
                  <a:srgbClr val="6F2F9F"/>
                </a:solidFill>
                <a:cs typeface="Times New Roman"/>
              </a:rPr>
              <a:t>.1)</a:t>
            </a:r>
            <a:r>
              <a:rPr sz="2400" spc="-15" dirty="0">
                <a:solidFill>
                  <a:srgbClr val="6F2F9F"/>
                </a:solidFill>
                <a:cs typeface="Times New Roman"/>
              </a:rPr>
              <a:t> </a:t>
            </a:r>
            <a:r>
              <a:rPr sz="2400" dirty="0">
                <a:solidFill>
                  <a:srgbClr val="6F2F9F"/>
                </a:solidFill>
                <a:cs typeface="Times New Roman"/>
              </a:rPr>
              <a:t>-</a:t>
            </a:r>
            <a:r>
              <a:rPr sz="2400" spc="-60" dirty="0">
                <a:solidFill>
                  <a:srgbClr val="6F2F9F"/>
                </a:solidFill>
                <a:cs typeface="Times New Roman"/>
              </a:rPr>
              <a:t> </a:t>
            </a:r>
            <a:r>
              <a:rPr sz="2400" u="sng" spc="-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cs typeface="Times New Roman"/>
              </a:rPr>
              <a:t>Taxonomie</a:t>
            </a:r>
            <a:r>
              <a:rPr sz="2400" spc="-30" dirty="0">
                <a:solidFill>
                  <a:srgbClr val="6F2F9F"/>
                </a:solidFill>
                <a:cs typeface="Times New Roman"/>
              </a:rPr>
              <a:t> </a:t>
            </a:r>
            <a:r>
              <a:rPr sz="2400" spc="-50" dirty="0">
                <a:solidFill>
                  <a:srgbClr val="6F2F9F"/>
                </a:solidFill>
                <a:cs typeface="Times New Roman"/>
              </a:rPr>
              <a:t>:</a:t>
            </a:r>
            <a:endParaRPr sz="2400" dirty="0">
              <a:cs typeface="Times New Roman"/>
            </a:endParaRPr>
          </a:p>
          <a:p>
            <a:pPr marL="393700" marR="5080" indent="-64135">
              <a:lnSpc>
                <a:spcPts val="5760"/>
              </a:lnSpc>
              <a:spcBef>
                <a:spcPts val="190"/>
              </a:spcBef>
            </a:pPr>
            <a:r>
              <a:rPr sz="2400" i="1" dirty="0">
                <a:cs typeface="Times New Roman"/>
              </a:rPr>
              <a:t>Giardia</a:t>
            </a:r>
            <a:r>
              <a:rPr sz="2400" i="1" spc="-30" dirty="0">
                <a:cs typeface="Times New Roman"/>
              </a:rPr>
              <a:t> </a:t>
            </a:r>
            <a:r>
              <a:rPr sz="2400" i="1" dirty="0">
                <a:cs typeface="Times New Roman"/>
              </a:rPr>
              <a:t>duodenalis</a:t>
            </a:r>
            <a:r>
              <a:rPr sz="2400" i="1" spc="-3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est</a:t>
            </a:r>
            <a:r>
              <a:rPr sz="2400" spc="-2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un</a:t>
            </a:r>
            <a:r>
              <a:rPr sz="2400" spc="-2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organisme</a:t>
            </a:r>
            <a:r>
              <a:rPr sz="2400" spc="-4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unicellulaire</a:t>
            </a:r>
            <a:r>
              <a:rPr sz="2400" spc="-6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faisant</a:t>
            </a:r>
            <a:r>
              <a:rPr sz="2400" spc="-25" dirty="0">
                <a:cs typeface="Times New Roman"/>
              </a:rPr>
              <a:t> </a:t>
            </a:r>
            <a:r>
              <a:rPr sz="2400" spc="-10" dirty="0">
                <a:cs typeface="Times New Roman"/>
              </a:rPr>
              <a:t>partie: </a:t>
            </a:r>
            <a:endParaRPr lang="fr-FR" sz="2400" spc="-10" dirty="0">
              <a:cs typeface="Times New Roman"/>
            </a:endParaRPr>
          </a:p>
          <a:p>
            <a:pPr marL="393700" marR="5080" indent="-64135">
              <a:lnSpc>
                <a:spcPts val="5760"/>
              </a:lnSpc>
              <a:spcBef>
                <a:spcPts val="190"/>
              </a:spcBef>
            </a:pPr>
            <a:r>
              <a:rPr sz="2400" b="1" dirty="0">
                <a:cs typeface="Times New Roman"/>
              </a:rPr>
              <a:t>Règne</a:t>
            </a:r>
            <a:r>
              <a:rPr sz="2400" b="1" spc="-65" dirty="0">
                <a:cs typeface="Times New Roman"/>
              </a:rPr>
              <a:t> </a:t>
            </a:r>
            <a:r>
              <a:rPr sz="2400" b="1" spc="-10" dirty="0">
                <a:cs typeface="Times New Roman"/>
              </a:rPr>
              <a:t>:</a:t>
            </a:r>
            <a:r>
              <a:rPr sz="2400" spc="-10" dirty="0">
                <a:cs typeface="Times New Roman"/>
              </a:rPr>
              <a:t>Protozoaires</a:t>
            </a:r>
            <a:endParaRPr sz="2400" dirty="0">
              <a:cs typeface="Times New Roman"/>
            </a:endParaRPr>
          </a:p>
          <a:p>
            <a:pPr marL="1003300">
              <a:lnSpc>
                <a:spcPts val="2210"/>
              </a:lnSpc>
            </a:pPr>
            <a:r>
              <a:rPr sz="2400" b="1" dirty="0">
                <a:cs typeface="Times New Roman"/>
              </a:rPr>
              <a:t>Phylum</a:t>
            </a:r>
            <a:r>
              <a:rPr sz="2400" b="1" spc="-15" dirty="0">
                <a:cs typeface="Times New Roman"/>
              </a:rPr>
              <a:t> </a:t>
            </a:r>
            <a:r>
              <a:rPr sz="2400" b="1" dirty="0">
                <a:cs typeface="Times New Roman"/>
              </a:rPr>
              <a:t>:</a:t>
            </a:r>
            <a:r>
              <a:rPr sz="2400" b="1" spc="-15" dirty="0">
                <a:cs typeface="Times New Roman"/>
              </a:rPr>
              <a:t> </a:t>
            </a:r>
            <a:r>
              <a:rPr sz="2400" i="1" spc="-10" dirty="0">
                <a:cs typeface="Times New Roman"/>
              </a:rPr>
              <a:t>Sarcomastigophora</a:t>
            </a:r>
            <a:endParaRPr sz="2400" dirty="0">
              <a:cs typeface="Times New Roman"/>
            </a:endParaRPr>
          </a:p>
          <a:p>
            <a:pPr marL="2374900" marR="3300095" indent="-685800">
              <a:spcBef>
                <a:spcPts val="5"/>
              </a:spcBef>
            </a:pPr>
            <a:r>
              <a:rPr sz="2400" spc="-20" dirty="0">
                <a:cs typeface="Times New Roman"/>
              </a:rPr>
              <a:t>S</a:t>
            </a:r>
            <a:r>
              <a:rPr sz="2400" b="1" spc="-20" dirty="0">
                <a:cs typeface="Times New Roman"/>
              </a:rPr>
              <a:t>ous-</a:t>
            </a:r>
            <a:r>
              <a:rPr sz="2400" b="1" dirty="0">
                <a:cs typeface="Times New Roman"/>
              </a:rPr>
              <a:t>phylum</a:t>
            </a:r>
            <a:r>
              <a:rPr sz="2400" b="1" spc="-25" dirty="0">
                <a:cs typeface="Times New Roman"/>
              </a:rPr>
              <a:t> </a:t>
            </a:r>
            <a:r>
              <a:rPr sz="2400" b="1" spc="-10" dirty="0">
                <a:cs typeface="Times New Roman"/>
              </a:rPr>
              <a:t>:</a:t>
            </a:r>
            <a:r>
              <a:rPr sz="2400" i="1" spc="-10" dirty="0" err="1">
                <a:cs typeface="Times New Roman"/>
              </a:rPr>
              <a:t>Mastigophora</a:t>
            </a:r>
            <a:r>
              <a:rPr sz="2400" i="1" spc="-10" dirty="0">
                <a:cs typeface="Times New Roman"/>
              </a:rPr>
              <a:t> </a:t>
            </a:r>
            <a:endParaRPr lang="fr-FR" sz="2400" i="1" spc="-10" dirty="0">
              <a:cs typeface="Times New Roman"/>
            </a:endParaRPr>
          </a:p>
          <a:p>
            <a:pPr marL="2374900" marR="3300095" indent="-685800">
              <a:spcBef>
                <a:spcPts val="5"/>
              </a:spcBef>
            </a:pPr>
            <a:r>
              <a:rPr lang="fr-FR" sz="2400" b="1" dirty="0">
                <a:cs typeface="Times New Roman"/>
              </a:rPr>
              <a:t>            </a:t>
            </a:r>
            <a:r>
              <a:rPr sz="2400" b="1" dirty="0">
                <a:cs typeface="Times New Roman"/>
              </a:rPr>
              <a:t>Ordre</a:t>
            </a:r>
            <a:r>
              <a:rPr sz="2400" b="1" spc="-55" dirty="0">
                <a:cs typeface="Times New Roman"/>
              </a:rPr>
              <a:t> </a:t>
            </a:r>
            <a:r>
              <a:rPr sz="2400" b="1" spc="-10" dirty="0">
                <a:cs typeface="Times New Roman"/>
              </a:rPr>
              <a:t>:</a:t>
            </a:r>
            <a:r>
              <a:rPr sz="2400" i="1" spc="-10" dirty="0">
                <a:cs typeface="Times New Roman"/>
              </a:rPr>
              <a:t>Diplomonadida</a:t>
            </a:r>
            <a:endParaRPr sz="2400" dirty="0">
              <a:cs typeface="Times New Roman"/>
            </a:endParaRPr>
          </a:p>
          <a:p>
            <a:pPr marL="3899535" marR="1578610" indent="-838200"/>
            <a:r>
              <a:rPr sz="2400" b="1" dirty="0">
                <a:cs typeface="Times New Roman"/>
              </a:rPr>
              <a:t>Classe</a:t>
            </a:r>
            <a:r>
              <a:rPr sz="2400" b="1" spc="-65" dirty="0">
                <a:cs typeface="Times New Roman"/>
              </a:rPr>
              <a:t> </a:t>
            </a:r>
            <a:r>
              <a:rPr sz="2400" b="1" spc="-10" dirty="0">
                <a:cs typeface="Times New Roman"/>
              </a:rPr>
              <a:t>:</a:t>
            </a:r>
            <a:r>
              <a:rPr sz="2400" i="1" spc="-10" dirty="0" err="1">
                <a:cs typeface="Times New Roman"/>
              </a:rPr>
              <a:t>Zoomastigophora</a:t>
            </a:r>
            <a:r>
              <a:rPr sz="2400" i="1" spc="-10" dirty="0">
                <a:cs typeface="Times New Roman"/>
              </a:rPr>
              <a:t> </a:t>
            </a:r>
            <a:r>
              <a:rPr lang="fr-FR" sz="2400" i="1" spc="-10" dirty="0">
                <a:cs typeface="Times New Roman"/>
              </a:rPr>
              <a:t>                       </a:t>
            </a:r>
            <a:r>
              <a:rPr sz="2400" b="1" dirty="0">
                <a:cs typeface="Times New Roman"/>
              </a:rPr>
              <a:t>Famille</a:t>
            </a:r>
            <a:r>
              <a:rPr sz="2400" b="1" spc="-50" dirty="0">
                <a:cs typeface="Times New Roman"/>
              </a:rPr>
              <a:t> </a:t>
            </a:r>
            <a:r>
              <a:rPr lang="fr-FR" sz="2400" b="1" spc="-50" dirty="0">
                <a:cs typeface="Times New Roman"/>
              </a:rPr>
              <a:t>: </a:t>
            </a:r>
            <a:r>
              <a:rPr sz="2400" i="1" spc="-10" dirty="0" err="1">
                <a:cs typeface="Times New Roman"/>
              </a:rPr>
              <a:t>Hexamitidae</a:t>
            </a:r>
            <a:endParaRPr sz="2400" dirty="0">
              <a:cs typeface="Times New Roman"/>
            </a:endParaRPr>
          </a:p>
          <a:p>
            <a:pPr marL="5118735">
              <a:spcBef>
                <a:spcPts val="5"/>
              </a:spcBef>
            </a:pPr>
            <a:r>
              <a:rPr sz="2400" b="1" dirty="0">
                <a:cs typeface="Times New Roman"/>
              </a:rPr>
              <a:t>Genre</a:t>
            </a:r>
            <a:r>
              <a:rPr lang="fr-FR" sz="2400" b="1" dirty="0">
                <a:cs typeface="Times New Roman"/>
              </a:rPr>
              <a:t>:</a:t>
            </a:r>
            <a:r>
              <a:rPr sz="2400" b="1" spc="-55" dirty="0">
                <a:cs typeface="Times New Roman"/>
              </a:rPr>
              <a:t> </a:t>
            </a:r>
            <a:r>
              <a:rPr sz="2400" i="1" spc="-10" dirty="0">
                <a:cs typeface="Times New Roman"/>
              </a:rPr>
              <a:t>Giardia</a:t>
            </a:r>
            <a:endParaRPr sz="2400" dirty="0">
              <a:cs typeface="Times New Roman"/>
            </a:endParaRPr>
          </a:p>
          <a:p>
            <a:pPr marL="12700"/>
            <a:r>
              <a:rPr sz="2400" dirty="0">
                <a:cs typeface="Times New Roman"/>
              </a:rPr>
              <a:t>-</a:t>
            </a:r>
            <a:r>
              <a:rPr sz="2400" spc="-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≠</a:t>
            </a:r>
            <a:r>
              <a:rPr sz="2400" spc="-1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espèces</a:t>
            </a:r>
            <a:r>
              <a:rPr sz="2400" spc="-1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de</a:t>
            </a:r>
            <a:r>
              <a:rPr sz="2400" spc="-5" dirty="0">
                <a:cs typeface="Times New Roman"/>
              </a:rPr>
              <a:t> </a:t>
            </a:r>
            <a:r>
              <a:rPr sz="2400" i="1" dirty="0">
                <a:cs typeface="Times New Roman"/>
              </a:rPr>
              <a:t>Giardia</a:t>
            </a:r>
            <a:r>
              <a:rPr sz="2400" i="1" spc="-1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: </a:t>
            </a:r>
            <a:r>
              <a:rPr sz="2400" b="1" i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cs typeface="Times New Roman"/>
              </a:rPr>
              <a:t>Giardia</a:t>
            </a:r>
            <a:r>
              <a:rPr sz="2400" b="1" i="1" u="sng" spc="-1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400" b="1" i="1" u="sng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cs typeface="Times New Roman"/>
              </a:rPr>
              <a:t>intestinalis</a:t>
            </a:r>
            <a:endParaRPr sz="2400" b="1" dirty="0">
              <a:solidFill>
                <a:srgbClr val="FF0000"/>
              </a:solidFill>
              <a:cs typeface="Times New Roman"/>
            </a:endParaRPr>
          </a:p>
          <a:p>
            <a:pPr>
              <a:spcBef>
                <a:spcPts val="114"/>
              </a:spcBef>
            </a:pPr>
            <a:endParaRPr sz="2400" dirty="0">
              <a:cs typeface="Times New Roman"/>
            </a:endParaRPr>
          </a:p>
          <a:p>
            <a:pPr marL="1917700">
              <a:spcBef>
                <a:spcPts val="5"/>
              </a:spcBef>
            </a:pPr>
            <a:r>
              <a:rPr sz="2400" dirty="0">
                <a:cs typeface="Times New Roman"/>
              </a:rPr>
              <a:t>infection</a:t>
            </a:r>
            <a:r>
              <a:rPr sz="2400" spc="-3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chez</a:t>
            </a:r>
            <a:r>
              <a:rPr sz="2400" spc="-1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les </a:t>
            </a:r>
            <a:r>
              <a:rPr sz="2400" spc="-10" dirty="0">
                <a:cs typeface="Times New Roman"/>
              </a:rPr>
              <a:t>humains</a:t>
            </a:r>
            <a:endParaRPr sz="2400" dirty="0"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48272" y="5735527"/>
            <a:ext cx="386080" cy="360045"/>
            <a:chOff x="3336035" y="6080759"/>
            <a:chExt cx="386080" cy="360045"/>
          </a:xfrm>
        </p:grpSpPr>
        <p:sp>
          <p:nvSpPr>
            <p:cNvPr id="5" name="object 5"/>
            <p:cNvSpPr/>
            <p:nvPr/>
          </p:nvSpPr>
          <p:spPr>
            <a:xfrm>
              <a:off x="3348989" y="6093713"/>
              <a:ext cx="360045" cy="334010"/>
            </a:xfrm>
            <a:custGeom>
              <a:avLst/>
              <a:gdLst/>
              <a:ahLst/>
              <a:cxnLst/>
              <a:rect l="l" t="t" r="r" b="b"/>
              <a:pathLst>
                <a:path w="360045" h="334010">
                  <a:moveTo>
                    <a:pt x="269748" y="0"/>
                  </a:moveTo>
                  <a:lnTo>
                    <a:pt x="89915" y="0"/>
                  </a:lnTo>
                  <a:lnTo>
                    <a:pt x="89915" y="166878"/>
                  </a:lnTo>
                  <a:lnTo>
                    <a:pt x="0" y="166878"/>
                  </a:lnTo>
                  <a:lnTo>
                    <a:pt x="179832" y="333756"/>
                  </a:lnTo>
                  <a:lnTo>
                    <a:pt x="359663" y="166878"/>
                  </a:lnTo>
                  <a:lnTo>
                    <a:pt x="269748" y="166878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48989" y="6093713"/>
              <a:ext cx="360045" cy="334010"/>
            </a:xfrm>
            <a:custGeom>
              <a:avLst/>
              <a:gdLst/>
              <a:ahLst/>
              <a:cxnLst/>
              <a:rect l="l" t="t" r="r" b="b"/>
              <a:pathLst>
                <a:path w="360045" h="334010">
                  <a:moveTo>
                    <a:pt x="269748" y="0"/>
                  </a:moveTo>
                  <a:lnTo>
                    <a:pt x="269748" y="166878"/>
                  </a:lnTo>
                  <a:lnTo>
                    <a:pt x="359663" y="166878"/>
                  </a:lnTo>
                  <a:lnTo>
                    <a:pt x="179832" y="333756"/>
                  </a:lnTo>
                  <a:lnTo>
                    <a:pt x="0" y="166878"/>
                  </a:lnTo>
                  <a:lnTo>
                    <a:pt x="89915" y="166878"/>
                  </a:lnTo>
                  <a:lnTo>
                    <a:pt x="89915" y="0"/>
                  </a:lnTo>
                  <a:lnTo>
                    <a:pt x="269748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5221" y="116576"/>
            <a:ext cx="10515600" cy="926920"/>
          </a:xfrm>
          <a:prstGeom prst="rect">
            <a:avLst/>
          </a:prstGeom>
        </p:spPr>
        <p:txBody>
          <a:bodyPr vert="horz" wrap="square" lIns="0" tIns="460756" rIns="0" bIns="0" rtlCol="0" anchor="ctr">
            <a:spAutoFit/>
          </a:bodyPr>
          <a:lstStyle/>
          <a:p>
            <a:pPr marL="21844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6F2F9F"/>
                </a:solidFill>
              </a:rPr>
              <a:t>1</a:t>
            </a:r>
            <a:r>
              <a:rPr sz="3000" b="1" spc="25" dirty="0">
                <a:solidFill>
                  <a:srgbClr val="6F2F9F"/>
                </a:solidFill>
              </a:rPr>
              <a:t> </a:t>
            </a:r>
            <a:r>
              <a:rPr sz="3000" b="1" spc="-20" dirty="0">
                <a:solidFill>
                  <a:srgbClr val="6F2F9F"/>
                </a:solidFill>
              </a:rPr>
              <a:t>.2)-</a:t>
            </a:r>
            <a:r>
              <a:rPr sz="3000" b="1" u="sng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Morphologie</a:t>
            </a:r>
            <a:r>
              <a:rPr sz="30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:</a:t>
            </a:r>
            <a:endParaRPr sz="30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8620" y="1796566"/>
            <a:ext cx="11859209" cy="3459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9290" indent="393065">
              <a:lnSpc>
                <a:spcPct val="150000"/>
              </a:lnSpc>
              <a:spcBef>
                <a:spcPts val="100"/>
              </a:spcBef>
            </a:pPr>
            <a:r>
              <a:rPr sz="2800" b="1" i="1" u="sng" dirty="0">
                <a:uFill>
                  <a:solidFill>
                    <a:srgbClr val="000000"/>
                  </a:solidFill>
                </a:uFill>
                <a:cs typeface="Times New Roman"/>
              </a:rPr>
              <a:t>Giardia</a:t>
            </a:r>
            <a:r>
              <a:rPr sz="2800" b="1" i="1" u="sng" spc="-60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800" b="1" i="1" u="sng" dirty="0">
                <a:uFill>
                  <a:solidFill>
                    <a:srgbClr val="000000"/>
                  </a:solidFill>
                </a:uFill>
                <a:cs typeface="Times New Roman"/>
              </a:rPr>
              <a:t>intestinalis</a:t>
            </a:r>
            <a:r>
              <a:rPr sz="2800" b="1" i="1" u="sng" spc="-70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800" b="1" spc="-10" dirty="0">
                <a:cs typeface="Times New Roman"/>
              </a:rPr>
              <a:t>:</a:t>
            </a:r>
            <a:r>
              <a:rPr lang="fr-FR" sz="2800" b="1" spc="-10" dirty="0">
                <a:cs typeface="Times New Roman"/>
              </a:rPr>
              <a:t> </a:t>
            </a:r>
            <a:r>
              <a:rPr sz="2800" spc="-10" dirty="0" err="1">
                <a:cs typeface="Times New Roman"/>
              </a:rPr>
              <a:t>protozoaire</a:t>
            </a:r>
            <a:r>
              <a:rPr sz="2800" spc="-6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flagellé</a:t>
            </a:r>
            <a:r>
              <a:rPr sz="2800" spc="-80" dirty="0">
                <a:cs typeface="Times New Roman"/>
              </a:rPr>
              <a:t> </a:t>
            </a:r>
            <a:r>
              <a:rPr sz="2800" spc="-25" dirty="0">
                <a:cs typeface="Times New Roman"/>
              </a:rPr>
              <a:t>qui </a:t>
            </a:r>
            <a:r>
              <a:rPr sz="2800" dirty="0">
                <a:cs typeface="Times New Roman"/>
              </a:rPr>
              <a:t>colonise</a:t>
            </a:r>
            <a:r>
              <a:rPr sz="2800" spc="-7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l’intestin</a:t>
            </a:r>
            <a:r>
              <a:rPr sz="2800" spc="-60" dirty="0">
                <a:cs typeface="Times New Roman"/>
              </a:rPr>
              <a:t> </a:t>
            </a:r>
            <a:r>
              <a:rPr sz="2800" spc="-10" dirty="0">
                <a:cs typeface="Times New Roman"/>
              </a:rPr>
              <a:t>(duodénum)</a:t>
            </a:r>
            <a:endParaRPr sz="2800" dirty="0">
              <a:cs typeface="Times New Roman"/>
            </a:endParaRPr>
          </a:p>
          <a:p>
            <a:pPr marL="291465">
              <a:lnSpc>
                <a:spcPct val="150000"/>
              </a:lnSpc>
              <a:spcBef>
                <a:spcPts val="670"/>
              </a:spcBef>
            </a:pPr>
            <a:r>
              <a:rPr sz="2800" dirty="0">
                <a:cs typeface="Times New Roman"/>
              </a:rPr>
              <a:t>-</a:t>
            </a:r>
            <a:r>
              <a:rPr sz="2800" spc="-50" dirty="0">
                <a:cs typeface="Times New Roman"/>
              </a:rPr>
              <a:t> </a:t>
            </a:r>
            <a:r>
              <a:rPr sz="2800" b="1" dirty="0">
                <a:cs typeface="Times New Roman"/>
              </a:rPr>
              <a:t>Forme</a:t>
            </a:r>
            <a:r>
              <a:rPr sz="2800" b="1" spc="-45" dirty="0">
                <a:cs typeface="Times New Roman"/>
              </a:rPr>
              <a:t> </a:t>
            </a:r>
            <a:r>
              <a:rPr sz="2800" b="1" dirty="0">
                <a:cs typeface="Times New Roman"/>
              </a:rPr>
              <a:t>végétative</a:t>
            </a:r>
            <a:r>
              <a:rPr sz="2800" b="1" spc="-60" dirty="0"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cs typeface="Times New Roman"/>
              </a:rPr>
              <a:t>(FV)</a:t>
            </a:r>
            <a:r>
              <a:rPr sz="2800" b="1" spc="-45" dirty="0">
                <a:solidFill>
                  <a:srgbClr val="FF0000"/>
                </a:solidFill>
                <a:cs typeface="Times New Roman"/>
              </a:rPr>
              <a:t> </a:t>
            </a:r>
            <a:r>
              <a:rPr sz="2800" b="1" spc="-10" dirty="0">
                <a:cs typeface="Times New Roman"/>
              </a:rPr>
              <a:t>(trophozoïte):</a:t>
            </a:r>
            <a:r>
              <a:rPr sz="2800" b="1" spc="-35" dirty="0">
                <a:cs typeface="Times New Roman"/>
              </a:rPr>
              <a:t> </a:t>
            </a:r>
            <a:r>
              <a:rPr sz="2800" spc="-10" dirty="0">
                <a:cs typeface="Times New Roman"/>
              </a:rPr>
              <a:t>maladie</a:t>
            </a:r>
            <a:endParaRPr sz="2800" dirty="0">
              <a:cs typeface="Times New Roman"/>
            </a:endParaRPr>
          </a:p>
          <a:p>
            <a:pPr>
              <a:lnSpc>
                <a:spcPct val="150000"/>
              </a:lnSpc>
              <a:spcBef>
                <a:spcPts val="1485"/>
              </a:spcBef>
            </a:pPr>
            <a:endParaRPr sz="2800" dirty="0">
              <a:cs typeface="Times New Roman"/>
            </a:endParaRPr>
          </a:p>
          <a:p>
            <a:pPr marR="5080">
              <a:lnSpc>
                <a:spcPct val="150000"/>
              </a:lnSpc>
              <a:tabLst>
                <a:tab pos="2404745" algn="l"/>
              </a:tabLst>
            </a:pPr>
            <a:r>
              <a:rPr sz="2800" b="1" dirty="0">
                <a:cs typeface="Times New Roman"/>
              </a:rPr>
              <a:t>-</a:t>
            </a:r>
            <a:r>
              <a:rPr sz="2800" b="1" spc="-60" dirty="0">
                <a:cs typeface="Times New Roman"/>
              </a:rPr>
              <a:t> </a:t>
            </a:r>
            <a:r>
              <a:rPr sz="2800" b="1" dirty="0">
                <a:cs typeface="Times New Roman"/>
              </a:rPr>
              <a:t>Forme</a:t>
            </a:r>
            <a:r>
              <a:rPr sz="2800" b="1" spc="-60" dirty="0">
                <a:cs typeface="Times New Roman"/>
              </a:rPr>
              <a:t> </a:t>
            </a:r>
            <a:r>
              <a:rPr sz="2800" b="1" dirty="0">
                <a:cs typeface="Times New Roman"/>
              </a:rPr>
              <a:t>kystique</a:t>
            </a:r>
            <a:r>
              <a:rPr sz="2800" b="1" spc="-35" dirty="0"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cs typeface="Times New Roman"/>
              </a:rPr>
              <a:t>(FK)</a:t>
            </a:r>
            <a:r>
              <a:rPr sz="2800" b="1" dirty="0">
                <a:cs typeface="Times New Roman"/>
              </a:rPr>
              <a:t>:</a:t>
            </a:r>
            <a:r>
              <a:rPr sz="2800" b="1" spc="-60" dirty="0">
                <a:cs typeface="Times New Roman"/>
              </a:rPr>
              <a:t> </a:t>
            </a:r>
            <a:r>
              <a:rPr sz="2800" dirty="0">
                <a:solidFill>
                  <a:srgbClr val="00AF50"/>
                </a:solidFill>
                <a:cs typeface="Times New Roman"/>
              </a:rPr>
              <a:t>(résistance)</a:t>
            </a:r>
            <a:r>
              <a:rPr sz="2800" spc="-60" dirty="0">
                <a:solidFill>
                  <a:srgbClr val="00AF50"/>
                </a:solidFill>
                <a:cs typeface="Times New Roman"/>
              </a:rPr>
              <a:t> </a:t>
            </a:r>
            <a:r>
              <a:rPr sz="2800" dirty="0">
                <a:cs typeface="Times New Roman"/>
              </a:rPr>
              <a:t>survie</a:t>
            </a:r>
            <a:r>
              <a:rPr sz="2800" spc="-70" dirty="0">
                <a:cs typeface="Times New Roman"/>
              </a:rPr>
              <a:t> </a:t>
            </a:r>
            <a:r>
              <a:rPr sz="2800" spc="-20" dirty="0">
                <a:cs typeface="Times New Roman"/>
              </a:rPr>
              <a:t>dans </a:t>
            </a:r>
            <a:r>
              <a:rPr sz="2800" dirty="0">
                <a:cs typeface="Times New Roman"/>
              </a:rPr>
              <a:t>le</a:t>
            </a:r>
            <a:r>
              <a:rPr sz="2800" spc="-15" dirty="0">
                <a:cs typeface="Times New Roman"/>
              </a:rPr>
              <a:t> </a:t>
            </a:r>
            <a:r>
              <a:rPr sz="2800" spc="-10" dirty="0">
                <a:cs typeface="Times New Roman"/>
              </a:rPr>
              <a:t>milieu</a:t>
            </a:r>
            <a:r>
              <a:rPr lang="fr-FR" sz="2800" spc="-10" dirty="0">
                <a:cs typeface="Times New Roman"/>
              </a:rPr>
              <a:t> </a:t>
            </a:r>
            <a:r>
              <a:rPr sz="2800" dirty="0" err="1">
                <a:cs typeface="Times New Roman"/>
              </a:rPr>
              <a:t>extérieur</a:t>
            </a:r>
            <a:r>
              <a:rPr sz="2800" spc="-75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et</a:t>
            </a:r>
            <a:r>
              <a:rPr sz="2800" spc="-1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la</a:t>
            </a:r>
            <a:r>
              <a:rPr sz="2800" spc="-20" dirty="0">
                <a:cs typeface="Times New Roman"/>
              </a:rPr>
              <a:t> </a:t>
            </a:r>
            <a:r>
              <a:rPr sz="2800" spc="-10" dirty="0">
                <a:cs typeface="Times New Roman"/>
              </a:rPr>
              <a:t>contamination</a:t>
            </a:r>
            <a:endParaRPr sz="2800" dirty="0"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459" y="548640"/>
            <a:ext cx="4602480" cy="45262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18612" y="5180152"/>
            <a:ext cx="3282950" cy="1413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spcBef>
                <a:spcPts val="100"/>
              </a:spcBef>
              <a:tabLst>
                <a:tab pos="2659380" algn="l"/>
              </a:tabLst>
            </a:pP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Giardia</a:t>
            </a:r>
            <a:r>
              <a:rPr sz="2400" b="1" i="1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intestinalis</a:t>
            </a:r>
            <a:r>
              <a:rPr sz="2400" b="1" i="1" dirty="0">
                <a:latin typeface="Times New Roman"/>
                <a:cs typeface="Times New Roman"/>
              </a:rPr>
              <a:t>	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(FV)</a:t>
            </a:r>
            <a:endParaRPr sz="2400">
              <a:latin typeface="Times New Roman"/>
              <a:cs typeface="Times New Roman"/>
            </a:endParaRPr>
          </a:p>
          <a:p>
            <a:pPr marL="12700">
              <a:spcBef>
                <a:spcPts val="2225"/>
              </a:spcBef>
            </a:pPr>
            <a:r>
              <a:rPr sz="2400" b="1" dirty="0">
                <a:latin typeface="Times New Roman"/>
                <a:cs typeface="Times New Roman"/>
              </a:rPr>
              <a:t>(10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-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20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μm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/6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-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10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μm)</a:t>
            </a:r>
            <a:endParaRPr sz="2400">
              <a:latin typeface="Times New Roman"/>
              <a:cs typeface="Times New Roman"/>
            </a:endParaRPr>
          </a:p>
          <a:p>
            <a:pPr marL="588645">
              <a:spcBef>
                <a:spcPts val="540"/>
              </a:spcBef>
            </a:pP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(Cerf-</a:t>
            </a:r>
            <a:r>
              <a:rPr sz="20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volant</a:t>
            </a:r>
            <a:r>
              <a:rPr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)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5375" y="2877438"/>
            <a:ext cx="434340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3830" indent="-151130">
              <a:spcBef>
                <a:spcPts val="105"/>
              </a:spcBef>
              <a:buFont typeface="Arial MT"/>
              <a:buChar char="•"/>
              <a:tabLst>
                <a:tab pos="163830" algn="l"/>
              </a:tabLst>
            </a:pPr>
            <a:r>
              <a:rPr sz="2000" b="1" dirty="0">
                <a:latin typeface="Times New Roman"/>
                <a:cs typeface="Times New Roman"/>
              </a:rPr>
              <a:t>Pas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survit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hors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hôte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fragilité)</a:t>
            </a:r>
            <a:endParaRPr sz="2000">
              <a:latin typeface="Times New Roman"/>
              <a:cs typeface="Times New Roman"/>
            </a:endParaRPr>
          </a:p>
          <a:p>
            <a:pPr marL="163830" indent="-151130">
              <a:buFont typeface="Arial MT"/>
              <a:buChar char="•"/>
              <a:tabLst>
                <a:tab pos="163830" algn="l"/>
              </a:tabLst>
            </a:pPr>
            <a:r>
              <a:rPr sz="2000" b="1" dirty="0">
                <a:latin typeface="Times New Roman"/>
                <a:cs typeface="Times New Roman"/>
              </a:rPr>
              <a:t>Mouvements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rapides(chute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feuilles)</a:t>
            </a:r>
            <a:endParaRPr sz="2000">
              <a:latin typeface="Times New Roman"/>
              <a:cs typeface="Times New Roman"/>
            </a:endParaRPr>
          </a:p>
          <a:p>
            <a:pPr marL="163830" indent="-151130">
              <a:buFont typeface="Arial MT"/>
              <a:buChar char="•"/>
              <a:tabLst>
                <a:tab pos="163830" algn="l"/>
              </a:tabLst>
            </a:pPr>
            <a:r>
              <a:rPr sz="2000" b="1" dirty="0">
                <a:latin typeface="Times New Roman"/>
                <a:cs typeface="Times New Roman"/>
              </a:rPr>
              <a:t>Se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déplace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en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tournant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sur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elle-</a:t>
            </a:r>
            <a:r>
              <a:rPr sz="2000" b="1" spc="-20" dirty="0">
                <a:latin typeface="Times New Roman"/>
                <a:cs typeface="Times New Roman"/>
              </a:rPr>
              <a:t>même</a:t>
            </a:r>
            <a:endParaRPr sz="2000">
              <a:latin typeface="Times New Roman"/>
              <a:cs typeface="Times New Roman"/>
            </a:endParaRPr>
          </a:p>
          <a:p>
            <a:pPr marL="139065" marR="502284" indent="-127000">
              <a:buFont typeface="Arial MT"/>
              <a:buChar char="•"/>
              <a:tabLst>
                <a:tab pos="139065" algn="l"/>
                <a:tab pos="163195" algn="l"/>
              </a:tabLst>
            </a:pP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b="1" dirty="0">
                <a:latin typeface="Times New Roman"/>
                <a:cs typeface="Times New Roman"/>
              </a:rPr>
              <a:t>Se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fixe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par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ventouses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à la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base </a:t>
            </a:r>
            <a:r>
              <a:rPr sz="2000" b="1" dirty="0">
                <a:latin typeface="Times New Roman"/>
                <a:cs typeface="Times New Roman"/>
              </a:rPr>
              <a:t>des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villosités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l’intestin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grêle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79749" y="2697480"/>
            <a:ext cx="6602095" cy="1969135"/>
            <a:chOff x="2555748" y="2697479"/>
            <a:chExt cx="6602095" cy="1969135"/>
          </a:xfrm>
        </p:grpSpPr>
        <p:sp>
          <p:nvSpPr>
            <p:cNvPr id="6" name="object 6"/>
            <p:cNvSpPr/>
            <p:nvPr/>
          </p:nvSpPr>
          <p:spPr>
            <a:xfrm>
              <a:off x="4644390" y="2710433"/>
              <a:ext cx="4500880" cy="1943100"/>
            </a:xfrm>
            <a:custGeom>
              <a:avLst/>
              <a:gdLst/>
              <a:ahLst/>
              <a:cxnLst/>
              <a:rect l="l" t="t" r="r" b="b"/>
              <a:pathLst>
                <a:path w="4500880" h="1943100">
                  <a:moveTo>
                    <a:pt x="0" y="1943100"/>
                  </a:moveTo>
                  <a:lnTo>
                    <a:pt x="4500371" y="1943100"/>
                  </a:lnTo>
                  <a:lnTo>
                    <a:pt x="4500371" y="0"/>
                  </a:lnTo>
                  <a:lnTo>
                    <a:pt x="0" y="0"/>
                  </a:lnTo>
                  <a:lnTo>
                    <a:pt x="0" y="1943100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55748" y="2699257"/>
              <a:ext cx="795020" cy="376555"/>
            </a:xfrm>
            <a:custGeom>
              <a:avLst/>
              <a:gdLst/>
              <a:ahLst/>
              <a:cxnLst/>
              <a:rect l="l" t="t" r="r" b="b"/>
              <a:pathLst>
                <a:path w="795020" h="376555">
                  <a:moveTo>
                    <a:pt x="35600" y="19552"/>
                  </a:moveTo>
                  <a:lnTo>
                    <a:pt x="22942" y="20853"/>
                  </a:lnTo>
                  <a:lnTo>
                    <a:pt x="30162" y="31062"/>
                  </a:lnTo>
                  <a:lnTo>
                    <a:pt x="789431" y="376174"/>
                  </a:lnTo>
                  <a:lnTo>
                    <a:pt x="794765" y="364616"/>
                  </a:lnTo>
                  <a:lnTo>
                    <a:pt x="35600" y="19552"/>
                  </a:lnTo>
                  <a:close/>
                </a:path>
                <a:path w="795020" h="376555">
                  <a:moveTo>
                    <a:pt x="102107" y="0"/>
                  </a:moveTo>
                  <a:lnTo>
                    <a:pt x="0" y="10413"/>
                  </a:lnTo>
                  <a:lnTo>
                    <a:pt x="57276" y="91312"/>
                  </a:lnTo>
                  <a:lnTo>
                    <a:pt x="59308" y="94106"/>
                  </a:lnTo>
                  <a:lnTo>
                    <a:pt x="63245" y="94868"/>
                  </a:lnTo>
                  <a:lnTo>
                    <a:pt x="66039" y="92837"/>
                  </a:lnTo>
                  <a:lnTo>
                    <a:pt x="68960" y="90804"/>
                  </a:lnTo>
                  <a:lnTo>
                    <a:pt x="69595" y="86867"/>
                  </a:lnTo>
                  <a:lnTo>
                    <a:pt x="67563" y="83946"/>
                  </a:lnTo>
                  <a:lnTo>
                    <a:pt x="30162" y="31062"/>
                  </a:lnTo>
                  <a:lnTo>
                    <a:pt x="8762" y="21336"/>
                  </a:lnTo>
                  <a:lnTo>
                    <a:pt x="14096" y="9778"/>
                  </a:lnTo>
                  <a:lnTo>
                    <a:pt x="105714" y="9778"/>
                  </a:lnTo>
                  <a:lnTo>
                    <a:pt x="105918" y="9525"/>
                  </a:lnTo>
                  <a:lnTo>
                    <a:pt x="105156" y="2539"/>
                  </a:lnTo>
                  <a:lnTo>
                    <a:pt x="102107" y="0"/>
                  </a:lnTo>
                  <a:close/>
                </a:path>
                <a:path w="795020" h="376555">
                  <a:moveTo>
                    <a:pt x="14096" y="9778"/>
                  </a:moveTo>
                  <a:lnTo>
                    <a:pt x="8762" y="21336"/>
                  </a:lnTo>
                  <a:lnTo>
                    <a:pt x="30162" y="31062"/>
                  </a:lnTo>
                  <a:lnTo>
                    <a:pt x="23732" y="21970"/>
                  </a:lnTo>
                  <a:lnTo>
                    <a:pt x="12064" y="21970"/>
                  </a:lnTo>
                  <a:lnTo>
                    <a:pt x="16637" y="11937"/>
                  </a:lnTo>
                  <a:lnTo>
                    <a:pt x="18846" y="11937"/>
                  </a:lnTo>
                  <a:lnTo>
                    <a:pt x="14096" y="9778"/>
                  </a:lnTo>
                  <a:close/>
                </a:path>
                <a:path w="795020" h="376555">
                  <a:moveTo>
                    <a:pt x="16637" y="11937"/>
                  </a:moveTo>
                  <a:lnTo>
                    <a:pt x="12064" y="21970"/>
                  </a:lnTo>
                  <a:lnTo>
                    <a:pt x="22942" y="20853"/>
                  </a:lnTo>
                  <a:lnTo>
                    <a:pt x="16637" y="11937"/>
                  </a:lnTo>
                  <a:close/>
                </a:path>
                <a:path w="795020" h="376555">
                  <a:moveTo>
                    <a:pt x="22942" y="20853"/>
                  </a:moveTo>
                  <a:lnTo>
                    <a:pt x="12064" y="21970"/>
                  </a:lnTo>
                  <a:lnTo>
                    <a:pt x="23732" y="21970"/>
                  </a:lnTo>
                  <a:lnTo>
                    <a:pt x="22942" y="20853"/>
                  </a:lnTo>
                  <a:close/>
                </a:path>
                <a:path w="795020" h="376555">
                  <a:moveTo>
                    <a:pt x="18846" y="11937"/>
                  </a:moveTo>
                  <a:lnTo>
                    <a:pt x="16637" y="11937"/>
                  </a:lnTo>
                  <a:lnTo>
                    <a:pt x="22942" y="20853"/>
                  </a:lnTo>
                  <a:lnTo>
                    <a:pt x="35600" y="19552"/>
                  </a:lnTo>
                  <a:lnTo>
                    <a:pt x="18846" y="11937"/>
                  </a:lnTo>
                  <a:close/>
                </a:path>
                <a:path w="795020" h="376555">
                  <a:moveTo>
                    <a:pt x="105714" y="9778"/>
                  </a:moveTo>
                  <a:lnTo>
                    <a:pt x="14096" y="9778"/>
                  </a:lnTo>
                  <a:lnTo>
                    <a:pt x="35600" y="19552"/>
                  </a:lnTo>
                  <a:lnTo>
                    <a:pt x="99821" y="12953"/>
                  </a:lnTo>
                  <a:lnTo>
                    <a:pt x="103377" y="12700"/>
                  </a:lnTo>
                  <a:lnTo>
                    <a:pt x="105714" y="9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023231" y="2950845"/>
            <a:ext cx="864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latin typeface="Times New Roman"/>
                <a:cs typeface="Times New Roman"/>
              </a:rPr>
              <a:t>Axostyle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9" name="Picture 5" descr="C:\Users\acer\Downloads\Diapositive 1_fichiers\img32.jpg">
            <a:extLst>
              <a:ext uri="{FF2B5EF4-FFF2-40B4-BE49-F238E27FC236}">
                <a16:creationId xmlns:a16="http://schemas.microsoft.com/office/drawing/2014/main" id="{68FCD10B-DAE9-9E64-46DC-9451AF9A2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8453" y="709126"/>
            <a:ext cx="2148869" cy="1579921"/>
          </a:xfrm>
          <a:prstGeom prst="rect">
            <a:avLst/>
          </a:prstGeom>
          <a:noFill/>
        </p:spPr>
      </p:pic>
      <p:pic>
        <p:nvPicPr>
          <p:cNvPr id="10" name="Picture 4" descr="FLAG Giard troph photo">
            <a:extLst>
              <a:ext uri="{FF2B5EF4-FFF2-40B4-BE49-F238E27FC236}">
                <a16:creationId xmlns:a16="http://schemas.microsoft.com/office/drawing/2014/main" id="{48392A58-7AFB-C850-DDA0-C3EF4DCBE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9984" y="4977350"/>
            <a:ext cx="2341777" cy="173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2636</Words>
  <Application>Microsoft Office PowerPoint</Application>
  <PresentationFormat>Grand écran</PresentationFormat>
  <Paragraphs>325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0" baseType="lpstr">
      <vt:lpstr>Arial</vt:lpstr>
      <vt:lpstr>Arial MT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La giardiose: Giardia intestinalis</vt:lpstr>
      <vt:lpstr>Présentation PowerPoint</vt:lpstr>
      <vt:lpstr>II) - Épidémiologie : 1)-Agent pathogène:</vt:lpstr>
      <vt:lpstr>1 .2)-Morphologie:</vt:lpstr>
      <vt:lpstr>Présentation PowerPoint</vt:lpstr>
      <vt:lpstr>Présentation PowerPoint</vt:lpstr>
      <vt:lpstr>Présentation PowerPoint</vt:lpstr>
      <vt:lpstr>4)- Cycle évolutif :(Monoxène)</vt:lpstr>
      <vt:lpstr>III)-Physiopathologie :</vt:lpstr>
      <vt:lpstr>Présentation PowerPoint</vt:lpstr>
      <vt:lpstr>V) – Clinique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Trichomonose:Trichomonoas intestinalis</vt:lpstr>
      <vt:lpstr>Présentation PowerPoint</vt:lpstr>
      <vt:lpstr>Présentation PowerPoint</vt:lpstr>
      <vt:lpstr>Présentation PowerPoint</vt:lpstr>
      <vt:lpstr>Autres flagellés non pathogènes</vt:lpstr>
      <vt:lpstr>FK(7-10μm)</vt:lpstr>
      <vt:lpstr>FV Chilomastix mesnili</vt:lpstr>
      <vt:lpstr>Anciennement classé parmis les rhizopodes</vt:lpstr>
      <vt:lpstr>Présentation PowerPoint</vt:lpstr>
      <vt:lpstr>Embadomonas intestinalis</vt:lpstr>
      <vt:lpstr>Présentation PowerPoint</vt:lpstr>
      <vt:lpstr>Présentation PowerPoint</vt:lpstr>
      <vt:lpstr>Flagellés urogénitaux: Pathogène</vt:lpstr>
      <vt:lpstr>Trichomonas vaginalis</vt:lpstr>
      <vt:lpstr>Taxonomie :</vt:lpstr>
      <vt:lpstr>Morphologie :</vt:lpstr>
      <vt:lpstr>Présentation PowerPoint</vt:lpstr>
      <vt:lpstr>Clinique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khalida snow</dc:creator>
  <cp:lastModifiedBy>blidiahmed@hotmail.com</cp:lastModifiedBy>
  <cp:revision>295</cp:revision>
  <dcterms:created xsi:type="dcterms:W3CDTF">2021-01-07T13:36:45Z</dcterms:created>
  <dcterms:modified xsi:type="dcterms:W3CDTF">2026-02-21T21:43:52Z</dcterms:modified>
</cp:coreProperties>
</file>