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373" r:id="rId3"/>
    <p:sldId id="287" r:id="rId4"/>
    <p:sldId id="288" r:id="rId5"/>
    <p:sldId id="368" r:id="rId6"/>
    <p:sldId id="263" r:id="rId7"/>
    <p:sldId id="262" r:id="rId8"/>
    <p:sldId id="259" r:id="rId9"/>
    <p:sldId id="265" r:id="rId10"/>
    <p:sldId id="292" r:id="rId11"/>
    <p:sldId id="293" r:id="rId12"/>
    <p:sldId id="294" r:id="rId13"/>
    <p:sldId id="350" r:id="rId14"/>
    <p:sldId id="351" r:id="rId15"/>
    <p:sldId id="296" r:id="rId16"/>
    <p:sldId id="326" r:id="rId17"/>
    <p:sldId id="328" r:id="rId18"/>
    <p:sldId id="329" r:id="rId19"/>
    <p:sldId id="330" r:id="rId20"/>
    <p:sldId id="371" r:id="rId21"/>
    <p:sldId id="335" r:id="rId22"/>
    <p:sldId id="372" r:id="rId23"/>
    <p:sldId id="337" r:id="rId24"/>
    <p:sldId id="370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456" autoAdjust="0"/>
  </p:normalViewPr>
  <p:slideViewPr>
    <p:cSldViewPr>
      <p:cViewPr varScale="1">
        <p:scale>
          <a:sx n="61" d="100"/>
          <a:sy n="61" d="100"/>
        </p:scale>
        <p:origin x="15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95BE7D-1F97-40E6-84B2-89D4E855569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294793-6763-4DA2-8D0D-823EBDA195A6}">
      <dgm:prSet phldrT="[Texte]"/>
      <dgm:spPr/>
      <dgm:t>
        <a:bodyPr/>
        <a:lstStyle/>
        <a:p>
          <a:r>
            <a:rPr lang="fr-FR" dirty="0"/>
            <a:t>Réactions </a:t>
          </a:r>
          <a:r>
            <a:rPr lang="fr-FR" dirty="0" err="1"/>
            <a:t>immuno</a:t>
          </a:r>
          <a:r>
            <a:rPr lang="fr-FR" dirty="0"/>
            <a:t>-allergiques </a:t>
          </a:r>
        </a:p>
      </dgm:t>
    </dgm:pt>
    <dgm:pt modelId="{1587008F-F282-425E-8579-1E7DB3F62875}" type="parTrans" cxnId="{2BE1509D-FDAE-496D-A6A1-9E8CFBA0F159}">
      <dgm:prSet/>
      <dgm:spPr/>
      <dgm:t>
        <a:bodyPr/>
        <a:lstStyle/>
        <a:p>
          <a:endParaRPr lang="fr-FR"/>
        </a:p>
      </dgm:t>
    </dgm:pt>
    <dgm:pt modelId="{F5BB2BB6-B548-4A91-9B00-31BFFCB864B6}" type="sibTrans" cxnId="{2BE1509D-FDAE-496D-A6A1-9E8CFBA0F159}">
      <dgm:prSet/>
      <dgm:spPr/>
      <dgm:t>
        <a:bodyPr/>
        <a:lstStyle/>
        <a:p>
          <a:endParaRPr lang="fr-FR"/>
        </a:p>
      </dgm:t>
    </dgm:pt>
    <dgm:pt modelId="{0A12D909-D144-4AAA-A0B5-6B2C8F384F72}">
      <dgm:prSet phldrT="[Texte]"/>
      <dgm:spPr/>
      <dgm:t>
        <a:bodyPr/>
        <a:lstStyle/>
        <a:p>
          <a:r>
            <a:rPr lang="fr-FR" dirty="0"/>
            <a:t>Photosensibilité </a:t>
          </a:r>
        </a:p>
      </dgm:t>
    </dgm:pt>
    <dgm:pt modelId="{5FD27F1F-7132-4A3D-B124-E6BA3FC2E354}" type="parTrans" cxnId="{2BE3F955-7866-4168-A9A6-51701B4CE147}">
      <dgm:prSet/>
      <dgm:spPr/>
      <dgm:t>
        <a:bodyPr/>
        <a:lstStyle/>
        <a:p>
          <a:endParaRPr lang="fr-FR"/>
        </a:p>
      </dgm:t>
    </dgm:pt>
    <dgm:pt modelId="{BEAC8DDA-BA5A-4A49-BA5F-D6C536D896EB}" type="sibTrans" cxnId="{2BE3F955-7866-4168-A9A6-51701B4CE147}">
      <dgm:prSet/>
      <dgm:spPr/>
      <dgm:t>
        <a:bodyPr/>
        <a:lstStyle/>
        <a:p>
          <a:endParaRPr lang="fr-FR"/>
        </a:p>
      </dgm:t>
    </dgm:pt>
    <dgm:pt modelId="{1A7F0814-7F42-4844-A592-69E027ABDD17}">
      <dgm:prSet phldrT="[Texte]"/>
      <dgm:spPr/>
      <dgm:t>
        <a:bodyPr/>
        <a:lstStyle/>
        <a:p>
          <a:r>
            <a:rPr lang="fr-FR" dirty="0"/>
            <a:t>Toxicité hématologique</a:t>
          </a:r>
        </a:p>
      </dgm:t>
    </dgm:pt>
    <dgm:pt modelId="{D0CA5B23-D851-435B-A9BB-38C3D342829E}" type="parTrans" cxnId="{843640E2-53F1-4486-9F4B-14BABF9E47D4}">
      <dgm:prSet/>
      <dgm:spPr/>
      <dgm:t>
        <a:bodyPr/>
        <a:lstStyle/>
        <a:p>
          <a:endParaRPr lang="fr-FR"/>
        </a:p>
      </dgm:t>
    </dgm:pt>
    <dgm:pt modelId="{CED8D79B-2865-4851-B66E-63748885CC9C}" type="sibTrans" cxnId="{843640E2-53F1-4486-9F4B-14BABF9E47D4}">
      <dgm:prSet/>
      <dgm:spPr/>
      <dgm:t>
        <a:bodyPr/>
        <a:lstStyle/>
        <a:p>
          <a:endParaRPr lang="fr-FR"/>
        </a:p>
      </dgm:t>
    </dgm:pt>
    <dgm:pt modelId="{A604B23E-8785-44F0-9172-33FA44FD92BF}">
      <dgm:prSet/>
      <dgm:spPr/>
      <dgm:t>
        <a:bodyPr/>
        <a:lstStyle/>
        <a:p>
          <a:r>
            <a:rPr lang="fr-FR" dirty="0"/>
            <a:t>Pénicillines, céphalosporines (réactions croisée 5-10% cas), vancomycine, </a:t>
          </a:r>
          <a:r>
            <a:rPr lang="fr-FR" dirty="0" err="1"/>
            <a:t>teicoplanine</a:t>
          </a:r>
          <a:r>
            <a:rPr lang="fr-FR" dirty="0"/>
            <a:t>, </a:t>
          </a:r>
          <a:r>
            <a:rPr lang="fr-FR" dirty="0" err="1"/>
            <a:t>monobactam</a:t>
          </a:r>
          <a:r>
            <a:rPr lang="fr-FR" dirty="0"/>
            <a:t> ,rifampicine (syndrome pseudo grippal)</a:t>
          </a:r>
        </a:p>
      </dgm:t>
    </dgm:pt>
    <dgm:pt modelId="{DAD1A48E-ABCD-4DB9-BE06-FE969252271D}" type="parTrans" cxnId="{9F336E5A-E711-460B-98BF-3A9D217D67FF}">
      <dgm:prSet/>
      <dgm:spPr/>
      <dgm:t>
        <a:bodyPr/>
        <a:lstStyle/>
        <a:p>
          <a:endParaRPr lang="fr-FR"/>
        </a:p>
      </dgm:t>
    </dgm:pt>
    <dgm:pt modelId="{A6575BF3-EBF6-49D4-A82C-4FEA947143C3}" type="sibTrans" cxnId="{9F336E5A-E711-460B-98BF-3A9D217D67FF}">
      <dgm:prSet/>
      <dgm:spPr/>
      <dgm:t>
        <a:bodyPr/>
        <a:lstStyle/>
        <a:p>
          <a:endParaRPr lang="fr-FR"/>
        </a:p>
      </dgm:t>
    </dgm:pt>
    <dgm:pt modelId="{CABE0919-5AC8-43F7-8BBF-749398345334}">
      <dgm:prSet/>
      <dgm:spPr/>
      <dgm:t>
        <a:bodyPr/>
        <a:lstStyle/>
        <a:p>
          <a:r>
            <a:rPr lang="fr-FR" dirty="0" err="1"/>
            <a:t>Red</a:t>
          </a:r>
          <a:r>
            <a:rPr lang="fr-FR" dirty="0"/>
            <a:t> man syndrome: injection de vancomycine – de 45 min</a:t>
          </a:r>
        </a:p>
      </dgm:t>
    </dgm:pt>
    <dgm:pt modelId="{4B9EA3ED-21F9-48C7-A0C0-C69064D4DBD5}" type="parTrans" cxnId="{4B8D3940-2131-430A-BBFB-AE7B96ADFE7A}">
      <dgm:prSet/>
      <dgm:spPr/>
      <dgm:t>
        <a:bodyPr/>
        <a:lstStyle/>
        <a:p>
          <a:endParaRPr lang="fr-FR"/>
        </a:p>
      </dgm:t>
    </dgm:pt>
    <dgm:pt modelId="{2B02005C-B8F0-420C-90F1-276A5A52B50B}" type="sibTrans" cxnId="{4B8D3940-2131-430A-BBFB-AE7B96ADFE7A}">
      <dgm:prSet/>
      <dgm:spPr/>
      <dgm:t>
        <a:bodyPr/>
        <a:lstStyle/>
        <a:p>
          <a:endParaRPr lang="fr-FR"/>
        </a:p>
      </dgm:t>
    </dgm:pt>
    <dgm:pt modelId="{F72003CB-F1E4-4915-9A45-7C04714E0A42}">
      <dgm:prSet/>
      <dgm:spPr/>
      <dgm:t>
        <a:bodyPr/>
        <a:lstStyle/>
        <a:p>
          <a:r>
            <a:rPr lang="fr-FR" dirty="0"/>
            <a:t>Cyclines, </a:t>
          </a:r>
          <a:r>
            <a:rPr lang="fr-FR" dirty="0" err="1"/>
            <a:t>fluoroquinolones</a:t>
          </a:r>
          <a:r>
            <a:rPr lang="fr-FR" dirty="0"/>
            <a:t> </a:t>
          </a:r>
        </a:p>
      </dgm:t>
    </dgm:pt>
    <dgm:pt modelId="{6AE93DC3-C8FE-4A62-94AE-379F0CABC768}" type="parTrans" cxnId="{AA33DFFA-8804-4E31-A850-2061412BCB49}">
      <dgm:prSet/>
      <dgm:spPr/>
      <dgm:t>
        <a:bodyPr/>
        <a:lstStyle/>
        <a:p>
          <a:endParaRPr lang="fr-FR"/>
        </a:p>
      </dgm:t>
    </dgm:pt>
    <dgm:pt modelId="{8E23CA65-02C3-4F97-9EB3-EC9C5D9B6489}" type="sibTrans" cxnId="{AA33DFFA-8804-4E31-A850-2061412BCB49}">
      <dgm:prSet/>
      <dgm:spPr/>
      <dgm:t>
        <a:bodyPr/>
        <a:lstStyle/>
        <a:p>
          <a:endParaRPr lang="fr-FR"/>
        </a:p>
      </dgm:t>
    </dgm:pt>
    <dgm:pt modelId="{42C13B28-1046-4972-A4F4-26CAFAD8FA4C}">
      <dgm:prSet/>
      <dgm:spPr/>
      <dgm:t>
        <a:bodyPr/>
        <a:lstStyle/>
        <a:p>
          <a:r>
            <a:rPr lang="fr-FR" dirty="0" err="1"/>
            <a:t>Phenicolés</a:t>
          </a:r>
          <a:r>
            <a:rPr lang="fr-FR" dirty="0"/>
            <a:t>, </a:t>
          </a:r>
          <a:r>
            <a:rPr lang="fr-FR" dirty="0" err="1"/>
            <a:t>linézolides</a:t>
          </a:r>
          <a:r>
            <a:rPr lang="fr-FR" dirty="0"/>
            <a:t> :</a:t>
          </a:r>
          <a:r>
            <a:rPr lang="fr-FR" dirty="0" err="1"/>
            <a:t>myelotoxicité</a:t>
          </a:r>
          <a:endParaRPr lang="fr-FR" dirty="0"/>
        </a:p>
      </dgm:t>
    </dgm:pt>
    <dgm:pt modelId="{7B1B9F1E-028C-4F1C-BBD8-AC7A2D607944}" type="parTrans" cxnId="{5104DC40-90A0-4C06-A0FB-2A40CA086604}">
      <dgm:prSet/>
      <dgm:spPr/>
      <dgm:t>
        <a:bodyPr/>
        <a:lstStyle/>
        <a:p>
          <a:endParaRPr lang="fr-FR"/>
        </a:p>
      </dgm:t>
    </dgm:pt>
    <dgm:pt modelId="{1D6482B2-58D3-4314-AA24-33715B85277B}" type="sibTrans" cxnId="{5104DC40-90A0-4C06-A0FB-2A40CA086604}">
      <dgm:prSet/>
      <dgm:spPr/>
      <dgm:t>
        <a:bodyPr/>
        <a:lstStyle/>
        <a:p>
          <a:endParaRPr lang="fr-FR"/>
        </a:p>
      </dgm:t>
    </dgm:pt>
    <dgm:pt modelId="{A57F3016-EA5A-466B-84BE-0E13BD5C86E9}">
      <dgm:prSet/>
      <dgm:spPr/>
      <dgm:t>
        <a:bodyPr/>
        <a:lstStyle/>
        <a:p>
          <a:r>
            <a:rPr lang="fr-FR" dirty="0" err="1"/>
            <a:t>Neurotoxicité</a:t>
          </a:r>
          <a:r>
            <a:rPr lang="fr-FR" dirty="0"/>
            <a:t> </a:t>
          </a:r>
        </a:p>
      </dgm:t>
    </dgm:pt>
    <dgm:pt modelId="{EF433F28-0945-4C5B-ABE9-838297A0AC42}" type="parTrans" cxnId="{62DA4A66-E394-42BB-A146-D84C9292EEE4}">
      <dgm:prSet/>
      <dgm:spPr/>
      <dgm:t>
        <a:bodyPr/>
        <a:lstStyle/>
        <a:p>
          <a:endParaRPr lang="fr-FR"/>
        </a:p>
      </dgm:t>
    </dgm:pt>
    <dgm:pt modelId="{9A2262F0-8EFB-4845-8DC0-9CF02CDF1208}" type="sibTrans" cxnId="{62DA4A66-E394-42BB-A146-D84C9292EEE4}">
      <dgm:prSet/>
      <dgm:spPr/>
      <dgm:t>
        <a:bodyPr/>
        <a:lstStyle/>
        <a:p>
          <a:endParaRPr lang="fr-FR"/>
        </a:p>
      </dgm:t>
    </dgm:pt>
    <dgm:pt modelId="{CE197D30-F5C5-4E57-B6F6-73ED9164B225}">
      <dgm:prSet/>
      <dgm:spPr/>
      <dgm:t>
        <a:bodyPr/>
        <a:lstStyle/>
        <a:p>
          <a:r>
            <a:rPr lang="fr-FR" dirty="0"/>
            <a:t>Colistine , </a:t>
          </a:r>
          <a:r>
            <a:rPr lang="fr-FR" dirty="0" err="1"/>
            <a:t>fuoroquinolones</a:t>
          </a:r>
          <a:r>
            <a:rPr lang="fr-FR" dirty="0"/>
            <a:t>, convulsion(imipenème)</a:t>
          </a:r>
        </a:p>
      </dgm:t>
    </dgm:pt>
    <dgm:pt modelId="{C0040D75-2623-4E8E-9973-424E40E07F2F}" type="parTrans" cxnId="{7F39DD06-563E-472B-B1E8-F70B8A590888}">
      <dgm:prSet/>
      <dgm:spPr/>
      <dgm:t>
        <a:bodyPr/>
        <a:lstStyle/>
        <a:p>
          <a:endParaRPr lang="fr-FR"/>
        </a:p>
      </dgm:t>
    </dgm:pt>
    <dgm:pt modelId="{DA147E54-0CAC-466E-A772-7C2AA8ED2CF0}" type="sibTrans" cxnId="{7F39DD06-563E-472B-B1E8-F70B8A590888}">
      <dgm:prSet/>
      <dgm:spPr/>
      <dgm:t>
        <a:bodyPr/>
        <a:lstStyle/>
        <a:p>
          <a:endParaRPr lang="fr-FR"/>
        </a:p>
      </dgm:t>
    </dgm:pt>
    <dgm:pt modelId="{E256FAA2-10EA-48C0-AD49-AFDF516EA95B}">
      <dgm:prSet/>
      <dgm:spPr/>
      <dgm:t>
        <a:bodyPr/>
        <a:lstStyle/>
        <a:p>
          <a:r>
            <a:rPr lang="fr-FR" dirty="0"/>
            <a:t>Arrêter l’ATB et CI de toute </a:t>
          </a:r>
          <a:r>
            <a:rPr lang="fr-FR" dirty="0" err="1"/>
            <a:t>readministration</a:t>
          </a:r>
          <a:r>
            <a:rPr lang="fr-FR" dirty="0"/>
            <a:t>.</a:t>
          </a:r>
        </a:p>
      </dgm:t>
    </dgm:pt>
    <dgm:pt modelId="{ACA80B90-856E-4FC7-95C1-6EBB12615FE1}" type="parTrans" cxnId="{17528861-A911-478E-A6CD-E1FC75B8559C}">
      <dgm:prSet/>
      <dgm:spPr/>
      <dgm:t>
        <a:bodyPr/>
        <a:lstStyle/>
        <a:p>
          <a:endParaRPr lang="fr-FR"/>
        </a:p>
      </dgm:t>
    </dgm:pt>
    <dgm:pt modelId="{FCE4F386-D493-4ED8-A574-900AD5697975}" type="sibTrans" cxnId="{17528861-A911-478E-A6CD-E1FC75B8559C}">
      <dgm:prSet/>
      <dgm:spPr/>
      <dgm:t>
        <a:bodyPr/>
        <a:lstStyle/>
        <a:p>
          <a:endParaRPr lang="fr-FR"/>
        </a:p>
      </dgm:t>
    </dgm:pt>
    <dgm:pt modelId="{79CF6C04-26E1-4A11-AC06-A44AFA54875B}">
      <dgm:prSet/>
      <dgm:spPr/>
      <dgm:t>
        <a:bodyPr/>
        <a:lstStyle/>
        <a:p>
          <a:r>
            <a:rPr lang="fr-FR" dirty="0"/>
            <a:t>Eviter les rayons UV</a:t>
          </a:r>
        </a:p>
      </dgm:t>
    </dgm:pt>
    <dgm:pt modelId="{1C4AFD6C-F0E0-454A-9F41-30EA9D6E84F6}" type="parTrans" cxnId="{8FD6E56D-203E-4FB6-9655-F5AEE3B2986E}">
      <dgm:prSet/>
      <dgm:spPr/>
      <dgm:t>
        <a:bodyPr/>
        <a:lstStyle/>
        <a:p>
          <a:endParaRPr lang="fr-FR"/>
        </a:p>
      </dgm:t>
    </dgm:pt>
    <dgm:pt modelId="{C281E441-A3AE-4C82-83A1-078D5EDB6E34}" type="sibTrans" cxnId="{8FD6E56D-203E-4FB6-9655-F5AEE3B2986E}">
      <dgm:prSet/>
      <dgm:spPr/>
      <dgm:t>
        <a:bodyPr/>
        <a:lstStyle/>
        <a:p>
          <a:endParaRPr lang="fr-FR"/>
        </a:p>
      </dgm:t>
    </dgm:pt>
    <dgm:pt modelId="{C9F40586-F5EE-486A-9118-76EC80D74908}" type="pres">
      <dgm:prSet presAssocID="{7395BE7D-1F97-40E6-84B2-89D4E8555694}" presName="linear" presStyleCnt="0">
        <dgm:presLayoutVars>
          <dgm:dir/>
          <dgm:animLvl val="lvl"/>
          <dgm:resizeHandles val="exact"/>
        </dgm:presLayoutVars>
      </dgm:prSet>
      <dgm:spPr/>
    </dgm:pt>
    <dgm:pt modelId="{A151E24D-5280-4CBD-BCA6-AD2DBC110AEC}" type="pres">
      <dgm:prSet presAssocID="{D0294793-6763-4DA2-8D0D-823EBDA195A6}" presName="parentLin" presStyleCnt="0"/>
      <dgm:spPr/>
    </dgm:pt>
    <dgm:pt modelId="{63520021-65A4-480D-A1F2-2DD1050CB5AE}" type="pres">
      <dgm:prSet presAssocID="{D0294793-6763-4DA2-8D0D-823EBDA195A6}" presName="parentLeftMargin" presStyleLbl="node1" presStyleIdx="0" presStyleCnt="4"/>
      <dgm:spPr/>
    </dgm:pt>
    <dgm:pt modelId="{A7EDEBFE-EA98-47B9-AA1E-A32C95C535D9}" type="pres">
      <dgm:prSet presAssocID="{D0294793-6763-4DA2-8D0D-823EBDA195A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DB5B2B0-7F80-44EF-8744-777C7E250625}" type="pres">
      <dgm:prSet presAssocID="{D0294793-6763-4DA2-8D0D-823EBDA195A6}" presName="negativeSpace" presStyleCnt="0"/>
      <dgm:spPr/>
    </dgm:pt>
    <dgm:pt modelId="{794066D8-D893-4735-84DC-F0ADAE4F796B}" type="pres">
      <dgm:prSet presAssocID="{D0294793-6763-4DA2-8D0D-823EBDA195A6}" presName="childText" presStyleLbl="conFgAcc1" presStyleIdx="0" presStyleCnt="4">
        <dgm:presLayoutVars>
          <dgm:bulletEnabled val="1"/>
        </dgm:presLayoutVars>
      </dgm:prSet>
      <dgm:spPr/>
    </dgm:pt>
    <dgm:pt modelId="{DEB22C55-C861-408B-ACE3-D8E1EB5409A8}" type="pres">
      <dgm:prSet presAssocID="{F5BB2BB6-B548-4A91-9B00-31BFFCB864B6}" presName="spaceBetweenRectangles" presStyleCnt="0"/>
      <dgm:spPr/>
    </dgm:pt>
    <dgm:pt modelId="{42FB7272-F5A1-4C5F-B71F-2A98E5A50598}" type="pres">
      <dgm:prSet presAssocID="{0A12D909-D144-4AAA-A0B5-6B2C8F384F72}" presName="parentLin" presStyleCnt="0"/>
      <dgm:spPr/>
    </dgm:pt>
    <dgm:pt modelId="{451252B9-F54D-48B0-BE5B-BF30DD7D787C}" type="pres">
      <dgm:prSet presAssocID="{0A12D909-D144-4AAA-A0B5-6B2C8F384F72}" presName="parentLeftMargin" presStyleLbl="node1" presStyleIdx="0" presStyleCnt="4"/>
      <dgm:spPr/>
    </dgm:pt>
    <dgm:pt modelId="{111A7B21-94E6-454E-930D-36BA6F457072}" type="pres">
      <dgm:prSet presAssocID="{0A12D909-D144-4AAA-A0B5-6B2C8F384F7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2FA05F9-5ABF-468E-B076-A11ADFC95BA6}" type="pres">
      <dgm:prSet presAssocID="{0A12D909-D144-4AAA-A0B5-6B2C8F384F72}" presName="negativeSpace" presStyleCnt="0"/>
      <dgm:spPr/>
    </dgm:pt>
    <dgm:pt modelId="{B69BDFB7-B9E5-4508-8641-2E767BF90246}" type="pres">
      <dgm:prSet presAssocID="{0A12D909-D144-4AAA-A0B5-6B2C8F384F72}" presName="childText" presStyleLbl="conFgAcc1" presStyleIdx="1" presStyleCnt="4" custLinFactNeighborX="-793" custLinFactNeighborY="7332">
        <dgm:presLayoutVars>
          <dgm:bulletEnabled val="1"/>
        </dgm:presLayoutVars>
      </dgm:prSet>
      <dgm:spPr/>
    </dgm:pt>
    <dgm:pt modelId="{6795559B-3121-4F56-99EA-EFE70EB3CFF1}" type="pres">
      <dgm:prSet presAssocID="{BEAC8DDA-BA5A-4A49-BA5F-D6C536D896EB}" presName="spaceBetweenRectangles" presStyleCnt="0"/>
      <dgm:spPr/>
    </dgm:pt>
    <dgm:pt modelId="{9B70411B-DC1D-4AB7-A128-540971A6D34F}" type="pres">
      <dgm:prSet presAssocID="{1A7F0814-7F42-4844-A592-69E027ABDD17}" presName="parentLin" presStyleCnt="0"/>
      <dgm:spPr/>
    </dgm:pt>
    <dgm:pt modelId="{6F30482E-0573-488F-ACFA-E40F79102D92}" type="pres">
      <dgm:prSet presAssocID="{1A7F0814-7F42-4844-A592-69E027ABDD17}" presName="parentLeftMargin" presStyleLbl="node1" presStyleIdx="1" presStyleCnt="4"/>
      <dgm:spPr/>
    </dgm:pt>
    <dgm:pt modelId="{FB63FF01-6402-4E34-9D13-627F0731D50F}" type="pres">
      <dgm:prSet presAssocID="{1A7F0814-7F42-4844-A592-69E027ABDD1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1540ABD-6F19-4976-B5A9-279224E7782B}" type="pres">
      <dgm:prSet presAssocID="{1A7F0814-7F42-4844-A592-69E027ABDD17}" presName="negativeSpace" presStyleCnt="0"/>
      <dgm:spPr/>
    </dgm:pt>
    <dgm:pt modelId="{8878C499-2759-429A-938D-4BE6E3448CD4}" type="pres">
      <dgm:prSet presAssocID="{1A7F0814-7F42-4844-A592-69E027ABDD17}" presName="childText" presStyleLbl="conFgAcc1" presStyleIdx="2" presStyleCnt="4">
        <dgm:presLayoutVars>
          <dgm:bulletEnabled val="1"/>
        </dgm:presLayoutVars>
      </dgm:prSet>
      <dgm:spPr/>
    </dgm:pt>
    <dgm:pt modelId="{7E48DA41-36F7-445F-902E-C1BF1BF9634E}" type="pres">
      <dgm:prSet presAssocID="{CED8D79B-2865-4851-B66E-63748885CC9C}" presName="spaceBetweenRectangles" presStyleCnt="0"/>
      <dgm:spPr/>
    </dgm:pt>
    <dgm:pt modelId="{BDA980CC-9DBC-4C31-9882-60ED4BEE2944}" type="pres">
      <dgm:prSet presAssocID="{A57F3016-EA5A-466B-84BE-0E13BD5C86E9}" presName="parentLin" presStyleCnt="0"/>
      <dgm:spPr/>
    </dgm:pt>
    <dgm:pt modelId="{2609DAC6-287B-4D23-996B-CA4D84530A8E}" type="pres">
      <dgm:prSet presAssocID="{A57F3016-EA5A-466B-84BE-0E13BD5C86E9}" presName="parentLeftMargin" presStyleLbl="node1" presStyleIdx="2" presStyleCnt="4"/>
      <dgm:spPr/>
    </dgm:pt>
    <dgm:pt modelId="{3199C033-BD07-40F4-AC57-A4C256337FCB}" type="pres">
      <dgm:prSet presAssocID="{A57F3016-EA5A-466B-84BE-0E13BD5C86E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9FA7A7F-A9A1-45F5-BBF6-C587CE551F61}" type="pres">
      <dgm:prSet presAssocID="{A57F3016-EA5A-466B-84BE-0E13BD5C86E9}" presName="negativeSpace" presStyleCnt="0"/>
      <dgm:spPr/>
    </dgm:pt>
    <dgm:pt modelId="{B0E7146D-10B1-4BD2-852F-F3D4B01F2492}" type="pres">
      <dgm:prSet presAssocID="{A57F3016-EA5A-466B-84BE-0E13BD5C86E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956D001-EC07-4931-B4E8-6C3BEF26F41F}" type="presOf" srcId="{79CF6C04-26E1-4A11-AC06-A44AFA54875B}" destId="{B69BDFB7-B9E5-4508-8641-2E767BF90246}" srcOrd="0" destOrd="1" presId="urn:microsoft.com/office/officeart/2005/8/layout/list1"/>
    <dgm:cxn modelId="{7F39DD06-563E-472B-B1E8-F70B8A590888}" srcId="{A57F3016-EA5A-466B-84BE-0E13BD5C86E9}" destId="{CE197D30-F5C5-4E57-B6F6-73ED9164B225}" srcOrd="0" destOrd="0" parTransId="{C0040D75-2623-4E8E-9973-424E40E07F2F}" sibTransId="{DA147E54-0CAC-466E-A772-7C2AA8ED2CF0}"/>
    <dgm:cxn modelId="{A3F5AC0F-CB75-4D25-94BD-FE640B830AA4}" type="presOf" srcId="{D0294793-6763-4DA2-8D0D-823EBDA195A6}" destId="{63520021-65A4-480D-A1F2-2DD1050CB5AE}" srcOrd="0" destOrd="0" presId="urn:microsoft.com/office/officeart/2005/8/layout/list1"/>
    <dgm:cxn modelId="{3263FC2C-3E01-43A2-823C-661C007EC819}" type="presOf" srcId="{1A7F0814-7F42-4844-A592-69E027ABDD17}" destId="{FB63FF01-6402-4E34-9D13-627F0731D50F}" srcOrd="1" destOrd="0" presId="urn:microsoft.com/office/officeart/2005/8/layout/list1"/>
    <dgm:cxn modelId="{EA736B35-076D-43FA-A812-0FFE71DDDED4}" type="presOf" srcId="{42C13B28-1046-4972-A4F4-26CAFAD8FA4C}" destId="{8878C499-2759-429A-938D-4BE6E3448CD4}" srcOrd="0" destOrd="0" presId="urn:microsoft.com/office/officeart/2005/8/layout/list1"/>
    <dgm:cxn modelId="{33AAC53F-672B-4E07-B526-57580A16E9D0}" type="presOf" srcId="{1A7F0814-7F42-4844-A592-69E027ABDD17}" destId="{6F30482E-0573-488F-ACFA-E40F79102D92}" srcOrd="0" destOrd="0" presId="urn:microsoft.com/office/officeart/2005/8/layout/list1"/>
    <dgm:cxn modelId="{4B8D3940-2131-430A-BBFB-AE7B96ADFE7A}" srcId="{D0294793-6763-4DA2-8D0D-823EBDA195A6}" destId="{CABE0919-5AC8-43F7-8BBF-749398345334}" srcOrd="1" destOrd="0" parTransId="{4B9EA3ED-21F9-48C7-A0C0-C69064D4DBD5}" sibTransId="{2B02005C-B8F0-420C-90F1-276A5A52B50B}"/>
    <dgm:cxn modelId="{5104DC40-90A0-4C06-A0FB-2A40CA086604}" srcId="{1A7F0814-7F42-4844-A592-69E027ABDD17}" destId="{42C13B28-1046-4972-A4F4-26CAFAD8FA4C}" srcOrd="0" destOrd="0" parTransId="{7B1B9F1E-028C-4F1C-BBD8-AC7A2D607944}" sibTransId="{1D6482B2-58D3-4314-AA24-33715B85277B}"/>
    <dgm:cxn modelId="{17528861-A911-478E-A6CD-E1FC75B8559C}" srcId="{D0294793-6763-4DA2-8D0D-823EBDA195A6}" destId="{E256FAA2-10EA-48C0-AD49-AFDF516EA95B}" srcOrd="2" destOrd="0" parTransId="{ACA80B90-856E-4FC7-95C1-6EBB12615FE1}" sibTransId="{FCE4F386-D493-4ED8-A574-900AD5697975}"/>
    <dgm:cxn modelId="{A5092865-7E14-41E7-9C1B-6F5FC4B734CB}" type="presOf" srcId="{F72003CB-F1E4-4915-9A45-7C04714E0A42}" destId="{B69BDFB7-B9E5-4508-8641-2E767BF90246}" srcOrd="0" destOrd="0" presId="urn:microsoft.com/office/officeart/2005/8/layout/list1"/>
    <dgm:cxn modelId="{62DA4A66-E394-42BB-A146-D84C9292EEE4}" srcId="{7395BE7D-1F97-40E6-84B2-89D4E8555694}" destId="{A57F3016-EA5A-466B-84BE-0E13BD5C86E9}" srcOrd="3" destOrd="0" parTransId="{EF433F28-0945-4C5B-ABE9-838297A0AC42}" sibTransId="{9A2262F0-8EFB-4845-8DC0-9CF02CDF1208}"/>
    <dgm:cxn modelId="{0033C566-C65B-4C03-BA08-2046D2958C98}" type="presOf" srcId="{7395BE7D-1F97-40E6-84B2-89D4E8555694}" destId="{C9F40586-F5EE-486A-9118-76EC80D74908}" srcOrd="0" destOrd="0" presId="urn:microsoft.com/office/officeart/2005/8/layout/list1"/>
    <dgm:cxn modelId="{8FD6E56D-203E-4FB6-9655-F5AEE3B2986E}" srcId="{0A12D909-D144-4AAA-A0B5-6B2C8F384F72}" destId="{79CF6C04-26E1-4A11-AC06-A44AFA54875B}" srcOrd="1" destOrd="0" parTransId="{1C4AFD6C-F0E0-454A-9F41-30EA9D6E84F6}" sibTransId="{C281E441-A3AE-4C82-83A1-078D5EDB6E34}"/>
    <dgm:cxn modelId="{05AEC94F-0AB5-429A-90FF-ECDC35CFAF13}" type="presOf" srcId="{E256FAA2-10EA-48C0-AD49-AFDF516EA95B}" destId="{794066D8-D893-4735-84DC-F0ADAE4F796B}" srcOrd="0" destOrd="2" presId="urn:microsoft.com/office/officeart/2005/8/layout/list1"/>
    <dgm:cxn modelId="{0305BB72-773F-4B50-B633-C3F05BDFAEB8}" type="presOf" srcId="{0A12D909-D144-4AAA-A0B5-6B2C8F384F72}" destId="{451252B9-F54D-48B0-BE5B-BF30DD7D787C}" srcOrd="0" destOrd="0" presId="urn:microsoft.com/office/officeart/2005/8/layout/list1"/>
    <dgm:cxn modelId="{2BE3F955-7866-4168-A9A6-51701B4CE147}" srcId="{7395BE7D-1F97-40E6-84B2-89D4E8555694}" destId="{0A12D909-D144-4AAA-A0B5-6B2C8F384F72}" srcOrd="1" destOrd="0" parTransId="{5FD27F1F-7132-4A3D-B124-E6BA3FC2E354}" sibTransId="{BEAC8DDA-BA5A-4A49-BA5F-D6C536D896EB}"/>
    <dgm:cxn modelId="{29802277-9B7F-4562-9B0C-EDE2EE9064A0}" type="presOf" srcId="{0A12D909-D144-4AAA-A0B5-6B2C8F384F72}" destId="{111A7B21-94E6-454E-930D-36BA6F457072}" srcOrd="1" destOrd="0" presId="urn:microsoft.com/office/officeart/2005/8/layout/list1"/>
    <dgm:cxn modelId="{A6948358-C265-4076-B593-D6919D0700AE}" type="presOf" srcId="{A57F3016-EA5A-466B-84BE-0E13BD5C86E9}" destId="{3199C033-BD07-40F4-AC57-A4C256337FCB}" srcOrd="1" destOrd="0" presId="urn:microsoft.com/office/officeart/2005/8/layout/list1"/>
    <dgm:cxn modelId="{9F336E5A-E711-460B-98BF-3A9D217D67FF}" srcId="{D0294793-6763-4DA2-8D0D-823EBDA195A6}" destId="{A604B23E-8785-44F0-9172-33FA44FD92BF}" srcOrd="0" destOrd="0" parTransId="{DAD1A48E-ABCD-4DB9-BE06-FE969252271D}" sibTransId="{A6575BF3-EBF6-49D4-A82C-4FEA947143C3}"/>
    <dgm:cxn modelId="{2BE1509D-FDAE-496D-A6A1-9E8CFBA0F159}" srcId="{7395BE7D-1F97-40E6-84B2-89D4E8555694}" destId="{D0294793-6763-4DA2-8D0D-823EBDA195A6}" srcOrd="0" destOrd="0" parTransId="{1587008F-F282-425E-8579-1E7DB3F62875}" sibTransId="{F5BB2BB6-B548-4A91-9B00-31BFFCB864B6}"/>
    <dgm:cxn modelId="{5F155CAC-0934-4320-A7C9-16E510D3998D}" type="presOf" srcId="{A604B23E-8785-44F0-9172-33FA44FD92BF}" destId="{794066D8-D893-4735-84DC-F0ADAE4F796B}" srcOrd="0" destOrd="0" presId="urn:microsoft.com/office/officeart/2005/8/layout/list1"/>
    <dgm:cxn modelId="{CBC4FCAE-1FBA-4C07-81EA-E5512E5E4DCC}" type="presOf" srcId="{CABE0919-5AC8-43F7-8BBF-749398345334}" destId="{794066D8-D893-4735-84DC-F0ADAE4F796B}" srcOrd="0" destOrd="1" presId="urn:microsoft.com/office/officeart/2005/8/layout/list1"/>
    <dgm:cxn modelId="{32FE38BF-2C84-4A87-ADFD-49D5F5050A87}" type="presOf" srcId="{A57F3016-EA5A-466B-84BE-0E13BD5C86E9}" destId="{2609DAC6-287B-4D23-996B-CA4D84530A8E}" srcOrd="0" destOrd="0" presId="urn:microsoft.com/office/officeart/2005/8/layout/list1"/>
    <dgm:cxn modelId="{D16989C9-4302-403A-8472-DFD01F282715}" type="presOf" srcId="{D0294793-6763-4DA2-8D0D-823EBDA195A6}" destId="{A7EDEBFE-EA98-47B9-AA1E-A32C95C535D9}" srcOrd="1" destOrd="0" presId="urn:microsoft.com/office/officeart/2005/8/layout/list1"/>
    <dgm:cxn modelId="{843640E2-53F1-4486-9F4B-14BABF9E47D4}" srcId="{7395BE7D-1F97-40E6-84B2-89D4E8555694}" destId="{1A7F0814-7F42-4844-A592-69E027ABDD17}" srcOrd="2" destOrd="0" parTransId="{D0CA5B23-D851-435B-A9BB-38C3D342829E}" sibTransId="{CED8D79B-2865-4851-B66E-63748885CC9C}"/>
    <dgm:cxn modelId="{AA33DFFA-8804-4E31-A850-2061412BCB49}" srcId="{0A12D909-D144-4AAA-A0B5-6B2C8F384F72}" destId="{F72003CB-F1E4-4915-9A45-7C04714E0A42}" srcOrd="0" destOrd="0" parTransId="{6AE93DC3-C8FE-4A62-94AE-379F0CABC768}" sibTransId="{8E23CA65-02C3-4F97-9EB3-EC9C5D9B6489}"/>
    <dgm:cxn modelId="{5A13DCFD-123A-409C-9D40-CA00695220B5}" type="presOf" srcId="{CE197D30-F5C5-4E57-B6F6-73ED9164B225}" destId="{B0E7146D-10B1-4BD2-852F-F3D4B01F2492}" srcOrd="0" destOrd="0" presId="urn:microsoft.com/office/officeart/2005/8/layout/list1"/>
    <dgm:cxn modelId="{4D014CA7-53DD-4BD4-AB95-554BFB6B6A07}" type="presParOf" srcId="{C9F40586-F5EE-486A-9118-76EC80D74908}" destId="{A151E24D-5280-4CBD-BCA6-AD2DBC110AEC}" srcOrd="0" destOrd="0" presId="urn:microsoft.com/office/officeart/2005/8/layout/list1"/>
    <dgm:cxn modelId="{DB318E57-AA53-44F1-B8F0-106020E46246}" type="presParOf" srcId="{A151E24D-5280-4CBD-BCA6-AD2DBC110AEC}" destId="{63520021-65A4-480D-A1F2-2DD1050CB5AE}" srcOrd="0" destOrd="0" presId="urn:microsoft.com/office/officeart/2005/8/layout/list1"/>
    <dgm:cxn modelId="{57BF2FD7-D981-4373-BD0D-C68A1EC5CE79}" type="presParOf" srcId="{A151E24D-5280-4CBD-BCA6-AD2DBC110AEC}" destId="{A7EDEBFE-EA98-47B9-AA1E-A32C95C535D9}" srcOrd="1" destOrd="0" presId="urn:microsoft.com/office/officeart/2005/8/layout/list1"/>
    <dgm:cxn modelId="{B3A87AA3-5250-4877-A522-2EA726BD0E09}" type="presParOf" srcId="{C9F40586-F5EE-486A-9118-76EC80D74908}" destId="{3DB5B2B0-7F80-44EF-8744-777C7E250625}" srcOrd="1" destOrd="0" presId="urn:microsoft.com/office/officeart/2005/8/layout/list1"/>
    <dgm:cxn modelId="{289F3943-438A-48EC-9D72-247789159D6A}" type="presParOf" srcId="{C9F40586-F5EE-486A-9118-76EC80D74908}" destId="{794066D8-D893-4735-84DC-F0ADAE4F796B}" srcOrd="2" destOrd="0" presId="urn:microsoft.com/office/officeart/2005/8/layout/list1"/>
    <dgm:cxn modelId="{4508B725-6547-40F0-9554-E60A83709D8F}" type="presParOf" srcId="{C9F40586-F5EE-486A-9118-76EC80D74908}" destId="{DEB22C55-C861-408B-ACE3-D8E1EB5409A8}" srcOrd="3" destOrd="0" presId="urn:microsoft.com/office/officeart/2005/8/layout/list1"/>
    <dgm:cxn modelId="{035507BA-C5FD-42FB-AFDB-6F1787E94465}" type="presParOf" srcId="{C9F40586-F5EE-486A-9118-76EC80D74908}" destId="{42FB7272-F5A1-4C5F-B71F-2A98E5A50598}" srcOrd="4" destOrd="0" presId="urn:microsoft.com/office/officeart/2005/8/layout/list1"/>
    <dgm:cxn modelId="{8071E4F2-2A57-4C53-869B-88C157763E98}" type="presParOf" srcId="{42FB7272-F5A1-4C5F-B71F-2A98E5A50598}" destId="{451252B9-F54D-48B0-BE5B-BF30DD7D787C}" srcOrd="0" destOrd="0" presId="urn:microsoft.com/office/officeart/2005/8/layout/list1"/>
    <dgm:cxn modelId="{43C2EFA9-170B-479D-80BE-CEB3BA3D6B28}" type="presParOf" srcId="{42FB7272-F5A1-4C5F-B71F-2A98E5A50598}" destId="{111A7B21-94E6-454E-930D-36BA6F457072}" srcOrd="1" destOrd="0" presId="urn:microsoft.com/office/officeart/2005/8/layout/list1"/>
    <dgm:cxn modelId="{CE7E3A57-2638-4CA9-AC69-F4D124B4632F}" type="presParOf" srcId="{C9F40586-F5EE-486A-9118-76EC80D74908}" destId="{52FA05F9-5ABF-468E-B076-A11ADFC95BA6}" srcOrd="5" destOrd="0" presId="urn:microsoft.com/office/officeart/2005/8/layout/list1"/>
    <dgm:cxn modelId="{F52DF8B3-6801-40FE-9397-1CAFEB926E0B}" type="presParOf" srcId="{C9F40586-F5EE-486A-9118-76EC80D74908}" destId="{B69BDFB7-B9E5-4508-8641-2E767BF90246}" srcOrd="6" destOrd="0" presId="urn:microsoft.com/office/officeart/2005/8/layout/list1"/>
    <dgm:cxn modelId="{1B11907A-9479-48EB-BD79-511218FE57C3}" type="presParOf" srcId="{C9F40586-F5EE-486A-9118-76EC80D74908}" destId="{6795559B-3121-4F56-99EA-EFE70EB3CFF1}" srcOrd="7" destOrd="0" presId="urn:microsoft.com/office/officeart/2005/8/layout/list1"/>
    <dgm:cxn modelId="{024187CA-C792-4C84-BDA3-122BDA362D6D}" type="presParOf" srcId="{C9F40586-F5EE-486A-9118-76EC80D74908}" destId="{9B70411B-DC1D-4AB7-A128-540971A6D34F}" srcOrd="8" destOrd="0" presId="urn:microsoft.com/office/officeart/2005/8/layout/list1"/>
    <dgm:cxn modelId="{C357D685-D3FE-4D8C-A4FF-3BCBFCDFA9D7}" type="presParOf" srcId="{9B70411B-DC1D-4AB7-A128-540971A6D34F}" destId="{6F30482E-0573-488F-ACFA-E40F79102D92}" srcOrd="0" destOrd="0" presId="urn:microsoft.com/office/officeart/2005/8/layout/list1"/>
    <dgm:cxn modelId="{51DB9BDA-5626-4F83-B112-E8F1CD9A72CD}" type="presParOf" srcId="{9B70411B-DC1D-4AB7-A128-540971A6D34F}" destId="{FB63FF01-6402-4E34-9D13-627F0731D50F}" srcOrd="1" destOrd="0" presId="urn:microsoft.com/office/officeart/2005/8/layout/list1"/>
    <dgm:cxn modelId="{DA840D6A-DF92-40D8-A67C-6760C8C98C74}" type="presParOf" srcId="{C9F40586-F5EE-486A-9118-76EC80D74908}" destId="{D1540ABD-6F19-4976-B5A9-279224E7782B}" srcOrd="9" destOrd="0" presId="urn:microsoft.com/office/officeart/2005/8/layout/list1"/>
    <dgm:cxn modelId="{A3FF860D-F109-4888-A5EC-503FD71D7B9A}" type="presParOf" srcId="{C9F40586-F5EE-486A-9118-76EC80D74908}" destId="{8878C499-2759-429A-938D-4BE6E3448CD4}" srcOrd="10" destOrd="0" presId="urn:microsoft.com/office/officeart/2005/8/layout/list1"/>
    <dgm:cxn modelId="{36135D69-1A87-4E2A-8D80-7DCE653B8FE5}" type="presParOf" srcId="{C9F40586-F5EE-486A-9118-76EC80D74908}" destId="{7E48DA41-36F7-445F-902E-C1BF1BF9634E}" srcOrd="11" destOrd="0" presId="urn:microsoft.com/office/officeart/2005/8/layout/list1"/>
    <dgm:cxn modelId="{829C3807-6923-4690-9C71-596B83ADEC22}" type="presParOf" srcId="{C9F40586-F5EE-486A-9118-76EC80D74908}" destId="{BDA980CC-9DBC-4C31-9882-60ED4BEE2944}" srcOrd="12" destOrd="0" presId="urn:microsoft.com/office/officeart/2005/8/layout/list1"/>
    <dgm:cxn modelId="{837FB25F-95C7-49C2-A0A6-6A611AC64BC8}" type="presParOf" srcId="{BDA980CC-9DBC-4C31-9882-60ED4BEE2944}" destId="{2609DAC6-287B-4D23-996B-CA4D84530A8E}" srcOrd="0" destOrd="0" presId="urn:microsoft.com/office/officeart/2005/8/layout/list1"/>
    <dgm:cxn modelId="{4D9AB7BF-E7BE-41CA-B82E-3471C5A19ABC}" type="presParOf" srcId="{BDA980CC-9DBC-4C31-9882-60ED4BEE2944}" destId="{3199C033-BD07-40F4-AC57-A4C256337FCB}" srcOrd="1" destOrd="0" presId="urn:microsoft.com/office/officeart/2005/8/layout/list1"/>
    <dgm:cxn modelId="{10EB4C9D-50C6-4288-8410-7FFF4FC4FCBB}" type="presParOf" srcId="{C9F40586-F5EE-486A-9118-76EC80D74908}" destId="{89FA7A7F-A9A1-45F5-BBF6-C587CE551F61}" srcOrd="13" destOrd="0" presId="urn:microsoft.com/office/officeart/2005/8/layout/list1"/>
    <dgm:cxn modelId="{414DB2FD-6FEF-4BF4-9DE6-F103ED9B058B}" type="presParOf" srcId="{C9F40586-F5EE-486A-9118-76EC80D74908}" destId="{B0E7146D-10B1-4BD2-852F-F3D4B01F249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95BE7D-1F97-40E6-84B2-89D4E855569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294793-6763-4DA2-8D0D-823EBDA195A6}">
      <dgm:prSet phldrT="[Texte]"/>
      <dgm:spPr/>
      <dgm:t>
        <a:bodyPr/>
        <a:lstStyle/>
        <a:p>
          <a:r>
            <a:rPr lang="fr-FR" dirty="0" err="1"/>
            <a:t>Hépatotoxicité</a:t>
          </a:r>
          <a:r>
            <a:rPr lang="fr-FR" dirty="0"/>
            <a:t>  </a:t>
          </a:r>
        </a:p>
      </dgm:t>
    </dgm:pt>
    <dgm:pt modelId="{1587008F-F282-425E-8579-1E7DB3F62875}" type="parTrans" cxnId="{2BE1509D-FDAE-496D-A6A1-9E8CFBA0F159}">
      <dgm:prSet/>
      <dgm:spPr/>
      <dgm:t>
        <a:bodyPr/>
        <a:lstStyle/>
        <a:p>
          <a:endParaRPr lang="fr-FR"/>
        </a:p>
      </dgm:t>
    </dgm:pt>
    <dgm:pt modelId="{F5BB2BB6-B548-4A91-9B00-31BFFCB864B6}" type="sibTrans" cxnId="{2BE1509D-FDAE-496D-A6A1-9E8CFBA0F159}">
      <dgm:prSet/>
      <dgm:spPr/>
      <dgm:t>
        <a:bodyPr/>
        <a:lstStyle/>
        <a:p>
          <a:endParaRPr lang="fr-FR"/>
        </a:p>
      </dgm:t>
    </dgm:pt>
    <dgm:pt modelId="{0A12D909-D144-4AAA-A0B5-6B2C8F384F72}">
      <dgm:prSet phldrT="[Texte]"/>
      <dgm:spPr/>
      <dgm:t>
        <a:bodyPr/>
        <a:lstStyle/>
        <a:p>
          <a:r>
            <a:rPr lang="fr-FR" dirty="0" err="1"/>
            <a:t>Néphrotoxicité</a:t>
          </a:r>
          <a:r>
            <a:rPr lang="fr-FR" dirty="0"/>
            <a:t>  </a:t>
          </a:r>
        </a:p>
      </dgm:t>
    </dgm:pt>
    <dgm:pt modelId="{5FD27F1F-7132-4A3D-B124-E6BA3FC2E354}" type="parTrans" cxnId="{2BE3F955-7866-4168-A9A6-51701B4CE147}">
      <dgm:prSet/>
      <dgm:spPr/>
      <dgm:t>
        <a:bodyPr/>
        <a:lstStyle/>
        <a:p>
          <a:endParaRPr lang="fr-FR"/>
        </a:p>
      </dgm:t>
    </dgm:pt>
    <dgm:pt modelId="{BEAC8DDA-BA5A-4A49-BA5F-D6C536D896EB}" type="sibTrans" cxnId="{2BE3F955-7866-4168-A9A6-51701B4CE147}">
      <dgm:prSet/>
      <dgm:spPr/>
      <dgm:t>
        <a:bodyPr/>
        <a:lstStyle/>
        <a:p>
          <a:endParaRPr lang="fr-FR"/>
        </a:p>
      </dgm:t>
    </dgm:pt>
    <dgm:pt modelId="{1A7F0814-7F42-4844-A592-69E027ABDD17}">
      <dgm:prSet phldrT="[Texte]"/>
      <dgm:spPr/>
      <dgm:t>
        <a:bodyPr/>
        <a:lstStyle/>
        <a:p>
          <a:r>
            <a:rPr lang="fr-FR" dirty="0" err="1"/>
            <a:t>Cardiotoxicité</a:t>
          </a:r>
          <a:r>
            <a:rPr lang="fr-FR" dirty="0"/>
            <a:t> </a:t>
          </a:r>
        </a:p>
      </dgm:t>
    </dgm:pt>
    <dgm:pt modelId="{D0CA5B23-D851-435B-A9BB-38C3D342829E}" type="parTrans" cxnId="{843640E2-53F1-4486-9F4B-14BABF9E47D4}">
      <dgm:prSet/>
      <dgm:spPr/>
      <dgm:t>
        <a:bodyPr/>
        <a:lstStyle/>
        <a:p>
          <a:endParaRPr lang="fr-FR"/>
        </a:p>
      </dgm:t>
    </dgm:pt>
    <dgm:pt modelId="{CED8D79B-2865-4851-B66E-63748885CC9C}" type="sibTrans" cxnId="{843640E2-53F1-4486-9F4B-14BABF9E47D4}">
      <dgm:prSet/>
      <dgm:spPr/>
      <dgm:t>
        <a:bodyPr/>
        <a:lstStyle/>
        <a:p>
          <a:endParaRPr lang="fr-FR"/>
        </a:p>
      </dgm:t>
    </dgm:pt>
    <dgm:pt modelId="{A604B23E-8785-44F0-9172-33FA44FD92BF}">
      <dgm:prSet/>
      <dgm:spPr/>
      <dgm:t>
        <a:bodyPr/>
        <a:lstStyle/>
        <a:p>
          <a:r>
            <a:rPr lang="fr-FR" dirty="0" err="1"/>
            <a:t>Fluoroquinolones</a:t>
          </a:r>
          <a:r>
            <a:rPr lang="fr-FR" dirty="0"/>
            <a:t>, rifampicine, </a:t>
          </a:r>
          <a:r>
            <a:rPr lang="fr-FR" dirty="0" err="1"/>
            <a:t>telithromycine</a:t>
          </a:r>
          <a:r>
            <a:rPr lang="fr-FR" dirty="0"/>
            <a:t>, acide </a:t>
          </a:r>
          <a:r>
            <a:rPr lang="fr-FR" dirty="0" err="1"/>
            <a:t>fosidique</a:t>
          </a:r>
          <a:endParaRPr lang="fr-FR" dirty="0"/>
        </a:p>
      </dgm:t>
    </dgm:pt>
    <dgm:pt modelId="{DAD1A48E-ABCD-4DB9-BE06-FE969252271D}" type="parTrans" cxnId="{9F336E5A-E711-460B-98BF-3A9D217D67FF}">
      <dgm:prSet/>
      <dgm:spPr/>
      <dgm:t>
        <a:bodyPr/>
        <a:lstStyle/>
        <a:p>
          <a:endParaRPr lang="fr-FR"/>
        </a:p>
      </dgm:t>
    </dgm:pt>
    <dgm:pt modelId="{A6575BF3-EBF6-49D4-A82C-4FEA947143C3}" type="sibTrans" cxnId="{9F336E5A-E711-460B-98BF-3A9D217D67FF}">
      <dgm:prSet/>
      <dgm:spPr/>
      <dgm:t>
        <a:bodyPr/>
        <a:lstStyle/>
        <a:p>
          <a:endParaRPr lang="fr-FR"/>
        </a:p>
      </dgm:t>
    </dgm:pt>
    <dgm:pt modelId="{F72003CB-F1E4-4915-9A45-7C04714E0A42}">
      <dgm:prSet/>
      <dgm:spPr/>
      <dgm:t>
        <a:bodyPr/>
        <a:lstStyle/>
        <a:p>
          <a:r>
            <a:rPr lang="fr-FR" dirty="0"/>
            <a:t>Aminosides, colistine, </a:t>
          </a:r>
          <a:r>
            <a:rPr lang="fr-FR" dirty="0" err="1"/>
            <a:t>glycopeptides</a:t>
          </a:r>
          <a:endParaRPr lang="fr-FR" dirty="0"/>
        </a:p>
      </dgm:t>
    </dgm:pt>
    <dgm:pt modelId="{6AE93DC3-C8FE-4A62-94AE-379F0CABC768}" type="parTrans" cxnId="{AA33DFFA-8804-4E31-A850-2061412BCB49}">
      <dgm:prSet/>
      <dgm:spPr/>
      <dgm:t>
        <a:bodyPr/>
        <a:lstStyle/>
        <a:p>
          <a:endParaRPr lang="fr-FR"/>
        </a:p>
      </dgm:t>
    </dgm:pt>
    <dgm:pt modelId="{8E23CA65-02C3-4F97-9EB3-EC9C5D9B6489}" type="sibTrans" cxnId="{AA33DFFA-8804-4E31-A850-2061412BCB49}">
      <dgm:prSet/>
      <dgm:spPr/>
      <dgm:t>
        <a:bodyPr/>
        <a:lstStyle/>
        <a:p>
          <a:endParaRPr lang="fr-FR"/>
        </a:p>
      </dgm:t>
    </dgm:pt>
    <dgm:pt modelId="{42C13B28-1046-4972-A4F4-26CAFAD8FA4C}">
      <dgm:prSet/>
      <dgm:spPr/>
      <dgm:t>
        <a:bodyPr/>
        <a:lstStyle/>
        <a:p>
          <a:r>
            <a:rPr lang="fr-FR" dirty="0"/>
            <a:t>Allongement de l’espace QT: </a:t>
          </a:r>
          <a:r>
            <a:rPr lang="fr-FR" dirty="0" err="1"/>
            <a:t>fluoroquinolones</a:t>
          </a:r>
          <a:r>
            <a:rPr lang="fr-FR" dirty="0"/>
            <a:t>, </a:t>
          </a:r>
          <a:r>
            <a:rPr lang="fr-FR" dirty="0" err="1"/>
            <a:t>erythromycine</a:t>
          </a:r>
          <a:r>
            <a:rPr lang="fr-FR" dirty="0"/>
            <a:t> (IV)</a:t>
          </a:r>
        </a:p>
      </dgm:t>
    </dgm:pt>
    <dgm:pt modelId="{7B1B9F1E-028C-4F1C-BBD8-AC7A2D607944}" type="parTrans" cxnId="{5104DC40-90A0-4C06-A0FB-2A40CA086604}">
      <dgm:prSet/>
      <dgm:spPr/>
      <dgm:t>
        <a:bodyPr/>
        <a:lstStyle/>
        <a:p>
          <a:endParaRPr lang="fr-FR"/>
        </a:p>
      </dgm:t>
    </dgm:pt>
    <dgm:pt modelId="{1D6482B2-58D3-4314-AA24-33715B85277B}" type="sibTrans" cxnId="{5104DC40-90A0-4C06-A0FB-2A40CA086604}">
      <dgm:prSet/>
      <dgm:spPr/>
      <dgm:t>
        <a:bodyPr/>
        <a:lstStyle/>
        <a:p>
          <a:endParaRPr lang="fr-FR"/>
        </a:p>
      </dgm:t>
    </dgm:pt>
    <dgm:pt modelId="{7CE307BB-5A81-430F-8EB5-144C18656487}">
      <dgm:prSet/>
      <dgm:spPr/>
      <dgm:t>
        <a:bodyPr/>
        <a:lstStyle/>
        <a:p>
          <a:r>
            <a:rPr lang="fr-FR" dirty="0"/>
            <a:t>Autres </a:t>
          </a:r>
        </a:p>
      </dgm:t>
    </dgm:pt>
    <dgm:pt modelId="{6B5C0EA3-870E-4710-BAC9-8EF41657ABBB}" type="parTrans" cxnId="{39A45F75-44C7-4E97-9DBD-740A87573E3E}">
      <dgm:prSet/>
      <dgm:spPr/>
      <dgm:t>
        <a:bodyPr/>
        <a:lstStyle/>
        <a:p>
          <a:endParaRPr lang="fr-FR"/>
        </a:p>
      </dgm:t>
    </dgm:pt>
    <dgm:pt modelId="{83A001E2-777D-457C-ACB7-4DD8A8A5B90E}" type="sibTrans" cxnId="{39A45F75-44C7-4E97-9DBD-740A87573E3E}">
      <dgm:prSet/>
      <dgm:spPr/>
      <dgm:t>
        <a:bodyPr/>
        <a:lstStyle/>
        <a:p>
          <a:endParaRPr lang="fr-FR"/>
        </a:p>
      </dgm:t>
    </dgm:pt>
    <dgm:pt modelId="{D45A27E0-4C41-4A5C-8CCC-84AF35694A44}">
      <dgm:prSet/>
      <dgm:spPr/>
      <dgm:t>
        <a:bodyPr/>
        <a:lstStyle/>
        <a:p>
          <a:r>
            <a:rPr lang="fr-FR" dirty="0" err="1"/>
            <a:t>Ototoxicité</a:t>
          </a:r>
          <a:r>
            <a:rPr lang="fr-FR" dirty="0"/>
            <a:t>: aminosides, vancomycine</a:t>
          </a:r>
        </a:p>
      </dgm:t>
    </dgm:pt>
    <dgm:pt modelId="{23F6F8FA-6ADA-4330-8B52-5B6266495987}" type="parTrans" cxnId="{DA470059-DAB7-493D-A3AF-06D2781E16C3}">
      <dgm:prSet/>
      <dgm:spPr/>
      <dgm:t>
        <a:bodyPr/>
        <a:lstStyle/>
        <a:p>
          <a:endParaRPr lang="fr-FR"/>
        </a:p>
      </dgm:t>
    </dgm:pt>
    <dgm:pt modelId="{D3E34684-41BE-4FBF-B564-EFF91E2B4E4C}" type="sibTrans" cxnId="{DA470059-DAB7-493D-A3AF-06D2781E16C3}">
      <dgm:prSet/>
      <dgm:spPr/>
      <dgm:t>
        <a:bodyPr/>
        <a:lstStyle/>
        <a:p>
          <a:endParaRPr lang="fr-FR"/>
        </a:p>
      </dgm:t>
    </dgm:pt>
    <dgm:pt modelId="{5865EEF5-C01C-4A1E-8990-A3F87CF47A7D}">
      <dgm:prSet/>
      <dgm:spPr/>
      <dgm:t>
        <a:bodyPr/>
        <a:lstStyle/>
        <a:p>
          <a:r>
            <a:rPr lang="fr-FR" dirty="0"/>
            <a:t>Atteinte des cartilages et tendons: </a:t>
          </a:r>
          <a:r>
            <a:rPr lang="fr-FR" dirty="0" err="1"/>
            <a:t>fluoroquinolones</a:t>
          </a:r>
          <a:endParaRPr lang="fr-FR" dirty="0"/>
        </a:p>
      </dgm:t>
    </dgm:pt>
    <dgm:pt modelId="{D6D0DED1-DD22-45A9-9CDC-FD8C24BA218D}" type="parTrans" cxnId="{CCAE1E3A-7459-4921-A200-039F1AE1766E}">
      <dgm:prSet/>
      <dgm:spPr/>
      <dgm:t>
        <a:bodyPr/>
        <a:lstStyle/>
        <a:p>
          <a:endParaRPr lang="fr-FR"/>
        </a:p>
      </dgm:t>
    </dgm:pt>
    <dgm:pt modelId="{07AE9BEC-4A9D-4F56-840E-0200FFB002C1}" type="sibTrans" cxnId="{CCAE1E3A-7459-4921-A200-039F1AE1766E}">
      <dgm:prSet/>
      <dgm:spPr/>
      <dgm:t>
        <a:bodyPr/>
        <a:lstStyle/>
        <a:p>
          <a:endParaRPr lang="fr-FR"/>
        </a:p>
      </dgm:t>
    </dgm:pt>
    <dgm:pt modelId="{4372F5FE-45C2-4F34-AC95-484D0A32CF47}">
      <dgm:prSet/>
      <dgm:spPr/>
      <dgm:t>
        <a:bodyPr/>
        <a:lstStyle/>
        <a:p>
          <a:r>
            <a:rPr lang="fr-FR" dirty="0"/>
            <a:t>Atteinte des dents et phanères: cyclines</a:t>
          </a:r>
        </a:p>
      </dgm:t>
    </dgm:pt>
    <dgm:pt modelId="{CCC2094E-10BF-4D45-89BF-69C204967FAE}" type="parTrans" cxnId="{89EDDE5E-7D1A-4001-9708-C83E6A19B146}">
      <dgm:prSet/>
      <dgm:spPr/>
      <dgm:t>
        <a:bodyPr/>
        <a:lstStyle/>
        <a:p>
          <a:endParaRPr lang="fr-FR"/>
        </a:p>
      </dgm:t>
    </dgm:pt>
    <dgm:pt modelId="{7107F748-97C9-43A3-9B3B-154895CE58D9}" type="sibTrans" cxnId="{89EDDE5E-7D1A-4001-9708-C83E6A19B146}">
      <dgm:prSet/>
      <dgm:spPr/>
      <dgm:t>
        <a:bodyPr/>
        <a:lstStyle/>
        <a:p>
          <a:endParaRPr lang="fr-FR"/>
        </a:p>
      </dgm:t>
    </dgm:pt>
    <dgm:pt modelId="{C9F40586-F5EE-486A-9118-76EC80D74908}" type="pres">
      <dgm:prSet presAssocID="{7395BE7D-1F97-40E6-84B2-89D4E8555694}" presName="linear" presStyleCnt="0">
        <dgm:presLayoutVars>
          <dgm:dir/>
          <dgm:animLvl val="lvl"/>
          <dgm:resizeHandles val="exact"/>
        </dgm:presLayoutVars>
      </dgm:prSet>
      <dgm:spPr/>
    </dgm:pt>
    <dgm:pt modelId="{A151E24D-5280-4CBD-BCA6-AD2DBC110AEC}" type="pres">
      <dgm:prSet presAssocID="{D0294793-6763-4DA2-8D0D-823EBDA195A6}" presName="parentLin" presStyleCnt="0"/>
      <dgm:spPr/>
    </dgm:pt>
    <dgm:pt modelId="{63520021-65A4-480D-A1F2-2DD1050CB5AE}" type="pres">
      <dgm:prSet presAssocID="{D0294793-6763-4DA2-8D0D-823EBDA195A6}" presName="parentLeftMargin" presStyleLbl="node1" presStyleIdx="0" presStyleCnt="4"/>
      <dgm:spPr/>
    </dgm:pt>
    <dgm:pt modelId="{A7EDEBFE-EA98-47B9-AA1E-A32C95C535D9}" type="pres">
      <dgm:prSet presAssocID="{D0294793-6763-4DA2-8D0D-823EBDA195A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DB5B2B0-7F80-44EF-8744-777C7E250625}" type="pres">
      <dgm:prSet presAssocID="{D0294793-6763-4DA2-8D0D-823EBDA195A6}" presName="negativeSpace" presStyleCnt="0"/>
      <dgm:spPr/>
    </dgm:pt>
    <dgm:pt modelId="{794066D8-D893-4735-84DC-F0ADAE4F796B}" type="pres">
      <dgm:prSet presAssocID="{D0294793-6763-4DA2-8D0D-823EBDA195A6}" presName="childText" presStyleLbl="conFgAcc1" presStyleIdx="0" presStyleCnt="4">
        <dgm:presLayoutVars>
          <dgm:bulletEnabled val="1"/>
        </dgm:presLayoutVars>
      </dgm:prSet>
      <dgm:spPr/>
    </dgm:pt>
    <dgm:pt modelId="{DEB22C55-C861-408B-ACE3-D8E1EB5409A8}" type="pres">
      <dgm:prSet presAssocID="{F5BB2BB6-B548-4A91-9B00-31BFFCB864B6}" presName="spaceBetweenRectangles" presStyleCnt="0"/>
      <dgm:spPr/>
    </dgm:pt>
    <dgm:pt modelId="{42FB7272-F5A1-4C5F-B71F-2A98E5A50598}" type="pres">
      <dgm:prSet presAssocID="{0A12D909-D144-4AAA-A0B5-6B2C8F384F72}" presName="parentLin" presStyleCnt="0"/>
      <dgm:spPr/>
    </dgm:pt>
    <dgm:pt modelId="{451252B9-F54D-48B0-BE5B-BF30DD7D787C}" type="pres">
      <dgm:prSet presAssocID="{0A12D909-D144-4AAA-A0B5-6B2C8F384F72}" presName="parentLeftMargin" presStyleLbl="node1" presStyleIdx="0" presStyleCnt="4"/>
      <dgm:spPr/>
    </dgm:pt>
    <dgm:pt modelId="{111A7B21-94E6-454E-930D-36BA6F457072}" type="pres">
      <dgm:prSet presAssocID="{0A12D909-D144-4AAA-A0B5-6B2C8F384F7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2FA05F9-5ABF-468E-B076-A11ADFC95BA6}" type="pres">
      <dgm:prSet presAssocID="{0A12D909-D144-4AAA-A0B5-6B2C8F384F72}" presName="negativeSpace" presStyleCnt="0"/>
      <dgm:spPr/>
    </dgm:pt>
    <dgm:pt modelId="{B69BDFB7-B9E5-4508-8641-2E767BF90246}" type="pres">
      <dgm:prSet presAssocID="{0A12D909-D144-4AAA-A0B5-6B2C8F384F72}" presName="childText" presStyleLbl="conFgAcc1" presStyleIdx="1" presStyleCnt="4">
        <dgm:presLayoutVars>
          <dgm:bulletEnabled val="1"/>
        </dgm:presLayoutVars>
      </dgm:prSet>
      <dgm:spPr/>
    </dgm:pt>
    <dgm:pt modelId="{6795559B-3121-4F56-99EA-EFE70EB3CFF1}" type="pres">
      <dgm:prSet presAssocID="{BEAC8DDA-BA5A-4A49-BA5F-D6C536D896EB}" presName="spaceBetweenRectangles" presStyleCnt="0"/>
      <dgm:spPr/>
    </dgm:pt>
    <dgm:pt modelId="{9B70411B-DC1D-4AB7-A128-540971A6D34F}" type="pres">
      <dgm:prSet presAssocID="{1A7F0814-7F42-4844-A592-69E027ABDD17}" presName="parentLin" presStyleCnt="0"/>
      <dgm:spPr/>
    </dgm:pt>
    <dgm:pt modelId="{6F30482E-0573-488F-ACFA-E40F79102D92}" type="pres">
      <dgm:prSet presAssocID="{1A7F0814-7F42-4844-A592-69E027ABDD17}" presName="parentLeftMargin" presStyleLbl="node1" presStyleIdx="1" presStyleCnt="4"/>
      <dgm:spPr/>
    </dgm:pt>
    <dgm:pt modelId="{FB63FF01-6402-4E34-9D13-627F0731D50F}" type="pres">
      <dgm:prSet presAssocID="{1A7F0814-7F42-4844-A592-69E027ABDD1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1540ABD-6F19-4976-B5A9-279224E7782B}" type="pres">
      <dgm:prSet presAssocID="{1A7F0814-7F42-4844-A592-69E027ABDD17}" presName="negativeSpace" presStyleCnt="0"/>
      <dgm:spPr/>
    </dgm:pt>
    <dgm:pt modelId="{8878C499-2759-429A-938D-4BE6E3448CD4}" type="pres">
      <dgm:prSet presAssocID="{1A7F0814-7F42-4844-A592-69E027ABDD17}" presName="childText" presStyleLbl="conFgAcc1" presStyleIdx="2" presStyleCnt="4">
        <dgm:presLayoutVars>
          <dgm:bulletEnabled val="1"/>
        </dgm:presLayoutVars>
      </dgm:prSet>
      <dgm:spPr/>
    </dgm:pt>
    <dgm:pt modelId="{7E48DA41-36F7-445F-902E-C1BF1BF9634E}" type="pres">
      <dgm:prSet presAssocID="{CED8D79B-2865-4851-B66E-63748885CC9C}" presName="spaceBetweenRectangles" presStyleCnt="0"/>
      <dgm:spPr/>
    </dgm:pt>
    <dgm:pt modelId="{544C7E1F-BE75-4568-A0E6-4366CF507002}" type="pres">
      <dgm:prSet presAssocID="{7CE307BB-5A81-430F-8EB5-144C18656487}" presName="parentLin" presStyleCnt="0"/>
      <dgm:spPr/>
    </dgm:pt>
    <dgm:pt modelId="{1589DA1E-0DB3-4CB4-B94F-8557587B6964}" type="pres">
      <dgm:prSet presAssocID="{7CE307BB-5A81-430F-8EB5-144C18656487}" presName="parentLeftMargin" presStyleLbl="node1" presStyleIdx="2" presStyleCnt="4"/>
      <dgm:spPr/>
    </dgm:pt>
    <dgm:pt modelId="{93ACCF45-B6A3-4431-AC09-BC986922DA24}" type="pres">
      <dgm:prSet presAssocID="{7CE307BB-5A81-430F-8EB5-144C1865648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8F13879-4065-4549-81B2-867A6C1CE9DB}" type="pres">
      <dgm:prSet presAssocID="{7CE307BB-5A81-430F-8EB5-144C18656487}" presName="negativeSpace" presStyleCnt="0"/>
      <dgm:spPr/>
    </dgm:pt>
    <dgm:pt modelId="{C6013B34-D85C-46DF-BFB0-DEC2E6186B28}" type="pres">
      <dgm:prSet presAssocID="{7CE307BB-5A81-430F-8EB5-144C1865648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46DC214-28D4-4339-B369-98190F202DF0}" type="presOf" srcId="{5865EEF5-C01C-4A1E-8990-A3F87CF47A7D}" destId="{C6013B34-D85C-46DF-BFB0-DEC2E6186B28}" srcOrd="0" destOrd="1" presId="urn:microsoft.com/office/officeart/2005/8/layout/list1"/>
    <dgm:cxn modelId="{CCAE1E3A-7459-4921-A200-039F1AE1766E}" srcId="{7CE307BB-5A81-430F-8EB5-144C18656487}" destId="{5865EEF5-C01C-4A1E-8990-A3F87CF47A7D}" srcOrd="1" destOrd="0" parTransId="{D6D0DED1-DD22-45A9-9CDC-FD8C24BA218D}" sibTransId="{07AE9BEC-4A9D-4F56-840E-0200FFB002C1}"/>
    <dgm:cxn modelId="{7023663D-7699-471E-9BDB-C7887CC125FA}" type="presOf" srcId="{A604B23E-8785-44F0-9172-33FA44FD92BF}" destId="{794066D8-D893-4735-84DC-F0ADAE4F796B}" srcOrd="0" destOrd="0" presId="urn:microsoft.com/office/officeart/2005/8/layout/list1"/>
    <dgm:cxn modelId="{5104DC40-90A0-4C06-A0FB-2A40CA086604}" srcId="{1A7F0814-7F42-4844-A592-69E027ABDD17}" destId="{42C13B28-1046-4972-A4F4-26CAFAD8FA4C}" srcOrd="0" destOrd="0" parTransId="{7B1B9F1E-028C-4F1C-BBD8-AC7A2D607944}" sibTransId="{1D6482B2-58D3-4314-AA24-33715B85277B}"/>
    <dgm:cxn modelId="{89EDDE5E-7D1A-4001-9708-C83E6A19B146}" srcId="{7CE307BB-5A81-430F-8EB5-144C18656487}" destId="{4372F5FE-45C2-4F34-AC95-484D0A32CF47}" srcOrd="2" destOrd="0" parTransId="{CCC2094E-10BF-4D45-89BF-69C204967FAE}" sibTransId="{7107F748-97C9-43A3-9B3B-154895CE58D9}"/>
    <dgm:cxn modelId="{BC8B9672-F775-4213-9442-18EB427A48D6}" type="presOf" srcId="{1A7F0814-7F42-4844-A592-69E027ABDD17}" destId="{6F30482E-0573-488F-ACFA-E40F79102D92}" srcOrd="0" destOrd="0" presId="urn:microsoft.com/office/officeart/2005/8/layout/list1"/>
    <dgm:cxn modelId="{39A45F75-44C7-4E97-9DBD-740A87573E3E}" srcId="{7395BE7D-1F97-40E6-84B2-89D4E8555694}" destId="{7CE307BB-5A81-430F-8EB5-144C18656487}" srcOrd="3" destOrd="0" parTransId="{6B5C0EA3-870E-4710-BAC9-8EF41657ABBB}" sibTransId="{83A001E2-777D-457C-ACB7-4DD8A8A5B90E}"/>
    <dgm:cxn modelId="{2BE3F955-7866-4168-A9A6-51701B4CE147}" srcId="{7395BE7D-1F97-40E6-84B2-89D4E8555694}" destId="{0A12D909-D144-4AAA-A0B5-6B2C8F384F72}" srcOrd="1" destOrd="0" parTransId="{5FD27F1F-7132-4A3D-B124-E6BA3FC2E354}" sibTransId="{BEAC8DDA-BA5A-4A49-BA5F-D6C536D896EB}"/>
    <dgm:cxn modelId="{DA470059-DAB7-493D-A3AF-06D2781E16C3}" srcId="{7CE307BB-5A81-430F-8EB5-144C18656487}" destId="{D45A27E0-4C41-4A5C-8CCC-84AF35694A44}" srcOrd="0" destOrd="0" parTransId="{23F6F8FA-6ADA-4330-8B52-5B6266495987}" sibTransId="{D3E34684-41BE-4FBF-B564-EFF91E2B4E4C}"/>
    <dgm:cxn modelId="{9F336E5A-E711-460B-98BF-3A9D217D67FF}" srcId="{D0294793-6763-4DA2-8D0D-823EBDA195A6}" destId="{A604B23E-8785-44F0-9172-33FA44FD92BF}" srcOrd="0" destOrd="0" parTransId="{DAD1A48E-ABCD-4DB9-BE06-FE969252271D}" sibTransId="{A6575BF3-EBF6-49D4-A82C-4FEA947143C3}"/>
    <dgm:cxn modelId="{7622948A-8B05-48BD-A8C3-6137386F1444}" type="presOf" srcId="{D0294793-6763-4DA2-8D0D-823EBDA195A6}" destId="{63520021-65A4-480D-A1F2-2DD1050CB5AE}" srcOrd="0" destOrd="0" presId="urn:microsoft.com/office/officeart/2005/8/layout/list1"/>
    <dgm:cxn modelId="{2BE1509D-FDAE-496D-A6A1-9E8CFBA0F159}" srcId="{7395BE7D-1F97-40E6-84B2-89D4E8555694}" destId="{D0294793-6763-4DA2-8D0D-823EBDA195A6}" srcOrd="0" destOrd="0" parTransId="{1587008F-F282-425E-8579-1E7DB3F62875}" sibTransId="{F5BB2BB6-B548-4A91-9B00-31BFFCB864B6}"/>
    <dgm:cxn modelId="{F250139E-542C-470A-A99E-00A7B335105D}" type="presOf" srcId="{0A12D909-D144-4AAA-A0B5-6B2C8F384F72}" destId="{111A7B21-94E6-454E-930D-36BA6F457072}" srcOrd="1" destOrd="0" presId="urn:microsoft.com/office/officeart/2005/8/layout/list1"/>
    <dgm:cxn modelId="{5AAF84A6-0483-440A-90D3-548A3EBCD064}" type="presOf" srcId="{1A7F0814-7F42-4844-A592-69E027ABDD17}" destId="{FB63FF01-6402-4E34-9D13-627F0731D50F}" srcOrd="1" destOrd="0" presId="urn:microsoft.com/office/officeart/2005/8/layout/list1"/>
    <dgm:cxn modelId="{6AD733A9-E39E-452B-BA32-3580CDD5A40D}" type="presOf" srcId="{0A12D909-D144-4AAA-A0B5-6B2C8F384F72}" destId="{451252B9-F54D-48B0-BE5B-BF30DD7D787C}" srcOrd="0" destOrd="0" presId="urn:microsoft.com/office/officeart/2005/8/layout/list1"/>
    <dgm:cxn modelId="{E70A39B4-D706-4C3D-8096-A2D33B5D29FD}" type="presOf" srcId="{42C13B28-1046-4972-A4F4-26CAFAD8FA4C}" destId="{8878C499-2759-429A-938D-4BE6E3448CD4}" srcOrd="0" destOrd="0" presId="urn:microsoft.com/office/officeart/2005/8/layout/list1"/>
    <dgm:cxn modelId="{384E11C2-D571-4DFC-8854-F43ED3BAD8BF}" type="presOf" srcId="{7CE307BB-5A81-430F-8EB5-144C18656487}" destId="{1589DA1E-0DB3-4CB4-B94F-8557587B6964}" srcOrd="0" destOrd="0" presId="urn:microsoft.com/office/officeart/2005/8/layout/list1"/>
    <dgm:cxn modelId="{A29C50D4-CAB6-42E5-B39E-AA42F802F6A8}" type="presOf" srcId="{D0294793-6763-4DA2-8D0D-823EBDA195A6}" destId="{A7EDEBFE-EA98-47B9-AA1E-A32C95C535D9}" srcOrd="1" destOrd="0" presId="urn:microsoft.com/office/officeart/2005/8/layout/list1"/>
    <dgm:cxn modelId="{F1CD69DF-EE6A-4031-86AB-D7EB872DA0B8}" type="presOf" srcId="{7CE307BB-5A81-430F-8EB5-144C18656487}" destId="{93ACCF45-B6A3-4431-AC09-BC986922DA24}" srcOrd="1" destOrd="0" presId="urn:microsoft.com/office/officeart/2005/8/layout/list1"/>
    <dgm:cxn modelId="{843640E2-53F1-4486-9F4B-14BABF9E47D4}" srcId="{7395BE7D-1F97-40E6-84B2-89D4E8555694}" destId="{1A7F0814-7F42-4844-A592-69E027ABDD17}" srcOrd="2" destOrd="0" parTransId="{D0CA5B23-D851-435B-A9BB-38C3D342829E}" sibTransId="{CED8D79B-2865-4851-B66E-63748885CC9C}"/>
    <dgm:cxn modelId="{FC0557E2-D0EB-4D97-8B49-4C9A277CB202}" type="presOf" srcId="{F72003CB-F1E4-4915-9A45-7C04714E0A42}" destId="{B69BDFB7-B9E5-4508-8641-2E767BF90246}" srcOrd="0" destOrd="0" presId="urn:microsoft.com/office/officeart/2005/8/layout/list1"/>
    <dgm:cxn modelId="{141723F1-1236-4957-8A98-473421B6D4C3}" type="presOf" srcId="{7395BE7D-1F97-40E6-84B2-89D4E8555694}" destId="{C9F40586-F5EE-486A-9118-76EC80D74908}" srcOrd="0" destOrd="0" presId="urn:microsoft.com/office/officeart/2005/8/layout/list1"/>
    <dgm:cxn modelId="{182130F7-A88E-4866-9CC8-6A98E249BDD2}" type="presOf" srcId="{D45A27E0-4C41-4A5C-8CCC-84AF35694A44}" destId="{C6013B34-D85C-46DF-BFB0-DEC2E6186B28}" srcOrd="0" destOrd="0" presId="urn:microsoft.com/office/officeart/2005/8/layout/list1"/>
    <dgm:cxn modelId="{A26E5BF9-F72A-4B99-9BC1-53299B8ECDF4}" type="presOf" srcId="{4372F5FE-45C2-4F34-AC95-484D0A32CF47}" destId="{C6013B34-D85C-46DF-BFB0-DEC2E6186B28}" srcOrd="0" destOrd="2" presId="urn:microsoft.com/office/officeart/2005/8/layout/list1"/>
    <dgm:cxn modelId="{AA33DFFA-8804-4E31-A850-2061412BCB49}" srcId="{0A12D909-D144-4AAA-A0B5-6B2C8F384F72}" destId="{F72003CB-F1E4-4915-9A45-7C04714E0A42}" srcOrd="0" destOrd="0" parTransId="{6AE93DC3-C8FE-4A62-94AE-379F0CABC768}" sibTransId="{8E23CA65-02C3-4F97-9EB3-EC9C5D9B6489}"/>
    <dgm:cxn modelId="{DD29D9C8-517A-4301-8F85-15522AC8F243}" type="presParOf" srcId="{C9F40586-F5EE-486A-9118-76EC80D74908}" destId="{A151E24D-5280-4CBD-BCA6-AD2DBC110AEC}" srcOrd="0" destOrd="0" presId="urn:microsoft.com/office/officeart/2005/8/layout/list1"/>
    <dgm:cxn modelId="{3EEBF626-2B9F-4E36-AE86-562A839CB588}" type="presParOf" srcId="{A151E24D-5280-4CBD-BCA6-AD2DBC110AEC}" destId="{63520021-65A4-480D-A1F2-2DD1050CB5AE}" srcOrd="0" destOrd="0" presId="urn:microsoft.com/office/officeart/2005/8/layout/list1"/>
    <dgm:cxn modelId="{3E245292-B1E6-4D5B-A04D-FFFC0F367041}" type="presParOf" srcId="{A151E24D-5280-4CBD-BCA6-AD2DBC110AEC}" destId="{A7EDEBFE-EA98-47B9-AA1E-A32C95C535D9}" srcOrd="1" destOrd="0" presId="urn:microsoft.com/office/officeart/2005/8/layout/list1"/>
    <dgm:cxn modelId="{175D8BAE-C6F2-4D81-A96C-0BF549EA71C0}" type="presParOf" srcId="{C9F40586-F5EE-486A-9118-76EC80D74908}" destId="{3DB5B2B0-7F80-44EF-8744-777C7E250625}" srcOrd="1" destOrd="0" presId="urn:microsoft.com/office/officeart/2005/8/layout/list1"/>
    <dgm:cxn modelId="{2242D1A6-6323-45F1-A283-42412771C54D}" type="presParOf" srcId="{C9F40586-F5EE-486A-9118-76EC80D74908}" destId="{794066D8-D893-4735-84DC-F0ADAE4F796B}" srcOrd="2" destOrd="0" presId="urn:microsoft.com/office/officeart/2005/8/layout/list1"/>
    <dgm:cxn modelId="{0A58E132-514A-4D4E-AC10-05EF1D4F6FB6}" type="presParOf" srcId="{C9F40586-F5EE-486A-9118-76EC80D74908}" destId="{DEB22C55-C861-408B-ACE3-D8E1EB5409A8}" srcOrd="3" destOrd="0" presId="urn:microsoft.com/office/officeart/2005/8/layout/list1"/>
    <dgm:cxn modelId="{8E630988-099B-482B-A53D-61054DCB948F}" type="presParOf" srcId="{C9F40586-F5EE-486A-9118-76EC80D74908}" destId="{42FB7272-F5A1-4C5F-B71F-2A98E5A50598}" srcOrd="4" destOrd="0" presId="urn:microsoft.com/office/officeart/2005/8/layout/list1"/>
    <dgm:cxn modelId="{7BC79D61-DF67-47A4-876D-7F3E529E53AA}" type="presParOf" srcId="{42FB7272-F5A1-4C5F-B71F-2A98E5A50598}" destId="{451252B9-F54D-48B0-BE5B-BF30DD7D787C}" srcOrd="0" destOrd="0" presId="urn:microsoft.com/office/officeart/2005/8/layout/list1"/>
    <dgm:cxn modelId="{D190F9B5-EDB3-4C83-B3DA-05E200D22578}" type="presParOf" srcId="{42FB7272-F5A1-4C5F-B71F-2A98E5A50598}" destId="{111A7B21-94E6-454E-930D-36BA6F457072}" srcOrd="1" destOrd="0" presId="urn:microsoft.com/office/officeart/2005/8/layout/list1"/>
    <dgm:cxn modelId="{67FF92EB-221F-45BD-9308-1EBC332EDB5C}" type="presParOf" srcId="{C9F40586-F5EE-486A-9118-76EC80D74908}" destId="{52FA05F9-5ABF-468E-B076-A11ADFC95BA6}" srcOrd="5" destOrd="0" presId="urn:microsoft.com/office/officeart/2005/8/layout/list1"/>
    <dgm:cxn modelId="{3CA2BC4E-64EC-4AFC-A9AF-F2D77B45E85B}" type="presParOf" srcId="{C9F40586-F5EE-486A-9118-76EC80D74908}" destId="{B69BDFB7-B9E5-4508-8641-2E767BF90246}" srcOrd="6" destOrd="0" presId="urn:microsoft.com/office/officeart/2005/8/layout/list1"/>
    <dgm:cxn modelId="{F0A4A841-4713-4B2E-B9A7-92AD6821E1C1}" type="presParOf" srcId="{C9F40586-F5EE-486A-9118-76EC80D74908}" destId="{6795559B-3121-4F56-99EA-EFE70EB3CFF1}" srcOrd="7" destOrd="0" presId="urn:microsoft.com/office/officeart/2005/8/layout/list1"/>
    <dgm:cxn modelId="{DCCF3D08-6A71-4A27-B357-BAB890E7459F}" type="presParOf" srcId="{C9F40586-F5EE-486A-9118-76EC80D74908}" destId="{9B70411B-DC1D-4AB7-A128-540971A6D34F}" srcOrd="8" destOrd="0" presId="urn:microsoft.com/office/officeart/2005/8/layout/list1"/>
    <dgm:cxn modelId="{E23F2F06-BF51-4BB6-A6FC-2317528D75E1}" type="presParOf" srcId="{9B70411B-DC1D-4AB7-A128-540971A6D34F}" destId="{6F30482E-0573-488F-ACFA-E40F79102D92}" srcOrd="0" destOrd="0" presId="urn:microsoft.com/office/officeart/2005/8/layout/list1"/>
    <dgm:cxn modelId="{9BF109CD-C177-409D-82A8-0D41997B5ECB}" type="presParOf" srcId="{9B70411B-DC1D-4AB7-A128-540971A6D34F}" destId="{FB63FF01-6402-4E34-9D13-627F0731D50F}" srcOrd="1" destOrd="0" presId="urn:microsoft.com/office/officeart/2005/8/layout/list1"/>
    <dgm:cxn modelId="{4789C8DC-CBFB-4E2F-B30D-4E49A0E42BEA}" type="presParOf" srcId="{C9F40586-F5EE-486A-9118-76EC80D74908}" destId="{D1540ABD-6F19-4976-B5A9-279224E7782B}" srcOrd="9" destOrd="0" presId="urn:microsoft.com/office/officeart/2005/8/layout/list1"/>
    <dgm:cxn modelId="{E603439D-652F-4753-87BD-91FDD6E86412}" type="presParOf" srcId="{C9F40586-F5EE-486A-9118-76EC80D74908}" destId="{8878C499-2759-429A-938D-4BE6E3448CD4}" srcOrd="10" destOrd="0" presId="urn:microsoft.com/office/officeart/2005/8/layout/list1"/>
    <dgm:cxn modelId="{8C4E1EB8-3915-46C5-8BEB-35CEBD822AEB}" type="presParOf" srcId="{C9F40586-F5EE-486A-9118-76EC80D74908}" destId="{7E48DA41-36F7-445F-902E-C1BF1BF9634E}" srcOrd="11" destOrd="0" presId="urn:microsoft.com/office/officeart/2005/8/layout/list1"/>
    <dgm:cxn modelId="{446F0B47-8454-41E1-82C6-B2965A09FEA1}" type="presParOf" srcId="{C9F40586-F5EE-486A-9118-76EC80D74908}" destId="{544C7E1F-BE75-4568-A0E6-4366CF507002}" srcOrd="12" destOrd="0" presId="urn:microsoft.com/office/officeart/2005/8/layout/list1"/>
    <dgm:cxn modelId="{3B9A4E2D-2939-4258-B3B8-62BEEC880E42}" type="presParOf" srcId="{544C7E1F-BE75-4568-A0E6-4366CF507002}" destId="{1589DA1E-0DB3-4CB4-B94F-8557587B6964}" srcOrd="0" destOrd="0" presId="urn:microsoft.com/office/officeart/2005/8/layout/list1"/>
    <dgm:cxn modelId="{886587DC-CCB3-41A9-AD6C-008CC95F16F2}" type="presParOf" srcId="{544C7E1F-BE75-4568-A0E6-4366CF507002}" destId="{93ACCF45-B6A3-4431-AC09-BC986922DA24}" srcOrd="1" destOrd="0" presId="urn:microsoft.com/office/officeart/2005/8/layout/list1"/>
    <dgm:cxn modelId="{86C5C3C5-5874-4323-A4A2-94BF34926E35}" type="presParOf" srcId="{C9F40586-F5EE-486A-9118-76EC80D74908}" destId="{28F13879-4065-4549-81B2-867A6C1CE9DB}" srcOrd="13" destOrd="0" presId="urn:microsoft.com/office/officeart/2005/8/layout/list1"/>
    <dgm:cxn modelId="{5C9E92E5-665C-451B-8E21-5CCB9B5ABF61}" type="presParOf" srcId="{C9F40586-F5EE-486A-9118-76EC80D74908}" destId="{C6013B34-D85C-46DF-BFB0-DEC2E6186B2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066D8-D893-4735-84DC-F0ADAE4F796B}">
      <dsp:nvSpPr>
        <dsp:cNvPr id="0" name=""/>
        <dsp:cNvSpPr/>
      </dsp:nvSpPr>
      <dsp:spPr>
        <a:xfrm>
          <a:off x="0" y="382215"/>
          <a:ext cx="6096000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33248" rIns="47311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Pénicillines, céphalosporines (réactions croisée 5-10% cas), vancomycine, </a:t>
          </a:r>
          <a:r>
            <a:rPr lang="fr-FR" sz="1600" kern="1200" dirty="0" err="1"/>
            <a:t>teicoplanine</a:t>
          </a:r>
          <a:r>
            <a:rPr lang="fr-FR" sz="1600" kern="1200" dirty="0"/>
            <a:t>, </a:t>
          </a:r>
          <a:r>
            <a:rPr lang="fr-FR" sz="1600" kern="1200" dirty="0" err="1"/>
            <a:t>monobactam</a:t>
          </a:r>
          <a:r>
            <a:rPr lang="fr-FR" sz="1600" kern="1200" dirty="0"/>
            <a:t> ,rifampicine (syndrome pseudo grippal)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 err="1"/>
            <a:t>Red</a:t>
          </a:r>
          <a:r>
            <a:rPr lang="fr-FR" sz="1600" kern="1200" dirty="0"/>
            <a:t> man syndrome: injection de vancomycine – de 45 min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Arrêter l’ATB et CI de toute </a:t>
          </a:r>
          <a:r>
            <a:rPr lang="fr-FR" sz="1600" kern="1200" dirty="0" err="1"/>
            <a:t>readministration</a:t>
          </a:r>
          <a:r>
            <a:rPr lang="fr-FR" sz="1600" kern="1200" dirty="0"/>
            <a:t>.</a:t>
          </a:r>
        </a:p>
      </dsp:txBody>
      <dsp:txXfrm>
        <a:off x="0" y="382215"/>
        <a:ext cx="6096000" cy="1512000"/>
      </dsp:txXfrm>
    </dsp:sp>
    <dsp:sp modelId="{A7EDEBFE-EA98-47B9-AA1E-A32C95C535D9}">
      <dsp:nvSpPr>
        <dsp:cNvPr id="0" name=""/>
        <dsp:cNvSpPr/>
      </dsp:nvSpPr>
      <dsp:spPr>
        <a:xfrm>
          <a:off x="304800" y="146055"/>
          <a:ext cx="42672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Réactions </a:t>
          </a:r>
          <a:r>
            <a:rPr lang="fr-FR" sz="1600" kern="1200" dirty="0" err="1"/>
            <a:t>immuno</a:t>
          </a:r>
          <a:r>
            <a:rPr lang="fr-FR" sz="1600" kern="1200" dirty="0"/>
            <a:t>-allergiques </a:t>
          </a:r>
        </a:p>
      </dsp:txBody>
      <dsp:txXfrm>
        <a:off x="327857" y="169112"/>
        <a:ext cx="4221086" cy="426206"/>
      </dsp:txXfrm>
    </dsp:sp>
    <dsp:sp modelId="{B69BDFB7-B9E5-4508-8641-2E767BF90246}">
      <dsp:nvSpPr>
        <dsp:cNvPr id="0" name=""/>
        <dsp:cNvSpPr/>
      </dsp:nvSpPr>
      <dsp:spPr>
        <a:xfrm>
          <a:off x="0" y="2223110"/>
          <a:ext cx="6096000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33248" rIns="47311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Cyclines, </a:t>
          </a:r>
          <a:r>
            <a:rPr lang="fr-FR" sz="1600" kern="1200" dirty="0" err="1"/>
            <a:t>fluoroquinolones</a:t>
          </a:r>
          <a:r>
            <a:rPr lang="fr-FR" sz="1600" kern="1200" dirty="0"/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Eviter les rayons UV</a:t>
          </a:r>
        </a:p>
      </dsp:txBody>
      <dsp:txXfrm>
        <a:off x="0" y="2223110"/>
        <a:ext cx="6096000" cy="882000"/>
      </dsp:txXfrm>
    </dsp:sp>
    <dsp:sp modelId="{111A7B21-94E6-454E-930D-36BA6F457072}">
      <dsp:nvSpPr>
        <dsp:cNvPr id="0" name=""/>
        <dsp:cNvSpPr/>
      </dsp:nvSpPr>
      <dsp:spPr>
        <a:xfrm>
          <a:off x="304800" y="1980615"/>
          <a:ext cx="42672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Photosensibilité </a:t>
          </a:r>
        </a:p>
      </dsp:txBody>
      <dsp:txXfrm>
        <a:off x="327857" y="2003672"/>
        <a:ext cx="4221086" cy="426206"/>
      </dsp:txXfrm>
    </dsp:sp>
    <dsp:sp modelId="{8878C499-2759-429A-938D-4BE6E3448CD4}">
      <dsp:nvSpPr>
        <dsp:cNvPr id="0" name=""/>
        <dsp:cNvSpPr/>
      </dsp:nvSpPr>
      <dsp:spPr>
        <a:xfrm>
          <a:off x="0" y="3421336"/>
          <a:ext cx="60960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33248" rIns="47311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 err="1"/>
            <a:t>Phenicolés</a:t>
          </a:r>
          <a:r>
            <a:rPr lang="fr-FR" sz="1600" kern="1200" dirty="0"/>
            <a:t>, </a:t>
          </a:r>
          <a:r>
            <a:rPr lang="fr-FR" sz="1600" kern="1200" dirty="0" err="1"/>
            <a:t>linézolides</a:t>
          </a:r>
          <a:r>
            <a:rPr lang="fr-FR" sz="1600" kern="1200" dirty="0"/>
            <a:t> :</a:t>
          </a:r>
          <a:r>
            <a:rPr lang="fr-FR" sz="1600" kern="1200" dirty="0" err="1"/>
            <a:t>myelotoxicité</a:t>
          </a:r>
          <a:endParaRPr lang="fr-FR" sz="1600" kern="1200" dirty="0"/>
        </a:p>
      </dsp:txBody>
      <dsp:txXfrm>
        <a:off x="0" y="3421336"/>
        <a:ext cx="6096000" cy="655200"/>
      </dsp:txXfrm>
    </dsp:sp>
    <dsp:sp modelId="{FB63FF01-6402-4E34-9D13-627F0731D50F}">
      <dsp:nvSpPr>
        <dsp:cNvPr id="0" name=""/>
        <dsp:cNvSpPr/>
      </dsp:nvSpPr>
      <dsp:spPr>
        <a:xfrm>
          <a:off x="304800" y="3185175"/>
          <a:ext cx="42672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Toxicité hématologique</a:t>
          </a:r>
        </a:p>
      </dsp:txBody>
      <dsp:txXfrm>
        <a:off x="327857" y="3208232"/>
        <a:ext cx="4221086" cy="426206"/>
      </dsp:txXfrm>
    </dsp:sp>
    <dsp:sp modelId="{B0E7146D-10B1-4BD2-852F-F3D4B01F2492}">
      <dsp:nvSpPr>
        <dsp:cNvPr id="0" name=""/>
        <dsp:cNvSpPr/>
      </dsp:nvSpPr>
      <dsp:spPr>
        <a:xfrm>
          <a:off x="0" y="4399096"/>
          <a:ext cx="60960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33248" rIns="47311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Colistine , </a:t>
          </a:r>
          <a:r>
            <a:rPr lang="fr-FR" sz="1600" kern="1200" dirty="0" err="1"/>
            <a:t>fuoroquinolones</a:t>
          </a:r>
          <a:r>
            <a:rPr lang="fr-FR" sz="1600" kern="1200" dirty="0"/>
            <a:t>, convulsion(imipenème)</a:t>
          </a:r>
        </a:p>
      </dsp:txBody>
      <dsp:txXfrm>
        <a:off x="0" y="4399096"/>
        <a:ext cx="6096000" cy="655200"/>
      </dsp:txXfrm>
    </dsp:sp>
    <dsp:sp modelId="{3199C033-BD07-40F4-AC57-A4C256337FCB}">
      <dsp:nvSpPr>
        <dsp:cNvPr id="0" name=""/>
        <dsp:cNvSpPr/>
      </dsp:nvSpPr>
      <dsp:spPr>
        <a:xfrm>
          <a:off x="304800" y="4162936"/>
          <a:ext cx="42672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 err="1"/>
            <a:t>Neurotoxicité</a:t>
          </a:r>
          <a:r>
            <a:rPr lang="fr-FR" sz="1600" kern="1200" dirty="0"/>
            <a:t> </a:t>
          </a:r>
        </a:p>
      </dsp:txBody>
      <dsp:txXfrm>
        <a:off x="327857" y="4185993"/>
        <a:ext cx="4221086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066D8-D893-4735-84DC-F0ADAE4F796B}">
      <dsp:nvSpPr>
        <dsp:cNvPr id="0" name=""/>
        <dsp:cNvSpPr/>
      </dsp:nvSpPr>
      <dsp:spPr>
        <a:xfrm>
          <a:off x="0" y="350693"/>
          <a:ext cx="6096000" cy="910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54076" rIns="47311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 err="1"/>
            <a:t>Fluoroquinolones</a:t>
          </a:r>
          <a:r>
            <a:rPr lang="fr-FR" sz="1700" kern="1200" dirty="0"/>
            <a:t>, rifampicine, </a:t>
          </a:r>
          <a:r>
            <a:rPr lang="fr-FR" sz="1700" kern="1200" dirty="0" err="1"/>
            <a:t>telithromycine</a:t>
          </a:r>
          <a:r>
            <a:rPr lang="fr-FR" sz="1700" kern="1200" dirty="0"/>
            <a:t>, acide </a:t>
          </a:r>
          <a:r>
            <a:rPr lang="fr-FR" sz="1700" kern="1200" dirty="0" err="1"/>
            <a:t>fosidique</a:t>
          </a:r>
          <a:endParaRPr lang="fr-FR" sz="1700" kern="1200" dirty="0"/>
        </a:p>
      </dsp:txBody>
      <dsp:txXfrm>
        <a:off x="0" y="350693"/>
        <a:ext cx="6096000" cy="910350"/>
      </dsp:txXfrm>
    </dsp:sp>
    <dsp:sp modelId="{A7EDEBFE-EA98-47B9-AA1E-A32C95C535D9}">
      <dsp:nvSpPr>
        <dsp:cNvPr id="0" name=""/>
        <dsp:cNvSpPr/>
      </dsp:nvSpPr>
      <dsp:spPr>
        <a:xfrm>
          <a:off x="304800" y="99773"/>
          <a:ext cx="42672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 err="1"/>
            <a:t>Hépatotoxicité</a:t>
          </a:r>
          <a:r>
            <a:rPr lang="fr-FR" sz="1700" kern="1200" dirty="0"/>
            <a:t>  </a:t>
          </a:r>
        </a:p>
      </dsp:txBody>
      <dsp:txXfrm>
        <a:off x="329298" y="124271"/>
        <a:ext cx="4218204" cy="452844"/>
      </dsp:txXfrm>
    </dsp:sp>
    <dsp:sp modelId="{B69BDFB7-B9E5-4508-8641-2E767BF90246}">
      <dsp:nvSpPr>
        <dsp:cNvPr id="0" name=""/>
        <dsp:cNvSpPr/>
      </dsp:nvSpPr>
      <dsp:spPr>
        <a:xfrm>
          <a:off x="0" y="1603763"/>
          <a:ext cx="6096000" cy="696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54076" rIns="47311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Aminosides, colistine, </a:t>
          </a:r>
          <a:r>
            <a:rPr lang="fr-FR" sz="1700" kern="1200" dirty="0" err="1"/>
            <a:t>glycopeptides</a:t>
          </a:r>
          <a:endParaRPr lang="fr-FR" sz="1700" kern="1200" dirty="0"/>
        </a:p>
      </dsp:txBody>
      <dsp:txXfrm>
        <a:off x="0" y="1603763"/>
        <a:ext cx="6096000" cy="696150"/>
      </dsp:txXfrm>
    </dsp:sp>
    <dsp:sp modelId="{111A7B21-94E6-454E-930D-36BA6F457072}">
      <dsp:nvSpPr>
        <dsp:cNvPr id="0" name=""/>
        <dsp:cNvSpPr/>
      </dsp:nvSpPr>
      <dsp:spPr>
        <a:xfrm>
          <a:off x="304800" y="1352843"/>
          <a:ext cx="42672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 err="1"/>
            <a:t>Néphrotoxicité</a:t>
          </a:r>
          <a:r>
            <a:rPr lang="fr-FR" sz="1700" kern="1200" dirty="0"/>
            <a:t>  </a:t>
          </a:r>
        </a:p>
      </dsp:txBody>
      <dsp:txXfrm>
        <a:off x="329298" y="1377341"/>
        <a:ext cx="4218204" cy="452844"/>
      </dsp:txXfrm>
    </dsp:sp>
    <dsp:sp modelId="{8878C499-2759-429A-938D-4BE6E3448CD4}">
      <dsp:nvSpPr>
        <dsp:cNvPr id="0" name=""/>
        <dsp:cNvSpPr/>
      </dsp:nvSpPr>
      <dsp:spPr>
        <a:xfrm>
          <a:off x="0" y="2642633"/>
          <a:ext cx="6096000" cy="910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54076" rIns="47311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Allongement de l’espace QT: </a:t>
          </a:r>
          <a:r>
            <a:rPr lang="fr-FR" sz="1700" kern="1200" dirty="0" err="1"/>
            <a:t>fluoroquinolones</a:t>
          </a:r>
          <a:r>
            <a:rPr lang="fr-FR" sz="1700" kern="1200" dirty="0"/>
            <a:t>, </a:t>
          </a:r>
          <a:r>
            <a:rPr lang="fr-FR" sz="1700" kern="1200" dirty="0" err="1"/>
            <a:t>erythromycine</a:t>
          </a:r>
          <a:r>
            <a:rPr lang="fr-FR" sz="1700" kern="1200" dirty="0"/>
            <a:t> (IV)</a:t>
          </a:r>
        </a:p>
      </dsp:txBody>
      <dsp:txXfrm>
        <a:off x="0" y="2642633"/>
        <a:ext cx="6096000" cy="910350"/>
      </dsp:txXfrm>
    </dsp:sp>
    <dsp:sp modelId="{FB63FF01-6402-4E34-9D13-627F0731D50F}">
      <dsp:nvSpPr>
        <dsp:cNvPr id="0" name=""/>
        <dsp:cNvSpPr/>
      </dsp:nvSpPr>
      <dsp:spPr>
        <a:xfrm>
          <a:off x="304800" y="2391713"/>
          <a:ext cx="42672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 err="1"/>
            <a:t>Cardiotoxicité</a:t>
          </a:r>
          <a:r>
            <a:rPr lang="fr-FR" sz="1700" kern="1200" dirty="0"/>
            <a:t> </a:t>
          </a:r>
        </a:p>
      </dsp:txBody>
      <dsp:txXfrm>
        <a:off x="329298" y="2416211"/>
        <a:ext cx="4218204" cy="452844"/>
      </dsp:txXfrm>
    </dsp:sp>
    <dsp:sp modelId="{C6013B34-D85C-46DF-BFB0-DEC2E6186B28}">
      <dsp:nvSpPr>
        <dsp:cNvPr id="0" name=""/>
        <dsp:cNvSpPr/>
      </dsp:nvSpPr>
      <dsp:spPr>
        <a:xfrm>
          <a:off x="0" y="3895703"/>
          <a:ext cx="6096000" cy="1204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354076" rIns="47311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 err="1"/>
            <a:t>Ototoxicité</a:t>
          </a:r>
          <a:r>
            <a:rPr lang="fr-FR" sz="1700" kern="1200" dirty="0"/>
            <a:t>: aminosides, vancomycine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Atteinte des cartilages et tendons: </a:t>
          </a:r>
          <a:r>
            <a:rPr lang="fr-FR" sz="1700" kern="1200" dirty="0" err="1"/>
            <a:t>fluoroquinolones</a:t>
          </a: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Atteinte des dents et phanères: cyclines</a:t>
          </a:r>
        </a:p>
      </dsp:txBody>
      <dsp:txXfrm>
        <a:off x="0" y="3895703"/>
        <a:ext cx="6096000" cy="1204875"/>
      </dsp:txXfrm>
    </dsp:sp>
    <dsp:sp modelId="{93ACCF45-B6A3-4431-AC09-BC986922DA24}">
      <dsp:nvSpPr>
        <dsp:cNvPr id="0" name=""/>
        <dsp:cNvSpPr/>
      </dsp:nvSpPr>
      <dsp:spPr>
        <a:xfrm>
          <a:off x="304800" y="3644783"/>
          <a:ext cx="42672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Autres </a:t>
          </a:r>
        </a:p>
      </dsp:txBody>
      <dsp:txXfrm>
        <a:off x="329298" y="3669281"/>
        <a:ext cx="4218204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28B3A-B70E-4DC5-B8BC-1A84D8749E92}" type="datetimeFigureOut">
              <a:rPr lang="fr-FR" smtClean="0"/>
              <a:pPr/>
              <a:t>15/03/2026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808D8-AC77-4894-9DCF-E5ABE4E0562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984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808D8-AC77-4894-9DCF-E5ABE4E05624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980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808D8-AC77-4894-9DCF-E5ABE4E0562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6342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6EE1C-1435-402E-9042-EBE0161ADF26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060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808D8-AC77-4894-9DCF-E5ABE4E05624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509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ipedia.org/wiki/Croissance_bact%C3%A9rienn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2285992"/>
            <a:ext cx="8964488" cy="18288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b="1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Antibiotiques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Dr FETATI.H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1472" y="621508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>
                <a:solidFill>
                  <a:schemeClr val="bg1"/>
                </a:solidFill>
              </a:rPr>
              <a:t>2025-2026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7" y="142864"/>
            <a:ext cx="3071813" cy="1785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>
              <a:defRPr/>
            </a:pPr>
            <a:r>
              <a:rPr lang="fr-FR" b="1" dirty="0">
                <a:solidFill>
                  <a:schemeClr val="tx1"/>
                </a:solidFill>
                <a:latin typeface="Monotype Corsiva" pitchFamily="66" charset="0"/>
              </a:rPr>
              <a:t> Université Oran 1</a:t>
            </a:r>
          </a:p>
          <a:p>
            <a:pPr algn="ctr" rtl="0">
              <a:defRPr/>
            </a:pPr>
            <a:r>
              <a:rPr lang="fr-FR" b="1" dirty="0">
                <a:solidFill>
                  <a:schemeClr val="tx1"/>
                </a:solidFill>
                <a:latin typeface="Monotype Corsiva" pitchFamily="66" charset="0"/>
              </a:rPr>
              <a:t>Faculté de médecine</a:t>
            </a:r>
          </a:p>
          <a:p>
            <a:pPr algn="ctr" rtl="0">
              <a:defRPr/>
            </a:pPr>
            <a:r>
              <a:rPr lang="fr-FR" b="1" dirty="0">
                <a:solidFill>
                  <a:schemeClr val="tx1"/>
                </a:solidFill>
                <a:latin typeface="Monotype Corsiva" pitchFamily="66" charset="0"/>
              </a:rPr>
              <a:t>Département de pharmacie</a:t>
            </a:r>
          </a:p>
          <a:p>
            <a:pPr algn="ctr" rtl="0">
              <a:defRPr/>
            </a:pPr>
            <a:r>
              <a:rPr lang="fr-FR" b="1" dirty="0">
                <a:solidFill>
                  <a:schemeClr val="tx1"/>
                </a:solidFill>
                <a:latin typeface="Monotype Corsiva" pitchFamily="66" charset="0"/>
              </a:rPr>
              <a:t>Module  de pharmacologie</a:t>
            </a:r>
            <a:endParaRPr lang="ar-DZ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Types d’activité des ATB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89392" y="1556792"/>
            <a:ext cx="899991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fr-FR" sz="2600" b="1" dirty="0">
                <a:solidFill>
                  <a:srgbClr val="00B050"/>
                </a:solidFill>
              </a:rPr>
              <a:t>ATB temps dépendant:</a:t>
            </a:r>
          </a:p>
          <a:p>
            <a:pPr lvl="1">
              <a:lnSpc>
                <a:spcPct val="20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2000" dirty="0"/>
              <a:t>Maintenir </a:t>
            </a:r>
            <a:r>
              <a:rPr lang="fr-FR" sz="2000" b="1" dirty="0">
                <a:solidFill>
                  <a:srgbClr val="7030A0"/>
                </a:solidFill>
              </a:rPr>
              <a:t>pendant toute la durée </a:t>
            </a:r>
            <a:r>
              <a:rPr lang="fr-FR" sz="2000" dirty="0"/>
              <a:t>du traitement les concentrations plasmatiques en ATB au dessus de la CMI de la bactérie.</a:t>
            </a:r>
          </a:p>
          <a:p>
            <a:pPr lvl="1">
              <a:lnSpc>
                <a:spcPct val="20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i-FI" sz="2000" dirty="0"/>
              <a:t>Effet bactéricide </a:t>
            </a:r>
            <a:r>
              <a:rPr lang="fi-FI" sz="2000" b="1" dirty="0">
                <a:solidFill>
                  <a:schemeClr val="accent2">
                    <a:lumMod val="75000"/>
                  </a:schemeClr>
                </a:solidFill>
              </a:rPr>
              <a:t>lent</a:t>
            </a:r>
          </a:p>
          <a:p>
            <a:pPr lvl="1">
              <a:lnSpc>
                <a:spcPct val="20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i-FI" sz="2000" dirty="0"/>
              <a:t>Effet </a:t>
            </a:r>
            <a:r>
              <a:rPr lang="fi-FI" sz="2000" b="1" dirty="0">
                <a:solidFill>
                  <a:schemeClr val="accent2">
                    <a:lumMod val="75000"/>
                  </a:schemeClr>
                </a:solidFill>
              </a:rPr>
              <a:t>indépendan</a:t>
            </a:r>
            <a:r>
              <a:rPr lang="fi-FI" sz="2000" dirty="0"/>
              <a:t>t de la </a:t>
            </a:r>
            <a:r>
              <a:rPr lang="fi-FI" sz="2000" b="1" dirty="0">
                <a:solidFill>
                  <a:schemeClr val="accent2">
                    <a:lumMod val="75000"/>
                  </a:schemeClr>
                </a:solidFill>
              </a:rPr>
              <a:t>Cmax</a:t>
            </a:r>
            <a:r>
              <a:rPr lang="fi-FI" sz="2000" dirty="0"/>
              <a:t> (au-delà de 4 fois la CMI)</a:t>
            </a:r>
          </a:p>
          <a:p>
            <a:pPr lvl="1">
              <a:lnSpc>
                <a:spcPct val="20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Administration rapprochée </a:t>
            </a:r>
            <a:r>
              <a:rPr lang="fr-FR" sz="2000" dirty="0"/>
              <a:t>voir continue (perfusion continue SAP)</a:t>
            </a:r>
            <a:r>
              <a:rPr lang="fi-FI" sz="2000" dirty="0"/>
              <a:t> </a:t>
            </a:r>
            <a:endParaRPr lang="fr-FR" sz="2000" dirty="0"/>
          </a:p>
          <a:p>
            <a:pPr lvl="1">
              <a:lnSpc>
                <a:spcPct val="20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endParaRPr lang="fr-FR" sz="2000" dirty="0"/>
          </a:p>
          <a:p>
            <a:pPr lvl="1">
              <a:lnSpc>
                <a:spcPct val="20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2000" dirty="0"/>
              <a:t> ATB: </a:t>
            </a:r>
            <a:r>
              <a:rPr lang="fr-FR" sz="2000" b="1" dirty="0" err="1">
                <a:solidFill>
                  <a:srgbClr val="00B050"/>
                </a:solidFill>
              </a:rPr>
              <a:t>glycopetides</a:t>
            </a:r>
            <a:r>
              <a:rPr lang="fr-FR" sz="2000" b="1" dirty="0">
                <a:solidFill>
                  <a:srgbClr val="00B050"/>
                </a:solidFill>
              </a:rPr>
              <a:t>, </a:t>
            </a:r>
            <a:r>
              <a:rPr lang="fr-FR" sz="2000" b="1" dirty="0" err="1">
                <a:solidFill>
                  <a:srgbClr val="00B050"/>
                </a:solidFill>
              </a:rPr>
              <a:t>penicillines,cephalosporines,fluoroquinolones</a:t>
            </a:r>
            <a:r>
              <a:rPr lang="fr-FR" sz="2000" b="1" dirty="0">
                <a:solidFill>
                  <a:srgbClr val="00B050"/>
                </a:solidFill>
              </a:rPr>
              <a:t> </a:t>
            </a:r>
            <a:br>
              <a:rPr lang="fr-FR" sz="2000" dirty="0"/>
            </a:br>
            <a:br>
              <a:rPr lang="fr-FR" sz="2000" dirty="0"/>
            </a:br>
            <a:endParaRPr lang="fr-FR" sz="2000" dirty="0"/>
          </a:p>
          <a:p>
            <a:pPr>
              <a:lnSpc>
                <a:spcPct val="20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8063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Types d’activité des ATB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9392" y="1340768"/>
            <a:ext cx="8999912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 startAt="2"/>
            </a:pPr>
            <a:r>
              <a:rPr lang="fr-FR" sz="2600" b="1" dirty="0">
                <a:solidFill>
                  <a:srgbClr val="00B050"/>
                </a:solidFill>
              </a:rPr>
              <a:t>ATB concentration dépendant:</a:t>
            </a:r>
          </a:p>
          <a:p>
            <a:pPr marL="914400" lvl="1" indent="-457200" defTabSz="792163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i-FI" sz="2000" dirty="0"/>
              <a:t>Effet </a:t>
            </a:r>
            <a:r>
              <a:rPr lang="fi-FI" sz="2000" b="1" dirty="0">
                <a:solidFill>
                  <a:schemeClr val="accent2">
                    <a:lumMod val="75000"/>
                  </a:schemeClr>
                </a:solidFill>
              </a:rPr>
              <a:t>fonction de la dose, effet "pic”: Cmax = effecacité</a:t>
            </a:r>
          </a:p>
          <a:p>
            <a:pPr marL="914400" lvl="1" indent="-457200" defTabSz="792163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i-FI" sz="2000" b="1" dirty="0">
                <a:solidFill>
                  <a:schemeClr val="accent2">
                    <a:lumMod val="75000"/>
                  </a:schemeClr>
                </a:solidFill>
              </a:rPr>
              <a:t>Peu</a:t>
            </a:r>
            <a:r>
              <a:rPr lang="fi-FI" sz="2000" dirty="0"/>
              <a:t> d'importance de la durée d'exposition</a:t>
            </a:r>
          </a:p>
          <a:p>
            <a:pPr marL="914400" lvl="1" indent="-457200" defTabSz="792163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i-FI" sz="2000" dirty="0"/>
              <a:t>Effet bactéricide </a:t>
            </a:r>
            <a:r>
              <a:rPr lang="fi-FI" sz="2000" b="1" dirty="0">
                <a:solidFill>
                  <a:schemeClr val="accent2">
                    <a:lumMod val="75000"/>
                  </a:schemeClr>
                </a:solidFill>
              </a:rPr>
              <a:t>rapide </a:t>
            </a:r>
          </a:p>
          <a:p>
            <a:pPr marL="914400" lvl="1" indent="-457200" defTabSz="792163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000" dirty="0"/>
              <a:t>administration 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forte dose espacée		 dose unique journalière (DUJ)</a:t>
            </a:r>
            <a:endParaRPr lang="fi-FI" sz="2000" dirty="0"/>
          </a:p>
          <a:p>
            <a:pPr marL="914400" lvl="1" indent="-4572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+mj-lt"/>
              <a:buAutoNum type="alphaUcPeriod" startAt="2"/>
            </a:pPr>
            <a:endParaRPr lang="fr-FR" sz="2000" dirty="0"/>
          </a:p>
          <a:p>
            <a:pPr marL="914400" lvl="1" indent="-457200">
              <a:lnSpc>
                <a:spcPct val="150000"/>
              </a:lnSpc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000" dirty="0"/>
              <a:t> ATTB: </a:t>
            </a:r>
            <a:r>
              <a:rPr lang="fr-FR" sz="2000" b="1" dirty="0">
                <a:solidFill>
                  <a:srgbClr val="00B050"/>
                </a:solidFill>
              </a:rPr>
              <a:t>Aminosides, l’</a:t>
            </a:r>
            <a:r>
              <a:rPr lang="fr-FR" sz="2000" b="1" dirty="0" err="1">
                <a:solidFill>
                  <a:srgbClr val="00B050"/>
                </a:solidFill>
              </a:rPr>
              <a:t>imipénème</a:t>
            </a:r>
            <a:r>
              <a:rPr lang="fr-FR" sz="2000" b="1" dirty="0">
                <a:solidFill>
                  <a:srgbClr val="00B050"/>
                </a:solidFill>
              </a:rPr>
              <a:t> et les </a:t>
            </a:r>
            <a:r>
              <a:rPr lang="fr-FR" sz="2000" b="1" dirty="0" err="1">
                <a:solidFill>
                  <a:srgbClr val="00B050"/>
                </a:solidFill>
              </a:rPr>
              <a:t>fluoroquinolones</a:t>
            </a:r>
            <a:r>
              <a:rPr lang="fr-FR" sz="2000" b="1" dirty="0">
                <a:solidFill>
                  <a:srgbClr val="00B050"/>
                </a:solidFill>
              </a:rPr>
              <a:t> (uniquement sur les bacilles à Gram -)</a:t>
            </a:r>
            <a:br>
              <a:rPr lang="fr-FR" sz="2000" b="1" dirty="0">
                <a:solidFill>
                  <a:srgbClr val="00B050"/>
                </a:solidFill>
              </a:rPr>
            </a:br>
            <a:br>
              <a:rPr lang="fr-FR" sz="2000" b="1" dirty="0">
                <a:solidFill>
                  <a:srgbClr val="00B050"/>
                </a:solidFill>
              </a:rPr>
            </a:br>
            <a:br>
              <a:rPr lang="fr-FR" sz="2000" dirty="0"/>
            </a:br>
            <a:br>
              <a:rPr lang="fr-FR" sz="2000" dirty="0"/>
            </a:br>
            <a:endParaRPr lang="fr-FR" sz="2000" dirty="0"/>
          </a:p>
          <a:p>
            <a:pPr marL="342900" indent="-342900">
              <a:lnSpc>
                <a:spcPct val="150000"/>
              </a:lnSpc>
              <a:buFont typeface="+mj-lt"/>
              <a:buAutoNum type="alphaUcPeriod" startAt="2"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004048" y="3861048"/>
            <a:ext cx="509186" cy="28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8594" y="5229200"/>
            <a:ext cx="2357454" cy="1413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02798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Types d’activité des ATB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55576" y="1916832"/>
            <a:ext cx="770485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 startAt="3"/>
            </a:pPr>
            <a:r>
              <a:rPr lang="fr-FR" sz="2600" b="1" dirty="0">
                <a:solidFill>
                  <a:srgbClr val="00B050"/>
                </a:solidFill>
              </a:rPr>
              <a:t>Effet post antibiotique (EPA):</a:t>
            </a:r>
          </a:p>
          <a:p>
            <a:pPr lvl="2">
              <a:lnSpc>
                <a:spcPct val="20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2000" dirty="0"/>
              <a:t>Une inhibition durable de la </a:t>
            </a:r>
            <a:r>
              <a:rPr lang="fr-FR" sz="2000" dirty="0">
                <a:hlinkClick r:id="rId2" tooltip="Croissance bactérienne"/>
              </a:rPr>
              <a:t>croissance bactérienne</a:t>
            </a:r>
            <a:r>
              <a:rPr lang="fr-FR" sz="2000" dirty="0"/>
              <a:t> lorsque la concentration en ATB devient &lt;CMI (ATB éliminé) </a:t>
            </a:r>
          </a:p>
          <a:p>
            <a:pPr lvl="2">
              <a:lnSpc>
                <a:spcPct val="20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2000" dirty="0"/>
              <a:t>ATB: </a:t>
            </a:r>
            <a:r>
              <a:rPr lang="fr-FR" sz="2000" b="1" dirty="0">
                <a:solidFill>
                  <a:srgbClr val="00B050"/>
                </a:solidFill>
              </a:rPr>
              <a:t>Aminoside, </a:t>
            </a:r>
            <a:r>
              <a:rPr lang="fr-FR" sz="2000" b="1" dirty="0" err="1">
                <a:solidFill>
                  <a:srgbClr val="00B050"/>
                </a:solidFill>
              </a:rPr>
              <a:t>fluorquinolones</a:t>
            </a:r>
            <a:r>
              <a:rPr lang="fr-FR" sz="2000" b="1" dirty="0">
                <a:solidFill>
                  <a:srgbClr val="00B050"/>
                </a:solidFill>
              </a:rPr>
              <a:t>, </a:t>
            </a:r>
            <a:r>
              <a:rPr lang="fr-FR" sz="2000" b="1" dirty="0" err="1">
                <a:solidFill>
                  <a:srgbClr val="00B050"/>
                </a:solidFill>
              </a:rPr>
              <a:t>carbapénèmes</a:t>
            </a:r>
            <a:r>
              <a:rPr lang="fr-FR" sz="2000" b="1" dirty="0">
                <a:solidFill>
                  <a:srgbClr val="00B050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3327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Effets indésirables des ATB</a:t>
            </a: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1661240689"/>
              </p:ext>
            </p:extLst>
          </p:nvPr>
        </p:nvGraphicFramePr>
        <p:xfrm>
          <a:off x="1524000" y="1397000"/>
          <a:ext cx="6096000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7003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781546590"/>
              </p:ext>
            </p:extLst>
          </p:nvPr>
        </p:nvGraphicFramePr>
        <p:xfrm>
          <a:off x="1524000" y="1397000"/>
          <a:ext cx="6096000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re 3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Font typeface="+mj-lt"/>
              <a:buAutoNum type="arabicPeriod" startAt="4"/>
            </a:pPr>
            <a:r>
              <a:rPr lang="fr-FR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Effets indésirables des ATB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6468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483768" y="2348880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Foyer infectieux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483768" y="3105024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Bactérie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483768" y="3969120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Patient  </a:t>
            </a:r>
          </a:p>
        </p:txBody>
      </p:sp>
    </p:spTree>
    <p:extLst>
      <p:ext uri="{BB962C8B-B14F-4D97-AF65-F5344CB8AC3E}">
        <p14:creationId xmlns:p14="http://schemas.microsoft.com/office/powerpoint/2010/main" val="3260548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23672" y="2020783"/>
            <a:ext cx="9260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+mj-lt"/>
              </a:rPr>
              <a:t>Il est nécessaire d’obtenir des concentrations efficaces au niveau du foyer infectieux: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b="1" u="sng" dirty="0">
                <a:solidFill>
                  <a:srgbClr val="00B050"/>
                </a:solidFill>
                <a:latin typeface="+mj-lt"/>
                <a:cs typeface="Arial" pitchFamily="34" charset="0"/>
              </a:rPr>
              <a:t>Paramètres pharmacocinétiques des ATB</a:t>
            </a:r>
          </a:p>
          <a:p>
            <a:pPr marL="342900" indent="-342900">
              <a:buFont typeface="+mj-lt"/>
              <a:buAutoNum type="alphaUcPeriod"/>
            </a:pPr>
            <a:r>
              <a:rPr lang="fr-FR" sz="2000" b="1" dirty="0">
                <a:solidFill>
                  <a:srgbClr val="7030A0"/>
                </a:solidFill>
                <a:latin typeface="+mj-lt"/>
                <a:cs typeface="Arial" pitchFamily="34" charset="0"/>
              </a:rPr>
              <a:t>Diffusion tissulaire:</a:t>
            </a:r>
          </a:p>
          <a:p>
            <a:br>
              <a:rPr lang="fr-FR" sz="2000" dirty="0">
                <a:latin typeface="+mj-lt"/>
              </a:rPr>
            </a:br>
            <a:br>
              <a:rPr lang="fr-FR" sz="2000" dirty="0">
                <a:latin typeface="+mj-lt"/>
              </a:rPr>
            </a:br>
            <a:endParaRPr lang="fr-FR" sz="2000" dirty="0">
              <a:latin typeface="+mj-lt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256534"/>
              </p:ext>
            </p:extLst>
          </p:nvPr>
        </p:nvGraphicFramePr>
        <p:xfrm>
          <a:off x="510082" y="3005903"/>
          <a:ext cx="8255964" cy="322034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030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0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7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27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97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74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6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Peau</a:t>
                      </a: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Poumon</a:t>
                      </a: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Méninges</a:t>
                      </a: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Rein </a:t>
                      </a:r>
                      <a:endParaRPr lang="fr-F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Os </a:t>
                      </a: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Prostate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Péni</a:t>
                      </a:r>
                      <a:r>
                        <a:rPr lang="fr-FR" sz="1400" b="1" dirty="0"/>
                        <a:t> M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 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   -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</a:t>
                      </a:r>
                      <a:r>
                        <a:rPr lang="fr-FR" sz="1400" b="1" dirty="0">
                          <a:latin typeface="Times New Roman"/>
                          <a:cs typeface="Times New Roman"/>
                        </a:rPr>
                        <a:t>±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Synergistines</a:t>
                      </a: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+++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+++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   -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-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++ 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 ++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err="1"/>
                        <a:t>Glycopeptide</a:t>
                      </a: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 </a:t>
                      </a:r>
                      <a:r>
                        <a:rPr lang="fr-FR" sz="1400" b="1" dirty="0">
                          <a:latin typeface="Times New Roman"/>
                          <a:cs typeface="Times New Roman"/>
                        </a:rPr>
                        <a:t>±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 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/>
                        <a:t>         </a:t>
                      </a:r>
                      <a:r>
                        <a:rPr lang="fr-FR" sz="1400" dirty="0">
                          <a:latin typeface="Times New Roman"/>
                          <a:cs typeface="Times New Roman"/>
                        </a:rPr>
                        <a:t>±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Fluoroquinolones</a:t>
                      </a: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+++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+++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+++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+++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+++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+++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Rifampicine</a:t>
                      </a:r>
                      <a:endParaRPr lang="fr-F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+++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 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+++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  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  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Fosfomycine</a:t>
                      </a:r>
                      <a:endParaRPr lang="fr-F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/>
                        <a:t>        ++</a:t>
                      </a:r>
                      <a:endParaRPr lang="fr-FR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+++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 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 </a:t>
                      </a:r>
                      <a:r>
                        <a:rPr lang="fr-FR" sz="1400" b="1" dirty="0">
                          <a:latin typeface="Times New Roman"/>
                          <a:cs typeface="Times New Roman"/>
                        </a:rPr>
                        <a:t>±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Acide </a:t>
                      </a:r>
                      <a:r>
                        <a:rPr lang="fr-FR" sz="1400" b="1" dirty="0" err="1"/>
                        <a:t>fusidique</a:t>
                      </a:r>
                      <a:endParaRPr lang="fr-F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+++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++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  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  </a:t>
                      </a:r>
                      <a:r>
                        <a:rPr lang="fr-FR" sz="1400" b="1" dirty="0">
                          <a:latin typeface="Times New Roman"/>
                          <a:cs typeface="Times New Roman"/>
                        </a:rPr>
                        <a:t>±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+++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/>
                        <a:t>         </a:t>
                      </a:r>
                      <a:r>
                        <a:rPr lang="fr-FR" sz="1400" b="1" dirty="0">
                          <a:latin typeface="Times New Roman"/>
                          <a:cs typeface="Times New Roman"/>
                        </a:rPr>
                        <a:t>±</a:t>
                      </a:r>
                      <a:endParaRPr lang="fr-F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39552" y="1465620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Foyer infectieux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469712" y="6211669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dirty="0">
              <a:solidFill>
                <a:srgbClr val="0070C0"/>
              </a:solidFill>
              <a:latin typeface="+mj-lt"/>
              <a:cs typeface="Arial" pitchFamily="34" charset="0"/>
            </a:endParaRPr>
          </a:p>
          <a:p>
            <a:r>
              <a:rPr lang="fr-FR" b="1" dirty="0">
                <a:solidFill>
                  <a:srgbClr val="0070C0"/>
                </a:solidFill>
                <a:latin typeface="+mj-lt"/>
                <a:cs typeface="Arial" pitchFamily="34" charset="0"/>
              </a:rPr>
              <a:t>Ex : </a:t>
            </a:r>
            <a:r>
              <a:rPr lang="fr-FR" b="1" dirty="0">
                <a:solidFill>
                  <a:srgbClr val="0070C0"/>
                </a:solidFill>
                <a:latin typeface="+mj-lt"/>
              </a:rPr>
              <a:t>macrolide &lt;=&gt; diffusion nulle dans LCR et vessie</a:t>
            </a:r>
          </a:p>
        </p:txBody>
      </p:sp>
      <p:sp>
        <p:nvSpPr>
          <p:cNvPr id="9" name="Titre 3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</a:p>
        </p:txBody>
      </p:sp>
    </p:spTree>
    <p:extLst>
      <p:ext uri="{BB962C8B-B14F-4D97-AF65-F5344CB8AC3E}">
        <p14:creationId xmlns:p14="http://schemas.microsoft.com/office/powerpoint/2010/main" val="903599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09826" y="2420888"/>
            <a:ext cx="85313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2000" b="1" u="sng" dirty="0">
                <a:solidFill>
                  <a:srgbClr val="00B050"/>
                </a:solidFill>
                <a:latin typeface="+mj-lt"/>
                <a:cs typeface="Arial" pitchFamily="34" charset="0"/>
              </a:rPr>
              <a:t>Paramètres pharmacocinétiques des ATB</a:t>
            </a:r>
          </a:p>
          <a:p>
            <a:pPr marL="342900" indent="-342900">
              <a:buFont typeface="+mj-lt"/>
              <a:buAutoNum type="alphaUcPeriod" startAt="2"/>
            </a:pPr>
            <a:r>
              <a:rPr lang="fr-FR" b="1" dirty="0">
                <a:solidFill>
                  <a:srgbClr val="7030A0"/>
                </a:solidFill>
                <a:latin typeface="+mj-lt"/>
                <a:cs typeface="Arial" pitchFamily="34" charset="0"/>
              </a:rPr>
              <a:t>Biodisponibilité:</a:t>
            </a:r>
          </a:p>
          <a:p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827584" y="3407367"/>
            <a:ext cx="73448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r-FR" b="1" dirty="0">
                <a:solidFill>
                  <a:srgbClr val="00FF00"/>
                </a:solidFill>
              </a:rPr>
              <a:t>Amoxicilline</a:t>
            </a:r>
            <a:r>
              <a:rPr lang="fr-FR" b="1" dirty="0"/>
              <a:t> VS </a:t>
            </a:r>
            <a:r>
              <a:rPr lang="fr-FR" b="1" dirty="0">
                <a:solidFill>
                  <a:srgbClr val="FF0000"/>
                </a:solidFill>
              </a:rPr>
              <a:t>ampicilline, oxacilline</a:t>
            </a:r>
            <a:r>
              <a:rPr lang="fr-FR" b="1" dirty="0"/>
              <a:t> ( 90 Vs 40%, 30%)</a:t>
            </a:r>
          </a:p>
          <a:p>
            <a:pPr>
              <a:lnSpc>
                <a:spcPct val="150000"/>
              </a:lnSpc>
            </a:pPr>
            <a:r>
              <a:rPr lang="fr-FR" dirty="0"/>
              <a:t>Même spectre mais meilleure biodisponibilité de l’amoxicilline </a:t>
            </a:r>
          </a:p>
          <a:p>
            <a:pPr>
              <a:lnSpc>
                <a:spcPct val="150000"/>
              </a:lnSpc>
            </a:pPr>
            <a:r>
              <a:rPr lang="fr-FR" b="1" dirty="0"/>
              <a:t>France: Retrait des formes orales d’oxacilline, et des formes IM de </a:t>
            </a:r>
            <a:r>
              <a:rPr lang="fr-FR" b="1" dirty="0" err="1"/>
              <a:t>cloxacilline</a:t>
            </a:r>
            <a:r>
              <a:rPr lang="fr-FR" b="1" dirty="0"/>
              <a:t> et d’oxacilline: </a:t>
            </a:r>
            <a:r>
              <a:rPr lang="fr-FR" dirty="0"/>
              <a:t>Compte tenu de leur faible biodisponibilité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27030" y="1694928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Foyer infectieux</a:t>
            </a:r>
          </a:p>
        </p:txBody>
      </p:sp>
      <p:sp>
        <p:nvSpPr>
          <p:cNvPr id="8" name="Titre 3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</a:p>
        </p:txBody>
      </p:sp>
    </p:spTree>
    <p:extLst>
      <p:ext uri="{BB962C8B-B14F-4D97-AF65-F5344CB8AC3E}">
        <p14:creationId xmlns:p14="http://schemas.microsoft.com/office/powerpoint/2010/main" val="11943510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06324" y="2218148"/>
            <a:ext cx="85313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>
              <a:latin typeface="+mj-lt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fr-FR" sz="2000" b="1" u="sng" dirty="0">
                <a:solidFill>
                  <a:srgbClr val="00B050"/>
                </a:solidFill>
                <a:latin typeface="+mj-lt"/>
                <a:cs typeface="Arial" pitchFamily="34" charset="0"/>
              </a:rPr>
              <a:t>Voie d’administration de l’ATB:</a:t>
            </a:r>
          </a:p>
          <a:p>
            <a:endParaRPr lang="fr-FR" sz="2000" b="1" u="sng" dirty="0">
              <a:solidFill>
                <a:srgbClr val="00B050"/>
              </a:solidFill>
              <a:latin typeface="+mj-lt"/>
              <a:cs typeface="Arial" pitchFamily="34" charset="0"/>
            </a:endParaRP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b="1" dirty="0">
                <a:latin typeface="+mj-lt"/>
                <a:cs typeface="Arial" pitchFamily="34" charset="0"/>
              </a:rPr>
              <a:t>Choisir la voie la plus appropriée (systémique ou locale):</a:t>
            </a:r>
            <a:br>
              <a:rPr lang="fr-FR" dirty="0">
                <a:latin typeface="+mj-lt"/>
              </a:rPr>
            </a:br>
            <a:br>
              <a:rPr lang="fr-FR" dirty="0">
                <a:latin typeface="+mj-lt"/>
              </a:rPr>
            </a:br>
            <a:endParaRPr lang="fr-FR" dirty="0">
              <a:latin typeface="+mj-lt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9512" y="3594739"/>
            <a:ext cx="89644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Traitement de péritonite en cas de dialyse péritonéale : vancomycine, aminosides en intrapéritonéale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Décontamination digestive: administration orale des ATB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ATB à élimination rénale sous forme inchangée :</a:t>
            </a:r>
          </a:p>
          <a:p>
            <a:r>
              <a:rPr lang="fr-FR" sz="2000" dirty="0"/>
              <a:t>Si accélération de clairance rénale  	              perfusion continue (ATB temps dépendants)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3851920" y="5373216"/>
            <a:ext cx="96759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427030" y="1694928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Foyer infectieux</a:t>
            </a:r>
          </a:p>
        </p:txBody>
      </p:sp>
      <p:sp>
        <p:nvSpPr>
          <p:cNvPr id="9" name="Titre 3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</a:p>
        </p:txBody>
      </p:sp>
    </p:spTree>
    <p:extLst>
      <p:ext uri="{BB962C8B-B14F-4D97-AF65-F5344CB8AC3E}">
        <p14:creationId xmlns:p14="http://schemas.microsoft.com/office/powerpoint/2010/main" val="2364417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23672" y="2468502"/>
            <a:ext cx="853135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>
              <a:latin typeface="+mj-lt"/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fr-FR" sz="2000" b="1" u="sng" dirty="0">
                <a:solidFill>
                  <a:srgbClr val="00B050"/>
                </a:solidFill>
                <a:latin typeface="+mj-lt"/>
                <a:cs typeface="Arial" pitchFamily="34" charset="0"/>
              </a:rPr>
              <a:t>les Interactions médicamenteuses (IAM) ou incompatibilités médicamenteuses</a:t>
            </a:r>
            <a:br>
              <a:rPr lang="fr-FR" sz="2000" b="1" u="sng" dirty="0">
                <a:solidFill>
                  <a:srgbClr val="00B050"/>
                </a:solidFill>
                <a:latin typeface="+mj-lt"/>
                <a:cs typeface="Arial" pitchFamily="34" charset="0"/>
              </a:rPr>
            </a:br>
            <a:br>
              <a:rPr lang="fr-FR" sz="2000" b="1" u="sng" dirty="0">
                <a:solidFill>
                  <a:srgbClr val="00B050"/>
                </a:solidFill>
                <a:latin typeface="+mj-lt"/>
                <a:cs typeface="Arial" pitchFamily="34" charset="0"/>
              </a:rPr>
            </a:br>
            <a:endParaRPr lang="fr-FR" sz="2000" b="1" u="sng" dirty="0">
              <a:solidFill>
                <a:srgbClr val="00B050"/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75928" y="4437112"/>
            <a:ext cx="8631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b="1" dirty="0">
                <a:cs typeface="Times New Roman" pitchFamily="18" charset="0"/>
              </a:rPr>
              <a:t>Incompatibilité physico-chimique:</a:t>
            </a:r>
          </a:p>
          <a:p>
            <a:r>
              <a:rPr lang="fr-FR" b="1" dirty="0">
                <a:cs typeface="Times New Roman" pitchFamily="18" charset="0"/>
              </a:rPr>
              <a:t>Eviter l’administration Aminosides  + B </a:t>
            </a:r>
            <a:r>
              <a:rPr lang="fr-FR" b="1" dirty="0" err="1">
                <a:cs typeface="Times New Roman" pitchFamily="18" charset="0"/>
              </a:rPr>
              <a:t>lactamine</a:t>
            </a:r>
            <a:r>
              <a:rPr lang="fr-FR" b="1" dirty="0">
                <a:cs typeface="Times New Roman" pitchFamily="18" charset="0"/>
              </a:rPr>
              <a:t> dans le même liquide de perfusion « </a:t>
            </a:r>
            <a:r>
              <a:rPr lang="fr-FR" b="1" dirty="0" err="1">
                <a:cs typeface="Times New Roman" pitchFamily="18" charset="0"/>
              </a:rPr>
              <a:t>reaction</a:t>
            </a:r>
            <a:r>
              <a:rPr lang="fr-FR" b="1" dirty="0">
                <a:cs typeface="Times New Roman" pitchFamily="18" charset="0"/>
              </a:rPr>
              <a:t> acido-basique »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27030" y="1694928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Foyer infectieux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75928" y="3668831"/>
            <a:ext cx="8631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b="1" dirty="0">
                <a:cs typeface="Times New Roman" pitchFamily="18" charset="0"/>
              </a:rPr>
              <a:t>Inducteurs enzymatiques +</a:t>
            </a:r>
            <a:r>
              <a:rPr lang="fr-FR" b="1" dirty="0">
                <a:solidFill>
                  <a:srgbClr val="7030A0"/>
                </a:solidFill>
              </a:rPr>
              <a:t>rifampicine</a:t>
            </a:r>
            <a:r>
              <a:rPr lang="fr-FR" b="1" dirty="0">
                <a:cs typeface="Times New Roman" pitchFamily="18" charset="0"/>
              </a:rPr>
              <a:t>:</a:t>
            </a:r>
            <a:r>
              <a:rPr lang="fr-FR" dirty="0"/>
              <a:t> Risque d’inefficacité</a:t>
            </a:r>
          </a:p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b="1" dirty="0" err="1">
                <a:solidFill>
                  <a:srgbClr val="7030A0"/>
                </a:solidFill>
              </a:rPr>
              <a:t>Tetracyclins+fluoroquinolones</a:t>
            </a:r>
            <a:r>
              <a:rPr lang="fr-FR" b="1" dirty="0">
                <a:solidFill>
                  <a:srgbClr val="7030A0"/>
                </a:solidFill>
              </a:rPr>
              <a:t>: </a:t>
            </a:r>
            <a:r>
              <a:rPr lang="fr-FR" dirty="0"/>
              <a:t>Sels de calcium, </a:t>
            </a:r>
            <a:r>
              <a:rPr lang="fr-FR" dirty="0" err="1"/>
              <a:t>fer,Mg</a:t>
            </a:r>
            <a:r>
              <a:rPr lang="fr-FR" dirty="0"/>
              <a:t>, produits laitiers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endParaRPr lang="fr-FR" b="1" dirty="0"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re 3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Font typeface="+mj-lt"/>
              <a:buAutoNum type="arabicPeriod" startAt="5"/>
            </a:pPr>
            <a:r>
              <a:rPr lang="fr-FR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905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Introduction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1671638"/>
            <a:ext cx="8153400" cy="1614486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Antibiotiques (ATB) </a:t>
            </a:r>
            <a:r>
              <a:rPr lang="fr-FR" dirty="0"/>
              <a:t>= 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400" dirty="0"/>
              <a:t>Substances capables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d’inhiber spécifiquement </a:t>
            </a:r>
            <a:r>
              <a:rPr lang="fr-FR" sz="2400" dirty="0"/>
              <a:t>la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croissance</a:t>
            </a:r>
            <a:r>
              <a:rPr lang="fr-FR" sz="2400" dirty="0"/>
              <a:t> de micro-organismes ou de les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détruire</a:t>
            </a:r>
            <a:r>
              <a:rPr lang="fr-FR" sz="2400" dirty="0"/>
              <a:t>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42910" y="3929066"/>
            <a:ext cx="6858048" cy="2085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0040" indent="-320040">
              <a:lnSpc>
                <a:spcPct val="15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fr-FR" sz="2400" dirty="0"/>
              <a:t>Produites par:</a:t>
            </a:r>
          </a:p>
          <a:p>
            <a:pPr lvl="2" indent="-228600">
              <a:lnSpc>
                <a:spcPct val="150000"/>
              </a:lnSpc>
              <a:spcBef>
                <a:spcPts val="500"/>
              </a:spcBef>
              <a:buClr>
                <a:schemeClr val="accent2">
                  <a:lumMod val="75000"/>
                </a:schemeClr>
              </a:buClr>
              <a:buSzPct val="75000"/>
              <a:buFont typeface="Wingdings" pitchFamily="2" charset="2"/>
              <a:buChar char="§"/>
            </a:pPr>
            <a:r>
              <a:rPr lang="fr-FR" dirty="0"/>
              <a:t>Micro-organismes</a:t>
            </a:r>
          </a:p>
          <a:p>
            <a:pPr lvl="2" indent="-228600">
              <a:lnSpc>
                <a:spcPct val="150000"/>
              </a:lnSpc>
              <a:spcBef>
                <a:spcPts val="500"/>
              </a:spcBef>
              <a:buClr>
                <a:schemeClr val="accent2">
                  <a:lumMod val="75000"/>
                </a:schemeClr>
              </a:buClr>
              <a:buSzPct val="75000"/>
              <a:buFont typeface="Wingdings" pitchFamily="2" charset="2"/>
              <a:buChar char="§"/>
            </a:pPr>
            <a:r>
              <a:rPr lang="fr-FR" dirty="0"/>
              <a:t>Semi-synthèse </a:t>
            </a:r>
          </a:p>
          <a:p>
            <a:pPr lvl="2" indent="-228600">
              <a:lnSpc>
                <a:spcPct val="150000"/>
              </a:lnSpc>
              <a:spcBef>
                <a:spcPts val="500"/>
              </a:spcBef>
              <a:buClr>
                <a:schemeClr val="accent2">
                  <a:lumMod val="75000"/>
                </a:schemeClr>
              </a:buClr>
              <a:buSzPct val="75000"/>
              <a:buFont typeface="Wingdings" pitchFamily="2" charset="2"/>
              <a:buChar char="§"/>
            </a:pPr>
            <a:r>
              <a:rPr lang="fr-FR" dirty="0"/>
              <a:t>Synthèse chimique</a:t>
            </a:r>
          </a:p>
        </p:txBody>
      </p:sp>
      <p:pic>
        <p:nvPicPr>
          <p:cNvPr id="5" name="Picture 6" descr="staph pén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3929066"/>
            <a:ext cx="17272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bac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5429264"/>
            <a:ext cx="1257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5902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483768" y="3105024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Bactérie </a:t>
            </a:r>
          </a:p>
        </p:txBody>
      </p:sp>
      <p:sp>
        <p:nvSpPr>
          <p:cNvPr id="5" name="Titre 3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</a:p>
        </p:txBody>
      </p:sp>
    </p:spTree>
    <p:extLst>
      <p:ext uri="{BB962C8B-B14F-4D97-AF65-F5344CB8AC3E}">
        <p14:creationId xmlns:p14="http://schemas.microsoft.com/office/powerpoint/2010/main" val="4038804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528" y="2074906"/>
            <a:ext cx="8153400" cy="259228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lang="fr-FR" sz="1800" dirty="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q"/>
            </a:pPr>
            <a:r>
              <a:rPr lang="fr-FR" sz="1800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Association d’ATB : </a:t>
            </a:r>
          </a:p>
          <a:p>
            <a:pPr lvl="2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800" dirty="0"/>
              <a:t>Effet bactéricide max. dans les infection graves.</a:t>
            </a:r>
          </a:p>
          <a:p>
            <a:pPr lvl="2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800" dirty="0"/>
              <a:t>Prévention d’émergence bactéries mutantes R.</a:t>
            </a:r>
          </a:p>
          <a:p>
            <a:pPr lvl="2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1800" dirty="0"/>
              <a:t>Infection peut être causée par plusieurs espèces microbiennes.</a:t>
            </a:r>
          </a:p>
          <a:p>
            <a:pPr marL="685800" lvl="2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800" dirty="0"/>
              <a:t>Ex infections seront plutôt </a:t>
            </a:r>
            <a:r>
              <a:rPr lang="fr-FR" sz="1800" dirty="0" err="1"/>
              <a:t>monomicrobienne</a:t>
            </a:r>
            <a:r>
              <a:rPr lang="fr-FR" sz="1800" dirty="0"/>
              <a:t> (méningite, pneumopathie, septicémie, infection sur matériel</a:t>
            </a:r>
          </a:p>
          <a:p>
            <a:pPr marL="685800" lvl="2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800" dirty="0"/>
              <a:t>d’autres volontiers </a:t>
            </a:r>
            <a:r>
              <a:rPr lang="fr-FR" sz="1800" dirty="0" err="1"/>
              <a:t>polymicrobiennes</a:t>
            </a:r>
            <a:r>
              <a:rPr lang="fr-FR" sz="1800" dirty="0"/>
              <a:t> (infections abdominales, abcès, ulcères, pied diabétique…).</a:t>
            </a:r>
            <a:br>
              <a:rPr lang="fr-FR" sz="1800" dirty="0"/>
            </a:br>
            <a:br>
              <a:rPr lang="fr-FR" sz="1800" dirty="0"/>
            </a:br>
            <a:br>
              <a:rPr lang="fr-FR" sz="1800" dirty="0"/>
            </a:br>
            <a:endParaRPr lang="fr-FR" sz="1800" dirty="0"/>
          </a:p>
        </p:txBody>
      </p:sp>
      <p:sp>
        <p:nvSpPr>
          <p:cNvPr id="10" name="ZoneTexte 9"/>
          <p:cNvSpPr txBox="1"/>
          <p:nvPr/>
        </p:nvSpPr>
        <p:spPr>
          <a:xfrm>
            <a:off x="644050" y="5073627"/>
            <a:ext cx="8143932" cy="1782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004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fr-FR" sz="2600" b="1" dirty="0">
                <a:solidFill>
                  <a:srgbClr val="C00000"/>
                </a:solidFill>
              </a:rPr>
              <a:t>Associations synergiques: </a:t>
            </a:r>
            <a:r>
              <a:rPr lang="fr-FR" dirty="0"/>
              <a:t>Un antibiotique renforce l'action de l'autre.</a:t>
            </a:r>
          </a:p>
          <a:p>
            <a:r>
              <a:rPr lang="fr-FR" dirty="0"/>
              <a:t>Ex: ß-</a:t>
            </a:r>
            <a:r>
              <a:rPr lang="fr-FR" dirty="0" err="1"/>
              <a:t>lactamine</a:t>
            </a:r>
            <a:r>
              <a:rPr lang="fr-FR" dirty="0"/>
              <a:t> + </a:t>
            </a:r>
            <a:r>
              <a:rPr lang="fr-FR" dirty="0" err="1"/>
              <a:t>aminoglycoside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320040" lvl="0" indent="-320040" fontAlgn="base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fr-FR" dirty="0"/>
              <a:t> attention aux associations </a:t>
            </a:r>
            <a:r>
              <a:rPr lang="fr-FR" sz="2400" b="1" dirty="0">
                <a:solidFill>
                  <a:srgbClr val="C00000"/>
                </a:solidFill>
              </a:rPr>
              <a:t>antagonistes: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/>
              <a:t>Tétracyclines +ß-lactames</a:t>
            </a:r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1556792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Bactérie </a:t>
            </a:r>
          </a:p>
        </p:txBody>
      </p:sp>
      <p:sp>
        <p:nvSpPr>
          <p:cNvPr id="7" name="Titre 3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</a:p>
        </p:txBody>
      </p:sp>
    </p:spTree>
    <p:extLst>
      <p:ext uri="{BB962C8B-B14F-4D97-AF65-F5344CB8AC3E}">
        <p14:creationId xmlns:p14="http://schemas.microsoft.com/office/powerpoint/2010/main" val="4227189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2051720" y="2492896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Patient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re 3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Font typeface="+mj-lt"/>
              <a:buAutoNum type="arabicPeriod" startAt="5"/>
            </a:pPr>
            <a:r>
              <a:rPr lang="fr-FR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8930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12648" y="3645024"/>
            <a:ext cx="81003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000" dirty="0"/>
              <a:t>Patients immunodéprimés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/>
              <a:t> SIDA, aplasie médullaire, neutropénie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/>
              <a:t>Sous traitement: immunosuppresseurs, chimiothérapie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r>
              <a:rPr lang="fr-FR" sz="2000" dirty="0"/>
              <a:t>Privilégier ATB bactéricides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/>
              <a:t>A Spectre large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/>
              <a:t>Associations d’ATB 		élargir le spectre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/>
              <a:t>Ne pas utiliser les ATB </a:t>
            </a:r>
            <a:r>
              <a:rPr lang="fr-FR" sz="2000" dirty="0" err="1"/>
              <a:t>bactiostatiques</a:t>
            </a:r>
            <a:endParaRPr lang="fr-FR" sz="2000" dirty="0"/>
          </a:p>
          <a:p>
            <a:r>
              <a:rPr lang="fr-FR" sz="2000" dirty="0"/>
              <a:t> </a:t>
            </a:r>
          </a:p>
          <a:p>
            <a:pPr marL="285750" indent="-285750">
              <a:buFontTx/>
              <a:buChar char="-"/>
            </a:pPr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440876" y="1718153"/>
            <a:ext cx="4248472" cy="523220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Patient  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3347864" y="5373216"/>
            <a:ext cx="864000" cy="0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639394" y="2353295"/>
            <a:ext cx="60928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000" dirty="0"/>
              <a:t>Privilégier: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/>
              <a:t>Tolérance 		infection bégnine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/>
              <a:t>Efficacité 		infections sévère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2627784" y="2852936"/>
            <a:ext cx="612000" cy="0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2627784" y="3140968"/>
            <a:ext cx="612000" cy="0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re 3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Font typeface="+mj-lt"/>
              <a:buAutoNum type="arabicPeriod" startAt="5"/>
            </a:pPr>
            <a:r>
              <a:rPr lang="fr-FR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Critères de choix d’un ATB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607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ChangeArrowheads="1"/>
          </p:cNvSpPr>
          <p:nvPr/>
        </p:nvSpPr>
        <p:spPr bwMode="auto">
          <a:xfrm>
            <a:off x="0" y="-26988"/>
            <a:ext cx="9144000" cy="57626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defTabSz="914400">
              <a:defRPr/>
            </a:pPr>
            <a:endParaRPr lang="en-US">
              <a:solidFill>
                <a:srgbClr val="000000"/>
              </a:solidFill>
              <a:latin typeface="Arial Black" pitchFamily="34" charset="0"/>
              <a:ea typeface="+mn-ea"/>
            </a:endParaRPr>
          </a:p>
        </p:txBody>
      </p:sp>
      <p:sp>
        <p:nvSpPr>
          <p:cNvPr id="302083" name="Line 4"/>
          <p:cNvSpPr>
            <a:spLocks noChangeShapeType="1"/>
          </p:cNvSpPr>
          <p:nvPr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 defTabSz="914400">
              <a:defRPr/>
            </a:pPr>
            <a:endParaRPr lang="fr-FR">
              <a:solidFill>
                <a:srgbClr val="000000"/>
              </a:solidFill>
              <a:ea typeface="+mn-ea"/>
            </a:endParaRPr>
          </a:p>
        </p:txBody>
      </p:sp>
      <p:sp>
        <p:nvSpPr>
          <p:cNvPr id="302084" name="Line 5"/>
          <p:cNvSpPr>
            <a:spLocks noChangeShapeType="1"/>
          </p:cNvSpPr>
          <p:nvPr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 defTabSz="914400">
              <a:defRPr/>
            </a:pPr>
            <a:endParaRPr lang="fr-FR">
              <a:solidFill>
                <a:srgbClr val="000000"/>
              </a:solidFill>
              <a:ea typeface="+mn-ea"/>
            </a:endParaRPr>
          </a:p>
        </p:txBody>
      </p:sp>
      <p:sp>
        <p:nvSpPr>
          <p:cNvPr id="302087" name="Text Box 3"/>
          <p:cNvSpPr txBox="1">
            <a:spLocks noChangeArrowheads="1"/>
          </p:cNvSpPr>
          <p:nvPr/>
        </p:nvSpPr>
        <p:spPr bwMode="auto">
          <a:xfrm>
            <a:off x="1619250" y="68263"/>
            <a:ext cx="6408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  <a:defRPr/>
            </a:pPr>
            <a:r>
              <a:rPr lang="fr-FR" sz="1600">
                <a:solidFill>
                  <a:srgbClr val="FFFFFF"/>
                </a:solidFill>
                <a:latin typeface="Arial Black" pitchFamily="34" charset="0"/>
                <a:ea typeface="+mn-ea"/>
              </a:rPr>
              <a:t>Bonnes pratiques d’antibiothérapie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871538"/>
            <a:ext cx="9144000" cy="551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4701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Introduction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96770" y="1700808"/>
            <a:ext cx="2304256" cy="576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>
                <a:solidFill>
                  <a:schemeClr val="bg1"/>
                </a:solidFill>
              </a:rPr>
              <a:t>Antibioprophylaxie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95536" y="2649686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Prévenir une contamination bactérienne potentielle dans une situation à risque.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377290" y="1700808"/>
            <a:ext cx="2736304" cy="576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Antibiothérapie curative</a:t>
            </a:r>
          </a:p>
        </p:txBody>
      </p:sp>
      <p:cxnSp>
        <p:nvCxnSpPr>
          <p:cNvPr id="11" name="Connecteur droit avec flèche 10"/>
          <p:cNvCxnSpPr/>
          <p:nvPr/>
        </p:nvCxnSpPr>
        <p:spPr>
          <a:xfrm flipH="1">
            <a:off x="5665322" y="2420888"/>
            <a:ext cx="792088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6745442" y="2420888"/>
            <a:ext cx="720080" cy="690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3001026" y="3707358"/>
            <a:ext cx="2736304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Curative probabiliste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241386" y="3717032"/>
            <a:ext cx="2736304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Curative adaptée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319995" y="4283358"/>
            <a:ext cx="39213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germe n’est pas identifié. 2 situations</a:t>
            </a:r>
            <a:br>
              <a:rPr lang="fr-FR" dirty="0"/>
            </a:br>
            <a:r>
              <a:rPr lang="fr-FR" dirty="0"/>
              <a:t>– facteur de gravité, en attendant les prélèvements</a:t>
            </a:r>
            <a:br>
              <a:rPr lang="fr-FR" dirty="0"/>
            </a:br>
            <a:r>
              <a:rPr lang="fr-FR" dirty="0"/>
              <a:t>– diagnostic clinique évident et germe courant (cystite, infection cutanée…)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491457" y="4102183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 germe puis à l’antibiogramme</a:t>
            </a:r>
          </a:p>
        </p:txBody>
      </p:sp>
    </p:spTree>
    <p:extLst>
      <p:ext uri="{BB962C8B-B14F-4D97-AF65-F5344CB8AC3E}">
        <p14:creationId xmlns:p14="http://schemas.microsoft.com/office/powerpoint/2010/main" val="348323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 animBg="1"/>
      <p:bldP spid="15" grpId="0" animBg="1"/>
      <p:bldP spid="16" grpId="0" animBg="1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ctr">
              <a:buFont typeface="+mj-lt"/>
              <a:buAutoNum type="arabicPeriod"/>
            </a:pPr>
            <a:r>
              <a:rPr lang="fr-FR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Classification des antibiotiques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483768" y="2348880"/>
            <a:ext cx="4248472" cy="830997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Classification selon structure chimique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483768" y="3318083"/>
            <a:ext cx="4248472" cy="830997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Classification selon mécanisme d’action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483768" y="4470211"/>
            <a:ext cx="4248472" cy="830997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Classification selon spectre d’activité </a:t>
            </a:r>
          </a:p>
        </p:txBody>
      </p:sp>
    </p:spTree>
    <p:extLst>
      <p:ext uri="{BB962C8B-B14F-4D97-AF65-F5344CB8AC3E}">
        <p14:creationId xmlns:p14="http://schemas.microsoft.com/office/powerpoint/2010/main" val="1989050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ctr">
              <a:buFont typeface="+mj-lt"/>
              <a:buAutoNum type="arabicPeriod"/>
            </a:pPr>
            <a:r>
              <a:rPr lang="fr-FR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Classification des antibiotiques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40876" y="1628800"/>
            <a:ext cx="4248472" cy="830997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Classification selon structure chimique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12648" y="2708920"/>
            <a:ext cx="8153400" cy="40195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2500" b="1" dirty="0"/>
              <a:t>Béta-</a:t>
            </a:r>
            <a:r>
              <a:rPr lang="fr-FR" altLang="fr-FR" sz="2500" b="1" dirty="0" err="1"/>
              <a:t>lactamines</a:t>
            </a:r>
            <a:r>
              <a:rPr lang="fr-FR" altLang="fr-FR" sz="2500" b="1" dirty="0"/>
              <a:t>:</a:t>
            </a:r>
          </a:p>
          <a:p>
            <a:pPr marL="1200150" lvl="2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400" b="1" dirty="0"/>
              <a:t>Pénicillines (pénicillines G/V/A/M, </a:t>
            </a:r>
            <a:r>
              <a:rPr lang="fr-FR" altLang="fr-FR" sz="1400" b="1" dirty="0" err="1"/>
              <a:t>carboxy</a:t>
            </a:r>
            <a:r>
              <a:rPr lang="fr-FR" altLang="fr-FR" sz="1400" b="1" dirty="0"/>
              <a:t>- et </a:t>
            </a:r>
            <a:r>
              <a:rPr lang="fr-FR" altLang="fr-FR" sz="1400" b="1" dirty="0" err="1"/>
              <a:t>uréido</a:t>
            </a:r>
            <a:r>
              <a:rPr lang="fr-FR" altLang="fr-FR" sz="1400" b="1" dirty="0"/>
              <a:t>-pénicillines)</a:t>
            </a:r>
          </a:p>
          <a:p>
            <a:pPr marL="1200150" lvl="2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400" b="1" dirty="0"/>
              <a:t>Pénicilline + inhibiteur de béta-</a:t>
            </a:r>
            <a:r>
              <a:rPr lang="fr-FR" altLang="fr-FR" sz="1400" b="1" dirty="0" err="1"/>
              <a:t>lactamase</a:t>
            </a:r>
            <a:endParaRPr lang="fr-FR" altLang="fr-FR" sz="1400" b="1" dirty="0"/>
          </a:p>
          <a:p>
            <a:pPr marL="1200150" lvl="2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400" b="1" dirty="0" err="1"/>
              <a:t>Carbapénèmes</a:t>
            </a:r>
            <a:endParaRPr lang="fr-FR" altLang="fr-FR" sz="1400" b="1" dirty="0"/>
          </a:p>
          <a:p>
            <a:pPr marL="1200150" lvl="2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400" b="1" dirty="0" err="1"/>
              <a:t>Monobactames</a:t>
            </a:r>
            <a:endParaRPr lang="fr-FR" altLang="fr-FR" sz="1400" b="1" dirty="0"/>
          </a:p>
          <a:p>
            <a:pPr marL="1200150" lvl="2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400" b="1" dirty="0"/>
              <a:t>Céphalosporines (1ère, 2ème, 3ème génération)</a:t>
            </a:r>
            <a:endParaRPr lang="fr-FR" altLang="fr-FR" sz="1600" b="1" dirty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2100" b="1" dirty="0"/>
              <a:t>Quinolones</a:t>
            </a:r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2100" b="1" dirty="0" err="1"/>
              <a:t>Glycopeptides</a:t>
            </a:r>
            <a:endParaRPr lang="fr-FR" altLang="fr-FR" sz="2100" b="1" dirty="0"/>
          </a:p>
          <a:p>
            <a:pPr marL="800100" lvl="1" indent="-34290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900" b="1" dirty="0"/>
              <a:t>Aminosides</a:t>
            </a:r>
            <a:endParaRPr lang="fr-FR" altLang="fr-FR" sz="2100" b="1" dirty="0"/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700" b="1" dirty="0"/>
              <a:t>MKLS (</a:t>
            </a:r>
            <a:r>
              <a:rPr lang="fr-FR" altLang="fr-FR" sz="1900" b="1" dirty="0"/>
              <a:t>Macrolides</a:t>
            </a:r>
            <a:r>
              <a:rPr lang="fr-FR" altLang="fr-FR" sz="1700" b="1" dirty="0"/>
              <a:t>, </a:t>
            </a:r>
            <a:r>
              <a:rPr lang="fr-FR" altLang="fr-FR" sz="1500" b="1" dirty="0" err="1"/>
              <a:t>kétolides</a:t>
            </a:r>
            <a:r>
              <a:rPr lang="fr-FR" altLang="fr-FR" sz="1500" b="1" dirty="0"/>
              <a:t>, </a:t>
            </a:r>
            <a:r>
              <a:rPr lang="fr-FR" altLang="fr-FR" sz="1100" b="1" dirty="0" err="1"/>
              <a:t>lincosamides</a:t>
            </a:r>
            <a:r>
              <a:rPr lang="fr-FR" altLang="fr-FR" sz="1500" b="1" dirty="0"/>
              <a:t>,</a:t>
            </a:r>
            <a:r>
              <a:rPr lang="fr-FR" altLang="fr-FR" sz="1700" b="1" dirty="0"/>
              <a:t> </a:t>
            </a:r>
            <a:r>
              <a:rPr lang="fr-FR" altLang="fr-FR" sz="1700" b="1" dirty="0" err="1"/>
              <a:t>synergistines</a:t>
            </a:r>
            <a:r>
              <a:rPr lang="fr-FR" altLang="fr-FR" sz="1700" b="1" dirty="0"/>
              <a:t>)</a:t>
            </a:r>
            <a:endParaRPr lang="fr-FR" altLang="fr-FR" sz="2100" b="1" dirty="0"/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/>
              <a:t>Acide </a:t>
            </a:r>
            <a:r>
              <a:rPr lang="fr-FR" altLang="fr-FR" sz="1600" b="1" dirty="0" err="1"/>
              <a:t>fusidique</a:t>
            </a:r>
            <a:endParaRPr lang="fr-FR" altLang="fr-FR" sz="1600" b="1" dirty="0"/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 err="1"/>
              <a:t>Oxazolidinones</a:t>
            </a:r>
            <a:endParaRPr lang="fr-FR" altLang="fr-FR" sz="1600" b="1" dirty="0"/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/>
              <a:t>Cyclines</a:t>
            </a:r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 err="1"/>
              <a:t>Phénicolés</a:t>
            </a:r>
            <a:endParaRPr lang="fr-FR" altLang="fr-FR" sz="1600" b="1" dirty="0"/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 err="1"/>
              <a:t>Rifamycines</a:t>
            </a:r>
            <a:endParaRPr lang="fr-FR" altLang="fr-FR" sz="1600" b="1" dirty="0"/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/>
              <a:t>Polypeptides</a:t>
            </a:r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 err="1"/>
              <a:t>Fosfomycine</a:t>
            </a:r>
            <a:endParaRPr lang="fr-FR" altLang="fr-FR" sz="1600" b="1" dirty="0"/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 err="1"/>
              <a:t>Nitro-imidazolés</a:t>
            </a:r>
            <a:endParaRPr lang="fr-FR" altLang="fr-FR" sz="1600" b="1" dirty="0"/>
          </a:p>
          <a:p>
            <a:pPr marL="742950" lvl="1" indent="-285750">
              <a:lnSpc>
                <a:spcPct val="8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altLang="fr-FR" sz="1600" b="1" dirty="0"/>
              <a:t>Dérivés de </a:t>
            </a:r>
            <a:r>
              <a:rPr lang="fr-FR" altLang="fr-FR" sz="1600" b="1" dirty="0" err="1"/>
              <a:t>Nitrofurane</a:t>
            </a:r>
            <a:endParaRPr lang="fr-FR" alt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3577912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785926"/>
            <a:ext cx="7496175" cy="38033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888574" cy="990600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Classification selon le mécanisme d’action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0" y="1500174"/>
            <a:ext cx="2500330" cy="1077218"/>
          </a:xfrm>
          <a:prstGeom prst="wedgeRectCallout">
            <a:avLst>
              <a:gd name="adj1" fmla="val 90060"/>
              <a:gd name="adj2" fmla="val 10220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/>
              <a:t>1-ATB inhibant la synthèse de la paroi bactérienne:</a:t>
            </a:r>
            <a:r>
              <a:rPr lang="fr-FR" sz="1600" dirty="0"/>
              <a:t> béta-</a:t>
            </a:r>
            <a:r>
              <a:rPr lang="fr-FR" sz="1600" dirty="0" err="1"/>
              <a:t>lactamines</a:t>
            </a:r>
            <a:r>
              <a:rPr lang="fr-FR" sz="1600" dirty="0"/>
              <a:t>, </a:t>
            </a:r>
            <a:r>
              <a:rPr lang="fr-FR" sz="1600" dirty="0" err="1"/>
              <a:t>glycopeptides</a:t>
            </a:r>
            <a:r>
              <a:rPr lang="fr-FR" sz="1600" dirty="0"/>
              <a:t>, </a:t>
            </a:r>
            <a:r>
              <a:rPr lang="fr-FR" sz="1600" dirty="0" err="1"/>
              <a:t>fosfomycine</a:t>
            </a:r>
            <a:endParaRPr lang="fr-FR" sz="1600" dirty="0"/>
          </a:p>
        </p:txBody>
      </p:sp>
      <p:sp>
        <p:nvSpPr>
          <p:cNvPr id="6" name="ZoneTexte 5"/>
          <p:cNvSpPr txBox="1"/>
          <p:nvPr/>
        </p:nvSpPr>
        <p:spPr>
          <a:xfrm>
            <a:off x="6286512" y="1785926"/>
            <a:ext cx="2500330" cy="1077218"/>
          </a:xfrm>
          <a:prstGeom prst="wedgeRectCallout">
            <a:avLst>
              <a:gd name="adj1" fmla="val -94565"/>
              <a:gd name="adj2" fmla="val 8988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/>
              <a:t>2- Les antibiotiques agissant sur la membrane plasmique:</a:t>
            </a:r>
          </a:p>
          <a:p>
            <a:r>
              <a:rPr lang="fr-FR" sz="1600" dirty="0"/>
              <a:t> </a:t>
            </a:r>
            <a:r>
              <a:rPr lang="fr-FR" sz="1600" dirty="0" err="1"/>
              <a:t>polymyxine</a:t>
            </a:r>
            <a:r>
              <a:rPr lang="fr-FR" sz="1600" dirty="0"/>
              <a:t> B et colistine 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357950" y="4929198"/>
            <a:ext cx="2500330" cy="1815882"/>
          </a:xfrm>
          <a:prstGeom prst="wedgeRectCallout">
            <a:avLst>
              <a:gd name="adj1" fmla="val -81588"/>
              <a:gd name="adj2" fmla="val -9084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/>
              <a:t>3-ATB </a:t>
            </a:r>
            <a:r>
              <a:rPr lang="fr-FR" sz="1600" b="1" dirty="0" err="1"/>
              <a:t>ihibant</a:t>
            </a:r>
            <a:r>
              <a:rPr lang="fr-FR" sz="1600" b="1" dirty="0"/>
              <a:t> la synthèse protéique</a:t>
            </a:r>
            <a:endParaRPr lang="fr-FR" sz="1600" dirty="0"/>
          </a:p>
          <a:p>
            <a:r>
              <a:rPr lang="fr-FR" sz="1600" dirty="0"/>
              <a:t>Macrolides </a:t>
            </a:r>
          </a:p>
          <a:p>
            <a:r>
              <a:rPr lang="fr-FR" sz="1600" dirty="0" err="1"/>
              <a:t>Aminoglycosides</a:t>
            </a:r>
            <a:r>
              <a:rPr lang="fr-FR" sz="1600" dirty="0"/>
              <a:t> </a:t>
            </a:r>
          </a:p>
          <a:p>
            <a:r>
              <a:rPr lang="fr-FR" sz="1600" dirty="0"/>
              <a:t> Cyclines </a:t>
            </a:r>
          </a:p>
          <a:p>
            <a:r>
              <a:rPr lang="fr-FR" sz="1600" dirty="0"/>
              <a:t>Acide </a:t>
            </a:r>
            <a:r>
              <a:rPr lang="fr-FR" sz="1600" dirty="0" err="1"/>
              <a:t>fusidique</a:t>
            </a:r>
            <a:r>
              <a:rPr lang="fr-FR" sz="1600" dirty="0"/>
              <a:t> </a:t>
            </a:r>
          </a:p>
          <a:p>
            <a:r>
              <a:rPr lang="fr-FR" sz="1600" dirty="0" err="1"/>
              <a:t>phénicolés</a:t>
            </a:r>
            <a:r>
              <a:rPr lang="fr-FR" sz="1600" dirty="0"/>
              <a:t> 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07504" y="3248965"/>
            <a:ext cx="2500330" cy="2582198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/>
              <a:t>1-ATB inhibant (-) la synthèse des acides nucléiques:</a:t>
            </a:r>
          </a:p>
          <a:p>
            <a:pPr marL="171450" indent="-171450">
              <a:buFontTx/>
              <a:buChar char="-"/>
            </a:pPr>
            <a:r>
              <a:rPr lang="fr-FR" sz="1100" b="1" dirty="0"/>
              <a:t>Inhibition de la réplication d’ADN (- de l’ADN </a:t>
            </a:r>
            <a:r>
              <a:rPr lang="fr-FR" sz="1100" b="1" dirty="0" err="1"/>
              <a:t>gerase</a:t>
            </a:r>
            <a:r>
              <a:rPr lang="fr-FR" sz="1100" b="1" dirty="0"/>
              <a:t>): </a:t>
            </a:r>
            <a:r>
              <a:rPr lang="fr-FR" sz="1100" b="1" dirty="0" err="1"/>
              <a:t>fluoroquinolones</a:t>
            </a:r>
            <a:endParaRPr lang="fr-FR" sz="1100" b="1" dirty="0"/>
          </a:p>
          <a:p>
            <a:pPr marL="171450" indent="-171450">
              <a:buFontTx/>
              <a:buChar char="-"/>
            </a:pPr>
            <a:r>
              <a:rPr lang="fr-FR" sz="1100" b="1" dirty="0"/>
              <a:t>Inhibition de l’ARN </a:t>
            </a:r>
            <a:r>
              <a:rPr lang="fr-FR" sz="1100" b="1" dirty="0" err="1"/>
              <a:t>polymerase</a:t>
            </a:r>
            <a:r>
              <a:rPr lang="fr-FR" sz="1100" b="1" dirty="0"/>
              <a:t>: Rifampicine,</a:t>
            </a:r>
          </a:p>
          <a:p>
            <a:pPr marL="171450" indent="-171450">
              <a:buFontTx/>
              <a:buChar char="-"/>
            </a:pPr>
            <a:r>
              <a:rPr lang="fr-FR" sz="1100" b="1" dirty="0"/>
              <a:t>Inhibition de la synthèse des bases puriques et pyrimidiques: sulfamides et </a:t>
            </a:r>
            <a:r>
              <a:rPr lang="fr-FR" sz="1100" b="1" dirty="0" err="1"/>
              <a:t>trimithoprime</a:t>
            </a:r>
            <a:endParaRPr lang="fr-FR" sz="1100" b="1" dirty="0"/>
          </a:p>
          <a:p>
            <a:pPr marL="171450" indent="-171450">
              <a:buFontTx/>
              <a:buChar char="-"/>
            </a:pPr>
            <a:r>
              <a:rPr lang="fr-FR" sz="1100" b="1" dirty="0" err="1"/>
              <a:t>Nitro</a:t>
            </a:r>
            <a:r>
              <a:rPr lang="fr-FR" sz="1100" b="1" dirty="0"/>
              <a:t>- </a:t>
            </a:r>
            <a:r>
              <a:rPr lang="fr-FR" sz="1100" b="1" dirty="0" err="1"/>
              <a:t>imidazolés</a:t>
            </a:r>
            <a:endParaRPr lang="fr-FR" sz="11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214554"/>
            <a:ext cx="8929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b="1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4714908"/>
          </a:xfrm>
        </p:spPr>
        <p:txBody>
          <a:bodyPr>
            <a:noAutofit/>
          </a:bodyPr>
          <a:lstStyle/>
          <a:p>
            <a:r>
              <a:rPr lang="fr-FR" sz="2000" b="1" dirty="0">
                <a:solidFill>
                  <a:srgbClr val="C00000"/>
                </a:solidFill>
              </a:rPr>
              <a:t>Spectre d’action  : </a:t>
            </a:r>
            <a:r>
              <a:rPr lang="fr-FR" sz="2000" dirty="0"/>
              <a:t>liste des espèces microbiennes sur lesquelles un antibiotique est </a:t>
            </a:r>
            <a:r>
              <a:rPr lang="fr-FR" sz="2000" b="1" dirty="0">
                <a:solidFill>
                  <a:srgbClr val="C00000"/>
                </a:solidFill>
              </a:rPr>
              <a:t>actif</a:t>
            </a:r>
            <a:r>
              <a:rPr lang="fr-FR" sz="2000" dirty="0"/>
              <a:t>.</a:t>
            </a:r>
          </a:p>
          <a:p>
            <a:pPr defTabSz="762000">
              <a:lnSpc>
                <a:spcPct val="95000"/>
              </a:lnSpc>
              <a:buNone/>
            </a:pPr>
            <a:r>
              <a:rPr lang="fi-FI" sz="2000" dirty="0"/>
              <a:t>             </a:t>
            </a:r>
          </a:p>
          <a:p>
            <a:r>
              <a:rPr lang="fi-FI" sz="2000" b="1" dirty="0">
                <a:solidFill>
                  <a:srgbClr val="C00000"/>
                </a:solidFill>
              </a:rPr>
              <a:t>ATB à sepctre large:</a:t>
            </a:r>
          </a:p>
          <a:p>
            <a:pPr lvl="2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2000" dirty="0"/>
              <a:t>actif sur la plupart des bactéries à Gram + et à Gram-</a:t>
            </a:r>
          </a:p>
          <a:p>
            <a:pPr lvl="2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2000" dirty="0"/>
              <a:t> Exemple : tétracyclines, chloramphénicol, </a:t>
            </a:r>
            <a:r>
              <a:rPr lang="el-GR" sz="2000" dirty="0"/>
              <a:t>β</a:t>
            </a:r>
            <a:r>
              <a:rPr lang="fr-FR" sz="2000" dirty="0"/>
              <a:t>-</a:t>
            </a:r>
            <a:r>
              <a:rPr lang="fr-FR" sz="2000" dirty="0" err="1"/>
              <a:t>lactamines</a:t>
            </a:r>
            <a:endParaRPr lang="fr-FR" sz="2000" dirty="0"/>
          </a:p>
          <a:p>
            <a:r>
              <a:rPr lang="fi-FI" sz="2000" b="1" dirty="0">
                <a:solidFill>
                  <a:srgbClr val="C00000"/>
                </a:solidFill>
              </a:rPr>
              <a:t>ATB à sepctre étroit:</a:t>
            </a:r>
          </a:p>
          <a:p>
            <a:pPr lvl="2" defTabSz="762000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i-FI" sz="2000" dirty="0"/>
              <a:t>actif sur les Gram - : Quinolones</a:t>
            </a:r>
          </a:p>
          <a:p>
            <a:pPr lvl="2" defTabSz="762000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i-FI" sz="2000" dirty="0"/>
              <a:t>actif sur les Gram + : vancomycine</a:t>
            </a:r>
          </a:p>
          <a:p>
            <a:endParaRPr lang="fi-FI" sz="2000" b="1" dirty="0">
              <a:solidFill>
                <a:srgbClr val="C00000"/>
              </a:solidFill>
            </a:endParaRPr>
          </a:p>
          <a:p>
            <a:r>
              <a:rPr lang="fi-FI" sz="2000" b="1" dirty="0">
                <a:solidFill>
                  <a:srgbClr val="C00000"/>
                </a:solidFill>
              </a:rPr>
              <a:t>ATB à Spectre trés étroit</a:t>
            </a:r>
          </a:p>
          <a:p>
            <a:pPr lvl="2" defTabSz="762000">
              <a:lnSpc>
                <a:spcPct val="17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z="2000" dirty="0"/>
              <a:t>actif sur une seule espèce:   Exemple : </a:t>
            </a:r>
            <a:r>
              <a:rPr lang="fr-FR" sz="2000" dirty="0" err="1"/>
              <a:t>Céfsulodine</a:t>
            </a:r>
            <a:r>
              <a:rPr lang="fr-FR" sz="2000" dirty="0"/>
              <a:t> (bacille pyocyanique).</a:t>
            </a:r>
            <a:r>
              <a:rPr lang="fi-FI" sz="2000" dirty="0"/>
              <a:t> </a:t>
            </a:r>
          </a:p>
          <a:p>
            <a:pPr defTabSz="762000">
              <a:lnSpc>
                <a:spcPct val="95000"/>
              </a:lnSpc>
              <a:buNone/>
            </a:pPr>
            <a:r>
              <a:rPr lang="fi-FI" sz="2000" dirty="0"/>
              <a:t>         -</a:t>
            </a:r>
            <a:endParaRPr lang="fr-FR" sz="2000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Classification selon spectre d’activité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FR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Notions de CMI et CMB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323528" y="1844824"/>
            <a:ext cx="3528392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rgbClr val="C00000"/>
                </a:solidFill>
              </a:rPr>
              <a:t>Concentration minimale inhibitrice CMI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214852" y="2571780"/>
            <a:ext cx="3709076" cy="1361276"/>
          </a:xfr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800" b="1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La plus 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faible concentration </a:t>
            </a:r>
            <a:r>
              <a:rPr lang="fr-FR" sz="1800" b="1" dirty="0"/>
              <a:t>en antibiotique 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inhibant la multiplication bactérienne </a:t>
            </a:r>
            <a:r>
              <a:rPr lang="pt-BR" sz="18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pt-BR" sz="1800" b="1" dirty="0"/>
              <a:t>en 18 a 24h d’incubation à 35°C).</a:t>
            </a:r>
            <a:endParaRPr lang="fr-FR" sz="1800" b="1" dirty="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  <a:p>
            <a:pPr marL="0" indent="0">
              <a:buNone/>
            </a:pPr>
            <a:endParaRPr lang="fr-FR" sz="1800" b="1" dirty="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932040" y="1844824"/>
            <a:ext cx="3528392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rgbClr val="C00000"/>
                </a:solidFill>
              </a:rPr>
              <a:t>Concentration minimale </a:t>
            </a:r>
            <a:r>
              <a:rPr lang="fr-FR" b="1" dirty="0" err="1">
                <a:solidFill>
                  <a:srgbClr val="C00000"/>
                </a:solidFill>
              </a:rPr>
              <a:t>bactericide</a:t>
            </a:r>
            <a:r>
              <a:rPr lang="fr-FR" b="1" dirty="0">
                <a:solidFill>
                  <a:srgbClr val="C00000"/>
                </a:solidFill>
              </a:rPr>
              <a:t> CMB</a:t>
            </a: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5023173" y="2571780"/>
            <a:ext cx="3737801" cy="1361276"/>
          </a:xfrm>
          <a:prstGeom prst="rect">
            <a:avLst/>
          </a:prstGeom>
          <a:ln w="19050" cap="flat" cmpd="sng" algn="ctr">
            <a:solidFill>
              <a:schemeClr val="dk1"/>
            </a:solidFill>
            <a:prstDash val="solid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0040" lvl="2" indent="-320040">
              <a:lnSpc>
                <a:spcPct val="80000"/>
              </a:lnSpc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fr-FR" sz="1800" b="1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La plus 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faible concentration </a:t>
            </a:r>
            <a:r>
              <a:rPr lang="fr-FR" sz="1800" b="1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en ATB capable d’entrainer </a:t>
            </a: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la mort d’au moins 99,99% </a:t>
            </a:r>
            <a:r>
              <a:rPr lang="fr-FR" sz="1800" b="1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des bactéries d’un inoculum standardisé </a:t>
            </a:r>
            <a:r>
              <a:rPr lang="pt-BR" sz="1800" b="1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en 18 a 24h </a:t>
            </a:r>
            <a:r>
              <a:rPr lang="pt-BR" sz="1800" b="1" dirty="0"/>
              <a:t>d’incubation à 35°C</a:t>
            </a:r>
            <a:endParaRPr lang="fr-FR" sz="1800" b="1" dirty="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2" name="ZoneTexte 7"/>
          <p:cNvSpPr txBox="1">
            <a:spLocks noChangeArrowheads="1"/>
          </p:cNvSpPr>
          <p:nvPr/>
        </p:nvSpPr>
        <p:spPr bwMode="auto">
          <a:xfrm>
            <a:off x="2531168" y="4088508"/>
            <a:ext cx="4392488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fr-FR" sz="2400" dirty="0">
                <a:solidFill>
                  <a:schemeClr val="tx1"/>
                </a:solidFill>
              </a:rPr>
              <a:t>CMB/CMI = type d’activité d’ATB</a:t>
            </a:r>
          </a:p>
          <a:p>
            <a:pPr algn="ctr">
              <a:buFont typeface="Arial" pitchFamily="34" charset="0"/>
              <a:buNone/>
            </a:pPr>
            <a:endParaRPr lang="fr-FR" sz="2400" dirty="0">
              <a:solidFill>
                <a:schemeClr val="tx1"/>
              </a:solidFill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 flipH="1">
            <a:off x="4401316" y="5059794"/>
            <a:ext cx="288032" cy="415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5109015" y="5057754"/>
            <a:ext cx="399089" cy="315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475656" y="5568800"/>
            <a:ext cx="273630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ATB Bactériostatique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328084" y="5459945"/>
            <a:ext cx="273630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ATB Bactéricide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87983" y="6112518"/>
            <a:ext cx="3921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None/>
            </a:pPr>
            <a:r>
              <a:rPr lang="fr-FR" dirty="0"/>
              <a:t>CMB/CMI = 4 à16</a:t>
            </a:r>
          </a:p>
          <a:p>
            <a:pPr>
              <a:buFont typeface="Arial" pitchFamily="34" charset="0"/>
              <a:buNone/>
            </a:pPr>
            <a:r>
              <a:rPr lang="fr-FR" dirty="0"/>
              <a:t>ATB arrête la multiplication bactérienne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187998" y="5945354"/>
            <a:ext cx="3921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None/>
            </a:pPr>
            <a:r>
              <a:rPr lang="fr-FR" dirty="0"/>
              <a:t>CMB/CMI ≤ 2</a:t>
            </a:r>
            <a:br>
              <a:rPr lang="fr-FR" dirty="0"/>
            </a:br>
            <a:r>
              <a:rPr lang="fr-FR" dirty="0"/>
              <a:t>ATB élimine l’inoculum bactérien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28600"/>
            <a:ext cx="8531352" cy="9906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FR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Notions de CMI et CMB</a:t>
            </a:r>
          </a:p>
        </p:txBody>
      </p:sp>
      <p:graphicFrame>
        <p:nvGraphicFramePr>
          <p:cNvPr id="5" name="Group 31"/>
          <p:cNvGraphicFramePr>
            <a:graphicFrameLocks noGrp="1"/>
          </p:cNvGraphicFramePr>
          <p:nvPr>
            <p:ph idx="1"/>
          </p:nvPr>
        </p:nvGraphicFramePr>
        <p:xfrm>
          <a:off x="755650" y="2040904"/>
          <a:ext cx="7772400" cy="3459798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ATB bactériostatiques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ATB Bactéricides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Chloramphénicol et dérivés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Cyclines ou tétracyclines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Macrolides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Sulfamides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Acide </a:t>
                      </a:r>
                      <a:r>
                        <a:rPr kumimoji="0" lang="fr-F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fusidique</a:t>
                      </a: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Bétalactamines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Aminosides (</a:t>
                      </a:r>
                      <a:r>
                        <a:rPr kumimoji="0" lang="fr-F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aminoglycosides</a:t>
                      </a: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Polypeptides (</a:t>
                      </a:r>
                      <a:r>
                        <a:rPr kumimoji="0" lang="fr-F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polymyxines</a:t>
                      </a: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Imidazolés</a:t>
                      </a:r>
                      <a:endParaRPr kumimoji="0" 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Quinolones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Rifamycines</a:t>
                      </a:r>
                      <a:endParaRPr kumimoji="0" 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Glycopeptides</a:t>
                      </a:r>
                      <a:endParaRPr kumimoji="0" 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Fosfomycine</a:t>
                      </a: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1581</TotalTime>
  <Words>1262</Words>
  <Application>Microsoft Office PowerPoint</Application>
  <PresentationFormat>Affichage à l'écran (4:3)</PresentationFormat>
  <Paragraphs>275</Paragraphs>
  <Slides>24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3" baseType="lpstr">
      <vt:lpstr>Arial</vt:lpstr>
      <vt:lpstr>Arial Black</vt:lpstr>
      <vt:lpstr>Calibri</vt:lpstr>
      <vt:lpstr>Monotype Corsiva</vt:lpstr>
      <vt:lpstr>Times New Roman</vt:lpstr>
      <vt:lpstr>Tw Cen MT</vt:lpstr>
      <vt:lpstr>Wingdings</vt:lpstr>
      <vt:lpstr>Wingdings 2</vt:lpstr>
      <vt:lpstr>Médian</vt:lpstr>
      <vt:lpstr>Antibiotiques</vt:lpstr>
      <vt:lpstr>Introduction </vt:lpstr>
      <vt:lpstr>Introduction </vt:lpstr>
      <vt:lpstr>Classification des antibiotiques</vt:lpstr>
      <vt:lpstr>Classification des antibiotiques</vt:lpstr>
      <vt:lpstr>Classification selon le mécanisme d’action</vt:lpstr>
      <vt:lpstr>Classification selon spectre d’activité</vt:lpstr>
      <vt:lpstr>Notions de CMI et CMB</vt:lpstr>
      <vt:lpstr>Notions de CMI et CMB</vt:lpstr>
      <vt:lpstr>Types d’activité des ATB</vt:lpstr>
      <vt:lpstr>Types d’activité des ATB</vt:lpstr>
      <vt:lpstr>Types d’activité des ATB</vt:lpstr>
      <vt:lpstr>Effets indésirables des ATB</vt:lpstr>
      <vt:lpstr>Présentation PowerPoint</vt:lpstr>
      <vt:lpstr>Critères de choix d’un ATB</vt:lpstr>
      <vt:lpstr>Critères de choix d’un ATB</vt:lpstr>
      <vt:lpstr>Critères de choix d’un ATB</vt:lpstr>
      <vt:lpstr>Critères de choix d’un ATB</vt:lpstr>
      <vt:lpstr>Présentation PowerPoint</vt:lpstr>
      <vt:lpstr>Critères de choix d’un ATB</vt:lpstr>
      <vt:lpstr>Critères de choix d’un ATB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Antibiotiques </dc:title>
  <dc:creator>HABIBA</dc:creator>
  <cp:lastModifiedBy>jn</cp:lastModifiedBy>
  <cp:revision>262</cp:revision>
  <dcterms:created xsi:type="dcterms:W3CDTF">2017-02-22T21:22:02Z</dcterms:created>
  <dcterms:modified xsi:type="dcterms:W3CDTF">2026-03-15T10:04:47Z</dcterms:modified>
</cp:coreProperties>
</file>