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6" r:id="rId2"/>
    <p:sldId id="258" r:id="rId3"/>
    <p:sldId id="259" r:id="rId4"/>
    <p:sldId id="260" r:id="rId5"/>
    <p:sldId id="261" r:id="rId6"/>
    <p:sldId id="262" r:id="rId7"/>
    <p:sldId id="270" r:id="rId8"/>
    <p:sldId id="280" r:id="rId9"/>
    <p:sldId id="265" r:id="rId10"/>
    <p:sldId id="266" r:id="rId11"/>
    <p:sldId id="267" r:id="rId12"/>
    <p:sldId id="281" r:id="rId13"/>
    <p:sldId id="273" r:id="rId14"/>
    <p:sldId id="271" r:id="rId15"/>
    <p:sldId id="272" r:id="rId16"/>
    <p:sldId id="275" r:id="rId17"/>
    <p:sldId id="282" r:id="rId18"/>
    <p:sldId id="283" r:id="rId19"/>
    <p:sldId id="284" r:id="rId20"/>
    <p:sldId id="285" r:id="rId21"/>
    <p:sldId id="286" r:id="rId22"/>
    <p:sldId id="288" r:id="rId23"/>
    <p:sldId id="289" r:id="rId24"/>
    <p:sldId id="290" r:id="rId25"/>
    <p:sldId id="291" r:id="rId26"/>
    <p:sldId id="292" r:id="rId27"/>
    <p:sldId id="293" r:id="rId2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76866" autoAdjust="0"/>
  </p:normalViewPr>
  <p:slideViewPr>
    <p:cSldViewPr>
      <p:cViewPr varScale="1">
        <p:scale>
          <a:sx n="60" d="100"/>
          <a:sy n="60" d="100"/>
        </p:scale>
        <p:origin x="166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2ECBA3-A385-48F6-A057-1A61BC1B7066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57EE4B5-7B4B-4CA0-B568-C249099B426C}">
      <dgm:prSet phldrT="[Texte]" phldr="1" custT="1"/>
      <dgm:spPr/>
      <dgm:t>
        <a:bodyPr/>
        <a:lstStyle/>
        <a:p>
          <a:endParaRPr lang="fr-FR" sz="2000" dirty="0"/>
        </a:p>
      </dgm:t>
    </dgm:pt>
    <dgm:pt modelId="{2F788FF2-6EE5-45ED-89B5-EBA4919B41B9}" type="parTrans" cxnId="{54BA78BD-A35E-4A8B-A15D-4AAA88E6FC21}">
      <dgm:prSet/>
      <dgm:spPr/>
      <dgm:t>
        <a:bodyPr/>
        <a:lstStyle/>
        <a:p>
          <a:endParaRPr lang="fr-FR" sz="2000"/>
        </a:p>
      </dgm:t>
    </dgm:pt>
    <dgm:pt modelId="{9AE46910-D76D-43C8-9305-5923C62A3337}" type="sibTrans" cxnId="{54BA78BD-A35E-4A8B-A15D-4AAA88E6FC21}">
      <dgm:prSet/>
      <dgm:spPr/>
      <dgm:t>
        <a:bodyPr/>
        <a:lstStyle/>
        <a:p>
          <a:endParaRPr lang="fr-FR" sz="2000"/>
        </a:p>
      </dgm:t>
    </dgm:pt>
    <dgm:pt modelId="{C5301451-42E2-47BB-AD9D-F3A9778AB74C}">
      <dgm:prSet phldrT="[Texte]" custT="1"/>
      <dgm:spPr/>
      <dgm:t>
        <a:bodyPr/>
        <a:lstStyle/>
        <a:p>
          <a:r>
            <a:rPr lang="fr-FR" sz="2000" dirty="0"/>
            <a:t>Découverte à partir des donnés empiriques ou par   « </a:t>
          </a:r>
          <a:r>
            <a:rPr lang="fr-FR" sz="2000" dirty="0" err="1"/>
            <a:t>hazard</a:t>
          </a:r>
          <a:r>
            <a:rPr lang="fr-FR" sz="2000" dirty="0"/>
            <a:t> » </a:t>
          </a:r>
        </a:p>
      </dgm:t>
    </dgm:pt>
    <dgm:pt modelId="{FAB70416-59B4-40D7-9DC7-44BFF9238BA9}" type="parTrans" cxnId="{415623E8-1A30-43BB-AAFB-DC9985BAF598}">
      <dgm:prSet/>
      <dgm:spPr/>
      <dgm:t>
        <a:bodyPr/>
        <a:lstStyle/>
        <a:p>
          <a:endParaRPr lang="fr-FR" sz="2000"/>
        </a:p>
      </dgm:t>
    </dgm:pt>
    <dgm:pt modelId="{0B345307-0E28-4583-9229-293445056DD5}" type="sibTrans" cxnId="{415623E8-1A30-43BB-AAFB-DC9985BAF598}">
      <dgm:prSet/>
      <dgm:spPr/>
      <dgm:t>
        <a:bodyPr/>
        <a:lstStyle/>
        <a:p>
          <a:endParaRPr lang="fr-FR" sz="2000"/>
        </a:p>
      </dgm:t>
    </dgm:pt>
    <dgm:pt modelId="{15672F52-5F48-4BBF-9C89-D8D2DBB51A9E}">
      <dgm:prSet phldrT="[Texte]" custT="1"/>
      <dgm:spPr/>
      <dgm:t>
        <a:bodyPr/>
        <a:lstStyle/>
        <a:p>
          <a:r>
            <a:rPr lang="fr-FR" sz="2000" dirty="0"/>
            <a:t>Découverte à partir de connaissance d’un processus physiologique ou d’une cible moléculaire</a:t>
          </a:r>
        </a:p>
      </dgm:t>
    </dgm:pt>
    <dgm:pt modelId="{C9A27DCE-2ECF-41D6-8EF0-12681E9E78E1}" type="parTrans" cxnId="{16BB40EE-C06E-42F3-BA93-6FA292C5F062}">
      <dgm:prSet/>
      <dgm:spPr/>
      <dgm:t>
        <a:bodyPr/>
        <a:lstStyle/>
        <a:p>
          <a:endParaRPr lang="fr-FR" sz="2000"/>
        </a:p>
      </dgm:t>
    </dgm:pt>
    <dgm:pt modelId="{EBCDB751-796C-40FD-8EDF-1CBF53B817CE}" type="sibTrans" cxnId="{16BB40EE-C06E-42F3-BA93-6FA292C5F062}">
      <dgm:prSet/>
      <dgm:spPr/>
      <dgm:t>
        <a:bodyPr/>
        <a:lstStyle/>
        <a:p>
          <a:endParaRPr lang="fr-FR" sz="2000"/>
        </a:p>
      </dgm:t>
    </dgm:pt>
    <dgm:pt modelId="{F2202F84-179E-4AD3-8069-968ACA3D2099}">
      <dgm:prSet phldrT="[Texte]" phldr="1" custT="1"/>
      <dgm:spPr/>
      <dgm:t>
        <a:bodyPr/>
        <a:lstStyle/>
        <a:p>
          <a:endParaRPr lang="fr-FR" sz="2000" dirty="0"/>
        </a:p>
      </dgm:t>
    </dgm:pt>
    <dgm:pt modelId="{6EC5A592-0E9E-40FE-A6F9-4A476B3DCD02}" type="parTrans" cxnId="{2CC7340D-752F-42D8-8EFD-A607CCF47401}">
      <dgm:prSet/>
      <dgm:spPr/>
      <dgm:t>
        <a:bodyPr/>
        <a:lstStyle/>
        <a:p>
          <a:endParaRPr lang="fr-FR" sz="2000"/>
        </a:p>
      </dgm:t>
    </dgm:pt>
    <dgm:pt modelId="{361B0835-BB95-4638-A87B-EC12BAC11905}" type="sibTrans" cxnId="{2CC7340D-752F-42D8-8EFD-A607CCF47401}">
      <dgm:prSet/>
      <dgm:spPr/>
      <dgm:t>
        <a:bodyPr/>
        <a:lstStyle/>
        <a:p>
          <a:endParaRPr lang="fr-FR" sz="2000"/>
        </a:p>
      </dgm:t>
    </dgm:pt>
    <dgm:pt modelId="{EB584552-F71E-4133-A051-B3D399E3D90C}">
      <dgm:prSet phldrT="[Texte]" custT="1"/>
      <dgm:spPr/>
      <dgm:t>
        <a:bodyPr/>
        <a:lstStyle/>
        <a:p>
          <a:r>
            <a:rPr lang="fr-FR" sz="2000" dirty="0"/>
            <a:t>Modélisation moléculaire</a:t>
          </a:r>
        </a:p>
      </dgm:t>
    </dgm:pt>
    <dgm:pt modelId="{0452EFC0-6FFF-4A4A-919F-E9517A645B9F}" type="parTrans" cxnId="{6969995C-2247-44EC-B5E4-0633539F363B}">
      <dgm:prSet/>
      <dgm:spPr/>
      <dgm:t>
        <a:bodyPr/>
        <a:lstStyle/>
        <a:p>
          <a:endParaRPr lang="fr-FR" sz="2000"/>
        </a:p>
      </dgm:t>
    </dgm:pt>
    <dgm:pt modelId="{EE6C1C6A-83E0-4BD2-8BBA-60FD969F2ACC}" type="sibTrans" cxnId="{6969995C-2247-44EC-B5E4-0633539F363B}">
      <dgm:prSet/>
      <dgm:spPr/>
      <dgm:t>
        <a:bodyPr/>
        <a:lstStyle/>
        <a:p>
          <a:endParaRPr lang="fr-FR" sz="2000"/>
        </a:p>
      </dgm:t>
    </dgm:pt>
    <dgm:pt modelId="{807AD3F4-C64E-4E75-9231-E06FEE2E2D05}">
      <dgm:prSet phldrT="[Texte]" custT="1"/>
      <dgm:spPr/>
      <dgm:t>
        <a:bodyPr/>
        <a:lstStyle/>
        <a:p>
          <a:endParaRPr lang="fr-FR" sz="2000" dirty="0"/>
        </a:p>
      </dgm:t>
    </dgm:pt>
    <dgm:pt modelId="{324DDDBF-A901-48B7-8159-91099D039F19}" type="parTrans" cxnId="{3113B59F-DB92-4D71-884C-A09703A669B2}">
      <dgm:prSet/>
      <dgm:spPr/>
      <dgm:t>
        <a:bodyPr/>
        <a:lstStyle/>
        <a:p>
          <a:endParaRPr lang="fr-FR" sz="2000"/>
        </a:p>
      </dgm:t>
    </dgm:pt>
    <dgm:pt modelId="{C5394A85-ECB1-4B4F-BEF1-D90096876346}" type="sibTrans" cxnId="{3113B59F-DB92-4D71-884C-A09703A669B2}">
      <dgm:prSet/>
      <dgm:spPr/>
      <dgm:t>
        <a:bodyPr/>
        <a:lstStyle/>
        <a:p>
          <a:endParaRPr lang="fr-FR" sz="2000"/>
        </a:p>
      </dgm:t>
    </dgm:pt>
    <dgm:pt modelId="{A4BED961-8E0A-4FAD-A306-A2920E1E3A8B}">
      <dgm:prSet phldrT="[Texte]" custT="1"/>
      <dgm:spPr/>
      <dgm:t>
        <a:bodyPr/>
        <a:lstStyle/>
        <a:p>
          <a:r>
            <a:rPr lang="fr-FR" sz="2000" dirty="0"/>
            <a:t>Découverte à partir d’une molécule déjà existante</a:t>
          </a:r>
        </a:p>
      </dgm:t>
    </dgm:pt>
    <dgm:pt modelId="{F1210B46-9050-4776-A8CF-499C00DC2B7C}" type="parTrans" cxnId="{A0ACA89A-6C10-467D-9ABB-5163AD10C2FE}">
      <dgm:prSet/>
      <dgm:spPr/>
      <dgm:t>
        <a:bodyPr/>
        <a:lstStyle/>
        <a:p>
          <a:endParaRPr lang="fr-FR" sz="2000"/>
        </a:p>
      </dgm:t>
    </dgm:pt>
    <dgm:pt modelId="{3A71759F-465C-45CD-8637-6923AC891E6C}" type="sibTrans" cxnId="{A0ACA89A-6C10-467D-9ABB-5163AD10C2FE}">
      <dgm:prSet/>
      <dgm:spPr/>
      <dgm:t>
        <a:bodyPr/>
        <a:lstStyle/>
        <a:p>
          <a:endParaRPr lang="fr-FR" sz="2000"/>
        </a:p>
      </dgm:t>
    </dgm:pt>
    <dgm:pt modelId="{ED4F345B-F1A4-432F-A8A6-A2A0817A7D3E}">
      <dgm:prSet phldrT="[Texte]" phldr="1" custT="1"/>
      <dgm:spPr/>
      <dgm:t>
        <a:bodyPr/>
        <a:lstStyle/>
        <a:p>
          <a:endParaRPr lang="fr-FR" sz="2000" dirty="0"/>
        </a:p>
      </dgm:t>
    </dgm:pt>
    <dgm:pt modelId="{685CBDEB-13CF-4A96-B4A7-4A331BF0E422}" type="sibTrans" cxnId="{BEFA5C0A-1C71-43BE-A9DC-7544C6DB15A6}">
      <dgm:prSet/>
      <dgm:spPr/>
      <dgm:t>
        <a:bodyPr/>
        <a:lstStyle/>
        <a:p>
          <a:endParaRPr lang="fr-FR" sz="2000"/>
        </a:p>
      </dgm:t>
    </dgm:pt>
    <dgm:pt modelId="{DFB32075-0A9B-4791-AD81-5C6BADC8F6B5}" type="parTrans" cxnId="{BEFA5C0A-1C71-43BE-A9DC-7544C6DB15A6}">
      <dgm:prSet/>
      <dgm:spPr/>
      <dgm:t>
        <a:bodyPr/>
        <a:lstStyle/>
        <a:p>
          <a:endParaRPr lang="fr-FR" sz="2000"/>
        </a:p>
      </dgm:t>
    </dgm:pt>
    <dgm:pt modelId="{E42A50B4-EA79-4760-9B85-7A13D4310595}" type="pres">
      <dgm:prSet presAssocID="{E92ECBA3-A385-48F6-A057-1A61BC1B7066}" presName="linearFlow" presStyleCnt="0">
        <dgm:presLayoutVars>
          <dgm:dir/>
          <dgm:animLvl val="lvl"/>
          <dgm:resizeHandles val="exact"/>
        </dgm:presLayoutVars>
      </dgm:prSet>
      <dgm:spPr/>
    </dgm:pt>
    <dgm:pt modelId="{90359B07-FB09-4171-AE34-E098141999E5}" type="pres">
      <dgm:prSet presAssocID="{157EE4B5-7B4B-4CA0-B568-C249099B426C}" presName="composite" presStyleCnt="0"/>
      <dgm:spPr/>
    </dgm:pt>
    <dgm:pt modelId="{561B16EF-6437-4104-93F4-543C5B7F884F}" type="pres">
      <dgm:prSet presAssocID="{157EE4B5-7B4B-4CA0-B568-C249099B426C}" presName="parentText" presStyleLbl="alignNode1" presStyleIdx="0" presStyleCnt="4">
        <dgm:presLayoutVars>
          <dgm:chMax val="1"/>
          <dgm:bulletEnabled val="1"/>
        </dgm:presLayoutVars>
      </dgm:prSet>
      <dgm:spPr/>
    </dgm:pt>
    <dgm:pt modelId="{252210CB-4AAD-43DB-B2A2-617825027344}" type="pres">
      <dgm:prSet presAssocID="{157EE4B5-7B4B-4CA0-B568-C249099B426C}" presName="descendantText" presStyleLbl="alignAcc1" presStyleIdx="0" presStyleCnt="4">
        <dgm:presLayoutVars>
          <dgm:bulletEnabled val="1"/>
        </dgm:presLayoutVars>
      </dgm:prSet>
      <dgm:spPr/>
    </dgm:pt>
    <dgm:pt modelId="{97BEAB10-6485-4892-A653-A7343FBB6427}" type="pres">
      <dgm:prSet presAssocID="{9AE46910-D76D-43C8-9305-5923C62A3337}" presName="sp" presStyleCnt="0"/>
      <dgm:spPr/>
    </dgm:pt>
    <dgm:pt modelId="{F8B8FBAD-2BFA-4AB1-A5D9-3410D5A346A7}" type="pres">
      <dgm:prSet presAssocID="{ED4F345B-F1A4-432F-A8A6-A2A0817A7D3E}" presName="composite" presStyleCnt="0"/>
      <dgm:spPr/>
    </dgm:pt>
    <dgm:pt modelId="{F6283C33-4C0C-46BA-9032-0649857DA251}" type="pres">
      <dgm:prSet presAssocID="{ED4F345B-F1A4-432F-A8A6-A2A0817A7D3E}" presName="parentText" presStyleLbl="alignNode1" presStyleIdx="1" presStyleCnt="4" custLinFactNeighborX="0" custLinFactNeighborY="7160">
        <dgm:presLayoutVars>
          <dgm:chMax val="1"/>
          <dgm:bulletEnabled val="1"/>
        </dgm:presLayoutVars>
      </dgm:prSet>
      <dgm:spPr/>
    </dgm:pt>
    <dgm:pt modelId="{9DAA8EF8-D49E-409B-9DF2-A83B69CFBF49}" type="pres">
      <dgm:prSet presAssocID="{ED4F345B-F1A4-432F-A8A6-A2A0817A7D3E}" presName="descendantText" presStyleLbl="alignAcc1" presStyleIdx="1" presStyleCnt="4">
        <dgm:presLayoutVars>
          <dgm:bulletEnabled val="1"/>
        </dgm:presLayoutVars>
      </dgm:prSet>
      <dgm:spPr/>
    </dgm:pt>
    <dgm:pt modelId="{27CE757E-8AA6-4212-886B-250B8BF638A2}" type="pres">
      <dgm:prSet presAssocID="{685CBDEB-13CF-4A96-B4A7-4A331BF0E422}" presName="sp" presStyleCnt="0"/>
      <dgm:spPr/>
    </dgm:pt>
    <dgm:pt modelId="{AF2CFE33-4D94-41F1-ABEE-8D923D63F78B}" type="pres">
      <dgm:prSet presAssocID="{F2202F84-179E-4AD3-8069-968ACA3D2099}" presName="composite" presStyleCnt="0"/>
      <dgm:spPr/>
    </dgm:pt>
    <dgm:pt modelId="{35C4DBFD-591F-492C-91CF-7C0F5CC89AEA}" type="pres">
      <dgm:prSet presAssocID="{F2202F84-179E-4AD3-8069-968ACA3D2099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E4AEE6F5-DC62-4953-946E-301CA827EF82}" type="pres">
      <dgm:prSet presAssocID="{F2202F84-179E-4AD3-8069-968ACA3D2099}" presName="descendantText" presStyleLbl="alignAcc1" presStyleIdx="2" presStyleCnt="4">
        <dgm:presLayoutVars>
          <dgm:bulletEnabled val="1"/>
        </dgm:presLayoutVars>
      </dgm:prSet>
      <dgm:spPr/>
    </dgm:pt>
    <dgm:pt modelId="{63F9F62D-CF46-4CF8-9137-C5279028449A}" type="pres">
      <dgm:prSet presAssocID="{361B0835-BB95-4638-A87B-EC12BAC11905}" presName="sp" presStyleCnt="0"/>
      <dgm:spPr/>
    </dgm:pt>
    <dgm:pt modelId="{51E6FFFB-CA46-4B1A-A4F9-5E1579C8EABA}" type="pres">
      <dgm:prSet presAssocID="{807AD3F4-C64E-4E75-9231-E06FEE2E2D05}" presName="composite" presStyleCnt="0"/>
      <dgm:spPr/>
    </dgm:pt>
    <dgm:pt modelId="{27A15205-6AE2-42EC-B36C-D45CE824DEED}" type="pres">
      <dgm:prSet presAssocID="{807AD3F4-C64E-4E75-9231-E06FEE2E2D05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A8B2402B-27D4-4E69-A8A6-C2D25623916F}" type="pres">
      <dgm:prSet presAssocID="{807AD3F4-C64E-4E75-9231-E06FEE2E2D05}" presName="descendantText" presStyleLbl="alignAcc1" presStyleIdx="3" presStyleCnt="4">
        <dgm:presLayoutVars>
          <dgm:bulletEnabled val="1"/>
        </dgm:presLayoutVars>
      </dgm:prSet>
      <dgm:spPr/>
    </dgm:pt>
  </dgm:ptLst>
  <dgm:cxnLst>
    <dgm:cxn modelId="{92CB9C02-3640-43DA-AA46-AFF015973085}" type="presOf" srcId="{E92ECBA3-A385-48F6-A057-1A61BC1B7066}" destId="{E42A50B4-EA79-4760-9B85-7A13D4310595}" srcOrd="0" destOrd="0" presId="urn:microsoft.com/office/officeart/2005/8/layout/chevron2"/>
    <dgm:cxn modelId="{BEFA5C0A-1C71-43BE-A9DC-7544C6DB15A6}" srcId="{E92ECBA3-A385-48F6-A057-1A61BC1B7066}" destId="{ED4F345B-F1A4-432F-A8A6-A2A0817A7D3E}" srcOrd="1" destOrd="0" parTransId="{DFB32075-0A9B-4791-AD81-5C6BADC8F6B5}" sibTransId="{685CBDEB-13CF-4A96-B4A7-4A331BF0E422}"/>
    <dgm:cxn modelId="{2CC7340D-752F-42D8-8EFD-A607CCF47401}" srcId="{E92ECBA3-A385-48F6-A057-1A61BC1B7066}" destId="{F2202F84-179E-4AD3-8069-968ACA3D2099}" srcOrd="2" destOrd="0" parTransId="{6EC5A592-0E9E-40FE-A6F9-4A476B3DCD02}" sibTransId="{361B0835-BB95-4638-A87B-EC12BAC11905}"/>
    <dgm:cxn modelId="{6969995C-2247-44EC-B5E4-0633539F363B}" srcId="{F2202F84-179E-4AD3-8069-968ACA3D2099}" destId="{EB584552-F71E-4133-A051-B3D399E3D90C}" srcOrd="0" destOrd="0" parTransId="{0452EFC0-6FFF-4A4A-919F-E9517A645B9F}" sibTransId="{EE6C1C6A-83E0-4BD2-8BBA-60FD969F2ACC}"/>
    <dgm:cxn modelId="{4E4DAF72-4073-4B04-80A1-A59087425C8E}" type="presOf" srcId="{ED4F345B-F1A4-432F-A8A6-A2A0817A7D3E}" destId="{F6283C33-4C0C-46BA-9032-0649857DA251}" srcOrd="0" destOrd="0" presId="urn:microsoft.com/office/officeart/2005/8/layout/chevron2"/>
    <dgm:cxn modelId="{EDA20476-27DE-487D-818A-AF1C4DC936E6}" type="presOf" srcId="{EB584552-F71E-4133-A051-B3D399E3D90C}" destId="{E4AEE6F5-DC62-4953-946E-301CA827EF82}" srcOrd="0" destOrd="0" presId="urn:microsoft.com/office/officeart/2005/8/layout/chevron2"/>
    <dgm:cxn modelId="{EB7B6F7E-43F9-4C7F-AD8B-6834AB5E21C0}" type="presOf" srcId="{A4BED961-8E0A-4FAD-A306-A2920E1E3A8B}" destId="{A8B2402B-27D4-4E69-A8A6-C2D25623916F}" srcOrd="0" destOrd="0" presId="urn:microsoft.com/office/officeart/2005/8/layout/chevron2"/>
    <dgm:cxn modelId="{194FB58E-5080-4D18-A3A1-199FAD3D8CE3}" type="presOf" srcId="{157EE4B5-7B4B-4CA0-B568-C249099B426C}" destId="{561B16EF-6437-4104-93F4-543C5B7F884F}" srcOrd="0" destOrd="0" presId="urn:microsoft.com/office/officeart/2005/8/layout/chevron2"/>
    <dgm:cxn modelId="{A0ACA89A-6C10-467D-9ABB-5163AD10C2FE}" srcId="{807AD3F4-C64E-4E75-9231-E06FEE2E2D05}" destId="{A4BED961-8E0A-4FAD-A306-A2920E1E3A8B}" srcOrd="0" destOrd="0" parTransId="{F1210B46-9050-4776-A8CF-499C00DC2B7C}" sibTransId="{3A71759F-465C-45CD-8637-6923AC891E6C}"/>
    <dgm:cxn modelId="{3113B59F-DB92-4D71-884C-A09703A669B2}" srcId="{E92ECBA3-A385-48F6-A057-1A61BC1B7066}" destId="{807AD3F4-C64E-4E75-9231-E06FEE2E2D05}" srcOrd="3" destOrd="0" parTransId="{324DDDBF-A901-48B7-8159-91099D039F19}" sibTransId="{C5394A85-ECB1-4B4F-BEF1-D90096876346}"/>
    <dgm:cxn modelId="{A64DB3A8-BB3A-4A24-9ABF-7B4CFB2EFAF7}" type="presOf" srcId="{15672F52-5F48-4BBF-9C89-D8D2DBB51A9E}" destId="{9DAA8EF8-D49E-409B-9DF2-A83B69CFBF49}" srcOrd="0" destOrd="0" presId="urn:microsoft.com/office/officeart/2005/8/layout/chevron2"/>
    <dgm:cxn modelId="{54BA78BD-A35E-4A8B-A15D-4AAA88E6FC21}" srcId="{E92ECBA3-A385-48F6-A057-1A61BC1B7066}" destId="{157EE4B5-7B4B-4CA0-B568-C249099B426C}" srcOrd="0" destOrd="0" parTransId="{2F788FF2-6EE5-45ED-89B5-EBA4919B41B9}" sibTransId="{9AE46910-D76D-43C8-9305-5923C62A3337}"/>
    <dgm:cxn modelId="{D90C4AE4-D89A-4C61-9FEA-A3C9BD0B33B8}" type="presOf" srcId="{C5301451-42E2-47BB-AD9D-F3A9778AB74C}" destId="{252210CB-4AAD-43DB-B2A2-617825027344}" srcOrd="0" destOrd="0" presId="urn:microsoft.com/office/officeart/2005/8/layout/chevron2"/>
    <dgm:cxn modelId="{5F098AE4-545D-422E-B627-83E06408CCBA}" type="presOf" srcId="{F2202F84-179E-4AD3-8069-968ACA3D2099}" destId="{35C4DBFD-591F-492C-91CF-7C0F5CC89AEA}" srcOrd="0" destOrd="0" presId="urn:microsoft.com/office/officeart/2005/8/layout/chevron2"/>
    <dgm:cxn modelId="{415623E8-1A30-43BB-AAFB-DC9985BAF598}" srcId="{157EE4B5-7B4B-4CA0-B568-C249099B426C}" destId="{C5301451-42E2-47BB-AD9D-F3A9778AB74C}" srcOrd="0" destOrd="0" parTransId="{FAB70416-59B4-40D7-9DC7-44BFF9238BA9}" sibTransId="{0B345307-0E28-4583-9229-293445056DD5}"/>
    <dgm:cxn modelId="{16BB40EE-C06E-42F3-BA93-6FA292C5F062}" srcId="{ED4F345B-F1A4-432F-A8A6-A2A0817A7D3E}" destId="{15672F52-5F48-4BBF-9C89-D8D2DBB51A9E}" srcOrd="0" destOrd="0" parTransId="{C9A27DCE-2ECF-41D6-8EF0-12681E9E78E1}" sibTransId="{EBCDB751-796C-40FD-8EDF-1CBF53B817CE}"/>
    <dgm:cxn modelId="{E8D8FAFA-3318-41FB-8408-CAF3BDA497E2}" type="presOf" srcId="{807AD3F4-C64E-4E75-9231-E06FEE2E2D05}" destId="{27A15205-6AE2-42EC-B36C-D45CE824DEED}" srcOrd="0" destOrd="0" presId="urn:microsoft.com/office/officeart/2005/8/layout/chevron2"/>
    <dgm:cxn modelId="{252895FC-03A5-402B-B0A3-E87875B3B652}" type="presParOf" srcId="{E42A50B4-EA79-4760-9B85-7A13D4310595}" destId="{90359B07-FB09-4171-AE34-E098141999E5}" srcOrd="0" destOrd="0" presId="urn:microsoft.com/office/officeart/2005/8/layout/chevron2"/>
    <dgm:cxn modelId="{CA0313A0-5890-4C3F-87D8-EB11969C79A0}" type="presParOf" srcId="{90359B07-FB09-4171-AE34-E098141999E5}" destId="{561B16EF-6437-4104-93F4-543C5B7F884F}" srcOrd="0" destOrd="0" presId="urn:microsoft.com/office/officeart/2005/8/layout/chevron2"/>
    <dgm:cxn modelId="{159C39CE-DB10-4B0B-BA65-EB60E3994F5E}" type="presParOf" srcId="{90359B07-FB09-4171-AE34-E098141999E5}" destId="{252210CB-4AAD-43DB-B2A2-617825027344}" srcOrd="1" destOrd="0" presId="urn:microsoft.com/office/officeart/2005/8/layout/chevron2"/>
    <dgm:cxn modelId="{5CF271E7-0303-4C1D-93B4-7DF50DFC8D98}" type="presParOf" srcId="{E42A50B4-EA79-4760-9B85-7A13D4310595}" destId="{97BEAB10-6485-4892-A653-A7343FBB6427}" srcOrd="1" destOrd="0" presId="urn:microsoft.com/office/officeart/2005/8/layout/chevron2"/>
    <dgm:cxn modelId="{030C4C97-1AF1-49B8-A127-31DCEA6C1652}" type="presParOf" srcId="{E42A50B4-EA79-4760-9B85-7A13D4310595}" destId="{F8B8FBAD-2BFA-4AB1-A5D9-3410D5A346A7}" srcOrd="2" destOrd="0" presId="urn:microsoft.com/office/officeart/2005/8/layout/chevron2"/>
    <dgm:cxn modelId="{FC6BB301-9F9B-438B-A9F2-FC6208C86470}" type="presParOf" srcId="{F8B8FBAD-2BFA-4AB1-A5D9-3410D5A346A7}" destId="{F6283C33-4C0C-46BA-9032-0649857DA251}" srcOrd="0" destOrd="0" presId="urn:microsoft.com/office/officeart/2005/8/layout/chevron2"/>
    <dgm:cxn modelId="{D23FB683-56B0-449D-85DE-BEBF3162E5DE}" type="presParOf" srcId="{F8B8FBAD-2BFA-4AB1-A5D9-3410D5A346A7}" destId="{9DAA8EF8-D49E-409B-9DF2-A83B69CFBF49}" srcOrd="1" destOrd="0" presId="urn:microsoft.com/office/officeart/2005/8/layout/chevron2"/>
    <dgm:cxn modelId="{CFCD41AC-EB90-4335-9FAB-BE49DA5ABC4B}" type="presParOf" srcId="{E42A50B4-EA79-4760-9B85-7A13D4310595}" destId="{27CE757E-8AA6-4212-886B-250B8BF638A2}" srcOrd="3" destOrd="0" presId="urn:microsoft.com/office/officeart/2005/8/layout/chevron2"/>
    <dgm:cxn modelId="{0A8488BD-DDCA-463F-BF06-803C17FD5C1B}" type="presParOf" srcId="{E42A50B4-EA79-4760-9B85-7A13D4310595}" destId="{AF2CFE33-4D94-41F1-ABEE-8D923D63F78B}" srcOrd="4" destOrd="0" presId="urn:microsoft.com/office/officeart/2005/8/layout/chevron2"/>
    <dgm:cxn modelId="{09DDD69D-40BA-4E40-B91B-2D4ECFCC5790}" type="presParOf" srcId="{AF2CFE33-4D94-41F1-ABEE-8D923D63F78B}" destId="{35C4DBFD-591F-492C-91CF-7C0F5CC89AEA}" srcOrd="0" destOrd="0" presId="urn:microsoft.com/office/officeart/2005/8/layout/chevron2"/>
    <dgm:cxn modelId="{4428F884-0BAD-41D5-A099-6867AF63CE61}" type="presParOf" srcId="{AF2CFE33-4D94-41F1-ABEE-8D923D63F78B}" destId="{E4AEE6F5-DC62-4953-946E-301CA827EF82}" srcOrd="1" destOrd="0" presId="urn:microsoft.com/office/officeart/2005/8/layout/chevron2"/>
    <dgm:cxn modelId="{C5E07A94-370F-48E0-9686-CB7359F795D7}" type="presParOf" srcId="{E42A50B4-EA79-4760-9B85-7A13D4310595}" destId="{63F9F62D-CF46-4CF8-9137-C5279028449A}" srcOrd="5" destOrd="0" presId="urn:microsoft.com/office/officeart/2005/8/layout/chevron2"/>
    <dgm:cxn modelId="{CB81D538-B30F-4A05-9197-BA1D44D2F056}" type="presParOf" srcId="{E42A50B4-EA79-4760-9B85-7A13D4310595}" destId="{51E6FFFB-CA46-4B1A-A4F9-5E1579C8EABA}" srcOrd="6" destOrd="0" presId="urn:microsoft.com/office/officeart/2005/8/layout/chevron2"/>
    <dgm:cxn modelId="{E58DDF41-FC51-43A8-9D06-6835B35B4BBC}" type="presParOf" srcId="{51E6FFFB-CA46-4B1A-A4F9-5E1579C8EABA}" destId="{27A15205-6AE2-42EC-B36C-D45CE824DEED}" srcOrd="0" destOrd="0" presId="urn:microsoft.com/office/officeart/2005/8/layout/chevron2"/>
    <dgm:cxn modelId="{46C9720A-2541-48E2-95E6-FFA09A17FD84}" type="presParOf" srcId="{51E6FFFB-CA46-4B1A-A4F9-5E1579C8EABA}" destId="{A8B2402B-27D4-4E69-A8A6-C2D25623916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B3FF8A1-07DE-4AA8-9E88-B6FA36892E51}" type="doc">
      <dgm:prSet loTypeId="urn:microsoft.com/office/officeart/2005/8/layout/arrow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A923B80-D9A1-4655-B6CA-1DEDBC3DA17B}">
      <dgm:prSet phldrT="[Texte]"/>
      <dgm:spPr/>
      <dgm:t>
        <a:bodyPr/>
        <a:lstStyle/>
        <a:p>
          <a:r>
            <a:rPr lang="fr-FR" dirty="0"/>
            <a:t>Pharmacologie expérimentale </a:t>
          </a:r>
        </a:p>
      </dgm:t>
    </dgm:pt>
    <dgm:pt modelId="{882088C0-2D83-4593-A113-4CDBA2CB29A0}" type="parTrans" cxnId="{64F8D68F-33BD-4B09-B532-024D8ED18B08}">
      <dgm:prSet/>
      <dgm:spPr/>
      <dgm:t>
        <a:bodyPr/>
        <a:lstStyle/>
        <a:p>
          <a:endParaRPr lang="fr-FR"/>
        </a:p>
      </dgm:t>
    </dgm:pt>
    <dgm:pt modelId="{1933991A-E314-48F3-846D-0DD5ADD86411}" type="sibTrans" cxnId="{64F8D68F-33BD-4B09-B532-024D8ED18B08}">
      <dgm:prSet/>
      <dgm:spPr/>
      <dgm:t>
        <a:bodyPr/>
        <a:lstStyle/>
        <a:p>
          <a:endParaRPr lang="fr-FR"/>
        </a:p>
      </dgm:t>
    </dgm:pt>
    <dgm:pt modelId="{229F6F7E-18C9-43B5-8424-EB54912CFE5D}">
      <dgm:prSet phldrT="[Texte]"/>
      <dgm:spPr/>
      <dgm:t>
        <a:bodyPr/>
        <a:lstStyle/>
        <a:p>
          <a:r>
            <a:rPr lang="fr-FR" dirty="0"/>
            <a:t>Toxicologie expérimentale </a:t>
          </a:r>
        </a:p>
      </dgm:t>
    </dgm:pt>
    <dgm:pt modelId="{4059D2B6-15C2-4A45-94A4-EAA69372E481}" type="parTrans" cxnId="{862B071A-2AC5-4A81-91F7-4C5E4C39F0C8}">
      <dgm:prSet/>
      <dgm:spPr/>
      <dgm:t>
        <a:bodyPr/>
        <a:lstStyle/>
        <a:p>
          <a:endParaRPr lang="fr-FR"/>
        </a:p>
      </dgm:t>
    </dgm:pt>
    <dgm:pt modelId="{3CC8630C-D056-48AB-A787-170076625D30}" type="sibTrans" cxnId="{862B071A-2AC5-4A81-91F7-4C5E4C39F0C8}">
      <dgm:prSet/>
      <dgm:spPr/>
      <dgm:t>
        <a:bodyPr/>
        <a:lstStyle/>
        <a:p>
          <a:endParaRPr lang="fr-FR"/>
        </a:p>
      </dgm:t>
    </dgm:pt>
    <dgm:pt modelId="{966FA473-1D5D-43D1-BBE8-9BBD48420BA5}" type="pres">
      <dgm:prSet presAssocID="{5B3FF8A1-07DE-4AA8-9E88-B6FA36892E51}" presName="compositeShape" presStyleCnt="0">
        <dgm:presLayoutVars>
          <dgm:chMax val="2"/>
          <dgm:dir/>
          <dgm:resizeHandles val="exact"/>
        </dgm:presLayoutVars>
      </dgm:prSet>
      <dgm:spPr/>
    </dgm:pt>
    <dgm:pt modelId="{19FAEE97-7918-449F-BF3F-F19F03EC7AAF}" type="pres">
      <dgm:prSet presAssocID="{5B3FF8A1-07DE-4AA8-9E88-B6FA36892E51}" presName="ribbon" presStyleLbl="node1" presStyleIdx="0" presStyleCnt="1"/>
      <dgm:spPr/>
    </dgm:pt>
    <dgm:pt modelId="{EE30D137-4ED4-4230-A864-69B815409E96}" type="pres">
      <dgm:prSet presAssocID="{5B3FF8A1-07DE-4AA8-9E88-B6FA36892E51}" presName="leftArrowText" presStyleLbl="node1" presStyleIdx="0" presStyleCnt="1">
        <dgm:presLayoutVars>
          <dgm:chMax val="0"/>
          <dgm:bulletEnabled val="1"/>
        </dgm:presLayoutVars>
      </dgm:prSet>
      <dgm:spPr/>
    </dgm:pt>
    <dgm:pt modelId="{9C1D4858-BEAC-454C-99BA-0CC102842368}" type="pres">
      <dgm:prSet presAssocID="{5B3FF8A1-07DE-4AA8-9E88-B6FA36892E51}" presName="rightArrow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2F8FCA16-B295-418F-83F9-988EAAC9DC86}" type="presOf" srcId="{0A923B80-D9A1-4655-B6CA-1DEDBC3DA17B}" destId="{EE30D137-4ED4-4230-A864-69B815409E96}" srcOrd="0" destOrd="0" presId="urn:microsoft.com/office/officeart/2005/8/layout/arrow6"/>
    <dgm:cxn modelId="{862B071A-2AC5-4A81-91F7-4C5E4C39F0C8}" srcId="{5B3FF8A1-07DE-4AA8-9E88-B6FA36892E51}" destId="{229F6F7E-18C9-43B5-8424-EB54912CFE5D}" srcOrd="1" destOrd="0" parTransId="{4059D2B6-15C2-4A45-94A4-EAA69372E481}" sibTransId="{3CC8630C-D056-48AB-A787-170076625D30}"/>
    <dgm:cxn modelId="{CB564060-1882-4D84-94C8-AB3FEEFF8AB3}" type="presOf" srcId="{229F6F7E-18C9-43B5-8424-EB54912CFE5D}" destId="{9C1D4858-BEAC-454C-99BA-0CC102842368}" srcOrd="0" destOrd="0" presId="urn:microsoft.com/office/officeart/2005/8/layout/arrow6"/>
    <dgm:cxn modelId="{64F8D68F-33BD-4B09-B532-024D8ED18B08}" srcId="{5B3FF8A1-07DE-4AA8-9E88-B6FA36892E51}" destId="{0A923B80-D9A1-4655-B6CA-1DEDBC3DA17B}" srcOrd="0" destOrd="0" parTransId="{882088C0-2D83-4593-A113-4CDBA2CB29A0}" sibTransId="{1933991A-E314-48F3-846D-0DD5ADD86411}"/>
    <dgm:cxn modelId="{492B72A7-00C7-4021-AD09-AB9F502BD2FA}" type="presOf" srcId="{5B3FF8A1-07DE-4AA8-9E88-B6FA36892E51}" destId="{966FA473-1D5D-43D1-BBE8-9BBD48420BA5}" srcOrd="0" destOrd="0" presId="urn:microsoft.com/office/officeart/2005/8/layout/arrow6"/>
    <dgm:cxn modelId="{40FC5CF4-7704-49EA-BC97-EB996C4C238E}" type="presParOf" srcId="{966FA473-1D5D-43D1-BBE8-9BBD48420BA5}" destId="{19FAEE97-7918-449F-BF3F-F19F03EC7AAF}" srcOrd="0" destOrd="0" presId="urn:microsoft.com/office/officeart/2005/8/layout/arrow6"/>
    <dgm:cxn modelId="{D91E8873-F2E8-4DDF-8CD0-05391AF4C628}" type="presParOf" srcId="{966FA473-1D5D-43D1-BBE8-9BBD48420BA5}" destId="{EE30D137-4ED4-4230-A864-69B815409E96}" srcOrd="1" destOrd="0" presId="urn:microsoft.com/office/officeart/2005/8/layout/arrow6"/>
    <dgm:cxn modelId="{2FC8FB12-B184-455F-A635-BA6C86AF77CF}" type="presParOf" srcId="{966FA473-1D5D-43D1-BBE8-9BBD48420BA5}" destId="{9C1D4858-BEAC-454C-99BA-0CC102842368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1B16EF-6437-4104-93F4-543C5B7F884F}">
      <dsp:nvSpPr>
        <dsp:cNvPr id="0" name=""/>
        <dsp:cNvSpPr/>
      </dsp:nvSpPr>
      <dsp:spPr>
        <a:xfrm rot="5400000">
          <a:off x="-168903" y="171488"/>
          <a:ext cx="1126024" cy="78821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000" kern="1200" dirty="0"/>
        </a:p>
      </dsp:txBody>
      <dsp:txXfrm rot="-5400000">
        <a:off x="1" y="396694"/>
        <a:ext cx="788217" cy="337807"/>
      </dsp:txXfrm>
    </dsp:sp>
    <dsp:sp modelId="{252210CB-4AAD-43DB-B2A2-617825027344}">
      <dsp:nvSpPr>
        <dsp:cNvPr id="0" name=""/>
        <dsp:cNvSpPr/>
      </dsp:nvSpPr>
      <dsp:spPr>
        <a:xfrm rot="5400000">
          <a:off x="3421455" y="-2630653"/>
          <a:ext cx="731915" cy="59983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000" kern="1200" dirty="0"/>
            <a:t>Découverte à partir des donnés empiriques ou par   « </a:t>
          </a:r>
          <a:r>
            <a:rPr lang="fr-FR" sz="2000" kern="1200" dirty="0" err="1"/>
            <a:t>hazard</a:t>
          </a:r>
          <a:r>
            <a:rPr lang="fr-FR" sz="2000" kern="1200" dirty="0"/>
            <a:t> » </a:t>
          </a:r>
        </a:p>
      </dsp:txBody>
      <dsp:txXfrm rot="-5400000">
        <a:off x="788217" y="38314"/>
        <a:ext cx="5962663" cy="660457"/>
      </dsp:txXfrm>
    </dsp:sp>
    <dsp:sp modelId="{F6283C33-4C0C-46BA-9032-0649857DA251}">
      <dsp:nvSpPr>
        <dsp:cNvPr id="0" name=""/>
        <dsp:cNvSpPr/>
      </dsp:nvSpPr>
      <dsp:spPr>
        <a:xfrm rot="5400000">
          <a:off x="-168903" y="1229713"/>
          <a:ext cx="1126024" cy="78821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000" kern="1200" dirty="0"/>
        </a:p>
      </dsp:txBody>
      <dsp:txXfrm rot="-5400000">
        <a:off x="1" y="1454919"/>
        <a:ext cx="788217" cy="337807"/>
      </dsp:txXfrm>
    </dsp:sp>
    <dsp:sp modelId="{9DAA8EF8-D49E-409B-9DF2-A83B69CFBF49}">
      <dsp:nvSpPr>
        <dsp:cNvPr id="0" name=""/>
        <dsp:cNvSpPr/>
      </dsp:nvSpPr>
      <dsp:spPr>
        <a:xfrm rot="5400000">
          <a:off x="3421455" y="-1653051"/>
          <a:ext cx="731915" cy="59983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000" kern="1200" dirty="0"/>
            <a:t>Découverte à partir de connaissance d’un processus physiologique ou d’une cible moléculaire</a:t>
          </a:r>
        </a:p>
      </dsp:txBody>
      <dsp:txXfrm rot="-5400000">
        <a:off x="788217" y="1015916"/>
        <a:ext cx="5962663" cy="660457"/>
      </dsp:txXfrm>
    </dsp:sp>
    <dsp:sp modelId="{35C4DBFD-591F-492C-91CF-7C0F5CC89AEA}">
      <dsp:nvSpPr>
        <dsp:cNvPr id="0" name=""/>
        <dsp:cNvSpPr/>
      </dsp:nvSpPr>
      <dsp:spPr>
        <a:xfrm rot="5400000">
          <a:off x="-168903" y="2126692"/>
          <a:ext cx="1126024" cy="78821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000" kern="1200" dirty="0"/>
        </a:p>
      </dsp:txBody>
      <dsp:txXfrm rot="-5400000">
        <a:off x="1" y="2351898"/>
        <a:ext cx="788217" cy="337807"/>
      </dsp:txXfrm>
    </dsp:sp>
    <dsp:sp modelId="{E4AEE6F5-DC62-4953-946E-301CA827EF82}">
      <dsp:nvSpPr>
        <dsp:cNvPr id="0" name=""/>
        <dsp:cNvSpPr/>
      </dsp:nvSpPr>
      <dsp:spPr>
        <a:xfrm rot="5400000">
          <a:off x="3421455" y="-675449"/>
          <a:ext cx="731915" cy="59983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000" kern="1200" dirty="0"/>
            <a:t>Modélisation moléculaire</a:t>
          </a:r>
        </a:p>
      </dsp:txBody>
      <dsp:txXfrm rot="-5400000">
        <a:off x="788217" y="1993518"/>
        <a:ext cx="5962663" cy="660457"/>
      </dsp:txXfrm>
    </dsp:sp>
    <dsp:sp modelId="{27A15205-6AE2-42EC-B36C-D45CE824DEED}">
      <dsp:nvSpPr>
        <dsp:cNvPr id="0" name=""/>
        <dsp:cNvSpPr/>
      </dsp:nvSpPr>
      <dsp:spPr>
        <a:xfrm rot="5400000">
          <a:off x="-168903" y="3104294"/>
          <a:ext cx="1126024" cy="78821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000" kern="1200" dirty="0"/>
        </a:p>
      </dsp:txBody>
      <dsp:txXfrm rot="-5400000">
        <a:off x="1" y="3329500"/>
        <a:ext cx="788217" cy="337807"/>
      </dsp:txXfrm>
    </dsp:sp>
    <dsp:sp modelId="{A8B2402B-27D4-4E69-A8A6-C2D25623916F}">
      <dsp:nvSpPr>
        <dsp:cNvPr id="0" name=""/>
        <dsp:cNvSpPr/>
      </dsp:nvSpPr>
      <dsp:spPr>
        <a:xfrm rot="5400000">
          <a:off x="3421455" y="302152"/>
          <a:ext cx="731915" cy="59983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000" kern="1200" dirty="0"/>
            <a:t>Découverte à partir d’une molécule déjà existante</a:t>
          </a:r>
        </a:p>
      </dsp:txBody>
      <dsp:txXfrm rot="-5400000">
        <a:off x="788217" y="2971120"/>
        <a:ext cx="5962663" cy="6604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FAEE97-7918-449F-BF3F-F19F03EC7AAF}">
      <dsp:nvSpPr>
        <dsp:cNvPr id="0" name=""/>
        <dsp:cNvSpPr/>
      </dsp:nvSpPr>
      <dsp:spPr>
        <a:xfrm>
          <a:off x="0" y="812799"/>
          <a:ext cx="6096000" cy="2438400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30D137-4ED4-4230-A864-69B815409E96}">
      <dsp:nvSpPr>
        <dsp:cNvPr id="0" name=""/>
        <dsp:cNvSpPr/>
      </dsp:nvSpPr>
      <dsp:spPr>
        <a:xfrm>
          <a:off x="731520" y="1239519"/>
          <a:ext cx="2011680" cy="1194816"/>
        </a:xfrm>
        <a:prstGeom prst="rect">
          <a:avLst/>
        </a:prstGeom>
        <a:noFill/>
        <a:ln w="1905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8232" rIns="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kern="1200" dirty="0"/>
            <a:t>Pharmacologie expérimentale </a:t>
          </a:r>
        </a:p>
      </dsp:txBody>
      <dsp:txXfrm>
        <a:off x="731520" y="1239519"/>
        <a:ext cx="2011680" cy="1194816"/>
      </dsp:txXfrm>
    </dsp:sp>
    <dsp:sp modelId="{9C1D4858-BEAC-454C-99BA-0CC102842368}">
      <dsp:nvSpPr>
        <dsp:cNvPr id="0" name=""/>
        <dsp:cNvSpPr/>
      </dsp:nvSpPr>
      <dsp:spPr>
        <a:xfrm>
          <a:off x="3048000" y="1629663"/>
          <a:ext cx="2377440" cy="1194816"/>
        </a:xfrm>
        <a:prstGeom prst="rect">
          <a:avLst/>
        </a:prstGeom>
        <a:noFill/>
        <a:ln w="1905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8232" rIns="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kern="1200" dirty="0"/>
            <a:t>Toxicologie expérimentale </a:t>
          </a:r>
        </a:p>
      </dsp:txBody>
      <dsp:txXfrm>
        <a:off x="3048000" y="1629663"/>
        <a:ext cx="2377440" cy="11948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1AA0F9-7237-4D47-9814-5ED75A14A601}" type="datetimeFigureOut">
              <a:rPr lang="fr-FR" smtClean="0"/>
              <a:pPr/>
              <a:t>23/02/2026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6A4BD1-045A-4F3B-8586-655E1AB6B14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6A4BD1-045A-4F3B-8586-655E1AB6B141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6A4BD1-045A-4F3B-8586-655E1AB6B141}" type="slidenum">
              <a:rPr lang="fr-FR" smtClean="0"/>
              <a:pPr/>
              <a:t>24</a:t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6A4BD1-045A-4F3B-8586-655E1AB6B141}" type="slidenum">
              <a:rPr lang="fr-FR" smtClean="0"/>
              <a:pPr/>
              <a:t>25</a:t>
            </a:fld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6A4BD1-045A-4F3B-8586-655E1AB6B141}" type="slidenum">
              <a:rPr lang="fr-FR" smtClean="0"/>
              <a:pPr/>
              <a:t>26</a:t>
            </a:fld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6A4BD1-045A-4F3B-8586-655E1AB6B141}" type="slidenum">
              <a:rPr lang="fr-FR" smtClean="0"/>
              <a:pPr/>
              <a:t>27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6A4BD1-045A-4F3B-8586-655E1AB6B141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6A4BD1-045A-4F3B-8586-655E1AB6B141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9F0A4-7A08-42BF-BCB8-37ED6A5658AE}" type="slidenum">
              <a:rPr lang="fr-FR" smtClean="0"/>
              <a:pPr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580534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9F0A4-7A08-42BF-BCB8-37ED6A5658AE}" type="slidenum">
              <a:rPr lang="fr-FR" smtClean="0"/>
              <a:pPr/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38241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40C7B1-5329-4C6B-93EF-AB480B03FD5A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15628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40C7B1-5329-4C6B-93EF-AB480B03FD5A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15628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9F0A4-7A08-42BF-BCB8-37ED6A5658AE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05369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6A4BD1-045A-4F3B-8586-655E1AB6B141}" type="slidenum">
              <a:rPr lang="fr-FR" smtClean="0"/>
              <a:pPr/>
              <a:t>23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23/02/2026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23/02/2026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23/02/2026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fr-BE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23/02/2026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23/02/2026</a:t>
            </a:fld>
            <a:endParaRPr lang="fr-BE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pPr/>
              <a:t>23/02/2026</a:t>
            </a:fld>
            <a:endParaRPr lang="fr-BE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pPr/>
              <a:t>23/02/2026</a:t>
            </a:fld>
            <a:endParaRPr lang="fr-BE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BE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23/02/2026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23/02/2026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23/02/2026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A309A6D-C09C-4548-B29A-6CF363A7E532}" type="datetimeFigureOut">
              <a:rPr lang="fr-FR" smtClean="0"/>
              <a:pPr/>
              <a:t>23/02/2026</a:t>
            </a:fld>
            <a:endParaRPr lang="fr-BE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23/02/2026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chno-science.net/definition/2787.html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928794" y="4038600"/>
            <a:ext cx="6910406" cy="1828800"/>
          </a:xfrm>
        </p:spPr>
        <p:txBody>
          <a:bodyPr>
            <a:normAutofit/>
          </a:bodyPr>
          <a:lstStyle/>
          <a:p>
            <a:pPr algn="ctr"/>
            <a:r>
              <a:rPr lang="fr-FR" sz="4000" dirty="0"/>
              <a:t>Développement </a:t>
            </a:r>
            <a:br>
              <a:rPr lang="fr-FR" sz="4000" dirty="0"/>
            </a:br>
            <a:r>
              <a:rPr lang="fr-FR" sz="4000" dirty="0"/>
              <a:t>du médicament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2362200" y="6050037"/>
            <a:ext cx="6705600" cy="685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fr-FR" sz="2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 FETATI.H</a:t>
            </a: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143644"/>
            <a:ext cx="228601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fr-FR" sz="2600" dirty="0">
                <a:solidFill>
                  <a:srgbClr val="FFFFFF"/>
                </a:solidFill>
              </a:rPr>
              <a:t>2025-2026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14282" y="91180"/>
            <a:ext cx="878687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Simplified Arabic" pitchFamily="18" charset="-78"/>
                <a:ea typeface="Calibri" pitchFamily="34" charset="0"/>
                <a:cs typeface="Cambria" pitchFamily="18" charset="0"/>
              </a:rPr>
              <a:t>Ministère de l’enseignement supérieur et de la recherche scientifique</a:t>
            </a:r>
            <a:br>
              <a:rPr kumimoji="0" lang="fr-FR" sz="1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Simplified Arabic" pitchFamily="18" charset="-78"/>
                <a:ea typeface="Calibri" pitchFamily="34" charset="0"/>
                <a:cs typeface="Cambria" pitchFamily="18" charset="0"/>
              </a:rPr>
            </a:br>
            <a:r>
              <a:rPr kumimoji="0" lang="fr-FR" sz="1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Simplified Arabic" pitchFamily="18" charset="-78"/>
                <a:ea typeface="Calibri" pitchFamily="34" charset="0"/>
                <a:cs typeface="Cambria" pitchFamily="18" charset="0"/>
              </a:rPr>
              <a:t>Université</a:t>
            </a:r>
            <a:r>
              <a:rPr kumimoji="0" lang="fr-FR" sz="1600" b="1" i="0" u="none" strike="noStrike" cap="none" normalizeH="0" dirty="0">
                <a:ln>
                  <a:noFill/>
                </a:ln>
                <a:solidFill>
                  <a:schemeClr val="tx2"/>
                </a:solidFill>
                <a:effectLst/>
                <a:latin typeface="Simplified Arabic" pitchFamily="18" charset="-78"/>
                <a:ea typeface="Calibri" pitchFamily="34" charset="0"/>
                <a:cs typeface="Cambria" pitchFamily="18" charset="0"/>
              </a:rPr>
              <a:t> Oran1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Simplified Arabic" pitchFamily="18" charset="-78"/>
                <a:ea typeface="Calibri" pitchFamily="34" charset="0"/>
                <a:cs typeface="Cambria" pitchFamily="18" charset="0"/>
              </a:rPr>
              <a:t>Faculté de médecine d’Oran</a:t>
            </a:r>
            <a:br>
              <a:rPr kumimoji="0" lang="fr-FR" sz="1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Simplified Arabic" pitchFamily="18" charset="-78"/>
                <a:ea typeface="Calibri" pitchFamily="34" charset="0"/>
                <a:cs typeface="Cambria" pitchFamily="18" charset="0"/>
              </a:rPr>
            </a:br>
            <a:r>
              <a:rPr kumimoji="0" lang="fr-FR" sz="1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Simplified Arabic" pitchFamily="18" charset="-78"/>
                <a:ea typeface="Calibri" pitchFamily="34" charset="0"/>
                <a:cs typeface="Cambria" pitchFamily="18" charset="0"/>
              </a:rPr>
              <a:t>Département de Pharmacie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Simplified Arabic" pitchFamily="18" charset="-78"/>
                <a:ea typeface="Calibri" pitchFamily="34" charset="0"/>
                <a:cs typeface="Cambria" pitchFamily="18" charset="0"/>
              </a:rPr>
              <a:t>Module de Pharmacologie	</a:t>
            </a:r>
            <a:endParaRPr kumimoji="0" lang="fr-FR" sz="18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85000" lnSpcReduction="20000"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38DCE8D-44D6-437A-B90F-80D06241445C}" type="slidenum">
              <a:rPr lang="fr-FR" sz="1400" smtClean="0"/>
              <a:pPr eaLnBrk="1" hangingPunct="1"/>
              <a:t>10</a:t>
            </a:fld>
            <a:endParaRPr lang="fr-FR" sz="1400"/>
          </a:p>
        </p:txBody>
      </p:sp>
      <p:sp>
        <p:nvSpPr>
          <p:cNvPr id="6" name="Titr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b="1" dirty="0"/>
              <a:t>II. ESSAIS PRE-CLINIQUES</a:t>
            </a:r>
          </a:p>
        </p:txBody>
      </p:sp>
      <p:graphicFrame>
        <p:nvGraphicFramePr>
          <p:cNvPr id="7" name="Diagramme 6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137699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323528" y="2204864"/>
            <a:ext cx="8153400" cy="1795640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fr-FR" sz="3200" dirty="0">
                <a:cs typeface="Times New Roman" pitchFamily="18" charset="0"/>
              </a:rPr>
              <a:t>Consiste à </a:t>
            </a:r>
            <a:r>
              <a:rPr lang="fr-FR" sz="3200" dirty="0">
                <a:solidFill>
                  <a:srgbClr val="0070C0"/>
                </a:solidFill>
                <a:cs typeface="Times New Roman" pitchFamily="18" charset="0"/>
              </a:rPr>
              <a:t>sélectionner</a:t>
            </a:r>
            <a:r>
              <a:rPr lang="fr-FR" sz="3200" dirty="0">
                <a:cs typeface="Times New Roman" pitchFamily="18" charset="0"/>
              </a:rPr>
              <a:t> les molécules présentant une </a:t>
            </a:r>
            <a:r>
              <a:rPr lang="fr-FR" sz="3200" dirty="0">
                <a:solidFill>
                  <a:srgbClr val="0070C0"/>
                </a:solidFill>
                <a:cs typeface="Times New Roman" pitchFamily="18" charset="0"/>
              </a:rPr>
              <a:t>activité pharmacodynamique </a:t>
            </a:r>
            <a:r>
              <a:rPr lang="fr-FR" sz="3200" dirty="0">
                <a:cs typeface="Times New Roman" pitchFamily="18" charset="0"/>
              </a:rPr>
              <a:t>(</a:t>
            </a:r>
            <a:r>
              <a:rPr lang="fr-FR" sz="3200" dirty="0">
                <a:solidFill>
                  <a:srgbClr val="0070C0"/>
                </a:solidFill>
                <a:cs typeface="Times New Roman" pitchFamily="18" charset="0"/>
              </a:rPr>
              <a:t>Screening Pharmacologique</a:t>
            </a:r>
            <a:r>
              <a:rPr lang="fr-FR" sz="3200" dirty="0">
                <a:cs typeface="Times New Roman" pitchFamily="18" charset="0"/>
              </a:rPr>
              <a:t>).</a:t>
            </a:r>
            <a:endParaRPr lang="fr-FR" dirty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28596" y="80946"/>
            <a:ext cx="8153400" cy="990600"/>
          </a:xfrm>
        </p:spPr>
        <p:txBody>
          <a:bodyPr>
            <a:noAutofit/>
          </a:bodyPr>
          <a:lstStyle/>
          <a:p>
            <a:pPr marL="742950" indent="-742950" algn="ctr">
              <a:buFont typeface="+mj-lt"/>
              <a:buAutoNum type="arabicPeriod"/>
            </a:pPr>
            <a:r>
              <a:rPr lang="fr-FR" sz="2800" b="1" dirty="0">
                <a:solidFill>
                  <a:srgbClr val="00B050"/>
                </a:solidFill>
              </a:rPr>
              <a:t> PHARMACOLOGIE EXPERIMENTALE</a:t>
            </a:r>
            <a:endParaRPr lang="fr-FR" sz="2000" b="1" dirty="0">
              <a:solidFill>
                <a:srgbClr val="00B050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F5709EE-82A6-448B-AABC-20DB2D68E4FD}" type="slidenum">
              <a:rPr lang="fr-FR" smtClean="0"/>
              <a:pPr/>
              <a:t>11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05443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323528" y="2204864"/>
            <a:ext cx="8153400" cy="44958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fr-FR" sz="2800" dirty="0"/>
              <a:t>Elle vise à définir pour un médicament:</a:t>
            </a:r>
          </a:p>
          <a:p>
            <a:pPr algn="just"/>
            <a:endParaRPr lang="fr-FR" sz="2800" dirty="0"/>
          </a:p>
          <a:p>
            <a:pPr lvl="1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fr-FR" sz="2400" dirty="0"/>
              <a:t> </a:t>
            </a:r>
            <a:r>
              <a:rPr lang="fr-FR" sz="2400" b="1" dirty="0"/>
              <a:t>L’effet principal ou l’effet thérapeutique</a:t>
            </a:r>
            <a:endParaRPr lang="fr-FR" sz="2400" dirty="0"/>
          </a:p>
          <a:p>
            <a:pPr lvl="1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fr-FR" sz="2400" dirty="0"/>
              <a:t> </a:t>
            </a:r>
            <a:r>
              <a:rPr lang="fr-FR" sz="2400" b="1" dirty="0"/>
              <a:t>Le mécanisme d’action </a:t>
            </a:r>
            <a:r>
              <a:rPr lang="fr-FR" sz="2400" dirty="0"/>
              <a:t>(mise en jeu de médiateurs ou de récepteurs).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fr-FR" sz="2400" dirty="0"/>
              <a:t>  </a:t>
            </a:r>
            <a:r>
              <a:rPr lang="fr-FR" sz="2400" b="1" dirty="0"/>
              <a:t>Propriétés pharmacocinétiques.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fr-FR" sz="2400" b="1" dirty="0"/>
              <a:t>Détermination de la </a:t>
            </a:r>
            <a:r>
              <a:rPr lang="fr-FR" sz="2400" b="1" dirty="0">
                <a:solidFill>
                  <a:srgbClr val="0070C0"/>
                </a:solidFill>
              </a:rPr>
              <a:t>Dose efficace 50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q"/>
            </a:pPr>
            <a:endParaRPr lang="fr-FR" sz="2400" dirty="0"/>
          </a:p>
          <a:p>
            <a:pPr algn="just"/>
            <a:endParaRPr lang="fr-FR" sz="2800" dirty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742950" indent="-742950" algn="ctr">
              <a:buFont typeface="+mj-lt"/>
              <a:buAutoNum type="arabicPeriod"/>
            </a:pPr>
            <a:r>
              <a:rPr lang="fr-FR" sz="4000" b="1" dirty="0">
                <a:solidFill>
                  <a:srgbClr val="00B050"/>
                </a:solidFill>
              </a:rPr>
              <a:t> </a:t>
            </a:r>
            <a:r>
              <a:rPr lang="fr-FR" sz="3100" b="1" dirty="0">
                <a:solidFill>
                  <a:srgbClr val="00B050"/>
                </a:solidFill>
              </a:rPr>
              <a:t>PHARMACOLOGIE EXPERIMENTALE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F5709EE-82A6-448B-AABC-20DB2D68E4FD}" type="slidenum">
              <a:rPr lang="fr-FR" smtClean="0"/>
              <a:pPr/>
              <a:t>12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05443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85000" lnSpcReduction="20000"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09F11E4-A245-45AA-B0C5-E9070B6885CF}" type="slidenum">
              <a:rPr lang="fr-FR" sz="1400" smtClean="0"/>
              <a:pPr eaLnBrk="1" hangingPunct="1"/>
              <a:t>13</a:t>
            </a:fld>
            <a:endParaRPr lang="fr-FR" sz="1400"/>
          </a:p>
        </p:txBody>
      </p:sp>
      <p:sp>
        <p:nvSpPr>
          <p:cNvPr id="3" name="AutoShape 4" descr="RÃ©sultat de recherche d'images pour &quot;ciclosporin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0" y="1516698"/>
            <a:ext cx="9144000" cy="5341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4517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SCREENING PHARMACOLOGIQUE</a:t>
            </a:r>
          </a:p>
        </p:txBody>
      </p:sp>
    </p:spTree>
    <p:extLst>
      <p:ext uri="{BB962C8B-B14F-4D97-AF65-F5344CB8AC3E}">
        <p14:creationId xmlns:p14="http://schemas.microsoft.com/office/powerpoint/2010/main" val="3321810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285720" y="152384"/>
            <a:ext cx="8215338" cy="990600"/>
          </a:xfrm>
        </p:spPr>
        <p:txBody>
          <a:bodyPr>
            <a:normAutofit fontScale="90000"/>
          </a:bodyPr>
          <a:lstStyle/>
          <a:p>
            <a:r>
              <a:rPr lang="fr-FR" dirty="0"/>
              <a:t>SCREENING PHARMACOLOGIQUE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900238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fr-FR" sz="2400" dirty="0"/>
              <a:t>C’est un criblage des molécules par des tests codifiés pour découvrir d’éventuelles propriétés pharmacologiques</a:t>
            </a:r>
          </a:p>
        </p:txBody>
      </p:sp>
      <p:grpSp>
        <p:nvGrpSpPr>
          <p:cNvPr id="10" name="Groupe 9"/>
          <p:cNvGrpSpPr/>
          <p:nvPr/>
        </p:nvGrpSpPr>
        <p:grpSpPr>
          <a:xfrm>
            <a:off x="1071538" y="3357562"/>
            <a:ext cx="6500858" cy="2928958"/>
            <a:chOff x="1071538" y="2157397"/>
            <a:chExt cx="6500858" cy="4700603"/>
          </a:xfrm>
        </p:grpSpPr>
        <p:sp>
          <p:nvSpPr>
            <p:cNvPr id="6" name="Virage 5"/>
            <p:cNvSpPr/>
            <p:nvPr/>
          </p:nvSpPr>
          <p:spPr>
            <a:xfrm rot="5400000">
              <a:off x="3571868" y="2614594"/>
              <a:ext cx="1785950" cy="3357586"/>
            </a:xfrm>
            <a:prstGeom prst="bentArrow">
              <a:avLst>
                <a:gd name="adj1" fmla="val 14333"/>
                <a:gd name="adj2" fmla="val 22511"/>
                <a:gd name="adj3" fmla="val 16467"/>
                <a:gd name="adj4" fmla="val 50150"/>
              </a:avLst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5400000">
              <a:off x="4772028" y="1385865"/>
              <a:ext cx="2028836" cy="3571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8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071538" y="2257404"/>
              <a:ext cx="1714512" cy="171451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</p:pic>
        <p:pic>
          <p:nvPicPr>
            <p:cNvPr id="9" name="Picture 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714876" y="5257800"/>
              <a:ext cx="2085975" cy="1600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  <p:extLst>
      <p:ext uri="{BB962C8B-B14F-4D97-AF65-F5344CB8AC3E}">
        <p14:creationId xmlns:p14="http://schemas.microsoft.com/office/powerpoint/2010/main" val="37267109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SCREENING PHARMACOLOGIQUE</a:t>
            </a:r>
          </a:p>
        </p:txBody>
      </p:sp>
      <p:grpSp>
        <p:nvGrpSpPr>
          <p:cNvPr id="11" name="Groupe 10"/>
          <p:cNvGrpSpPr/>
          <p:nvPr/>
        </p:nvGrpSpPr>
        <p:grpSpPr>
          <a:xfrm>
            <a:off x="1071538" y="1429887"/>
            <a:ext cx="6429420" cy="2143129"/>
            <a:chOff x="1080016" y="1928813"/>
            <a:chExt cx="7192454" cy="3943354"/>
          </a:xfrm>
        </p:grpSpPr>
        <p:sp>
          <p:nvSpPr>
            <p:cNvPr id="5" name="Rectangle à coins arrondis 4"/>
            <p:cNvSpPr/>
            <p:nvPr/>
          </p:nvSpPr>
          <p:spPr>
            <a:xfrm>
              <a:off x="3071812" y="1928813"/>
              <a:ext cx="3442501" cy="1071562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/>
                <a:t>SCREENING PHARMACOLOGIQUE</a:t>
              </a:r>
            </a:p>
          </p:txBody>
        </p:sp>
        <p:sp>
          <p:nvSpPr>
            <p:cNvPr id="6" name="Ellipse 5"/>
            <p:cNvSpPr/>
            <p:nvPr/>
          </p:nvSpPr>
          <p:spPr>
            <a:xfrm>
              <a:off x="1080016" y="4031946"/>
              <a:ext cx="2700337" cy="1800225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sz="1600" dirty="0"/>
                <a:t>SCREENING GÉNÉRAL</a:t>
              </a:r>
            </a:p>
            <a:p>
              <a:pPr algn="ctr">
                <a:defRPr/>
              </a:pPr>
              <a:r>
                <a:rPr lang="fr-FR" sz="1600" dirty="0"/>
                <a:t>(complet, primaire)</a:t>
              </a:r>
            </a:p>
          </p:txBody>
        </p:sp>
        <p:sp>
          <p:nvSpPr>
            <p:cNvPr id="7" name="Ellipse 6"/>
            <p:cNvSpPr/>
            <p:nvPr/>
          </p:nvSpPr>
          <p:spPr>
            <a:xfrm>
              <a:off x="5572132" y="4071942"/>
              <a:ext cx="2700338" cy="1800225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sz="1600" dirty="0"/>
                <a:t>SCREENING ORIENTÉ</a:t>
              </a:r>
            </a:p>
            <a:p>
              <a:pPr algn="ctr">
                <a:defRPr/>
              </a:pPr>
              <a:r>
                <a:rPr lang="fr-FR" sz="1600" dirty="0"/>
                <a:t>(secondaire)</a:t>
              </a:r>
            </a:p>
          </p:txBody>
        </p:sp>
        <p:cxnSp>
          <p:nvCxnSpPr>
            <p:cNvPr id="8" name="Connecteur droit 7"/>
            <p:cNvCxnSpPr/>
            <p:nvPr/>
          </p:nvCxnSpPr>
          <p:spPr>
            <a:xfrm rot="10800000" flipV="1">
              <a:off x="2214563" y="3536950"/>
              <a:ext cx="2376487" cy="0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9" name="Connecteur droit avec flèche 8"/>
            <p:cNvCxnSpPr/>
            <p:nvPr/>
          </p:nvCxnSpPr>
          <p:spPr>
            <a:xfrm rot="5400000">
              <a:off x="1944688" y="3770313"/>
              <a:ext cx="53975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0" name="Connecteur en angle 9"/>
            <p:cNvCxnSpPr/>
            <p:nvPr/>
          </p:nvCxnSpPr>
          <p:spPr>
            <a:xfrm rot="16200000" flipH="1">
              <a:off x="5202238" y="2362200"/>
              <a:ext cx="1079500" cy="2339975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13" name="ZoneTexte 12"/>
          <p:cNvSpPr txBox="1"/>
          <p:nvPr/>
        </p:nvSpPr>
        <p:spPr>
          <a:xfrm>
            <a:off x="70266" y="3681136"/>
            <a:ext cx="4357718" cy="307776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600" dirty="0"/>
              <a:t>C’est la présélection systématique des molécules sur plusieurs tests physiologiques (cardio-vasculaire, digestif, respiratoire…).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fr-FR" sz="1600" b="1" i="1" dirty="0">
                <a:solidFill>
                  <a:srgbClr val="7030A0"/>
                </a:solidFill>
              </a:rPr>
              <a:t>But:</a:t>
            </a:r>
          </a:p>
          <a:p>
            <a:pPr>
              <a:defRPr/>
            </a:pPr>
            <a:r>
              <a:rPr lang="fr-FR" sz="1600" dirty="0"/>
              <a:t>- Trouver l’activité considérée comme principale .</a:t>
            </a:r>
          </a:p>
          <a:p>
            <a:pPr>
              <a:defRPr/>
            </a:pPr>
            <a:r>
              <a:rPr lang="fr-FR" sz="1600" dirty="0"/>
              <a:t>-Informer rapidement les chimistes pour le pilotage des nouvelles synthèses .</a:t>
            </a:r>
          </a:p>
          <a:p>
            <a:pPr marL="285750" indent="-285750">
              <a:buFontTx/>
              <a:buChar char="-"/>
              <a:defRPr/>
            </a:pPr>
            <a:r>
              <a:rPr lang="fr-FR" sz="1600" dirty="0"/>
              <a:t>Eliminer les substances insuffisamment  actives</a:t>
            </a:r>
          </a:p>
          <a:p>
            <a:pPr marL="285750" indent="-285750">
              <a:buFontTx/>
              <a:buChar char="-"/>
              <a:defRPr/>
            </a:pPr>
            <a:r>
              <a:rPr lang="fr-CA" sz="1600" dirty="0"/>
              <a:t>Sélection des hits (Molécules actives)</a:t>
            </a:r>
            <a:endParaRPr lang="fr-FR" sz="1600" dirty="0"/>
          </a:p>
          <a:p>
            <a:endParaRPr lang="fr-FR" sz="1600" dirty="0"/>
          </a:p>
        </p:txBody>
      </p:sp>
      <p:sp>
        <p:nvSpPr>
          <p:cNvPr id="14" name="ZoneTexte 13"/>
          <p:cNvSpPr txBox="1"/>
          <p:nvPr/>
        </p:nvSpPr>
        <p:spPr>
          <a:xfrm>
            <a:off x="4501734" y="3645024"/>
            <a:ext cx="4572000" cy="30469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defRPr/>
            </a:pPr>
            <a:r>
              <a:rPr lang="fr-FR" sz="1600" dirty="0">
                <a:solidFill>
                  <a:schemeClr val="dk1"/>
                </a:solidFill>
              </a:rPr>
              <a:t>C’est la recherche d’une ou de plusieurs activités définies dans un ou plusieurs domaines à l’aide d’un ou de plusieurs tests physiologiques (recherche de l’activité anti-inflammatoire d’un dérivé stéroïdien).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fr-FR" sz="1600" b="1" i="1" dirty="0">
                <a:solidFill>
                  <a:srgbClr val="7030A0"/>
                </a:solidFill>
              </a:rPr>
              <a:t>BUT:</a:t>
            </a:r>
          </a:p>
          <a:p>
            <a:pPr>
              <a:defRPr/>
            </a:pPr>
            <a:r>
              <a:rPr lang="fr-FR" sz="1600" dirty="0"/>
              <a:t>- Evaluation de l’activité des molécules préparées dans un but précis.</a:t>
            </a:r>
          </a:p>
          <a:p>
            <a:pPr marL="285750" indent="-285750">
              <a:buFontTx/>
              <a:buChar char="-"/>
              <a:defRPr/>
            </a:pPr>
            <a:r>
              <a:rPr lang="fr-FR" sz="1600" dirty="0"/>
              <a:t>Etablissement de la relation structure chimique-activité pharmacologique dans des séries homogènes.</a:t>
            </a:r>
          </a:p>
          <a:p>
            <a:pPr marL="285750" indent="-285750">
              <a:buFontTx/>
              <a:buChar char="-"/>
              <a:defRPr/>
            </a:pPr>
            <a:r>
              <a:rPr lang="fr-FR" sz="1600" dirty="0"/>
              <a:t>Sélection des Leads (Chef de fil)</a:t>
            </a:r>
          </a:p>
        </p:txBody>
      </p:sp>
    </p:spTree>
    <p:extLst>
      <p:ext uri="{BB962C8B-B14F-4D97-AF65-F5344CB8AC3E}">
        <p14:creationId xmlns:p14="http://schemas.microsoft.com/office/powerpoint/2010/main" val="31357515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fr-FR" b="1" dirty="0">
                <a:solidFill>
                  <a:srgbClr val="00B050"/>
                </a:solidFill>
              </a:rPr>
              <a:t>PHARMACOLOGIE EXPERIMENTALE</a:t>
            </a:r>
            <a:endParaRPr lang="fr-FR" dirty="0"/>
          </a:p>
        </p:txBody>
      </p:sp>
      <p:sp>
        <p:nvSpPr>
          <p:cNvPr id="4" name="Espace réservé du contenu 5"/>
          <p:cNvSpPr>
            <a:spLocks noGrp="1"/>
          </p:cNvSpPr>
          <p:nvPr>
            <p:ph sz="quarter" idx="1"/>
          </p:nvPr>
        </p:nvSpPr>
        <p:spPr>
          <a:xfrm>
            <a:off x="428596" y="2500306"/>
            <a:ext cx="8153400" cy="1368152"/>
          </a:xfrm>
          <a:ln w="28575">
            <a:solidFill>
              <a:schemeClr val="accent2"/>
            </a:solidFill>
          </a:ln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fr-FR" sz="2600" dirty="0"/>
              <a:t>  La dose efficace 50 est la dose qui inhibe l’apparition de 50% du symptôme de la pathologie expérimentale induite chez les animaux de laboratoire.</a:t>
            </a:r>
          </a:p>
          <a:p>
            <a:pPr algn="just"/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2000232" y="1857364"/>
            <a:ext cx="4572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i="1" dirty="0">
                <a:solidFill>
                  <a:srgbClr val="FF0000"/>
                </a:solidFill>
              </a:rPr>
              <a:t>Dose efficace 50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3929066"/>
            <a:ext cx="5200650" cy="264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742950" indent="-742950">
              <a:buFont typeface="+mj-lt"/>
              <a:buAutoNum type="arabicPeriod" startAt="2"/>
            </a:pPr>
            <a:r>
              <a:rPr lang="fr-FR" b="1" dirty="0">
                <a:solidFill>
                  <a:srgbClr val="00B050"/>
                </a:solidFill>
              </a:rPr>
              <a:t>Toxicologie expérimentale </a:t>
            </a:r>
          </a:p>
        </p:txBody>
      </p:sp>
      <p:sp>
        <p:nvSpPr>
          <p:cNvPr id="5" name="Espace réservé du contenu 2"/>
          <p:cNvSpPr>
            <a:spLocks noGrp="1"/>
          </p:cNvSpPr>
          <p:nvPr>
            <p:ph sz="quarter" idx="1"/>
          </p:nvPr>
        </p:nvSpPr>
        <p:spPr>
          <a:xfrm>
            <a:off x="500034" y="1571612"/>
            <a:ext cx="8153400" cy="1471610"/>
          </a:xfrm>
        </p:spPr>
        <p:txBody>
          <a:bodyPr>
            <a:noAutofit/>
          </a:bodyPr>
          <a:lstStyle/>
          <a:p>
            <a:pPr marL="274320" indent="-274320" algn="ctr">
              <a:lnSpc>
                <a:spcPct val="170000"/>
              </a:lnSpc>
              <a:buClr>
                <a:schemeClr val="accent3"/>
              </a:buClr>
              <a:buNone/>
              <a:defRPr/>
            </a:pPr>
            <a:r>
              <a:rPr lang="fr-FR" sz="2000" dirty="0"/>
              <a:t>un ensemble d’essais qui permettent   d’évaluer expérimentalement sur l’animal, la </a:t>
            </a:r>
            <a:r>
              <a:rPr lang="fr-FR" sz="2000" b="1" dirty="0"/>
              <a:t>sécurité </a:t>
            </a:r>
            <a:r>
              <a:rPr lang="fr-FR" sz="2000" dirty="0"/>
              <a:t>d’un médicament nouveau et d’apprécier les risques qu’il présente pour l’homme. 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fr-FR" sz="2000" dirty="0"/>
              <a:t> </a:t>
            </a:r>
          </a:p>
          <a:p>
            <a:endParaRPr lang="fr-FR" sz="2000" dirty="0"/>
          </a:p>
        </p:txBody>
      </p:sp>
      <p:sp>
        <p:nvSpPr>
          <p:cNvPr id="4" name="ZoneTexte 3"/>
          <p:cNvSpPr txBox="1"/>
          <p:nvPr/>
        </p:nvSpPr>
        <p:spPr>
          <a:xfrm>
            <a:off x="500034" y="3643314"/>
            <a:ext cx="800105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7030A0"/>
              </a:buClr>
              <a:buFont typeface="Wingdings" pitchFamily="2" charset="2"/>
              <a:buChar char="v"/>
            </a:pPr>
            <a:r>
              <a:rPr lang="fr-FR" sz="2400" b="1" dirty="0"/>
              <a:t>Intérêt :</a:t>
            </a:r>
          </a:p>
          <a:p>
            <a:pPr marL="274320" indent="-274320">
              <a:buClr>
                <a:schemeClr val="accent3"/>
              </a:buClr>
              <a:defRPr/>
            </a:pPr>
            <a:r>
              <a:rPr lang="fr-FR" dirty="0"/>
              <a:t>ils permettent de déterminer : 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fr-FR" dirty="0"/>
              <a:t>La Limite d’innocuité du produit  ou dose maximale tolérée (DL50, dose NOAEL)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fr-FR" dirty="0"/>
              <a:t>La toxicité:  les cellules,  tissus et organes et cibles et les fonctions physiologiques altérées 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fr-FR" dirty="0"/>
              <a:t>Les risques </a:t>
            </a:r>
            <a:r>
              <a:rPr lang="fr-FR" dirty="0" err="1"/>
              <a:t>génotoxiques</a:t>
            </a:r>
            <a:r>
              <a:rPr lang="fr-FR" dirty="0"/>
              <a:t> et cancérogènes 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fr-FR" dirty="0"/>
              <a:t>Les risques de malformation congénitale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2"/>
            </a:pPr>
            <a:r>
              <a:rPr lang="fr-FR" dirty="0">
                <a:solidFill>
                  <a:srgbClr val="00B050"/>
                </a:solidFill>
              </a:rPr>
              <a:t>Toxicologie expérimentale 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000100" y="1500174"/>
            <a:ext cx="6715172" cy="36933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Essaies de toxicologie expérimentale</a:t>
            </a:r>
          </a:p>
        </p:txBody>
      </p:sp>
      <p:grpSp>
        <p:nvGrpSpPr>
          <p:cNvPr id="5" name="Groupe 4"/>
          <p:cNvGrpSpPr/>
          <p:nvPr/>
        </p:nvGrpSpPr>
        <p:grpSpPr>
          <a:xfrm>
            <a:off x="500034" y="1928802"/>
            <a:ext cx="8143932" cy="2414582"/>
            <a:chOff x="0" y="-429588"/>
            <a:chExt cx="9144000" cy="3629988"/>
          </a:xfrm>
        </p:grpSpPr>
        <p:sp>
          <p:nvSpPr>
            <p:cNvPr id="6" name="AutoShape 5"/>
            <p:cNvSpPr>
              <a:spLocks noChangeArrowheads="1"/>
            </p:cNvSpPr>
            <p:nvPr/>
          </p:nvSpPr>
          <p:spPr bwMode="auto">
            <a:xfrm>
              <a:off x="2057400" y="-429588"/>
              <a:ext cx="4800599" cy="762000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9525">
              <a:solidFill>
                <a:srgbClr val="FFFF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dirty="0"/>
                <a:t>Essais pré-requis </a:t>
              </a:r>
            </a:p>
          </p:txBody>
        </p:sp>
        <p:sp>
          <p:nvSpPr>
            <p:cNvPr id="7" name="AutoShape 9"/>
            <p:cNvSpPr>
              <a:spLocks noChangeArrowheads="1"/>
            </p:cNvSpPr>
            <p:nvPr/>
          </p:nvSpPr>
          <p:spPr bwMode="auto">
            <a:xfrm>
              <a:off x="5867400" y="1143000"/>
              <a:ext cx="3276600" cy="838200"/>
            </a:xfrm>
            <a:prstGeom prst="cube">
              <a:avLst>
                <a:gd name="adj" fmla="val 25000"/>
              </a:avLst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dirty="0">
                  <a:solidFill>
                    <a:schemeClr val="tx1"/>
                  </a:solidFill>
                </a:rPr>
                <a:t>Essais de </a:t>
              </a:r>
              <a:r>
                <a:rPr lang="fr-FR" b="1" dirty="0">
                  <a:solidFill>
                    <a:schemeClr val="tx1"/>
                  </a:solidFill>
                </a:rPr>
                <a:t>Mutagenèse</a:t>
              </a:r>
              <a:r>
                <a:rPr lang="fr-FR" dirty="0">
                  <a:solidFill>
                    <a:schemeClr val="tx1"/>
                  </a:solidFill>
                </a:rPr>
                <a:t> </a:t>
              </a:r>
            </a:p>
          </p:txBody>
        </p:sp>
        <p:sp>
          <p:nvSpPr>
            <p:cNvPr id="8" name="AutoShape 10"/>
            <p:cNvSpPr>
              <a:spLocks noChangeArrowheads="1"/>
            </p:cNvSpPr>
            <p:nvPr/>
          </p:nvSpPr>
          <p:spPr bwMode="auto">
            <a:xfrm>
              <a:off x="0" y="1143000"/>
              <a:ext cx="3581400" cy="914400"/>
            </a:xfrm>
            <a:prstGeom prst="cube">
              <a:avLst>
                <a:gd name="adj" fmla="val 25000"/>
              </a:avLst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dirty="0">
                  <a:solidFill>
                    <a:schemeClr val="tx1"/>
                  </a:solidFill>
                </a:rPr>
                <a:t>Administration unique 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b="1" dirty="0">
                  <a:solidFill>
                    <a:schemeClr val="tx1"/>
                  </a:solidFill>
                </a:rPr>
                <a:t>Toxicité aigue</a:t>
              </a:r>
            </a:p>
          </p:txBody>
        </p:sp>
        <p:sp>
          <p:nvSpPr>
            <p:cNvPr id="9" name="AutoShape 11"/>
            <p:cNvSpPr>
              <a:spLocks noChangeArrowheads="1"/>
            </p:cNvSpPr>
            <p:nvPr/>
          </p:nvSpPr>
          <p:spPr bwMode="auto">
            <a:xfrm>
              <a:off x="2209800" y="2286000"/>
              <a:ext cx="4572000" cy="914400"/>
            </a:xfrm>
            <a:prstGeom prst="cube">
              <a:avLst>
                <a:gd name="adj" fmla="val 25000"/>
              </a:avLst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fr-FR" dirty="0">
                <a:solidFill>
                  <a:schemeClr val="tx1"/>
                </a:solidFill>
              </a:endParaRP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dirty="0">
                  <a:solidFill>
                    <a:schemeClr val="tx1"/>
                  </a:solidFill>
                </a:rPr>
                <a:t>Administration réitérée à court terme 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b="1" dirty="0">
                  <a:solidFill>
                    <a:schemeClr val="tx1"/>
                  </a:solidFill>
                </a:rPr>
                <a:t>Toxicité </a:t>
              </a:r>
              <a:r>
                <a:rPr lang="fr-FR" b="1" dirty="0" err="1">
                  <a:solidFill>
                    <a:schemeClr val="tx1"/>
                  </a:solidFill>
                </a:rPr>
                <a:t>sub-aigue</a:t>
              </a:r>
              <a:r>
                <a:rPr lang="fr-FR" b="1" dirty="0">
                  <a:solidFill>
                    <a:schemeClr val="tx1"/>
                  </a:solidFill>
                </a:rPr>
                <a:t> 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fr-FR" b="1" dirty="0">
                <a:solidFill>
                  <a:schemeClr val="tx1"/>
                </a:solidFill>
              </a:endParaRPr>
            </a:p>
          </p:txBody>
        </p:sp>
        <p:sp>
          <p:nvSpPr>
            <p:cNvPr id="10" name="AutoShape 12"/>
            <p:cNvSpPr>
              <a:spLocks noChangeArrowheads="1"/>
            </p:cNvSpPr>
            <p:nvPr/>
          </p:nvSpPr>
          <p:spPr bwMode="auto">
            <a:xfrm rot="3015743">
              <a:off x="1562100" y="495300"/>
              <a:ext cx="304800" cy="685800"/>
            </a:xfrm>
            <a:prstGeom prst="downArrow">
              <a:avLst>
                <a:gd name="adj1" fmla="val 50000"/>
                <a:gd name="adj2" fmla="val 5625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1" name="AutoShape 13"/>
            <p:cNvSpPr>
              <a:spLocks noChangeArrowheads="1"/>
            </p:cNvSpPr>
            <p:nvPr/>
          </p:nvSpPr>
          <p:spPr bwMode="auto">
            <a:xfrm>
              <a:off x="4530811" y="1503559"/>
              <a:ext cx="228599" cy="987015"/>
            </a:xfrm>
            <a:prstGeom prst="downArrow">
              <a:avLst>
                <a:gd name="adj1" fmla="val 50000"/>
                <a:gd name="adj2" fmla="val 166667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2" name="AutoShape 14"/>
            <p:cNvSpPr>
              <a:spLocks noChangeArrowheads="1"/>
            </p:cNvSpPr>
            <p:nvPr/>
          </p:nvSpPr>
          <p:spPr bwMode="auto">
            <a:xfrm rot="18593193">
              <a:off x="7124700" y="419100"/>
              <a:ext cx="304800" cy="685800"/>
            </a:xfrm>
            <a:prstGeom prst="downArrow">
              <a:avLst>
                <a:gd name="adj1" fmla="val 50000"/>
                <a:gd name="adj2" fmla="val 5625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3" name="ZoneTexte 12"/>
          <p:cNvSpPr txBox="1"/>
          <p:nvPr/>
        </p:nvSpPr>
        <p:spPr>
          <a:xfrm>
            <a:off x="3143240" y="2357430"/>
            <a:ext cx="29289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Réalisés avant toute administration à l’Homme.</a:t>
            </a:r>
          </a:p>
        </p:txBody>
      </p:sp>
      <p:grpSp>
        <p:nvGrpSpPr>
          <p:cNvPr id="20" name="Groupe 19"/>
          <p:cNvGrpSpPr/>
          <p:nvPr/>
        </p:nvGrpSpPr>
        <p:grpSpPr>
          <a:xfrm>
            <a:off x="428628" y="4572008"/>
            <a:ext cx="8072462" cy="2214578"/>
            <a:chOff x="0" y="3925614"/>
            <a:chExt cx="9144000" cy="2932386"/>
          </a:xfrm>
        </p:grpSpPr>
        <p:sp>
          <p:nvSpPr>
            <p:cNvPr id="21" name="AutoShape 20"/>
            <p:cNvSpPr>
              <a:spLocks noChangeArrowheads="1"/>
            </p:cNvSpPr>
            <p:nvPr/>
          </p:nvSpPr>
          <p:spPr bwMode="auto">
            <a:xfrm>
              <a:off x="4495800" y="5249917"/>
              <a:ext cx="160848" cy="54128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2" name="AutoShape 21"/>
            <p:cNvSpPr>
              <a:spLocks noChangeArrowheads="1"/>
            </p:cNvSpPr>
            <p:nvPr/>
          </p:nvSpPr>
          <p:spPr bwMode="auto">
            <a:xfrm rot="3015743">
              <a:off x="2247900" y="4305300"/>
              <a:ext cx="304800" cy="685800"/>
            </a:xfrm>
            <a:prstGeom prst="downArrow">
              <a:avLst>
                <a:gd name="adj1" fmla="val 50000"/>
                <a:gd name="adj2" fmla="val 5625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grpSp>
          <p:nvGrpSpPr>
            <p:cNvPr id="23" name="Groupe 19"/>
            <p:cNvGrpSpPr/>
            <p:nvPr/>
          </p:nvGrpSpPr>
          <p:grpSpPr>
            <a:xfrm>
              <a:off x="0" y="3925614"/>
              <a:ext cx="9144000" cy="2932386"/>
              <a:chOff x="0" y="3925614"/>
              <a:chExt cx="9144000" cy="2932386"/>
            </a:xfrm>
          </p:grpSpPr>
          <p:sp>
            <p:nvSpPr>
              <p:cNvPr id="24" name="AutoShape 15"/>
              <p:cNvSpPr>
                <a:spLocks noChangeArrowheads="1"/>
              </p:cNvSpPr>
              <p:nvPr/>
            </p:nvSpPr>
            <p:spPr bwMode="auto">
              <a:xfrm>
                <a:off x="2878641" y="3925614"/>
                <a:ext cx="3886200" cy="685801"/>
              </a:xfrm>
              <a:prstGeom prst="roundRect">
                <a:avLst>
                  <a:gd name="adj" fmla="val 16667"/>
                </a:avLst>
              </a:prstGeom>
              <a:solidFill>
                <a:schemeClr val="accent2"/>
              </a:solidFill>
              <a:ln w="9525">
                <a:solidFill>
                  <a:srgbClr val="FFFFCC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sz="2800" dirty="0">
                    <a:solidFill>
                      <a:srgbClr val="FFFFCC"/>
                    </a:solidFill>
                  </a:rPr>
                  <a:t>Essais post – requis</a:t>
                </a:r>
                <a:r>
                  <a:rPr lang="fr-FR" dirty="0"/>
                  <a:t> </a:t>
                </a:r>
              </a:p>
            </p:txBody>
          </p:sp>
          <p:sp>
            <p:nvSpPr>
              <p:cNvPr id="25" name="AutoShape 17"/>
              <p:cNvSpPr>
                <a:spLocks noChangeArrowheads="1"/>
              </p:cNvSpPr>
              <p:nvPr/>
            </p:nvSpPr>
            <p:spPr bwMode="auto">
              <a:xfrm>
                <a:off x="2514600" y="5867400"/>
                <a:ext cx="4495800" cy="990600"/>
              </a:xfrm>
              <a:prstGeom prst="cube">
                <a:avLst>
                  <a:gd name="adj" fmla="val 25000"/>
                </a:avLst>
              </a:prstGeom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dirty="0">
                    <a:solidFill>
                      <a:schemeClr val="tx1"/>
                    </a:solidFill>
                  </a:rPr>
                  <a:t>Administration réitérée à long terme</a:t>
                </a:r>
              </a:p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b="1" dirty="0">
                    <a:solidFill>
                      <a:schemeClr val="tx1"/>
                    </a:solidFill>
                  </a:rPr>
                  <a:t>Toxicité chronique</a:t>
                </a:r>
                <a:r>
                  <a:rPr lang="fr-FR" dirty="0">
                    <a:solidFill>
                      <a:schemeClr val="tx1"/>
                    </a:solidFill>
                  </a:rPr>
                  <a:t> </a:t>
                </a:r>
                <a:r>
                  <a:rPr lang="fr-FR" sz="16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26" name="AutoShape 18"/>
              <p:cNvSpPr>
                <a:spLocks noChangeArrowheads="1"/>
              </p:cNvSpPr>
              <p:nvPr/>
            </p:nvSpPr>
            <p:spPr bwMode="auto">
              <a:xfrm>
                <a:off x="0" y="4953000"/>
                <a:ext cx="2895600" cy="1066800"/>
              </a:xfrm>
              <a:prstGeom prst="cube">
                <a:avLst>
                  <a:gd name="adj" fmla="val 25000"/>
                </a:avLst>
              </a:prstGeom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dirty="0">
                    <a:solidFill>
                      <a:schemeClr val="tx1"/>
                    </a:solidFill>
                  </a:rPr>
                  <a:t>Essais de </a:t>
                </a:r>
              </a:p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b="1" dirty="0">
                    <a:solidFill>
                      <a:schemeClr val="tx1"/>
                    </a:solidFill>
                  </a:rPr>
                  <a:t>cancérogenèse</a:t>
                </a:r>
                <a:r>
                  <a:rPr lang="fr-FR" sz="16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27" name="AutoShape 19"/>
              <p:cNvSpPr>
                <a:spLocks noChangeArrowheads="1"/>
              </p:cNvSpPr>
              <p:nvPr/>
            </p:nvSpPr>
            <p:spPr bwMode="auto">
              <a:xfrm>
                <a:off x="6172200" y="5029200"/>
                <a:ext cx="2971800" cy="990600"/>
              </a:xfrm>
              <a:prstGeom prst="cube">
                <a:avLst>
                  <a:gd name="adj" fmla="val 25000"/>
                </a:avLst>
              </a:prstGeom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dirty="0">
                    <a:solidFill>
                      <a:schemeClr val="tx1"/>
                    </a:solidFill>
                  </a:rPr>
                  <a:t>Essais de </a:t>
                </a:r>
                <a:r>
                  <a:rPr lang="fr-FR" b="1" dirty="0">
                    <a:solidFill>
                      <a:schemeClr val="tx1"/>
                    </a:solidFill>
                  </a:rPr>
                  <a:t>tératogenèse</a:t>
                </a:r>
              </a:p>
            </p:txBody>
          </p:sp>
          <p:sp>
            <p:nvSpPr>
              <p:cNvPr id="28" name="AutoShape 22"/>
              <p:cNvSpPr>
                <a:spLocks noChangeArrowheads="1"/>
              </p:cNvSpPr>
              <p:nvPr/>
            </p:nvSpPr>
            <p:spPr bwMode="auto">
              <a:xfrm rot="18593193">
                <a:off x="7048500" y="4305300"/>
                <a:ext cx="304800" cy="685800"/>
              </a:xfrm>
              <a:prstGeom prst="downArrow">
                <a:avLst>
                  <a:gd name="adj1" fmla="val 50000"/>
                  <a:gd name="adj2" fmla="val 5625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</p:grpSp>
      <p:sp>
        <p:nvSpPr>
          <p:cNvPr id="29" name="ZoneTexte 28"/>
          <p:cNvSpPr txBox="1"/>
          <p:nvPr/>
        </p:nvSpPr>
        <p:spPr>
          <a:xfrm>
            <a:off x="2857488" y="5068685"/>
            <a:ext cx="29289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Réalisés conjointement </a:t>
            </a:r>
          </a:p>
          <a:p>
            <a:pPr algn="ctr"/>
            <a:r>
              <a:rPr lang="fr-FR" b="1" dirty="0"/>
              <a:t>aux essais cliniques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Introduction </a:t>
            </a:r>
          </a:p>
        </p:txBody>
      </p:sp>
      <p:sp>
        <p:nvSpPr>
          <p:cNvPr id="4" name="Rectangle 3"/>
          <p:cNvSpPr/>
          <p:nvPr/>
        </p:nvSpPr>
        <p:spPr>
          <a:xfrm>
            <a:off x="785786" y="1643050"/>
            <a:ext cx="735811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800" b="1" dirty="0">
                <a:solidFill>
                  <a:srgbClr val="7030A0"/>
                </a:solidFill>
              </a:rPr>
              <a:t> Processus de recherche et de développement d’un  médicament </a:t>
            </a:r>
          </a:p>
        </p:txBody>
      </p:sp>
      <p:pic>
        <p:nvPicPr>
          <p:cNvPr id="1026" name="Picture 2" descr="C:\Users\HABIBA\Desktop\cours developpement du medicament med 2020-2021\1248,ClinicalTrialsPhases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214686"/>
            <a:ext cx="8143932" cy="2190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2"/>
            </a:pPr>
            <a:r>
              <a:rPr lang="fr-FR" dirty="0">
                <a:solidFill>
                  <a:srgbClr val="00B050"/>
                </a:solidFill>
              </a:rPr>
              <a:t>Toxicologie expérimentale 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428564" y="1643050"/>
            <a:ext cx="8715436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Clr>
                <a:schemeClr val="accent3"/>
              </a:buClr>
              <a:defRPr/>
            </a:pPr>
            <a:r>
              <a:rPr lang="fr-FR" sz="2800" i="1" u="sng" dirty="0">
                <a:solidFill>
                  <a:srgbClr val="FF0000"/>
                </a:solidFill>
              </a:rPr>
              <a:t>La dose létale 50 :</a:t>
            </a:r>
            <a:endParaRPr lang="fr-FR" sz="2000" dirty="0">
              <a:solidFill>
                <a:srgbClr val="7030A0"/>
              </a:solidFill>
            </a:endParaRP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fr-FR" dirty="0"/>
              <a:t>La DL50 est une </a:t>
            </a:r>
            <a:r>
              <a:rPr lang="fr-FR" b="1" i="1" dirty="0"/>
              <a:t>estimation statistique</a:t>
            </a:r>
            <a:r>
              <a:rPr lang="fr-FR" dirty="0"/>
              <a:t> d’une dose unique la dose capable de </a:t>
            </a:r>
            <a:r>
              <a:rPr lang="fr-FR" b="1" i="1" dirty="0"/>
              <a:t>tuer </a:t>
            </a:r>
            <a:r>
              <a:rPr lang="fr-FR" dirty="0"/>
              <a:t>dans des conditions déterminées la </a:t>
            </a:r>
            <a:r>
              <a:rPr lang="fr-FR" b="1" i="1" u="sng" dirty="0"/>
              <a:t>moitié</a:t>
            </a:r>
            <a:r>
              <a:rPr lang="fr-FR" dirty="0"/>
              <a:t> des animaux mis en expérience dans une même espèce animale. 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357158" y="4806933"/>
            <a:ext cx="8072494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fr-FR" sz="2800" i="1" u="sng" dirty="0">
                <a:solidFill>
                  <a:srgbClr val="FF0000"/>
                </a:solidFill>
              </a:rPr>
              <a:t>Index thérapeutique IT </a:t>
            </a:r>
            <a:endParaRPr lang="fr-FR" dirty="0"/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fr-FR" dirty="0"/>
              <a:t>Il existe un index thérapeutique pour chaque médicament,  appelé également </a:t>
            </a:r>
            <a:r>
              <a:rPr lang="fr-FR" b="1" u="sng" dirty="0"/>
              <a:t>marge de sécurité </a:t>
            </a:r>
            <a:r>
              <a:rPr lang="fr-FR" dirty="0"/>
              <a:t>qui représente  le </a:t>
            </a:r>
            <a:r>
              <a:rPr lang="fr-FR" b="1" u="sng" dirty="0"/>
              <a:t>rapport </a:t>
            </a:r>
            <a:r>
              <a:rPr lang="fr-FR" dirty="0"/>
              <a:t>entre la dose létale 50 et la dose efficace 50 </a:t>
            </a:r>
            <a:endParaRPr lang="fr-FR" b="1" u="sng" dirty="0"/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fr-FR" dirty="0"/>
              <a:t>IT = DL50 / DE50</a:t>
            </a:r>
          </a:p>
          <a:p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428596" y="2928934"/>
            <a:ext cx="850109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Clr>
                <a:schemeClr val="accent3"/>
              </a:buClr>
              <a:defRPr/>
            </a:pPr>
            <a:r>
              <a:rPr lang="fr-FR" sz="2800" i="1" u="sng" dirty="0">
                <a:solidFill>
                  <a:srgbClr val="FF0000"/>
                </a:solidFill>
              </a:rPr>
              <a:t>Dose (NOAEL ): no </a:t>
            </a:r>
            <a:r>
              <a:rPr lang="fr-FR" sz="2800" i="1" u="sng" dirty="0" err="1">
                <a:solidFill>
                  <a:srgbClr val="FF0000"/>
                </a:solidFill>
              </a:rPr>
              <a:t>observed</a:t>
            </a:r>
            <a:r>
              <a:rPr lang="fr-FR" sz="2800" i="1" u="sng" dirty="0">
                <a:solidFill>
                  <a:srgbClr val="FF0000"/>
                </a:solidFill>
              </a:rPr>
              <a:t>  adverse </a:t>
            </a:r>
            <a:r>
              <a:rPr lang="fr-FR" sz="2800" i="1" u="sng" dirty="0" err="1">
                <a:solidFill>
                  <a:srgbClr val="FF0000"/>
                </a:solidFill>
              </a:rPr>
              <a:t>effect</a:t>
            </a:r>
            <a:r>
              <a:rPr lang="fr-FR" sz="2800" i="1" u="sng" dirty="0">
                <a:solidFill>
                  <a:srgbClr val="FF0000"/>
                </a:solidFill>
              </a:rPr>
              <a:t> </a:t>
            </a:r>
            <a:r>
              <a:rPr lang="fr-FR" sz="2800" i="1" u="sng" dirty="0" err="1">
                <a:solidFill>
                  <a:srgbClr val="FF0000"/>
                </a:solidFill>
              </a:rPr>
              <a:t>level</a:t>
            </a:r>
            <a:endParaRPr lang="fr-FR" sz="2800" i="1" u="sng" dirty="0">
              <a:solidFill>
                <a:srgbClr val="FF0000"/>
              </a:solidFill>
            </a:endParaRP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fr-FR" dirty="0"/>
              <a:t>Dose sans effet toxique. la dose la plus élevée d’une substance qui ne provoque pas d’augmentation significative des effets indésirables de ceux observés chez les animaux </a:t>
            </a:r>
            <a:r>
              <a:rPr lang="fr-FR" dirty="0">
                <a:hlinkClick r:id="rId2"/>
              </a:rPr>
              <a:t>contrôle</a:t>
            </a:r>
            <a:r>
              <a:rPr lang="fr-FR" dirty="0"/>
              <a:t>.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fr-FR" dirty="0"/>
              <a:t>Sert de base au </a:t>
            </a:r>
            <a:r>
              <a:rPr lang="fr-FR" b="1" dirty="0"/>
              <a:t>calcul de la première dose </a:t>
            </a:r>
            <a:r>
              <a:rPr lang="fr-FR" dirty="0"/>
              <a:t>d'exposition chez l’homme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57250" indent="-857250">
              <a:buFont typeface="+mj-lt"/>
              <a:buAutoNum type="romanUcPeriod" startAt="4"/>
            </a:pPr>
            <a:r>
              <a:rPr lang="fr-FR" dirty="0"/>
              <a:t>Essais cliniques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57250" indent="-857250">
              <a:buFont typeface="+mj-lt"/>
              <a:buAutoNum type="romanUcPeriod" startAt="4"/>
            </a:pPr>
            <a:r>
              <a:rPr lang="fr-FR" dirty="0"/>
              <a:t>Essais cliniques </a:t>
            </a:r>
          </a:p>
        </p:txBody>
      </p:sp>
      <p:sp>
        <p:nvSpPr>
          <p:cNvPr id="6" name="Rectangle 3"/>
          <p:cNvSpPr txBox="1">
            <a:spLocks noRot="1" noChangeArrowheads="1"/>
          </p:cNvSpPr>
          <p:nvPr/>
        </p:nvSpPr>
        <p:spPr>
          <a:xfrm>
            <a:off x="214282" y="3786190"/>
            <a:ext cx="8540750" cy="278448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folHlink"/>
              </a:buClr>
              <a:buSzPct val="95000"/>
              <a:buFont typeface="Wingdings" pitchFamily="2" charset="2"/>
              <a:buChar char="ü"/>
              <a:tabLst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BUT:</a:t>
            </a:r>
          </a:p>
          <a:p>
            <a:pPr marL="1234440" lvl="2" indent="-320040">
              <a:lnSpc>
                <a:spcPct val="90000"/>
              </a:lnSpc>
              <a:spcBef>
                <a:spcPts val="700"/>
              </a:spcBef>
              <a:buClr>
                <a:schemeClr val="folHlink"/>
              </a:buClr>
              <a:buSzPct val="95000"/>
              <a:buFont typeface="Wingdings" pitchFamily="2" charset="2"/>
              <a:buChar char="ü"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É</a:t>
            </a: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valuation de l</a:t>
            </a: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’</a:t>
            </a: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FF66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efficacit</a:t>
            </a: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FF66C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é</a:t>
            </a: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1234440" lvl="2" indent="-320040">
              <a:lnSpc>
                <a:spcPct val="90000"/>
              </a:lnSpc>
              <a:spcBef>
                <a:spcPts val="700"/>
              </a:spcBef>
              <a:buClr>
                <a:schemeClr val="folHlink"/>
              </a:buClr>
              <a:buSzPct val="95000"/>
              <a:buFont typeface="Wingdings" pitchFamily="2" charset="2"/>
              <a:buNone/>
            </a:pPr>
            <a:endParaRPr kumimoji="0" lang="fr-FR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234440" lvl="2" indent="-320040">
              <a:lnSpc>
                <a:spcPct val="90000"/>
              </a:lnSpc>
              <a:spcBef>
                <a:spcPts val="700"/>
              </a:spcBef>
              <a:buClr>
                <a:schemeClr val="folHlink"/>
              </a:buClr>
              <a:buSzPct val="95000"/>
              <a:buFont typeface="Wingdings" pitchFamily="2" charset="2"/>
              <a:buChar char="ü"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É</a:t>
            </a: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valuation de la </a:t>
            </a: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9933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</a:t>
            </a: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9933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é</a:t>
            </a: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9933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curit</a:t>
            </a: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9933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é</a:t>
            </a: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9933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</a:t>
            </a: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9933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’</a:t>
            </a: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9933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emploi</a:t>
            </a: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1234440" lvl="2" indent="-320040">
              <a:lnSpc>
                <a:spcPct val="90000"/>
              </a:lnSpc>
              <a:spcBef>
                <a:spcPts val="700"/>
              </a:spcBef>
              <a:buClr>
                <a:schemeClr val="folHlink"/>
              </a:buClr>
              <a:buSzPct val="95000"/>
              <a:buFont typeface="Wingdings" pitchFamily="2" charset="2"/>
              <a:buNone/>
            </a:pPr>
            <a:endParaRPr kumimoji="0" lang="fr-FR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234440" lvl="2" indent="-320040">
              <a:lnSpc>
                <a:spcPct val="90000"/>
              </a:lnSpc>
              <a:spcBef>
                <a:spcPts val="700"/>
              </a:spcBef>
              <a:buClr>
                <a:schemeClr val="folHlink"/>
              </a:buClr>
              <a:buSzPct val="95000"/>
              <a:buFont typeface="Wingdings" pitchFamily="2" charset="2"/>
              <a:buChar char="ü"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</a:t>
            </a: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é</a:t>
            </a: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termination des </a:t>
            </a: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param</a:t>
            </a: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è</a:t>
            </a: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tres pharmacocin</a:t>
            </a: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é</a:t>
            </a: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tiques.</a:t>
            </a:r>
          </a:p>
          <a:p>
            <a:pPr marL="1234440" lvl="2" indent="-320040">
              <a:lnSpc>
                <a:spcPct val="90000"/>
              </a:lnSpc>
              <a:spcBef>
                <a:spcPts val="700"/>
              </a:spcBef>
              <a:buClr>
                <a:schemeClr val="folHlink"/>
              </a:buClr>
              <a:buSzPct val="95000"/>
              <a:buFont typeface="Wingdings" pitchFamily="2" charset="2"/>
              <a:buNone/>
            </a:pPr>
            <a:endParaRPr kumimoji="0" lang="fr-FR" b="0" i="0" u="none" strike="noStrike" kern="1200" cap="none" spc="0" normalizeH="0" baseline="0" noProof="0" dirty="0">
              <a:ln>
                <a:noFill/>
              </a:ln>
              <a:solidFill>
                <a:srgbClr val="99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571472" y="1714488"/>
            <a:ext cx="7620000" cy="1752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sz="2000" b="1" dirty="0">
                <a:solidFill>
                  <a:schemeClr val="bg1"/>
                </a:solidFill>
                <a:latin typeface="Arial" pitchFamily="34" charset="0"/>
              </a:rPr>
              <a:t>Toute approche scientifique réalisée chez l’Homme visant </a:t>
            </a:r>
          </a:p>
          <a:p>
            <a:pPr algn="ctr"/>
            <a:r>
              <a:rPr lang="fr-FR" sz="2000" b="1" dirty="0">
                <a:solidFill>
                  <a:schemeClr val="bg1"/>
                </a:solidFill>
                <a:latin typeface="Arial" pitchFamily="34" charset="0"/>
              </a:rPr>
              <a:t>à évaluer  une technique ayant pour but </a:t>
            </a:r>
          </a:p>
          <a:p>
            <a:pPr algn="ctr"/>
            <a:r>
              <a:rPr lang="fr-FR" sz="2000" b="1" dirty="0">
                <a:solidFill>
                  <a:schemeClr val="bg1"/>
                </a:solidFill>
                <a:latin typeface="Arial" pitchFamily="34" charset="0"/>
              </a:rPr>
              <a:t>la prévention, le diagnostic ou le traitement.</a:t>
            </a:r>
            <a:endParaRPr lang="en-US" sz="2000" b="1" dirty="0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57250" indent="-857250">
              <a:buFont typeface="+mj-lt"/>
              <a:buAutoNum type="romanUcPeriod" startAt="4"/>
            </a:pPr>
            <a:r>
              <a:rPr lang="fr-FR" dirty="0"/>
              <a:t>Essais cliniques 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357158" y="2000240"/>
            <a:ext cx="8153400" cy="4495800"/>
          </a:xfrm>
        </p:spPr>
        <p:txBody>
          <a:bodyPr>
            <a:normAutofit/>
          </a:bodyPr>
          <a:lstStyle/>
          <a:p>
            <a:r>
              <a:rPr lang="fr-FR" sz="2400" i="1" dirty="0">
                <a:solidFill>
                  <a:srgbClr val="0070C0"/>
                </a:solidFill>
              </a:rPr>
              <a:t>Première administration chez l’homme </a:t>
            </a:r>
          </a:p>
          <a:p>
            <a:r>
              <a:rPr lang="fr-FR" sz="2400" dirty="0"/>
              <a:t>Chez des </a:t>
            </a:r>
            <a:r>
              <a:rPr lang="fr-FR" sz="2400" dirty="0">
                <a:solidFill>
                  <a:srgbClr val="0070C0"/>
                </a:solidFill>
              </a:rPr>
              <a:t>volontaires sains (</a:t>
            </a:r>
            <a:r>
              <a:rPr lang="fr-FR" sz="2400" dirty="0"/>
              <a:t>Sauf les substances toxiques)(</a:t>
            </a:r>
            <a:r>
              <a:rPr lang="fr-CA" sz="2400" dirty="0"/>
              <a:t>20 à 100</a:t>
            </a:r>
            <a:r>
              <a:rPr lang="fr-FR" sz="2400" dirty="0"/>
              <a:t>)</a:t>
            </a:r>
          </a:p>
          <a:p>
            <a:r>
              <a:rPr lang="fr-FR" sz="2400" dirty="0"/>
              <a:t>Evaluer la sécurité d'emploi du produit </a:t>
            </a:r>
          </a:p>
          <a:p>
            <a:r>
              <a:rPr lang="fr-FR" sz="2400" dirty="0"/>
              <a:t>Evaluer la tolérance du traitement (déterminer la </a:t>
            </a:r>
            <a:r>
              <a:rPr lang="fr-FR" sz="2400" i="1" dirty="0">
                <a:solidFill>
                  <a:srgbClr val="0070C0"/>
                </a:solidFill>
              </a:rPr>
              <a:t>dose maximale tolérée </a:t>
            </a:r>
            <a:r>
              <a:rPr lang="fr-FR" sz="2400" dirty="0">
                <a:solidFill>
                  <a:srgbClr val="0070C0"/>
                </a:solidFill>
              </a:rPr>
              <a:t>DMT</a:t>
            </a:r>
            <a:r>
              <a:rPr lang="fr-FR" sz="2400" dirty="0"/>
              <a:t>)</a:t>
            </a:r>
          </a:p>
          <a:p>
            <a:r>
              <a:rPr lang="fr-FR" sz="2400" dirty="0"/>
              <a:t>Déterminer l’éventuelle toxicité (effets indésirables(EI))</a:t>
            </a:r>
          </a:p>
          <a:p>
            <a:r>
              <a:rPr lang="fr-FR" sz="2400" dirty="0"/>
              <a:t>Etude la pharmacocinétique chez l’homme sain</a:t>
            </a:r>
          </a:p>
          <a:p>
            <a:r>
              <a:rPr lang="fr-FR" sz="2400" dirty="0"/>
              <a:t>Durée : 1 an</a:t>
            </a:r>
          </a:p>
          <a:p>
            <a:pPr>
              <a:buNone/>
            </a:pPr>
            <a:endParaRPr lang="fr-FR" sz="2400" dirty="0"/>
          </a:p>
        </p:txBody>
      </p:sp>
      <p:sp>
        <p:nvSpPr>
          <p:cNvPr id="6" name="ZoneTexte 5"/>
          <p:cNvSpPr txBox="1"/>
          <p:nvPr/>
        </p:nvSpPr>
        <p:spPr>
          <a:xfrm>
            <a:off x="285720" y="1500174"/>
            <a:ext cx="2928958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Phase I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48EB2C43-EF9B-BE78-9602-66379C69F65F}"/>
              </a:ext>
            </a:extLst>
          </p:cNvPr>
          <p:cNvSpPr txBox="1"/>
          <p:nvPr/>
        </p:nvSpPr>
        <p:spPr>
          <a:xfrm>
            <a:off x="6072198" y="1571612"/>
            <a:ext cx="2786082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Etude de la tolérance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57250" indent="-857250">
              <a:buFont typeface="+mj-lt"/>
              <a:buAutoNum type="romanUcPeriod" startAt="4"/>
            </a:pPr>
            <a:r>
              <a:rPr lang="fr-FR" dirty="0"/>
              <a:t>Essais cliniques 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612648" y="2071678"/>
            <a:ext cx="8153400" cy="4024322"/>
          </a:xfrm>
        </p:spPr>
        <p:txBody>
          <a:bodyPr>
            <a:noAutofit/>
          </a:bodyPr>
          <a:lstStyle/>
          <a:p>
            <a:r>
              <a:rPr lang="fr-FR" sz="2400" dirty="0"/>
              <a:t>Sujets malades  et sains volontaires (100-200)</a:t>
            </a:r>
          </a:p>
          <a:p>
            <a:r>
              <a:rPr lang="fr-FR" sz="2400" dirty="0"/>
              <a:t>Evaluer </a:t>
            </a:r>
            <a:r>
              <a:rPr lang="fr-FR" sz="2400" dirty="0">
                <a:solidFill>
                  <a:srgbClr val="0070C0"/>
                </a:solidFill>
              </a:rPr>
              <a:t>l’efficacité pharmacologique du traitement </a:t>
            </a:r>
          </a:p>
          <a:p>
            <a:r>
              <a:rPr lang="fr-FR" sz="2400" dirty="0"/>
              <a:t>Déterminer la dose optimale du traitement (</a:t>
            </a:r>
            <a:r>
              <a:rPr lang="fr-FR" sz="2400" i="1" dirty="0">
                <a:solidFill>
                  <a:srgbClr val="0070C0"/>
                </a:solidFill>
              </a:rPr>
              <a:t>dose minimale efficace</a:t>
            </a:r>
            <a:r>
              <a:rPr lang="fr-FR" sz="2400" dirty="0"/>
              <a:t> via la relation dose-effet)</a:t>
            </a:r>
          </a:p>
          <a:p>
            <a:r>
              <a:rPr lang="fr-FR" sz="2400" dirty="0"/>
              <a:t>Identifier les principaux effets indésirables (à court terme)</a:t>
            </a:r>
          </a:p>
          <a:p>
            <a:r>
              <a:rPr lang="fr-FR" sz="2400" dirty="0"/>
              <a:t>Études de la pharmacocinétique chez les patients</a:t>
            </a:r>
          </a:p>
          <a:p>
            <a:r>
              <a:rPr lang="fr-FR" sz="2400" dirty="0"/>
              <a:t>Essais comparatifs : groupe contrôle</a:t>
            </a:r>
          </a:p>
          <a:p>
            <a:r>
              <a:rPr lang="fr-FR" sz="2400" dirty="0"/>
              <a:t>Durée: 2 ans</a:t>
            </a:r>
          </a:p>
          <a:p>
            <a:endParaRPr lang="fr-FR" sz="2400" dirty="0"/>
          </a:p>
          <a:p>
            <a:endParaRPr lang="fr-FR" sz="2400" dirty="0"/>
          </a:p>
        </p:txBody>
      </p:sp>
      <p:sp>
        <p:nvSpPr>
          <p:cNvPr id="6" name="ZoneTexte 5"/>
          <p:cNvSpPr txBox="1"/>
          <p:nvPr/>
        </p:nvSpPr>
        <p:spPr>
          <a:xfrm>
            <a:off x="285720" y="1571612"/>
            <a:ext cx="2928958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Phase 2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6072198" y="1571612"/>
            <a:ext cx="2786082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Etude -pilote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57250" indent="-857250">
              <a:buFont typeface="+mj-lt"/>
              <a:buAutoNum type="romanUcPeriod" startAt="4"/>
            </a:pPr>
            <a:r>
              <a:rPr lang="fr-FR" dirty="0"/>
              <a:t>Essais cliniques 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428596" y="2071678"/>
            <a:ext cx="8153400" cy="4495800"/>
          </a:xfrm>
        </p:spPr>
        <p:txBody>
          <a:bodyPr>
            <a:normAutofit lnSpcReduction="10000"/>
          </a:bodyPr>
          <a:lstStyle/>
          <a:p>
            <a:r>
              <a:rPr lang="fr-FR" sz="2400" dirty="0"/>
              <a:t>Sujets malades (Plusieurs centaines à plusieurs milliers)</a:t>
            </a:r>
          </a:p>
          <a:p>
            <a:r>
              <a:rPr lang="fr-FR" sz="2400" dirty="0"/>
              <a:t>Démontrer </a:t>
            </a:r>
            <a:r>
              <a:rPr lang="fr-FR" sz="2400" dirty="0">
                <a:solidFill>
                  <a:srgbClr val="7030A0"/>
                </a:solidFill>
              </a:rPr>
              <a:t>l’efficacité clinique </a:t>
            </a:r>
            <a:r>
              <a:rPr lang="fr-FR" sz="2400" dirty="0"/>
              <a:t>du produit.</a:t>
            </a:r>
          </a:p>
          <a:p>
            <a:r>
              <a:rPr lang="fr-FR" sz="2400" dirty="0"/>
              <a:t>Essais comparatifs  par rapport au traitement de référence (placébo ou médicament de référence)</a:t>
            </a:r>
          </a:p>
          <a:p>
            <a:r>
              <a:rPr lang="fr-FR" sz="2400" dirty="0"/>
              <a:t>Mettre en évidence les EI à long court</a:t>
            </a:r>
          </a:p>
          <a:p>
            <a:r>
              <a:rPr lang="fr-FR" sz="2400" dirty="0"/>
              <a:t>Etude de rapport efficacité/sécurité</a:t>
            </a:r>
          </a:p>
          <a:p>
            <a:r>
              <a:rPr lang="fr-FR" sz="2400" dirty="0"/>
              <a:t>Permettent d’obtenir </a:t>
            </a:r>
            <a:r>
              <a:rPr lang="fr-FR" sz="2400" b="1" u="sng" dirty="0">
                <a:solidFill>
                  <a:srgbClr val="7030A0"/>
                </a:solidFill>
              </a:rPr>
              <a:t>l’Autorisation de Mise sur le Marché (AMM) </a:t>
            </a:r>
            <a:r>
              <a:rPr lang="fr-FR" sz="2400" dirty="0"/>
              <a:t>si le traitement est jugé efficace avec des effets secondaires acceptables.</a:t>
            </a:r>
          </a:p>
          <a:p>
            <a:r>
              <a:rPr lang="fr-FR" sz="2400" dirty="0"/>
              <a:t>Durée plus longue : environ 5 ans.</a:t>
            </a:r>
          </a:p>
          <a:p>
            <a:endParaRPr lang="fr-FR" sz="2400" dirty="0"/>
          </a:p>
          <a:p>
            <a:endParaRPr lang="fr-FR" sz="2400" dirty="0"/>
          </a:p>
          <a:p>
            <a:endParaRPr lang="fr-FR" sz="2400" dirty="0"/>
          </a:p>
        </p:txBody>
      </p:sp>
      <p:sp>
        <p:nvSpPr>
          <p:cNvPr id="6" name="ZoneTexte 5"/>
          <p:cNvSpPr txBox="1"/>
          <p:nvPr/>
        </p:nvSpPr>
        <p:spPr>
          <a:xfrm>
            <a:off x="285720" y="1500174"/>
            <a:ext cx="2928958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Phase 3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6072198" y="1571612"/>
            <a:ext cx="2786082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Etude -pivot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57250" indent="-857250">
              <a:buFont typeface="+mj-lt"/>
              <a:buAutoNum type="romanUcPeriod" startAt="4"/>
            </a:pPr>
            <a:r>
              <a:rPr lang="fr-FR" dirty="0"/>
              <a:t>Essais cliniques 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428596" y="2362200"/>
            <a:ext cx="8286808" cy="4495800"/>
          </a:xfrm>
        </p:spPr>
        <p:txBody>
          <a:bodyPr>
            <a:normAutofit/>
          </a:bodyPr>
          <a:lstStyle/>
          <a:p>
            <a:r>
              <a:rPr lang="fr-FR" sz="2400" dirty="0"/>
              <a:t>Fait suite à l’AMM, essais réalisés en « vraie vie », </a:t>
            </a:r>
          </a:p>
          <a:p>
            <a:r>
              <a:rPr lang="fr-FR" sz="2400" dirty="0"/>
              <a:t>Traitement dans les conditions habituelles d’utilisation.</a:t>
            </a:r>
          </a:p>
          <a:p>
            <a:r>
              <a:rPr lang="fr-FR" sz="2400" dirty="0"/>
              <a:t>Sujets </a:t>
            </a:r>
            <a:r>
              <a:rPr lang="fr-FR" sz="2400" dirty="0">
                <a:solidFill>
                  <a:srgbClr val="7030A0"/>
                </a:solidFill>
              </a:rPr>
              <a:t>malades</a:t>
            </a:r>
            <a:r>
              <a:rPr lang="fr-FR" sz="2400" dirty="0"/>
              <a:t> (Plusieurs milliers)</a:t>
            </a:r>
          </a:p>
          <a:p>
            <a:r>
              <a:rPr lang="fr-FR" sz="2400" dirty="0"/>
              <a:t>Vérifier la sécurité et l’efficacité clinique du produit</a:t>
            </a:r>
          </a:p>
          <a:p>
            <a:r>
              <a:rPr lang="fr-FR" sz="2400" dirty="0"/>
              <a:t>Mettre en évidence les EI non détectés, rares ou graves</a:t>
            </a:r>
          </a:p>
          <a:p>
            <a:r>
              <a:rPr lang="fr-FR" sz="2400" dirty="0"/>
              <a:t>Etudier les interactions</a:t>
            </a:r>
          </a:p>
          <a:p>
            <a:r>
              <a:rPr lang="fr-FR" sz="2400" dirty="0"/>
              <a:t>Recherche de nouvelle indication: Extension d’indications</a:t>
            </a:r>
          </a:p>
          <a:p>
            <a:r>
              <a:rPr lang="fr-FR" sz="2400" dirty="0"/>
              <a:t>Etude pharmaco-</a:t>
            </a:r>
            <a:r>
              <a:rPr lang="fr-FR" sz="2400" dirty="0" err="1"/>
              <a:t>economie</a:t>
            </a:r>
            <a:r>
              <a:rPr lang="fr-FR" sz="2400" dirty="0"/>
              <a:t>: rapport cout/efficacité</a:t>
            </a:r>
          </a:p>
          <a:p>
            <a:endParaRPr lang="fr-FR" sz="2400" dirty="0"/>
          </a:p>
        </p:txBody>
      </p:sp>
      <p:sp>
        <p:nvSpPr>
          <p:cNvPr id="6" name="ZoneTexte 5"/>
          <p:cNvSpPr txBox="1"/>
          <p:nvPr/>
        </p:nvSpPr>
        <p:spPr>
          <a:xfrm>
            <a:off x="285720" y="1500174"/>
            <a:ext cx="2928958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Phase 4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6072198" y="1571612"/>
            <a:ext cx="2786082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Pharmacovigilance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ABIBA\Desktop\cours developpement du medicament med 2020-2021\d068761b6d_19184_7217-cyclemedicamen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5008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857250" indent="-857250">
              <a:buFont typeface="+mj-lt"/>
              <a:buAutoNum type="romanUcPeriod"/>
            </a:pPr>
            <a:r>
              <a:rPr lang="fr-FR" b="1" dirty="0"/>
              <a:t>Découverte de nouvelles molécules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2400" dirty="0"/>
              <a:t>La découverte d’un PA peut se faire selon plusieurs modalités</a:t>
            </a:r>
          </a:p>
        </p:txBody>
      </p:sp>
      <p:graphicFrame>
        <p:nvGraphicFramePr>
          <p:cNvPr id="4" name="Diagramme 3"/>
          <p:cNvGraphicFramePr/>
          <p:nvPr/>
        </p:nvGraphicFramePr>
        <p:xfrm>
          <a:off x="1571604" y="2571744"/>
          <a:ext cx="678661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857250" indent="-857250">
              <a:buFont typeface="+mj-lt"/>
              <a:buAutoNum type="romanUcPeriod"/>
            </a:pPr>
            <a:r>
              <a:rPr lang="fr-FR" sz="4000" b="1" dirty="0"/>
              <a:t>Découverte de nouvelles molécules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071538" y="1714488"/>
            <a:ext cx="7000924" cy="36933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/>
            <a:r>
              <a:rPr lang="fr-FR" dirty="0"/>
              <a:t>Découverte à partir des donnés empiriques ou par   « </a:t>
            </a:r>
            <a:r>
              <a:rPr lang="fr-FR" dirty="0" err="1"/>
              <a:t>hazard</a:t>
            </a:r>
            <a:r>
              <a:rPr lang="fr-FR" dirty="0"/>
              <a:t> »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071538" y="2428868"/>
            <a:ext cx="65008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La découverte est le résultat d’une observation d’un effet physiologique  d’une substance naturelle ou synthétique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642910" y="3714752"/>
            <a:ext cx="3357586" cy="258532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dirty="0"/>
              <a:t>Antagonistes de la vitamine k : observation des hémorragies chez des vaches ingérant du mélilot (développement du dicoumarol)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4857752" y="3714751"/>
            <a:ext cx="3143272" cy="2376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dirty="0"/>
              <a:t>Recherche des solvants: </a:t>
            </a:r>
          </a:p>
          <a:p>
            <a:pPr>
              <a:lnSpc>
                <a:spcPct val="150000"/>
              </a:lnSpc>
            </a:pPr>
            <a:r>
              <a:rPr lang="fr-FR" dirty="0"/>
              <a:t>le </a:t>
            </a:r>
            <a:r>
              <a:rPr lang="fr-FR" dirty="0" err="1"/>
              <a:t>valproate</a:t>
            </a:r>
            <a:r>
              <a:rPr lang="fr-FR" dirty="0"/>
              <a:t> (solvant) possède des propriétés </a:t>
            </a:r>
            <a:r>
              <a:rPr lang="fr-FR" dirty="0" err="1"/>
              <a:t>anti-épileptiques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857250" indent="-857250">
              <a:buFont typeface="+mj-lt"/>
              <a:buAutoNum type="romanUcPeriod"/>
            </a:pPr>
            <a:r>
              <a:rPr lang="fr-FR" sz="4000" dirty="0"/>
              <a:t>Découverte de nouvelles molécules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500166" y="1714488"/>
            <a:ext cx="6072230" cy="646331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/>
            <a:r>
              <a:rPr lang="fr-FR" dirty="0"/>
              <a:t>Découverte à partir de connaissance d’un processus physiologique ou d’une cible moléculaire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857356" y="2571744"/>
            <a:ext cx="5000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Identifier des molécules pouvant interagir avec un système physiologique  ou une cible moléculaire connu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285720" y="3571876"/>
            <a:ext cx="4071966" cy="258532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dirty="0"/>
              <a:t>Caractérisation du système </a:t>
            </a:r>
            <a:r>
              <a:rPr lang="fr-FR" dirty="0" err="1"/>
              <a:t>renine</a:t>
            </a:r>
            <a:r>
              <a:rPr lang="fr-FR" dirty="0"/>
              <a:t>-angiotensine et son rôle dans le contrôle de la pression artérielle</a:t>
            </a:r>
          </a:p>
          <a:p>
            <a:pPr>
              <a:lnSpc>
                <a:spcPct val="150000"/>
              </a:lnSpc>
            </a:pPr>
            <a:r>
              <a:rPr lang="fr-FR" dirty="0"/>
              <a:t>Identifier l’enzyme de conversion: inhibiteur de l’enzyme de conversion (antihypertenseurs)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4714876" y="3629759"/>
            <a:ext cx="4143372" cy="258532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dirty="0"/>
              <a:t>Caractérisation de la </a:t>
            </a:r>
            <a:r>
              <a:rPr lang="fr-FR" dirty="0" err="1"/>
              <a:t>proteine</a:t>
            </a:r>
            <a:r>
              <a:rPr lang="fr-FR" dirty="0"/>
              <a:t> Spike (protéine S) du virus </a:t>
            </a:r>
            <a:r>
              <a:rPr lang="fr-FR" dirty="0" err="1"/>
              <a:t>Covid</a:t>
            </a:r>
            <a:r>
              <a:rPr lang="fr-FR" dirty="0"/>
              <a:t> 19 et son rôle dans la maladie SARS-COV-2</a:t>
            </a:r>
          </a:p>
          <a:p>
            <a:pPr>
              <a:lnSpc>
                <a:spcPct val="150000"/>
              </a:lnSpc>
            </a:pPr>
            <a:r>
              <a:rPr lang="fr-FR" dirty="0"/>
              <a:t>Développement de vaccin anti </a:t>
            </a:r>
            <a:r>
              <a:rPr lang="fr-FR" dirty="0" err="1"/>
              <a:t>covid</a:t>
            </a:r>
            <a:r>
              <a:rPr lang="fr-FR" dirty="0"/>
              <a:t> 19 (</a:t>
            </a:r>
            <a:r>
              <a:rPr lang="fr-FR" dirty="0" err="1"/>
              <a:t>sputnik</a:t>
            </a:r>
            <a:r>
              <a:rPr lang="fr-FR" dirty="0"/>
              <a:t> génome de la </a:t>
            </a:r>
            <a:r>
              <a:rPr lang="fr-FR" dirty="0" err="1"/>
              <a:t>proteine</a:t>
            </a:r>
            <a:r>
              <a:rPr lang="fr-FR" dirty="0"/>
              <a:t> S recombiné à </a:t>
            </a:r>
            <a:r>
              <a:rPr lang="fr-FR" dirty="0" err="1"/>
              <a:t>denovirus</a:t>
            </a:r>
            <a:r>
              <a:rPr lang="fr-FR" dirty="0"/>
              <a:t> humain)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857250" indent="-857250">
              <a:buFont typeface="+mj-lt"/>
              <a:buAutoNum type="romanUcPeriod"/>
            </a:pPr>
            <a:r>
              <a:rPr lang="fr-FR" sz="4000" b="1" dirty="0"/>
              <a:t>Découverte de nouvelles molécules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285720" y="1643050"/>
            <a:ext cx="6072230" cy="36933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/>
            <a:r>
              <a:rPr lang="fr-FR" dirty="0"/>
              <a:t>Modélisation moléculaire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2357422" y="2357430"/>
            <a:ext cx="3429024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Cible moléculaire est connue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571604" y="2971449"/>
            <a:ext cx="5000660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Utilisation de l’outil informatique</a:t>
            </a:r>
          </a:p>
          <a:p>
            <a:pPr algn="ctr"/>
            <a:r>
              <a:rPr lang="fr-FR" dirty="0">
                <a:solidFill>
                  <a:srgbClr val="7030A0"/>
                </a:solidFill>
              </a:rPr>
              <a:t>« Modélisation moléculaire »</a:t>
            </a:r>
          </a:p>
          <a:p>
            <a:pPr algn="ctr"/>
            <a:r>
              <a:rPr lang="fr-FR" dirty="0">
                <a:solidFill>
                  <a:srgbClr val="7030A0"/>
                </a:solidFill>
              </a:rPr>
              <a:t>Docking moléculaire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428596" y="4077306"/>
            <a:ext cx="7715272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Mettre au point des molécules dont la structure est déduite de la géométrie </a:t>
            </a:r>
            <a:r>
              <a:rPr lang="fr-FR" dirty="0" err="1"/>
              <a:t>tridimentionnelle</a:t>
            </a:r>
            <a:r>
              <a:rPr lang="fr-FR" dirty="0"/>
              <a:t> et la structure moléculaire  du récepteur (cible moléculaire) sur lequel le futur </a:t>
            </a:r>
            <a:r>
              <a:rPr lang="fr-FR" dirty="0" err="1"/>
              <a:t>médt</a:t>
            </a:r>
            <a:r>
              <a:rPr lang="fr-FR" dirty="0"/>
              <a:t> devrait agir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42876" y="5429264"/>
            <a:ext cx="8572528" cy="120032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Avantages: </a:t>
            </a:r>
          </a:p>
          <a:p>
            <a:pPr algn="ctr"/>
            <a:r>
              <a:rPr lang="fr-FR" dirty="0"/>
              <a:t>- Développement des molécules dont la structure est optimisée, hautement sélectives</a:t>
            </a:r>
          </a:p>
          <a:p>
            <a:pPr algn="ctr"/>
            <a:r>
              <a:rPr lang="fr-FR" dirty="0"/>
              <a:t>- Permet une économie dans le développement des médicaments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857250" indent="-857250">
              <a:buFont typeface="+mj-lt"/>
              <a:buAutoNum type="romanUcPeriod"/>
            </a:pPr>
            <a:r>
              <a:rPr lang="fr-FR" sz="4000" b="1" dirty="0"/>
              <a:t>Découverte de nouvelles molécules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500166" y="1714488"/>
            <a:ext cx="6072230" cy="36933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/>
            <a:r>
              <a:rPr lang="fr-FR" dirty="0"/>
              <a:t>Découverte à partir d’une molécule déjà existante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428596" y="2214554"/>
            <a:ext cx="8215370" cy="17543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q"/>
            </a:pPr>
            <a:r>
              <a:rPr lang="fr-FR" dirty="0"/>
              <a:t>Une démarche qui consiste à rechercher des PA appartenant à la même classe thérapeutique qu’un médicament chef de fil déjà commercialisé avec des propriétés à priori optimisées (caractéristiques pharmacocinétiques, ou correction d’un effets indésirables ou améliorer l’efficacité)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14348" y="4143380"/>
            <a:ext cx="77153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Exemples: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v"/>
            </a:pPr>
            <a:r>
              <a:rPr lang="fr-FR" dirty="0"/>
              <a:t>Synthèse de la  </a:t>
            </a:r>
            <a:r>
              <a:rPr lang="fr-FR" dirty="0" err="1"/>
              <a:t>peniciline</a:t>
            </a:r>
            <a:r>
              <a:rPr lang="fr-FR" dirty="0"/>
              <a:t> V( voie orale): pour améliorer la stabilité de la </a:t>
            </a:r>
            <a:r>
              <a:rPr lang="fr-FR" dirty="0" err="1"/>
              <a:t>penicilline</a:t>
            </a:r>
            <a:r>
              <a:rPr lang="fr-FR" dirty="0"/>
              <a:t> G ( voie IV) dans le milieu gastrique;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v"/>
            </a:pPr>
            <a:endParaRPr lang="fr-FR" dirty="0"/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v"/>
            </a:pPr>
            <a:r>
              <a:rPr lang="fr-FR" dirty="0"/>
              <a:t>Codéine dérivé de la morphine engendre moins de dépendance;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v"/>
            </a:pPr>
            <a:endParaRPr lang="fr-FR" dirty="0"/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v"/>
            </a:pPr>
            <a:r>
              <a:rPr lang="fr-FR" dirty="0" err="1"/>
              <a:t>Dexamethasone</a:t>
            </a:r>
            <a:r>
              <a:rPr lang="fr-FR" dirty="0"/>
              <a:t> dérivé du cortisol possède une activité anti-inflammatoire et immunosuppressive  40 fois plus puissante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57250" indent="-857250">
              <a:buFont typeface="+mj-lt"/>
              <a:buAutoNum type="romanUcPeriod" startAt="3"/>
            </a:pPr>
            <a:r>
              <a:rPr lang="fr-FR" dirty="0"/>
              <a:t>Essais précliniques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85000" lnSpcReduction="20000"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38DCE8D-44D6-437A-B90F-80D06241445C}" type="slidenum">
              <a:rPr lang="fr-FR" sz="1400" smtClean="0"/>
              <a:pPr eaLnBrk="1" hangingPunct="1"/>
              <a:t>9</a:t>
            </a:fld>
            <a:endParaRPr lang="fr-FR" sz="1400"/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"/>
          </p:nvPr>
        </p:nvSpPr>
        <p:spPr>
          <a:xfrm>
            <a:off x="251520" y="1628800"/>
            <a:ext cx="8514528" cy="518457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sz="2400" i="1" dirty="0">
                <a:solidFill>
                  <a:srgbClr val="002060"/>
                </a:solidFill>
              </a:rPr>
              <a:t>Préalable scientifique et éthique avant toute administration à l’homme.</a:t>
            </a:r>
          </a:p>
          <a:p>
            <a:pPr>
              <a:buNone/>
            </a:pPr>
            <a:endParaRPr lang="fr-FR" sz="2400" dirty="0"/>
          </a:p>
          <a:p>
            <a:pPr marL="0" indent="0">
              <a:buNone/>
            </a:pPr>
            <a:r>
              <a:rPr lang="fr-FR" sz="2400" b="1" dirty="0">
                <a:solidFill>
                  <a:schemeClr val="accent2"/>
                </a:solidFill>
              </a:rPr>
              <a:t>*Intérêt :</a:t>
            </a:r>
          </a:p>
          <a:p>
            <a:pPr marL="320040" lvl="1" indent="0">
              <a:lnSpc>
                <a:spcPct val="150000"/>
              </a:lnSpc>
              <a:buNone/>
            </a:pPr>
            <a:r>
              <a:rPr lang="fr-FR" sz="2100" dirty="0"/>
              <a:t>- </a:t>
            </a:r>
            <a:r>
              <a:rPr lang="fr-FR" sz="2100" dirty="0">
                <a:solidFill>
                  <a:srgbClr val="0070C0"/>
                </a:solidFill>
              </a:rPr>
              <a:t>Evaluation de l’efficacité </a:t>
            </a:r>
            <a:r>
              <a:rPr lang="fr-FR" sz="2100" dirty="0"/>
              <a:t>et </a:t>
            </a:r>
            <a:r>
              <a:rPr lang="fr-FR" sz="2100" dirty="0">
                <a:solidFill>
                  <a:srgbClr val="0070C0"/>
                </a:solidFill>
              </a:rPr>
              <a:t>de la sécurité </a:t>
            </a:r>
            <a:r>
              <a:rPr lang="fr-FR" sz="2100" dirty="0"/>
              <a:t>des PA chez l’animal</a:t>
            </a:r>
          </a:p>
          <a:p>
            <a:pPr marL="320040" lvl="1" indent="0">
              <a:lnSpc>
                <a:spcPct val="150000"/>
              </a:lnSpc>
              <a:buNone/>
            </a:pPr>
            <a:r>
              <a:rPr lang="fr-FR" sz="2100" dirty="0"/>
              <a:t>- </a:t>
            </a:r>
            <a:r>
              <a:rPr lang="fr-FR" sz="2100" dirty="0">
                <a:solidFill>
                  <a:srgbClr val="0070C0"/>
                </a:solidFill>
              </a:rPr>
              <a:t>Estimation  des premières  doses </a:t>
            </a:r>
            <a:r>
              <a:rPr lang="fr-FR" sz="2100" dirty="0"/>
              <a:t>à utiliser chez l’homme.</a:t>
            </a:r>
          </a:p>
          <a:p>
            <a:pPr marL="320040" lvl="1" indent="0">
              <a:lnSpc>
                <a:spcPct val="150000"/>
              </a:lnSpc>
              <a:buNone/>
            </a:pPr>
            <a:r>
              <a:rPr lang="fr-FR" sz="2100" dirty="0"/>
              <a:t>-Arrêt du développement de </a:t>
            </a:r>
            <a:r>
              <a:rPr lang="fr-FR" sz="2100" dirty="0">
                <a:solidFill>
                  <a:srgbClr val="0070C0"/>
                </a:solidFill>
              </a:rPr>
              <a:t>molécules toxiques chez l’animal</a:t>
            </a:r>
            <a:r>
              <a:rPr lang="fr-FR" sz="2100" dirty="0"/>
              <a:t>: évaluation du rapport bénéfice/risque</a:t>
            </a:r>
          </a:p>
          <a:p>
            <a:pPr marL="320040" lvl="1" indent="0">
              <a:lnSpc>
                <a:spcPct val="150000"/>
              </a:lnSpc>
              <a:buNone/>
            </a:pPr>
            <a:endParaRPr lang="fr-FR" sz="1700" dirty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612648" y="44624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b="1" dirty="0"/>
              <a:t>II. ESSAIS PRE-CLINIQUES</a:t>
            </a:r>
          </a:p>
        </p:txBody>
      </p:sp>
    </p:spTree>
    <p:extLst>
      <p:ext uri="{BB962C8B-B14F-4D97-AF65-F5344CB8AC3E}">
        <p14:creationId xmlns:p14="http://schemas.microsoft.com/office/powerpoint/2010/main" val="14297529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di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onderie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391</TotalTime>
  <Words>1312</Words>
  <Application>Microsoft Office PowerPoint</Application>
  <PresentationFormat>Affichage à l'écran (4:3)</PresentationFormat>
  <Paragraphs>196</Paragraphs>
  <Slides>27</Slides>
  <Notes>13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35" baseType="lpstr">
      <vt:lpstr>Arial</vt:lpstr>
      <vt:lpstr>Calibri</vt:lpstr>
      <vt:lpstr>Rockwell</vt:lpstr>
      <vt:lpstr>Simplified Arabic</vt:lpstr>
      <vt:lpstr>Times New Roman</vt:lpstr>
      <vt:lpstr>Wingdings</vt:lpstr>
      <vt:lpstr>Wingdings 2</vt:lpstr>
      <vt:lpstr>Médian</vt:lpstr>
      <vt:lpstr>Développement  du médicament</vt:lpstr>
      <vt:lpstr>Introduction </vt:lpstr>
      <vt:lpstr>Découverte de nouvelles molécules</vt:lpstr>
      <vt:lpstr>Découverte de nouvelles molécules</vt:lpstr>
      <vt:lpstr>Découverte de nouvelles molécules</vt:lpstr>
      <vt:lpstr>Découverte de nouvelles molécules</vt:lpstr>
      <vt:lpstr>Découverte de nouvelles molécules</vt:lpstr>
      <vt:lpstr>Essais précliniques </vt:lpstr>
      <vt:lpstr>Présentation PowerPoint</vt:lpstr>
      <vt:lpstr>II. ESSAIS PRE-CLINIQUES</vt:lpstr>
      <vt:lpstr> PHARMACOLOGIE EXPERIMENTALE</vt:lpstr>
      <vt:lpstr> PHARMACOLOGIE EXPERIMENTALE</vt:lpstr>
      <vt:lpstr>Présentation PowerPoint</vt:lpstr>
      <vt:lpstr>SCREENING PHARMACOLOGIQUE</vt:lpstr>
      <vt:lpstr>SCREENING PHARMACOLOGIQUE</vt:lpstr>
      <vt:lpstr>SCREENING PHARMACOLOGIQUE</vt:lpstr>
      <vt:lpstr>PHARMACOLOGIE EXPERIMENTALE</vt:lpstr>
      <vt:lpstr>Toxicologie expérimentale </vt:lpstr>
      <vt:lpstr>Toxicologie expérimentale </vt:lpstr>
      <vt:lpstr>Toxicologie expérimentale </vt:lpstr>
      <vt:lpstr>Essais cliniques </vt:lpstr>
      <vt:lpstr>Essais cliniques </vt:lpstr>
      <vt:lpstr>Essais cliniques </vt:lpstr>
      <vt:lpstr>Essais cliniques </vt:lpstr>
      <vt:lpstr>Essais cliniques </vt:lpstr>
      <vt:lpstr>Essais cliniques 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HABIBA</dc:creator>
  <cp:lastModifiedBy>jn</cp:lastModifiedBy>
  <cp:revision>126</cp:revision>
  <dcterms:created xsi:type="dcterms:W3CDTF">2021-05-24T20:30:11Z</dcterms:created>
  <dcterms:modified xsi:type="dcterms:W3CDTF">2026-02-23T22:09:14Z</dcterms:modified>
</cp:coreProperties>
</file>