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2" r:id="rId3"/>
    <p:sldId id="279" r:id="rId4"/>
    <p:sldId id="301" r:id="rId5"/>
    <p:sldId id="257" r:id="rId6"/>
    <p:sldId id="290" r:id="rId7"/>
    <p:sldId id="282" r:id="rId8"/>
    <p:sldId id="364" r:id="rId9"/>
    <p:sldId id="327" r:id="rId10"/>
    <p:sldId id="365" r:id="rId11"/>
    <p:sldId id="323" r:id="rId12"/>
    <p:sldId id="324" r:id="rId13"/>
    <p:sldId id="306" r:id="rId14"/>
    <p:sldId id="293" r:id="rId15"/>
    <p:sldId id="354" r:id="rId16"/>
    <p:sldId id="356" r:id="rId17"/>
    <p:sldId id="358" r:id="rId18"/>
    <p:sldId id="359" r:id="rId19"/>
    <p:sldId id="360" r:id="rId20"/>
    <p:sldId id="361" r:id="rId21"/>
    <p:sldId id="362" r:id="rId22"/>
    <p:sldId id="363" r:id="rId23"/>
    <p:sldId id="334" r:id="rId24"/>
    <p:sldId id="335" r:id="rId25"/>
    <p:sldId id="336" r:id="rId26"/>
    <p:sldId id="337" r:id="rId27"/>
    <p:sldId id="338" r:id="rId28"/>
    <p:sldId id="339" r:id="rId29"/>
    <p:sldId id="340" r:id="rId30"/>
    <p:sldId id="341" r:id="rId31"/>
    <p:sldId id="342" r:id="rId32"/>
    <p:sldId id="343" r:id="rId33"/>
    <p:sldId id="344" r:id="rId34"/>
    <p:sldId id="367" r:id="rId35"/>
    <p:sldId id="349" r:id="rId36"/>
    <p:sldId id="350" r:id="rId37"/>
    <p:sldId id="351" r:id="rId38"/>
    <p:sldId id="352" r:id="rId39"/>
    <p:sldId id="289" r:id="rId40"/>
    <p:sldId id="304" r:id="rId41"/>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FFFB9"/>
    <a:srgbClr val="E5CFE7"/>
    <a:srgbClr val="E79DD9"/>
    <a:srgbClr val="105A5B"/>
    <a:srgbClr val="1C86C0"/>
    <a:srgbClr val="78ADCD"/>
    <a:srgbClr val="247274"/>
    <a:srgbClr val="1376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6" autoAdjust="0"/>
    <p:restoredTop sz="83274" autoAdjust="0"/>
  </p:normalViewPr>
  <p:slideViewPr>
    <p:cSldViewPr>
      <p:cViewPr varScale="1">
        <p:scale>
          <a:sx n="65" d="100"/>
          <a:sy n="65"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B7F9B-FC20-4E69-B21E-9661CD503E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80994B0B-45EE-427D-9574-726D57B24E15}">
      <dgm:prSet phldrT="[Texte]" custT="1"/>
      <dgm:spPr/>
      <dgm:t>
        <a:bodyPr/>
        <a:lstStyle/>
        <a:p>
          <a:pPr algn="just"/>
          <a:endParaRPr lang="fr-FR" sz="1800" dirty="0">
            <a:solidFill>
              <a:schemeClr val="accent4">
                <a:lumMod val="75000"/>
              </a:schemeClr>
            </a:solidFill>
            <a:latin typeface="Tw Cen MT" pitchFamily="34" charset="0"/>
          </a:endParaRPr>
        </a:p>
      </dgm:t>
    </dgm:pt>
    <dgm:pt modelId="{62201BF8-7C3A-41AA-AAB5-36A41B065304}" type="parTrans" cxnId="{68B40CCF-99B1-45D8-82AF-3E075D6C64A5}">
      <dgm:prSet/>
      <dgm:spPr/>
      <dgm:t>
        <a:bodyPr/>
        <a:lstStyle/>
        <a:p>
          <a:pPr algn="just"/>
          <a:endParaRPr lang="fr-FR" sz="1800" dirty="0">
            <a:solidFill>
              <a:schemeClr val="accent4">
                <a:lumMod val="75000"/>
              </a:schemeClr>
            </a:solidFill>
            <a:latin typeface="Tw Cen MT" pitchFamily="34" charset="0"/>
          </a:endParaRPr>
        </a:p>
      </dgm:t>
    </dgm:pt>
    <dgm:pt modelId="{AB5D6C24-8B06-44B0-8E4B-33F200DEC7AC}" type="sibTrans" cxnId="{68B40CCF-99B1-45D8-82AF-3E075D6C64A5}">
      <dgm:prSet/>
      <dgm:spPr/>
      <dgm:t>
        <a:bodyPr/>
        <a:lstStyle/>
        <a:p>
          <a:pPr algn="just"/>
          <a:endParaRPr lang="fr-FR" sz="1800" dirty="0">
            <a:solidFill>
              <a:schemeClr val="accent4">
                <a:lumMod val="75000"/>
              </a:schemeClr>
            </a:solidFill>
            <a:latin typeface="Tw Cen MT" pitchFamily="34" charset="0"/>
          </a:endParaRPr>
        </a:p>
      </dgm:t>
    </dgm:pt>
    <dgm:pt modelId="{CD1BD190-6364-4EA8-AAA5-E16DFED2C90B}">
      <dgm:prSet phldrT="[Texte]" custT="1"/>
      <dgm:spPr/>
      <dgm:t>
        <a:bodyPr/>
        <a:lstStyle/>
        <a:p>
          <a:pPr algn="just"/>
          <a:endParaRPr lang="fr-FR" sz="1800" dirty="0">
            <a:solidFill>
              <a:schemeClr val="accent4">
                <a:lumMod val="75000"/>
              </a:schemeClr>
            </a:solidFill>
            <a:latin typeface="Tw Cen MT" pitchFamily="34" charset="0"/>
          </a:endParaRPr>
        </a:p>
      </dgm:t>
    </dgm:pt>
    <dgm:pt modelId="{063719D1-F565-46F1-A399-FF6500CBAFA7}" type="parTrans" cxnId="{89349D68-1A97-4A49-B1B1-679090940556}">
      <dgm:prSet/>
      <dgm:spPr/>
      <dgm:t>
        <a:bodyPr/>
        <a:lstStyle/>
        <a:p>
          <a:pPr algn="just"/>
          <a:endParaRPr lang="fr-FR" sz="1800" dirty="0">
            <a:solidFill>
              <a:schemeClr val="accent4">
                <a:lumMod val="75000"/>
              </a:schemeClr>
            </a:solidFill>
            <a:latin typeface="Tw Cen MT" pitchFamily="34" charset="0"/>
          </a:endParaRPr>
        </a:p>
      </dgm:t>
    </dgm:pt>
    <dgm:pt modelId="{C15E1B30-8179-47FE-9EFB-0A2E97805BAC}" type="sibTrans" cxnId="{89349D68-1A97-4A49-B1B1-679090940556}">
      <dgm:prSet/>
      <dgm:spPr/>
      <dgm:t>
        <a:bodyPr/>
        <a:lstStyle/>
        <a:p>
          <a:pPr algn="just"/>
          <a:endParaRPr lang="fr-FR" sz="1800" dirty="0">
            <a:solidFill>
              <a:schemeClr val="accent4">
                <a:lumMod val="75000"/>
              </a:schemeClr>
            </a:solidFill>
            <a:latin typeface="Tw Cen MT" pitchFamily="34" charset="0"/>
          </a:endParaRPr>
        </a:p>
      </dgm:t>
    </dgm:pt>
    <dgm:pt modelId="{D54E2006-FC84-4B60-85C7-96C47CA2A77C}">
      <dgm:prSet phldrT="[Texte]" custT="1"/>
      <dgm:spPr/>
      <dgm:t>
        <a:bodyPr/>
        <a:lstStyle/>
        <a:p>
          <a:pPr algn="just"/>
          <a:endParaRPr lang="fr-FR" sz="1800" dirty="0">
            <a:solidFill>
              <a:schemeClr val="accent4">
                <a:lumMod val="75000"/>
              </a:schemeClr>
            </a:solidFill>
            <a:latin typeface="Tw Cen MT" pitchFamily="34" charset="0"/>
          </a:endParaRPr>
        </a:p>
      </dgm:t>
    </dgm:pt>
    <dgm:pt modelId="{D533E0F1-A72D-45B5-AC01-3273A81698BA}" type="parTrans" cxnId="{4A300803-F366-4D6F-A9BB-010BF08C2496}">
      <dgm:prSet/>
      <dgm:spPr/>
      <dgm:t>
        <a:bodyPr/>
        <a:lstStyle/>
        <a:p>
          <a:pPr algn="just"/>
          <a:endParaRPr lang="fr-FR" sz="1800" dirty="0">
            <a:solidFill>
              <a:schemeClr val="accent4">
                <a:lumMod val="75000"/>
              </a:schemeClr>
            </a:solidFill>
            <a:latin typeface="Tw Cen MT" pitchFamily="34" charset="0"/>
          </a:endParaRPr>
        </a:p>
      </dgm:t>
    </dgm:pt>
    <dgm:pt modelId="{A1CCE659-8E6F-4B30-985D-19969CD943E5}" type="sibTrans" cxnId="{4A300803-F366-4D6F-A9BB-010BF08C2496}">
      <dgm:prSet/>
      <dgm:spPr/>
      <dgm:t>
        <a:bodyPr/>
        <a:lstStyle/>
        <a:p>
          <a:pPr algn="just"/>
          <a:endParaRPr lang="fr-FR" sz="1800" dirty="0">
            <a:solidFill>
              <a:schemeClr val="accent4">
                <a:lumMod val="75000"/>
              </a:schemeClr>
            </a:solidFill>
            <a:latin typeface="Tw Cen MT" pitchFamily="34" charset="0"/>
          </a:endParaRPr>
        </a:p>
      </dgm:t>
    </dgm:pt>
    <dgm:pt modelId="{63E30F69-AFE7-422A-9630-94C531ABCECA}">
      <dgm:prSet phldrT="[Texte]" custT="1"/>
      <dgm:spPr/>
      <dgm:t>
        <a:bodyPr/>
        <a:lstStyle/>
        <a:p>
          <a:pPr algn="just"/>
          <a:endParaRPr lang="fr-FR" sz="1800" dirty="0">
            <a:solidFill>
              <a:schemeClr val="accent4">
                <a:lumMod val="75000"/>
              </a:schemeClr>
            </a:solidFill>
            <a:latin typeface="Tw Cen MT" pitchFamily="34" charset="0"/>
          </a:endParaRPr>
        </a:p>
      </dgm:t>
    </dgm:pt>
    <dgm:pt modelId="{4B7220A7-7C31-4628-B82C-23E3B6B98441}" type="parTrans" cxnId="{0563A7C0-4B44-457F-B2AF-D938B3D1DADC}">
      <dgm:prSet/>
      <dgm:spPr/>
      <dgm:t>
        <a:bodyPr/>
        <a:lstStyle/>
        <a:p>
          <a:pPr algn="just"/>
          <a:endParaRPr lang="fr-FR" sz="1800" dirty="0">
            <a:solidFill>
              <a:schemeClr val="accent4">
                <a:lumMod val="75000"/>
              </a:schemeClr>
            </a:solidFill>
            <a:latin typeface="Tw Cen MT" pitchFamily="34" charset="0"/>
          </a:endParaRPr>
        </a:p>
      </dgm:t>
    </dgm:pt>
    <dgm:pt modelId="{A1D177D7-DC03-43FD-BF5F-A10579F475CF}" type="sibTrans" cxnId="{0563A7C0-4B44-457F-B2AF-D938B3D1DADC}">
      <dgm:prSet/>
      <dgm:spPr/>
      <dgm:t>
        <a:bodyPr/>
        <a:lstStyle/>
        <a:p>
          <a:pPr algn="just"/>
          <a:endParaRPr lang="fr-FR" sz="1800" dirty="0">
            <a:solidFill>
              <a:schemeClr val="accent4">
                <a:lumMod val="75000"/>
              </a:schemeClr>
            </a:solidFill>
            <a:latin typeface="Tw Cen MT" pitchFamily="34" charset="0"/>
          </a:endParaRPr>
        </a:p>
      </dgm:t>
    </dgm:pt>
    <dgm:pt modelId="{77EFD5AB-8605-4B73-A976-DBE0A917E31B}">
      <dgm:prSet phldrT="[Texte]" custT="1"/>
      <dgm:spPr/>
      <dgm:t>
        <a:bodyPr/>
        <a:lstStyle/>
        <a:p>
          <a:pPr algn="just"/>
          <a:endParaRPr lang="fr-FR" sz="1800" dirty="0">
            <a:solidFill>
              <a:schemeClr val="accent4">
                <a:lumMod val="75000"/>
              </a:schemeClr>
            </a:solidFill>
            <a:latin typeface="Tw Cen MT" pitchFamily="34" charset="0"/>
          </a:endParaRPr>
        </a:p>
      </dgm:t>
    </dgm:pt>
    <dgm:pt modelId="{0CEBC733-4E20-4178-911E-AC38CFB38218}" type="parTrans" cxnId="{EEE2AD1A-8EBC-44D8-80DE-C85B98CE6133}">
      <dgm:prSet/>
      <dgm:spPr/>
      <dgm:t>
        <a:bodyPr/>
        <a:lstStyle/>
        <a:p>
          <a:pPr algn="just"/>
          <a:endParaRPr lang="fr-FR" sz="1800" dirty="0">
            <a:solidFill>
              <a:schemeClr val="accent4">
                <a:lumMod val="75000"/>
              </a:schemeClr>
            </a:solidFill>
            <a:latin typeface="Tw Cen MT" pitchFamily="34" charset="0"/>
          </a:endParaRPr>
        </a:p>
      </dgm:t>
    </dgm:pt>
    <dgm:pt modelId="{D202CF01-2E3B-4146-BDD0-1E49F809BA7B}" type="sibTrans" cxnId="{EEE2AD1A-8EBC-44D8-80DE-C85B98CE6133}">
      <dgm:prSet/>
      <dgm:spPr/>
      <dgm:t>
        <a:bodyPr/>
        <a:lstStyle/>
        <a:p>
          <a:pPr algn="just"/>
          <a:endParaRPr lang="fr-FR" sz="1800" dirty="0">
            <a:solidFill>
              <a:schemeClr val="accent4">
                <a:lumMod val="75000"/>
              </a:schemeClr>
            </a:solidFill>
            <a:latin typeface="Tw Cen MT" pitchFamily="34" charset="0"/>
          </a:endParaRPr>
        </a:p>
      </dgm:t>
    </dgm:pt>
    <dgm:pt modelId="{A7953A25-3EAB-4006-88E6-77AA3632996A}">
      <dgm:prSet custT="1"/>
      <dgm:spPr/>
      <dgm:t>
        <a:bodyPr/>
        <a:lstStyle/>
        <a:p>
          <a:pPr algn="just"/>
          <a:r>
            <a:rPr lang="fr-FR" sz="1800" dirty="0">
              <a:solidFill>
                <a:schemeClr val="accent4">
                  <a:lumMod val="75000"/>
                </a:schemeClr>
              </a:solidFill>
              <a:latin typeface="Tw Cen MT" pitchFamily="34" charset="0"/>
              <a:ea typeface="+mn-ea"/>
              <a:cs typeface="+mn-cs"/>
            </a:rPr>
            <a:t>Déceler aussi précocement que possible les effets indésirables graves et inattendus dus aux médicaments nouvellement introduits en thérapeutique.</a:t>
          </a:r>
          <a:endParaRPr lang="fr-FR" sz="1800" dirty="0">
            <a:solidFill>
              <a:schemeClr val="accent4">
                <a:lumMod val="75000"/>
              </a:schemeClr>
            </a:solidFill>
            <a:latin typeface="Tw Cen MT" pitchFamily="34" charset="0"/>
          </a:endParaRPr>
        </a:p>
      </dgm:t>
    </dgm:pt>
    <dgm:pt modelId="{0EB87EF0-1F29-49F8-8EE0-B00E28D72F46}" type="parTrans" cxnId="{8BE6F8CC-973C-4CE7-9A95-857B6DEE1B0C}">
      <dgm:prSet/>
      <dgm:spPr/>
      <dgm:t>
        <a:bodyPr/>
        <a:lstStyle/>
        <a:p>
          <a:pPr algn="just"/>
          <a:endParaRPr lang="fr-FR" sz="1800" dirty="0">
            <a:solidFill>
              <a:schemeClr val="accent4">
                <a:lumMod val="75000"/>
              </a:schemeClr>
            </a:solidFill>
            <a:latin typeface="Tw Cen MT" pitchFamily="34" charset="0"/>
          </a:endParaRPr>
        </a:p>
      </dgm:t>
    </dgm:pt>
    <dgm:pt modelId="{A28DB6CA-63C7-417D-9C4F-19289F116422}" type="sibTrans" cxnId="{8BE6F8CC-973C-4CE7-9A95-857B6DEE1B0C}">
      <dgm:prSet/>
      <dgm:spPr/>
      <dgm:t>
        <a:bodyPr/>
        <a:lstStyle/>
        <a:p>
          <a:pPr algn="just"/>
          <a:endParaRPr lang="fr-FR" sz="1800" dirty="0">
            <a:solidFill>
              <a:schemeClr val="accent4">
                <a:lumMod val="75000"/>
              </a:schemeClr>
            </a:solidFill>
            <a:latin typeface="Tw Cen MT" pitchFamily="34" charset="0"/>
          </a:endParaRPr>
        </a:p>
      </dgm:t>
    </dgm:pt>
    <dgm:pt modelId="{214872D5-9246-45F5-84F0-57FE8CDFDC98}">
      <dgm:prSet custT="1"/>
      <dgm:spPr/>
      <dgm:t>
        <a:bodyPr/>
        <a:lstStyle/>
        <a:p>
          <a:pPr algn="just"/>
          <a:r>
            <a:rPr lang="fr-FR" sz="1800" dirty="0">
              <a:solidFill>
                <a:schemeClr val="accent4">
                  <a:lumMod val="75000"/>
                </a:schemeClr>
              </a:solidFill>
              <a:latin typeface="Tw Cen MT" pitchFamily="34" charset="0"/>
              <a:ea typeface="+mn-ea"/>
              <a:cs typeface="+mn-cs"/>
            </a:rPr>
            <a:t>Établir la fréquence et la gravité des effets indésirables connus.</a:t>
          </a:r>
          <a:endParaRPr lang="fr-FR" sz="1800" dirty="0">
            <a:solidFill>
              <a:schemeClr val="accent4">
                <a:lumMod val="75000"/>
              </a:schemeClr>
            </a:solidFill>
            <a:latin typeface="Tw Cen MT" pitchFamily="34" charset="0"/>
          </a:endParaRPr>
        </a:p>
      </dgm:t>
    </dgm:pt>
    <dgm:pt modelId="{F85B8775-8407-412A-926B-151F79DA43EF}" type="parTrans" cxnId="{7E13F3B2-6671-4E31-B9F4-564188FF2EF8}">
      <dgm:prSet/>
      <dgm:spPr/>
      <dgm:t>
        <a:bodyPr/>
        <a:lstStyle/>
        <a:p>
          <a:pPr algn="just"/>
          <a:endParaRPr lang="fr-FR" sz="1800" dirty="0">
            <a:solidFill>
              <a:schemeClr val="accent4">
                <a:lumMod val="75000"/>
              </a:schemeClr>
            </a:solidFill>
            <a:latin typeface="Tw Cen MT" pitchFamily="34" charset="0"/>
          </a:endParaRPr>
        </a:p>
      </dgm:t>
    </dgm:pt>
    <dgm:pt modelId="{E3AE41EB-7C41-4370-A97C-C91BEAFBF3CD}" type="sibTrans" cxnId="{7E13F3B2-6671-4E31-B9F4-564188FF2EF8}">
      <dgm:prSet/>
      <dgm:spPr/>
      <dgm:t>
        <a:bodyPr/>
        <a:lstStyle/>
        <a:p>
          <a:pPr algn="just"/>
          <a:endParaRPr lang="fr-FR" sz="1800" dirty="0">
            <a:solidFill>
              <a:schemeClr val="accent4">
                <a:lumMod val="75000"/>
              </a:schemeClr>
            </a:solidFill>
            <a:latin typeface="Tw Cen MT" pitchFamily="34" charset="0"/>
          </a:endParaRPr>
        </a:p>
      </dgm:t>
    </dgm:pt>
    <dgm:pt modelId="{1589D3F0-5A4D-4D0D-96A4-EA7C4E8654DA}">
      <dgm:prSet custT="1"/>
      <dgm:spPr/>
      <dgm:t>
        <a:bodyPr/>
        <a:lstStyle/>
        <a:p>
          <a:pPr algn="just"/>
          <a:r>
            <a:rPr lang="fr-FR" sz="1800" dirty="0">
              <a:solidFill>
                <a:schemeClr val="accent4">
                  <a:lumMod val="75000"/>
                </a:schemeClr>
              </a:solidFill>
              <a:latin typeface="Tw Cen MT" pitchFamily="34" charset="0"/>
              <a:ea typeface="+mn-ea"/>
              <a:cs typeface="+mn-cs"/>
            </a:rPr>
            <a:t>Identifier les facteurs de risque et des mécanismes pouvant expliquer ces effets.</a:t>
          </a:r>
          <a:endParaRPr lang="fr-FR" sz="1800" dirty="0">
            <a:solidFill>
              <a:schemeClr val="accent4">
                <a:lumMod val="75000"/>
              </a:schemeClr>
            </a:solidFill>
            <a:latin typeface="Tw Cen MT" pitchFamily="34" charset="0"/>
          </a:endParaRPr>
        </a:p>
      </dgm:t>
    </dgm:pt>
    <dgm:pt modelId="{6417CEB0-3B09-41BB-BDEE-4A0097463984}" type="parTrans" cxnId="{5A933AC6-7CDA-4A9F-BBE1-DE62D597B504}">
      <dgm:prSet/>
      <dgm:spPr/>
      <dgm:t>
        <a:bodyPr/>
        <a:lstStyle/>
        <a:p>
          <a:pPr algn="just"/>
          <a:endParaRPr lang="fr-FR" sz="1800" dirty="0">
            <a:solidFill>
              <a:schemeClr val="accent4">
                <a:lumMod val="75000"/>
              </a:schemeClr>
            </a:solidFill>
            <a:latin typeface="Tw Cen MT" pitchFamily="34" charset="0"/>
          </a:endParaRPr>
        </a:p>
      </dgm:t>
    </dgm:pt>
    <dgm:pt modelId="{51ED3C9B-82EE-4B23-B32A-5B342C68D86D}" type="sibTrans" cxnId="{5A933AC6-7CDA-4A9F-BBE1-DE62D597B504}">
      <dgm:prSet/>
      <dgm:spPr/>
      <dgm:t>
        <a:bodyPr/>
        <a:lstStyle/>
        <a:p>
          <a:pPr algn="just"/>
          <a:endParaRPr lang="fr-FR" sz="1800" dirty="0">
            <a:solidFill>
              <a:schemeClr val="accent4">
                <a:lumMod val="75000"/>
              </a:schemeClr>
            </a:solidFill>
            <a:latin typeface="Tw Cen MT" pitchFamily="34" charset="0"/>
          </a:endParaRPr>
        </a:p>
      </dgm:t>
    </dgm:pt>
    <dgm:pt modelId="{D04768AD-F4A4-40A6-A9D9-2BAC88CDA212}">
      <dgm:prSet custT="1"/>
      <dgm:spPr/>
      <dgm:t>
        <a:bodyPr/>
        <a:lstStyle/>
        <a:p>
          <a:pPr algn="just"/>
          <a:r>
            <a:rPr lang="fr-FR" sz="1800" dirty="0">
              <a:solidFill>
                <a:schemeClr val="accent4">
                  <a:lumMod val="75000"/>
                </a:schemeClr>
              </a:solidFill>
              <a:latin typeface="Tw Cen MT" pitchFamily="34" charset="0"/>
              <a:ea typeface="+mn-ea"/>
              <a:cs typeface="+mn-cs"/>
            </a:rPr>
            <a:t>Evaluer le rapport bénéfice/risque.</a:t>
          </a:r>
          <a:endParaRPr lang="fr-FR" sz="1800" dirty="0">
            <a:solidFill>
              <a:schemeClr val="accent4">
                <a:lumMod val="75000"/>
              </a:schemeClr>
            </a:solidFill>
            <a:latin typeface="Tw Cen MT" pitchFamily="34" charset="0"/>
          </a:endParaRPr>
        </a:p>
      </dgm:t>
    </dgm:pt>
    <dgm:pt modelId="{72DD8702-E734-4D2B-AB6B-A103F9BB26C2}" type="parTrans" cxnId="{305634A2-A6CA-4399-981E-E162BDF6C956}">
      <dgm:prSet/>
      <dgm:spPr/>
      <dgm:t>
        <a:bodyPr/>
        <a:lstStyle/>
        <a:p>
          <a:pPr algn="just"/>
          <a:endParaRPr lang="fr-FR" sz="1800" dirty="0">
            <a:solidFill>
              <a:schemeClr val="accent4">
                <a:lumMod val="75000"/>
              </a:schemeClr>
            </a:solidFill>
            <a:latin typeface="Tw Cen MT" pitchFamily="34" charset="0"/>
          </a:endParaRPr>
        </a:p>
      </dgm:t>
    </dgm:pt>
    <dgm:pt modelId="{921EB6CC-1347-41F4-8722-98D76FCD922D}" type="sibTrans" cxnId="{305634A2-A6CA-4399-981E-E162BDF6C956}">
      <dgm:prSet/>
      <dgm:spPr/>
      <dgm:t>
        <a:bodyPr/>
        <a:lstStyle/>
        <a:p>
          <a:pPr algn="just"/>
          <a:endParaRPr lang="fr-FR" sz="1800" dirty="0">
            <a:solidFill>
              <a:schemeClr val="accent4">
                <a:lumMod val="75000"/>
              </a:schemeClr>
            </a:solidFill>
            <a:latin typeface="Tw Cen MT" pitchFamily="34" charset="0"/>
          </a:endParaRPr>
        </a:p>
      </dgm:t>
    </dgm:pt>
    <dgm:pt modelId="{7D6827B4-139B-4916-AB83-BAE7F5D7F548}">
      <dgm:prSet custT="1"/>
      <dgm:spPr/>
      <dgm:t>
        <a:bodyPr/>
        <a:lstStyle/>
        <a:p>
          <a:pPr algn="just"/>
          <a:r>
            <a:rPr lang="fr-FR" sz="1800" dirty="0">
              <a:solidFill>
                <a:schemeClr val="accent4">
                  <a:lumMod val="75000"/>
                </a:schemeClr>
              </a:solidFill>
              <a:latin typeface="Tw Cen MT" pitchFamily="34" charset="0"/>
              <a:ea typeface="+mn-ea"/>
              <a:cs typeface="+mn-cs"/>
            </a:rPr>
            <a:t>Diffuser l’information nécessaire à l’amélioration de la prescription et de la réglementation du médicament.</a:t>
          </a:r>
          <a:endParaRPr lang="fr-FR" sz="1800" dirty="0">
            <a:solidFill>
              <a:schemeClr val="accent4">
                <a:lumMod val="75000"/>
              </a:schemeClr>
            </a:solidFill>
            <a:latin typeface="Tw Cen MT" pitchFamily="34" charset="0"/>
          </a:endParaRPr>
        </a:p>
      </dgm:t>
    </dgm:pt>
    <dgm:pt modelId="{499C1130-3ACE-4EE1-BC35-9C50831FBAEF}" type="parTrans" cxnId="{694FDF0A-7A0B-445E-AAF3-F50550199C7C}">
      <dgm:prSet/>
      <dgm:spPr/>
      <dgm:t>
        <a:bodyPr/>
        <a:lstStyle/>
        <a:p>
          <a:pPr algn="just"/>
          <a:endParaRPr lang="fr-FR" sz="1800" dirty="0">
            <a:solidFill>
              <a:schemeClr val="accent4">
                <a:lumMod val="75000"/>
              </a:schemeClr>
            </a:solidFill>
            <a:latin typeface="Tw Cen MT" pitchFamily="34" charset="0"/>
          </a:endParaRPr>
        </a:p>
      </dgm:t>
    </dgm:pt>
    <dgm:pt modelId="{5FCEBA39-15DA-43C9-BF97-CC15ED0164AD}" type="sibTrans" cxnId="{694FDF0A-7A0B-445E-AAF3-F50550199C7C}">
      <dgm:prSet/>
      <dgm:spPr/>
      <dgm:t>
        <a:bodyPr/>
        <a:lstStyle/>
        <a:p>
          <a:pPr algn="just"/>
          <a:endParaRPr lang="fr-FR" sz="1800" dirty="0">
            <a:solidFill>
              <a:schemeClr val="accent4">
                <a:lumMod val="75000"/>
              </a:schemeClr>
            </a:solidFill>
            <a:latin typeface="Tw Cen MT" pitchFamily="34" charset="0"/>
          </a:endParaRPr>
        </a:p>
      </dgm:t>
    </dgm:pt>
    <dgm:pt modelId="{89112CBF-BD37-41C3-80D5-5E08A0847E80}" type="pres">
      <dgm:prSet presAssocID="{D3EB7F9B-FC20-4E69-B21E-9661CD503E77}" presName="linearFlow" presStyleCnt="0">
        <dgm:presLayoutVars>
          <dgm:dir/>
          <dgm:animLvl val="lvl"/>
          <dgm:resizeHandles val="exact"/>
        </dgm:presLayoutVars>
      </dgm:prSet>
      <dgm:spPr/>
    </dgm:pt>
    <dgm:pt modelId="{998054F8-277C-42EB-8A01-74F8F92A8E74}" type="pres">
      <dgm:prSet presAssocID="{80994B0B-45EE-427D-9574-726D57B24E15}" presName="composite" presStyleCnt="0"/>
      <dgm:spPr/>
    </dgm:pt>
    <dgm:pt modelId="{3E752476-E5FD-4A26-82BE-F8601F858C55}" type="pres">
      <dgm:prSet presAssocID="{80994B0B-45EE-427D-9574-726D57B24E15}" presName="parentText" presStyleLbl="alignNode1" presStyleIdx="0" presStyleCnt="5">
        <dgm:presLayoutVars>
          <dgm:chMax val="1"/>
          <dgm:bulletEnabled val="1"/>
        </dgm:presLayoutVars>
      </dgm:prSet>
      <dgm:spPr/>
    </dgm:pt>
    <dgm:pt modelId="{A4F9F6D8-4A4C-4773-B1BA-6559C73E1004}" type="pres">
      <dgm:prSet presAssocID="{80994B0B-45EE-427D-9574-726D57B24E15}" presName="descendantText" presStyleLbl="alignAcc1" presStyleIdx="0" presStyleCnt="5">
        <dgm:presLayoutVars>
          <dgm:bulletEnabled val="1"/>
        </dgm:presLayoutVars>
      </dgm:prSet>
      <dgm:spPr/>
    </dgm:pt>
    <dgm:pt modelId="{F8FDA395-8869-435D-8DEB-9663F3B82CE9}" type="pres">
      <dgm:prSet presAssocID="{AB5D6C24-8B06-44B0-8E4B-33F200DEC7AC}" presName="sp" presStyleCnt="0"/>
      <dgm:spPr/>
    </dgm:pt>
    <dgm:pt modelId="{03450E25-B013-46FC-A8C5-9DB6C92AABD7}" type="pres">
      <dgm:prSet presAssocID="{CD1BD190-6364-4EA8-AAA5-E16DFED2C90B}" presName="composite" presStyleCnt="0"/>
      <dgm:spPr/>
    </dgm:pt>
    <dgm:pt modelId="{A6F82E61-ACC3-409C-B4C3-1C77678E7CBA}" type="pres">
      <dgm:prSet presAssocID="{CD1BD190-6364-4EA8-AAA5-E16DFED2C90B}" presName="parentText" presStyleLbl="alignNode1" presStyleIdx="1" presStyleCnt="5">
        <dgm:presLayoutVars>
          <dgm:chMax val="1"/>
          <dgm:bulletEnabled val="1"/>
        </dgm:presLayoutVars>
      </dgm:prSet>
      <dgm:spPr/>
    </dgm:pt>
    <dgm:pt modelId="{D6D80C06-BE40-4764-A1F5-EFE7A152D712}" type="pres">
      <dgm:prSet presAssocID="{CD1BD190-6364-4EA8-AAA5-E16DFED2C90B}" presName="descendantText" presStyleLbl="alignAcc1" presStyleIdx="1" presStyleCnt="5">
        <dgm:presLayoutVars>
          <dgm:bulletEnabled val="1"/>
        </dgm:presLayoutVars>
      </dgm:prSet>
      <dgm:spPr/>
    </dgm:pt>
    <dgm:pt modelId="{8D0E4AAE-C142-481F-9F21-362BF340974B}" type="pres">
      <dgm:prSet presAssocID="{C15E1B30-8179-47FE-9EFB-0A2E97805BAC}" presName="sp" presStyleCnt="0"/>
      <dgm:spPr/>
    </dgm:pt>
    <dgm:pt modelId="{CAE871E4-A5A3-43BC-988A-D4F6B1BBCDB5}" type="pres">
      <dgm:prSet presAssocID="{D54E2006-FC84-4B60-85C7-96C47CA2A77C}" presName="composite" presStyleCnt="0"/>
      <dgm:spPr/>
    </dgm:pt>
    <dgm:pt modelId="{A9973B75-33BC-45DC-931A-25AA370B88E0}" type="pres">
      <dgm:prSet presAssocID="{D54E2006-FC84-4B60-85C7-96C47CA2A77C}" presName="parentText" presStyleLbl="alignNode1" presStyleIdx="2" presStyleCnt="5">
        <dgm:presLayoutVars>
          <dgm:chMax val="1"/>
          <dgm:bulletEnabled val="1"/>
        </dgm:presLayoutVars>
      </dgm:prSet>
      <dgm:spPr/>
    </dgm:pt>
    <dgm:pt modelId="{F601B7C9-888B-478D-9627-05E99998F4CE}" type="pres">
      <dgm:prSet presAssocID="{D54E2006-FC84-4B60-85C7-96C47CA2A77C}" presName="descendantText" presStyleLbl="alignAcc1" presStyleIdx="2" presStyleCnt="5">
        <dgm:presLayoutVars>
          <dgm:bulletEnabled val="1"/>
        </dgm:presLayoutVars>
      </dgm:prSet>
      <dgm:spPr/>
    </dgm:pt>
    <dgm:pt modelId="{8B5C1DDE-CDDA-4C9E-BA04-2D0DDE597C2A}" type="pres">
      <dgm:prSet presAssocID="{A1CCE659-8E6F-4B30-985D-19969CD943E5}" presName="sp" presStyleCnt="0"/>
      <dgm:spPr/>
    </dgm:pt>
    <dgm:pt modelId="{955E1B6F-9808-44D8-83C9-C814729E2BEE}" type="pres">
      <dgm:prSet presAssocID="{77EFD5AB-8605-4B73-A976-DBE0A917E31B}" presName="composite" presStyleCnt="0"/>
      <dgm:spPr/>
    </dgm:pt>
    <dgm:pt modelId="{51C95A27-B984-471D-934F-33EAEC82B2A9}" type="pres">
      <dgm:prSet presAssocID="{77EFD5AB-8605-4B73-A976-DBE0A917E31B}" presName="parentText" presStyleLbl="alignNode1" presStyleIdx="3" presStyleCnt="5">
        <dgm:presLayoutVars>
          <dgm:chMax val="1"/>
          <dgm:bulletEnabled val="1"/>
        </dgm:presLayoutVars>
      </dgm:prSet>
      <dgm:spPr/>
    </dgm:pt>
    <dgm:pt modelId="{1A0833A8-E345-4E9F-AD6E-83C0463F8A45}" type="pres">
      <dgm:prSet presAssocID="{77EFD5AB-8605-4B73-A976-DBE0A917E31B}" presName="descendantText" presStyleLbl="alignAcc1" presStyleIdx="3" presStyleCnt="5">
        <dgm:presLayoutVars>
          <dgm:bulletEnabled val="1"/>
        </dgm:presLayoutVars>
      </dgm:prSet>
      <dgm:spPr/>
    </dgm:pt>
    <dgm:pt modelId="{757BD1A7-261F-4D57-BBAB-6E326D0CF69B}" type="pres">
      <dgm:prSet presAssocID="{D202CF01-2E3B-4146-BDD0-1E49F809BA7B}" presName="sp" presStyleCnt="0"/>
      <dgm:spPr/>
    </dgm:pt>
    <dgm:pt modelId="{0127CB78-9FA6-44BE-B609-D281537A5ED0}" type="pres">
      <dgm:prSet presAssocID="{63E30F69-AFE7-422A-9630-94C531ABCECA}" presName="composite" presStyleCnt="0"/>
      <dgm:spPr/>
    </dgm:pt>
    <dgm:pt modelId="{F5DB24B1-B90A-4E54-904C-8CC516C13AE6}" type="pres">
      <dgm:prSet presAssocID="{63E30F69-AFE7-422A-9630-94C531ABCECA}" presName="parentText" presStyleLbl="alignNode1" presStyleIdx="4" presStyleCnt="5">
        <dgm:presLayoutVars>
          <dgm:chMax val="1"/>
          <dgm:bulletEnabled val="1"/>
        </dgm:presLayoutVars>
      </dgm:prSet>
      <dgm:spPr/>
    </dgm:pt>
    <dgm:pt modelId="{F926BE41-404F-4038-8330-05CE706241B6}" type="pres">
      <dgm:prSet presAssocID="{63E30F69-AFE7-422A-9630-94C531ABCECA}" presName="descendantText" presStyleLbl="alignAcc1" presStyleIdx="4" presStyleCnt="5">
        <dgm:presLayoutVars>
          <dgm:bulletEnabled val="1"/>
        </dgm:presLayoutVars>
      </dgm:prSet>
      <dgm:spPr/>
    </dgm:pt>
  </dgm:ptLst>
  <dgm:cxnLst>
    <dgm:cxn modelId="{4A300803-F366-4D6F-A9BB-010BF08C2496}" srcId="{D3EB7F9B-FC20-4E69-B21E-9661CD503E77}" destId="{D54E2006-FC84-4B60-85C7-96C47CA2A77C}" srcOrd="2" destOrd="0" parTransId="{D533E0F1-A72D-45B5-AC01-3273A81698BA}" sibTransId="{A1CCE659-8E6F-4B30-985D-19969CD943E5}"/>
    <dgm:cxn modelId="{694FDF0A-7A0B-445E-AAF3-F50550199C7C}" srcId="{63E30F69-AFE7-422A-9630-94C531ABCECA}" destId="{7D6827B4-139B-4916-AB83-BAE7F5D7F548}" srcOrd="0" destOrd="0" parTransId="{499C1130-3ACE-4EE1-BC35-9C50831FBAEF}" sibTransId="{5FCEBA39-15DA-43C9-BF97-CC15ED0164AD}"/>
    <dgm:cxn modelId="{1A2A7915-A165-466E-9BAA-36B346A5B8BA}" type="presOf" srcId="{1589D3F0-5A4D-4D0D-96A4-EA7C4E8654DA}" destId="{F601B7C9-888B-478D-9627-05E99998F4CE}" srcOrd="0" destOrd="0" presId="urn:microsoft.com/office/officeart/2005/8/layout/chevron2"/>
    <dgm:cxn modelId="{EEE2AD1A-8EBC-44D8-80DE-C85B98CE6133}" srcId="{D3EB7F9B-FC20-4E69-B21E-9661CD503E77}" destId="{77EFD5AB-8605-4B73-A976-DBE0A917E31B}" srcOrd="3" destOrd="0" parTransId="{0CEBC733-4E20-4178-911E-AC38CFB38218}" sibTransId="{D202CF01-2E3B-4146-BDD0-1E49F809BA7B}"/>
    <dgm:cxn modelId="{5724C934-4188-4444-A859-C3DECE4748B1}" type="presOf" srcId="{A7953A25-3EAB-4006-88E6-77AA3632996A}" destId="{A4F9F6D8-4A4C-4773-B1BA-6559C73E1004}" srcOrd="0" destOrd="0" presId="urn:microsoft.com/office/officeart/2005/8/layout/chevron2"/>
    <dgm:cxn modelId="{E0713F35-808A-48FD-A30A-01F48067E201}" type="presOf" srcId="{63E30F69-AFE7-422A-9630-94C531ABCECA}" destId="{F5DB24B1-B90A-4E54-904C-8CC516C13AE6}" srcOrd="0" destOrd="0" presId="urn:microsoft.com/office/officeart/2005/8/layout/chevron2"/>
    <dgm:cxn modelId="{34D6D240-B1EC-464F-9565-AC2D6CD7501B}" type="presOf" srcId="{D54E2006-FC84-4B60-85C7-96C47CA2A77C}" destId="{A9973B75-33BC-45DC-931A-25AA370B88E0}" srcOrd="0" destOrd="0" presId="urn:microsoft.com/office/officeart/2005/8/layout/chevron2"/>
    <dgm:cxn modelId="{5AC12C41-6D4E-48C7-A2CF-599170D3E9EE}" type="presOf" srcId="{80994B0B-45EE-427D-9574-726D57B24E15}" destId="{3E752476-E5FD-4A26-82BE-F8601F858C55}" srcOrd="0" destOrd="0" presId="urn:microsoft.com/office/officeart/2005/8/layout/chevron2"/>
    <dgm:cxn modelId="{89349D68-1A97-4A49-B1B1-679090940556}" srcId="{D3EB7F9B-FC20-4E69-B21E-9661CD503E77}" destId="{CD1BD190-6364-4EA8-AAA5-E16DFED2C90B}" srcOrd="1" destOrd="0" parTransId="{063719D1-F565-46F1-A399-FF6500CBAFA7}" sibTransId="{C15E1B30-8179-47FE-9EFB-0A2E97805BAC}"/>
    <dgm:cxn modelId="{9F868276-D639-40A9-8F10-4DD901873CC8}" type="presOf" srcId="{77EFD5AB-8605-4B73-A976-DBE0A917E31B}" destId="{51C95A27-B984-471D-934F-33EAEC82B2A9}" srcOrd="0" destOrd="0" presId="urn:microsoft.com/office/officeart/2005/8/layout/chevron2"/>
    <dgm:cxn modelId="{98C99B56-114E-4D94-99A5-51752DA72A67}" type="presOf" srcId="{CD1BD190-6364-4EA8-AAA5-E16DFED2C90B}" destId="{A6F82E61-ACC3-409C-B4C3-1C77678E7CBA}" srcOrd="0" destOrd="0" presId="urn:microsoft.com/office/officeart/2005/8/layout/chevron2"/>
    <dgm:cxn modelId="{7DBA9A82-C747-40F5-89D5-AA2202B316E0}" type="presOf" srcId="{D3EB7F9B-FC20-4E69-B21E-9661CD503E77}" destId="{89112CBF-BD37-41C3-80D5-5E08A0847E80}" srcOrd="0" destOrd="0" presId="urn:microsoft.com/office/officeart/2005/8/layout/chevron2"/>
    <dgm:cxn modelId="{C5AB6E91-5900-4E83-B3BD-5C503C66D7E6}" type="presOf" srcId="{214872D5-9246-45F5-84F0-57FE8CDFDC98}" destId="{D6D80C06-BE40-4764-A1F5-EFE7A152D712}" srcOrd="0" destOrd="0" presId="urn:microsoft.com/office/officeart/2005/8/layout/chevron2"/>
    <dgm:cxn modelId="{305634A2-A6CA-4399-981E-E162BDF6C956}" srcId="{77EFD5AB-8605-4B73-A976-DBE0A917E31B}" destId="{D04768AD-F4A4-40A6-A9D9-2BAC88CDA212}" srcOrd="0" destOrd="0" parTransId="{72DD8702-E734-4D2B-AB6B-A103F9BB26C2}" sibTransId="{921EB6CC-1347-41F4-8722-98D76FCD922D}"/>
    <dgm:cxn modelId="{08F697B0-EB61-44ED-9BAD-3A843776D868}" type="presOf" srcId="{7D6827B4-139B-4916-AB83-BAE7F5D7F548}" destId="{F926BE41-404F-4038-8330-05CE706241B6}" srcOrd="0" destOrd="0" presId="urn:microsoft.com/office/officeart/2005/8/layout/chevron2"/>
    <dgm:cxn modelId="{7E13F3B2-6671-4E31-B9F4-564188FF2EF8}" srcId="{CD1BD190-6364-4EA8-AAA5-E16DFED2C90B}" destId="{214872D5-9246-45F5-84F0-57FE8CDFDC98}" srcOrd="0" destOrd="0" parTransId="{F85B8775-8407-412A-926B-151F79DA43EF}" sibTransId="{E3AE41EB-7C41-4370-A97C-C91BEAFBF3CD}"/>
    <dgm:cxn modelId="{0563A7C0-4B44-457F-B2AF-D938B3D1DADC}" srcId="{D3EB7F9B-FC20-4E69-B21E-9661CD503E77}" destId="{63E30F69-AFE7-422A-9630-94C531ABCECA}" srcOrd="4" destOrd="0" parTransId="{4B7220A7-7C31-4628-B82C-23E3B6B98441}" sibTransId="{A1D177D7-DC03-43FD-BF5F-A10579F475CF}"/>
    <dgm:cxn modelId="{5A933AC6-7CDA-4A9F-BBE1-DE62D597B504}" srcId="{D54E2006-FC84-4B60-85C7-96C47CA2A77C}" destId="{1589D3F0-5A4D-4D0D-96A4-EA7C4E8654DA}" srcOrd="0" destOrd="0" parTransId="{6417CEB0-3B09-41BB-BDEE-4A0097463984}" sibTransId="{51ED3C9B-82EE-4B23-B32A-5B342C68D86D}"/>
    <dgm:cxn modelId="{8BE6F8CC-973C-4CE7-9A95-857B6DEE1B0C}" srcId="{80994B0B-45EE-427D-9574-726D57B24E15}" destId="{A7953A25-3EAB-4006-88E6-77AA3632996A}" srcOrd="0" destOrd="0" parTransId="{0EB87EF0-1F29-49F8-8EE0-B00E28D72F46}" sibTransId="{A28DB6CA-63C7-417D-9C4F-19289F116422}"/>
    <dgm:cxn modelId="{68B40CCF-99B1-45D8-82AF-3E075D6C64A5}" srcId="{D3EB7F9B-FC20-4E69-B21E-9661CD503E77}" destId="{80994B0B-45EE-427D-9574-726D57B24E15}" srcOrd="0" destOrd="0" parTransId="{62201BF8-7C3A-41AA-AAB5-36A41B065304}" sibTransId="{AB5D6C24-8B06-44B0-8E4B-33F200DEC7AC}"/>
    <dgm:cxn modelId="{4B0A90DF-B97A-4512-8897-094C4012B349}" type="presOf" srcId="{D04768AD-F4A4-40A6-A9D9-2BAC88CDA212}" destId="{1A0833A8-E345-4E9F-AD6E-83C0463F8A45}" srcOrd="0" destOrd="0" presId="urn:microsoft.com/office/officeart/2005/8/layout/chevron2"/>
    <dgm:cxn modelId="{F8B97A9E-BC86-4140-A51C-EC859641FA18}" type="presParOf" srcId="{89112CBF-BD37-41C3-80D5-5E08A0847E80}" destId="{998054F8-277C-42EB-8A01-74F8F92A8E74}" srcOrd="0" destOrd="0" presId="urn:microsoft.com/office/officeart/2005/8/layout/chevron2"/>
    <dgm:cxn modelId="{6CD2FB04-4102-44DC-A605-6EB63A67DB5B}" type="presParOf" srcId="{998054F8-277C-42EB-8A01-74F8F92A8E74}" destId="{3E752476-E5FD-4A26-82BE-F8601F858C55}" srcOrd="0" destOrd="0" presId="urn:microsoft.com/office/officeart/2005/8/layout/chevron2"/>
    <dgm:cxn modelId="{D6B0E6DA-92D7-48BC-B345-3B07AB67D11A}" type="presParOf" srcId="{998054F8-277C-42EB-8A01-74F8F92A8E74}" destId="{A4F9F6D8-4A4C-4773-B1BA-6559C73E1004}" srcOrd="1" destOrd="0" presId="urn:microsoft.com/office/officeart/2005/8/layout/chevron2"/>
    <dgm:cxn modelId="{AF7BD3E7-4540-4DB7-A4ED-7975417C18FD}" type="presParOf" srcId="{89112CBF-BD37-41C3-80D5-5E08A0847E80}" destId="{F8FDA395-8869-435D-8DEB-9663F3B82CE9}" srcOrd="1" destOrd="0" presId="urn:microsoft.com/office/officeart/2005/8/layout/chevron2"/>
    <dgm:cxn modelId="{B10C3FFA-82F2-4BD9-9352-3097B7B2C1D0}" type="presParOf" srcId="{89112CBF-BD37-41C3-80D5-5E08A0847E80}" destId="{03450E25-B013-46FC-A8C5-9DB6C92AABD7}" srcOrd="2" destOrd="0" presId="urn:microsoft.com/office/officeart/2005/8/layout/chevron2"/>
    <dgm:cxn modelId="{9E0C53D6-9C05-4D7F-BF61-2C5089C6E8AA}" type="presParOf" srcId="{03450E25-B013-46FC-A8C5-9DB6C92AABD7}" destId="{A6F82E61-ACC3-409C-B4C3-1C77678E7CBA}" srcOrd="0" destOrd="0" presId="urn:microsoft.com/office/officeart/2005/8/layout/chevron2"/>
    <dgm:cxn modelId="{4DD07853-5206-4F15-960D-ACEA58104291}" type="presParOf" srcId="{03450E25-B013-46FC-A8C5-9DB6C92AABD7}" destId="{D6D80C06-BE40-4764-A1F5-EFE7A152D712}" srcOrd="1" destOrd="0" presId="urn:microsoft.com/office/officeart/2005/8/layout/chevron2"/>
    <dgm:cxn modelId="{AABACE33-5129-45E7-A135-C2256CCEA48B}" type="presParOf" srcId="{89112CBF-BD37-41C3-80D5-5E08A0847E80}" destId="{8D0E4AAE-C142-481F-9F21-362BF340974B}" srcOrd="3" destOrd="0" presId="urn:microsoft.com/office/officeart/2005/8/layout/chevron2"/>
    <dgm:cxn modelId="{A9DF8DB3-FF24-42E2-93E6-7BC40B5516DE}" type="presParOf" srcId="{89112CBF-BD37-41C3-80D5-5E08A0847E80}" destId="{CAE871E4-A5A3-43BC-988A-D4F6B1BBCDB5}" srcOrd="4" destOrd="0" presId="urn:microsoft.com/office/officeart/2005/8/layout/chevron2"/>
    <dgm:cxn modelId="{8F14CF6D-6934-4DEB-9C50-FC4099B65934}" type="presParOf" srcId="{CAE871E4-A5A3-43BC-988A-D4F6B1BBCDB5}" destId="{A9973B75-33BC-45DC-931A-25AA370B88E0}" srcOrd="0" destOrd="0" presId="urn:microsoft.com/office/officeart/2005/8/layout/chevron2"/>
    <dgm:cxn modelId="{EC811A9A-7CF0-4039-B453-6FC1BA3094C9}" type="presParOf" srcId="{CAE871E4-A5A3-43BC-988A-D4F6B1BBCDB5}" destId="{F601B7C9-888B-478D-9627-05E99998F4CE}" srcOrd="1" destOrd="0" presId="urn:microsoft.com/office/officeart/2005/8/layout/chevron2"/>
    <dgm:cxn modelId="{008F8C71-1C46-42CB-A1BE-9328E9D499F4}" type="presParOf" srcId="{89112CBF-BD37-41C3-80D5-5E08A0847E80}" destId="{8B5C1DDE-CDDA-4C9E-BA04-2D0DDE597C2A}" srcOrd="5" destOrd="0" presId="urn:microsoft.com/office/officeart/2005/8/layout/chevron2"/>
    <dgm:cxn modelId="{D6090C01-1C37-4DC5-81CC-E7E6475FFCA0}" type="presParOf" srcId="{89112CBF-BD37-41C3-80D5-5E08A0847E80}" destId="{955E1B6F-9808-44D8-83C9-C814729E2BEE}" srcOrd="6" destOrd="0" presId="urn:microsoft.com/office/officeart/2005/8/layout/chevron2"/>
    <dgm:cxn modelId="{F7E2138E-F41B-47EA-892D-4CE4E96386C3}" type="presParOf" srcId="{955E1B6F-9808-44D8-83C9-C814729E2BEE}" destId="{51C95A27-B984-471D-934F-33EAEC82B2A9}" srcOrd="0" destOrd="0" presId="urn:microsoft.com/office/officeart/2005/8/layout/chevron2"/>
    <dgm:cxn modelId="{A7E6A246-A155-43DE-9AD6-B3A588AF2F74}" type="presParOf" srcId="{955E1B6F-9808-44D8-83C9-C814729E2BEE}" destId="{1A0833A8-E345-4E9F-AD6E-83C0463F8A45}" srcOrd="1" destOrd="0" presId="urn:microsoft.com/office/officeart/2005/8/layout/chevron2"/>
    <dgm:cxn modelId="{29F22A98-7407-4915-9AA6-E979D80393D7}" type="presParOf" srcId="{89112CBF-BD37-41C3-80D5-5E08A0847E80}" destId="{757BD1A7-261F-4D57-BBAB-6E326D0CF69B}" srcOrd="7" destOrd="0" presId="urn:microsoft.com/office/officeart/2005/8/layout/chevron2"/>
    <dgm:cxn modelId="{5F37B4AB-8BCC-469F-A6A0-89924CFF5517}" type="presParOf" srcId="{89112CBF-BD37-41C3-80D5-5E08A0847E80}" destId="{0127CB78-9FA6-44BE-B609-D281537A5ED0}" srcOrd="8" destOrd="0" presId="urn:microsoft.com/office/officeart/2005/8/layout/chevron2"/>
    <dgm:cxn modelId="{9664674D-72FC-4716-9D2B-7F1C18950C92}" type="presParOf" srcId="{0127CB78-9FA6-44BE-B609-D281537A5ED0}" destId="{F5DB24B1-B90A-4E54-904C-8CC516C13AE6}" srcOrd="0" destOrd="0" presId="urn:microsoft.com/office/officeart/2005/8/layout/chevron2"/>
    <dgm:cxn modelId="{81B65BD4-2DBD-44AA-A824-0B5ECDA2E60E}" type="presParOf" srcId="{0127CB78-9FA6-44BE-B609-D281537A5ED0}" destId="{F926BE41-404F-4038-8330-05CE706241B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2476-E5FD-4A26-82BE-F8601F858C55}">
      <dsp:nvSpPr>
        <dsp:cNvPr id="0" name=""/>
        <dsp:cNvSpPr/>
      </dsp:nvSpPr>
      <dsp:spPr>
        <a:xfrm rot="5400000">
          <a:off x="-142205" y="143739"/>
          <a:ext cx="948035" cy="6636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fr-FR" sz="1800" kern="1200" dirty="0">
            <a:solidFill>
              <a:schemeClr val="accent4">
                <a:lumMod val="75000"/>
              </a:schemeClr>
            </a:solidFill>
            <a:latin typeface="Tw Cen MT" pitchFamily="34" charset="0"/>
          </a:endParaRPr>
        </a:p>
      </dsp:txBody>
      <dsp:txXfrm rot="-5400000">
        <a:off x="1" y="333345"/>
        <a:ext cx="663624" cy="284411"/>
      </dsp:txXfrm>
    </dsp:sp>
    <dsp:sp modelId="{A4F9F6D8-4A4C-4773-B1BA-6559C73E1004}">
      <dsp:nvSpPr>
        <dsp:cNvPr id="0" name=""/>
        <dsp:cNvSpPr/>
      </dsp:nvSpPr>
      <dsp:spPr>
        <a:xfrm rot="5400000">
          <a:off x="4016263" y="-3351104"/>
          <a:ext cx="616222" cy="73215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a:solidFill>
                <a:schemeClr val="accent4">
                  <a:lumMod val="75000"/>
                </a:schemeClr>
              </a:solidFill>
              <a:latin typeface="Tw Cen MT" pitchFamily="34" charset="0"/>
              <a:ea typeface="+mn-ea"/>
              <a:cs typeface="+mn-cs"/>
            </a:rPr>
            <a:t>Déceler aussi précocement que possible les effets indésirables graves et inattendus dus aux médicaments nouvellement introduits en thérapeutique.</a:t>
          </a:r>
          <a:endParaRPr lang="fr-FR" sz="1800" kern="1200" dirty="0">
            <a:solidFill>
              <a:schemeClr val="accent4">
                <a:lumMod val="75000"/>
              </a:schemeClr>
            </a:solidFill>
            <a:latin typeface="Tw Cen MT" pitchFamily="34" charset="0"/>
          </a:endParaRPr>
        </a:p>
      </dsp:txBody>
      <dsp:txXfrm rot="-5400000">
        <a:off x="663625" y="31615"/>
        <a:ext cx="7291419" cy="556060"/>
      </dsp:txXfrm>
    </dsp:sp>
    <dsp:sp modelId="{A6F82E61-ACC3-409C-B4C3-1C77678E7CBA}">
      <dsp:nvSpPr>
        <dsp:cNvPr id="0" name=""/>
        <dsp:cNvSpPr/>
      </dsp:nvSpPr>
      <dsp:spPr>
        <a:xfrm rot="5400000">
          <a:off x="-142205" y="972763"/>
          <a:ext cx="948035" cy="6636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fr-FR" sz="1800" kern="1200" dirty="0">
            <a:solidFill>
              <a:schemeClr val="accent4">
                <a:lumMod val="75000"/>
              </a:schemeClr>
            </a:solidFill>
            <a:latin typeface="Tw Cen MT" pitchFamily="34" charset="0"/>
          </a:endParaRPr>
        </a:p>
      </dsp:txBody>
      <dsp:txXfrm rot="-5400000">
        <a:off x="1" y="1162369"/>
        <a:ext cx="663624" cy="284411"/>
      </dsp:txXfrm>
    </dsp:sp>
    <dsp:sp modelId="{D6D80C06-BE40-4764-A1F5-EFE7A152D712}">
      <dsp:nvSpPr>
        <dsp:cNvPr id="0" name=""/>
        <dsp:cNvSpPr/>
      </dsp:nvSpPr>
      <dsp:spPr>
        <a:xfrm rot="5400000">
          <a:off x="4016263" y="-2522080"/>
          <a:ext cx="616222" cy="73215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a:solidFill>
                <a:schemeClr val="accent4">
                  <a:lumMod val="75000"/>
                </a:schemeClr>
              </a:solidFill>
              <a:latin typeface="Tw Cen MT" pitchFamily="34" charset="0"/>
              <a:ea typeface="+mn-ea"/>
              <a:cs typeface="+mn-cs"/>
            </a:rPr>
            <a:t>Établir la fréquence et la gravité des effets indésirables connus.</a:t>
          </a:r>
          <a:endParaRPr lang="fr-FR" sz="1800" kern="1200" dirty="0">
            <a:solidFill>
              <a:schemeClr val="accent4">
                <a:lumMod val="75000"/>
              </a:schemeClr>
            </a:solidFill>
            <a:latin typeface="Tw Cen MT" pitchFamily="34" charset="0"/>
          </a:endParaRPr>
        </a:p>
      </dsp:txBody>
      <dsp:txXfrm rot="-5400000">
        <a:off x="663625" y="860639"/>
        <a:ext cx="7291419" cy="556060"/>
      </dsp:txXfrm>
    </dsp:sp>
    <dsp:sp modelId="{A9973B75-33BC-45DC-931A-25AA370B88E0}">
      <dsp:nvSpPr>
        <dsp:cNvPr id="0" name=""/>
        <dsp:cNvSpPr/>
      </dsp:nvSpPr>
      <dsp:spPr>
        <a:xfrm rot="5400000">
          <a:off x="-142205" y="1801787"/>
          <a:ext cx="948035" cy="6636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fr-FR" sz="1800" kern="1200" dirty="0">
            <a:solidFill>
              <a:schemeClr val="accent4">
                <a:lumMod val="75000"/>
              </a:schemeClr>
            </a:solidFill>
            <a:latin typeface="Tw Cen MT" pitchFamily="34" charset="0"/>
          </a:endParaRPr>
        </a:p>
      </dsp:txBody>
      <dsp:txXfrm rot="-5400000">
        <a:off x="1" y="1991393"/>
        <a:ext cx="663624" cy="284411"/>
      </dsp:txXfrm>
    </dsp:sp>
    <dsp:sp modelId="{F601B7C9-888B-478D-9627-05E99998F4CE}">
      <dsp:nvSpPr>
        <dsp:cNvPr id="0" name=""/>
        <dsp:cNvSpPr/>
      </dsp:nvSpPr>
      <dsp:spPr>
        <a:xfrm rot="5400000">
          <a:off x="4016263" y="-1693056"/>
          <a:ext cx="616222" cy="73215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a:solidFill>
                <a:schemeClr val="accent4">
                  <a:lumMod val="75000"/>
                </a:schemeClr>
              </a:solidFill>
              <a:latin typeface="Tw Cen MT" pitchFamily="34" charset="0"/>
              <a:ea typeface="+mn-ea"/>
              <a:cs typeface="+mn-cs"/>
            </a:rPr>
            <a:t>Identifier les facteurs de risque et des mécanismes pouvant expliquer ces effets.</a:t>
          </a:r>
          <a:endParaRPr lang="fr-FR" sz="1800" kern="1200" dirty="0">
            <a:solidFill>
              <a:schemeClr val="accent4">
                <a:lumMod val="75000"/>
              </a:schemeClr>
            </a:solidFill>
            <a:latin typeface="Tw Cen MT" pitchFamily="34" charset="0"/>
          </a:endParaRPr>
        </a:p>
      </dsp:txBody>
      <dsp:txXfrm rot="-5400000">
        <a:off x="663625" y="1689663"/>
        <a:ext cx="7291419" cy="556060"/>
      </dsp:txXfrm>
    </dsp:sp>
    <dsp:sp modelId="{51C95A27-B984-471D-934F-33EAEC82B2A9}">
      <dsp:nvSpPr>
        <dsp:cNvPr id="0" name=""/>
        <dsp:cNvSpPr/>
      </dsp:nvSpPr>
      <dsp:spPr>
        <a:xfrm rot="5400000">
          <a:off x="-142205" y="2630811"/>
          <a:ext cx="948035" cy="6636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fr-FR" sz="1800" kern="1200" dirty="0">
            <a:solidFill>
              <a:schemeClr val="accent4">
                <a:lumMod val="75000"/>
              </a:schemeClr>
            </a:solidFill>
            <a:latin typeface="Tw Cen MT" pitchFamily="34" charset="0"/>
          </a:endParaRPr>
        </a:p>
      </dsp:txBody>
      <dsp:txXfrm rot="-5400000">
        <a:off x="1" y="2820417"/>
        <a:ext cx="663624" cy="284411"/>
      </dsp:txXfrm>
    </dsp:sp>
    <dsp:sp modelId="{1A0833A8-E345-4E9F-AD6E-83C0463F8A45}">
      <dsp:nvSpPr>
        <dsp:cNvPr id="0" name=""/>
        <dsp:cNvSpPr/>
      </dsp:nvSpPr>
      <dsp:spPr>
        <a:xfrm rot="5400000">
          <a:off x="4016263" y="-864032"/>
          <a:ext cx="616222" cy="73215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a:solidFill>
                <a:schemeClr val="accent4">
                  <a:lumMod val="75000"/>
                </a:schemeClr>
              </a:solidFill>
              <a:latin typeface="Tw Cen MT" pitchFamily="34" charset="0"/>
              <a:ea typeface="+mn-ea"/>
              <a:cs typeface="+mn-cs"/>
            </a:rPr>
            <a:t>Evaluer le rapport bénéfice/risque.</a:t>
          </a:r>
          <a:endParaRPr lang="fr-FR" sz="1800" kern="1200" dirty="0">
            <a:solidFill>
              <a:schemeClr val="accent4">
                <a:lumMod val="75000"/>
              </a:schemeClr>
            </a:solidFill>
            <a:latin typeface="Tw Cen MT" pitchFamily="34" charset="0"/>
          </a:endParaRPr>
        </a:p>
      </dsp:txBody>
      <dsp:txXfrm rot="-5400000">
        <a:off x="663625" y="2518687"/>
        <a:ext cx="7291419" cy="556060"/>
      </dsp:txXfrm>
    </dsp:sp>
    <dsp:sp modelId="{F5DB24B1-B90A-4E54-904C-8CC516C13AE6}">
      <dsp:nvSpPr>
        <dsp:cNvPr id="0" name=""/>
        <dsp:cNvSpPr/>
      </dsp:nvSpPr>
      <dsp:spPr>
        <a:xfrm rot="5400000">
          <a:off x="-142205" y="3459836"/>
          <a:ext cx="948035" cy="6636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fr-FR" sz="1800" kern="1200" dirty="0">
            <a:solidFill>
              <a:schemeClr val="accent4">
                <a:lumMod val="75000"/>
              </a:schemeClr>
            </a:solidFill>
            <a:latin typeface="Tw Cen MT" pitchFamily="34" charset="0"/>
          </a:endParaRPr>
        </a:p>
      </dsp:txBody>
      <dsp:txXfrm rot="-5400000">
        <a:off x="1" y="3649442"/>
        <a:ext cx="663624" cy="284411"/>
      </dsp:txXfrm>
    </dsp:sp>
    <dsp:sp modelId="{F926BE41-404F-4038-8330-05CE706241B6}">
      <dsp:nvSpPr>
        <dsp:cNvPr id="0" name=""/>
        <dsp:cNvSpPr/>
      </dsp:nvSpPr>
      <dsp:spPr>
        <a:xfrm rot="5400000">
          <a:off x="4016263" y="-35007"/>
          <a:ext cx="616222" cy="73215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a:solidFill>
                <a:schemeClr val="accent4">
                  <a:lumMod val="75000"/>
                </a:schemeClr>
              </a:solidFill>
              <a:latin typeface="Tw Cen MT" pitchFamily="34" charset="0"/>
              <a:ea typeface="+mn-ea"/>
              <a:cs typeface="+mn-cs"/>
            </a:rPr>
            <a:t>Diffuser l’information nécessaire à l’amélioration de la prescription et de la réglementation du médicament.</a:t>
          </a:r>
          <a:endParaRPr lang="fr-FR" sz="1800" kern="1200" dirty="0">
            <a:solidFill>
              <a:schemeClr val="accent4">
                <a:lumMod val="75000"/>
              </a:schemeClr>
            </a:solidFill>
            <a:latin typeface="Tw Cen MT" pitchFamily="34" charset="0"/>
          </a:endParaRPr>
        </a:p>
      </dsp:txBody>
      <dsp:txXfrm rot="-5400000">
        <a:off x="663625" y="3347712"/>
        <a:ext cx="7291419" cy="5560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0C244987-A5EA-414D-8FDA-238FE3E76C0E}" type="slidenum">
              <a:rPr lang="en-US"/>
              <a:pPr/>
              <a:t>‹N°›</a:t>
            </a:fld>
            <a:endParaRPr lang="en-US"/>
          </a:p>
        </p:txBody>
      </p:sp>
    </p:spTree>
    <p:extLst>
      <p:ext uri="{BB962C8B-B14F-4D97-AF65-F5344CB8AC3E}">
        <p14:creationId xmlns:p14="http://schemas.microsoft.com/office/powerpoint/2010/main" val="26681936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0B27E-F76D-4A45-9950-D45526C1FC0C}"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buNone/>
            </a:pP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C244987-A5EA-414D-8FDA-238FE3E76C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p:spPr>
        <p:txBody>
          <a:bodyPr/>
          <a:lstStyle/>
          <a:p>
            <a:endParaRPr lang="fr-FR" dirty="0">
              <a:latin typeface="Arial" pitchFamily="34" charset="0"/>
              <a:cs typeface="Arial" pitchFamily="34" charset="0"/>
            </a:endParaRPr>
          </a:p>
        </p:txBody>
      </p:sp>
      <p:sp>
        <p:nvSpPr>
          <p:cNvPr id="61444" name="Espace réservé du numéro de diapositive 3"/>
          <p:cNvSpPr>
            <a:spLocks noGrp="1"/>
          </p:cNvSpPr>
          <p:nvPr>
            <p:ph type="sldNum" sz="quarter" idx="5"/>
          </p:nvPr>
        </p:nvSpPr>
        <p:spPr>
          <a:noFill/>
        </p:spPr>
        <p:txBody>
          <a:bodyPr/>
          <a:lstStyle/>
          <a:p>
            <a:fld id="{A7D38880-D4CA-4BB1-B863-3DE21FB9FF1F}" type="slidenum">
              <a:rPr lang="fr-FR" smtClean="0">
                <a:latin typeface="Arial" pitchFamily="34" charset="0"/>
                <a:cs typeface="Arial" pitchFamily="34" charset="0"/>
              </a:rPr>
              <a:pPr/>
              <a:t>13</a:t>
            </a:fld>
            <a:endParaRPr lang="fr-FR">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FFCC4-9395-436F-A49A-EB0049F27FF9}"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buNone/>
            </a:pP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19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20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endParaRPr lang="fr-FR" dirty="0"/>
          </a:p>
        </p:txBody>
      </p:sp>
      <p:sp>
        <p:nvSpPr>
          <p:cNvPr id="4" name="Espace réservé du numéro de diapositive 3"/>
          <p:cNvSpPr>
            <a:spLocks noGrp="1"/>
          </p:cNvSpPr>
          <p:nvPr>
            <p:ph type="sldNum" sz="quarter" idx="10"/>
          </p:nvPr>
        </p:nvSpPr>
        <p:spPr/>
        <p:txBody>
          <a:bodyPr/>
          <a:lstStyle/>
          <a:p>
            <a:fld id="{55CFCC10-17AA-48DB-873A-EF29C4CC5518}" type="slidenum">
              <a:rPr lang="fr-FR" smtClean="0"/>
              <a:pPr/>
              <a:t>2</a:t>
            </a:fld>
            <a:endParaRPr lang="fr-FR"/>
          </a:p>
        </p:txBody>
      </p:sp>
    </p:spTree>
    <p:extLst>
      <p:ext uri="{BB962C8B-B14F-4D97-AF65-F5344CB8AC3E}">
        <p14:creationId xmlns:p14="http://schemas.microsoft.com/office/powerpoint/2010/main" val="112013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244987-A5EA-414D-8FDA-238FE3E76C0E}" type="slidenum">
              <a:rPr lang="en-US" smtClean="0"/>
              <a:pPr/>
              <a:t>21</a:t>
            </a:fld>
            <a:endParaRPr lang="en-US"/>
          </a:p>
        </p:txBody>
      </p:sp>
    </p:spTree>
    <p:extLst>
      <p:ext uri="{BB962C8B-B14F-4D97-AF65-F5344CB8AC3E}">
        <p14:creationId xmlns:p14="http://schemas.microsoft.com/office/powerpoint/2010/main" val="359143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244987-A5EA-414D-8FDA-238FE3E76C0E}" type="slidenum">
              <a:rPr lang="en-US" smtClean="0"/>
              <a:pPr/>
              <a:t>22</a:t>
            </a:fld>
            <a:endParaRPr lang="en-US"/>
          </a:p>
        </p:txBody>
      </p:sp>
    </p:spTree>
    <p:extLst>
      <p:ext uri="{BB962C8B-B14F-4D97-AF65-F5344CB8AC3E}">
        <p14:creationId xmlns:p14="http://schemas.microsoft.com/office/powerpoint/2010/main" val="359143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244987-A5EA-414D-8FDA-238FE3E76C0E}" type="slidenum">
              <a:rPr lang="en-US" smtClean="0"/>
              <a:pPr/>
              <a:t>24</a:t>
            </a:fld>
            <a:endParaRPr lang="en-US"/>
          </a:p>
        </p:txBody>
      </p:sp>
    </p:spTree>
    <p:extLst>
      <p:ext uri="{BB962C8B-B14F-4D97-AF65-F5344CB8AC3E}">
        <p14:creationId xmlns:p14="http://schemas.microsoft.com/office/powerpoint/2010/main" val="3018210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70EFD5-FD8B-46E5-9E48-002B872ECC98}" type="slidenum">
              <a:rPr lang="fr-FR" smtClean="0"/>
              <a:pPr/>
              <a:t>32</a:t>
            </a:fld>
            <a:endParaRPr lang="fr-FR"/>
          </a:p>
        </p:txBody>
      </p:sp>
    </p:spTree>
    <p:extLst>
      <p:ext uri="{BB962C8B-B14F-4D97-AF65-F5344CB8AC3E}">
        <p14:creationId xmlns:p14="http://schemas.microsoft.com/office/powerpoint/2010/main" val="124480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FFCC4-9395-436F-A49A-EB0049F27FF9}" type="slidenum">
              <a:rPr lang="en-US"/>
              <a:pPr/>
              <a:t>39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a:solidFill>
                  <a:schemeClr val="tx1"/>
                </a:solidFill>
                <a:latin typeface="Arial" charset="0"/>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0C244987-A5EA-414D-8FDA-238FE3E76C0E}"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FFCC4-9395-436F-A49A-EB0049F27FF9}"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buNone/>
            </a:pP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indent="0">
              <a:buNone/>
            </a:pPr>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593A1-8790-4EF4-AE74-39BC4092E2B7}"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86150" y="3562350"/>
            <a:ext cx="5334000" cy="704850"/>
          </a:xfrm>
        </p:spPr>
        <p:txBody>
          <a:bodyPr/>
          <a:lstStyle>
            <a:lvl1pPr algn="ctr">
              <a:defRPr sz="3600">
                <a:solidFill>
                  <a:schemeClr val="bg1"/>
                </a:solidFill>
              </a:defRPr>
            </a:lvl1pPr>
          </a:lstStyle>
          <a:p>
            <a:r>
              <a:rPr lang="fr-FR"/>
              <a:t>Cliquez pour modifier le style du titre</a:t>
            </a:r>
            <a:endParaRPr lang="en-US"/>
          </a:p>
        </p:txBody>
      </p:sp>
      <p:sp>
        <p:nvSpPr>
          <p:cNvPr id="3075" name="Rectangle 3"/>
          <p:cNvSpPr>
            <a:spLocks noGrp="1" noChangeArrowheads="1"/>
          </p:cNvSpPr>
          <p:nvPr>
            <p:ph type="subTitle" idx="1"/>
          </p:nvPr>
        </p:nvSpPr>
        <p:spPr>
          <a:xfrm>
            <a:off x="3486150" y="4095750"/>
            <a:ext cx="5334000" cy="685800"/>
          </a:xfrm>
        </p:spPr>
        <p:txBody>
          <a:bodyPr/>
          <a:lstStyle>
            <a:lvl1pPr marL="0" indent="0" algn="ctr">
              <a:buFontTx/>
              <a:buNone/>
              <a:defRPr sz="2400">
                <a:solidFill>
                  <a:schemeClr val="bg1"/>
                </a:solidFill>
              </a:defRPr>
            </a:lvl1pPr>
          </a:lstStyle>
          <a:p>
            <a:r>
              <a:rPr lang="fr-FR"/>
              <a:t>Cliquez pour modifier le style des sous-titres du masque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1600200"/>
            <a:ext cx="1828800" cy="5181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1600200"/>
            <a:ext cx="5334000" cy="5181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2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0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002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en-US"/>
          </a:p>
        </p:txBody>
      </p:sp>
      <p:sp>
        <p:nvSpPr>
          <p:cNvPr id="1027" name="Rectangle 3"/>
          <p:cNvSpPr>
            <a:spLocks noGrp="1" noChangeArrowheads="1"/>
          </p:cNvSpPr>
          <p:nvPr>
            <p:ph type="body" idx="1"/>
          </p:nvPr>
        </p:nvSpPr>
        <p:spPr bwMode="auto">
          <a:xfrm>
            <a:off x="1066800" y="25146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rgbClr val="105A5B"/>
          </a:solidFill>
          <a:latin typeface="+mn-lt"/>
          <a:ea typeface="+mn-ea"/>
          <a:cs typeface="+mn-cs"/>
        </a:defRPr>
      </a:lvl1pPr>
      <a:lvl2pPr marL="742950" indent="-285750" algn="l" rtl="0" eaLnBrk="1" fontAlgn="base" hangingPunct="1">
        <a:spcBef>
          <a:spcPct val="20000"/>
        </a:spcBef>
        <a:spcAft>
          <a:spcPct val="0"/>
        </a:spcAft>
        <a:buChar char="–"/>
        <a:defRPr sz="2800">
          <a:solidFill>
            <a:srgbClr val="105A5B"/>
          </a:solidFill>
          <a:latin typeface="+mn-lt"/>
        </a:defRPr>
      </a:lvl2pPr>
      <a:lvl3pPr marL="1143000" indent="-228600" algn="l" rtl="0" eaLnBrk="1" fontAlgn="base" hangingPunct="1">
        <a:spcBef>
          <a:spcPct val="20000"/>
        </a:spcBef>
        <a:spcAft>
          <a:spcPct val="0"/>
        </a:spcAft>
        <a:buChar char="•"/>
        <a:defRPr sz="2400">
          <a:solidFill>
            <a:srgbClr val="105A5B"/>
          </a:solidFill>
          <a:latin typeface="+mn-lt"/>
        </a:defRPr>
      </a:lvl3pPr>
      <a:lvl4pPr marL="1600200" indent="-228600" algn="l" rtl="0" eaLnBrk="1" fontAlgn="base" hangingPunct="1">
        <a:spcBef>
          <a:spcPct val="20000"/>
        </a:spcBef>
        <a:spcAft>
          <a:spcPct val="0"/>
        </a:spcAft>
        <a:buChar char="–"/>
        <a:defRPr sz="2000">
          <a:solidFill>
            <a:srgbClr val="105A5B"/>
          </a:solidFill>
          <a:latin typeface="+mn-lt"/>
        </a:defRPr>
      </a:lvl4pPr>
      <a:lvl5pPr marL="2057400" indent="-228600" algn="l" rtl="0" eaLnBrk="1" fontAlgn="base" hangingPunct="1">
        <a:spcBef>
          <a:spcPct val="20000"/>
        </a:spcBef>
        <a:spcAft>
          <a:spcPct val="0"/>
        </a:spcAft>
        <a:buChar char="»"/>
        <a:defRPr sz="2000">
          <a:solidFill>
            <a:srgbClr val="105A5B"/>
          </a:solidFill>
          <a:latin typeface="+mn-lt"/>
        </a:defRPr>
      </a:lvl5pPr>
      <a:lvl6pPr marL="2514600" indent="-228600" algn="l" rtl="0" eaLnBrk="1" fontAlgn="base" hangingPunct="1">
        <a:spcBef>
          <a:spcPct val="20000"/>
        </a:spcBef>
        <a:spcAft>
          <a:spcPct val="0"/>
        </a:spcAft>
        <a:buChar char="»"/>
        <a:defRPr sz="2000">
          <a:solidFill>
            <a:srgbClr val="105A5B"/>
          </a:solidFill>
          <a:latin typeface="+mn-lt"/>
        </a:defRPr>
      </a:lvl6pPr>
      <a:lvl7pPr marL="2971800" indent="-228600" algn="l" rtl="0" eaLnBrk="1" fontAlgn="base" hangingPunct="1">
        <a:spcBef>
          <a:spcPct val="20000"/>
        </a:spcBef>
        <a:spcAft>
          <a:spcPct val="0"/>
        </a:spcAft>
        <a:buChar char="»"/>
        <a:defRPr sz="2000">
          <a:solidFill>
            <a:srgbClr val="105A5B"/>
          </a:solidFill>
          <a:latin typeface="+mn-lt"/>
        </a:defRPr>
      </a:lvl7pPr>
      <a:lvl8pPr marL="3429000" indent="-228600" algn="l" rtl="0" eaLnBrk="1" fontAlgn="base" hangingPunct="1">
        <a:spcBef>
          <a:spcPct val="20000"/>
        </a:spcBef>
        <a:spcAft>
          <a:spcPct val="0"/>
        </a:spcAft>
        <a:buChar char="»"/>
        <a:defRPr sz="2000">
          <a:solidFill>
            <a:srgbClr val="105A5B"/>
          </a:solidFill>
          <a:latin typeface="+mn-lt"/>
        </a:defRPr>
      </a:lvl8pPr>
      <a:lvl9pPr marL="3886200" indent="-228600" algn="l" rtl="0" eaLnBrk="1" fontAlgn="base" hangingPunct="1">
        <a:spcBef>
          <a:spcPct val="20000"/>
        </a:spcBef>
        <a:spcAft>
          <a:spcPct val="0"/>
        </a:spcAft>
        <a:buChar char="»"/>
        <a:defRPr sz="2000">
          <a:solidFill>
            <a:srgbClr val="105A5B"/>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ree-powerpoint-templates-design.com/free-powerpoint-charts-desig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982094" y="3501008"/>
            <a:ext cx="6198418" cy="704850"/>
          </a:xfrm>
        </p:spPr>
        <p:txBody>
          <a:bodyPr/>
          <a:lstStyle/>
          <a:p>
            <a:r>
              <a:rPr lang="en-US" b="1" dirty="0">
                <a:solidFill>
                  <a:srgbClr val="FFFF00"/>
                </a:solidFill>
                <a:latin typeface="Copperplate Gothic Bold" pitchFamily="34" charset="0"/>
              </a:rPr>
              <a:t>PHARMACOVIGILANCE</a:t>
            </a:r>
          </a:p>
        </p:txBody>
      </p:sp>
      <p:sp>
        <p:nvSpPr>
          <p:cNvPr id="8" name="ZoneTexte 7"/>
          <p:cNvSpPr txBox="1"/>
          <p:nvPr/>
        </p:nvSpPr>
        <p:spPr>
          <a:xfrm>
            <a:off x="7433631" y="6237312"/>
            <a:ext cx="1478290" cy="420628"/>
          </a:xfrm>
          <a:prstGeom prst="rect">
            <a:avLst/>
          </a:prstGeom>
          <a:noFill/>
        </p:spPr>
        <p:txBody>
          <a:bodyPr wrap="none" rtlCol="0">
            <a:spAutoFit/>
          </a:bodyPr>
          <a:lstStyle/>
          <a:p>
            <a:r>
              <a:rPr lang="fr-FR" sz="3200" b="1"/>
              <a:t>2025/2026</a:t>
            </a:r>
            <a:endParaRPr lang="fr-FR" sz="3200" b="1" dirty="0"/>
          </a:p>
        </p:txBody>
      </p:sp>
      <p:sp>
        <p:nvSpPr>
          <p:cNvPr id="10" name="ZoneTexte 9"/>
          <p:cNvSpPr txBox="1"/>
          <p:nvPr/>
        </p:nvSpPr>
        <p:spPr>
          <a:xfrm>
            <a:off x="5292080" y="214290"/>
            <a:ext cx="3672408" cy="13388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ysClr val="windowText" lastClr="000000"/>
                </a:solidFill>
                <a:effectLst/>
                <a:uLnTx/>
                <a:uFillTx/>
                <a:latin typeface="Tw Cen MT"/>
              </a:rPr>
              <a:t>Université Oran 1</a:t>
            </a:r>
          </a:p>
          <a:p>
            <a:pPr marL="0" marR="0" lvl="0" indent="0" algn="ctr" defTabSz="914400" eaLnBrk="1" fontAlgn="auto" latinLnBrk="0" hangingPunct="1">
              <a:lnSpc>
                <a:spcPct val="100000"/>
              </a:lnSpc>
              <a:spcBef>
                <a:spcPts val="0"/>
              </a:spcBef>
              <a:spcAft>
                <a:spcPts val="0"/>
              </a:spcAft>
              <a:buClrTx/>
              <a:buSzTx/>
              <a:buFontTx/>
              <a:buNone/>
              <a:tabLst/>
              <a:defRPr/>
            </a:pPr>
            <a:r>
              <a:rPr lang="fr-FR" sz="1800" b="1" kern="0" baseline="0" dirty="0">
                <a:solidFill>
                  <a:sysClr val="windowText" lastClr="000000"/>
                </a:solidFill>
                <a:latin typeface="Tw Cen MT"/>
              </a:rPr>
              <a:t>Faculté de Médecine</a:t>
            </a:r>
            <a:endParaRPr kumimoji="0" lang="fr-FR" sz="1800" b="1" i="0" u="none" strike="noStrike" kern="0" cap="none" spc="0" normalizeH="0" baseline="0" noProof="0" dirty="0">
              <a:ln>
                <a:noFill/>
              </a:ln>
              <a:solidFill>
                <a:sysClr val="windowText" lastClr="000000"/>
              </a:solidFill>
              <a:effectLst/>
              <a:uLnTx/>
              <a:uFillTx/>
              <a:latin typeface="Tw Cen M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ysClr val="windowText" lastClr="000000"/>
                </a:solidFill>
                <a:effectLst/>
                <a:uLnTx/>
                <a:uFillTx/>
                <a:latin typeface="Tw Cen MT"/>
                <a:cs typeface="Times New Roman" pitchFamily="18" charset="0"/>
              </a:rPr>
              <a:t>Département de </a:t>
            </a:r>
            <a:r>
              <a:rPr lang="fr-FR" sz="1800" b="1" kern="0" baseline="0" dirty="0" err="1">
                <a:solidFill>
                  <a:sysClr val="windowText" lastClr="000000"/>
                </a:solidFill>
                <a:latin typeface="Tw Cen MT"/>
                <a:cs typeface="Times New Roman" pitchFamily="18" charset="0"/>
              </a:rPr>
              <a:t>Medecin</a:t>
            </a:r>
            <a:r>
              <a:rPr kumimoji="0" lang="fr-FR" sz="1800" b="1" i="0" u="none" strike="noStrike" kern="0" cap="none" spc="0" normalizeH="0" baseline="0" noProof="0" dirty="0">
                <a:ln>
                  <a:noFill/>
                </a:ln>
                <a:solidFill>
                  <a:sysClr val="windowText" lastClr="000000"/>
                </a:solidFill>
                <a:effectLst/>
                <a:uLnTx/>
                <a:uFillTx/>
                <a:latin typeface="Tw Cen MT"/>
                <a:cs typeface="Times New Roman" pitchFamily="18" charset="0"/>
              </a:rPr>
              <a:t>e</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1800" b="1" i="0" u="none" strike="noStrike" kern="0" cap="none" spc="0" normalizeH="0" baseline="0" noProof="0" dirty="0">
                <a:ln>
                  <a:noFill/>
                </a:ln>
                <a:solidFill>
                  <a:sysClr val="windowText" lastClr="000000"/>
                </a:solidFill>
                <a:effectLst/>
                <a:uLnTx/>
                <a:uFillTx/>
                <a:latin typeface="Tw Cen MT"/>
                <a:cs typeface="Times New Roman" pitchFamily="18" charset="0"/>
              </a:rPr>
              <a:t>3</a:t>
            </a:r>
            <a:r>
              <a:rPr kumimoji="0" lang="fr-FR" sz="1800" b="1" i="0" u="none" strike="noStrike" kern="0" cap="none" spc="0" normalizeH="0" baseline="30000" noProof="0" dirty="0">
                <a:ln>
                  <a:noFill/>
                </a:ln>
                <a:solidFill>
                  <a:sysClr val="windowText" lastClr="000000"/>
                </a:solidFill>
                <a:effectLst/>
                <a:uLnTx/>
                <a:uFillTx/>
                <a:latin typeface="Tw Cen MT"/>
                <a:cs typeface="Times New Roman" pitchFamily="18" charset="0"/>
              </a:rPr>
              <a:t>ème</a:t>
            </a:r>
            <a:r>
              <a:rPr kumimoji="0" lang="fr-FR" sz="1800" b="1" i="0" u="none" strike="noStrike" kern="0" cap="none" spc="0" normalizeH="0" baseline="0" noProof="0" dirty="0">
                <a:ln>
                  <a:noFill/>
                </a:ln>
                <a:solidFill>
                  <a:sysClr val="windowText" lastClr="000000"/>
                </a:solidFill>
                <a:effectLst/>
                <a:uLnTx/>
                <a:uFillTx/>
                <a:latin typeface="Tw Cen MT"/>
                <a:cs typeface="Times New Roman" pitchFamily="18" charset="0"/>
              </a:rPr>
              <a:t> année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778224" y="188640"/>
            <a:ext cx="7986464" cy="715963"/>
          </a:xfrm>
        </p:spPr>
        <p:txBody>
          <a:bodyPr/>
          <a:lstStyle/>
          <a:p>
            <a:pPr algn="ctr"/>
            <a:r>
              <a:rPr lang="en-US" sz="3400" b="1" dirty="0">
                <a:solidFill>
                  <a:srgbClr val="FF0000"/>
                </a:solidFill>
                <a:latin typeface="Tw Cen MT" pitchFamily="34" charset="0"/>
              </a:rPr>
              <a:t>ETUDE DE </a:t>
            </a:r>
            <a:br>
              <a:rPr lang="en-US" sz="3400" b="1" dirty="0">
                <a:solidFill>
                  <a:srgbClr val="FF0000"/>
                </a:solidFill>
                <a:latin typeface="Tw Cen MT" pitchFamily="34" charset="0"/>
              </a:rPr>
            </a:br>
            <a:r>
              <a:rPr lang="en-US" sz="3400" b="1" dirty="0">
                <a:solidFill>
                  <a:srgbClr val="FF0000"/>
                </a:solidFill>
                <a:latin typeface="Tw Cen MT" pitchFamily="34" charset="0"/>
              </a:rPr>
              <a:t>LA PHARMACOVIGILANCE</a:t>
            </a:r>
          </a:p>
        </p:txBody>
      </p:sp>
      <p:sp>
        <p:nvSpPr>
          <p:cNvPr id="5" name="Rectangle à coins arrondis 4"/>
          <p:cNvSpPr/>
          <p:nvPr/>
        </p:nvSpPr>
        <p:spPr bwMode="auto">
          <a:xfrm>
            <a:off x="3527884" y="2106270"/>
            <a:ext cx="1800200" cy="5760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25000" dirty="0">
                <a:ln>
                  <a:noFill/>
                </a:ln>
                <a:solidFill>
                  <a:schemeClr val="bg1"/>
                </a:solidFill>
                <a:effectLst/>
                <a:latin typeface="Tw Cen MT" pitchFamily="34" charset="0"/>
              </a:rPr>
              <a:t>Recueil</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4000" b="1" i="0" u="none" strike="noStrike" cap="none" normalizeH="0" baseline="-25000" dirty="0">
              <a:ln>
                <a:noFill/>
              </a:ln>
              <a:solidFill>
                <a:schemeClr val="bg1"/>
              </a:solidFill>
              <a:effectLst/>
              <a:latin typeface="Tw Cen MT" pitchFamily="34" charset="0"/>
            </a:endParaRPr>
          </a:p>
        </p:txBody>
      </p:sp>
      <p:sp>
        <p:nvSpPr>
          <p:cNvPr id="10" name="Rectangle 9"/>
          <p:cNvSpPr/>
          <p:nvPr/>
        </p:nvSpPr>
        <p:spPr bwMode="auto">
          <a:xfrm>
            <a:off x="1043608" y="3717032"/>
            <a:ext cx="2232248" cy="72008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25000" dirty="0">
                <a:ln>
                  <a:noFill/>
                </a:ln>
                <a:solidFill>
                  <a:schemeClr val="accent4">
                    <a:lumMod val="75000"/>
                  </a:schemeClr>
                </a:solidFill>
                <a:effectLst/>
                <a:latin typeface="Tw Cen MT" pitchFamily="34" charset="0"/>
              </a:rPr>
              <a:t>Notification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25000" dirty="0">
                <a:ln>
                  <a:noFill/>
                </a:ln>
                <a:solidFill>
                  <a:schemeClr val="accent4">
                    <a:lumMod val="75000"/>
                  </a:schemeClr>
                </a:solidFill>
                <a:effectLst/>
                <a:latin typeface="Tw Cen MT" pitchFamily="34" charset="0"/>
              </a:rPr>
              <a:t>Spontanée</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25000" dirty="0">
              <a:ln>
                <a:noFill/>
              </a:ln>
              <a:solidFill>
                <a:schemeClr val="accent4">
                  <a:lumMod val="75000"/>
                </a:schemeClr>
              </a:solidFill>
              <a:effectLst/>
              <a:latin typeface="Tw Cen MT" pitchFamily="34" charset="0"/>
            </a:endParaRPr>
          </a:p>
        </p:txBody>
      </p:sp>
      <p:sp>
        <p:nvSpPr>
          <p:cNvPr id="11" name="Rectangle 10"/>
          <p:cNvSpPr/>
          <p:nvPr/>
        </p:nvSpPr>
        <p:spPr bwMode="auto">
          <a:xfrm>
            <a:off x="5868144" y="3717032"/>
            <a:ext cx="2232248" cy="72008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25000" dirty="0">
                <a:ln>
                  <a:noFill/>
                </a:ln>
                <a:solidFill>
                  <a:schemeClr val="accent4">
                    <a:lumMod val="75000"/>
                  </a:schemeClr>
                </a:solidFill>
                <a:effectLst/>
                <a:latin typeface="Tw Cen MT" pitchFamily="34" charset="0"/>
              </a:rPr>
              <a:t>Recueil </a:t>
            </a:r>
          </a:p>
          <a:p>
            <a:pPr marL="0" marR="0" indent="0" algn="ctr" defTabSz="914400" rtl="0" eaLnBrk="1" fontAlgn="base" latinLnBrk="0" hangingPunct="1">
              <a:lnSpc>
                <a:spcPct val="100000"/>
              </a:lnSpc>
              <a:spcBef>
                <a:spcPct val="0"/>
              </a:spcBef>
              <a:spcAft>
                <a:spcPct val="0"/>
              </a:spcAft>
              <a:buClrTx/>
              <a:buSzTx/>
              <a:buFontTx/>
              <a:buNone/>
              <a:tabLst/>
            </a:pPr>
            <a:r>
              <a:rPr lang="fr-FR" sz="3200" b="1" dirty="0">
                <a:solidFill>
                  <a:schemeClr val="accent4">
                    <a:lumMod val="75000"/>
                  </a:schemeClr>
                </a:solidFill>
                <a:latin typeface="Tw Cen MT" pitchFamily="34" charset="0"/>
              </a:rPr>
              <a:t>Orienté</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25000" dirty="0">
              <a:ln>
                <a:noFill/>
              </a:ln>
              <a:solidFill>
                <a:schemeClr val="accent4">
                  <a:lumMod val="75000"/>
                </a:schemeClr>
              </a:solidFill>
              <a:effectLst/>
              <a:latin typeface="Tw Cen MT" pitchFamily="34" charset="0"/>
            </a:endParaRPr>
          </a:p>
        </p:txBody>
      </p:sp>
      <p:sp>
        <p:nvSpPr>
          <p:cNvPr id="13" name="Flèche vers le bas 12"/>
          <p:cNvSpPr/>
          <p:nvPr/>
        </p:nvSpPr>
        <p:spPr bwMode="auto">
          <a:xfrm rot="2895460">
            <a:off x="2767800" y="2654215"/>
            <a:ext cx="484632" cy="978408"/>
          </a:xfrm>
          <a:prstGeom prst="down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sp>
        <p:nvSpPr>
          <p:cNvPr id="14" name="Flèche vers le bas 13"/>
          <p:cNvSpPr/>
          <p:nvPr/>
        </p:nvSpPr>
        <p:spPr bwMode="auto">
          <a:xfrm rot="18362864">
            <a:off x="5875924" y="2676926"/>
            <a:ext cx="484632" cy="978408"/>
          </a:xfrm>
          <a:prstGeom prst="down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sp>
        <p:nvSpPr>
          <p:cNvPr id="15" name="Rectangle 14"/>
          <p:cNvSpPr/>
          <p:nvPr/>
        </p:nvSpPr>
        <p:spPr>
          <a:xfrm>
            <a:off x="107504" y="4581128"/>
            <a:ext cx="4320480" cy="206210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b="1" dirty="0">
                <a:solidFill>
                  <a:schemeClr val="accent4">
                    <a:lumMod val="75000"/>
                  </a:schemeClr>
                </a:solidFill>
                <a:latin typeface="Tw Cen MT" pitchFamily="34" charset="0"/>
              </a:rPr>
              <a:t>Signalisation</a:t>
            </a:r>
            <a:r>
              <a:rPr lang="fr-FR" dirty="0">
                <a:solidFill>
                  <a:schemeClr val="accent4">
                    <a:lumMod val="75000"/>
                  </a:schemeClr>
                </a:solidFill>
                <a:latin typeface="Tw Cen MT" pitchFamily="34" charset="0"/>
              </a:rPr>
              <a:t> à un</a:t>
            </a:r>
            <a:r>
              <a:rPr lang="fr-FR" baseline="0" dirty="0">
                <a:solidFill>
                  <a:schemeClr val="accent4">
                    <a:lumMod val="75000"/>
                  </a:schemeClr>
                </a:solidFill>
                <a:latin typeface="Tw Cen MT" pitchFamily="34" charset="0"/>
              </a:rPr>
              <a:t> </a:t>
            </a:r>
            <a:r>
              <a:rPr lang="fr-FR" dirty="0">
                <a:solidFill>
                  <a:schemeClr val="accent4">
                    <a:lumMod val="75000"/>
                  </a:schemeClr>
                </a:solidFill>
                <a:latin typeface="Tw Cen MT" pitchFamily="34" charset="0"/>
              </a:rPr>
              <a:t>centre de pharmacovigilance des </a:t>
            </a:r>
            <a:r>
              <a:rPr lang="fr-FR" b="1" dirty="0">
                <a:solidFill>
                  <a:schemeClr val="accent4">
                    <a:lumMod val="75000"/>
                  </a:schemeClr>
                </a:solidFill>
                <a:latin typeface="Tw Cen MT" pitchFamily="34" charset="0"/>
              </a:rPr>
              <a:t>EI</a:t>
            </a:r>
            <a:r>
              <a:rPr lang="fr-FR" dirty="0">
                <a:solidFill>
                  <a:schemeClr val="accent4">
                    <a:lumMod val="75000"/>
                  </a:schemeClr>
                </a:solidFill>
                <a:latin typeface="Tw Cen MT" pitchFamily="34" charset="0"/>
              </a:rPr>
              <a:t> suspectés suite à la</a:t>
            </a:r>
            <a:r>
              <a:rPr lang="fr-FR" baseline="0" dirty="0">
                <a:solidFill>
                  <a:schemeClr val="accent4">
                    <a:lumMod val="75000"/>
                  </a:schemeClr>
                </a:solidFill>
                <a:latin typeface="Tw Cen MT" pitchFamily="34" charset="0"/>
              </a:rPr>
              <a:t> </a:t>
            </a:r>
            <a:r>
              <a:rPr lang="fr-FR" dirty="0">
                <a:solidFill>
                  <a:schemeClr val="accent4">
                    <a:lumMod val="75000"/>
                  </a:schemeClr>
                </a:solidFill>
                <a:latin typeface="Tw Cen MT" pitchFamily="34" charset="0"/>
              </a:rPr>
              <a:t>prise d’un ou de plusieurs </a:t>
            </a:r>
            <a:r>
              <a:rPr lang="fr-FR" dirty="0" err="1">
                <a:solidFill>
                  <a:schemeClr val="accent4">
                    <a:lumMod val="75000"/>
                  </a:schemeClr>
                </a:solidFill>
                <a:latin typeface="Tw Cen MT" pitchFamily="34" charset="0"/>
              </a:rPr>
              <a:t>mdts</a:t>
            </a:r>
            <a:r>
              <a:rPr lang="fr-FR" dirty="0">
                <a:solidFill>
                  <a:schemeClr val="accent4">
                    <a:lumMod val="75000"/>
                  </a:schemeClr>
                </a:solidFill>
                <a:latin typeface="Tw Cen MT" pitchFamily="34" charset="0"/>
              </a:rPr>
              <a:t> sur</a:t>
            </a:r>
            <a:r>
              <a:rPr lang="fr-FR" baseline="0" dirty="0">
                <a:solidFill>
                  <a:schemeClr val="accent4">
                    <a:lumMod val="75000"/>
                  </a:schemeClr>
                </a:solidFill>
                <a:latin typeface="Tw Cen MT" pitchFamily="34" charset="0"/>
              </a:rPr>
              <a:t> </a:t>
            </a:r>
            <a:r>
              <a:rPr lang="fr-FR" b="1" dirty="0">
                <a:solidFill>
                  <a:schemeClr val="accent4">
                    <a:lumMod val="75000"/>
                  </a:schemeClr>
                </a:solidFill>
                <a:latin typeface="Tw Cen MT" pitchFamily="34" charset="0"/>
              </a:rPr>
              <a:t>déclaration volontaire </a:t>
            </a:r>
            <a:r>
              <a:rPr lang="fr-FR" dirty="0">
                <a:solidFill>
                  <a:schemeClr val="accent4">
                    <a:lumMod val="75000"/>
                  </a:schemeClr>
                </a:solidFill>
                <a:latin typeface="Tw Cen MT" pitchFamily="34" charset="0"/>
              </a:rPr>
              <a:t>par le personnel de santé : médecins, pharmaciens, chirurgiens dentistes, infirmiers, sages-femmes.</a:t>
            </a:r>
            <a:r>
              <a:rPr lang="fr-FR" baseline="0" dirty="0">
                <a:solidFill>
                  <a:schemeClr val="accent4">
                    <a:lumMod val="75000"/>
                  </a:schemeClr>
                </a:solidFill>
                <a:latin typeface="Tw Cen MT" pitchFamily="34" charset="0"/>
              </a:rPr>
              <a:t> </a:t>
            </a:r>
            <a:r>
              <a:rPr lang="fr-FR" dirty="0">
                <a:solidFill>
                  <a:schemeClr val="accent4">
                    <a:lumMod val="75000"/>
                  </a:schemeClr>
                </a:solidFill>
                <a:latin typeface="Tw Cen MT" pitchFamily="34" charset="0"/>
              </a:rPr>
              <a:t>Parfois par le malade lui-même. </a:t>
            </a:r>
          </a:p>
        </p:txBody>
      </p:sp>
      <p:sp>
        <p:nvSpPr>
          <p:cNvPr id="17" name="Rectangle 16"/>
          <p:cNvSpPr/>
          <p:nvPr/>
        </p:nvSpPr>
        <p:spPr>
          <a:xfrm>
            <a:off x="4716016" y="4581128"/>
            <a:ext cx="4320480" cy="15299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50000"/>
              </a:lnSpc>
            </a:pPr>
            <a:r>
              <a:rPr lang="fr-FR" dirty="0">
                <a:latin typeface="Tw Cen MT" pitchFamily="34" charset="0"/>
              </a:rPr>
              <a:t>Il se fait dans le cadre </a:t>
            </a:r>
            <a:r>
              <a:rPr lang="fr-FR" b="1" dirty="0">
                <a:latin typeface="Tw Cen MT" pitchFamily="34" charset="0"/>
              </a:rPr>
              <a:t>d’enquêtes structurées </a:t>
            </a:r>
            <a:r>
              <a:rPr lang="fr-FR" dirty="0">
                <a:latin typeface="Tw Cen MT" pitchFamily="34" charset="0"/>
              </a:rPr>
              <a:t>en fonction </a:t>
            </a:r>
            <a:r>
              <a:rPr lang="fr-FR" b="1" dirty="0">
                <a:latin typeface="Tw Cen MT" pitchFamily="34" charset="0"/>
              </a:rPr>
              <a:t>d’objectifs plus précis</a:t>
            </a:r>
            <a:r>
              <a:rPr lang="fr-FR" dirty="0">
                <a:latin typeface="Tw Cen MT" pitchFamily="34" charset="0"/>
              </a:rPr>
              <a:t> qui sont souvent déclenchées à la suite d’alertes suscitées par des notifications spontanées. </a:t>
            </a:r>
          </a:p>
        </p:txBody>
      </p:sp>
    </p:spTree>
    <p:extLst>
      <p:ext uri="{BB962C8B-B14F-4D97-AF65-F5344CB8AC3E}">
        <p14:creationId xmlns:p14="http://schemas.microsoft.com/office/powerpoint/2010/main" val="25182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669" y="5232102"/>
            <a:ext cx="5958662" cy="502702"/>
          </a:xfrm>
          <a:prstGeom prst="rect">
            <a:avLst/>
          </a:prstGeom>
        </p:spPr>
        <p:txBody>
          <a:bodyPr wrap="square">
            <a:spAutoFit/>
          </a:bodyPr>
          <a:lstStyle/>
          <a:p>
            <a:pPr algn="ctr"/>
            <a:r>
              <a:rPr lang="fr-FR" sz="4000" dirty="0">
                <a:solidFill>
                  <a:schemeClr val="accent1">
                    <a:lumMod val="50000"/>
                  </a:schemeClr>
                </a:solidFill>
                <a:latin typeface="Tw Cen MT" pitchFamily="34" charset="0"/>
              </a:rPr>
              <a:t> Tout effet indésirable</a:t>
            </a:r>
          </a:p>
        </p:txBody>
      </p:sp>
      <p:sp>
        <p:nvSpPr>
          <p:cNvPr id="7" name="Rectangle 6"/>
          <p:cNvSpPr/>
          <p:nvPr/>
        </p:nvSpPr>
        <p:spPr>
          <a:xfrm>
            <a:off x="2472741" y="4581128"/>
            <a:ext cx="425949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sz="2800" b="1" i="1" dirty="0">
                <a:solidFill>
                  <a:srgbClr val="002060"/>
                </a:solidFill>
                <a:effectLst>
                  <a:glow rad="101600">
                    <a:schemeClr val="accent3">
                      <a:satMod val="175000"/>
                      <a:alpha val="40000"/>
                    </a:schemeClr>
                  </a:glow>
                </a:effectLst>
                <a:latin typeface="Arial" pitchFamily="34" charset="0"/>
                <a:cs typeface="Arial" pitchFamily="34" charset="0"/>
              </a:rPr>
              <a:t>Informations à déclarer </a:t>
            </a:r>
          </a:p>
        </p:txBody>
      </p:sp>
      <p:sp>
        <p:nvSpPr>
          <p:cNvPr id="10" name="Rectangle 5"/>
          <p:cNvSpPr>
            <a:spLocks noGrp="1" noChangeArrowheads="1"/>
          </p:cNvSpPr>
          <p:nvPr>
            <p:ph type="title"/>
          </p:nvPr>
        </p:nvSpPr>
        <p:spPr>
          <a:xfrm>
            <a:off x="578768" y="1600200"/>
            <a:ext cx="7986464" cy="715963"/>
          </a:xfrm>
        </p:spPr>
        <p:txBody>
          <a:bodyPr/>
          <a:lstStyle/>
          <a:p>
            <a:pPr algn="ctr"/>
            <a:r>
              <a:rPr lang="en-US" sz="3200" b="1" dirty="0">
                <a:solidFill>
                  <a:srgbClr val="FF0000"/>
                </a:solidFill>
                <a:latin typeface="Tw Cen MT" pitchFamily="34" charset="0"/>
              </a:rPr>
              <a:t>PRINCIPES MÉTHODOLOGIQUES</a:t>
            </a:r>
          </a:p>
        </p:txBody>
      </p:sp>
      <p:sp>
        <p:nvSpPr>
          <p:cNvPr id="11" name="Rectangle 10"/>
          <p:cNvSpPr/>
          <p:nvPr/>
        </p:nvSpPr>
        <p:spPr>
          <a:xfrm>
            <a:off x="3126952" y="2792348"/>
            <a:ext cx="289009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i="1" dirty="0">
                <a:solidFill>
                  <a:srgbClr val="002060"/>
                </a:solidFill>
                <a:effectLst>
                  <a:glow rad="101600">
                    <a:schemeClr val="accent3">
                      <a:satMod val="175000"/>
                      <a:alpha val="40000"/>
                    </a:schemeClr>
                  </a:glow>
                </a:effectLst>
                <a:latin typeface="Arial" pitchFamily="34" charset="0"/>
                <a:cs typeface="Arial" pitchFamily="34" charset="0"/>
              </a:rPr>
              <a:t>À quels produits? </a:t>
            </a:r>
          </a:p>
        </p:txBody>
      </p:sp>
      <p:sp>
        <p:nvSpPr>
          <p:cNvPr id="12" name="Rectangle 11"/>
          <p:cNvSpPr/>
          <p:nvPr/>
        </p:nvSpPr>
        <p:spPr>
          <a:xfrm>
            <a:off x="539552" y="3865547"/>
            <a:ext cx="7920880" cy="931024"/>
          </a:xfrm>
          <a:prstGeom prst="rect">
            <a:avLst/>
          </a:prstGeom>
        </p:spPr>
        <p:txBody>
          <a:bodyPr wrap="square">
            <a:spAutoFit/>
          </a:bodyPr>
          <a:lstStyle/>
          <a:p>
            <a:pPr marL="109728" lvl="0" fontAlgn="auto">
              <a:spcBef>
                <a:spcPts val="300"/>
              </a:spcBef>
              <a:spcAft>
                <a:spcPts val="0"/>
              </a:spcAft>
              <a:buClr>
                <a:srgbClr val="A04DA3"/>
              </a:buClr>
            </a:pPr>
            <a:r>
              <a:rPr lang="fr-FR" sz="2800" baseline="0" dirty="0">
                <a:solidFill>
                  <a:schemeClr val="accent1">
                    <a:lumMod val="50000"/>
                  </a:schemeClr>
                </a:solidFill>
                <a:latin typeface="Tw Cen MT" pitchFamily="34" charset="0"/>
              </a:rPr>
              <a:t>les  médicaments à usage humain.</a:t>
            </a:r>
          </a:p>
          <a:p>
            <a:pPr marL="365760" lvl="0" indent="-256032" algn="just" fontAlgn="auto">
              <a:spcBef>
                <a:spcPts val="300"/>
              </a:spcBef>
              <a:spcAft>
                <a:spcPts val="0"/>
              </a:spcAft>
              <a:buClr>
                <a:srgbClr val="A04DA3"/>
              </a:buClr>
              <a:buFont typeface="Georgia"/>
              <a:buChar char="•"/>
            </a:pPr>
            <a:endParaRPr lang="fr-FR" sz="2400" dirty="0">
              <a:solidFill>
                <a:schemeClr val="accent1">
                  <a:lumMod val="50000"/>
                </a:schemeClr>
              </a:solidFill>
              <a:latin typeface="Tw Cen MT" pitchFamily="34" charset="0"/>
            </a:endParaRPr>
          </a:p>
        </p:txBody>
      </p:sp>
      <p:sp>
        <p:nvSpPr>
          <p:cNvPr id="9" name="Rectangle 5"/>
          <p:cNvSpPr txBox="1">
            <a:spLocks noChangeArrowheads="1"/>
          </p:cNvSpPr>
          <p:nvPr/>
        </p:nvSpPr>
        <p:spPr bwMode="auto">
          <a:xfrm>
            <a:off x="2267744" y="150628"/>
            <a:ext cx="7986464"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pPr algn="ctr"/>
            <a:r>
              <a:rPr lang="en-US" sz="5400" b="1" dirty="0">
                <a:solidFill>
                  <a:srgbClr val="FF0000"/>
                </a:solidFill>
                <a:latin typeface="Tw Cen MT" pitchFamily="34" charset="0"/>
              </a:rPr>
              <a:t>ETUDE DE </a:t>
            </a:r>
            <a:br>
              <a:rPr lang="en-US" sz="5400" b="1" dirty="0">
                <a:solidFill>
                  <a:srgbClr val="FF0000"/>
                </a:solidFill>
                <a:latin typeface="Tw Cen MT" pitchFamily="34" charset="0"/>
              </a:rPr>
            </a:br>
            <a:r>
              <a:rPr lang="en-US" sz="5400" b="1" dirty="0">
                <a:solidFill>
                  <a:srgbClr val="FF0000"/>
                </a:solidFill>
                <a:latin typeface="Tw Cen MT" pitchFamily="34" charset="0"/>
              </a:rPr>
              <a:t>LA PHARMACOVIGILANCE</a:t>
            </a:r>
          </a:p>
        </p:txBody>
      </p:sp>
    </p:spTree>
    <p:extLst>
      <p:ext uri="{BB962C8B-B14F-4D97-AF65-F5344CB8AC3E}">
        <p14:creationId xmlns:p14="http://schemas.microsoft.com/office/powerpoint/2010/main" val="7676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1580" y="5686603"/>
            <a:ext cx="7560840" cy="1774845"/>
          </a:xfrm>
          <a:prstGeom prst="rect">
            <a:avLst/>
          </a:prstGeom>
        </p:spPr>
        <p:txBody>
          <a:bodyPr wrap="square">
            <a:spAutoFit/>
          </a:bodyPr>
          <a:lstStyle/>
          <a:p>
            <a:pPr algn="ctr"/>
            <a:endParaRPr lang="fr-FR" sz="3200" b="1" i="1" dirty="0">
              <a:solidFill>
                <a:schemeClr val="accent4">
                  <a:lumMod val="75000"/>
                </a:schemeClr>
              </a:solidFill>
              <a:effectLst>
                <a:glow rad="101600">
                  <a:schemeClr val="accent3">
                    <a:satMod val="175000"/>
                    <a:alpha val="40000"/>
                  </a:schemeClr>
                </a:glow>
              </a:effectLst>
              <a:latin typeface="Tw Cen MT" pitchFamily="34" charset="0"/>
            </a:endParaRPr>
          </a:p>
          <a:p>
            <a:pPr algn="ctr"/>
            <a:endParaRPr lang="fr-FR" sz="3200" dirty="0">
              <a:solidFill>
                <a:schemeClr val="accent4">
                  <a:lumMod val="75000"/>
                </a:schemeClr>
              </a:solidFill>
              <a:latin typeface="Tw Cen MT" pitchFamily="34" charset="0"/>
            </a:endParaRPr>
          </a:p>
          <a:p>
            <a:pPr algn="ctr"/>
            <a:r>
              <a:rPr lang="fr-FR" sz="3200" b="1" dirty="0">
                <a:solidFill>
                  <a:srgbClr val="C00000"/>
                </a:solidFill>
                <a:latin typeface="Tw Cen MT" pitchFamily="34" charset="0"/>
              </a:rPr>
              <a:t>Fiche de pharmacovigilance </a:t>
            </a:r>
          </a:p>
          <a:p>
            <a:endParaRPr lang="fr-FR" sz="3200" b="1" i="1" dirty="0">
              <a:solidFill>
                <a:schemeClr val="accent4">
                  <a:lumMod val="75000"/>
                </a:schemeClr>
              </a:solidFill>
              <a:effectLst>
                <a:glow rad="101600">
                  <a:schemeClr val="accent3">
                    <a:satMod val="175000"/>
                    <a:alpha val="40000"/>
                  </a:schemeClr>
                </a:glow>
              </a:effectLst>
              <a:latin typeface="Tw Cen MT" pitchFamily="34" charset="0"/>
            </a:endParaRPr>
          </a:p>
          <a:p>
            <a:endParaRPr lang="fr-FR" sz="3600" dirty="0">
              <a:solidFill>
                <a:schemeClr val="accent4">
                  <a:lumMod val="75000"/>
                </a:schemeClr>
              </a:solidFill>
              <a:latin typeface="Tw Cen MT" pitchFamily="34" charset="0"/>
            </a:endParaRPr>
          </a:p>
        </p:txBody>
      </p:sp>
      <p:sp>
        <p:nvSpPr>
          <p:cNvPr id="8" name="Rectangle 7"/>
          <p:cNvSpPr/>
          <p:nvPr/>
        </p:nvSpPr>
        <p:spPr>
          <a:xfrm>
            <a:off x="3671900" y="2204864"/>
            <a:ext cx="1800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200" b="1" i="1" dirty="0">
                <a:solidFill>
                  <a:srgbClr val="002060"/>
                </a:solidFill>
                <a:effectLst>
                  <a:glow rad="101600">
                    <a:schemeClr val="accent3">
                      <a:satMod val="175000"/>
                      <a:alpha val="40000"/>
                    </a:schemeClr>
                  </a:glow>
                </a:effectLst>
                <a:latin typeface="Arial" pitchFamily="34" charset="0"/>
                <a:cs typeface="Arial" pitchFamily="34" charset="0"/>
              </a:rPr>
              <a:t>Qui?</a:t>
            </a:r>
          </a:p>
        </p:txBody>
      </p:sp>
      <p:sp>
        <p:nvSpPr>
          <p:cNvPr id="9" name="Rectangle 8"/>
          <p:cNvSpPr/>
          <p:nvPr/>
        </p:nvSpPr>
        <p:spPr>
          <a:xfrm>
            <a:off x="3666693" y="3286725"/>
            <a:ext cx="181061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200" b="1" i="1" dirty="0">
                <a:solidFill>
                  <a:srgbClr val="002060"/>
                </a:solidFill>
                <a:effectLst>
                  <a:glow rad="101600">
                    <a:schemeClr val="accent3">
                      <a:satMod val="175000"/>
                      <a:alpha val="40000"/>
                    </a:schemeClr>
                  </a:glow>
                </a:effectLst>
                <a:latin typeface="Arial" pitchFamily="34" charset="0"/>
                <a:cs typeface="Arial" pitchFamily="34" charset="0"/>
              </a:rPr>
              <a:t>A qui?</a:t>
            </a:r>
          </a:p>
        </p:txBody>
      </p:sp>
      <p:sp>
        <p:nvSpPr>
          <p:cNvPr id="10" name="Rectangle 9"/>
          <p:cNvSpPr/>
          <p:nvPr/>
        </p:nvSpPr>
        <p:spPr>
          <a:xfrm>
            <a:off x="1619672" y="2708920"/>
            <a:ext cx="6876764" cy="584775"/>
          </a:xfrm>
          <a:prstGeom prst="rect">
            <a:avLst/>
          </a:prstGeom>
        </p:spPr>
        <p:txBody>
          <a:bodyPr wrap="square">
            <a:spAutoFit/>
          </a:bodyPr>
          <a:lstStyle/>
          <a:p>
            <a:r>
              <a:rPr lang="fr-FR" sz="3200" dirty="0">
                <a:solidFill>
                  <a:schemeClr val="accent1">
                    <a:lumMod val="50000"/>
                  </a:schemeClr>
                </a:solidFill>
                <a:latin typeface="Tw Cen MT" pitchFamily="34" charset="0"/>
              </a:rPr>
              <a:t>Les professionnels de santé/patients</a:t>
            </a:r>
          </a:p>
        </p:txBody>
      </p:sp>
      <p:sp>
        <p:nvSpPr>
          <p:cNvPr id="11" name="Rectangle 10"/>
          <p:cNvSpPr/>
          <p:nvPr/>
        </p:nvSpPr>
        <p:spPr>
          <a:xfrm>
            <a:off x="822121" y="3789040"/>
            <a:ext cx="7499758" cy="584775"/>
          </a:xfrm>
          <a:prstGeom prst="rect">
            <a:avLst/>
          </a:prstGeom>
        </p:spPr>
        <p:txBody>
          <a:bodyPr wrap="square">
            <a:spAutoFit/>
          </a:bodyPr>
          <a:lstStyle/>
          <a:p>
            <a:pPr algn="ctr"/>
            <a:r>
              <a:rPr lang="fr-FR" sz="3200" dirty="0">
                <a:solidFill>
                  <a:schemeClr val="accent1">
                    <a:lumMod val="50000"/>
                  </a:schemeClr>
                </a:solidFill>
                <a:latin typeface="Tw Cen MT" pitchFamily="34" charset="0"/>
              </a:rPr>
              <a:t>Centre de pharmacovigilance</a:t>
            </a:r>
          </a:p>
        </p:txBody>
      </p:sp>
      <p:sp>
        <p:nvSpPr>
          <p:cNvPr id="12" name="Rectangle 11"/>
          <p:cNvSpPr/>
          <p:nvPr/>
        </p:nvSpPr>
        <p:spPr>
          <a:xfrm>
            <a:off x="3638472" y="4366845"/>
            <a:ext cx="186705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200" b="1" i="1" dirty="0">
                <a:solidFill>
                  <a:srgbClr val="002060"/>
                </a:solidFill>
                <a:effectLst>
                  <a:glow rad="101600">
                    <a:schemeClr val="accent3">
                      <a:satMod val="175000"/>
                      <a:alpha val="40000"/>
                    </a:schemeClr>
                  </a:glow>
                </a:effectLst>
                <a:latin typeface="Arial" pitchFamily="34" charset="0"/>
                <a:cs typeface="Arial" pitchFamily="34" charset="0"/>
              </a:rPr>
              <a:t>Quand?</a:t>
            </a:r>
          </a:p>
        </p:txBody>
      </p:sp>
      <p:sp>
        <p:nvSpPr>
          <p:cNvPr id="13" name="Rectangle 12"/>
          <p:cNvSpPr/>
          <p:nvPr/>
        </p:nvSpPr>
        <p:spPr>
          <a:xfrm>
            <a:off x="611560" y="4851157"/>
            <a:ext cx="7200800" cy="954107"/>
          </a:xfrm>
          <a:prstGeom prst="rect">
            <a:avLst/>
          </a:prstGeom>
        </p:spPr>
        <p:txBody>
          <a:bodyPr wrap="square">
            <a:spAutoFit/>
          </a:bodyPr>
          <a:lstStyle/>
          <a:p>
            <a:pPr algn="ctr"/>
            <a:r>
              <a:rPr lang="fr-FR" sz="2800" dirty="0">
                <a:solidFill>
                  <a:schemeClr val="accent1">
                    <a:lumMod val="50000"/>
                  </a:schemeClr>
                </a:solidFill>
                <a:latin typeface="Tw Cen MT" pitchFamily="34" charset="0"/>
              </a:rPr>
              <a:t>- </a:t>
            </a:r>
            <a:r>
              <a:rPr lang="fr-FR" sz="2800" b="1" dirty="0">
                <a:solidFill>
                  <a:schemeClr val="accent1">
                    <a:lumMod val="50000"/>
                  </a:schemeClr>
                </a:solidFill>
                <a:latin typeface="Tw Cen MT" pitchFamily="34" charset="0"/>
              </a:rPr>
              <a:t>Immédiatement: </a:t>
            </a:r>
            <a:r>
              <a:rPr lang="fr-FR" sz="2800" dirty="0">
                <a:solidFill>
                  <a:schemeClr val="accent1">
                    <a:lumMod val="50000"/>
                  </a:schemeClr>
                </a:solidFill>
                <a:latin typeface="Tw Cen MT" pitchFamily="34" charset="0"/>
              </a:rPr>
              <a:t>EI grave ou inattendu </a:t>
            </a:r>
          </a:p>
          <a:p>
            <a:pPr algn="ctr"/>
            <a:r>
              <a:rPr lang="fr-FR" sz="2800" dirty="0">
                <a:solidFill>
                  <a:schemeClr val="accent1">
                    <a:lumMod val="50000"/>
                  </a:schemeClr>
                </a:solidFill>
                <a:latin typeface="Tw Cen MT" pitchFamily="34" charset="0"/>
              </a:rPr>
              <a:t>- </a:t>
            </a:r>
            <a:r>
              <a:rPr lang="fr-FR" sz="2800" b="1" dirty="0">
                <a:solidFill>
                  <a:schemeClr val="accent1">
                    <a:lumMod val="50000"/>
                  </a:schemeClr>
                </a:solidFill>
                <a:latin typeface="Tw Cen MT" pitchFamily="34" charset="0"/>
              </a:rPr>
              <a:t>Pas de délai: </a:t>
            </a:r>
            <a:r>
              <a:rPr lang="fr-FR" sz="2800" dirty="0">
                <a:solidFill>
                  <a:schemeClr val="accent1">
                    <a:lumMod val="50000"/>
                  </a:schemeClr>
                </a:solidFill>
                <a:latin typeface="Tw Cen MT" pitchFamily="34" charset="0"/>
              </a:rPr>
              <a:t>pour les autres EI</a:t>
            </a:r>
            <a:r>
              <a:rPr lang="fr-FR" sz="2800" baseline="0" dirty="0">
                <a:solidFill>
                  <a:schemeClr val="accent1">
                    <a:lumMod val="50000"/>
                  </a:schemeClr>
                </a:solidFill>
                <a:latin typeface="Tw Cen MT" pitchFamily="34" charset="0"/>
              </a:rPr>
              <a:t> </a:t>
            </a:r>
            <a:endParaRPr lang="fr-FR" sz="2800" dirty="0">
              <a:solidFill>
                <a:schemeClr val="accent1">
                  <a:lumMod val="50000"/>
                </a:schemeClr>
              </a:solidFill>
              <a:latin typeface="Tw Cen MT" pitchFamily="34" charset="0"/>
            </a:endParaRPr>
          </a:p>
        </p:txBody>
      </p:sp>
      <p:sp>
        <p:nvSpPr>
          <p:cNvPr id="14" name="Rectangle 13"/>
          <p:cNvSpPr/>
          <p:nvPr/>
        </p:nvSpPr>
        <p:spPr>
          <a:xfrm>
            <a:off x="3275856" y="5796553"/>
            <a:ext cx="277950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3200" b="1" i="1" dirty="0">
                <a:solidFill>
                  <a:srgbClr val="002060"/>
                </a:solidFill>
                <a:effectLst>
                  <a:glow rad="101600">
                    <a:schemeClr val="accent3">
                      <a:satMod val="175000"/>
                      <a:alpha val="40000"/>
                    </a:schemeClr>
                  </a:glow>
                </a:effectLst>
                <a:latin typeface="Arial" pitchFamily="34" charset="0"/>
                <a:cs typeface="Arial" pitchFamily="34" charset="0"/>
              </a:rPr>
              <a:t>Comment?</a:t>
            </a:r>
          </a:p>
        </p:txBody>
      </p:sp>
      <p:sp>
        <p:nvSpPr>
          <p:cNvPr id="15" name="Rectangle 5"/>
          <p:cNvSpPr>
            <a:spLocks noGrp="1" noChangeArrowheads="1"/>
          </p:cNvSpPr>
          <p:nvPr>
            <p:ph type="title"/>
          </p:nvPr>
        </p:nvSpPr>
        <p:spPr>
          <a:xfrm>
            <a:off x="578768" y="1412776"/>
            <a:ext cx="7986464" cy="715963"/>
          </a:xfrm>
        </p:spPr>
        <p:txBody>
          <a:bodyPr/>
          <a:lstStyle/>
          <a:p>
            <a:pPr algn="ctr"/>
            <a:r>
              <a:rPr lang="en-US" sz="3200" b="1" dirty="0">
                <a:solidFill>
                  <a:srgbClr val="FF0000"/>
                </a:solidFill>
                <a:latin typeface="Tw Cen MT" pitchFamily="34" charset="0"/>
              </a:rPr>
              <a:t>PRINCIPES MÉTHODOLOGIQUES</a:t>
            </a:r>
          </a:p>
        </p:txBody>
      </p:sp>
      <p:sp>
        <p:nvSpPr>
          <p:cNvPr id="17" name="Rectangle 5"/>
          <p:cNvSpPr txBox="1">
            <a:spLocks noChangeArrowheads="1"/>
          </p:cNvSpPr>
          <p:nvPr/>
        </p:nvSpPr>
        <p:spPr bwMode="auto">
          <a:xfrm>
            <a:off x="2778224" y="188640"/>
            <a:ext cx="7986464"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pPr algn="ctr"/>
            <a:r>
              <a:rPr lang="en-US" sz="5400" b="1" dirty="0">
                <a:solidFill>
                  <a:srgbClr val="FF0000"/>
                </a:solidFill>
                <a:latin typeface="Tw Cen MT" pitchFamily="34" charset="0"/>
              </a:rPr>
              <a:t>ETUDE DE </a:t>
            </a:r>
            <a:br>
              <a:rPr lang="en-US" sz="5400" b="1" dirty="0">
                <a:solidFill>
                  <a:srgbClr val="FF0000"/>
                </a:solidFill>
                <a:latin typeface="Tw Cen MT" pitchFamily="34" charset="0"/>
              </a:rPr>
            </a:br>
            <a:r>
              <a:rPr lang="en-US" sz="5400" b="1" dirty="0">
                <a:solidFill>
                  <a:srgbClr val="FF0000"/>
                </a:solidFill>
                <a:latin typeface="Tw Cen MT" pitchFamily="34" charset="0"/>
              </a:rPr>
              <a:t>LA PHARMACOVIGILANCE</a:t>
            </a:r>
          </a:p>
        </p:txBody>
      </p:sp>
    </p:spTree>
    <p:extLst>
      <p:ext uri="{BB962C8B-B14F-4D97-AF65-F5344CB8AC3E}">
        <p14:creationId xmlns:p14="http://schemas.microsoft.com/office/powerpoint/2010/main" val="222575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1" grpId="0"/>
      <p:bldP spid="12" grpId="0" animBg="1"/>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5"/>
          <p:cNvSpPr>
            <a:spLocks noGrp="1"/>
          </p:cNvSpPr>
          <p:nvPr>
            <p:ph type="sldNum" sz="quarter" idx="4294967295"/>
          </p:nvPr>
        </p:nvSpPr>
        <p:spPr bwMode="auto">
          <a:xfrm>
            <a:off x="8686800" y="6329363"/>
            <a:ext cx="457200" cy="457200"/>
          </a:xfrm>
          <a:prstGeom prst="rect">
            <a:avLst/>
          </a:prstGeom>
          <a:noFill/>
          <a:ln>
            <a:miter lim="800000"/>
            <a:headEnd/>
            <a:tailEnd/>
          </a:ln>
        </p:spPr>
        <p:txBody>
          <a:bodyPr wrap="square" lIns="91440" tIns="45720" rIns="91440" bIns="45720" numCol="1" anchor="t" anchorCtr="0" compatLnSpc="1">
            <a:prstTxWarp prst="textNoShape">
              <a:avLst/>
            </a:prstTxWarp>
          </a:bodyPr>
          <a:lstStyle/>
          <a:p>
            <a:fld id="{C87A2B41-4B97-4E9C-90A2-F7104B64DC43}" type="slidenum">
              <a:rPr lang="fr-FR" smtClean="0">
                <a:cs typeface="Arial" pitchFamily="34" charset="0"/>
              </a:rPr>
              <a:pPr/>
              <a:t>13</a:t>
            </a:fld>
            <a:endParaRPr lang="fr-FR">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14282" y="1066920"/>
            <a:ext cx="8824016" cy="5791104"/>
          </a:xfrm>
          <a:prstGeom prst="rect">
            <a:avLst/>
          </a:prstGeom>
          <a:noFill/>
          <a:ln w="9525">
            <a:noFill/>
            <a:miter lim="800000"/>
            <a:headEnd/>
            <a:tailEnd/>
          </a:ln>
          <a:effectLst/>
        </p:spPr>
      </p:pic>
      <p:sp>
        <p:nvSpPr>
          <p:cNvPr id="11" name="Rectangle 10"/>
          <p:cNvSpPr/>
          <p:nvPr/>
        </p:nvSpPr>
        <p:spPr>
          <a:xfrm>
            <a:off x="357158" y="2000240"/>
            <a:ext cx="1728787" cy="28892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fr-FR" sz="2000" b="1" dirty="0">
                <a:latin typeface="Times New Roman" pitchFamily="18" charset="0"/>
                <a:cs typeface="Times New Roman" pitchFamily="18" charset="0"/>
              </a:rPr>
              <a:t>PATIENT</a:t>
            </a:r>
          </a:p>
        </p:txBody>
      </p:sp>
      <p:sp>
        <p:nvSpPr>
          <p:cNvPr id="12" name="Rectangle 11"/>
          <p:cNvSpPr/>
          <p:nvPr/>
        </p:nvSpPr>
        <p:spPr>
          <a:xfrm>
            <a:off x="357158" y="3214686"/>
            <a:ext cx="2286016" cy="35719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fr-FR" sz="2000" b="1" dirty="0">
                <a:latin typeface="Times New Roman" pitchFamily="18" charset="0"/>
                <a:cs typeface="Times New Roman" pitchFamily="18" charset="0"/>
              </a:rPr>
              <a:t>Historique médicamenteux</a:t>
            </a:r>
          </a:p>
        </p:txBody>
      </p:sp>
      <p:sp>
        <p:nvSpPr>
          <p:cNvPr id="13" name="Rectangle 12"/>
          <p:cNvSpPr/>
          <p:nvPr/>
        </p:nvSpPr>
        <p:spPr>
          <a:xfrm>
            <a:off x="4786314" y="1500174"/>
            <a:ext cx="2088232" cy="36003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fr-FR" sz="1800" b="1" dirty="0">
                <a:latin typeface="Times New Roman" pitchFamily="18" charset="0"/>
                <a:cs typeface="Times New Roman" pitchFamily="18" charset="0"/>
              </a:rPr>
              <a:t>EFFET INDÉSIRABLE</a:t>
            </a:r>
          </a:p>
        </p:txBody>
      </p:sp>
      <p:sp>
        <p:nvSpPr>
          <p:cNvPr id="15" name="Rectangle 14"/>
          <p:cNvSpPr/>
          <p:nvPr/>
        </p:nvSpPr>
        <p:spPr>
          <a:xfrm>
            <a:off x="4786314" y="5857892"/>
            <a:ext cx="1728787" cy="35719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fr-FR" sz="2000" b="1" dirty="0">
                <a:latin typeface="Times New Roman" pitchFamily="18" charset="0"/>
                <a:cs typeface="Times New Roman" pitchFamily="18" charset="0"/>
              </a:rPr>
              <a:t>Déclarant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3"/>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bwMode="auto">
          <a:xfrm>
            <a:off x="4355976" y="3042650"/>
            <a:ext cx="2304256" cy="914400"/>
          </a:xfrm>
          <a:prstGeom prst="ellipse">
            <a:avLst/>
          </a:prstGeom>
          <a:solidFill>
            <a:srgbClr val="E5CFE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25000" dirty="0">
                <a:ln>
                  <a:noFill/>
                </a:ln>
                <a:solidFill>
                  <a:schemeClr val="accent4">
                    <a:lumMod val="75000"/>
                  </a:schemeClr>
                </a:solidFill>
                <a:effectLst/>
                <a:latin typeface="Tw Cen MT" pitchFamily="34" charset="0"/>
              </a:rPr>
              <a:t>Données </a:t>
            </a:r>
          </a:p>
          <a:p>
            <a:pPr marL="0" marR="0" indent="0" algn="ctr" defTabSz="914400" rtl="0" eaLnBrk="1" fontAlgn="base" latinLnBrk="0" hangingPunct="1">
              <a:lnSpc>
                <a:spcPct val="100000"/>
              </a:lnSpc>
              <a:spcBef>
                <a:spcPct val="0"/>
              </a:spcBef>
              <a:spcAft>
                <a:spcPct val="0"/>
              </a:spcAft>
              <a:buClrTx/>
              <a:buSzTx/>
              <a:buFontTx/>
              <a:buNone/>
              <a:tabLst/>
            </a:pPr>
            <a:r>
              <a:rPr lang="fr-FR" sz="3200" b="1" dirty="0">
                <a:solidFill>
                  <a:schemeClr val="accent4">
                    <a:lumMod val="75000"/>
                  </a:schemeClr>
                </a:solidFill>
                <a:latin typeface="Tw Cen MT" pitchFamily="34" charset="0"/>
              </a:rPr>
              <a:t>EI</a:t>
            </a:r>
            <a:endParaRPr kumimoji="0" lang="fr-FR" sz="3200" b="1" i="0" u="none" strike="noStrike" cap="none" normalizeH="0" baseline="-25000" dirty="0">
              <a:ln>
                <a:noFill/>
              </a:ln>
              <a:solidFill>
                <a:schemeClr val="accent4">
                  <a:lumMod val="75000"/>
                </a:schemeClr>
              </a:solidFill>
              <a:effectLst/>
              <a:latin typeface="Tw Cen MT" pitchFamily="34" charset="0"/>
            </a:endParaRPr>
          </a:p>
        </p:txBody>
      </p:sp>
      <p:sp>
        <p:nvSpPr>
          <p:cNvPr id="5" name="Rectangle à coins arrondis 4"/>
          <p:cNvSpPr/>
          <p:nvPr/>
        </p:nvSpPr>
        <p:spPr bwMode="auto">
          <a:xfrm>
            <a:off x="1475656" y="3246075"/>
            <a:ext cx="1800200" cy="5760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25000" dirty="0">
                <a:ln>
                  <a:noFill/>
                </a:ln>
                <a:solidFill>
                  <a:schemeClr val="bg1"/>
                </a:solidFill>
                <a:effectLst/>
                <a:latin typeface="Tw Cen MT" pitchFamily="34" charset="0"/>
              </a:rPr>
              <a:t>Recueil</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4000" b="1" i="0" u="none" strike="noStrike" cap="none" normalizeH="0" baseline="-25000" dirty="0">
              <a:ln>
                <a:noFill/>
              </a:ln>
              <a:solidFill>
                <a:schemeClr val="bg1"/>
              </a:solidFill>
              <a:effectLst/>
              <a:latin typeface="Tw Cen MT" pitchFamily="34" charset="0"/>
            </a:endParaRPr>
          </a:p>
        </p:txBody>
      </p:sp>
      <p:sp>
        <p:nvSpPr>
          <p:cNvPr id="6" name="Rectangle à coins arrondis 5"/>
          <p:cNvSpPr/>
          <p:nvPr/>
        </p:nvSpPr>
        <p:spPr bwMode="auto">
          <a:xfrm>
            <a:off x="4608004" y="5190291"/>
            <a:ext cx="1800200" cy="5760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25000" dirty="0">
                <a:ln>
                  <a:noFill/>
                </a:ln>
                <a:solidFill>
                  <a:schemeClr val="bg1"/>
                </a:solidFill>
                <a:effectLst/>
                <a:latin typeface="Tw Cen MT" pitchFamily="34" charset="0"/>
              </a:rPr>
              <a:t>Validation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4000" b="1" i="0" u="none" strike="noStrike" cap="none" normalizeH="0" baseline="-25000" dirty="0">
              <a:ln>
                <a:noFill/>
              </a:ln>
              <a:solidFill>
                <a:schemeClr val="bg1"/>
              </a:solidFill>
              <a:effectLst/>
              <a:latin typeface="Tw Cen MT" pitchFamily="34" charset="0"/>
            </a:endParaRPr>
          </a:p>
        </p:txBody>
      </p:sp>
      <p:sp>
        <p:nvSpPr>
          <p:cNvPr id="7" name="Flèche droite 6"/>
          <p:cNvSpPr/>
          <p:nvPr/>
        </p:nvSpPr>
        <p:spPr bwMode="auto">
          <a:xfrm>
            <a:off x="3347864" y="3390091"/>
            <a:ext cx="978408" cy="28803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sp>
        <p:nvSpPr>
          <p:cNvPr id="8" name="Flèche vers le haut 7"/>
          <p:cNvSpPr/>
          <p:nvPr/>
        </p:nvSpPr>
        <p:spPr bwMode="auto">
          <a:xfrm>
            <a:off x="5337796" y="4038163"/>
            <a:ext cx="340616" cy="978408"/>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sp>
        <p:nvSpPr>
          <p:cNvPr id="9" name="ZoneTexte 8"/>
          <p:cNvSpPr txBox="1"/>
          <p:nvPr/>
        </p:nvSpPr>
        <p:spPr>
          <a:xfrm>
            <a:off x="4653544" y="5694347"/>
            <a:ext cx="1709121" cy="830997"/>
          </a:xfrm>
          <a:prstGeom prst="rect">
            <a:avLst/>
          </a:prstGeom>
          <a:noFill/>
        </p:spPr>
        <p:txBody>
          <a:bodyPr wrap="none" rtlCol="0">
            <a:spAutoFit/>
          </a:bodyPr>
          <a:lstStyle/>
          <a:p>
            <a:r>
              <a:rPr lang="fr-FR" sz="3600" b="1" dirty="0">
                <a:solidFill>
                  <a:srgbClr val="C00000"/>
                </a:solidFill>
                <a:latin typeface="Tw Cen MT" pitchFamily="34" charset="0"/>
              </a:rPr>
              <a:t>=</a:t>
            </a:r>
          </a:p>
          <a:p>
            <a:r>
              <a:rPr lang="fr-FR" sz="3600" b="1" dirty="0">
                <a:solidFill>
                  <a:srgbClr val="C00000"/>
                </a:solidFill>
                <a:latin typeface="Tw Cen MT" pitchFamily="34" charset="0"/>
              </a:rPr>
              <a:t>Imputabilité</a:t>
            </a:r>
          </a:p>
        </p:txBody>
      </p:sp>
      <p:sp>
        <p:nvSpPr>
          <p:cNvPr id="2" name="Titre 1"/>
          <p:cNvSpPr>
            <a:spLocks noGrp="1"/>
          </p:cNvSpPr>
          <p:nvPr>
            <p:ph type="title"/>
          </p:nvPr>
        </p:nvSpPr>
        <p:spPr/>
        <p:txBody>
          <a:bodyPr/>
          <a:lstStyle/>
          <a:p>
            <a:endParaRPr lang="fr-FR"/>
          </a:p>
        </p:txBody>
      </p:sp>
      <p:sp>
        <p:nvSpPr>
          <p:cNvPr id="10" name="Rectangle 5"/>
          <p:cNvSpPr txBox="1">
            <a:spLocks noChangeArrowheads="1"/>
          </p:cNvSpPr>
          <p:nvPr/>
        </p:nvSpPr>
        <p:spPr bwMode="auto">
          <a:xfrm>
            <a:off x="2778224" y="188640"/>
            <a:ext cx="7986464"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pPr algn="ctr"/>
            <a:r>
              <a:rPr lang="en-US" sz="5400" b="1" dirty="0">
                <a:solidFill>
                  <a:srgbClr val="FF0000"/>
                </a:solidFill>
                <a:latin typeface="Tw Cen MT" pitchFamily="34" charset="0"/>
              </a:rPr>
              <a:t>ETUDE DE </a:t>
            </a:r>
            <a:br>
              <a:rPr lang="en-US" sz="5400" b="1" dirty="0">
                <a:solidFill>
                  <a:srgbClr val="FF0000"/>
                </a:solidFill>
                <a:latin typeface="Tw Cen MT" pitchFamily="34" charset="0"/>
              </a:rPr>
            </a:br>
            <a:r>
              <a:rPr lang="en-US" sz="5400" b="1" dirty="0">
                <a:solidFill>
                  <a:srgbClr val="FF0000"/>
                </a:solidFill>
                <a:latin typeface="Tw Cen MT" pitchFamily="34" charset="0"/>
              </a:rPr>
              <a:t>LA PHARMACOVIGILANCE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0" y="1844824"/>
            <a:ext cx="8915400" cy="5077544"/>
          </a:xfrm>
        </p:spPr>
        <p:txBody>
          <a:bodyPr/>
          <a:lstStyle/>
          <a:p>
            <a:pPr algn="ctr">
              <a:lnSpc>
                <a:spcPct val="80000"/>
              </a:lnSpc>
              <a:buNone/>
            </a:pPr>
            <a:endParaRPr lang="fr-FR" sz="2800" b="1" dirty="0">
              <a:solidFill>
                <a:srgbClr val="FF0000"/>
              </a:solidFill>
              <a:latin typeface="Tw Cen MT" pitchFamily="34" charset="0"/>
            </a:endParaRPr>
          </a:p>
          <a:p>
            <a:pPr algn="ctr">
              <a:lnSpc>
                <a:spcPct val="80000"/>
              </a:lnSpc>
              <a:buNone/>
            </a:pPr>
            <a:endParaRPr lang="fr-FR" sz="2800" b="1" dirty="0">
              <a:solidFill>
                <a:srgbClr val="FF0000"/>
              </a:solidFill>
              <a:latin typeface="Tw Cen MT"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9453"/>
            <a:ext cx="8513541" cy="331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endParaRPr lang="fr-FR"/>
          </a:p>
        </p:txBody>
      </p:sp>
      <p:sp>
        <p:nvSpPr>
          <p:cNvPr id="6"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Tree>
    <p:extLst>
      <p:ext uri="{BB962C8B-B14F-4D97-AF65-F5344CB8AC3E}">
        <p14:creationId xmlns:p14="http://schemas.microsoft.com/office/powerpoint/2010/main" val="157602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bwMode="auto">
          <a:xfrm>
            <a:off x="3342770" y="1484784"/>
            <a:ext cx="2669389" cy="93610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25000" dirty="0">
                <a:ln>
                  <a:noFill/>
                </a:ln>
                <a:solidFill>
                  <a:schemeClr val="bg1"/>
                </a:solidFill>
                <a:effectLst/>
                <a:latin typeface="Tw Cen MT" pitchFamily="34" charset="0"/>
              </a:rPr>
              <a:t>Définition de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25000" dirty="0">
                <a:ln>
                  <a:noFill/>
                </a:ln>
                <a:solidFill>
                  <a:schemeClr val="bg1"/>
                </a:solidFill>
                <a:effectLst/>
                <a:latin typeface="Tw Cen MT" pitchFamily="34" charset="0"/>
              </a:rPr>
              <a:t>l’Imputabilité</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4000" b="1" i="0" u="none" strike="noStrike" cap="none" normalizeH="0" baseline="-25000" dirty="0">
              <a:ln>
                <a:noFill/>
              </a:ln>
              <a:solidFill>
                <a:schemeClr val="bg1"/>
              </a:solidFill>
              <a:effectLst/>
              <a:latin typeface="Tw Cen MT" pitchFamily="34" charset="0"/>
            </a:endParaRPr>
          </a:p>
        </p:txBody>
      </p:sp>
      <p:sp>
        <p:nvSpPr>
          <p:cNvPr id="12" name="Rectangle 11"/>
          <p:cNvSpPr/>
          <p:nvPr/>
        </p:nvSpPr>
        <p:spPr>
          <a:xfrm>
            <a:off x="971600" y="3214686"/>
            <a:ext cx="7164796" cy="1405513"/>
          </a:xfrm>
          <a:prstGeom prst="rect">
            <a:avLst/>
          </a:prstGeom>
        </p:spPr>
        <p:txBody>
          <a:bodyPr wrap="square">
            <a:spAutoFit/>
          </a:bodyPr>
          <a:lstStyle/>
          <a:p>
            <a:pPr algn="just"/>
            <a:r>
              <a:rPr lang="fr-FR" sz="3200" dirty="0">
                <a:solidFill>
                  <a:schemeClr val="accent4">
                    <a:lumMod val="75000"/>
                  </a:schemeClr>
                </a:solidFill>
                <a:latin typeface="Tw Cen MT" pitchFamily="34" charset="0"/>
              </a:rPr>
              <a:t>On entend par ce terme, la probabilité pour qu’il existe une </a:t>
            </a:r>
            <a:r>
              <a:rPr lang="fr-FR" sz="3200" b="1" dirty="0">
                <a:solidFill>
                  <a:schemeClr val="accent4">
                    <a:lumMod val="75000"/>
                  </a:schemeClr>
                </a:solidFill>
                <a:latin typeface="Tw Cen MT" pitchFamily="34" charset="0"/>
              </a:rPr>
              <a:t>relation de cause à effet</a:t>
            </a:r>
            <a:r>
              <a:rPr lang="fr-FR" sz="3200" dirty="0">
                <a:solidFill>
                  <a:schemeClr val="accent4">
                    <a:lumMod val="75000"/>
                  </a:schemeClr>
                </a:solidFill>
                <a:latin typeface="Tw Cen MT" pitchFamily="34" charset="0"/>
              </a:rPr>
              <a:t> entre l’administration </a:t>
            </a:r>
            <a:r>
              <a:rPr lang="fr-FR" sz="3200" u="sng" dirty="0">
                <a:solidFill>
                  <a:schemeClr val="accent4">
                    <a:lumMod val="75000"/>
                  </a:schemeClr>
                </a:solidFill>
                <a:latin typeface="Tw Cen MT" pitchFamily="34" charset="0"/>
              </a:rPr>
              <a:t>médicamenteuse</a:t>
            </a:r>
            <a:r>
              <a:rPr lang="fr-FR" sz="3200" dirty="0">
                <a:solidFill>
                  <a:schemeClr val="accent4">
                    <a:lumMod val="75000"/>
                  </a:schemeClr>
                </a:solidFill>
                <a:latin typeface="Tw Cen MT" pitchFamily="34" charset="0"/>
              </a:rPr>
              <a:t> et </a:t>
            </a:r>
            <a:r>
              <a:rPr lang="fr-FR" sz="3200" u="sng" dirty="0">
                <a:solidFill>
                  <a:schemeClr val="accent4">
                    <a:lumMod val="75000"/>
                  </a:schemeClr>
                </a:solidFill>
                <a:latin typeface="Tw Cen MT" pitchFamily="34" charset="0"/>
              </a:rPr>
              <a:t>l’effet indésirable</a:t>
            </a:r>
            <a:r>
              <a:rPr lang="fr-FR" sz="3200" dirty="0">
                <a:solidFill>
                  <a:schemeClr val="accent4">
                    <a:lumMod val="75000"/>
                  </a:schemeClr>
                </a:solidFill>
                <a:latin typeface="Tw Cen MT" pitchFamily="34" charset="0"/>
              </a:rPr>
              <a:t>, et si la réponse est positive, le degré de responsabilité du médicament.</a:t>
            </a:r>
          </a:p>
        </p:txBody>
      </p:sp>
      <p:sp>
        <p:nvSpPr>
          <p:cNvPr id="6" name="Rectangle 5"/>
          <p:cNvSpPr/>
          <p:nvPr/>
        </p:nvSpPr>
        <p:spPr>
          <a:xfrm>
            <a:off x="1785918" y="5072074"/>
            <a:ext cx="557216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fr-FR" sz="2800" dirty="0"/>
              <a:t>Etude du rôle pour chaque médicament pris par un patient en utilisant une méthode d'imputation</a:t>
            </a:r>
          </a:p>
          <a:p>
            <a:pPr marL="0" indent="0">
              <a:buNone/>
            </a:pPr>
            <a:endParaRPr lang="fr-FR" sz="2800" b="1" dirty="0">
              <a:solidFill>
                <a:schemeClr val="tx1">
                  <a:lumMod val="50000"/>
                </a:schemeClr>
              </a:solidFill>
              <a:latin typeface="Tw Cen MT" pitchFamily="34" charset="0"/>
            </a:endParaRPr>
          </a:p>
        </p:txBody>
      </p:sp>
      <p:sp>
        <p:nvSpPr>
          <p:cNvPr id="7"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Tree>
    <p:extLst>
      <p:ext uri="{BB962C8B-B14F-4D97-AF65-F5344CB8AC3E}">
        <p14:creationId xmlns:p14="http://schemas.microsoft.com/office/powerpoint/2010/main" val="18265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
        <p:nvSpPr>
          <p:cNvPr id="2" name="Rectangle 1"/>
          <p:cNvSpPr/>
          <p:nvPr/>
        </p:nvSpPr>
        <p:spPr>
          <a:xfrm>
            <a:off x="323528" y="2658392"/>
            <a:ext cx="8820472" cy="3785652"/>
          </a:xfrm>
          <a:prstGeom prst="rect">
            <a:avLst/>
          </a:prstGeom>
        </p:spPr>
        <p:txBody>
          <a:bodyPr wrap="square">
            <a:spAutoFit/>
          </a:bodyPr>
          <a:lstStyle/>
          <a:p>
            <a:pPr marL="342900" indent="-342900" algn="l">
              <a:lnSpc>
                <a:spcPct val="200000"/>
              </a:lnSpc>
              <a:buFont typeface="Wingdings" pitchFamily="2" charset="2"/>
              <a:buChar char="q"/>
            </a:pPr>
            <a:r>
              <a:rPr lang="fr-FR" baseline="0" dirty="0"/>
              <a:t>Physiopathologie de la maladie</a:t>
            </a:r>
          </a:p>
          <a:p>
            <a:pPr marL="342900" indent="-342900" algn="l">
              <a:lnSpc>
                <a:spcPct val="200000"/>
              </a:lnSpc>
              <a:buFont typeface="Wingdings" pitchFamily="2" charset="2"/>
              <a:buChar char="q"/>
            </a:pPr>
            <a:r>
              <a:rPr lang="fr-FR" baseline="0" dirty="0"/>
              <a:t>Les différentes étiologies de cette maladie</a:t>
            </a:r>
          </a:p>
          <a:p>
            <a:pPr marL="342900" indent="-342900" algn="l">
              <a:lnSpc>
                <a:spcPct val="200000"/>
              </a:lnSpc>
              <a:buFont typeface="Wingdings" pitchFamily="2" charset="2"/>
              <a:buChar char="q"/>
            </a:pPr>
            <a:r>
              <a:rPr lang="fr-FR" baseline="0" dirty="0"/>
              <a:t>Le mécanisme d’action du médicament</a:t>
            </a:r>
          </a:p>
          <a:p>
            <a:pPr marL="342900" indent="-342900" algn="l">
              <a:lnSpc>
                <a:spcPct val="200000"/>
              </a:lnSpc>
              <a:buFont typeface="Wingdings" pitchFamily="2" charset="2"/>
              <a:buChar char="q"/>
            </a:pPr>
            <a:r>
              <a:rPr lang="fr-FR" baseline="0" dirty="0"/>
              <a:t>Les données pharmacocinétiques du médicament.</a:t>
            </a:r>
          </a:p>
          <a:p>
            <a:pPr marL="342900" indent="-342900" algn="l">
              <a:lnSpc>
                <a:spcPct val="200000"/>
              </a:lnSpc>
              <a:buFont typeface="Wingdings" pitchFamily="2" charset="2"/>
              <a:buChar char="q"/>
            </a:pPr>
            <a:r>
              <a:rPr lang="fr-FR" baseline="0" dirty="0"/>
              <a:t>Les critères chronologiques</a:t>
            </a:r>
            <a:endParaRPr lang="fr-FR" dirty="0"/>
          </a:p>
        </p:txBody>
      </p:sp>
      <p:sp>
        <p:nvSpPr>
          <p:cNvPr id="8" name="Rectangle à coins arrondis 7"/>
          <p:cNvSpPr/>
          <p:nvPr/>
        </p:nvSpPr>
        <p:spPr bwMode="auto">
          <a:xfrm>
            <a:off x="2339752" y="1200456"/>
            <a:ext cx="4176463" cy="122043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r>
              <a:rPr lang="fr-FR" sz="4000" b="1" dirty="0">
                <a:solidFill>
                  <a:schemeClr val="bg1"/>
                </a:solidFill>
                <a:latin typeface="Tw Cen MT" pitchFamily="34" charset="0"/>
              </a:rPr>
              <a:t>ÉLÉMENTS À PRENDRE EN</a:t>
            </a:r>
          </a:p>
          <a:p>
            <a:r>
              <a:rPr lang="fr-FR" sz="4000" b="1" dirty="0">
                <a:solidFill>
                  <a:schemeClr val="bg1"/>
                </a:solidFill>
                <a:latin typeface="Tw Cen MT" pitchFamily="34" charset="0"/>
              </a:rPr>
              <a:t>CONSIDÉRATION</a:t>
            </a:r>
            <a:endParaRPr kumimoji="0" lang="fr-FR" sz="4000" b="1" i="0" u="none" strike="noStrike" cap="none" normalizeH="0" baseline="-25000" dirty="0">
              <a:ln>
                <a:noFill/>
              </a:ln>
              <a:solidFill>
                <a:schemeClr val="bg1"/>
              </a:solidFill>
              <a:effectLst/>
              <a:latin typeface="Tw Cen MT" pitchFamily="34" charset="0"/>
            </a:endParaRPr>
          </a:p>
        </p:txBody>
      </p:sp>
    </p:spTree>
    <p:extLst>
      <p:ext uri="{BB962C8B-B14F-4D97-AF65-F5344CB8AC3E}">
        <p14:creationId xmlns:p14="http://schemas.microsoft.com/office/powerpoint/2010/main" val="6243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76425"/>
            <a:ext cx="78105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50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
        <p:nvSpPr>
          <p:cNvPr id="4" name="Rectangle 3"/>
          <p:cNvSpPr/>
          <p:nvPr/>
        </p:nvSpPr>
        <p:spPr>
          <a:xfrm>
            <a:off x="611560" y="2780928"/>
            <a:ext cx="7776864" cy="2677656"/>
          </a:xfrm>
          <a:prstGeom prst="rect">
            <a:avLst/>
          </a:prstGeom>
        </p:spPr>
        <p:txBody>
          <a:bodyPr wrap="square">
            <a:spAutoFit/>
          </a:bodyPr>
          <a:lstStyle/>
          <a:p>
            <a:pPr marL="342900" indent="-342900">
              <a:buFont typeface="Arial" pitchFamily="34" charset="0"/>
              <a:buChar char="•"/>
            </a:pPr>
            <a:r>
              <a:rPr lang="fr-FR" baseline="0" dirty="0"/>
              <a:t>La description de cas semblables dans la littérature</a:t>
            </a:r>
          </a:p>
          <a:p>
            <a:r>
              <a:rPr lang="fr-FR" baseline="0" dirty="0"/>
              <a:t>ne signifie pas que pour le cas présent il s’agit</a:t>
            </a:r>
          </a:p>
          <a:p>
            <a:r>
              <a:rPr lang="fr-FR" baseline="0" dirty="0"/>
              <a:t>d’un EIM</a:t>
            </a:r>
          </a:p>
          <a:p>
            <a:endParaRPr lang="fr-FR" baseline="0" dirty="0"/>
          </a:p>
          <a:p>
            <a:pPr marL="342900" indent="-342900">
              <a:buFont typeface="Arial" pitchFamily="34" charset="0"/>
              <a:buChar char="•"/>
            </a:pPr>
            <a:r>
              <a:rPr lang="fr-FR" baseline="0" dirty="0"/>
              <a:t> L’absence de description de cas semblables dans</a:t>
            </a:r>
          </a:p>
          <a:p>
            <a:r>
              <a:rPr lang="fr-FR" baseline="0" dirty="0"/>
              <a:t>la littérature ne signifie pas qu’il ne s’agit pas d’un</a:t>
            </a:r>
          </a:p>
          <a:p>
            <a:r>
              <a:rPr lang="fr-FR" baseline="0" dirty="0"/>
              <a:t>EIM</a:t>
            </a:r>
            <a:endParaRPr lang="fr-FR" dirty="0"/>
          </a:p>
        </p:txBody>
      </p:sp>
      <p:sp>
        <p:nvSpPr>
          <p:cNvPr id="5" name="Rectangle 4"/>
          <p:cNvSpPr/>
          <p:nvPr/>
        </p:nvSpPr>
        <p:spPr>
          <a:xfrm>
            <a:off x="2286000" y="1484784"/>
            <a:ext cx="4572000" cy="1200329"/>
          </a:xfrm>
          <a:prstGeom prst="rect">
            <a:avLst/>
          </a:prstGeom>
        </p:spPr>
        <p:txBody>
          <a:bodyPr>
            <a:spAutoFit/>
          </a:bodyPr>
          <a:lstStyle/>
          <a:p>
            <a:r>
              <a:rPr lang="fr-FR" b="1" baseline="0" dirty="0"/>
              <a:t>BIBLIOGRAPHIE</a:t>
            </a:r>
          </a:p>
          <a:p>
            <a:r>
              <a:rPr lang="fr-FR" baseline="0" dirty="0"/>
              <a:t>n’est pas un critère de diagnostic</a:t>
            </a:r>
            <a:endParaRPr lang="fr-FR" dirty="0"/>
          </a:p>
        </p:txBody>
      </p:sp>
    </p:spTree>
    <p:extLst>
      <p:ext uri="{BB962C8B-B14F-4D97-AF65-F5344CB8AC3E}">
        <p14:creationId xmlns:p14="http://schemas.microsoft.com/office/powerpoint/2010/main" val="346847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hlinkClick r:id="rId3"/>
          </p:cNvPr>
          <p:cNvSpPr txBox="1"/>
          <p:nvPr/>
        </p:nvSpPr>
        <p:spPr>
          <a:xfrm>
            <a:off x="-1312" y="6525924"/>
            <a:ext cx="9144000" cy="215444"/>
          </a:xfrm>
          <a:prstGeom prst="rect">
            <a:avLst/>
          </a:prstGeom>
          <a:noFill/>
        </p:spPr>
        <p:txBody>
          <a:bodyPr wrap="square" rtlCol="0">
            <a:spAutoFit/>
          </a:bodyPr>
          <a:lstStyle/>
          <a:p>
            <a:pPr algn="ctr"/>
            <a:r>
              <a:rPr lang="en-US" altLang="ko-KR" sz="800" dirty="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grpSp>
        <p:nvGrpSpPr>
          <p:cNvPr id="4" name="그룹 80"/>
          <p:cNvGrpSpPr/>
          <p:nvPr/>
        </p:nvGrpSpPr>
        <p:grpSpPr>
          <a:xfrm>
            <a:off x="690166" y="2753925"/>
            <a:ext cx="7677344" cy="2160001"/>
            <a:chOff x="733329" y="1313764"/>
            <a:chExt cx="7677344" cy="2160001"/>
          </a:xfrm>
          <a:effectLst>
            <a:reflection blurRad="6350" stA="52000" endA="300" endPos="35000" dir="5400000" sy="-100000" algn="bl" rotWithShape="0"/>
          </a:effectLst>
        </p:grpSpPr>
        <p:sp>
          <p:nvSpPr>
            <p:cNvPr id="5" name="모서리가 둥근 직사각형 76"/>
            <p:cNvSpPr/>
            <p:nvPr/>
          </p:nvSpPr>
          <p:spPr>
            <a:xfrm>
              <a:off x="3010673" y="1313765"/>
              <a:ext cx="5400000" cy="2160000"/>
            </a:xfrm>
            <a:prstGeom prst="roundRect">
              <a:avLst>
                <a:gd name="adj" fmla="val 5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6" name="양쪽 모서리가 둥근 사각형 77"/>
            <p:cNvSpPr/>
            <p:nvPr/>
          </p:nvSpPr>
          <p:spPr>
            <a:xfrm rot="16200000">
              <a:off x="1543329" y="503764"/>
              <a:ext cx="2160000" cy="3780000"/>
            </a:xfrm>
            <a:prstGeom prst="round2SameRect">
              <a:avLst>
                <a:gd name="adj1" fmla="val 50000"/>
                <a:gd name="adj2" fmla="val 0"/>
              </a:avLst>
            </a:prstGeom>
            <a:gradFill>
              <a:gsLst>
                <a:gs pos="0">
                  <a:schemeClr val="bg1">
                    <a:lumMod val="50000"/>
                  </a:schemeClr>
                </a:gs>
                <a:gs pos="80000">
                  <a:schemeClr val="bg1">
                    <a:lumMod val="75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타원 78"/>
            <p:cNvSpPr/>
            <p:nvPr/>
          </p:nvSpPr>
          <p:spPr>
            <a:xfrm>
              <a:off x="3942000" y="1313765"/>
              <a:ext cx="1260000" cy="2160000"/>
            </a:xfrm>
            <a:prstGeom prst="ellipse">
              <a:avLst/>
            </a:prstGeom>
            <a:gradFill>
              <a:gsLst>
                <a:gs pos="0">
                  <a:srgbClr val="1D3E65"/>
                </a:gs>
                <a:gs pos="80000">
                  <a:srgbClr val="2D5F9B"/>
                </a:gs>
                <a:gs pos="100000">
                  <a:srgbClr val="26558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sp>
        <p:nvSpPr>
          <p:cNvPr id="8" name="Oval 80"/>
          <p:cNvSpPr>
            <a:spLocks noChangeArrowheads="1"/>
          </p:cNvSpPr>
          <p:nvPr/>
        </p:nvSpPr>
        <p:spPr bwMode="auto">
          <a:xfrm>
            <a:off x="656566" y="4599130"/>
            <a:ext cx="7830870" cy="794072"/>
          </a:xfrm>
          <a:prstGeom prst="ellipse">
            <a:avLst/>
          </a:prstGeom>
          <a:gradFill rotWithShape="1">
            <a:gsLst>
              <a:gs pos="0">
                <a:schemeClr val="tx1">
                  <a:alpha val="30000"/>
                </a:schemeClr>
              </a:gs>
              <a:gs pos="100000">
                <a:schemeClr val="tx1">
                  <a:alpha val="0"/>
                </a:schemeClr>
              </a:gs>
            </a:gsLst>
            <a:path path="shape">
              <a:fillToRect l="50000" t="50000" r="50000" b="50000"/>
            </a:path>
          </a:gradFill>
          <a:ln w="9525" algn="ctr">
            <a:noFill/>
            <a:round/>
            <a:headEnd/>
            <a:tailEnd/>
          </a:ln>
          <a:effectLst/>
        </p:spPr>
        <p:txBody>
          <a:bodyPr wrap="none" anchor="ctr"/>
          <a:lstStyle/>
          <a:p>
            <a:endParaRPr lang="ko-KR" altLang="en-US">
              <a:latin typeface="Arial" pitchFamily="34" charset="0"/>
              <a:cs typeface="Arial" pitchFamily="34" charset="0"/>
            </a:endParaRPr>
          </a:p>
        </p:txBody>
      </p:sp>
      <p:sp>
        <p:nvSpPr>
          <p:cNvPr id="10" name="모서리가 둥근 직사각형 5"/>
          <p:cNvSpPr/>
          <p:nvPr/>
        </p:nvSpPr>
        <p:spPr>
          <a:xfrm>
            <a:off x="3010673" y="2754368"/>
            <a:ext cx="5400000" cy="2160000"/>
          </a:xfrm>
          <a:prstGeom prst="roundRect">
            <a:avLst>
              <a:gd name="adj" fmla="val 5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양쪽 모서리가 둥근 사각형 4"/>
          <p:cNvSpPr/>
          <p:nvPr/>
        </p:nvSpPr>
        <p:spPr>
          <a:xfrm rot="16200000">
            <a:off x="1543329" y="1944367"/>
            <a:ext cx="2160000" cy="3780000"/>
          </a:xfrm>
          <a:prstGeom prst="round2SameRect">
            <a:avLst>
              <a:gd name="adj1" fmla="val 50000"/>
              <a:gd name="adj2" fmla="val 0"/>
            </a:avLst>
          </a:prstGeom>
          <a:gradFill>
            <a:gsLst>
              <a:gs pos="0">
                <a:schemeClr val="bg1">
                  <a:lumMod val="50000"/>
                </a:schemeClr>
              </a:gs>
              <a:gs pos="80000">
                <a:schemeClr val="bg1">
                  <a:lumMod val="75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2" name="타원 6"/>
          <p:cNvSpPr/>
          <p:nvPr/>
        </p:nvSpPr>
        <p:spPr>
          <a:xfrm>
            <a:off x="3942000" y="2754368"/>
            <a:ext cx="1260000" cy="2160000"/>
          </a:xfrm>
          <a:prstGeom prst="ellipse">
            <a:avLst/>
          </a:prstGeom>
          <a:gradFill>
            <a:gsLst>
              <a:gs pos="0">
                <a:srgbClr val="1D3E65"/>
              </a:gs>
              <a:gs pos="80000">
                <a:srgbClr val="2D5F9B"/>
              </a:gs>
              <a:gs pos="100000">
                <a:srgbClr val="26558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13" name="그룹 40"/>
          <p:cNvGrpSpPr/>
          <p:nvPr/>
        </p:nvGrpSpPr>
        <p:grpSpPr>
          <a:xfrm>
            <a:off x="3609581" y="2857814"/>
            <a:ext cx="1457474" cy="1326746"/>
            <a:chOff x="4049599" y="908720"/>
            <a:chExt cx="2052226" cy="1868153"/>
          </a:xfrm>
        </p:grpSpPr>
        <p:sp>
          <p:nvSpPr>
            <p:cNvPr id="14" name="타원 30"/>
            <p:cNvSpPr/>
            <p:nvPr/>
          </p:nvSpPr>
          <p:spPr>
            <a:xfrm>
              <a:off x="4121950" y="908720"/>
              <a:ext cx="1860277" cy="1860277"/>
            </a:xfrm>
            <a:prstGeom prst="ellipse">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15" name="그룹 60"/>
            <p:cNvGrpSpPr/>
            <p:nvPr/>
          </p:nvGrpSpPr>
          <p:grpSpPr>
            <a:xfrm>
              <a:off x="4049599" y="916596"/>
              <a:ext cx="2052226" cy="1860277"/>
              <a:chOff x="5075123" y="3457302"/>
              <a:chExt cx="2481953" cy="2249809"/>
            </a:xfrm>
          </p:grpSpPr>
          <p:sp>
            <p:nvSpPr>
              <p:cNvPr id="16" name="타원 32"/>
              <p:cNvSpPr/>
              <p:nvPr/>
            </p:nvSpPr>
            <p:spPr>
              <a:xfrm>
                <a:off x="5159815" y="3457302"/>
                <a:ext cx="2249809" cy="2249809"/>
              </a:xfrm>
              <a:prstGeom prst="ellipse">
                <a:avLst/>
              </a:prstGeom>
              <a:gradFill flip="none" rotWithShape="1">
                <a:gsLst>
                  <a:gs pos="62000">
                    <a:schemeClr val="bg1">
                      <a:alpha val="0"/>
                    </a:schemeClr>
                  </a:gs>
                  <a:gs pos="45000">
                    <a:schemeClr val="bg1">
                      <a:alpha val="0"/>
                    </a:schemeClr>
                  </a:gs>
                  <a:gs pos="100000">
                    <a:schemeClr val="bg1"/>
                  </a:gs>
                </a:gsLst>
                <a:path path="circle">
                  <a:fillToRect l="50000" t="50000" r="50000" b="50000"/>
                </a:path>
                <a:tileRect/>
              </a:grad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7" name="Oval 26"/>
              <p:cNvSpPr>
                <a:spLocks noChangeAspect="1" noChangeArrowheads="1"/>
              </p:cNvSpPr>
              <p:nvPr/>
            </p:nvSpPr>
            <p:spPr bwMode="auto">
              <a:xfrm rot="18900000">
                <a:off x="5075123" y="3760891"/>
                <a:ext cx="1550533" cy="831479"/>
              </a:xfrm>
              <a:prstGeom prst="ellipse">
                <a:avLst/>
              </a:prstGeom>
              <a:gradFill rotWithShape="1">
                <a:gsLst>
                  <a:gs pos="0">
                    <a:schemeClr val="bg1">
                      <a:alpha val="33000"/>
                    </a:schemeClr>
                  </a:gs>
                  <a:gs pos="10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18" name="Oval 28"/>
              <p:cNvSpPr>
                <a:spLocks noChangeArrowheads="1"/>
              </p:cNvSpPr>
              <p:nvPr/>
            </p:nvSpPr>
            <p:spPr bwMode="auto">
              <a:xfrm flipH="1">
                <a:off x="5386741" y="3670248"/>
                <a:ext cx="713227" cy="6392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19" name="자유형 3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chemeClr val="bg1">
                      <a:alpha val="19000"/>
                    </a:schemeClr>
                  </a:gs>
                  <a:gs pos="50000">
                    <a:schemeClr val="bg1">
                      <a:alpha val="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자유형 3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chemeClr val="bg1">
                      <a:alpha val="11000"/>
                    </a:schemeClr>
                  </a:gs>
                  <a:gs pos="28000">
                    <a:schemeClr val="bg1">
                      <a:alpha val="0"/>
                    </a:schemeClr>
                  </a:gs>
                  <a:gs pos="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21" name="Oval 26"/>
              <p:cNvSpPr>
                <a:spLocks noChangeAspect="1" noChangeArrowheads="1"/>
              </p:cNvSpPr>
              <p:nvPr/>
            </p:nvSpPr>
            <p:spPr bwMode="auto">
              <a:xfrm rot="8100000">
                <a:off x="6006543" y="4665226"/>
                <a:ext cx="1550533" cy="831479"/>
              </a:xfrm>
              <a:prstGeom prst="ellipse">
                <a:avLst/>
              </a:prstGeom>
              <a:gradFill rotWithShape="1">
                <a:gsLst>
                  <a:gs pos="0">
                    <a:schemeClr val="bg1">
                      <a:alpha val="33000"/>
                    </a:schemeClr>
                  </a:gs>
                  <a:gs pos="2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grpSp>
        <p:nvGrpSpPr>
          <p:cNvPr id="22" name="그룹 39"/>
          <p:cNvGrpSpPr/>
          <p:nvPr/>
        </p:nvGrpSpPr>
        <p:grpSpPr>
          <a:xfrm>
            <a:off x="2730254" y="3442879"/>
            <a:ext cx="1457474" cy="1326746"/>
            <a:chOff x="1799349" y="728700"/>
            <a:chExt cx="2052226" cy="1868153"/>
          </a:xfrm>
        </p:grpSpPr>
        <p:sp>
          <p:nvSpPr>
            <p:cNvPr id="23" name="타원 8"/>
            <p:cNvSpPr/>
            <p:nvPr/>
          </p:nvSpPr>
          <p:spPr>
            <a:xfrm>
              <a:off x="1871700" y="728700"/>
              <a:ext cx="1860277" cy="1860277"/>
            </a:xfrm>
            <a:prstGeom prst="ellipse">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24" name="그룹 60"/>
            <p:cNvGrpSpPr/>
            <p:nvPr/>
          </p:nvGrpSpPr>
          <p:grpSpPr>
            <a:xfrm>
              <a:off x="1799349" y="736576"/>
              <a:ext cx="2052226" cy="1860277"/>
              <a:chOff x="5075123" y="3457302"/>
              <a:chExt cx="2481953" cy="2249809"/>
            </a:xfrm>
          </p:grpSpPr>
          <p:sp>
            <p:nvSpPr>
              <p:cNvPr id="25" name="타원 10"/>
              <p:cNvSpPr/>
              <p:nvPr/>
            </p:nvSpPr>
            <p:spPr>
              <a:xfrm>
                <a:off x="5159815" y="3457302"/>
                <a:ext cx="2249809" cy="2249809"/>
              </a:xfrm>
              <a:prstGeom prst="ellipse">
                <a:avLst/>
              </a:prstGeom>
              <a:gradFill flip="none" rotWithShape="1">
                <a:gsLst>
                  <a:gs pos="62000">
                    <a:schemeClr val="bg1">
                      <a:alpha val="0"/>
                    </a:schemeClr>
                  </a:gs>
                  <a:gs pos="45000">
                    <a:schemeClr val="bg1">
                      <a:alpha val="0"/>
                    </a:schemeClr>
                  </a:gs>
                  <a:gs pos="100000">
                    <a:schemeClr val="bg1"/>
                  </a:gs>
                </a:gsLst>
                <a:path path="circle">
                  <a:fillToRect l="50000" t="50000" r="50000" b="50000"/>
                </a:path>
                <a:tileRect/>
              </a:grad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6" name="Oval 26"/>
              <p:cNvSpPr>
                <a:spLocks noChangeAspect="1" noChangeArrowheads="1"/>
              </p:cNvSpPr>
              <p:nvPr/>
            </p:nvSpPr>
            <p:spPr bwMode="auto">
              <a:xfrm rot="18900000">
                <a:off x="5075123" y="3760891"/>
                <a:ext cx="1550533" cy="831479"/>
              </a:xfrm>
              <a:prstGeom prst="ellipse">
                <a:avLst/>
              </a:prstGeom>
              <a:gradFill rotWithShape="1">
                <a:gsLst>
                  <a:gs pos="0">
                    <a:schemeClr val="bg1">
                      <a:alpha val="33000"/>
                    </a:schemeClr>
                  </a:gs>
                  <a:gs pos="10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27" name="Oval 28"/>
              <p:cNvSpPr>
                <a:spLocks noChangeArrowheads="1"/>
              </p:cNvSpPr>
              <p:nvPr/>
            </p:nvSpPr>
            <p:spPr bwMode="auto">
              <a:xfrm flipH="1">
                <a:off x="5386741" y="3670248"/>
                <a:ext cx="713227" cy="6392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28" name="자유형 13"/>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chemeClr val="bg1">
                      <a:alpha val="19000"/>
                    </a:schemeClr>
                  </a:gs>
                  <a:gs pos="50000">
                    <a:schemeClr val="bg1">
                      <a:alpha val="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9" name="자유형 14"/>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chemeClr val="bg1">
                      <a:alpha val="11000"/>
                    </a:schemeClr>
                  </a:gs>
                  <a:gs pos="28000">
                    <a:schemeClr val="bg1">
                      <a:alpha val="0"/>
                    </a:schemeClr>
                  </a:gs>
                  <a:gs pos="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0" name="Oval 26"/>
              <p:cNvSpPr>
                <a:spLocks noChangeAspect="1" noChangeArrowheads="1"/>
              </p:cNvSpPr>
              <p:nvPr/>
            </p:nvSpPr>
            <p:spPr bwMode="auto">
              <a:xfrm rot="8100000">
                <a:off x="6006543" y="4665226"/>
                <a:ext cx="1550533" cy="831479"/>
              </a:xfrm>
              <a:prstGeom prst="ellipse">
                <a:avLst/>
              </a:prstGeom>
              <a:gradFill rotWithShape="1">
                <a:gsLst>
                  <a:gs pos="0">
                    <a:schemeClr val="bg1">
                      <a:alpha val="33000"/>
                    </a:schemeClr>
                  </a:gs>
                  <a:gs pos="2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grpSp>
        <p:nvGrpSpPr>
          <p:cNvPr id="31" name="그룹 41"/>
          <p:cNvGrpSpPr/>
          <p:nvPr/>
        </p:nvGrpSpPr>
        <p:grpSpPr>
          <a:xfrm>
            <a:off x="1850927" y="2857814"/>
            <a:ext cx="1457474" cy="1326746"/>
            <a:chOff x="4049599" y="908720"/>
            <a:chExt cx="2052226" cy="1868153"/>
          </a:xfrm>
        </p:grpSpPr>
        <p:sp>
          <p:nvSpPr>
            <p:cNvPr id="32" name="타원 42"/>
            <p:cNvSpPr/>
            <p:nvPr/>
          </p:nvSpPr>
          <p:spPr>
            <a:xfrm>
              <a:off x="4121950" y="908720"/>
              <a:ext cx="1860277" cy="1860277"/>
            </a:xfrm>
            <a:prstGeom prst="ellipse">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33" name="그룹 60"/>
            <p:cNvGrpSpPr/>
            <p:nvPr/>
          </p:nvGrpSpPr>
          <p:grpSpPr>
            <a:xfrm>
              <a:off x="4049599" y="916596"/>
              <a:ext cx="2052226" cy="1860277"/>
              <a:chOff x="5075123" y="3457302"/>
              <a:chExt cx="2481953" cy="2249809"/>
            </a:xfrm>
          </p:grpSpPr>
          <p:sp>
            <p:nvSpPr>
              <p:cNvPr id="34" name="타원 44"/>
              <p:cNvSpPr/>
              <p:nvPr/>
            </p:nvSpPr>
            <p:spPr>
              <a:xfrm>
                <a:off x="5159815" y="3457302"/>
                <a:ext cx="2249809" cy="2249809"/>
              </a:xfrm>
              <a:prstGeom prst="ellipse">
                <a:avLst/>
              </a:prstGeom>
              <a:gradFill flip="none" rotWithShape="1">
                <a:gsLst>
                  <a:gs pos="62000">
                    <a:schemeClr val="bg1">
                      <a:alpha val="0"/>
                    </a:schemeClr>
                  </a:gs>
                  <a:gs pos="45000">
                    <a:schemeClr val="bg1">
                      <a:alpha val="0"/>
                    </a:schemeClr>
                  </a:gs>
                  <a:gs pos="100000">
                    <a:schemeClr val="bg1"/>
                  </a:gs>
                </a:gsLst>
                <a:path path="circle">
                  <a:fillToRect l="50000" t="50000" r="50000" b="50000"/>
                </a:path>
                <a:tileRect/>
              </a:grad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5" name="Oval 26"/>
              <p:cNvSpPr>
                <a:spLocks noChangeAspect="1" noChangeArrowheads="1"/>
              </p:cNvSpPr>
              <p:nvPr/>
            </p:nvSpPr>
            <p:spPr bwMode="auto">
              <a:xfrm rot="18900000">
                <a:off x="5075123" y="3760891"/>
                <a:ext cx="1550533" cy="831479"/>
              </a:xfrm>
              <a:prstGeom prst="ellipse">
                <a:avLst/>
              </a:prstGeom>
              <a:gradFill rotWithShape="1">
                <a:gsLst>
                  <a:gs pos="0">
                    <a:schemeClr val="bg1">
                      <a:alpha val="33000"/>
                    </a:schemeClr>
                  </a:gs>
                  <a:gs pos="10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36" name="Oval 28"/>
              <p:cNvSpPr>
                <a:spLocks noChangeArrowheads="1"/>
              </p:cNvSpPr>
              <p:nvPr/>
            </p:nvSpPr>
            <p:spPr bwMode="auto">
              <a:xfrm flipH="1">
                <a:off x="5386741" y="3670248"/>
                <a:ext cx="713227" cy="6392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37" name="자유형 47"/>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chemeClr val="bg1">
                      <a:alpha val="19000"/>
                    </a:schemeClr>
                  </a:gs>
                  <a:gs pos="50000">
                    <a:schemeClr val="bg1">
                      <a:alpha val="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8" name="자유형 48"/>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chemeClr val="bg1">
                      <a:alpha val="11000"/>
                    </a:schemeClr>
                  </a:gs>
                  <a:gs pos="28000">
                    <a:schemeClr val="bg1">
                      <a:alpha val="0"/>
                    </a:schemeClr>
                  </a:gs>
                  <a:gs pos="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41" name="Oval 26"/>
              <p:cNvSpPr>
                <a:spLocks noChangeAspect="1" noChangeArrowheads="1"/>
              </p:cNvSpPr>
              <p:nvPr/>
            </p:nvSpPr>
            <p:spPr bwMode="auto">
              <a:xfrm rot="8100000">
                <a:off x="6006543" y="4665226"/>
                <a:ext cx="1550533" cy="831479"/>
              </a:xfrm>
              <a:prstGeom prst="ellipse">
                <a:avLst/>
              </a:prstGeom>
              <a:gradFill rotWithShape="1">
                <a:gsLst>
                  <a:gs pos="0">
                    <a:schemeClr val="bg1">
                      <a:alpha val="33000"/>
                    </a:schemeClr>
                  </a:gs>
                  <a:gs pos="2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grpSp>
        <p:nvGrpSpPr>
          <p:cNvPr id="42" name="그룹 50"/>
          <p:cNvGrpSpPr/>
          <p:nvPr/>
        </p:nvGrpSpPr>
        <p:grpSpPr>
          <a:xfrm>
            <a:off x="971600" y="3442879"/>
            <a:ext cx="1457474" cy="1326746"/>
            <a:chOff x="1799349" y="728700"/>
            <a:chExt cx="2052226" cy="1868153"/>
          </a:xfrm>
        </p:grpSpPr>
        <p:sp>
          <p:nvSpPr>
            <p:cNvPr id="43" name="타원 51"/>
            <p:cNvSpPr/>
            <p:nvPr/>
          </p:nvSpPr>
          <p:spPr>
            <a:xfrm>
              <a:off x="1871700" y="728700"/>
              <a:ext cx="1860277" cy="1860277"/>
            </a:xfrm>
            <a:prstGeom prst="ellipse">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44" name="그룹 60"/>
            <p:cNvGrpSpPr/>
            <p:nvPr/>
          </p:nvGrpSpPr>
          <p:grpSpPr>
            <a:xfrm>
              <a:off x="1799349" y="736576"/>
              <a:ext cx="2052226" cy="1860277"/>
              <a:chOff x="5075123" y="3457302"/>
              <a:chExt cx="2481953" cy="2249809"/>
            </a:xfrm>
          </p:grpSpPr>
          <p:sp>
            <p:nvSpPr>
              <p:cNvPr id="45" name="타원 54"/>
              <p:cNvSpPr/>
              <p:nvPr/>
            </p:nvSpPr>
            <p:spPr>
              <a:xfrm>
                <a:off x="5159815" y="3457302"/>
                <a:ext cx="2249809" cy="2249809"/>
              </a:xfrm>
              <a:prstGeom prst="ellipse">
                <a:avLst/>
              </a:prstGeom>
              <a:gradFill flip="none" rotWithShape="1">
                <a:gsLst>
                  <a:gs pos="62000">
                    <a:schemeClr val="bg1">
                      <a:alpha val="0"/>
                    </a:schemeClr>
                  </a:gs>
                  <a:gs pos="45000">
                    <a:schemeClr val="bg1">
                      <a:alpha val="0"/>
                    </a:schemeClr>
                  </a:gs>
                  <a:gs pos="100000">
                    <a:schemeClr val="bg1"/>
                  </a:gs>
                </a:gsLst>
                <a:path path="circle">
                  <a:fillToRect l="50000" t="50000" r="50000" b="50000"/>
                </a:path>
                <a:tileRect/>
              </a:grad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6" name="Oval 26"/>
              <p:cNvSpPr>
                <a:spLocks noChangeAspect="1" noChangeArrowheads="1"/>
              </p:cNvSpPr>
              <p:nvPr/>
            </p:nvSpPr>
            <p:spPr bwMode="auto">
              <a:xfrm rot="18900000">
                <a:off x="5075123" y="3760891"/>
                <a:ext cx="1550533" cy="831479"/>
              </a:xfrm>
              <a:prstGeom prst="ellipse">
                <a:avLst/>
              </a:prstGeom>
              <a:gradFill rotWithShape="1">
                <a:gsLst>
                  <a:gs pos="0">
                    <a:schemeClr val="bg1">
                      <a:alpha val="33000"/>
                    </a:schemeClr>
                  </a:gs>
                  <a:gs pos="10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47" name="Oval 28"/>
              <p:cNvSpPr>
                <a:spLocks noChangeArrowheads="1"/>
              </p:cNvSpPr>
              <p:nvPr/>
            </p:nvSpPr>
            <p:spPr bwMode="auto">
              <a:xfrm flipH="1">
                <a:off x="5386741" y="3670248"/>
                <a:ext cx="713227" cy="6392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48" name="자유형 58"/>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chemeClr val="bg1">
                      <a:alpha val="19000"/>
                    </a:schemeClr>
                  </a:gs>
                  <a:gs pos="50000">
                    <a:schemeClr val="bg1">
                      <a:alpha val="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9" name="자유형 59"/>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chemeClr val="bg1">
                      <a:alpha val="11000"/>
                    </a:schemeClr>
                  </a:gs>
                  <a:gs pos="28000">
                    <a:schemeClr val="bg1">
                      <a:alpha val="0"/>
                    </a:schemeClr>
                  </a:gs>
                  <a:gs pos="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0" name="Oval 26"/>
              <p:cNvSpPr>
                <a:spLocks noChangeAspect="1" noChangeArrowheads="1"/>
              </p:cNvSpPr>
              <p:nvPr/>
            </p:nvSpPr>
            <p:spPr bwMode="auto">
              <a:xfrm rot="8100000">
                <a:off x="6006543" y="4665226"/>
                <a:ext cx="1550533" cy="831479"/>
              </a:xfrm>
              <a:prstGeom prst="ellipse">
                <a:avLst/>
              </a:prstGeom>
              <a:gradFill rotWithShape="1">
                <a:gsLst>
                  <a:gs pos="0">
                    <a:schemeClr val="bg1">
                      <a:alpha val="33000"/>
                    </a:schemeClr>
                  </a:gs>
                  <a:gs pos="20000">
                    <a:schemeClr val="bg1">
                      <a:gamma/>
                      <a:shade val="46275"/>
                      <a:invGamma/>
                      <a:alpha val="0"/>
                    </a:schemeClr>
                  </a:gs>
                </a:gsLst>
                <a:lin ang="5400000" scaled="1"/>
              </a:grad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sp>
        <p:nvSpPr>
          <p:cNvPr id="51" name="모서리가 둥근 직사각형 17"/>
          <p:cNvSpPr/>
          <p:nvPr/>
        </p:nvSpPr>
        <p:spPr>
          <a:xfrm>
            <a:off x="746575" y="2754368"/>
            <a:ext cx="7664098" cy="2160000"/>
          </a:xfrm>
          <a:prstGeom prst="roundRect">
            <a:avLst>
              <a:gd name="adj" fmla="val 50000"/>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52" name="그룹 18"/>
          <p:cNvGrpSpPr/>
          <p:nvPr/>
        </p:nvGrpSpPr>
        <p:grpSpPr>
          <a:xfrm>
            <a:off x="746575" y="2663915"/>
            <a:ext cx="7664098" cy="2233993"/>
            <a:chOff x="739951" y="4147095"/>
            <a:chExt cx="7664098" cy="2233993"/>
          </a:xfrm>
        </p:grpSpPr>
        <p:sp>
          <p:nvSpPr>
            <p:cNvPr id="53" name="모서리가 둥근 직사각형 19"/>
            <p:cNvSpPr/>
            <p:nvPr/>
          </p:nvSpPr>
          <p:spPr>
            <a:xfrm>
              <a:off x="739951" y="4221088"/>
              <a:ext cx="7664098" cy="2160000"/>
            </a:xfrm>
            <a:prstGeom prst="roundRect">
              <a:avLst>
                <a:gd name="adj" fmla="val 50000"/>
              </a:avLst>
            </a:prstGeom>
            <a:gradFill flip="none" rotWithShape="1">
              <a:gsLst>
                <a:gs pos="83000">
                  <a:schemeClr val="bg1">
                    <a:alpha val="0"/>
                  </a:schemeClr>
                </a:gs>
                <a:gs pos="100000">
                  <a:schemeClr val="bg1">
                    <a:alpha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4" name="Oval 80"/>
            <p:cNvSpPr>
              <a:spLocks noChangeArrowheads="1"/>
            </p:cNvSpPr>
            <p:nvPr/>
          </p:nvSpPr>
          <p:spPr bwMode="auto">
            <a:xfrm>
              <a:off x="2183061" y="4147095"/>
              <a:ext cx="5773315" cy="506041"/>
            </a:xfrm>
            <a:prstGeom prst="ellipse">
              <a:avLst/>
            </a:prstGeom>
            <a:gradFill rotWithShape="1">
              <a:gsLst>
                <a:gs pos="0">
                  <a:schemeClr val="bg1">
                    <a:alpha val="50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ko-KR" altLang="en-US">
                <a:latin typeface="Arial" pitchFamily="34" charset="0"/>
                <a:cs typeface="Arial" pitchFamily="34" charset="0"/>
              </a:endParaRPr>
            </a:p>
          </p:txBody>
        </p:sp>
        <p:sp>
          <p:nvSpPr>
            <p:cNvPr id="55" name="Oval 80"/>
            <p:cNvSpPr>
              <a:spLocks noChangeArrowheads="1"/>
            </p:cNvSpPr>
            <p:nvPr/>
          </p:nvSpPr>
          <p:spPr bwMode="auto">
            <a:xfrm>
              <a:off x="3563888" y="4435127"/>
              <a:ext cx="4392488" cy="506041"/>
            </a:xfrm>
            <a:prstGeom prst="ellipse">
              <a:avLst/>
            </a:prstGeom>
            <a:gradFill rotWithShape="1">
              <a:gsLst>
                <a:gs pos="0">
                  <a:schemeClr val="bg1">
                    <a:alpha val="50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ko-KR" altLang="en-US">
                <a:latin typeface="Arial" pitchFamily="34" charset="0"/>
                <a:cs typeface="Arial" pitchFamily="34" charset="0"/>
              </a:endParaRPr>
            </a:p>
          </p:txBody>
        </p:sp>
        <p:sp>
          <p:nvSpPr>
            <p:cNvPr id="56" name="Oval 80"/>
            <p:cNvSpPr>
              <a:spLocks noChangeArrowheads="1"/>
            </p:cNvSpPr>
            <p:nvPr/>
          </p:nvSpPr>
          <p:spPr bwMode="auto">
            <a:xfrm>
              <a:off x="755576" y="4941168"/>
              <a:ext cx="4392488" cy="506041"/>
            </a:xfrm>
            <a:prstGeom prst="ellipse">
              <a:avLst/>
            </a:prstGeom>
            <a:gradFill rotWithShape="1">
              <a:gsLst>
                <a:gs pos="0">
                  <a:schemeClr val="bg1">
                    <a:alpha val="50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ko-KR" altLang="en-US">
                <a:latin typeface="Arial" pitchFamily="34" charset="0"/>
                <a:cs typeface="Arial" pitchFamily="34" charset="0"/>
              </a:endParaRPr>
            </a:p>
          </p:txBody>
        </p:sp>
        <p:sp>
          <p:nvSpPr>
            <p:cNvPr id="57" name="Oval 28"/>
            <p:cNvSpPr>
              <a:spLocks noChangeArrowheads="1"/>
            </p:cNvSpPr>
            <p:nvPr/>
          </p:nvSpPr>
          <p:spPr bwMode="auto">
            <a:xfrm flipH="1">
              <a:off x="755576" y="4365104"/>
              <a:ext cx="1426486" cy="1278584"/>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58" name="Oval 28"/>
            <p:cNvSpPr>
              <a:spLocks noChangeArrowheads="1"/>
            </p:cNvSpPr>
            <p:nvPr/>
          </p:nvSpPr>
          <p:spPr bwMode="auto">
            <a:xfrm flipH="1">
              <a:off x="755576" y="4293096"/>
              <a:ext cx="1426486" cy="1278584"/>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59" name="Oval 28"/>
            <p:cNvSpPr>
              <a:spLocks noChangeArrowheads="1"/>
            </p:cNvSpPr>
            <p:nvPr/>
          </p:nvSpPr>
          <p:spPr bwMode="auto">
            <a:xfrm flipH="1">
              <a:off x="7092280" y="4509120"/>
              <a:ext cx="1138454" cy="102041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60" name="Oval 28"/>
            <p:cNvSpPr>
              <a:spLocks noChangeArrowheads="1"/>
            </p:cNvSpPr>
            <p:nvPr/>
          </p:nvSpPr>
          <p:spPr bwMode="auto">
            <a:xfrm flipH="1">
              <a:off x="6876256" y="4221088"/>
              <a:ext cx="733754" cy="6576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61" name="Oval 28"/>
            <p:cNvSpPr>
              <a:spLocks noChangeArrowheads="1"/>
            </p:cNvSpPr>
            <p:nvPr/>
          </p:nvSpPr>
          <p:spPr bwMode="auto">
            <a:xfrm flipH="1">
              <a:off x="7236296" y="4653136"/>
              <a:ext cx="733754" cy="6576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62" name="Oval 61"/>
            <p:cNvSpPr>
              <a:spLocks noChangeArrowheads="1"/>
            </p:cNvSpPr>
            <p:nvPr/>
          </p:nvSpPr>
          <p:spPr bwMode="auto">
            <a:xfrm flipH="1">
              <a:off x="1115616" y="4653136"/>
              <a:ext cx="733754" cy="6576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63" name="Oval 28"/>
            <p:cNvSpPr>
              <a:spLocks noChangeArrowheads="1"/>
            </p:cNvSpPr>
            <p:nvPr/>
          </p:nvSpPr>
          <p:spPr bwMode="auto">
            <a:xfrm flipH="1">
              <a:off x="6876256" y="4221088"/>
              <a:ext cx="733754" cy="6576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grpSp>
      <p:sp>
        <p:nvSpPr>
          <p:cNvPr id="69" name="TextBox 63"/>
          <p:cNvSpPr txBox="1">
            <a:spLocks noChangeArrowheads="1"/>
          </p:cNvSpPr>
          <p:nvPr/>
        </p:nvSpPr>
        <p:spPr bwMode="auto">
          <a:xfrm>
            <a:off x="971600" y="3903439"/>
            <a:ext cx="1335613" cy="461665"/>
          </a:xfrm>
          <a:prstGeom prst="rect">
            <a:avLst/>
          </a:prstGeom>
          <a:noFill/>
          <a:ln w="9525">
            <a:noFill/>
            <a:miter lim="800000"/>
            <a:headEnd/>
            <a:tailEnd/>
          </a:ln>
        </p:spPr>
        <p:txBody>
          <a:bodyPr wrap="square">
            <a:spAutoFit/>
          </a:bodyPr>
          <a:lstStyle/>
          <a:p>
            <a:pPr algn="ctr">
              <a:defRPr/>
            </a:pPr>
            <a:r>
              <a:rPr lang="en-US" altLang="ko-KR" sz="1200" b="1" dirty="0" err="1">
                <a:solidFill>
                  <a:schemeClr val="bg1"/>
                </a:solidFill>
                <a:latin typeface="Arial" pitchFamily="34" charset="0"/>
                <a:ea typeface="맑은 고딕" pitchFamily="50" charset="-127"/>
                <a:cs typeface="Arial" pitchFamily="34" charset="0"/>
              </a:rPr>
              <a:t>E</a:t>
            </a:r>
            <a:r>
              <a:rPr kumimoji="0" lang="en-US" altLang="ko-KR" sz="1200" b="1" dirty="0" err="1">
                <a:solidFill>
                  <a:schemeClr val="bg1"/>
                </a:solidFill>
                <a:latin typeface="Arial" pitchFamily="34" charset="0"/>
                <a:ea typeface="맑은 고딕" pitchFamily="50" charset="-127"/>
                <a:cs typeface="Arial" pitchFamily="34" charset="0"/>
              </a:rPr>
              <a:t>ffet</a:t>
            </a:r>
            <a:r>
              <a:rPr kumimoji="0" lang="en-US" altLang="ko-KR" sz="1200" b="1" dirty="0">
                <a:solidFill>
                  <a:schemeClr val="bg1"/>
                </a:solidFill>
                <a:latin typeface="Arial" pitchFamily="34" charset="0"/>
                <a:ea typeface="맑은 고딕" pitchFamily="50" charset="-127"/>
                <a:cs typeface="Arial" pitchFamily="34" charset="0"/>
              </a:rPr>
              <a:t> </a:t>
            </a:r>
            <a:r>
              <a:rPr kumimoji="0" lang="en-US" altLang="ko-KR" sz="1200" b="1" dirty="0" err="1">
                <a:solidFill>
                  <a:schemeClr val="bg1"/>
                </a:solidFill>
                <a:latin typeface="Arial" pitchFamily="34" charset="0"/>
                <a:ea typeface="맑은 고딕" pitchFamily="50" charset="-127"/>
                <a:cs typeface="Arial" pitchFamily="34" charset="0"/>
              </a:rPr>
              <a:t>thérapeutique</a:t>
            </a:r>
            <a:endParaRPr kumimoji="0" lang="en-US" altLang="ko-KR" sz="1200" b="1" dirty="0">
              <a:solidFill>
                <a:schemeClr val="bg1"/>
              </a:solidFill>
              <a:latin typeface="Arial" pitchFamily="34" charset="0"/>
              <a:ea typeface="맑은 고딕" pitchFamily="50" charset="-127"/>
              <a:cs typeface="Arial" pitchFamily="34" charset="0"/>
            </a:endParaRPr>
          </a:p>
        </p:txBody>
      </p:sp>
      <p:sp>
        <p:nvSpPr>
          <p:cNvPr id="72" name="TextBox 64"/>
          <p:cNvSpPr txBox="1">
            <a:spLocks noChangeArrowheads="1"/>
          </p:cNvSpPr>
          <p:nvPr/>
        </p:nvSpPr>
        <p:spPr bwMode="auto">
          <a:xfrm>
            <a:off x="1979712" y="3049796"/>
            <a:ext cx="1147185" cy="523220"/>
          </a:xfrm>
          <a:prstGeom prst="rect">
            <a:avLst/>
          </a:prstGeom>
          <a:noFill/>
          <a:ln w="9525">
            <a:noFill/>
            <a:miter lim="800000"/>
            <a:headEnd/>
            <a:tailEnd/>
          </a:ln>
        </p:spPr>
        <p:txBody>
          <a:bodyPr wrap="square">
            <a:spAutoFit/>
          </a:bodyPr>
          <a:lstStyle/>
          <a:p>
            <a:pPr algn="ctr">
              <a:defRPr/>
            </a:pPr>
            <a:r>
              <a:rPr kumimoji="0" lang="en-US" altLang="ko-KR" sz="1400" dirty="0" err="1">
                <a:latin typeface="Arial" pitchFamily="34" charset="0"/>
                <a:ea typeface="맑은 고딕" pitchFamily="50" charset="-127"/>
                <a:cs typeface="Arial" pitchFamily="34" charset="0"/>
              </a:rPr>
              <a:t>Effet</a:t>
            </a:r>
            <a:r>
              <a:rPr kumimoji="0" lang="en-US" altLang="ko-KR" sz="1400" dirty="0">
                <a:latin typeface="Arial" pitchFamily="34" charset="0"/>
                <a:ea typeface="맑은 고딕" pitchFamily="50" charset="-127"/>
                <a:cs typeface="Arial" pitchFamily="34" charset="0"/>
              </a:rPr>
              <a:t> </a:t>
            </a:r>
            <a:r>
              <a:rPr kumimoji="0" lang="en-US" altLang="ko-KR" sz="1400" dirty="0" err="1">
                <a:latin typeface="Arial" pitchFamily="34" charset="0"/>
                <a:ea typeface="맑은 고딕" pitchFamily="50" charset="-127"/>
                <a:cs typeface="Arial" pitchFamily="34" charset="0"/>
              </a:rPr>
              <a:t>indésirable</a:t>
            </a:r>
            <a:endParaRPr kumimoji="0" lang="en-US" altLang="ko-KR" sz="1400" dirty="0">
              <a:latin typeface="Arial" pitchFamily="34" charset="0"/>
              <a:ea typeface="맑은 고딕" pitchFamily="50" charset="-127"/>
              <a:cs typeface="Arial" pitchFamily="34" charset="0"/>
            </a:endParaRPr>
          </a:p>
        </p:txBody>
      </p:sp>
      <p:sp>
        <p:nvSpPr>
          <p:cNvPr id="73" name="TextBox 65"/>
          <p:cNvSpPr txBox="1">
            <a:spLocks noChangeArrowheads="1"/>
          </p:cNvSpPr>
          <p:nvPr/>
        </p:nvSpPr>
        <p:spPr bwMode="auto">
          <a:xfrm>
            <a:off x="2668857" y="3906197"/>
            <a:ext cx="1469835" cy="461665"/>
          </a:xfrm>
          <a:prstGeom prst="rect">
            <a:avLst/>
          </a:prstGeom>
          <a:noFill/>
          <a:ln w="9525">
            <a:noFill/>
            <a:miter lim="800000"/>
            <a:headEnd/>
            <a:tailEnd/>
          </a:ln>
        </p:spPr>
        <p:txBody>
          <a:bodyPr wrap="square">
            <a:spAutoFit/>
          </a:bodyPr>
          <a:lstStyle>
            <a:defPPr>
              <a:defRPr lang="fr-FR"/>
            </a:defPPr>
            <a:lvl1pPr algn="ctr">
              <a:defRPr kumimoji="0" sz="1200" b="1">
                <a:solidFill>
                  <a:schemeClr val="bg1"/>
                </a:solidFill>
                <a:latin typeface="Arial" pitchFamily="34" charset="0"/>
                <a:ea typeface="맑은 고딕" pitchFamily="50" charset="-127"/>
                <a:cs typeface="Arial" pitchFamily="34" charset="0"/>
              </a:defRPr>
            </a:lvl1pPr>
          </a:lstStyle>
          <a:p>
            <a:r>
              <a:rPr lang="en-US" altLang="ko-KR" dirty="0" err="1"/>
              <a:t>Effet</a:t>
            </a:r>
            <a:r>
              <a:rPr lang="en-US" altLang="ko-KR" dirty="0"/>
              <a:t> </a:t>
            </a:r>
            <a:r>
              <a:rPr lang="en-US" altLang="ko-KR" dirty="0" err="1"/>
              <a:t>thérapeutique</a:t>
            </a:r>
            <a:endParaRPr lang="en-US" altLang="ko-KR" dirty="0"/>
          </a:p>
        </p:txBody>
      </p:sp>
      <p:sp>
        <p:nvSpPr>
          <p:cNvPr id="75" name="TextBox 64"/>
          <p:cNvSpPr txBox="1">
            <a:spLocks noChangeArrowheads="1"/>
          </p:cNvSpPr>
          <p:nvPr/>
        </p:nvSpPr>
        <p:spPr bwMode="auto">
          <a:xfrm>
            <a:off x="3784855" y="3049796"/>
            <a:ext cx="1147185" cy="523220"/>
          </a:xfrm>
          <a:prstGeom prst="rect">
            <a:avLst/>
          </a:prstGeom>
          <a:noFill/>
          <a:ln w="9525">
            <a:noFill/>
            <a:miter lim="800000"/>
            <a:headEnd/>
            <a:tailEnd/>
          </a:ln>
        </p:spPr>
        <p:txBody>
          <a:bodyPr wrap="square">
            <a:spAutoFit/>
          </a:bodyPr>
          <a:lstStyle/>
          <a:p>
            <a:pPr algn="ctr">
              <a:defRPr/>
            </a:pPr>
            <a:r>
              <a:rPr kumimoji="0" lang="en-US" altLang="ko-KR" sz="1400" dirty="0" err="1">
                <a:latin typeface="Arial" pitchFamily="34" charset="0"/>
                <a:ea typeface="맑은 고딕" pitchFamily="50" charset="-127"/>
                <a:cs typeface="Arial" pitchFamily="34" charset="0"/>
              </a:rPr>
              <a:t>Effet</a:t>
            </a:r>
            <a:r>
              <a:rPr kumimoji="0" lang="en-US" altLang="ko-KR" sz="1400" dirty="0">
                <a:latin typeface="Arial" pitchFamily="34" charset="0"/>
                <a:ea typeface="맑은 고딕" pitchFamily="50" charset="-127"/>
                <a:cs typeface="Arial" pitchFamily="34" charset="0"/>
              </a:rPr>
              <a:t> </a:t>
            </a:r>
            <a:r>
              <a:rPr kumimoji="0" lang="en-US" altLang="ko-KR" sz="1400" dirty="0" err="1">
                <a:latin typeface="Arial" pitchFamily="34" charset="0"/>
                <a:ea typeface="맑은 고딕" pitchFamily="50" charset="-127"/>
                <a:cs typeface="Arial" pitchFamily="34" charset="0"/>
              </a:rPr>
              <a:t>indésirable</a:t>
            </a:r>
            <a:endParaRPr kumimoji="0" lang="en-US" altLang="ko-KR" sz="1400" dirty="0">
              <a:latin typeface="Arial" pitchFamily="34" charset="0"/>
              <a:ea typeface="맑은 고딕" pitchFamily="50" charset="-127"/>
              <a:cs typeface="Arial" pitchFamily="34" charset="0"/>
            </a:endParaRPr>
          </a:p>
        </p:txBody>
      </p:sp>
      <p:sp>
        <p:nvSpPr>
          <p:cNvPr id="2" name="Rectangle 1"/>
          <p:cNvSpPr/>
          <p:nvPr/>
        </p:nvSpPr>
        <p:spPr>
          <a:xfrm>
            <a:off x="2740079" y="6237312"/>
            <a:ext cx="3632121"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4941168"/>
            <a:ext cx="914400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117"/>
          <p:cNvSpPr txBox="1">
            <a:spLocks noChangeArrowheads="1"/>
          </p:cNvSpPr>
          <p:nvPr/>
        </p:nvSpPr>
        <p:spPr bwMode="auto">
          <a:xfrm>
            <a:off x="6566910" y="5368843"/>
            <a:ext cx="2612586" cy="461665"/>
          </a:xfrm>
          <a:prstGeom prst="rect">
            <a:avLst/>
          </a:prstGeom>
          <a:noFill/>
          <a:ln w="9525">
            <a:noFill/>
            <a:miter lim="800000"/>
            <a:headEnd/>
            <a:tailEnd/>
          </a:ln>
        </p:spPr>
        <p:txBody>
          <a:bodyPr wrap="square">
            <a:spAutoFit/>
          </a:bodyPr>
          <a:lstStyle/>
          <a:p>
            <a:pPr algn="ctr"/>
            <a:r>
              <a:rPr kumimoji="0" lang="en-US" altLang="ko-KR" sz="2400" dirty="0" err="1">
                <a:solidFill>
                  <a:schemeClr val="accent1">
                    <a:lumMod val="75000"/>
                  </a:schemeClr>
                </a:solidFill>
                <a:latin typeface="Arial" pitchFamily="34" charset="0"/>
                <a:ea typeface="맑은 고딕" pitchFamily="50" charset="-127"/>
                <a:cs typeface="Arial" pitchFamily="34" charset="0"/>
              </a:rPr>
              <a:t>Développement</a:t>
            </a:r>
            <a:endParaRPr kumimoji="0" lang="en-US" altLang="ko-KR" sz="2400" dirty="0">
              <a:solidFill>
                <a:schemeClr val="accent1">
                  <a:lumMod val="75000"/>
                </a:schemeClr>
              </a:solidFill>
              <a:latin typeface="Arial" pitchFamily="34" charset="0"/>
              <a:ea typeface="맑은 고딕" pitchFamily="50" charset="-127"/>
              <a:cs typeface="Arial" pitchFamily="34" charset="0"/>
            </a:endParaRPr>
          </a:p>
        </p:txBody>
      </p:sp>
      <p:sp>
        <p:nvSpPr>
          <p:cNvPr id="70" name="TextBox 117"/>
          <p:cNvSpPr txBox="1">
            <a:spLocks noChangeArrowheads="1"/>
          </p:cNvSpPr>
          <p:nvPr/>
        </p:nvSpPr>
        <p:spPr bwMode="auto">
          <a:xfrm>
            <a:off x="3183550" y="1556792"/>
            <a:ext cx="2612586" cy="830997"/>
          </a:xfrm>
          <a:prstGeom prst="rect">
            <a:avLst/>
          </a:prstGeom>
          <a:noFill/>
          <a:ln w="9525">
            <a:noFill/>
            <a:miter lim="800000"/>
            <a:headEnd/>
            <a:tailEnd/>
          </a:ln>
        </p:spPr>
        <p:txBody>
          <a:bodyPr wrap="square">
            <a:spAutoFit/>
          </a:bodyPr>
          <a:lstStyle/>
          <a:p>
            <a:pPr algn="ctr"/>
            <a:r>
              <a:rPr kumimoji="0" lang="en-US" altLang="ko-KR" sz="2400" dirty="0" err="1">
                <a:solidFill>
                  <a:schemeClr val="accent1">
                    <a:lumMod val="75000"/>
                  </a:schemeClr>
                </a:solidFill>
                <a:latin typeface="Arial" pitchFamily="34" charset="0"/>
                <a:ea typeface="맑은 고딕" pitchFamily="50" charset="-127"/>
                <a:cs typeface="Arial" pitchFamily="34" charset="0"/>
              </a:rPr>
              <a:t>Posologies</a:t>
            </a:r>
            <a:r>
              <a:rPr kumimoji="0" lang="en-US" altLang="ko-KR" sz="2400" dirty="0">
                <a:solidFill>
                  <a:schemeClr val="accent1">
                    <a:lumMod val="75000"/>
                  </a:schemeClr>
                </a:solidFill>
                <a:latin typeface="Arial" pitchFamily="34" charset="0"/>
                <a:ea typeface="맑은 고딕" pitchFamily="50" charset="-127"/>
                <a:cs typeface="Arial" pitchFamily="34" charset="0"/>
              </a:rPr>
              <a:t> </a:t>
            </a:r>
            <a:r>
              <a:rPr kumimoji="0" lang="en-US" altLang="ko-KR" sz="2400" dirty="0" err="1">
                <a:solidFill>
                  <a:schemeClr val="accent1">
                    <a:lumMod val="75000"/>
                  </a:schemeClr>
                </a:solidFill>
                <a:latin typeface="Arial" pitchFamily="34" charset="0"/>
                <a:ea typeface="맑은 고딕" pitchFamily="50" charset="-127"/>
                <a:cs typeface="Arial" pitchFamily="34" charset="0"/>
              </a:rPr>
              <a:t>thérapeutiques</a:t>
            </a:r>
            <a:endParaRPr kumimoji="0" lang="en-US" altLang="ko-KR" sz="2400" dirty="0">
              <a:solidFill>
                <a:schemeClr val="accent1">
                  <a:lumMod val="75000"/>
                </a:schemeClr>
              </a:solidFill>
              <a:latin typeface="Arial" pitchFamily="34" charset="0"/>
              <a:ea typeface="맑은 고딕" pitchFamily="50" charset="-127"/>
              <a:cs typeface="Arial" pitchFamily="34" charset="0"/>
            </a:endParaRPr>
          </a:p>
        </p:txBody>
      </p:sp>
      <p:sp>
        <p:nvSpPr>
          <p:cNvPr id="76" name="Rectangle 2"/>
          <p:cNvSpPr txBox="1">
            <a:spLocks noChangeArrowheads="1"/>
          </p:cNvSpPr>
          <p:nvPr/>
        </p:nvSpPr>
        <p:spPr>
          <a:xfrm>
            <a:off x="4838600" y="228600"/>
            <a:ext cx="6934200" cy="715963"/>
          </a:xfrm>
          <a:prstGeom prst="rect">
            <a:avLst/>
          </a:prstGeom>
        </p:spPr>
        <p:txBody>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a:solidFill>
                  <a:srgbClr val="C00000"/>
                </a:solidFill>
                <a:latin typeface="Tw Cen MT" pitchFamily="34" charset="0"/>
              </a:rPr>
              <a:t>INTRODUCTION</a:t>
            </a:r>
            <a:endParaRPr lang="en-US" sz="4000" b="1" dirty="0">
              <a:solidFill>
                <a:srgbClr val="C00000"/>
              </a:solidFill>
              <a:latin typeface="Tw Cen MT" pitchFamily="34" charset="0"/>
            </a:endParaRPr>
          </a:p>
        </p:txBody>
      </p:sp>
    </p:spTree>
    <p:extLst>
      <p:ext uri="{BB962C8B-B14F-4D97-AF65-F5344CB8AC3E}">
        <p14:creationId xmlns:p14="http://schemas.microsoft.com/office/powerpoint/2010/main" val="27280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0-#ppt_w/2"/>
                                          </p:val>
                                        </p:tav>
                                        <p:tav tm="100000">
                                          <p:val>
                                            <p:strVal val="#ppt_x"/>
                                          </p:val>
                                        </p:tav>
                                      </p:tavLst>
                                    </p:anim>
                                    <p:anim calcmode="lin" valueType="num">
                                      <p:cBhvr additive="base">
                                        <p:cTn id="8" dur="10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7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1000" fill="hold"/>
                                        <p:tgtEl>
                                          <p:spTgt spid="74"/>
                                        </p:tgtEl>
                                        <p:attrNameLst>
                                          <p:attrName>ppt_x</p:attrName>
                                        </p:attrNameLst>
                                      </p:cBhvr>
                                      <p:tavLst>
                                        <p:tav tm="0">
                                          <p:val>
                                            <p:strVal val="0-#ppt_w/2"/>
                                          </p:val>
                                        </p:tav>
                                        <p:tav tm="100000">
                                          <p:val>
                                            <p:strVal val="#ppt_x"/>
                                          </p:val>
                                        </p:tav>
                                      </p:tavLst>
                                    </p:anim>
                                    <p:anim calcmode="lin" valueType="num">
                                      <p:cBhvr additive="base">
                                        <p:cTn id="25" dur="10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additive="base">
                                        <p:cTn id="28" dur="1000" fill="hold"/>
                                        <p:tgtEl>
                                          <p:spTgt spid="4098"/>
                                        </p:tgtEl>
                                        <p:attrNameLst>
                                          <p:attrName>ppt_x</p:attrName>
                                        </p:attrNameLst>
                                      </p:cBhvr>
                                      <p:tavLst>
                                        <p:tav tm="0">
                                          <p:val>
                                            <p:strVal val="0-#ppt_w/2"/>
                                          </p:val>
                                        </p:tav>
                                        <p:tav tm="100000">
                                          <p:val>
                                            <p:strVal val="#ppt_x"/>
                                          </p:val>
                                        </p:tav>
                                      </p:tavLst>
                                    </p:anim>
                                    <p:anim calcmode="lin" valueType="num">
                                      <p:cBhvr additive="base">
                                        <p:cTn id="29"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3" grpId="0"/>
      <p:bldP spid="75" grpId="0"/>
      <p:bldP spid="74"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46" y="1700808"/>
            <a:ext cx="75247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37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solidFill>
                  <a:srgbClr val="0070C0"/>
                </a:solidFill>
                <a:latin typeface="Tw Cen MT" pitchFamily="34" charset="0"/>
              </a:rPr>
              <a:t>La méthode Française</a:t>
            </a:r>
          </a:p>
        </p:txBody>
      </p:sp>
      <p:sp>
        <p:nvSpPr>
          <p:cNvPr id="3" name="Espace réservé du contenu 2"/>
          <p:cNvSpPr>
            <a:spLocks noGrp="1"/>
          </p:cNvSpPr>
          <p:nvPr>
            <p:ph idx="1"/>
          </p:nvPr>
        </p:nvSpPr>
        <p:spPr>
          <a:xfrm>
            <a:off x="467544" y="2590824"/>
            <a:ext cx="8424936" cy="4267200"/>
          </a:xfrm>
        </p:spPr>
        <p:txBody>
          <a:bodyPr/>
          <a:lstStyle/>
          <a:p>
            <a:pPr algn="just"/>
            <a:r>
              <a:rPr lang="fr-FR" sz="2800" dirty="0">
                <a:latin typeface="Tw Cen MT" pitchFamily="34" charset="0"/>
              </a:rPr>
              <a:t>La méthode française d’imputabilité fait partie des premières méthodes d’imputabilité, initialement publiée en 1978, elle a été actualisée en 1985, puis </a:t>
            </a:r>
            <a:r>
              <a:rPr lang="fr-FR" sz="2800" b="1" i="1" dirty="0">
                <a:latin typeface="Tw Cen MT" pitchFamily="34" charset="0"/>
              </a:rPr>
              <a:t>réactualisée en 2011</a:t>
            </a:r>
            <a:r>
              <a:rPr lang="fr-FR" sz="2800" dirty="0">
                <a:latin typeface="Tw Cen MT" pitchFamily="34" charset="0"/>
              </a:rPr>
              <a:t>.</a:t>
            </a:r>
          </a:p>
          <a:p>
            <a:pPr algn="just"/>
            <a:r>
              <a:rPr lang="fr-FR" sz="2800" dirty="0">
                <a:latin typeface="Tw Cen MT" pitchFamily="34" charset="0"/>
              </a:rPr>
              <a:t>C’est une méthode algorithmique qui repose sur l’évaluation de sept critères répartis en trois groupes (</a:t>
            </a:r>
            <a:r>
              <a:rPr lang="fr-FR" sz="2800" b="1" i="1" dirty="0">
                <a:solidFill>
                  <a:srgbClr val="00AD8F"/>
                </a:solidFill>
                <a:latin typeface="Tw Cen MT" pitchFamily="34" charset="0"/>
              </a:rPr>
              <a:t>C</a:t>
            </a:r>
            <a:r>
              <a:rPr lang="fr-FR" sz="2800" dirty="0">
                <a:latin typeface="Tw Cen MT" pitchFamily="34" charset="0"/>
              </a:rPr>
              <a:t>hronologique, </a:t>
            </a:r>
            <a:r>
              <a:rPr lang="fr-FR" sz="2800" b="1" i="1" dirty="0">
                <a:solidFill>
                  <a:srgbClr val="00AD8F"/>
                </a:solidFill>
                <a:latin typeface="Tw Cen MT" pitchFamily="34" charset="0"/>
              </a:rPr>
              <a:t>S</a:t>
            </a:r>
            <a:r>
              <a:rPr lang="fr-FR" sz="2800" dirty="0">
                <a:latin typeface="Tw Cen MT" pitchFamily="34" charset="0"/>
              </a:rPr>
              <a:t>émiologique, </a:t>
            </a:r>
            <a:r>
              <a:rPr lang="fr-FR" sz="2800" b="1" i="1" dirty="0">
                <a:solidFill>
                  <a:srgbClr val="00AD8F"/>
                </a:solidFill>
                <a:latin typeface="Tw Cen MT" pitchFamily="34" charset="0"/>
              </a:rPr>
              <a:t>B</a:t>
            </a:r>
            <a:r>
              <a:rPr lang="fr-FR" sz="2800" dirty="0">
                <a:latin typeface="Tw Cen MT" pitchFamily="34" charset="0"/>
              </a:rPr>
              <a:t>ibliographique).</a:t>
            </a:r>
            <a:endParaRPr lang="fr-FR" sz="2800" dirty="0"/>
          </a:p>
          <a:p>
            <a:r>
              <a:rPr lang="fr-FR" sz="2800" dirty="0">
                <a:latin typeface="Tw Cen MT" pitchFamily="34" charset="0"/>
              </a:rPr>
              <a:t>Ajout d’un </a:t>
            </a:r>
            <a:r>
              <a:rPr lang="fr-FR" sz="2800" b="1" dirty="0">
                <a:latin typeface="Tw Cen MT" pitchFamily="34" charset="0"/>
              </a:rPr>
              <a:t>score d’</a:t>
            </a:r>
            <a:r>
              <a:rPr lang="fr-FR" sz="2800" b="1" dirty="0" err="1">
                <a:latin typeface="Tw Cen MT" pitchFamily="34" charset="0"/>
              </a:rPr>
              <a:t>informativité</a:t>
            </a:r>
            <a:r>
              <a:rPr lang="fr-FR" sz="2800" b="1" dirty="0">
                <a:latin typeface="Tw Cen MT" pitchFamily="34" charset="0"/>
              </a:rPr>
              <a:t> </a:t>
            </a:r>
            <a:r>
              <a:rPr lang="fr-FR" sz="2800" dirty="0">
                <a:latin typeface="Tw Cen MT" pitchFamily="34" charset="0"/>
              </a:rPr>
              <a:t>pour chaque médicament</a:t>
            </a:r>
          </a:p>
          <a:p>
            <a:pPr algn="just"/>
            <a:endParaRPr lang="fr-FR" sz="2800" dirty="0">
              <a:latin typeface="Tw Cen MT" pitchFamily="34" charset="0"/>
            </a:endParaRPr>
          </a:p>
        </p:txBody>
      </p:sp>
      <p:sp>
        <p:nvSpPr>
          <p:cNvPr id="4"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Tree>
    <p:extLst>
      <p:ext uri="{BB962C8B-B14F-4D97-AF65-F5344CB8AC3E}">
        <p14:creationId xmlns:p14="http://schemas.microsoft.com/office/powerpoint/2010/main" val="289547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solidFill>
                  <a:srgbClr val="0070C0"/>
                </a:solidFill>
                <a:latin typeface="Tw Cen MT" pitchFamily="34" charset="0"/>
              </a:rPr>
              <a:t>La méthode Française</a:t>
            </a:r>
          </a:p>
        </p:txBody>
      </p:sp>
      <p:sp>
        <p:nvSpPr>
          <p:cNvPr id="3" name="Espace réservé du contenu 2"/>
          <p:cNvSpPr>
            <a:spLocks noGrp="1"/>
          </p:cNvSpPr>
          <p:nvPr>
            <p:ph idx="1"/>
          </p:nvPr>
        </p:nvSpPr>
        <p:spPr>
          <a:xfrm>
            <a:off x="467544" y="2590824"/>
            <a:ext cx="8424936" cy="4267200"/>
          </a:xfrm>
        </p:spPr>
        <p:txBody>
          <a:bodyPr/>
          <a:lstStyle/>
          <a:p>
            <a:pPr marL="0" indent="0" algn="just">
              <a:buNone/>
            </a:pPr>
            <a:r>
              <a:rPr lang="fr-FR" sz="2800" dirty="0"/>
              <a:t>    Méthode française d’imputabilité conduit à : </a:t>
            </a:r>
          </a:p>
          <a:p>
            <a:pPr marL="0" indent="0" algn="just">
              <a:buNone/>
            </a:pPr>
            <a:r>
              <a:rPr lang="fr-FR" sz="2800" dirty="0"/>
              <a:t>– une gradation l’imputabilité intrinsèque basée sur l’étude du cas, la notification</a:t>
            </a:r>
          </a:p>
          <a:p>
            <a:pPr marL="0" indent="0" algn="just">
              <a:buNone/>
            </a:pPr>
            <a:r>
              <a:rPr lang="fr-FR" sz="2800" dirty="0"/>
              <a:t> – une gradation de l’imputabilité extrinsèque basée sur les connaissances externes aux cas (bibliographie ++) </a:t>
            </a:r>
          </a:p>
          <a:p>
            <a:pPr marL="0" indent="0" algn="just">
              <a:buNone/>
            </a:pPr>
            <a:r>
              <a:rPr lang="fr-FR" sz="2800" dirty="0"/>
              <a:t>– une gradation du niveau d’information des données disponibles = niveau d’</a:t>
            </a:r>
            <a:r>
              <a:rPr lang="fr-FR" sz="2800" dirty="0" err="1"/>
              <a:t>informativité</a:t>
            </a:r>
            <a:endParaRPr lang="fr-FR" sz="2800" dirty="0">
              <a:latin typeface="Tw Cen MT" pitchFamily="34" charset="0"/>
            </a:endParaRPr>
          </a:p>
        </p:txBody>
      </p:sp>
      <p:sp>
        <p:nvSpPr>
          <p:cNvPr id="4" name="Title 3"/>
          <p:cNvSpPr txBox="1">
            <a:spLocks/>
          </p:cNvSpPr>
          <p:nvPr/>
        </p:nvSpPr>
        <p:spPr bwMode="auto">
          <a:xfrm>
            <a:off x="5394999" y="404664"/>
            <a:ext cx="3749001"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r>
              <a:rPr lang="en-US" sz="4000" b="1" dirty="0" err="1">
                <a:solidFill>
                  <a:srgbClr val="C00000"/>
                </a:solidFill>
                <a:latin typeface="Tw Cen MT" pitchFamily="34" charset="0"/>
              </a:rPr>
              <a:t>Méthodes</a:t>
            </a:r>
            <a:r>
              <a:rPr lang="en-US" sz="4000" b="1" dirty="0">
                <a:solidFill>
                  <a:srgbClr val="C00000"/>
                </a:solidFill>
                <a:latin typeface="Tw Cen MT" pitchFamily="34" charset="0"/>
              </a:rPr>
              <a:t> </a:t>
            </a:r>
            <a:r>
              <a:rPr lang="en-US" sz="4000" b="1" dirty="0" err="1">
                <a:solidFill>
                  <a:srgbClr val="C00000"/>
                </a:solidFill>
                <a:latin typeface="Tw Cen MT" pitchFamily="34" charset="0"/>
              </a:rPr>
              <a:t>d’imputabilité</a:t>
            </a:r>
            <a:endParaRPr lang="en-US" sz="4000" b="1" dirty="0">
              <a:solidFill>
                <a:srgbClr val="C00000"/>
              </a:solidFill>
              <a:latin typeface="Tw Cen MT" pitchFamily="34" charset="0"/>
            </a:endParaRPr>
          </a:p>
        </p:txBody>
      </p:sp>
    </p:spTree>
    <p:extLst>
      <p:ext uri="{BB962C8B-B14F-4D97-AF65-F5344CB8AC3E}">
        <p14:creationId xmlns:p14="http://schemas.microsoft.com/office/powerpoint/2010/main" val="13034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15" y="-27384"/>
            <a:ext cx="9272448"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76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à coins arrondis 1"/>
          <p:cNvSpPr/>
          <p:nvPr/>
        </p:nvSpPr>
        <p:spPr>
          <a:xfrm>
            <a:off x="5030115" y="222195"/>
            <a:ext cx="1832460" cy="1221640"/>
          </a:xfrm>
          <a:prstGeom prst="wedgeRoundRectCallout">
            <a:avLst>
              <a:gd name="adj1" fmla="val -70050"/>
              <a:gd name="adj2" fmla="val -1850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t>Réaction anaphylactique « immédiatement » après l’injection intraveineuse du médicament</a:t>
            </a:r>
          </a:p>
        </p:txBody>
      </p:sp>
      <p:sp>
        <p:nvSpPr>
          <p:cNvPr id="6" name="Rectangle à coins arrondis 5"/>
          <p:cNvSpPr/>
          <p:nvPr/>
        </p:nvSpPr>
        <p:spPr>
          <a:xfrm>
            <a:off x="5107030" y="144995"/>
            <a:ext cx="2749815" cy="1221640"/>
          </a:xfrm>
          <a:prstGeom prst="wedgeRoundRectCallout">
            <a:avLst>
              <a:gd name="adj1" fmla="val -70050"/>
              <a:gd name="adj2" fmla="val -1850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800" dirty="0"/>
              <a:t>Pour certains cadres nosologiques, les délais établis de façon consensuelle ou identifiés lors d’études épidémiologiques sont utiles</a:t>
            </a:r>
          </a:p>
        </p:txBody>
      </p:sp>
      <p:sp>
        <p:nvSpPr>
          <p:cNvPr id="7" name="Rectangle à coins arrondis 6"/>
          <p:cNvSpPr/>
          <p:nvPr/>
        </p:nvSpPr>
        <p:spPr>
          <a:xfrm>
            <a:off x="6408993" y="1595740"/>
            <a:ext cx="2749815" cy="1221640"/>
          </a:xfrm>
          <a:prstGeom prst="wedgeRoundRectCallout">
            <a:avLst>
              <a:gd name="adj1" fmla="val 25610"/>
              <a:gd name="adj2" fmla="val -12411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800" dirty="0"/>
              <a:t>- le médicament est introduit après la survenue de l’effet </a:t>
            </a:r>
          </a:p>
          <a:p>
            <a:pPr algn="ctr"/>
            <a:r>
              <a:rPr lang="fr-FR" sz="1800" dirty="0"/>
              <a:t> – un cancer </a:t>
            </a:r>
            <a:r>
              <a:rPr lang="fr-FR" sz="1800" dirty="0" err="1"/>
              <a:t>diagnostiquésquelques</a:t>
            </a:r>
            <a:r>
              <a:rPr lang="fr-FR" sz="1800" dirty="0"/>
              <a:t> jours après l’introduction du médicament. </a:t>
            </a:r>
          </a:p>
        </p:txBody>
      </p:sp>
      <p:sp>
        <p:nvSpPr>
          <p:cNvPr id="8" name="Rectangle à coins arrondis 7"/>
          <p:cNvSpPr/>
          <p:nvPr/>
        </p:nvSpPr>
        <p:spPr>
          <a:xfrm>
            <a:off x="143555" y="2206560"/>
            <a:ext cx="3511089" cy="1833259"/>
          </a:xfrm>
          <a:prstGeom prst="wedgeRoundRectCallout">
            <a:avLst>
              <a:gd name="adj1" fmla="val 58789"/>
              <a:gd name="adj2" fmla="val -9336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dirty="0"/>
              <a:t>L’effet ou un effet de même cadre clinique/physiopathologique, récidive quand le médicament ou le même principe actif est </a:t>
            </a:r>
            <a:r>
              <a:rPr lang="fr-FR" sz="2000" dirty="0" err="1"/>
              <a:t>réadministré</a:t>
            </a:r>
            <a:r>
              <a:rPr lang="fr-FR" sz="2000" dirty="0"/>
              <a:t> après avoir été arrêté ou diminué, quelle que soit la posologie et la voie d’administration, y compris lors d’un test de provocation orale</a:t>
            </a:r>
          </a:p>
        </p:txBody>
      </p:sp>
      <p:sp>
        <p:nvSpPr>
          <p:cNvPr id="11" name="Rectangle à coins arrondis 10"/>
          <p:cNvSpPr/>
          <p:nvPr/>
        </p:nvSpPr>
        <p:spPr>
          <a:xfrm>
            <a:off x="5107030" y="3275590"/>
            <a:ext cx="3511089" cy="1222346"/>
          </a:xfrm>
          <a:prstGeom prst="wedgeRoundRectCallout">
            <a:avLst>
              <a:gd name="adj1" fmla="val -41459"/>
              <a:gd name="adj2" fmla="val -19858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dirty="0"/>
              <a:t>L’effet ne récidive pas lorsque le médicament est </a:t>
            </a:r>
            <a:r>
              <a:rPr lang="fr-FR" sz="2000" dirty="0" err="1"/>
              <a:t>réadministré</a:t>
            </a:r>
            <a:r>
              <a:rPr lang="fr-FR" sz="2000" dirty="0"/>
              <a:t> dans les mêmes conditions (posologie, voie d’administration) et le même contexte clinique.</a:t>
            </a:r>
          </a:p>
        </p:txBody>
      </p:sp>
      <p:sp>
        <p:nvSpPr>
          <p:cNvPr id="12" name="Rectangle à coins arrondis 11"/>
          <p:cNvSpPr/>
          <p:nvPr/>
        </p:nvSpPr>
        <p:spPr>
          <a:xfrm>
            <a:off x="1823310" y="4345230"/>
            <a:ext cx="3511089" cy="1833259"/>
          </a:xfrm>
          <a:prstGeom prst="wedgeRoundRectCallout">
            <a:avLst>
              <a:gd name="adj1" fmla="val 33816"/>
              <a:gd name="adj2" fmla="val -21157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800" dirty="0"/>
              <a:t>Par exemple, absence de récidive de l’effet ou de survenue d’un effet de même cadre clinique/physiopathologique après </a:t>
            </a:r>
            <a:r>
              <a:rPr lang="fr-FR" sz="1800" dirty="0" err="1"/>
              <a:t>réadministration</a:t>
            </a:r>
            <a:r>
              <a:rPr lang="fr-FR" sz="1800" dirty="0"/>
              <a:t> à posologie plus faible ou par une autre voie d’administration ou lorsque le contexte clinique est différent (ex. insuffisance rénale...). L’absence de </a:t>
            </a:r>
            <a:r>
              <a:rPr lang="fr-FR" sz="1800" dirty="0" err="1"/>
              <a:t>réadministration</a:t>
            </a:r>
            <a:r>
              <a:rPr lang="fr-FR" sz="1800" dirty="0"/>
              <a:t> rend de fait l’évaluation de ce critère sans objet.</a:t>
            </a:r>
          </a:p>
        </p:txBody>
      </p:sp>
    </p:spTree>
    <p:extLst>
      <p:ext uri="{BB962C8B-B14F-4D97-AF65-F5344CB8AC3E}">
        <p14:creationId xmlns:p14="http://schemas.microsoft.com/office/powerpoint/2010/main" val="268010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11" grpId="0" animBg="1"/>
      <p:bldP spid="11"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10"/>
            <a:ext cx="9286689" cy="6832590"/>
          </a:xfrm>
          <a:prstGeom prst="rect">
            <a:avLst/>
          </a:prstGeom>
        </p:spPr>
      </p:pic>
      <p:sp>
        <p:nvSpPr>
          <p:cNvPr id="4" name="Rectangle à coins arrondis 3"/>
          <p:cNvSpPr/>
          <p:nvPr/>
        </p:nvSpPr>
        <p:spPr>
          <a:xfrm>
            <a:off x="4619878" y="188640"/>
            <a:ext cx="3970330" cy="1454599"/>
          </a:xfrm>
          <a:prstGeom prst="wedgeRoundRectCallout">
            <a:avLst>
              <a:gd name="adj1" fmla="val -70050"/>
              <a:gd name="adj2" fmla="val -1850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t>- De la localisation des effets observés, par exemple réaction au point d’injection ou sur la zone d’application ; </a:t>
            </a:r>
          </a:p>
          <a:p>
            <a:pPr algn="ctr"/>
            <a:r>
              <a:rPr lang="fr-FR" sz="1600" dirty="0"/>
              <a:t>– Des propriétés pharmacologiques du médicament, par exemple, bradycardie sous bêtabloquants, syndrome hémorragique sous anti-vitamine K </a:t>
            </a:r>
          </a:p>
          <a:p>
            <a:pPr algn="ctr"/>
            <a:r>
              <a:rPr lang="fr-FR" sz="1600" dirty="0"/>
              <a:t> – Des signes évocateurs d’un syndrome de sevrage,</a:t>
            </a:r>
          </a:p>
        </p:txBody>
      </p:sp>
      <p:sp>
        <p:nvSpPr>
          <p:cNvPr id="5" name="Rectangle à coins arrondis 4"/>
          <p:cNvSpPr/>
          <p:nvPr/>
        </p:nvSpPr>
        <p:spPr>
          <a:xfrm>
            <a:off x="4877410" y="2054655"/>
            <a:ext cx="3970330" cy="1454599"/>
          </a:xfrm>
          <a:prstGeom prst="wedgeRoundRectCallout">
            <a:avLst>
              <a:gd name="adj1" fmla="val -73836"/>
              <a:gd name="adj2" fmla="val -6414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t>- D’un état pathologique, tel qu’un éthylisme chronique favorisant la toxicité hépatique du paracétamol;</a:t>
            </a:r>
          </a:p>
          <a:p>
            <a:pPr marL="171450" indent="-171450" algn="ctr">
              <a:buFontTx/>
              <a:buChar char="-"/>
            </a:pPr>
            <a:r>
              <a:rPr lang="fr-FR" sz="1600" dirty="0"/>
              <a:t>De particularités pharmacocinétiques telles qu’une insuffisance rénale favorisant un surdosage pour un médicament à élimination rénale prédominante ;</a:t>
            </a:r>
          </a:p>
          <a:p>
            <a:pPr algn="ctr"/>
            <a:r>
              <a:rPr lang="fr-FR" sz="1600" dirty="0"/>
              <a:t>– De particularités pharmacogénétiques</a:t>
            </a:r>
          </a:p>
          <a:p>
            <a:pPr algn="ctr"/>
            <a:r>
              <a:rPr lang="fr-FR" sz="1600" dirty="0"/>
              <a:t>- D’une interaction pharmacodynamique ou pharmacocinétique</a:t>
            </a:r>
          </a:p>
        </p:txBody>
      </p:sp>
      <p:sp>
        <p:nvSpPr>
          <p:cNvPr id="6" name="Rectangle à coins arrondis 5"/>
          <p:cNvSpPr/>
          <p:nvPr/>
        </p:nvSpPr>
        <p:spPr>
          <a:xfrm>
            <a:off x="2434130" y="4345230"/>
            <a:ext cx="5802790" cy="1679755"/>
          </a:xfrm>
          <a:prstGeom prst="wedgeRoundRectCallout">
            <a:avLst>
              <a:gd name="adj1" fmla="val -46073"/>
              <a:gd name="adj2" fmla="val -1175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171450" indent="-171450" algn="ctr">
              <a:buFontTx/>
              <a:buChar char="-"/>
            </a:pPr>
            <a:r>
              <a:rPr lang="fr-FR" sz="1600" dirty="0"/>
              <a:t>Mise en évidence d’une concentration élevée du médicament dans un liquide biologique (sang, urine, liquide céphalorachidien ...) en relation avec des signes évocateurs de surdosage ; </a:t>
            </a:r>
          </a:p>
          <a:p>
            <a:pPr algn="ctr"/>
            <a:r>
              <a:rPr lang="fr-FR" sz="1600" dirty="0"/>
              <a:t>– Résultat reflétant un effet pharmacodynamique exagéré, tel qu’un international </a:t>
            </a:r>
            <a:r>
              <a:rPr lang="fr-FR" sz="1600" dirty="0" err="1"/>
              <a:t>normalized</a:t>
            </a:r>
            <a:r>
              <a:rPr lang="fr-FR" sz="1600" dirty="0"/>
              <a:t> ratio (INR) élevé sous </a:t>
            </a:r>
            <a:r>
              <a:rPr lang="fr-FR" sz="1600" dirty="0" err="1"/>
              <a:t>antivitamine</a:t>
            </a:r>
            <a:r>
              <a:rPr lang="fr-FR" sz="1600" dirty="0"/>
              <a:t> K ;</a:t>
            </a:r>
          </a:p>
          <a:p>
            <a:pPr algn="ctr"/>
            <a:r>
              <a:rPr lang="fr-FR" sz="1600" dirty="0"/>
              <a:t> – Positivité de tests cutanés spécifiques (</a:t>
            </a:r>
            <a:r>
              <a:rPr lang="fr-FR" sz="1600" dirty="0" err="1"/>
              <a:t>prick</a:t>
            </a:r>
            <a:r>
              <a:rPr lang="fr-FR" sz="1600" dirty="0"/>
              <a:t> tests, intradermoréaction, patch tests, photo-patch tests) adaptés au tableau clinique, selon des protocoles validés ; </a:t>
            </a:r>
          </a:p>
          <a:p>
            <a:pPr algn="ctr"/>
            <a:r>
              <a:rPr lang="fr-FR" sz="1600" dirty="0"/>
              <a:t>– Réponse positive à l’administration de </a:t>
            </a:r>
            <a:r>
              <a:rPr lang="fr-FR" sz="1600" dirty="0" err="1"/>
              <a:t>flumazénil</a:t>
            </a:r>
            <a:r>
              <a:rPr lang="fr-FR" sz="1600" dirty="0"/>
              <a:t> lors d’un surdosage aux benzodiazépines, à l’administration de </a:t>
            </a:r>
            <a:r>
              <a:rPr lang="fr-FR" sz="1600" dirty="0" err="1"/>
              <a:t>naloxone</a:t>
            </a:r>
            <a:r>
              <a:rPr lang="fr-FR" sz="1600" dirty="0"/>
              <a:t> lors d’un surdosage aux opiacés</a:t>
            </a:r>
          </a:p>
        </p:txBody>
      </p:sp>
    </p:spTree>
    <p:extLst>
      <p:ext uri="{BB962C8B-B14F-4D97-AF65-F5344CB8AC3E}">
        <p14:creationId xmlns:p14="http://schemas.microsoft.com/office/powerpoint/2010/main" val="27727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469880"/>
            <a:ext cx="5792229" cy="5388120"/>
          </a:xfrm>
        </p:spPr>
      </p:pic>
    </p:spTree>
    <p:extLst>
      <p:ext uri="{BB962C8B-B14F-4D97-AF65-F5344CB8AC3E}">
        <p14:creationId xmlns:p14="http://schemas.microsoft.com/office/powerpoint/2010/main" val="142870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32291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52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949208"/>
            <a:ext cx="8892480" cy="5872280"/>
          </a:xfrm>
        </p:spPr>
        <p:txBody>
          <a:bodyPr>
            <a:normAutofit/>
          </a:bodyPr>
          <a:lstStyle/>
          <a:p>
            <a:pPr marL="0" indent="0">
              <a:buNone/>
            </a:pPr>
            <a:r>
              <a:rPr lang="fr-FR" sz="2000" b="1" i="1" dirty="0">
                <a:solidFill>
                  <a:srgbClr val="00AD8F"/>
                </a:solidFill>
              </a:rPr>
              <a:t>Imputabilité Extrinsèque</a:t>
            </a:r>
          </a:p>
          <a:p>
            <a:pPr marL="0" indent="0">
              <a:buNone/>
            </a:pPr>
            <a:r>
              <a:rPr lang="fr-FR" sz="2000" dirty="0"/>
              <a:t>Score bibliographique à 4 modalités</a:t>
            </a:r>
          </a:p>
          <a:p>
            <a:pPr marL="0" indent="0">
              <a:buNone/>
            </a:pPr>
            <a:r>
              <a:rPr lang="fr-FR" sz="2000" dirty="0"/>
              <a:t>•</a:t>
            </a:r>
            <a:r>
              <a:rPr lang="fr-FR" sz="2000" b="1" u="sng" dirty="0"/>
              <a:t>B4</a:t>
            </a:r>
            <a:r>
              <a:rPr lang="fr-FR" sz="2000" dirty="0"/>
              <a:t> - effet attendu : effet dont la nature, la gravité, l’intensité et l’évolution correspondent aux informations décrites dans le RCP</a:t>
            </a:r>
          </a:p>
          <a:p>
            <a:pPr marL="0" indent="0">
              <a:buNone/>
            </a:pPr>
            <a:r>
              <a:rPr lang="fr-FR" sz="2000" dirty="0"/>
              <a:t>•</a:t>
            </a:r>
            <a:r>
              <a:rPr lang="fr-FR" sz="2000" b="1" u="sng" dirty="0"/>
              <a:t>B3</a:t>
            </a:r>
            <a:r>
              <a:rPr lang="fr-FR" sz="2000" dirty="0"/>
              <a:t> - effet référencé ou largement publié avec ce médicament dans des ouvrages de référence (</a:t>
            </a:r>
            <a:r>
              <a:rPr lang="fr-FR" sz="2000" dirty="0" err="1"/>
              <a:t>Martindale</a:t>
            </a:r>
            <a:r>
              <a:rPr lang="fr-FR" sz="2000" dirty="0"/>
              <a:t> : the extra </a:t>
            </a:r>
            <a:r>
              <a:rPr lang="fr-FR" sz="2000" dirty="0" err="1"/>
              <a:t>pharmacopoeia</a:t>
            </a:r>
            <a:r>
              <a:rPr lang="fr-FR" sz="2000" dirty="0"/>
              <a:t>, </a:t>
            </a:r>
            <a:r>
              <a:rPr lang="fr-FR" sz="2000" dirty="0" err="1"/>
              <a:t>Meyler’s</a:t>
            </a:r>
            <a:r>
              <a:rPr lang="fr-FR" sz="2000" dirty="0"/>
              <a:t> </a:t>
            </a:r>
            <a:r>
              <a:rPr lang="fr-FR" sz="2000" dirty="0" err="1"/>
              <a:t>side</a:t>
            </a:r>
            <a:r>
              <a:rPr lang="fr-FR" sz="2000" dirty="0"/>
              <a:t> </a:t>
            </a:r>
            <a:r>
              <a:rPr lang="fr-FR" sz="2000" dirty="0" err="1"/>
              <a:t>effects</a:t>
            </a:r>
            <a:r>
              <a:rPr lang="fr-FR" sz="2000" dirty="0"/>
              <a:t> of </a:t>
            </a:r>
            <a:r>
              <a:rPr lang="fr-FR" sz="2000" dirty="0" err="1"/>
              <a:t>drugs</a:t>
            </a:r>
            <a:r>
              <a:rPr lang="fr-FR" sz="2000" dirty="0"/>
              <a:t>) et/ou des bases bibliographiques (Embase, </a:t>
            </a:r>
            <a:r>
              <a:rPr lang="fr-FR" sz="2000" dirty="0" err="1"/>
              <a:t>Excerpta</a:t>
            </a:r>
            <a:r>
              <a:rPr lang="fr-FR" sz="2000" dirty="0"/>
              <a:t> </a:t>
            </a:r>
            <a:r>
              <a:rPr lang="fr-FR" sz="2000" dirty="0" err="1"/>
              <a:t>Medica</a:t>
            </a:r>
            <a:r>
              <a:rPr lang="fr-FR" sz="2000" dirty="0"/>
              <a:t>, </a:t>
            </a:r>
            <a:r>
              <a:rPr lang="fr-FR" sz="2000" dirty="0" err="1"/>
              <a:t>Medline</a:t>
            </a:r>
            <a:r>
              <a:rPr lang="fr-FR" sz="2000" dirty="0"/>
              <a:t> . . .)</a:t>
            </a:r>
          </a:p>
          <a:p>
            <a:pPr marL="0" indent="0">
              <a:buNone/>
            </a:pPr>
            <a:r>
              <a:rPr lang="fr-FR" sz="2000" dirty="0"/>
              <a:t>•</a:t>
            </a:r>
            <a:r>
              <a:rPr lang="fr-FR" sz="2000" b="1" u="sng" dirty="0"/>
              <a:t>B2</a:t>
            </a:r>
            <a:r>
              <a:rPr lang="fr-FR" sz="2000" dirty="0"/>
              <a:t> - effet publié une ou deux fois dans un journal scientifique ou dans une base de données (avec une sémiologie relativement différente ou publié avec un autre médicament de la même classe pharmacologique et/ou chimique ou données purement expérimentales)</a:t>
            </a:r>
          </a:p>
          <a:p>
            <a:pPr marL="0" indent="0">
              <a:buNone/>
            </a:pPr>
            <a:r>
              <a:rPr lang="fr-FR" sz="2000" dirty="0"/>
              <a:t>•</a:t>
            </a:r>
            <a:r>
              <a:rPr lang="fr-FR" sz="2000" b="1" u="sng" dirty="0"/>
              <a:t>B1</a:t>
            </a:r>
            <a:r>
              <a:rPr lang="fr-FR" sz="2000" dirty="0"/>
              <a:t> - effet non publié conformément aux définitions de B3 ou B2</a:t>
            </a:r>
          </a:p>
        </p:txBody>
      </p:sp>
    </p:spTree>
    <p:extLst>
      <p:ext uri="{BB962C8B-B14F-4D97-AF65-F5344CB8AC3E}">
        <p14:creationId xmlns:p14="http://schemas.microsoft.com/office/powerpoint/2010/main" val="30113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3" y="0"/>
            <a:ext cx="92313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sz="4000" b="1" dirty="0">
                <a:solidFill>
                  <a:srgbClr val="C00000"/>
                </a:solidFill>
                <a:latin typeface="Tw Cen MT" pitchFamily="34" charset="0"/>
              </a:rPr>
              <a:t>INTRODUCTION</a:t>
            </a:r>
          </a:p>
        </p:txBody>
      </p:sp>
      <p:sp>
        <p:nvSpPr>
          <p:cNvPr id="60419" name="Rectangle 3"/>
          <p:cNvSpPr>
            <a:spLocks noGrp="1" noChangeArrowheads="1"/>
          </p:cNvSpPr>
          <p:nvPr>
            <p:ph type="body" idx="1"/>
          </p:nvPr>
        </p:nvSpPr>
        <p:spPr>
          <a:xfrm>
            <a:off x="1981200" y="1844824"/>
            <a:ext cx="6934200" cy="5077544"/>
          </a:xfrm>
        </p:spPr>
        <p:txBody>
          <a:bodyPr/>
          <a:lstStyle/>
          <a:p>
            <a:pPr marL="0" indent="0" algn="just">
              <a:lnSpc>
                <a:spcPct val="80000"/>
              </a:lnSpc>
              <a:buNone/>
            </a:pPr>
            <a:endParaRPr lang="fr-FR" sz="2800" dirty="0">
              <a:solidFill>
                <a:schemeClr val="accent4"/>
              </a:solidFill>
              <a:latin typeface="Tw Cen MT" pitchFamily="34" charset="0"/>
            </a:endParaRPr>
          </a:p>
          <a:p>
            <a:pPr algn="just">
              <a:lnSpc>
                <a:spcPct val="80000"/>
              </a:lnSpc>
            </a:pPr>
            <a:r>
              <a:rPr lang="fr-FR" sz="2800" dirty="0">
                <a:solidFill>
                  <a:schemeClr val="accent4"/>
                </a:solidFill>
                <a:latin typeface="Tw Cen MT" pitchFamily="34" charset="0"/>
              </a:rPr>
              <a:t>La surveillance de ces effets indésirables (EI) médicamenteux, qui vont du trouble bénin au cas grave, revient à :</a:t>
            </a:r>
          </a:p>
          <a:p>
            <a:pPr algn="ctr">
              <a:lnSpc>
                <a:spcPct val="80000"/>
              </a:lnSpc>
              <a:buNone/>
            </a:pPr>
            <a:endParaRPr lang="fr-FR" sz="2800" b="1" dirty="0">
              <a:solidFill>
                <a:srgbClr val="FF0000"/>
              </a:solidFill>
              <a:latin typeface="Tw Cen MT" pitchFamily="34" charset="0"/>
            </a:endParaRPr>
          </a:p>
          <a:p>
            <a:pPr algn="ctr">
              <a:lnSpc>
                <a:spcPct val="80000"/>
              </a:lnSpc>
              <a:buNone/>
            </a:pPr>
            <a:endParaRPr lang="fr-FR" sz="2800" b="1" dirty="0">
              <a:solidFill>
                <a:srgbClr val="FF0000"/>
              </a:solidFill>
              <a:latin typeface="Tw Cen MT" pitchFamily="34" charset="0"/>
            </a:endParaRPr>
          </a:p>
          <a:p>
            <a:pPr algn="ctr">
              <a:lnSpc>
                <a:spcPct val="80000"/>
              </a:lnSpc>
              <a:buNone/>
            </a:pPr>
            <a:r>
              <a:rPr lang="fr-FR" b="1" dirty="0">
                <a:solidFill>
                  <a:srgbClr val="FF0000"/>
                </a:solidFill>
                <a:latin typeface="Tw Cen MT" pitchFamily="34" charset="0"/>
              </a:rPr>
              <a:t>la pharmacovigilance.</a:t>
            </a:r>
            <a:endParaRPr lang="en-US" b="1" dirty="0">
              <a:solidFill>
                <a:srgbClr val="FF0000"/>
              </a:solidFill>
              <a:latin typeface="Tw Cen MT" pitchFamily="34" charset="0"/>
            </a:endParaRPr>
          </a:p>
        </p:txBody>
      </p:sp>
      <p:sp>
        <p:nvSpPr>
          <p:cNvPr id="4" name="Flèche vers le bas 3"/>
          <p:cNvSpPr/>
          <p:nvPr/>
        </p:nvSpPr>
        <p:spPr bwMode="auto">
          <a:xfrm>
            <a:off x="5436096" y="4725144"/>
            <a:ext cx="484632" cy="64807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sp>
        <p:nvSpPr>
          <p:cNvPr id="8" name="Rectangle 7"/>
          <p:cNvSpPr/>
          <p:nvPr/>
        </p:nvSpPr>
        <p:spPr bwMode="auto">
          <a:xfrm>
            <a:off x="1763688" y="1007016"/>
            <a:ext cx="7416000" cy="72000"/>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pic>
        <p:nvPicPr>
          <p:cNvPr id="9" name="Picture 2"/>
          <p:cNvPicPr>
            <a:picLocks noChangeAspect="1" noChangeArrowheads="1"/>
          </p:cNvPicPr>
          <p:nvPr/>
        </p:nvPicPr>
        <p:blipFill>
          <a:blip r:embed="rId4" cstate="print"/>
          <a:srcRect/>
          <a:stretch>
            <a:fillRect/>
          </a:stretch>
        </p:blipFill>
        <p:spPr bwMode="auto">
          <a:xfrm>
            <a:off x="3923928" y="5877272"/>
            <a:ext cx="3055025" cy="98072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9957"/>
            <a:ext cx="9144001" cy="547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20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3"/>
            <a:ext cx="9144000" cy="534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5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3887115"/>
            <a:ext cx="7772400" cy="763525"/>
          </a:xfrm>
        </p:spPr>
        <p:txBody>
          <a:bodyPr>
            <a:normAutofit fontScale="90000"/>
          </a:bodyPr>
          <a:lstStyle/>
          <a:p>
            <a:r>
              <a:rPr lang="en-US" sz="4400" b="1" i="1" dirty="0"/>
              <a:t>                   Etude d’un </a:t>
            </a:r>
            <a:r>
              <a:rPr lang="en-US" sz="4400" b="1" i="1" dirty="0" err="1"/>
              <a:t>cas</a:t>
            </a:r>
            <a:r>
              <a:rPr lang="en-US" sz="4400" b="1" i="1" dirty="0"/>
              <a:t>     </a:t>
            </a:r>
            <a:br>
              <a:rPr lang="en-US" sz="4400" b="1" i="1" dirty="0"/>
            </a:br>
            <a:r>
              <a:rPr lang="en-US" sz="4400" b="1" i="1" dirty="0"/>
              <a:t>                     </a:t>
            </a:r>
            <a:r>
              <a:rPr lang="en-US" sz="4400" b="1" i="1" dirty="0" err="1"/>
              <a:t>clinique</a:t>
            </a:r>
            <a:endParaRPr lang="en-US" sz="4400" b="1" i="1" dirty="0"/>
          </a:p>
        </p:txBody>
      </p:sp>
    </p:spTree>
    <p:extLst>
      <p:ext uri="{BB962C8B-B14F-4D97-AF65-F5344CB8AC3E}">
        <p14:creationId xmlns:p14="http://schemas.microsoft.com/office/powerpoint/2010/main" val="396854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2711" y="476672"/>
            <a:ext cx="6953865" cy="610820"/>
          </a:xfrm>
        </p:spPr>
        <p:txBody>
          <a:bodyPr>
            <a:noAutofit/>
          </a:bodyPr>
          <a:lstStyle/>
          <a:p>
            <a:pPr algn="ctr"/>
            <a:r>
              <a:rPr lang="en-US" b="1" i="1" dirty="0" err="1"/>
              <a:t>Cas</a:t>
            </a:r>
            <a:r>
              <a:rPr lang="en-US" b="1" i="1" dirty="0"/>
              <a:t> </a:t>
            </a:r>
            <a:r>
              <a:rPr lang="en-US" b="1" i="1" dirty="0" err="1"/>
              <a:t>clinique</a:t>
            </a:r>
            <a:endParaRPr lang="en-US" b="1" i="1" dirty="0"/>
          </a:p>
        </p:txBody>
      </p:sp>
      <p:sp>
        <p:nvSpPr>
          <p:cNvPr id="2" name="Espace réservé du contenu 1"/>
          <p:cNvSpPr>
            <a:spLocks noGrp="1"/>
          </p:cNvSpPr>
          <p:nvPr>
            <p:ph idx="1"/>
          </p:nvPr>
        </p:nvSpPr>
        <p:spPr>
          <a:xfrm>
            <a:off x="323528" y="2204864"/>
            <a:ext cx="8668683" cy="4430941"/>
          </a:xfrm>
        </p:spPr>
        <p:txBody>
          <a:bodyPr>
            <a:noAutofit/>
          </a:bodyPr>
          <a:lstStyle/>
          <a:p>
            <a:r>
              <a:rPr lang="fr-FR" sz="1800" dirty="0"/>
              <a:t>Un garçon de 7 ans a de la fièvre depuis 5 jours. Il y a deux jours, une éruption a débuté sur son thorax avec des macules qui sont douloureuses et depuis hier des bulles se sont développées sur son visage et deviennent confluentes avec des zones de détachement de l’épiderme. Cet enfant souffre d’un syndrome de Steven- Johnson</a:t>
            </a:r>
          </a:p>
          <a:p>
            <a:r>
              <a:rPr lang="fr-FR" sz="1800" dirty="0"/>
              <a:t>Il reçoit depuis 2 semaines, un traitement à base de </a:t>
            </a:r>
            <a:r>
              <a:rPr lang="fr-FR" sz="1800" dirty="0" err="1"/>
              <a:t>carbamazépine</a:t>
            </a:r>
            <a:r>
              <a:rPr lang="fr-FR" sz="1800" dirty="0"/>
              <a:t>. </a:t>
            </a:r>
          </a:p>
          <a:p>
            <a:pPr marL="0" indent="0">
              <a:buNone/>
            </a:pPr>
            <a:r>
              <a:rPr lang="fr-FR" sz="1800" b="1" dirty="0"/>
              <a:t>Prise en charge:</a:t>
            </a:r>
          </a:p>
          <a:p>
            <a:pPr marL="0" indent="0">
              <a:buNone/>
            </a:pPr>
            <a:r>
              <a:rPr lang="fr-FR" sz="1800" dirty="0"/>
              <a:t>• </a:t>
            </a:r>
            <a:r>
              <a:rPr lang="fr-FR" sz="1800" b="1" dirty="0"/>
              <a:t>Arrêt immédiat  </a:t>
            </a:r>
            <a:r>
              <a:rPr lang="fr-FR" sz="1800" dirty="0"/>
              <a:t>de tous médicaments potentiellement responsables</a:t>
            </a:r>
          </a:p>
          <a:p>
            <a:pPr marL="0" indent="0">
              <a:buNone/>
            </a:pPr>
            <a:r>
              <a:rPr lang="fr-FR" sz="1800" dirty="0"/>
              <a:t>• </a:t>
            </a:r>
            <a:r>
              <a:rPr lang="fr-FR" sz="1800" b="1" dirty="0"/>
              <a:t>traitement de soutien</a:t>
            </a:r>
          </a:p>
          <a:p>
            <a:pPr marL="0" indent="0">
              <a:buNone/>
            </a:pPr>
            <a:r>
              <a:rPr lang="fr-FR" sz="1800" dirty="0"/>
              <a:t>Cet enfant a guéri sans aucune séquelle.</a:t>
            </a:r>
          </a:p>
          <a:p>
            <a:pPr marL="0" indent="0">
              <a:buNone/>
            </a:pPr>
            <a:r>
              <a:rPr lang="fr-FR" sz="1800" dirty="0"/>
              <a:t>Il n’existe pas d’autres causes non médicamenteuses.</a:t>
            </a:r>
          </a:p>
          <a:p>
            <a:pPr marL="0" indent="0">
              <a:buNone/>
            </a:pPr>
            <a:r>
              <a:rPr lang="fr-FR" sz="1800" dirty="0"/>
              <a:t>Evaluer l’imputabilité du médicament administré dans l’apparition de  l’effet indésirable.</a:t>
            </a:r>
          </a:p>
          <a:p>
            <a:endParaRPr lang="fr-FR" sz="1800" dirty="0"/>
          </a:p>
        </p:txBody>
      </p:sp>
    </p:spTree>
    <p:extLst>
      <p:ext uri="{BB962C8B-B14F-4D97-AF65-F5344CB8AC3E}">
        <p14:creationId xmlns:p14="http://schemas.microsoft.com/office/powerpoint/2010/main" val="427514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2711" y="476672"/>
            <a:ext cx="6953865" cy="610820"/>
          </a:xfrm>
        </p:spPr>
        <p:txBody>
          <a:bodyPr>
            <a:noAutofit/>
          </a:bodyPr>
          <a:lstStyle/>
          <a:p>
            <a:pPr algn="ctr"/>
            <a:r>
              <a:rPr lang="en-US" b="1" i="1" dirty="0" err="1"/>
              <a:t>Cas</a:t>
            </a:r>
            <a:r>
              <a:rPr lang="en-US" b="1" i="1" dirty="0"/>
              <a:t> </a:t>
            </a:r>
            <a:r>
              <a:rPr lang="en-US" b="1" i="1" dirty="0" err="1"/>
              <a:t>clinique</a:t>
            </a:r>
            <a:endParaRPr lang="en-US" b="1" i="1" dirty="0"/>
          </a:p>
        </p:txBody>
      </p:sp>
      <p:sp>
        <p:nvSpPr>
          <p:cNvPr id="2" name="Espace réservé du contenu 1"/>
          <p:cNvSpPr>
            <a:spLocks noGrp="1"/>
          </p:cNvSpPr>
          <p:nvPr>
            <p:ph idx="1"/>
          </p:nvPr>
        </p:nvSpPr>
        <p:spPr>
          <a:xfrm>
            <a:off x="323528" y="2204864"/>
            <a:ext cx="8668683" cy="4430941"/>
          </a:xfrm>
        </p:spPr>
        <p:txBody>
          <a:bodyPr>
            <a:noAutofit/>
          </a:bodyPr>
          <a:lstStyle/>
          <a:p>
            <a:r>
              <a:rPr lang="fr-FR" sz="1800" dirty="0"/>
              <a:t>Le délai de survenue est de 4 à 28 jours après l’introduction de novo du médicament en cause.</a:t>
            </a:r>
          </a:p>
          <a:p>
            <a:pPr marL="0" indent="0">
              <a:buNone/>
            </a:pPr>
            <a:endParaRPr lang="fr-FR" sz="1800" b="1" dirty="0"/>
          </a:p>
          <a:p>
            <a:pPr marL="0" indent="0">
              <a:buNone/>
            </a:pPr>
            <a:r>
              <a:rPr lang="fr-FR" sz="1800" b="1" dirty="0"/>
              <a:t>Pathogénèse</a:t>
            </a:r>
          </a:p>
          <a:p>
            <a:pPr marL="0" indent="0">
              <a:buNone/>
            </a:pPr>
            <a:r>
              <a:rPr lang="fr-FR" sz="1800" dirty="0"/>
              <a:t>• Hypersensibilité à certains médicaments</a:t>
            </a:r>
          </a:p>
          <a:p>
            <a:pPr marL="0" indent="0">
              <a:buNone/>
            </a:pPr>
            <a:r>
              <a:rPr lang="fr-FR" sz="1800" dirty="0"/>
              <a:t>• Des facteurs génétiques sont associés à cette hypersensibilité aux médicaments</a:t>
            </a:r>
          </a:p>
          <a:p>
            <a:pPr marL="0" indent="0">
              <a:buNone/>
            </a:pPr>
            <a:r>
              <a:rPr lang="fr-FR" sz="1800" dirty="0"/>
              <a:t>• Infection par le virus VIH: incidence 1000 fois plus élevée</a:t>
            </a:r>
          </a:p>
          <a:p>
            <a:pPr marL="0" indent="0">
              <a:buNone/>
            </a:pPr>
            <a:r>
              <a:rPr lang="fr-FR" sz="1800" dirty="0"/>
              <a:t>• Infection par le mycoplasme et le virus de l’herpes peuvent être responsables d’un syndrome de Stevens-</a:t>
            </a:r>
            <a:r>
              <a:rPr lang="fr-FR" sz="1800" dirty="0" err="1"/>
              <a:t>johnson</a:t>
            </a:r>
            <a:r>
              <a:rPr lang="fr-FR" sz="1800" dirty="0"/>
              <a:t> chez les enfants sans exposition à des médicaments</a:t>
            </a:r>
          </a:p>
        </p:txBody>
      </p:sp>
    </p:spTree>
    <p:extLst>
      <p:ext uri="{BB962C8B-B14F-4D97-AF65-F5344CB8AC3E}">
        <p14:creationId xmlns:p14="http://schemas.microsoft.com/office/powerpoint/2010/main" val="71760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222195"/>
            <a:ext cx="6953865" cy="610820"/>
          </a:xfrm>
        </p:spPr>
        <p:txBody>
          <a:bodyPr>
            <a:noAutofit/>
          </a:bodyPr>
          <a:lstStyle/>
          <a:p>
            <a:pPr algn="ctr"/>
            <a:r>
              <a:rPr lang="en-US" b="1" i="1" dirty="0" err="1"/>
              <a:t>Cas</a:t>
            </a:r>
            <a:r>
              <a:rPr lang="en-US" b="1" i="1" dirty="0"/>
              <a:t> n° 1</a:t>
            </a:r>
          </a:p>
        </p:txBody>
      </p:sp>
      <p:sp>
        <p:nvSpPr>
          <p:cNvPr id="2" name="Espace réservé du contenu 1"/>
          <p:cNvSpPr>
            <a:spLocks noGrp="1"/>
          </p:cNvSpPr>
          <p:nvPr>
            <p:ph idx="1"/>
          </p:nvPr>
        </p:nvSpPr>
        <p:spPr>
          <a:xfrm>
            <a:off x="1670605" y="985720"/>
            <a:ext cx="7321606" cy="5650085"/>
          </a:xfrm>
        </p:spPr>
        <p:txBody>
          <a:bodyPr>
            <a:noAutofit/>
          </a:bodyPr>
          <a:lstStyle/>
          <a:p>
            <a:endParaRPr lang="fr-FR" sz="1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55423"/>
            <a:ext cx="8856889" cy="6566315"/>
          </a:xfrm>
          <a:prstGeom prst="rect">
            <a:avLst/>
          </a:prstGeom>
        </p:spPr>
      </p:pic>
      <p:sp>
        <p:nvSpPr>
          <p:cNvPr id="3" name="Ellipse 2"/>
          <p:cNvSpPr/>
          <p:nvPr/>
        </p:nvSpPr>
        <p:spPr>
          <a:xfrm>
            <a:off x="3419872" y="332656"/>
            <a:ext cx="1728192" cy="653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43555" y="1443835"/>
            <a:ext cx="1679755" cy="6108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427984" y="1138425"/>
            <a:ext cx="610821" cy="458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427984" y="1520187"/>
            <a:ext cx="610821" cy="458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44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222195"/>
            <a:ext cx="6953865" cy="610820"/>
          </a:xfrm>
        </p:spPr>
        <p:txBody>
          <a:bodyPr>
            <a:noAutofit/>
          </a:bodyPr>
          <a:lstStyle/>
          <a:p>
            <a:pPr algn="ctr"/>
            <a:r>
              <a:rPr lang="en-US" b="1" i="1" dirty="0" err="1"/>
              <a:t>Cas</a:t>
            </a:r>
            <a:r>
              <a:rPr lang="en-US" b="1" i="1" dirty="0"/>
              <a:t> n° 1</a:t>
            </a:r>
          </a:p>
        </p:txBody>
      </p:sp>
      <p:sp>
        <p:nvSpPr>
          <p:cNvPr id="2" name="Espace réservé du contenu 1"/>
          <p:cNvSpPr>
            <a:spLocks noGrp="1"/>
          </p:cNvSpPr>
          <p:nvPr>
            <p:ph idx="1"/>
          </p:nvPr>
        </p:nvSpPr>
        <p:spPr>
          <a:xfrm>
            <a:off x="1670605" y="985720"/>
            <a:ext cx="7321606" cy="5650085"/>
          </a:xfrm>
        </p:spPr>
        <p:txBody>
          <a:bodyPr>
            <a:noAutofit/>
          </a:bodyPr>
          <a:lstStyle/>
          <a:p>
            <a:endParaRPr lang="fr-FR" sz="1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17" y="322022"/>
            <a:ext cx="8695950" cy="5802789"/>
          </a:xfrm>
          <a:prstGeom prst="rect">
            <a:avLst/>
          </a:prstGeom>
        </p:spPr>
      </p:pic>
      <p:sp>
        <p:nvSpPr>
          <p:cNvPr id="6" name="Ellipse 5"/>
          <p:cNvSpPr/>
          <p:nvPr/>
        </p:nvSpPr>
        <p:spPr>
          <a:xfrm>
            <a:off x="6754611" y="116632"/>
            <a:ext cx="2137869" cy="2137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43555" y="3352647"/>
            <a:ext cx="2137869" cy="9162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120842" y="2997687"/>
            <a:ext cx="763526" cy="431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060019" y="3429400"/>
            <a:ext cx="763526" cy="431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12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0605" y="985720"/>
            <a:ext cx="7321606" cy="5650085"/>
          </a:xfrm>
        </p:spPr>
        <p:txBody>
          <a:bodyPr>
            <a:noAutofit/>
          </a:bodyPr>
          <a:lstStyle/>
          <a:p>
            <a:endParaRPr lang="fr-FR" sz="1600" dirty="0"/>
          </a:p>
        </p:txBody>
      </p:sp>
      <p:pic>
        <p:nvPicPr>
          <p:cNvPr id="5" name="Espace réservé du contenu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343290"/>
            <a:ext cx="5338482" cy="4966030"/>
          </a:xfrm>
          <a:prstGeom prst="rect">
            <a:avLst/>
          </a:prstGeom>
        </p:spPr>
      </p:pic>
      <p:sp>
        <p:nvSpPr>
          <p:cNvPr id="6" name="Ellipse 5"/>
          <p:cNvSpPr/>
          <p:nvPr/>
        </p:nvSpPr>
        <p:spPr>
          <a:xfrm>
            <a:off x="4949645" y="5373216"/>
            <a:ext cx="763526" cy="431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3"/>
          <p:cNvSpPr txBox="1">
            <a:spLocks/>
          </p:cNvSpPr>
          <p:nvPr/>
        </p:nvSpPr>
        <p:spPr bwMode="auto">
          <a:xfrm>
            <a:off x="2802711" y="188640"/>
            <a:ext cx="6953865"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pPr algn="ctr"/>
            <a:r>
              <a:rPr lang="en-US" sz="5400" b="1" i="1" dirty="0" err="1"/>
              <a:t>Cas</a:t>
            </a:r>
            <a:r>
              <a:rPr lang="en-US" sz="5400" b="1" i="1" dirty="0"/>
              <a:t> </a:t>
            </a:r>
            <a:r>
              <a:rPr lang="en-US" sz="5400" b="1" i="1" dirty="0" err="1"/>
              <a:t>clinique</a:t>
            </a:r>
            <a:endParaRPr lang="en-US" sz="5400" b="1" i="1" dirty="0"/>
          </a:p>
        </p:txBody>
      </p:sp>
    </p:spTree>
    <p:extLst>
      <p:ext uri="{BB962C8B-B14F-4D97-AF65-F5344CB8AC3E}">
        <p14:creationId xmlns:p14="http://schemas.microsoft.com/office/powerpoint/2010/main" val="7062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3797" y="1667347"/>
            <a:ext cx="8740691" cy="5650085"/>
          </a:xfrm>
        </p:spPr>
        <p:txBody>
          <a:bodyPr>
            <a:noAutofit/>
          </a:bodyPr>
          <a:lstStyle/>
          <a:p>
            <a:pPr marL="0" indent="0">
              <a:buNone/>
            </a:pPr>
            <a:r>
              <a:rPr lang="fr-FR" sz="2400" b="1" i="1" dirty="0">
                <a:solidFill>
                  <a:srgbClr val="00B050"/>
                </a:solidFill>
              </a:rPr>
              <a:t> </a:t>
            </a:r>
          </a:p>
          <a:p>
            <a:pPr marL="0" indent="0">
              <a:buNone/>
            </a:pPr>
            <a:r>
              <a:rPr lang="fr-FR" sz="2400" b="1" i="1" dirty="0">
                <a:solidFill>
                  <a:srgbClr val="00AD8F"/>
                </a:solidFill>
              </a:rPr>
              <a:t>2. Imputabilité Extrinsèque</a:t>
            </a:r>
          </a:p>
          <a:p>
            <a:pPr marL="0" indent="0">
              <a:buNone/>
            </a:pPr>
            <a:endParaRPr lang="fr-FR" sz="1800" dirty="0"/>
          </a:p>
          <a:p>
            <a:pPr marL="0" indent="0">
              <a:buNone/>
            </a:pPr>
            <a:r>
              <a:rPr lang="fr-FR" sz="1800" dirty="0"/>
              <a:t>Score bibliographique à 4 modalités</a:t>
            </a:r>
          </a:p>
          <a:p>
            <a:pPr marL="0" indent="0">
              <a:buNone/>
            </a:pPr>
            <a:r>
              <a:rPr lang="fr-FR" sz="1800" dirty="0"/>
              <a:t>•</a:t>
            </a:r>
            <a:r>
              <a:rPr lang="fr-FR" sz="1800" b="1" u="sng" dirty="0"/>
              <a:t>B4</a:t>
            </a:r>
            <a:r>
              <a:rPr lang="fr-FR" sz="1800" dirty="0"/>
              <a:t> - effet attendu : effet dont la nature, la gravité, l’intensité et l’évolution correspondent aux informations décrites dans le RCP</a:t>
            </a:r>
          </a:p>
          <a:p>
            <a:pPr marL="0" indent="0">
              <a:buNone/>
            </a:pPr>
            <a:r>
              <a:rPr lang="fr-FR" sz="1800" dirty="0"/>
              <a:t>•</a:t>
            </a:r>
            <a:r>
              <a:rPr lang="fr-FR" sz="1800" b="1" u="sng" dirty="0"/>
              <a:t>B3</a:t>
            </a:r>
            <a:r>
              <a:rPr lang="fr-FR" sz="1800" dirty="0"/>
              <a:t> - effet référencé ou largement publié avec ce médicament dans des ouvrages de référence (</a:t>
            </a:r>
            <a:r>
              <a:rPr lang="fr-FR" sz="1800" dirty="0" err="1"/>
              <a:t>Martindale</a:t>
            </a:r>
            <a:r>
              <a:rPr lang="fr-FR" sz="1800" dirty="0"/>
              <a:t> : the extra </a:t>
            </a:r>
            <a:r>
              <a:rPr lang="fr-FR" sz="1800" dirty="0" err="1"/>
              <a:t>pharmacopoeia</a:t>
            </a:r>
            <a:r>
              <a:rPr lang="fr-FR" sz="1800" dirty="0"/>
              <a:t>, </a:t>
            </a:r>
            <a:r>
              <a:rPr lang="fr-FR" sz="1800" dirty="0" err="1"/>
              <a:t>Meyler’s</a:t>
            </a:r>
            <a:r>
              <a:rPr lang="fr-FR" sz="1800" dirty="0"/>
              <a:t> </a:t>
            </a:r>
            <a:r>
              <a:rPr lang="fr-FR" sz="1800" dirty="0" err="1"/>
              <a:t>side</a:t>
            </a:r>
            <a:r>
              <a:rPr lang="fr-FR" sz="1800" dirty="0"/>
              <a:t> </a:t>
            </a:r>
            <a:r>
              <a:rPr lang="fr-FR" sz="1800" dirty="0" err="1"/>
              <a:t>effects</a:t>
            </a:r>
            <a:r>
              <a:rPr lang="fr-FR" sz="1800" dirty="0"/>
              <a:t> of </a:t>
            </a:r>
            <a:r>
              <a:rPr lang="fr-FR" sz="1800" dirty="0" err="1"/>
              <a:t>drugs</a:t>
            </a:r>
            <a:r>
              <a:rPr lang="fr-FR" sz="1800" dirty="0"/>
              <a:t>) et/ou des bases bibliographiques (Embase, </a:t>
            </a:r>
            <a:r>
              <a:rPr lang="fr-FR" sz="1800" dirty="0" err="1"/>
              <a:t>Excerpta</a:t>
            </a:r>
            <a:r>
              <a:rPr lang="fr-FR" sz="1800" dirty="0"/>
              <a:t> </a:t>
            </a:r>
            <a:r>
              <a:rPr lang="fr-FR" sz="1800" dirty="0" err="1"/>
              <a:t>Medica</a:t>
            </a:r>
            <a:r>
              <a:rPr lang="fr-FR" sz="1800" dirty="0"/>
              <a:t>, </a:t>
            </a:r>
            <a:r>
              <a:rPr lang="fr-FR" sz="1800" dirty="0" err="1"/>
              <a:t>Medline</a:t>
            </a:r>
            <a:r>
              <a:rPr lang="fr-FR" sz="1800" dirty="0"/>
              <a:t> . . .)</a:t>
            </a:r>
          </a:p>
          <a:p>
            <a:pPr marL="0" indent="0">
              <a:buNone/>
            </a:pPr>
            <a:r>
              <a:rPr lang="fr-FR" sz="1800" dirty="0"/>
              <a:t>•</a:t>
            </a:r>
            <a:r>
              <a:rPr lang="fr-FR" sz="1800" b="1" u="sng" dirty="0"/>
              <a:t>B2</a:t>
            </a:r>
            <a:r>
              <a:rPr lang="fr-FR" sz="1800" dirty="0"/>
              <a:t> - effet publié une ou deux fois dans un journal scientifique ou dans une base de données (avec une sémiologie relativement différente ou publié avec un autre médicament de la même classe pharmacologique et/ou chimique ou données purement expérimentales)</a:t>
            </a:r>
          </a:p>
          <a:p>
            <a:pPr marL="0" indent="0">
              <a:buNone/>
            </a:pPr>
            <a:r>
              <a:rPr lang="fr-FR" sz="1800" dirty="0"/>
              <a:t>•</a:t>
            </a:r>
            <a:r>
              <a:rPr lang="fr-FR" sz="1800" b="1" u="sng" dirty="0"/>
              <a:t>B1</a:t>
            </a:r>
            <a:r>
              <a:rPr lang="fr-FR" sz="1800" dirty="0"/>
              <a:t> - effet non publié conformément aux définitions de B3 ou B2 [4]</a:t>
            </a:r>
          </a:p>
          <a:p>
            <a:endParaRPr lang="fr-FR" sz="1800" dirty="0"/>
          </a:p>
        </p:txBody>
      </p:sp>
      <p:sp>
        <p:nvSpPr>
          <p:cNvPr id="3" name="Titre 2"/>
          <p:cNvSpPr>
            <a:spLocks noGrp="1"/>
          </p:cNvSpPr>
          <p:nvPr>
            <p:ph type="title"/>
          </p:nvPr>
        </p:nvSpPr>
        <p:spPr/>
        <p:txBody>
          <a:bodyPr/>
          <a:lstStyle/>
          <a:p>
            <a:endParaRPr lang="fr-FR"/>
          </a:p>
        </p:txBody>
      </p:sp>
      <p:sp>
        <p:nvSpPr>
          <p:cNvPr id="5" name="Title 3"/>
          <p:cNvSpPr txBox="1">
            <a:spLocks/>
          </p:cNvSpPr>
          <p:nvPr/>
        </p:nvSpPr>
        <p:spPr bwMode="auto">
          <a:xfrm>
            <a:off x="2802711" y="476672"/>
            <a:ext cx="6953865" cy="610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a:lstStyle>
          <a:p>
            <a:pPr algn="ctr"/>
            <a:r>
              <a:rPr lang="en-US" b="1" i="1"/>
              <a:t>Cas clinique</a:t>
            </a:r>
            <a:endParaRPr lang="en-US" b="1" i="1" dirty="0"/>
          </a:p>
        </p:txBody>
      </p:sp>
    </p:spTree>
    <p:extLst>
      <p:ext uri="{BB962C8B-B14F-4D97-AF65-F5344CB8AC3E}">
        <p14:creationId xmlns:p14="http://schemas.microsoft.com/office/powerpoint/2010/main" val="13238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rgbClr val="DC0005"/>
                                        </p:clrVal>
                                      </p:to>
                                    </p:set>
                                    <p:set>
                                      <p:cBhvr>
                                        <p:cTn id="7" dur="500" fill="hold"/>
                                        <p:tgtEl>
                                          <p:spTgt spid="2">
                                            <p:txEl>
                                              <p:pRg st="4" end="4"/>
                                            </p:txEl>
                                          </p:spTgt>
                                        </p:tgtEl>
                                        <p:attrNameLst>
                                          <p:attrName>fillcolor</p:attrName>
                                        </p:attrNameLst>
                                      </p:cBhvr>
                                      <p:to>
                                        <p:clrVal>
                                          <a:srgbClr val="DC0005"/>
                                        </p:clrVal>
                                      </p:to>
                                    </p:set>
                                    <p:set>
                                      <p:cBhvr>
                                        <p:cTn id="8"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sz="4000" b="1" dirty="0">
                <a:solidFill>
                  <a:srgbClr val="C00000"/>
                </a:solidFill>
                <a:latin typeface="Tw Cen MT" pitchFamily="34" charset="0"/>
              </a:rPr>
              <a:t>CONCLUSION</a:t>
            </a:r>
          </a:p>
        </p:txBody>
      </p:sp>
      <p:sp>
        <p:nvSpPr>
          <p:cNvPr id="4" name="Rectangle 3"/>
          <p:cNvSpPr/>
          <p:nvPr/>
        </p:nvSpPr>
        <p:spPr bwMode="auto">
          <a:xfrm>
            <a:off x="1763688" y="1007016"/>
            <a:ext cx="7416000" cy="72000"/>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charset="0"/>
            </a:endParaRPr>
          </a:p>
        </p:txBody>
      </p:sp>
      <p:pic>
        <p:nvPicPr>
          <p:cNvPr id="7" name="Picture 3" descr="C:\Users\Karim\Pictures\New-Survey-Results-Social-and-Career-Networ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2427">
            <a:off x="7136172" y="188793"/>
            <a:ext cx="1753830" cy="1331136"/>
          </a:xfrm>
          <a:prstGeom prst="rect">
            <a:avLst/>
          </a:prstGeom>
          <a:ln>
            <a:noFill/>
          </a:ln>
          <a:effectLst>
            <a:softEdge rad="112500"/>
          </a:effectLst>
        </p:spPr>
      </p:pic>
      <p:sp>
        <p:nvSpPr>
          <p:cNvPr id="8" name="Rectangle 3"/>
          <p:cNvSpPr txBox="1">
            <a:spLocks noChangeArrowheads="1"/>
          </p:cNvSpPr>
          <p:nvPr/>
        </p:nvSpPr>
        <p:spPr bwMode="auto">
          <a:xfrm>
            <a:off x="1981200" y="1663824"/>
            <a:ext cx="6934200" cy="5221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altLang="ko-KR" sz="2400" b="1"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La pharmacovigilance</a:t>
            </a:r>
            <a:r>
              <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 reste une responsabilité partagée entre tous les acteurs du système de santé dans une ambiance de confiance, confidentialité, de concertation et de synergie.</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La pharmacovigilance n’est pas un organisme de soins des EIM, ni une administration de réglementation du médicament destinée à coincer les professionnels de santé, ou le médicament.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Son objectif majeur est </a:t>
            </a:r>
            <a:r>
              <a:rPr kumimoji="0" lang="fr-FR" altLang="ko-KR" sz="2400" b="1"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la sécurité du patient </a:t>
            </a:r>
            <a:r>
              <a:rPr kumimoji="0" lang="fr-FR" altLang="ko-KR" sz="2400" b="0" i="0" u="none" strike="noStrike" kern="0" cap="none" spc="0" normalizeH="0" baseline="0" noProof="0" dirty="0">
                <a:ln>
                  <a:noFill/>
                </a:ln>
                <a:solidFill>
                  <a:schemeClr val="accent4">
                    <a:lumMod val="75000"/>
                  </a:schemeClr>
                </a:solidFill>
                <a:effectLst/>
                <a:uLnTx/>
                <a:uFillTx/>
                <a:latin typeface="Tw Cen MT" pitchFamily="34" charset="0"/>
                <a:ea typeface="굴림" charset="-127"/>
                <a:cs typeface="+mn-cs"/>
              </a:rPr>
              <a:t>lors de l’utilisation des produits de santé.</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accent4">
                  <a:lumMod val="75000"/>
                </a:schemeClr>
              </a:solidFill>
              <a:effectLst/>
              <a:uLnTx/>
              <a:uFillTx/>
              <a:latin typeface="Tw Cen MT"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706216" y="116632"/>
            <a:ext cx="7986464" cy="715963"/>
          </a:xfrm>
        </p:spPr>
        <p:txBody>
          <a:bodyPr/>
          <a:lstStyle/>
          <a:p>
            <a:pPr algn="ctr"/>
            <a:r>
              <a:rPr lang="en-US" b="1" dirty="0">
                <a:solidFill>
                  <a:srgbClr val="FF0000"/>
                </a:solidFill>
                <a:latin typeface="Tw Cen MT" pitchFamily="34" charset="0"/>
              </a:rPr>
              <a:t>HISTORIQUE</a:t>
            </a:r>
          </a:p>
        </p:txBody>
      </p:sp>
      <p:pic>
        <p:nvPicPr>
          <p:cNvPr id="4098" name="Picture 2" descr="Afficher l'image d'origine"/>
          <p:cNvPicPr>
            <a:picLocks noChangeAspect="1" noChangeArrowheads="1"/>
          </p:cNvPicPr>
          <p:nvPr/>
        </p:nvPicPr>
        <p:blipFill>
          <a:blip r:embed="rId3" cstate="print"/>
          <a:srcRect/>
          <a:stretch>
            <a:fillRect/>
          </a:stretch>
        </p:blipFill>
        <p:spPr bwMode="auto">
          <a:xfrm>
            <a:off x="7339136" y="1484784"/>
            <a:ext cx="1481336" cy="995190"/>
          </a:xfrm>
          <a:prstGeom prst="rect">
            <a:avLst/>
          </a:prstGeom>
          <a:noFill/>
        </p:spPr>
      </p:pic>
      <p:pic>
        <p:nvPicPr>
          <p:cNvPr id="7" name="Picture 4" descr="ar_thalidomide909"/>
          <p:cNvPicPr>
            <a:picLocks noChangeAspect="1" noChangeArrowheads="1"/>
          </p:cNvPicPr>
          <p:nvPr/>
        </p:nvPicPr>
        <p:blipFill>
          <a:blip r:embed="rId4" cstate="print"/>
          <a:srcRect/>
          <a:stretch>
            <a:fillRect/>
          </a:stretch>
        </p:blipFill>
        <p:spPr bwMode="auto">
          <a:xfrm>
            <a:off x="107504" y="2509160"/>
            <a:ext cx="2376264" cy="2071968"/>
          </a:xfrm>
          <a:prstGeom prst="rect">
            <a:avLst/>
          </a:prstGeom>
          <a:noFill/>
          <a:ln w="9525">
            <a:noFill/>
            <a:miter lim="800000"/>
            <a:headEnd/>
            <a:tailEnd/>
          </a:ln>
        </p:spPr>
      </p:pic>
      <p:pic>
        <p:nvPicPr>
          <p:cNvPr id="8" name="Picture 7" descr="thalid2"/>
          <p:cNvPicPr>
            <a:picLocks noChangeAspect="1" noChangeArrowheads="1"/>
          </p:cNvPicPr>
          <p:nvPr/>
        </p:nvPicPr>
        <p:blipFill>
          <a:blip r:embed="rId5" cstate="print"/>
          <a:srcRect/>
          <a:stretch>
            <a:fillRect/>
          </a:stretch>
        </p:blipFill>
        <p:spPr bwMode="auto">
          <a:xfrm>
            <a:off x="107504" y="4749084"/>
            <a:ext cx="2376264" cy="1992284"/>
          </a:xfrm>
          <a:prstGeom prst="rect">
            <a:avLst/>
          </a:prstGeom>
          <a:noFill/>
          <a:ln w="9525">
            <a:solidFill>
              <a:schemeClr val="accent4">
                <a:lumMod val="75000"/>
              </a:schemeClr>
            </a:solidFill>
            <a:miter lim="800000"/>
            <a:headEnd/>
            <a:tailEnd/>
          </a:ln>
        </p:spPr>
      </p:pic>
      <p:sp>
        <p:nvSpPr>
          <p:cNvPr id="10" name="Rectangle 3"/>
          <p:cNvSpPr>
            <a:spLocks noGrp="1" noChangeArrowheads="1"/>
          </p:cNvSpPr>
          <p:nvPr>
            <p:ph idx="1"/>
          </p:nvPr>
        </p:nvSpPr>
        <p:spPr>
          <a:xfrm>
            <a:off x="2699792" y="2420888"/>
            <a:ext cx="6264696" cy="4365104"/>
          </a:xfrm>
          <a:ln w="28575">
            <a:solidFill>
              <a:srgbClr val="105A5B"/>
            </a:solidFill>
          </a:ln>
        </p:spPr>
        <p:txBody>
          <a:bodyPr/>
          <a:lstStyle/>
          <a:p>
            <a:pPr algn="just"/>
            <a:r>
              <a:rPr lang="en-US" sz="1900" b="1" dirty="0">
                <a:solidFill>
                  <a:srgbClr val="0070C0"/>
                </a:solidFill>
                <a:latin typeface="Tw Cen MT" pitchFamily="34" charset="0"/>
                <a:ea typeface="굴림" charset="-127"/>
              </a:rPr>
              <a:t>Thalidomide </a:t>
            </a:r>
            <a:r>
              <a:rPr lang="fr-FR" sz="1900" dirty="0">
                <a:solidFill>
                  <a:schemeClr val="accent4">
                    <a:lumMod val="75000"/>
                  </a:schemeClr>
                </a:solidFill>
                <a:latin typeface="Tw Cen MT" pitchFamily="34" charset="0"/>
              </a:rPr>
              <a:t>(</a:t>
            </a:r>
            <a:r>
              <a:rPr lang="fr-FR" sz="1900" b="1" dirty="0">
                <a:solidFill>
                  <a:schemeClr val="accent4">
                    <a:lumMod val="75000"/>
                  </a:schemeClr>
                </a:solidFill>
                <a:latin typeface="Tw Cen MT" pitchFamily="34" charset="0"/>
              </a:rPr>
              <a:t>1957</a:t>
            </a:r>
            <a:r>
              <a:rPr lang="fr-FR" sz="1900" dirty="0">
                <a:solidFill>
                  <a:schemeClr val="accent4">
                    <a:lumMod val="75000"/>
                  </a:schemeClr>
                </a:solidFill>
                <a:latin typeface="Tw Cen MT" pitchFamily="34" charset="0"/>
              </a:rPr>
              <a:t>):  hypnotique et  chez les femmes enceintes comme antiémétique.</a:t>
            </a:r>
          </a:p>
          <a:p>
            <a:pPr algn="just"/>
            <a:r>
              <a:rPr lang="fr-FR" sz="1900" dirty="0">
                <a:solidFill>
                  <a:schemeClr val="accent4">
                    <a:lumMod val="75000"/>
                  </a:schemeClr>
                </a:solidFill>
                <a:latin typeface="Tw Cen MT" pitchFamily="34" charset="0"/>
              </a:rPr>
              <a:t>Les tests de toxicité chronique sur l’animal ainsi que les essais cliniques effectués chez l’homme en </a:t>
            </a:r>
            <a:r>
              <a:rPr lang="fr-FR" sz="1900" b="1" dirty="0">
                <a:solidFill>
                  <a:schemeClr val="accent4">
                    <a:lumMod val="75000"/>
                  </a:schemeClr>
                </a:solidFill>
                <a:latin typeface="Tw Cen MT" pitchFamily="34" charset="0"/>
              </a:rPr>
              <a:t>1956</a:t>
            </a:r>
            <a:r>
              <a:rPr lang="fr-FR" sz="1900" dirty="0">
                <a:solidFill>
                  <a:schemeClr val="accent4">
                    <a:lumMod val="75000"/>
                  </a:schemeClr>
                </a:solidFill>
                <a:latin typeface="Tw Cen MT" pitchFamily="34" charset="0"/>
              </a:rPr>
              <a:t> n’ayant démontrés aucune toxicité particulière (les tests de tératogénie n’étant pas encore effectués à cette époque).  </a:t>
            </a:r>
          </a:p>
          <a:p>
            <a:pPr algn="just"/>
            <a:r>
              <a:rPr lang="fr-FR" sz="1900" b="1" dirty="0">
                <a:solidFill>
                  <a:schemeClr val="accent4">
                    <a:lumMod val="75000"/>
                  </a:schemeClr>
                </a:solidFill>
                <a:latin typeface="Tw Cen MT" pitchFamily="34" charset="0"/>
              </a:rPr>
              <a:t>1959: </a:t>
            </a:r>
            <a:r>
              <a:rPr lang="fr-FR" sz="1900" dirty="0">
                <a:solidFill>
                  <a:schemeClr val="accent4">
                    <a:lumMod val="75000"/>
                  </a:schemeClr>
                </a:solidFill>
                <a:latin typeface="Tw Cen MT" pitchFamily="34" charset="0"/>
              </a:rPr>
              <a:t>Les épidémiologistes ont noté un </a:t>
            </a:r>
            <a:r>
              <a:rPr lang="fr-FR" sz="1900" dirty="0">
                <a:solidFill>
                  <a:schemeClr val="accent4">
                    <a:lumMod val="75000"/>
                  </a:schemeClr>
                </a:solidFill>
                <a:latin typeface="Tw Cen MT" pitchFamily="34" charset="0"/>
                <a:cs typeface="Times New Roman" pitchFamily="18" charset="0"/>
              </a:rPr>
              <a:t>accroissement de malformations congénitales des membres (phocomélie). </a:t>
            </a:r>
            <a:endParaRPr lang="fr-FR" sz="1900" dirty="0">
              <a:solidFill>
                <a:schemeClr val="accent4">
                  <a:lumMod val="75000"/>
                </a:schemeClr>
              </a:solidFill>
              <a:latin typeface="Tw Cen MT" pitchFamily="34" charset="0"/>
            </a:endParaRPr>
          </a:p>
          <a:p>
            <a:pPr lvl="0" algn="just"/>
            <a:r>
              <a:rPr lang="fr-FR" sz="1900" b="1" dirty="0">
                <a:solidFill>
                  <a:schemeClr val="accent4">
                    <a:lumMod val="75000"/>
                  </a:schemeClr>
                </a:solidFill>
                <a:latin typeface="Tw Cen MT" pitchFamily="34" charset="0"/>
                <a:cs typeface="Times New Roman" pitchFamily="18" charset="0"/>
              </a:rPr>
              <a:t>1961:</a:t>
            </a:r>
            <a:r>
              <a:rPr lang="fr-FR" sz="1900" dirty="0">
                <a:solidFill>
                  <a:schemeClr val="accent4">
                    <a:lumMod val="75000"/>
                  </a:schemeClr>
                </a:solidFill>
                <a:latin typeface="Tw Cen MT" pitchFamily="34" charset="0"/>
                <a:cs typeface="Times New Roman" pitchFamily="18" charset="0"/>
              </a:rPr>
              <a:t> caractère tératogène de la thalidomide démontré </a:t>
            </a:r>
            <a:r>
              <a:rPr lang="fr-FR" sz="1900" dirty="0">
                <a:solidFill>
                  <a:schemeClr val="accent4">
                    <a:lumMod val="75000"/>
                  </a:schemeClr>
                </a:solidFill>
                <a:latin typeface="Tw Cen MT" pitchFamily="34" charset="0"/>
              </a:rPr>
              <a:t>(Par inhibition de  l’</a:t>
            </a:r>
            <a:r>
              <a:rPr lang="fr-FR" sz="1900" dirty="0" err="1">
                <a:solidFill>
                  <a:schemeClr val="accent4">
                    <a:lumMod val="75000"/>
                  </a:schemeClr>
                </a:solidFill>
                <a:latin typeface="Tw Cen MT" pitchFamily="34" charset="0"/>
              </a:rPr>
              <a:t>angiogénèse</a:t>
            </a:r>
            <a:r>
              <a:rPr lang="fr-FR" sz="1900" dirty="0">
                <a:solidFill>
                  <a:schemeClr val="accent4">
                    <a:lumMod val="75000"/>
                  </a:schemeClr>
                </a:solidFill>
                <a:latin typeface="Tw Cen MT" pitchFamily="34" charset="0"/>
              </a:rPr>
              <a:t>) </a:t>
            </a:r>
            <a:r>
              <a:rPr lang="fr-FR" sz="1900" dirty="0">
                <a:solidFill>
                  <a:schemeClr val="accent4">
                    <a:lumMod val="75000"/>
                  </a:schemeClr>
                </a:solidFill>
                <a:latin typeface="Tw Cen MT" pitchFamily="34" charset="0"/>
                <a:cs typeface="Times New Roman" pitchFamily="18" charset="0"/>
              </a:rPr>
              <a:t>d’où retrait de l’AMM. </a:t>
            </a:r>
            <a:endParaRPr lang="fr-FR" sz="1900" dirty="0">
              <a:solidFill>
                <a:schemeClr val="accent4">
                  <a:lumMod val="75000"/>
                </a:schemeClr>
              </a:solidFill>
              <a:latin typeface="Tw Cen MT" pitchFamily="34" charset="0"/>
            </a:endParaRPr>
          </a:p>
          <a:p>
            <a:pPr algn="just"/>
            <a:r>
              <a:rPr lang="fr-FR" sz="1900" dirty="0">
                <a:solidFill>
                  <a:schemeClr val="accent4">
                    <a:lumMod val="75000"/>
                  </a:schemeClr>
                </a:solidFill>
                <a:latin typeface="Tw Cen MT" pitchFamily="34" charset="0"/>
              </a:rPr>
              <a:t>C’est suite au drame provoqué par la thalidomide que l’OMS a mis en place un programme international permettant de contrôler les réactions secondaires aux médicaments en </a:t>
            </a:r>
            <a:r>
              <a:rPr lang="fr-FR" sz="1900" b="1" dirty="0">
                <a:solidFill>
                  <a:schemeClr val="accent4">
                    <a:lumMod val="75000"/>
                  </a:schemeClr>
                </a:solidFill>
                <a:latin typeface="Tw Cen MT" pitchFamily="34" charset="0"/>
              </a:rPr>
              <a:t>1967.</a:t>
            </a:r>
          </a:p>
          <a:p>
            <a:pPr algn="just">
              <a:buNone/>
            </a:pPr>
            <a:endParaRPr lang="fr-FR" sz="1900" dirty="0">
              <a:solidFill>
                <a:schemeClr val="accent4">
                  <a:lumMod val="75000"/>
                </a:schemeClr>
              </a:solidFill>
              <a:latin typeface="Tw Cen MT" pitchFamily="34" charset="0"/>
            </a:endParaRPr>
          </a:p>
          <a:p>
            <a:pPr algn="just">
              <a:lnSpc>
                <a:spcPct val="80000"/>
              </a:lnSpc>
            </a:pPr>
            <a:endParaRPr lang="en-US" sz="1900" b="1" dirty="0">
              <a:solidFill>
                <a:schemeClr val="accent4">
                  <a:lumMod val="75000"/>
                </a:schemeClr>
              </a:solidFill>
              <a:latin typeface="Tw Cen MT" pitchFamily="34" charset="0"/>
              <a:ea typeface="굴림" charset="-127"/>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2766392" y="2276872"/>
            <a:ext cx="6198096" cy="2592288"/>
          </a:xfrm>
        </p:spPr>
        <p:txBody>
          <a:bodyPr/>
          <a:lstStyle/>
          <a:p>
            <a:pPr algn="ctr">
              <a:buNone/>
            </a:pPr>
            <a:endParaRPr lang="fr-LU" sz="2000" dirty="0">
              <a:solidFill>
                <a:srgbClr val="FFFF00"/>
              </a:solidFill>
              <a:latin typeface="Tw Cen MT" pitchFamily="34" charset="0"/>
            </a:endParaRPr>
          </a:p>
          <a:p>
            <a:pPr algn="ctr">
              <a:buNone/>
            </a:pPr>
            <a:endParaRPr lang="fr-LU" sz="2000" dirty="0">
              <a:solidFill>
                <a:srgbClr val="FFFF00"/>
              </a:solidFill>
              <a:latin typeface="Tw Cen MT" pitchFamily="34" charset="0"/>
            </a:endParaRPr>
          </a:p>
          <a:p>
            <a:pPr algn="ctr">
              <a:buNone/>
            </a:pPr>
            <a:r>
              <a:rPr lang="fr-LU" sz="2800" b="1" dirty="0">
                <a:solidFill>
                  <a:srgbClr val="FFFF00"/>
                </a:solidFill>
                <a:latin typeface="Tw Cen MT" pitchFamily="34" charset="0"/>
              </a:rPr>
              <a:t>“Mourir d’une maladie est parfois</a:t>
            </a:r>
          </a:p>
          <a:p>
            <a:pPr algn="ctr">
              <a:buNone/>
            </a:pPr>
            <a:r>
              <a:rPr lang="fr-LU" sz="2800" b="1" dirty="0">
                <a:solidFill>
                  <a:srgbClr val="FFFF00"/>
                </a:solidFill>
                <a:latin typeface="Tw Cen MT" pitchFamily="34" charset="0"/>
              </a:rPr>
              <a:t>inévitable mais mourir des effets</a:t>
            </a:r>
          </a:p>
          <a:p>
            <a:pPr algn="ctr">
              <a:buNone/>
            </a:pPr>
            <a:r>
              <a:rPr lang="fr-FR" sz="2800" b="1" dirty="0">
                <a:solidFill>
                  <a:srgbClr val="FFFF00"/>
                </a:solidFill>
                <a:latin typeface="Tw Cen MT" pitchFamily="34" charset="0"/>
              </a:rPr>
              <a:t>indésirables est inacceptable".</a:t>
            </a:r>
            <a:endParaRPr lang="fr-FR" sz="2000" b="1" dirty="0">
              <a:solidFill>
                <a:srgbClr val="FFFF00"/>
              </a:solidFill>
              <a:latin typeface="Tw Cen MT" pitchFamily="34" charset="0"/>
            </a:endParaRPr>
          </a:p>
          <a:p>
            <a:pPr>
              <a:buNone/>
            </a:pPr>
            <a:r>
              <a:rPr lang="fr-FR" sz="2000" dirty="0">
                <a:solidFill>
                  <a:srgbClr val="FFFF00"/>
                </a:solidFill>
                <a:latin typeface="Tw Cen MT" pitchFamily="34" charset="0"/>
              </a:rPr>
              <a:t>                                                                                                                                                                                                                                                                 </a:t>
            </a:r>
          </a:p>
          <a:p>
            <a:pPr>
              <a:buNone/>
            </a:pPr>
            <a:r>
              <a:rPr lang="fr-FR" sz="2000" dirty="0">
                <a:solidFill>
                  <a:srgbClr val="FFFF00"/>
                </a:solidFill>
                <a:latin typeface="Tw Cen MT" pitchFamily="34" charset="0"/>
              </a:rPr>
              <a:t>                                              Dr Vladimir </a:t>
            </a:r>
            <a:r>
              <a:rPr lang="fr-FR" sz="2000" dirty="0" err="1">
                <a:solidFill>
                  <a:srgbClr val="FFFF00"/>
                </a:solidFill>
                <a:latin typeface="Tw Cen MT" pitchFamily="34" charset="0"/>
              </a:rPr>
              <a:t>Lepakhin</a:t>
            </a:r>
            <a:endParaRPr lang="fr-FR" sz="2000" dirty="0">
              <a:solidFill>
                <a:srgbClr val="FFFF00"/>
              </a:solidFill>
              <a:latin typeface="Tw Cen MT" pitchFamily="34" charset="0"/>
            </a:endParaRPr>
          </a:p>
          <a:p>
            <a:pPr>
              <a:buNone/>
            </a:pPr>
            <a:r>
              <a:rPr lang="fr-FR" sz="2000" dirty="0">
                <a:solidFill>
                  <a:srgbClr val="FFFF00"/>
                </a:solidFill>
                <a:latin typeface="Tw Cen MT" pitchFamily="34" charset="0"/>
              </a:rPr>
              <a:t>                                                      </a:t>
            </a:r>
          </a:p>
          <a:p>
            <a:endParaRPr lang="fr-FR" sz="2000" dirty="0">
              <a:solidFill>
                <a:srgbClr val="FFFF00"/>
              </a:solidFill>
              <a:latin typeface="Tw Cen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500"/>
                                        <p:tgtEl>
                                          <p:spTgt spid="3">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amond(i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578768" y="1600200"/>
            <a:ext cx="7986464" cy="715963"/>
          </a:xfrm>
        </p:spPr>
        <p:txBody>
          <a:bodyPr/>
          <a:lstStyle/>
          <a:p>
            <a:pPr algn="ctr"/>
            <a:r>
              <a:rPr lang="en-US" b="1" dirty="0">
                <a:solidFill>
                  <a:srgbClr val="FF0000"/>
                </a:solidFill>
                <a:latin typeface="Tw Cen MT" pitchFamily="34" charset="0"/>
              </a:rPr>
              <a:t>DÉFINITION</a:t>
            </a:r>
          </a:p>
        </p:txBody>
      </p:sp>
      <p:sp>
        <p:nvSpPr>
          <p:cNvPr id="17411" name="Rectangle 3"/>
          <p:cNvSpPr>
            <a:spLocks noGrp="1" noChangeArrowheads="1"/>
          </p:cNvSpPr>
          <p:nvPr>
            <p:ph idx="1"/>
          </p:nvPr>
        </p:nvSpPr>
        <p:spPr>
          <a:xfrm>
            <a:off x="578768" y="4026768"/>
            <a:ext cx="7986464" cy="1994520"/>
          </a:xfrm>
          <a:ln w="28575">
            <a:solidFill>
              <a:srgbClr val="105A5B"/>
            </a:solidFill>
          </a:ln>
        </p:spPr>
        <p:txBody>
          <a:bodyPr/>
          <a:lstStyle/>
          <a:p>
            <a:pPr lvl="0" algn="just">
              <a:buNone/>
            </a:pPr>
            <a:r>
              <a:rPr lang="fr-FR" sz="2400" dirty="0">
                <a:solidFill>
                  <a:schemeClr val="accent4">
                    <a:lumMod val="75000"/>
                  </a:schemeClr>
                </a:solidFill>
                <a:latin typeface="Tw Cen MT" pitchFamily="34" charset="0"/>
              </a:rPr>
              <a:t>la pharmacovigilance est  une Science ou ensemble d’activités</a:t>
            </a:r>
          </a:p>
          <a:p>
            <a:pPr lvl="0" algn="just">
              <a:buNone/>
            </a:pPr>
            <a:r>
              <a:rPr lang="fr-FR" sz="2400" dirty="0">
                <a:solidFill>
                  <a:schemeClr val="accent4">
                    <a:lumMod val="75000"/>
                  </a:schemeClr>
                </a:solidFill>
                <a:latin typeface="Tw Cen MT" pitchFamily="34" charset="0"/>
              </a:rPr>
              <a:t>relatives à la  </a:t>
            </a:r>
            <a:r>
              <a:rPr lang="fr-FR" sz="2400" b="1" dirty="0">
                <a:solidFill>
                  <a:schemeClr val="accent4">
                    <a:lumMod val="75000"/>
                  </a:schemeClr>
                </a:solidFill>
                <a:latin typeface="Tw Cen MT" pitchFamily="34" charset="0"/>
              </a:rPr>
              <a:t>détection</a:t>
            </a:r>
            <a:r>
              <a:rPr lang="fr-FR" sz="2400" dirty="0">
                <a:solidFill>
                  <a:schemeClr val="accent4">
                    <a:lumMod val="75000"/>
                  </a:schemeClr>
                </a:solidFill>
                <a:latin typeface="Tw Cen MT" pitchFamily="34" charset="0"/>
              </a:rPr>
              <a:t>, l’</a:t>
            </a:r>
            <a:r>
              <a:rPr lang="fr-FR" sz="2400" b="1" dirty="0">
                <a:solidFill>
                  <a:schemeClr val="accent4">
                    <a:lumMod val="75000"/>
                  </a:schemeClr>
                </a:solidFill>
                <a:latin typeface="Tw Cen MT" pitchFamily="34" charset="0"/>
              </a:rPr>
              <a:t>évaluation</a:t>
            </a:r>
            <a:r>
              <a:rPr lang="fr-FR" sz="2400" dirty="0">
                <a:solidFill>
                  <a:schemeClr val="accent4">
                    <a:lumMod val="75000"/>
                  </a:schemeClr>
                </a:solidFill>
                <a:latin typeface="Tw Cen MT" pitchFamily="34" charset="0"/>
              </a:rPr>
              <a:t>, à la </a:t>
            </a:r>
            <a:r>
              <a:rPr lang="fr-FR" sz="2400" b="1" dirty="0">
                <a:solidFill>
                  <a:schemeClr val="accent4">
                    <a:lumMod val="75000"/>
                  </a:schemeClr>
                </a:solidFill>
                <a:latin typeface="Tw Cen MT" pitchFamily="34" charset="0"/>
              </a:rPr>
              <a:t>compréhension</a:t>
            </a:r>
            <a:r>
              <a:rPr lang="fr-FR" sz="2400" dirty="0">
                <a:solidFill>
                  <a:schemeClr val="accent4">
                    <a:lumMod val="75000"/>
                  </a:schemeClr>
                </a:solidFill>
                <a:latin typeface="Tw Cen MT" pitchFamily="34" charset="0"/>
              </a:rPr>
              <a:t> et à </a:t>
            </a:r>
          </a:p>
          <a:p>
            <a:pPr lvl="0" algn="just">
              <a:buNone/>
            </a:pPr>
            <a:r>
              <a:rPr lang="fr-FR" sz="2400" dirty="0">
                <a:solidFill>
                  <a:schemeClr val="accent4">
                    <a:lumMod val="75000"/>
                  </a:schemeClr>
                </a:solidFill>
                <a:latin typeface="Tw Cen MT" pitchFamily="34" charset="0"/>
              </a:rPr>
              <a:t>la </a:t>
            </a:r>
            <a:r>
              <a:rPr lang="fr-FR" sz="2400" b="1" dirty="0">
                <a:solidFill>
                  <a:schemeClr val="accent4">
                    <a:lumMod val="75000"/>
                  </a:schemeClr>
                </a:solidFill>
                <a:latin typeface="Tw Cen MT" pitchFamily="34" charset="0"/>
              </a:rPr>
              <a:t>prévention</a:t>
            </a:r>
            <a:r>
              <a:rPr lang="fr-FR" sz="2400" dirty="0">
                <a:solidFill>
                  <a:schemeClr val="accent4">
                    <a:lumMod val="75000"/>
                  </a:schemeClr>
                </a:solidFill>
                <a:latin typeface="Tw Cen MT" pitchFamily="34" charset="0"/>
              </a:rPr>
              <a:t> des effets indésirables ou de tout autre problème </a:t>
            </a:r>
          </a:p>
          <a:p>
            <a:pPr lvl="0" algn="just">
              <a:buNone/>
            </a:pPr>
            <a:r>
              <a:rPr lang="fr-FR" sz="2400" dirty="0">
                <a:solidFill>
                  <a:schemeClr val="accent4">
                    <a:lumMod val="75000"/>
                  </a:schemeClr>
                </a:solidFill>
                <a:latin typeface="Tw Cen MT" pitchFamily="34" charset="0"/>
              </a:rPr>
              <a:t>lié aux  médicaments</a:t>
            </a:r>
            <a:r>
              <a:rPr lang="fr-FR" sz="2400" b="1" dirty="0">
                <a:solidFill>
                  <a:schemeClr val="accent4">
                    <a:lumMod val="75000"/>
                  </a:schemeClr>
                </a:solidFill>
                <a:latin typeface="Tw Cen MT" pitchFamily="34" charset="0"/>
              </a:rPr>
              <a:t>.</a:t>
            </a:r>
          </a:p>
          <a:p>
            <a:pPr algn="just">
              <a:lnSpc>
                <a:spcPct val="80000"/>
              </a:lnSpc>
            </a:pPr>
            <a:endParaRPr lang="en-US" sz="2400" dirty="0">
              <a:solidFill>
                <a:schemeClr val="accent4">
                  <a:lumMod val="75000"/>
                </a:schemeClr>
              </a:solidFill>
              <a:latin typeface="Tw Cen MT" pitchFamily="34" charset="0"/>
              <a:ea typeface="굴림" charset="-127"/>
            </a:endParaRPr>
          </a:p>
        </p:txBody>
      </p:sp>
      <p:pic>
        <p:nvPicPr>
          <p:cNvPr id="4" name="Picture 4" descr="logo_oms"/>
          <p:cNvPicPr>
            <a:picLocks noChangeAspect="1" noChangeArrowheads="1"/>
          </p:cNvPicPr>
          <p:nvPr/>
        </p:nvPicPr>
        <p:blipFill>
          <a:blip r:embed="rId3" cstate="print"/>
          <a:srcRect/>
          <a:stretch>
            <a:fillRect/>
          </a:stretch>
        </p:blipFill>
        <p:spPr bwMode="auto">
          <a:xfrm>
            <a:off x="3746473" y="2503726"/>
            <a:ext cx="1651054" cy="135732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619672" y="696813"/>
            <a:ext cx="7986464" cy="715963"/>
          </a:xfrm>
        </p:spPr>
        <p:txBody>
          <a:bodyPr/>
          <a:lstStyle/>
          <a:p>
            <a:pPr algn="ctr"/>
            <a:r>
              <a:rPr lang="en-US" sz="2800" b="1" dirty="0">
                <a:solidFill>
                  <a:srgbClr val="FF0000"/>
                </a:solidFill>
                <a:latin typeface="Tw Cen MT" pitchFamily="34" charset="0"/>
              </a:rPr>
              <a:t>JUSTIFICATION DE LA PHARMACOVIGILANCE</a:t>
            </a:r>
          </a:p>
        </p:txBody>
      </p:sp>
      <p:pic>
        <p:nvPicPr>
          <p:cNvPr id="5" name="Picture 2"/>
          <p:cNvPicPr>
            <a:picLocks noChangeAspect="1" noChangeArrowheads="1"/>
          </p:cNvPicPr>
          <p:nvPr/>
        </p:nvPicPr>
        <p:blipFill>
          <a:blip r:embed="rId3" cstate="print"/>
          <a:srcRect/>
          <a:stretch>
            <a:fillRect/>
          </a:stretch>
        </p:blipFill>
        <p:spPr bwMode="auto">
          <a:xfrm>
            <a:off x="3851920" y="2204864"/>
            <a:ext cx="1447800" cy="792088"/>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164288" y="4581128"/>
            <a:ext cx="1979712" cy="912734"/>
          </a:xfrm>
          <a:prstGeom prst="rect">
            <a:avLst/>
          </a:prstGeom>
          <a:noFill/>
          <a:ln w="9525">
            <a:noFill/>
            <a:miter lim="800000"/>
            <a:headEnd/>
            <a:tailEnd/>
          </a:ln>
        </p:spPr>
      </p:pic>
      <p:sp>
        <p:nvSpPr>
          <p:cNvPr id="7" name="Espace réservé du contenu 2"/>
          <p:cNvSpPr txBox="1">
            <a:spLocks/>
          </p:cNvSpPr>
          <p:nvPr/>
        </p:nvSpPr>
        <p:spPr bwMode="auto">
          <a:xfrm>
            <a:off x="107504" y="2060848"/>
            <a:ext cx="8891464" cy="521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fr-FR" sz="1800" b="1" i="1" u="none" strike="noStrike" kern="0" cap="none" spc="0" normalizeH="0" baseline="0" noProof="0" dirty="0">
              <a:ln>
                <a:noFill/>
              </a:ln>
              <a:solidFill>
                <a:schemeClr val="accent4">
                  <a:lumMod val="75000"/>
                </a:schemeClr>
              </a:solidFill>
              <a:effectLst/>
              <a:uLnTx/>
              <a:uFillTx/>
              <a:latin typeface="Tw Cen MT"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fr-FR" sz="2000" b="1" i="1" u="none" strike="noStrike" kern="0" cap="none" spc="0" normalizeH="0" baseline="0" noProof="0" dirty="0">
                <a:ln>
                  <a:noFill/>
                </a:ln>
                <a:solidFill>
                  <a:schemeClr val="accent4">
                    <a:lumMod val="75000"/>
                  </a:schemeClr>
                </a:solidFill>
                <a:effectLst/>
                <a:uLnTx/>
                <a:uFillTx/>
                <a:latin typeface="Tw Cen MT" pitchFamily="34" charset="0"/>
              </a:rPr>
              <a:t>Limites des Essais pré cliniques </a:t>
            </a:r>
            <a:r>
              <a:rPr kumimoji="0" lang="fr-FR" sz="1800" b="1" i="1" u="none" strike="noStrike" kern="0" cap="none" spc="0" normalizeH="0" baseline="0" noProof="0" dirty="0">
                <a:ln>
                  <a:noFill/>
                </a:ln>
                <a:solidFill>
                  <a:schemeClr val="accent4">
                    <a:lumMod val="75000"/>
                  </a:schemeClr>
                </a:solidFill>
                <a:effectLst/>
                <a:uLnTx/>
                <a:uFillTx/>
                <a:latin typeface="Tw Cen MT" pitchFamily="34" charset="0"/>
              </a:rPr>
              <a: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sz="1800" b="0" i="0" u="none" strike="noStrike" kern="0" cap="none" spc="0" normalizeH="0" baseline="0" noProof="0" dirty="0">
                <a:ln>
                  <a:noFill/>
                </a:ln>
                <a:solidFill>
                  <a:schemeClr val="accent4">
                    <a:lumMod val="75000"/>
                  </a:schemeClr>
                </a:solidFill>
                <a:effectLst/>
                <a:uLnTx/>
                <a:uFillTx/>
                <a:latin typeface="Tw Cen MT" pitchFamily="34" charset="0"/>
              </a:rPr>
              <a:t>Le nombre d’animaux testés et La durée d’observation sont limités.</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sz="1800" b="0" i="0" u="none" strike="noStrike" kern="0" cap="none" spc="0" normalizeH="0" baseline="0" noProof="0" dirty="0">
                <a:ln>
                  <a:noFill/>
                </a:ln>
                <a:solidFill>
                  <a:schemeClr val="accent4">
                    <a:lumMod val="75000"/>
                  </a:schemeClr>
                </a:solidFill>
                <a:effectLst/>
                <a:uLnTx/>
                <a:uFillTx/>
                <a:latin typeface="Tw Cen MT" pitchFamily="34" charset="0"/>
              </a:rPr>
              <a:t>La différence de la pharmacocinétique et des biotransformations du médicament                     est difficilement extrapolable à l’homme (métabolites différents).</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fr-FR" sz="1800" b="0" i="0" u="none" strike="noStrike" kern="0" cap="none" spc="0" normalizeH="0" baseline="0" noProof="0" dirty="0">
                <a:ln>
                  <a:noFill/>
                </a:ln>
                <a:solidFill>
                  <a:schemeClr val="accent4">
                    <a:lumMod val="75000"/>
                  </a:schemeClr>
                </a:solidFill>
                <a:effectLst/>
                <a:uLnTx/>
                <a:uFillTx/>
                <a:latin typeface="Tw Cen MT" pitchFamily="34" charset="0"/>
              </a:rPr>
              <a:t>Certains effets ne seront pas détectés (troubles psychiques, allergie...).</a:t>
            </a:r>
          </a:p>
          <a:p>
            <a:pPr marL="342900" indent="-342900" algn="just">
              <a:spcBef>
                <a:spcPct val="20000"/>
              </a:spcBef>
              <a:buFont typeface="Wingdings" pitchFamily="2" charset="2"/>
              <a:buChar char="v"/>
            </a:pPr>
            <a:r>
              <a:rPr lang="fr-FR" sz="2000" b="1" i="1" kern="0" baseline="0" dirty="0">
                <a:solidFill>
                  <a:schemeClr val="accent4">
                    <a:lumMod val="75000"/>
                  </a:schemeClr>
                </a:solidFill>
                <a:latin typeface="Tw Cen MT" pitchFamily="34" charset="0"/>
              </a:rPr>
              <a:t>Limites des Essais cliniques : </a:t>
            </a:r>
            <a:endParaRPr lang="fr-FR" sz="1800" kern="0" baseline="0" dirty="0">
              <a:solidFill>
                <a:schemeClr val="accent4">
                  <a:lumMod val="75000"/>
                </a:schemeClr>
              </a:solidFill>
              <a:latin typeface="Tw Cen MT" pitchFamily="34" charset="0"/>
            </a:endParaRPr>
          </a:p>
          <a:p>
            <a:pPr marL="342900" indent="-342900" algn="just">
              <a:spcBef>
                <a:spcPct val="20000"/>
              </a:spcBef>
              <a:buFontTx/>
              <a:buChar char="•"/>
            </a:pPr>
            <a:r>
              <a:rPr lang="fr-FR" sz="1800" kern="0" baseline="0" dirty="0">
                <a:solidFill>
                  <a:schemeClr val="accent4">
                    <a:lumMod val="75000"/>
                  </a:schemeClr>
                </a:solidFill>
                <a:latin typeface="Tw Cen MT" pitchFamily="34" charset="0"/>
              </a:rPr>
              <a:t>Le nombre de sujets inclus dans les essais cliniques  est limité (&lt; 5000 personnes).</a:t>
            </a:r>
          </a:p>
          <a:p>
            <a:pPr marL="342900" indent="-342900" algn="just">
              <a:spcBef>
                <a:spcPct val="20000"/>
              </a:spcBef>
              <a:buFontTx/>
              <a:buChar char="•"/>
            </a:pPr>
            <a:r>
              <a:rPr lang="fr-FR" sz="1800" kern="0" baseline="0" dirty="0">
                <a:solidFill>
                  <a:schemeClr val="accent4">
                    <a:lumMod val="75000"/>
                  </a:schemeClr>
                </a:solidFill>
                <a:latin typeface="Tw Cen MT" pitchFamily="34" charset="0"/>
              </a:rPr>
              <a:t>Sujets à risque sont écartés : enfants, vieillards, femme enceinte, IR, IH.</a:t>
            </a:r>
          </a:p>
          <a:p>
            <a:pPr marL="342900" indent="-342900" algn="just">
              <a:spcBef>
                <a:spcPct val="20000"/>
              </a:spcBef>
              <a:buFontTx/>
              <a:buChar char="•"/>
            </a:pPr>
            <a:r>
              <a:rPr lang="fr-FR" sz="1800" kern="0" baseline="0" dirty="0">
                <a:solidFill>
                  <a:schemeClr val="accent4">
                    <a:lumMod val="75000"/>
                  </a:schemeClr>
                </a:solidFill>
                <a:latin typeface="Tw Cen MT" pitchFamily="34" charset="0"/>
              </a:rPr>
              <a:t>Absence d’information sur les effets d’une prise chronique et les IAM.</a:t>
            </a:r>
          </a:p>
          <a:p>
            <a:pPr marL="342900" indent="-342900" algn="just">
              <a:spcBef>
                <a:spcPct val="20000"/>
              </a:spcBef>
              <a:buFontTx/>
              <a:buChar char="•"/>
            </a:pPr>
            <a:r>
              <a:rPr lang="fr-FR" sz="1800" kern="0" baseline="0" dirty="0">
                <a:solidFill>
                  <a:schemeClr val="accent4">
                    <a:lumMod val="75000"/>
                  </a:schemeClr>
                </a:solidFill>
                <a:latin typeface="Tw Cen MT" pitchFamily="34" charset="0"/>
              </a:rPr>
              <a:t>Déroulement en milieu hospitalier où certains facteurs de risque(irrégularités des prises, l’alimentation ou l’alcool) sont minimisés.</a:t>
            </a:r>
          </a:p>
          <a:p>
            <a:pPr marL="342900" indent="-342900" algn="just">
              <a:spcBef>
                <a:spcPct val="20000"/>
              </a:spcBef>
              <a:buFont typeface="Wingdings" pitchFamily="2" charset="2"/>
              <a:buChar char="v"/>
            </a:pPr>
            <a:r>
              <a:rPr lang="fr-FR" sz="2000" b="1" i="1" kern="0" baseline="0" dirty="0">
                <a:solidFill>
                  <a:schemeClr val="accent4">
                    <a:lumMod val="75000"/>
                  </a:schemeClr>
                </a:solidFill>
                <a:latin typeface="Tw Cen MT" pitchFamily="34" charset="0"/>
              </a:rPr>
              <a:t>Faible fréquence des effets indésirables graves :</a:t>
            </a:r>
          </a:p>
          <a:p>
            <a:pPr marL="342900" indent="-342900" algn="just">
              <a:spcBef>
                <a:spcPct val="20000"/>
              </a:spcBef>
              <a:buFontTx/>
              <a:buChar char="•"/>
            </a:pPr>
            <a:r>
              <a:rPr lang="fr-FR" sz="1800" kern="0" baseline="0" dirty="0">
                <a:solidFill>
                  <a:schemeClr val="accent4">
                    <a:lumMod val="75000"/>
                  </a:schemeClr>
                </a:solidFill>
                <a:latin typeface="Tw Cen MT" pitchFamily="34" charset="0"/>
              </a:rPr>
              <a:t>Pénicilline : 1 choc anaphylactique/47500 </a:t>
            </a:r>
            <a:r>
              <a:rPr lang="fr-FR" sz="1800" kern="0" baseline="0" dirty="0" err="1">
                <a:solidFill>
                  <a:schemeClr val="accent4">
                    <a:lumMod val="75000"/>
                  </a:schemeClr>
                </a:solidFill>
                <a:latin typeface="Tw Cen MT" pitchFamily="34" charset="0"/>
              </a:rPr>
              <a:t>Inj</a:t>
            </a:r>
            <a:r>
              <a:rPr lang="fr-FR" sz="1800" kern="0" baseline="0" dirty="0">
                <a:solidFill>
                  <a:schemeClr val="accent4">
                    <a:lumMod val="75000"/>
                  </a:schemeClr>
                </a:solidFill>
                <a:latin typeface="Tw Cen MT" pitchFamily="34" charset="0"/>
              </a:rPr>
              <a:t> </a:t>
            </a:r>
            <a:r>
              <a:rPr lang="fr-FR" sz="1800" kern="0" baseline="0" dirty="0" err="1">
                <a:solidFill>
                  <a:schemeClr val="accent4">
                    <a:lumMod val="75000"/>
                  </a:schemeClr>
                </a:solidFill>
                <a:latin typeface="Tw Cen MT" pitchFamily="34" charset="0"/>
              </a:rPr>
              <a:t>Peni</a:t>
            </a:r>
            <a:r>
              <a:rPr lang="fr-FR" sz="1800" kern="0" baseline="0" dirty="0">
                <a:solidFill>
                  <a:schemeClr val="accent4">
                    <a:lumMod val="75000"/>
                  </a:schemeClr>
                </a:solidFill>
                <a:latin typeface="Tw Cen MT" pitchFamily="34" charset="0"/>
              </a:rPr>
              <a:t>, 1 décès /100000 patients.</a:t>
            </a:r>
          </a:p>
          <a:p>
            <a:pPr marL="342900" indent="-342900" algn="just">
              <a:spcBef>
                <a:spcPct val="20000"/>
              </a:spcBef>
              <a:buFontTx/>
              <a:buChar char="•"/>
            </a:pPr>
            <a:endParaRPr kumimoji="0" lang="fr-FR" sz="1800" b="0" i="0" u="none" strike="noStrike" kern="0" cap="none" spc="0" normalizeH="0" baseline="0" noProof="0" dirty="0">
              <a:ln>
                <a:noFill/>
              </a:ln>
              <a:solidFill>
                <a:schemeClr val="accent4">
                  <a:lumMod val="75000"/>
                </a:schemeClr>
              </a:solidFill>
              <a:effectLst/>
              <a:uLnTx/>
              <a:uFillTx/>
              <a:latin typeface="Tw Cen MT"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fr-FR" sz="1800" b="0" i="0" u="none" strike="noStrike" kern="0" cap="none" spc="0" normalizeH="0" baseline="0" noProof="0" dirty="0">
                <a:ln>
                  <a:noFill/>
                </a:ln>
                <a:solidFill>
                  <a:schemeClr val="accent4">
                    <a:lumMod val="75000"/>
                  </a:schemeClr>
                </a:solidFill>
                <a:effectLst/>
                <a:uLnTx/>
                <a:uFillTx/>
                <a:latin typeface="Tw Cen MT" pitchFamily="34" charset="0"/>
              </a:rPr>
              <a: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fr-FR" sz="1800" b="0" i="1" u="none" strike="noStrike" kern="0" cap="none" spc="0" normalizeH="0" baseline="0" noProof="0" dirty="0">
                <a:ln>
                  <a:noFill/>
                </a:ln>
                <a:solidFill>
                  <a:schemeClr val="accent4">
                    <a:lumMod val="75000"/>
                  </a:schemeClr>
                </a:solidFill>
                <a:effectLst/>
                <a:uLnTx/>
                <a:uFillTx/>
                <a:latin typeface="Tw Cen MT" pitchFamily="34" charset="0"/>
              </a:rPr>
              <a:t> </a:t>
            </a:r>
            <a:endParaRPr kumimoji="0" lang="fr-FR" sz="1800" b="0" i="0" u="none" strike="noStrike" kern="0" cap="none" spc="0" normalizeH="0" baseline="0" noProof="0" dirty="0">
              <a:ln>
                <a:noFill/>
              </a:ln>
              <a:solidFill>
                <a:schemeClr val="accent4">
                  <a:lumMod val="75000"/>
                </a:schemeClr>
              </a:solidFill>
              <a:effectLst/>
              <a:uLnTx/>
              <a:uFillTx/>
              <a:latin typeface="Tw Cen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7">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1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p:cTn id="47" dur="1000" fill="hold"/>
                                        <p:tgtEl>
                                          <p:spTgt spid="7">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7">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7">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 calcmode="lin" valueType="num">
                                      <p:cBhvr>
                                        <p:cTn id="52" dur="1000" fill="hold"/>
                                        <p:tgtEl>
                                          <p:spTgt spid="7">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7">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7">
                                            <p:txEl>
                                              <p:pRg st="9" end="9"/>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ox(i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 calcmode="lin" valueType="num">
                                      <p:cBhvr>
                                        <p:cTn id="62" dur="1000" fill="hold"/>
                                        <p:tgtEl>
                                          <p:spTgt spid="7">
                                            <p:txEl>
                                              <p:pRg st="10" end="10"/>
                                            </p:txEl>
                                          </p:spTgt>
                                        </p:tgtEl>
                                        <p:attrNameLst>
                                          <p:attrName>ppt_w</p:attrName>
                                        </p:attrNameLst>
                                      </p:cBhvr>
                                      <p:tavLst>
                                        <p:tav tm="0">
                                          <p:val>
                                            <p:strVal val="#ppt_w*0.70"/>
                                          </p:val>
                                        </p:tav>
                                        <p:tav tm="100000">
                                          <p:val>
                                            <p:strVal val="#ppt_w"/>
                                          </p:val>
                                        </p:tav>
                                      </p:tavLst>
                                    </p:anim>
                                    <p:anim calcmode="lin" valueType="num">
                                      <p:cBhvr>
                                        <p:cTn id="63" dur="1000" fill="hold"/>
                                        <p:tgtEl>
                                          <p:spTgt spid="7">
                                            <p:txEl>
                                              <p:pRg st="10" end="10"/>
                                            </p:txEl>
                                          </p:spTgt>
                                        </p:tgtEl>
                                        <p:attrNameLst>
                                          <p:attrName>ppt_h</p:attrName>
                                        </p:attrNameLst>
                                      </p:cBhvr>
                                      <p:tavLst>
                                        <p:tav tm="0">
                                          <p:val>
                                            <p:strVal val="#ppt_h"/>
                                          </p:val>
                                        </p:tav>
                                        <p:tav tm="100000">
                                          <p:val>
                                            <p:strVal val="#ppt_h"/>
                                          </p:val>
                                        </p:tav>
                                      </p:tavLst>
                                    </p:anim>
                                    <p:animEffect transition="in" filter="fade">
                                      <p:cBhvr>
                                        <p:cTn id="64" dur="1000"/>
                                        <p:tgtEl>
                                          <p:spTgt spid="7">
                                            <p:txEl>
                                              <p:pRg st="10" end="10"/>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 calcmode="lin" valueType="num">
                                      <p:cBhvr>
                                        <p:cTn id="67" dur="1000" fill="hold"/>
                                        <p:tgtEl>
                                          <p:spTgt spid="7">
                                            <p:txEl>
                                              <p:pRg st="11" end="11"/>
                                            </p:txEl>
                                          </p:spTgt>
                                        </p:tgtEl>
                                        <p:attrNameLst>
                                          <p:attrName>ppt_w</p:attrName>
                                        </p:attrNameLst>
                                      </p:cBhvr>
                                      <p:tavLst>
                                        <p:tav tm="0">
                                          <p:val>
                                            <p:strVal val="#ppt_w*0.70"/>
                                          </p:val>
                                        </p:tav>
                                        <p:tav tm="100000">
                                          <p:val>
                                            <p:strVal val="#ppt_w"/>
                                          </p:val>
                                        </p:tav>
                                      </p:tavLst>
                                    </p:anim>
                                    <p:anim calcmode="lin" valueType="num">
                                      <p:cBhvr>
                                        <p:cTn id="68" dur="1000" fill="hold"/>
                                        <p:tgtEl>
                                          <p:spTgt spid="7">
                                            <p:txEl>
                                              <p:pRg st="11" end="11"/>
                                            </p:txEl>
                                          </p:spTgt>
                                        </p:tgtEl>
                                        <p:attrNameLst>
                                          <p:attrName>ppt_h</p:attrName>
                                        </p:attrNameLst>
                                      </p:cBhvr>
                                      <p:tavLst>
                                        <p:tav tm="0">
                                          <p:val>
                                            <p:strVal val="#ppt_h"/>
                                          </p:val>
                                        </p:tav>
                                        <p:tav tm="100000">
                                          <p:val>
                                            <p:strVal val="#ppt_h"/>
                                          </p:val>
                                        </p:tav>
                                      </p:tavLst>
                                    </p:anim>
                                    <p:animEffect transition="in" filter="fade">
                                      <p:cBhvr>
                                        <p:cTn id="69"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202160" y="188640"/>
            <a:ext cx="7986464" cy="715963"/>
          </a:xfrm>
        </p:spPr>
        <p:txBody>
          <a:bodyPr/>
          <a:lstStyle/>
          <a:p>
            <a:pPr algn="ctr"/>
            <a:r>
              <a:rPr lang="en-US" b="1" dirty="0">
                <a:solidFill>
                  <a:srgbClr val="FF0000"/>
                </a:solidFill>
                <a:latin typeface="Tw Cen MT" pitchFamily="34" charset="0"/>
              </a:rPr>
              <a:t>OBJECTIFS</a:t>
            </a:r>
          </a:p>
        </p:txBody>
      </p:sp>
      <p:pic>
        <p:nvPicPr>
          <p:cNvPr id="29698" name="Picture 2" descr="Afficher l'image d'origine"/>
          <p:cNvPicPr>
            <a:picLocks noChangeAspect="1" noChangeArrowheads="1"/>
          </p:cNvPicPr>
          <p:nvPr/>
        </p:nvPicPr>
        <p:blipFill>
          <a:blip r:embed="rId3" cstate="print"/>
          <a:srcRect/>
          <a:stretch>
            <a:fillRect/>
          </a:stretch>
        </p:blipFill>
        <p:spPr bwMode="auto">
          <a:xfrm>
            <a:off x="7524328" y="1412776"/>
            <a:ext cx="1619672" cy="1224136"/>
          </a:xfrm>
          <a:prstGeom prst="rect">
            <a:avLst/>
          </a:prstGeom>
          <a:noFill/>
        </p:spPr>
      </p:pic>
      <p:graphicFrame>
        <p:nvGraphicFramePr>
          <p:cNvPr id="7" name="Espace réservé du contenu 3"/>
          <p:cNvGraphicFramePr>
            <a:graphicFrameLocks noGrp="1"/>
          </p:cNvGraphicFramePr>
          <p:nvPr>
            <p:ph idx="1"/>
          </p:nvPr>
        </p:nvGraphicFramePr>
        <p:xfrm>
          <a:off x="579438" y="2514600"/>
          <a:ext cx="7985125"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3E752476-E5FD-4A26-82BE-F8601F858C55}"/>
                                            </p:graphicEl>
                                          </p:spTgt>
                                        </p:tgtEl>
                                        <p:attrNameLst>
                                          <p:attrName>style.visibility</p:attrName>
                                        </p:attrNameLst>
                                      </p:cBhvr>
                                      <p:to>
                                        <p:strVal val="visible"/>
                                      </p:to>
                                    </p:set>
                                    <p:animEffect transition="in" filter="wipe(left)">
                                      <p:cBhvr>
                                        <p:cTn id="7" dur="500"/>
                                        <p:tgtEl>
                                          <p:spTgt spid="7">
                                            <p:graphicEl>
                                              <a:dgm id="{3E752476-E5FD-4A26-82BE-F8601F858C5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graphicEl>
                                              <a:dgm id="{A4F9F6D8-4A4C-4773-B1BA-6559C73E1004}"/>
                                            </p:graphicEl>
                                          </p:spTgt>
                                        </p:tgtEl>
                                        <p:attrNameLst>
                                          <p:attrName>style.visibility</p:attrName>
                                        </p:attrNameLst>
                                      </p:cBhvr>
                                      <p:to>
                                        <p:strVal val="visible"/>
                                      </p:to>
                                    </p:set>
                                    <p:animEffect transition="in" filter="wipe(left)">
                                      <p:cBhvr>
                                        <p:cTn id="10" dur="500"/>
                                        <p:tgtEl>
                                          <p:spTgt spid="7">
                                            <p:graphicEl>
                                              <a:dgm id="{A4F9F6D8-4A4C-4773-B1BA-6559C73E10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dgm id="{A6F82E61-ACC3-409C-B4C3-1C77678E7CBA}"/>
                                            </p:graphicEl>
                                          </p:spTgt>
                                        </p:tgtEl>
                                        <p:attrNameLst>
                                          <p:attrName>style.visibility</p:attrName>
                                        </p:attrNameLst>
                                      </p:cBhvr>
                                      <p:to>
                                        <p:strVal val="visible"/>
                                      </p:to>
                                    </p:set>
                                    <p:animEffect transition="in" filter="wipe(left)">
                                      <p:cBhvr>
                                        <p:cTn id="15" dur="500"/>
                                        <p:tgtEl>
                                          <p:spTgt spid="7">
                                            <p:graphicEl>
                                              <a:dgm id="{A6F82E61-ACC3-409C-B4C3-1C77678E7CBA}"/>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D6D80C06-BE40-4764-A1F5-EFE7A152D712}"/>
                                            </p:graphicEl>
                                          </p:spTgt>
                                        </p:tgtEl>
                                        <p:attrNameLst>
                                          <p:attrName>style.visibility</p:attrName>
                                        </p:attrNameLst>
                                      </p:cBhvr>
                                      <p:to>
                                        <p:strVal val="visible"/>
                                      </p:to>
                                    </p:set>
                                    <p:animEffect transition="in" filter="wipe(left)">
                                      <p:cBhvr>
                                        <p:cTn id="18" dur="500"/>
                                        <p:tgtEl>
                                          <p:spTgt spid="7">
                                            <p:graphicEl>
                                              <a:dgm id="{D6D80C06-BE40-4764-A1F5-EFE7A152D71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dgm id="{A9973B75-33BC-45DC-931A-25AA370B88E0}"/>
                                            </p:graphicEl>
                                          </p:spTgt>
                                        </p:tgtEl>
                                        <p:attrNameLst>
                                          <p:attrName>style.visibility</p:attrName>
                                        </p:attrNameLst>
                                      </p:cBhvr>
                                      <p:to>
                                        <p:strVal val="visible"/>
                                      </p:to>
                                    </p:set>
                                    <p:animEffect transition="in" filter="wipe(left)">
                                      <p:cBhvr>
                                        <p:cTn id="23" dur="500"/>
                                        <p:tgtEl>
                                          <p:spTgt spid="7">
                                            <p:graphicEl>
                                              <a:dgm id="{A9973B75-33BC-45DC-931A-25AA370B88E0}"/>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graphicEl>
                                              <a:dgm id="{F601B7C9-888B-478D-9627-05E99998F4CE}"/>
                                            </p:graphicEl>
                                          </p:spTgt>
                                        </p:tgtEl>
                                        <p:attrNameLst>
                                          <p:attrName>style.visibility</p:attrName>
                                        </p:attrNameLst>
                                      </p:cBhvr>
                                      <p:to>
                                        <p:strVal val="visible"/>
                                      </p:to>
                                    </p:set>
                                    <p:animEffect transition="in" filter="wipe(left)">
                                      <p:cBhvr>
                                        <p:cTn id="26" dur="500"/>
                                        <p:tgtEl>
                                          <p:spTgt spid="7">
                                            <p:graphicEl>
                                              <a:dgm id="{F601B7C9-888B-478D-9627-05E99998F4C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51C95A27-B984-471D-934F-33EAEC82B2A9}"/>
                                            </p:graphicEl>
                                          </p:spTgt>
                                        </p:tgtEl>
                                        <p:attrNameLst>
                                          <p:attrName>style.visibility</p:attrName>
                                        </p:attrNameLst>
                                      </p:cBhvr>
                                      <p:to>
                                        <p:strVal val="visible"/>
                                      </p:to>
                                    </p:set>
                                    <p:animEffect transition="in" filter="wipe(left)">
                                      <p:cBhvr>
                                        <p:cTn id="31" dur="500"/>
                                        <p:tgtEl>
                                          <p:spTgt spid="7">
                                            <p:graphicEl>
                                              <a:dgm id="{51C95A27-B984-471D-934F-33EAEC82B2A9}"/>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1A0833A8-E345-4E9F-AD6E-83C0463F8A45}"/>
                                            </p:graphicEl>
                                          </p:spTgt>
                                        </p:tgtEl>
                                        <p:attrNameLst>
                                          <p:attrName>style.visibility</p:attrName>
                                        </p:attrNameLst>
                                      </p:cBhvr>
                                      <p:to>
                                        <p:strVal val="visible"/>
                                      </p:to>
                                    </p:set>
                                    <p:animEffect transition="in" filter="wipe(left)">
                                      <p:cBhvr>
                                        <p:cTn id="34" dur="500"/>
                                        <p:tgtEl>
                                          <p:spTgt spid="7">
                                            <p:graphicEl>
                                              <a:dgm id="{1A0833A8-E345-4E9F-AD6E-83C0463F8A4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F5DB24B1-B90A-4E54-904C-8CC516C13AE6}"/>
                                            </p:graphicEl>
                                          </p:spTgt>
                                        </p:tgtEl>
                                        <p:attrNameLst>
                                          <p:attrName>style.visibility</p:attrName>
                                        </p:attrNameLst>
                                      </p:cBhvr>
                                      <p:to>
                                        <p:strVal val="visible"/>
                                      </p:to>
                                    </p:set>
                                    <p:animEffect transition="in" filter="wipe(left)">
                                      <p:cBhvr>
                                        <p:cTn id="39" dur="500"/>
                                        <p:tgtEl>
                                          <p:spTgt spid="7">
                                            <p:graphicEl>
                                              <a:dgm id="{F5DB24B1-B90A-4E54-904C-8CC516C13AE6}"/>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F926BE41-404F-4038-8330-05CE706241B6}"/>
                                            </p:graphicEl>
                                          </p:spTgt>
                                        </p:tgtEl>
                                        <p:attrNameLst>
                                          <p:attrName>style.visibility</p:attrName>
                                        </p:attrNameLst>
                                      </p:cBhvr>
                                      <p:to>
                                        <p:strVal val="visible"/>
                                      </p:to>
                                    </p:set>
                                    <p:animEffect transition="in" filter="wipe(left)">
                                      <p:cBhvr>
                                        <p:cTn id="42" dur="500"/>
                                        <p:tgtEl>
                                          <p:spTgt spid="7">
                                            <p:graphicEl>
                                              <a:dgm id="{F926BE41-404F-4038-8330-05CE706241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379140" y="1555652"/>
            <a:ext cx="8385720" cy="715963"/>
          </a:xfrm>
        </p:spPr>
        <p:txBody>
          <a:bodyPr/>
          <a:lstStyle/>
          <a:p>
            <a:pPr algn="ctr"/>
            <a:r>
              <a:rPr lang="en-US" sz="2800" b="1" dirty="0">
                <a:solidFill>
                  <a:srgbClr val="FF0000"/>
                </a:solidFill>
                <a:latin typeface="Tw Cen MT" pitchFamily="34" charset="0"/>
              </a:rPr>
              <a:t>NOUVELLES MISSIONS DE LA PHARMACOVIGILANCE</a:t>
            </a:r>
          </a:p>
        </p:txBody>
      </p:sp>
      <p:sp>
        <p:nvSpPr>
          <p:cNvPr id="17411" name="Rectangle 3"/>
          <p:cNvSpPr>
            <a:spLocks noGrp="1" noChangeArrowheads="1"/>
          </p:cNvSpPr>
          <p:nvPr>
            <p:ph idx="1"/>
          </p:nvPr>
        </p:nvSpPr>
        <p:spPr>
          <a:xfrm>
            <a:off x="214282" y="2571744"/>
            <a:ext cx="8636702" cy="4071966"/>
          </a:xfrm>
          <a:ln>
            <a:solidFill>
              <a:schemeClr val="accent4">
                <a:lumMod val="75000"/>
              </a:schemeClr>
            </a:solidFill>
          </a:ln>
        </p:spPr>
        <p:txBody>
          <a:bodyPr/>
          <a:lstStyle/>
          <a:p>
            <a:pPr algn="just">
              <a:lnSpc>
                <a:spcPct val="80000"/>
              </a:lnSpc>
            </a:pPr>
            <a:r>
              <a:rPr lang="fr-FR" sz="2400" kern="1200" dirty="0">
                <a:solidFill>
                  <a:schemeClr val="accent4">
                    <a:lumMod val="75000"/>
                  </a:schemeClr>
                </a:solidFill>
                <a:latin typeface="Tw Cen MT" pitchFamily="34" charset="0"/>
              </a:rPr>
              <a:t>La notion de vigilance et son obligation, se sont étendues à d’autres secteurs que le médicament :</a:t>
            </a:r>
          </a:p>
          <a:p>
            <a:pPr algn="just">
              <a:lnSpc>
                <a:spcPct val="80000"/>
              </a:lnSpc>
            </a:pPr>
            <a:endParaRPr lang="fr-FR" sz="2000" kern="1200" dirty="0">
              <a:solidFill>
                <a:schemeClr val="accent4">
                  <a:lumMod val="75000"/>
                </a:schemeClr>
              </a:solidFill>
              <a:latin typeface="Tw Cen MT" pitchFamily="34" charset="0"/>
            </a:endParaRPr>
          </a:p>
          <a:p>
            <a:pPr lvl="1" algn="just">
              <a:buFont typeface="Wingdings" pitchFamily="2" charset="2"/>
              <a:buChar char="q"/>
            </a:pPr>
            <a:r>
              <a:rPr lang="fr-FR" sz="2000" b="1" kern="1200" dirty="0">
                <a:solidFill>
                  <a:srgbClr val="0070C0"/>
                </a:solidFill>
                <a:latin typeface="Tw Cen MT" pitchFamily="34" charset="0"/>
              </a:rPr>
              <a:t> </a:t>
            </a:r>
            <a:r>
              <a:rPr lang="fr-FR" sz="2000" b="1" kern="1200" dirty="0" err="1">
                <a:solidFill>
                  <a:srgbClr val="0070C0"/>
                </a:solidFill>
                <a:latin typeface="Tw Cen MT" pitchFamily="34" charset="0"/>
              </a:rPr>
              <a:t>Hémovigilance</a:t>
            </a:r>
            <a:r>
              <a:rPr lang="fr-FR" sz="2000" b="1" kern="1200" dirty="0">
                <a:solidFill>
                  <a:srgbClr val="0070C0"/>
                </a:solidFill>
                <a:latin typeface="Tw Cen MT" pitchFamily="34" charset="0"/>
              </a:rPr>
              <a:t> </a:t>
            </a:r>
            <a:r>
              <a:rPr lang="fr-FR" sz="2000" b="1" kern="1200" dirty="0">
                <a:solidFill>
                  <a:schemeClr val="accent4">
                    <a:lumMod val="75000"/>
                  </a:schemeClr>
                </a:solidFill>
                <a:latin typeface="Tw Cen MT" pitchFamily="34" charset="0"/>
              </a:rPr>
              <a:t>(</a:t>
            </a:r>
            <a:r>
              <a:rPr lang="fr-FR" sz="2000" kern="1200" dirty="0">
                <a:solidFill>
                  <a:schemeClr val="accent4">
                    <a:lumMod val="75000"/>
                  </a:schemeClr>
                </a:solidFill>
                <a:latin typeface="Tw Cen MT" pitchFamily="34" charset="0"/>
              </a:rPr>
              <a:t>Produits sanguins),</a:t>
            </a:r>
            <a:endParaRPr lang="fr-FR" sz="2000" b="1" kern="1200" dirty="0">
              <a:solidFill>
                <a:schemeClr val="accent4">
                  <a:lumMod val="75000"/>
                </a:schemeClr>
              </a:solidFill>
              <a:latin typeface="Tw Cen MT" pitchFamily="34" charset="0"/>
            </a:endParaRPr>
          </a:p>
          <a:p>
            <a:pPr lvl="1" algn="just">
              <a:buFont typeface="Wingdings" pitchFamily="2" charset="2"/>
              <a:buChar char="q"/>
            </a:pPr>
            <a:r>
              <a:rPr lang="fr-FR" sz="2000" b="1" kern="1200" dirty="0">
                <a:solidFill>
                  <a:srgbClr val="0070C0"/>
                </a:solidFill>
                <a:latin typeface="Tw Cen MT" pitchFamily="34" charset="0"/>
              </a:rPr>
              <a:t> </a:t>
            </a:r>
            <a:r>
              <a:rPr lang="fr-FR" sz="2000" b="1" kern="1200" dirty="0" err="1">
                <a:solidFill>
                  <a:srgbClr val="0070C0"/>
                </a:solidFill>
                <a:latin typeface="Tw Cen MT" pitchFamily="34" charset="0"/>
              </a:rPr>
              <a:t>Matériovigilance</a:t>
            </a:r>
            <a:r>
              <a:rPr lang="fr-FR" sz="2000" b="1" kern="1200" dirty="0">
                <a:solidFill>
                  <a:srgbClr val="0070C0"/>
                </a:solidFill>
                <a:latin typeface="Tw Cen MT" pitchFamily="34" charset="0"/>
              </a:rPr>
              <a:t> </a:t>
            </a:r>
            <a:r>
              <a:rPr lang="fr-FR" sz="2000" kern="1200" dirty="0">
                <a:solidFill>
                  <a:schemeClr val="accent4">
                    <a:lumMod val="75000"/>
                  </a:schemeClr>
                </a:solidFill>
                <a:latin typeface="Tw Cen MT" pitchFamily="34" charset="0"/>
              </a:rPr>
              <a:t>(dispositifs médicaux),</a:t>
            </a:r>
          </a:p>
          <a:p>
            <a:pPr lvl="1" algn="just">
              <a:buFont typeface="Wingdings" pitchFamily="2" charset="2"/>
              <a:buChar char="q"/>
            </a:pPr>
            <a:r>
              <a:rPr lang="fr-FR" sz="2000" b="1" kern="1200" dirty="0">
                <a:solidFill>
                  <a:srgbClr val="0070C0"/>
                </a:solidFill>
                <a:latin typeface="Tw Cen MT" pitchFamily="34" charset="0"/>
              </a:rPr>
              <a:t> Biovigilance</a:t>
            </a:r>
            <a:r>
              <a:rPr lang="fr-FR" sz="2000" b="1" kern="1200" dirty="0">
                <a:solidFill>
                  <a:schemeClr val="accent4">
                    <a:lumMod val="75000"/>
                  </a:schemeClr>
                </a:solidFill>
                <a:latin typeface="Tw Cen MT" pitchFamily="34" charset="0"/>
              </a:rPr>
              <a:t> </a:t>
            </a:r>
            <a:r>
              <a:rPr lang="fr-FR" sz="2000" kern="1200" dirty="0">
                <a:solidFill>
                  <a:schemeClr val="accent4">
                    <a:lumMod val="75000"/>
                  </a:schemeClr>
                </a:solidFill>
                <a:latin typeface="Tw Cen MT" pitchFamily="34" charset="0"/>
              </a:rPr>
              <a:t>(contrôle et suivi de qualité et de l’innocuité des tissus et cellules employés pour les greffes), </a:t>
            </a:r>
          </a:p>
          <a:p>
            <a:pPr lvl="1" algn="just">
              <a:buFont typeface="Wingdings" pitchFamily="2" charset="2"/>
              <a:buChar char="q"/>
            </a:pPr>
            <a:r>
              <a:rPr lang="fr-FR" sz="2000" b="1" kern="1200" dirty="0" err="1">
                <a:solidFill>
                  <a:srgbClr val="0070C0"/>
                </a:solidFill>
                <a:latin typeface="Tw Cen MT" pitchFamily="34" charset="0"/>
              </a:rPr>
              <a:t>Réactovigilance</a:t>
            </a:r>
            <a:r>
              <a:rPr lang="fr-FR" sz="2000" b="1" kern="1200" dirty="0">
                <a:solidFill>
                  <a:srgbClr val="0070C0"/>
                </a:solidFill>
                <a:latin typeface="Tw Cen MT" pitchFamily="34" charset="0"/>
              </a:rPr>
              <a:t> </a:t>
            </a:r>
            <a:r>
              <a:rPr lang="fr-FR" sz="2000" kern="1200" dirty="0">
                <a:solidFill>
                  <a:schemeClr val="accent4">
                    <a:lumMod val="75000"/>
                  </a:schemeClr>
                </a:solidFill>
                <a:latin typeface="Tw Cen MT" pitchFamily="34" charset="0"/>
              </a:rPr>
              <a:t>(réactifs de laboratoire),</a:t>
            </a:r>
          </a:p>
          <a:p>
            <a:pPr lvl="1" algn="just">
              <a:buFont typeface="Wingdings" pitchFamily="2" charset="2"/>
              <a:buChar char="q"/>
            </a:pPr>
            <a:r>
              <a:rPr lang="fr-FR" sz="2000" b="1" kern="1200" dirty="0" err="1">
                <a:solidFill>
                  <a:srgbClr val="0070C0"/>
                </a:solidFill>
                <a:latin typeface="Tw Cen MT" pitchFamily="34" charset="0"/>
              </a:rPr>
              <a:t>Addictovigilance</a:t>
            </a:r>
            <a:r>
              <a:rPr lang="fr-FR" sz="2000" b="1" kern="1200" dirty="0">
                <a:solidFill>
                  <a:srgbClr val="0070C0"/>
                </a:solidFill>
                <a:latin typeface="Tw Cen MT" pitchFamily="34" charset="0"/>
              </a:rPr>
              <a:t> </a:t>
            </a:r>
            <a:r>
              <a:rPr lang="fr-FR" sz="2000" b="1" kern="1200" dirty="0">
                <a:solidFill>
                  <a:schemeClr val="tx1"/>
                </a:solidFill>
                <a:latin typeface="Tw Cen MT" pitchFamily="34" charset="0"/>
              </a:rPr>
              <a:t>(</a:t>
            </a:r>
            <a:r>
              <a:rPr lang="fr-FR" sz="2000" kern="1200" dirty="0">
                <a:solidFill>
                  <a:schemeClr val="accent4">
                    <a:lumMod val="75000"/>
                  </a:schemeClr>
                </a:solidFill>
                <a:latin typeface="Tw Cen MT" pitchFamily="34" charset="0"/>
              </a:rPr>
              <a:t>produits psycho-actifs),</a:t>
            </a:r>
          </a:p>
          <a:p>
            <a:pPr lvl="1" algn="just">
              <a:buFont typeface="Wingdings" pitchFamily="2" charset="2"/>
              <a:buChar char="q"/>
            </a:pPr>
            <a:r>
              <a:rPr lang="fr-FR" sz="2000" b="1" kern="1200" dirty="0" err="1">
                <a:solidFill>
                  <a:srgbClr val="0070C0"/>
                </a:solidFill>
                <a:latin typeface="Tw Cen MT" pitchFamily="34" charset="0"/>
              </a:rPr>
              <a:t>Cosmétovigilance</a:t>
            </a:r>
            <a:r>
              <a:rPr lang="fr-FR" sz="2000" b="1" kern="1200" dirty="0">
                <a:solidFill>
                  <a:srgbClr val="0070C0"/>
                </a:solidFill>
                <a:latin typeface="Tw Cen MT" pitchFamily="34" charset="0"/>
              </a:rPr>
              <a:t> </a:t>
            </a:r>
            <a:r>
              <a:rPr lang="fr-FR" sz="2000" kern="1200" dirty="0">
                <a:solidFill>
                  <a:schemeClr val="tx1"/>
                </a:solidFill>
                <a:latin typeface="Tw Cen MT" pitchFamily="34" charset="0"/>
              </a:rPr>
              <a:t>(cosmétiques),</a:t>
            </a:r>
          </a:p>
          <a:p>
            <a:pPr lvl="1" algn="just">
              <a:buFont typeface="Wingdings" pitchFamily="2" charset="2"/>
              <a:buChar char="q"/>
            </a:pPr>
            <a:r>
              <a:rPr lang="fr-FR" sz="2000" b="1" kern="1200" dirty="0" err="1">
                <a:solidFill>
                  <a:srgbClr val="0070C0"/>
                </a:solidFill>
                <a:latin typeface="Tw Cen MT" pitchFamily="34" charset="0"/>
                <a:ea typeface="굴림" charset="-127"/>
              </a:rPr>
              <a:t>Phytovigilance</a:t>
            </a:r>
            <a:r>
              <a:rPr lang="fr-FR" sz="2000" b="1" kern="1200" dirty="0">
                <a:solidFill>
                  <a:srgbClr val="0070C0"/>
                </a:solidFill>
                <a:latin typeface="Tw Cen MT" pitchFamily="34" charset="0"/>
                <a:ea typeface="굴림" charset="-127"/>
              </a:rPr>
              <a:t> </a:t>
            </a:r>
            <a:r>
              <a:rPr lang="fr-FR" sz="2000" kern="1200" dirty="0">
                <a:solidFill>
                  <a:schemeClr val="tx1"/>
                </a:solidFill>
                <a:latin typeface="Tw Cen MT" pitchFamily="34" charset="0"/>
              </a:rPr>
              <a:t>(les plantes).</a:t>
            </a:r>
            <a:endParaRPr lang="en-US" sz="2000" kern="1200" dirty="0">
              <a:solidFill>
                <a:schemeClr val="tx1"/>
              </a:solidFill>
              <a:latin typeface="Tw Cen MT" pitchFamily="34" charset="0"/>
            </a:endParaRPr>
          </a:p>
        </p:txBody>
      </p:sp>
      <p:pic>
        <p:nvPicPr>
          <p:cNvPr id="17410" name="Picture 2" descr="Afficher l'image d'origine"/>
          <p:cNvPicPr>
            <a:picLocks noChangeAspect="1" noChangeArrowheads="1"/>
          </p:cNvPicPr>
          <p:nvPr/>
        </p:nvPicPr>
        <p:blipFill>
          <a:blip r:embed="rId3" cstate="print"/>
          <a:srcRect/>
          <a:stretch>
            <a:fillRect/>
          </a:stretch>
        </p:blipFill>
        <p:spPr bwMode="auto">
          <a:xfrm>
            <a:off x="2000233" y="0"/>
            <a:ext cx="7143768" cy="1440160"/>
          </a:xfrm>
          <a:prstGeom prst="rect">
            <a:avLst/>
          </a:prstGeom>
          <a:noFill/>
        </p:spPr>
      </p:pic>
    </p:spTree>
    <p:extLst>
      <p:ext uri="{BB962C8B-B14F-4D97-AF65-F5344CB8AC3E}">
        <p14:creationId xmlns:p14="http://schemas.microsoft.com/office/powerpoint/2010/main" val="116824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22984" y="404664"/>
            <a:ext cx="8385720" cy="715963"/>
          </a:xfrm>
        </p:spPr>
        <p:txBody>
          <a:bodyPr/>
          <a:lstStyle/>
          <a:p>
            <a:pPr algn="ctr"/>
            <a:r>
              <a:rPr lang="en-US" sz="3000" b="1" dirty="0">
                <a:solidFill>
                  <a:srgbClr val="FF0000"/>
                </a:solidFill>
                <a:latin typeface="Tw Cen MT" pitchFamily="34" charset="0"/>
              </a:rPr>
              <a:t>MOYENS D’ACTION </a:t>
            </a:r>
            <a:br>
              <a:rPr lang="en-US" sz="3000" b="1" dirty="0">
                <a:solidFill>
                  <a:srgbClr val="FF0000"/>
                </a:solidFill>
                <a:latin typeface="Tw Cen MT" pitchFamily="34" charset="0"/>
              </a:rPr>
            </a:br>
            <a:r>
              <a:rPr lang="en-US" sz="3000" b="1" dirty="0">
                <a:solidFill>
                  <a:srgbClr val="FF0000"/>
                </a:solidFill>
                <a:latin typeface="Tw Cen MT" pitchFamily="34" charset="0"/>
              </a:rPr>
              <a:t>DE LA PHARMACOVIGILANCE</a:t>
            </a:r>
          </a:p>
        </p:txBody>
      </p:sp>
      <p:sp>
        <p:nvSpPr>
          <p:cNvPr id="17411" name="Rectangle 3"/>
          <p:cNvSpPr>
            <a:spLocks noGrp="1" noChangeArrowheads="1"/>
          </p:cNvSpPr>
          <p:nvPr>
            <p:ph idx="1"/>
          </p:nvPr>
        </p:nvSpPr>
        <p:spPr>
          <a:xfrm>
            <a:off x="251520" y="2348880"/>
            <a:ext cx="8640960" cy="4392000"/>
          </a:xfrm>
          <a:ln>
            <a:solidFill>
              <a:schemeClr val="accent4">
                <a:lumMod val="75000"/>
              </a:schemeClr>
            </a:solidFill>
          </a:ln>
        </p:spPr>
        <p:txBody>
          <a:bodyPr/>
          <a:lstStyle/>
          <a:p>
            <a:pPr algn="just">
              <a:buFont typeface="Wingdings" pitchFamily="2" charset="2"/>
              <a:buChar char="Ø"/>
            </a:pPr>
            <a:r>
              <a:rPr lang="fr-FR" sz="1800" b="1" dirty="0">
                <a:solidFill>
                  <a:srgbClr val="0070C0"/>
                </a:solidFill>
                <a:latin typeface="Tw Cen MT" pitchFamily="34" charset="0"/>
              </a:rPr>
              <a:t> Retrait de l’AMM :</a:t>
            </a:r>
            <a:r>
              <a:rPr lang="fr-FR" sz="1800" dirty="0">
                <a:solidFill>
                  <a:srgbClr val="0070C0"/>
                </a:solidFill>
                <a:latin typeface="Tw Cen MT" pitchFamily="34" charset="0"/>
              </a:rPr>
              <a:t> </a:t>
            </a:r>
          </a:p>
          <a:p>
            <a:pPr algn="just">
              <a:buNone/>
            </a:pPr>
            <a:r>
              <a:rPr lang="fr-FR" sz="1800" dirty="0">
                <a:latin typeface="Tw Cen MT" pitchFamily="34" charset="0"/>
              </a:rPr>
              <a:t>Le plus souvent, ce sont les firmes elles-mêmes qui retirent leur produit de la vente dès que des faits inquiétants de pharmacovigilance sont signalés quelque part dans le monde.</a:t>
            </a:r>
          </a:p>
          <a:p>
            <a:pPr algn="just">
              <a:buFont typeface="Wingdings" pitchFamily="2" charset="2"/>
              <a:buChar char="Ø"/>
            </a:pPr>
            <a:r>
              <a:rPr lang="fr-FR" sz="1800" b="1" dirty="0">
                <a:solidFill>
                  <a:srgbClr val="0070C0"/>
                </a:solidFill>
                <a:latin typeface="Tw Cen MT" pitchFamily="34" charset="0"/>
              </a:rPr>
              <a:t> Suspension de l’AMM :</a:t>
            </a:r>
          </a:p>
          <a:p>
            <a:pPr algn="just">
              <a:buNone/>
            </a:pPr>
            <a:r>
              <a:rPr lang="fr-FR" sz="1800" dirty="0">
                <a:solidFill>
                  <a:schemeClr val="accent4">
                    <a:lumMod val="75000"/>
                  </a:schemeClr>
                </a:solidFill>
                <a:latin typeface="Tw Cen MT" pitchFamily="34" charset="0"/>
              </a:rPr>
              <a:t>Pour permettre (le plus souvent en accord avec la compagnie) le développement d’une enquête sur un effet dangereux éventuel.</a:t>
            </a:r>
          </a:p>
          <a:p>
            <a:pPr algn="just">
              <a:buFont typeface="Wingdings" pitchFamily="2" charset="2"/>
              <a:buChar char="Ø"/>
            </a:pPr>
            <a:r>
              <a:rPr lang="fr-FR" sz="1800" b="1" dirty="0">
                <a:solidFill>
                  <a:srgbClr val="0070C0"/>
                </a:solidFill>
                <a:latin typeface="Tw Cen MT" pitchFamily="34" charset="0"/>
              </a:rPr>
              <a:t>Restriction à la mise sur le marché </a:t>
            </a:r>
            <a:endParaRPr lang="fr-FR" sz="1800" dirty="0">
              <a:solidFill>
                <a:srgbClr val="0070C0"/>
              </a:solidFill>
              <a:latin typeface="Tw Cen MT" pitchFamily="34" charset="0"/>
            </a:endParaRPr>
          </a:p>
          <a:p>
            <a:pPr algn="just">
              <a:buFont typeface="Wingdings" pitchFamily="2" charset="2"/>
              <a:buChar char="Ø"/>
            </a:pPr>
            <a:r>
              <a:rPr lang="fr-FR" sz="1800" b="1" dirty="0">
                <a:solidFill>
                  <a:srgbClr val="0070C0"/>
                </a:solidFill>
                <a:latin typeface="Tw Cen MT" pitchFamily="34" charset="0"/>
              </a:rPr>
              <a:t>Modification des conditions d’utilisation :</a:t>
            </a:r>
            <a:r>
              <a:rPr lang="fr-FR" sz="1800" dirty="0">
                <a:solidFill>
                  <a:srgbClr val="0070C0"/>
                </a:solidFill>
                <a:latin typeface="Tw Cen MT" pitchFamily="34" charset="0"/>
              </a:rPr>
              <a:t> </a:t>
            </a:r>
          </a:p>
          <a:p>
            <a:pPr algn="just">
              <a:buNone/>
            </a:pPr>
            <a:r>
              <a:rPr lang="fr-FR" sz="1800" dirty="0">
                <a:solidFill>
                  <a:schemeClr val="accent4">
                    <a:lumMod val="75000"/>
                  </a:schemeClr>
                </a:solidFill>
                <a:latin typeface="Tw Cen MT" pitchFamily="34" charset="0"/>
              </a:rPr>
              <a:t>Restriction aux indications thérapeutiques, formulation de contre-indications, de précautions d’emploi, de mise en garde . </a:t>
            </a:r>
          </a:p>
          <a:p>
            <a:pPr algn="just">
              <a:buFont typeface="Wingdings" pitchFamily="2" charset="2"/>
              <a:buChar char="Ø"/>
            </a:pPr>
            <a:r>
              <a:rPr lang="fr-FR" sz="1800" b="1" dirty="0">
                <a:solidFill>
                  <a:srgbClr val="0070C0"/>
                </a:solidFill>
                <a:latin typeface="Tw Cen MT" pitchFamily="34" charset="0"/>
              </a:rPr>
              <a:t>Mise à jour de l’information des médecins et des pharmaciens :</a:t>
            </a:r>
            <a:r>
              <a:rPr lang="fr-FR" sz="1800" dirty="0">
                <a:solidFill>
                  <a:srgbClr val="0070C0"/>
                </a:solidFill>
                <a:latin typeface="Tw Cen MT" pitchFamily="34" charset="0"/>
              </a:rPr>
              <a:t> </a:t>
            </a:r>
          </a:p>
          <a:p>
            <a:pPr algn="just">
              <a:buNone/>
            </a:pPr>
            <a:r>
              <a:rPr lang="fr-FR" sz="1800" dirty="0">
                <a:solidFill>
                  <a:schemeClr val="accent4">
                    <a:lumMod val="75000"/>
                  </a:schemeClr>
                </a:solidFill>
                <a:latin typeface="Tw Cen MT" pitchFamily="34" charset="0"/>
              </a:rPr>
              <a:t>En particulier par la révision ,en accord avec le laboratoire, du « RCP » et de la monographie du Dictionnaire Vidal  .                                                                                                        </a:t>
            </a:r>
            <a:endParaRPr lang="fr-FR" sz="1800" b="1" dirty="0">
              <a:solidFill>
                <a:schemeClr val="accent4">
                  <a:lumMod val="75000"/>
                </a:schemeClr>
              </a:solidFill>
              <a:latin typeface="Tw Cen MT" pitchFamily="34" charset="0"/>
            </a:endParaRPr>
          </a:p>
          <a:p>
            <a:pPr algn="just">
              <a:lnSpc>
                <a:spcPct val="80000"/>
              </a:lnSpc>
            </a:pPr>
            <a:endParaRPr lang="en-US" sz="1800" dirty="0">
              <a:solidFill>
                <a:srgbClr val="247274"/>
              </a:solidFill>
              <a:latin typeface="Tw Cen MT" pitchFamily="34" charset="0"/>
              <a:ea typeface="굴림" charset="-127"/>
            </a:endParaRPr>
          </a:p>
        </p:txBody>
      </p:sp>
    </p:spTree>
    <p:extLst>
      <p:ext uri="{BB962C8B-B14F-4D97-AF65-F5344CB8AC3E}">
        <p14:creationId xmlns:p14="http://schemas.microsoft.com/office/powerpoint/2010/main" val="4158413122"/>
      </p:ext>
    </p:extLst>
  </p:cSld>
  <p:clrMapOvr>
    <a:masterClrMapping/>
  </p:clrMapOvr>
</p:sld>
</file>

<file path=ppt/theme/theme1.xml><?xml version="1.0" encoding="utf-8"?>
<a:theme xmlns:a="http://schemas.openxmlformats.org/drawingml/2006/main" name="powerpoint-template">
  <a:themeElements>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1668</TotalTime>
  <Words>2040</Words>
  <Application>Microsoft Office PowerPoint</Application>
  <PresentationFormat>Affichage à l'écran (4:3)</PresentationFormat>
  <Paragraphs>243</Paragraphs>
  <Slides>40</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Copperplate Gothic Bold</vt:lpstr>
      <vt:lpstr>Georgia</vt:lpstr>
      <vt:lpstr>Microsoft Sans Serif</vt:lpstr>
      <vt:lpstr>Times New Roman</vt:lpstr>
      <vt:lpstr>Tw Cen MT</vt:lpstr>
      <vt:lpstr>Wingdings</vt:lpstr>
      <vt:lpstr>powerpoint-template</vt:lpstr>
      <vt:lpstr>PHARMACOVIGILANCE</vt:lpstr>
      <vt:lpstr>Présentation PowerPoint</vt:lpstr>
      <vt:lpstr>INTRODUCTION</vt:lpstr>
      <vt:lpstr>HISTORIQUE</vt:lpstr>
      <vt:lpstr>DÉFINITION</vt:lpstr>
      <vt:lpstr>JUSTIFICATION DE LA PHARMACOVIGILANCE</vt:lpstr>
      <vt:lpstr>OBJECTIFS</vt:lpstr>
      <vt:lpstr>NOUVELLES MISSIONS DE LA PHARMACOVIGILANCE</vt:lpstr>
      <vt:lpstr>MOYENS D’ACTION  DE LA PHARMACOVIGILANCE</vt:lpstr>
      <vt:lpstr>ETUDE DE  LA PHARMACOVIGILANCE</vt:lpstr>
      <vt:lpstr>PRINCIPES MÉTHODOLOGIQUES</vt:lpstr>
      <vt:lpstr>PRINCIPES MÉTHODOLOGIQUES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méthode Française</vt:lpstr>
      <vt:lpstr>La méthode Française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Etude d’un cas                           clinique</vt:lpstr>
      <vt:lpstr>Cas clinique</vt:lpstr>
      <vt:lpstr>Cas clinique</vt:lpstr>
      <vt:lpstr>Cas n° 1</vt:lpstr>
      <vt:lpstr>Cas n° 1</vt:lpstr>
      <vt:lpstr>Présentation PowerPoint</vt:lpstr>
      <vt:lpstr>Présentation PowerPoint</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Administrateur</dc:creator>
  <cp:lastModifiedBy>jn</cp:lastModifiedBy>
  <cp:revision>262</cp:revision>
  <dcterms:created xsi:type="dcterms:W3CDTF">2015-10-31T13:29:38Z</dcterms:created>
  <dcterms:modified xsi:type="dcterms:W3CDTF">2026-02-25T21:22:59Z</dcterms:modified>
</cp:coreProperties>
</file>