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86" r:id="rId4"/>
    <p:sldId id="258" r:id="rId5"/>
    <p:sldId id="259" r:id="rId6"/>
    <p:sldId id="260" r:id="rId7"/>
    <p:sldId id="261" r:id="rId8"/>
    <p:sldId id="262" r:id="rId9"/>
    <p:sldId id="289" r:id="rId10"/>
    <p:sldId id="288" r:id="rId11"/>
    <p:sldId id="287" r:id="rId12"/>
    <p:sldId id="264" r:id="rId13"/>
    <p:sldId id="265" r:id="rId14"/>
    <p:sldId id="292" r:id="rId15"/>
    <p:sldId id="290" r:id="rId16"/>
    <p:sldId id="297" r:id="rId17"/>
    <p:sldId id="319" r:id="rId18"/>
    <p:sldId id="293" r:id="rId19"/>
    <p:sldId id="266" r:id="rId20"/>
    <p:sldId id="298" r:id="rId21"/>
    <p:sldId id="294" r:id="rId22"/>
    <p:sldId id="269" r:id="rId23"/>
    <p:sldId id="295" r:id="rId24"/>
    <p:sldId id="296" r:id="rId25"/>
    <p:sldId id="268" r:id="rId26"/>
    <p:sldId id="299" r:id="rId27"/>
    <p:sldId id="271" r:id="rId28"/>
    <p:sldId id="300" r:id="rId29"/>
    <p:sldId id="310" r:id="rId30"/>
    <p:sldId id="317" r:id="rId31"/>
    <p:sldId id="305" r:id="rId32"/>
    <p:sldId id="272" r:id="rId33"/>
    <p:sldId id="273" r:id="rId34"/>
    <p:sldId id="274" r:id="rId35"/>
    <p:sldId id="301" r:id="rId36"/>
    <p:sldId id="277" r:id="rId37"/>
    <p:sldId id="302" r:id="rId38"/>
    <p:sldId id="278" r:id="rId39"/>
    <p:sldId id="279" r:id="rId40"/>
    <p:sldId id="303" r:id="rId41"/>
    <p:sldId id="304" r:id="rId42"/>
    <p:sldId id="280" r:id="rId4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806" autoAdjust="0"/>
    <p:restoredTop sz="94660"/>
  </p:normalViewPr>
  <p:slideViewPr>
    <p:cSldViewPr>
      <p:cViewPr varScale="1">
        <p:scale>
          <a:sx n="75" d="100"/>
          <a:sy n="75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BE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16/03/2026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928802"/>
            <a:ext cx="7939608" cy="1828800"/>
          </a:xfrm>
        </p:spPr>
        <p:txBody>
          <a:bodyPr>
            <a:prstTxWarp prst="textPlain">
              <a:avLst/>
            </a:prstTxWarp>
            <a:normAutofit/>
            <a:scene3d>
              <a:camera prst="obliqueBottomRight"/>
              <a:lightRig rig="contrasting" dir="t">
                <a:rot lat="0" lon="0" rev="4500000"/>
              </a:lightRig>
            </a:scene3d>
            <a:sp3d extrusionH="57150" contourW="6350" prstMaterial="metal">
              <a:bevelT w="127000" h="31750" prst="divo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4800" b="1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Sympatholytiques</a:t>
            </a:r>
            <a:r>
              <a:rPr lang="fr-FR" sz="4800" b="1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914400" indent="-914400" algn="ctr"/>
            <a:r>
              <a:rPr lang="el-G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cs typeface="Times New Roman"/>
              </a:rPr>
              <a:t>α</a:t>
            </a:r>
            <a:r>
              <a:rPr lang="fr-F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cs typeface="Times New Roman"/>
              </a:rPr>
              <a:t>1 Bloquants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4637112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§"/>
            </a:pPr>
            <a:r>
              <a:rPr lang="fr-FR" dirty="0">
                <a:latin typeface="Arial Narrow" pitchFamily="34" charset="0"/>
              </a:rPr>
              <a:t>Utilisés chez le prostatique : </a:t>
            </a:r>
            <a:r>
              <a:rPr lang="fr-FR" dirty="0"/>
              <a:t> relaxation de la musculature lisse de la prostate et du col de la vessie. Cela réduit la pression sur l’urètre et facilite ainsi le passage de l’urine.</a:t>
            </a:r>
            <a:endParaRPr lang="fr-FR" dirty="0">
              <a:latin typeface="Arial Narrow" pitchFamily="34" charset="0"/>
            </a:endParaRPr>
          </a:p>
          <a:p>
            <a:pPr lvl="3">
              <a:lnSpc>
                <a:spcPct val="200000"/>
              </a:lnSpc>
            </a:pPr>
            <a:r>
              <a:rPr lang="fr-FR" sz="2400" dirty="0" err="1">
                <a:latin typeface="Arial Narrow" pitchFamily="34" charset="0"/>
              </a:rPr>
              <a:t>Doxazosine</a:t>
            </a:r>
            <a:r>
              <a:rPr lang="fr-FR" sz="2400" dirty="0">
                <a:latin typeface="Arial Narrow" pitchFamily="34" charset="0"/>
              </a:rPr>
              <a:t>: </a:t>
            </a:r>
            <a:r>
              <a:rPr lang="fr-FR" sz="2400" dirty="0" err="1">
                <a:latin typeface="Arial Narrow" pitchFamily="34" charset="0"/>
              </a:rPr>
              <a:t>Cardura</a:t>
            </a:r>
            <a:r>
              <a:rPr lang="fr-FR" sz="2400" dirty="0">
                <a:latin typeface="Arial Narrow" pitchFamily="34" charset="0"/>
                <a:cs typeface="Times New Roman"/>
              </a:rPr>
              <a:t> ®</a:t>
            </a:r>
            <a:endParaRPr lang="fr-FR" sz="2400" dirty="0">
              <a:latin typeface="Arial Narrow" pitchFamily="34" charset="0"/>
            </a:endParaRPr>
          </a:p>
          <a:p>
            <a:pPr lvl="3">
              <a:lnSpc>
                <a:spcPct val="200000"/>
              </a:lnSpc>
            </a:pPr>
            <a:r>
              <a:rPr lang="fr-FR" sz="2400" dirty="0" err="1">
                <a:latin typeface="Arial Narrow" pitchFamily="34" charset="0"/>
              </a:rPr>
              <a:t>Alfuzosine</a:t>
            </a:r>
            <a:r>
              <a:rPr lang="fr-FR" sz="2400" dirty="0">
                <a:latin typeface="Arial Narrow" pitchFamily="34" charset="0"/>
              </a:rPr>
              <a:t> : </a:t>
            </a:r>
            <a:r>
              <a:rPr lang="fr-FR" sz="2400" dirty="0" err="1">
                <a:latin typeface="Arial Narrow" pitchFamily="34" charset="0"/>
              </a:rPr>
              <a:t>xatral</a:t>
            </a:r>
            <a:r>
              <a:rPr lang="fr-FR" sz="2400" dirty="0">
                <a:latin typeface="Arial Narrow" pitchFamily="34" charset="0"/>
                <a:cs typeface="Times New Roman"/>
              </a:rPr>
              <a:t> ®</a:t>
            </a:r>
            <a:endParaRPr lang="fr-FR" sz="2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bliqueBottomRight"/>
              <a:lightRig rig="soft" dir="t">
                <a:rot lat="0" lon="0" rev="10800000"/>
              </a:lightRig>
            </a:scene3d>
            <a:sp3d extrusionH="57150">
              <a:bevelT w="27940" h="12700" prst="angle"/>
              <a:contourClr>
                <a:srgbClr val="DDDDDD"/>
              </a:contourClr>
            </a:sp3d>
          </a:bodyPr>
          <a:lstStyle/>
          <a:p>
            <a:pPr marL="914400" indent="-914400">
              <a:buFont typeface="+mj-lt"/>
              <a:buAutoNum type="arabicPeriod" startAt="2"/>
            </a:pPr>
            <a:r>
              <a:rPr lang="el-G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β</a:t>
            </a:r>
            <a:r>
              <a:rPr lang="fr-F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Narrow" pitchFamily="34" charset="0"/>
                <a:cs typeface="Times New Roman"/>
              </a:rPr>
              <a:t>-</a:t>
            </a:r>
            <a:r>
              <a:rPr lang="fr-F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Narrow" pitchFamily="34" charset="0"/>
              </a:rPr>
              <a:t>Bloquants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914400" indent="-914400" algn="ctr"/>
            <a:r>
              <a:rPr lang="fr-FR" dirty="0"/>
              <a:t> </a:t>
            </a:r>
            <a:r>
              <a:rPr lang="el-G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/>
                <a:cs typeface="Times New Roman"/>
              </a:rPr>
              <a:t>β</a:t>
            </a:r>
            <a:r>
              <a:rPr lang="fr-F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cs typeface="Times New Roman"/>
              </a:rPr>
              <a:t>-bloquants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1048" y="2276872"/>
            <a:ext cx="8153400" cy="4495800"/>
          </a:xfrm>
        </p:spPr>
        <p:txBody>
          <a:bodyPr/>
          <a:lstStyle/>
          <a:p>
            <a:r>
              <a:rPr lang="fr-FR" dirty="0">
                <a:latin typeface="Arial Narrow" pitchFamily="34" charset="0"/>
              </a:rPr>
              <a:t>Structure chimique proche des catécholamines</a:t>
            </a:r>
          </a:p>
        </p:txBody>
      </p:sp>
      <p:sp>
        <p:nvSpPr>
          <p:cNvPr id="4" name="Corde 3"/>
          <p:cNvSpPr/>
          <p:nvPr/>
        </p:nvSpPr>
        <p:spPr>
          <a:xfrm>
            <a:off x="6372200" y="3356992"/>
            <a:ext cx="2088232" cy="2290880"/>
          </a:xfrm>
          <a:prstGeom prst="chord">
            <a:avLst>
              <a:gd name="adj1" fmla="val 5207618"/>
              <a:gd name="adj2" fmla="val 1615792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156176" y="4293096"/>
            <a:ext cx="432048" cy="4320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dirty="0">
                <a:solidFill>
                  <a:schemeClr val="bg1"/>
                </a:solidFill>
                <a:latin typeface="Times New Roman"/>
                <a:cs typeface="Times New Roman"/>
              </a:rPr>
              <a:t>β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8" name="Losange 7"/>
          <p:cNvSpPr/>
          <p:nvPr/>
        </p:nvSpPr>
        <p:spPr>
          <a:xfrm>
            <a:off x="1547664" y="3933056"/>
            <a:ext cx="1008112" cy="100811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8"/>
          <p:cNvSpPr/>
          <p:nvPr/>
        </p:nvSpPr>
        <p:spPr>
          <a:xfrm flipV="1">
            <a:off x="3059832" y="4365104"/>
            <a:ext cx="2088232" cy="21602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Multiplier 9"/>
          <p:cNvSpPr/>
          <p:nvPr/>
        </p:nvSpPr>
        <p:spPr>
          <a:xfrm>
            <a:off x="5868144" y="4221088"/>
            <a:ext cx="936104" cy="648072"/>
          </a:xfrm>
          <a:prstGeom prst="mathMultiply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Propriétés pharmacologiques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9552" y="2329716"/>
            <a:ext cx="6696744" cy="64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Effet sympathomimétique intrinsèque (ASI)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9552" y="3841884"/>
            <a:ext cx="6696744" cy="64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Cardiosélectivité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11560" y="5373216"/>
            <a:ext cx="6696744" cy="64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Action stabilisatrice de membrane (ASM)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Propriétés pharmacologiques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9552" y="2329716"/>
            <a:ext cx="6696744" cy="648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Effet sympathomimétique intrinsèque (ASI)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9552" y="3841884"/>
            <a:ext cx="6696744" cy="64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Cardiosélectivité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11560" y="5373216"/>
            <a:ext cx="6696744" cy="64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Action stabilisatrice de membrane (ASM)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12968" cy="990600"/>
          </a:xfrm>
        </p:spPr>
        <p:txBody>
          <a:bodyPr>
            <a:no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Effet sympathomimétique intrinsèque (ASI)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42520" cy="478112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sz="2800" dirty="0">
                <a:latin typeface="Arial Narrow" pitchFamily="34" charset="0"/>
              </a:rPr>
              <a:t>Certains </a:t>
            </a:r>
            <a:r>
              <a:rPr lang="el-GR" sz="2800" dirty="0">
                <a:latin typeface="Arial Narrow" pitchFamily="34" charset="0"/>
                <a:cs typeface="Times New Roman"/>
              </a:rPr>
              <a:t>β</a:t>
            </a:r>
            <a:r>
              <a:rPr lang="fr-FR" sz="2800" dirty="0">
                <a:latin typeface="Arial Narrow" pitchFamily="34" charset="0"/>
                <a:cs typeface="Times New Roman"/>
              </a:rPr>
              <a:t>-bloquants ( </a:t>
            </a:r>
            <a:r>
              <a:rPr lang="fr-FR" sz="2800" dirty="0" err="1">
                <a:latin typeface="Arial Narrow" pitchFamily="34" charset="0"/>
                <a:cs typeface="Times New Roman"/>
              </a:rPr>
              <a:t>acebutolol</a:t>
            </a:r>
            <a:r>
              <a:rPr lang="fr-FR" sz="2800" dirty="0">
                <a:latin typeface="Arial Narrow" pitchFamily="34" charset="0"/>
                <a:cs typeface="Times New Roman"/>
              </a:rPr>
              <a:t>) stimulent faiblement les récepteurs </a:t>
            </a:r>
            <a:r>
              <a:rPr lang="el-GR" sz="2800" dirty="0">
                <a:latin typeface="Arial Narrow" pitchFamily="34" charset="0"/>
                <a:cs typeface="Times New Roman"/>
              </a:rPr>
              <a:t>β</a:t>
            </a:r>
            <a:r>
              <a:rPr lang="fr-FR" sz="2800" dirty="0">
                <a:latin typeface="Arial Narrow" pitchFamily="34" charset="0"/>
                <a:cs typeface="Times New Roman"/>
              </a:rPr>
              <a:t> (agonistes partiels).</a:t>
            </a:r>
          </a:p>
          <a:p>
            <a:pPr>
              <a:lnSpc>
                <a:spcPct val="150000"/>
              </a:lnSpc>
              <a:buNone/>
            </a:pPr>
            <a:endParaRPr lang="fr-FR" sz="2800" dirty="0">
              <a:latin typeface="Arial Narrow" pitchFamily="34" charset="0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fr-FR" sz="2800" dirty="0">
                <a:latin typeface="Arial Narrow" pitchFamily="34" charset="0"/>
                <a:cs typeface="Times New Roman"/>
              </a:rPr>
              <a:t>la bradycardie est moins intense</a:t>
            </a:r>
          </a:p>
          <a:p>
            <a:pPr>
              <a:lnSpc>
                <a:spcPct val="150000"/>
              </a:lnSpc>
            </a:pPr>
            <a:endParaRPr lang="fr-FR" sz="2800" dirty="0">
              <a:latin typeface="Arial Narrow" pitchFamily="34" charset="0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fr-FR" sz="2800" dirty="0">
                <a:latin typeface="Arial Narrow" pitchFamily="34" charset="0"/>
                <a:cs typeface="Times New Roman"/>
              </a:rPr>
              <a:t>Ces substances à ASI exposent moins à la défaillance cardiaque et au bronchospasme</a:t>
            </a:r>
            <a:r>
              <a:rPr lang="fr-FR" dirty="0">
                <a:latin typeface="Times New Roman"/>
                <a:cs typeface="Times New Roman"/>
              </a:rPr>
              <a:t>.</a:t>
            </a:r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fr-FR" sz="2700" b="1" u="sng" cap="all" dirty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 Narrow" pitchFamily="34" charset="0"/>
              </a:rPr>
              <a:t> Intérêt ASI </a:t>
            </a:r>
          </a:p>
          <a:p>
            <a:pPr lvl="5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personne âgée</a:t>
            </a:r>
          </a:p>
          <a:p>
            <a:pPr lvl="5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Profil lipidique</a:t>
            </a:r>
          </a:p>
          <a:p>
            <a:pPr lvl="5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Migraine!!!!</a:t>
            </a:r>
          </a:p>
          <a:p>
            <a:pPr>
              <a:lnSpc>
                <a:spcPct val="200000"/>
              </a:lnSpc>
            </a:pP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79512" y="134144"/>
            <a:ext cx="8712968" cy="99060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Effet sympathomimétique intrinsèque (ASI)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Remarques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800" dirty="0">
                <a:latin typeface="Arial Narrow" pitchFamily="34" charset="0"/>
              </a:rPr>
              <a:t>Stimulation </a:t>
            </a:r>
            <a:r>
              <a:rPr lang="el-GR" sz="2800" dirty="0">
                <a:latin typeface="Arial Narrow" pitchFamily="34" charset="0"/>
              </a:rPr>
              <a:t>β</a:t>
            </a:r>
            <a:r>
              <a:rPr lang="fr-FR" sz="2800" dirty="0">
                <a:latin typeface="Arial Narrow" pitchFamily="34" charset="0"/>
              </a:rPr>
              <a:t>:          de la lipolyse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latin typeface="Arial Narrow" pitchFamily="34" charset="0"/>
              </a:rPr>
              <a:t>Stimulation </a:t>
            </a:r>
            <a:r>
              <a:rPr lang="el-GR" sz="2800" dirty="0">
                <a:latin typeface="Arial Narrow" pitchFamily="34" charset="0"/>
              </a:rPr>
              <a:t>α</a:t>
            </a:r>
            <a:r>
              <a:rPr lang="fr-FR" sz="2800" dirty="0">
                <a:latin typeface="Arial Narrow" pitchFamily="34" charset="0"/>
              </a:rPr>
              <a:t>: inhibition de la lipolyse</a:t>
            </a:r>
          </a:p>
          <a:p>
            <a:pPr>
              <a:buNone/>
            </a:pP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ASI ou </a:t>
            </a:r>
            <a:r>
              <a:rPr lang="el-GR" sz="2800" b="1" dirty="0">
                <a:solidFill>
                  <a:srgbClr val="7030A0"/>
                </a:solidFill>
                <a:latin typeface="Arial Narrow" pitchFamily="34" charset="0"/>
              </a:rPr>
              <a:t>α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 bloqueur  pour diminuer les risques de perturbation du profil lipidique</a:t>
            </a:r>
          </a:p>
          <a:p>
            <a:pPr>
              <a:buNone/>
            </a:pPr>
            <a:endParaRPr lang="fr-FR" sz="2800" b="1" dirty="0">
              <a:solidFill>
                <a:srgbClr val="7030A0"/>
              </a:solidFill>
              <a:latin typeface="Arial Narrow" pitchFamily="34" charset="0"/>
            </a:endParaRPr>
          </a:p>
          <a:p>
            <a:endParaRPr lang="fr-FR" dirty="0">
              <a:latin typeface="Times New Roman"/>
              <a:cs typeface="Times New Roman"/>
            </a:endParaRPr>
          </a:p>
          <a:p>
            <a:endParaRPr lang="fr-FR" dirty="0"/>
          </a:p>
        </p:txBody>
      </p:sp>
      <p:cxnSp>
        <p:nvCxnSpPr>
          <p:cNvPr id="4" name="Connecteur droit avec flèche 3"/>
          <p:cNvCxnSpPr/>
          <p:nvPr/>
        </p:nvCxnSpPr>
        <p:spPr>
          <a:xfrm flipV="1">
            <a:off x="3275856" y="1772816"/>
            <a:ext cx="288032" cy="28803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42432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Propriétés pharmacologiques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9552" y="2329716"/>
            <a:ext cx="6696744" cy="64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Effet sympathomimétique intrinsèque (ASI)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9552" y="3841884"/>
            <a:ext cx="6696744" cy="64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Cardiosélectivité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11560" y="5373216"/>
            <a:ext cx="6696744" cy="64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Action stabilisatrice de membrane (ASM)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Cardiosélectivité</a:t>
            </a:r>
            <a:endParaRPr lang="fr-FR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Narrow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5069160"/>
          </a:xfrm>
        </p:spPr>
        <p:txBody>
          <a:bodyPr>
            <a:noAutofit/>
          </a:bodyPr>
          <a:lstStyle/>
          <a:p>
            <a:r>
              <a:rPr lang="fr-FR" sz="2800" dirty="0">
                <a:latin typeface="Arial Narrow" pitchFamily="34" charset="0"/>
              </a:rPr>
              <a:t>Certains </a:t>
            </a:r>
            <a:r>
              <a:rPr lang="el-GR" sz="2800" dirty="0">
                <a:latin typeface="Arial Narrow" pitchFamily="34" charset="0"/>
              </a:rPr>
              <a:t>β</a:t>
            </a:r>
            <a:r>
              <a:rPr lang="fr-FR" sz="2800" dirty="0">
                <a:latin typeface="Arial Narrow" pitchFamily="34" charset="0"/>
              </a:rPr>
              <a:t>-bloquants agissent simultanément sur les récepteurs </a:t>
            </a:r>
            <a:r>
              <a:rPr lang="el-GR" sz="2800" dirty="0">
                <a:latin typeface="Arial Narrow" pitchFamily="34" charset="0"/>
              </a:rPr>
              <a:t>β</a:t>
            </a:r>
            <a:r>
              <a:rPr lang="fr-FR" sz="2800" dirty="0">
                <a:latin typeface="Arial Narrow" pitchFamily="34" charset="0"/>
              </a:rPr>
              <a:t>1 et</a:t>
            </a:r>
            <a:r>
              <a:rPr lang="el-GR" sz="2800" dirty="0">
                <a:latin typeface="Arial Narrow" pitchFamily="34" charset="0"/>
              </a:rPr>
              <a:t> β</a:t>
            </a:r>
            <a:r>
              <a:rPr lang="fr-FR" sz="2800" dirty="0">
                <a:latin typeface="Arial Narrow" pitchFamily="34" charset="0"/>
              </a:rPr>
              <a:t>2; tandis que d’autres </a:t>
            </a:r>
            <a:r>
              <a:rPr lang="fr-FR" sz="2800" dirty="0" err="1">
                <a:latin typeface="Arial Narrow" pitchFamily="34" charset="0"/>
              </a:rPr>
              <a:t>cardioselectifs</a:t>
            </a:r>
            <a:r>
              <a:rPr lang="fr-FR" sz="2800" dirty="0">
                <a:latin typeface="Arial Narrow" pitchFamily="34" charset="0"/>
              </a:rPr>
              <a:t> 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n’agissent que sur les récepteurs </a:t>
            </a:r>
            <a:r>
              <a:rPr lang="el-GR" sz="2800" b="1" dirty="0">
                <a:solidFill>
                  <a:srgbClr val="7030A0"/>
                </a:solidFill>
                <a:latin typeface="Arial Narrow" pitchFamily="34" charset="0"/>
              </a:rPr>
              <a:t>β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1</a:t>
            </a:r>
            <a:r>
              <a:rPr lang="fr-FR" sz="2800" dirty="0">
                <a:latin typeface="Arial Narrow" pitchFamily="34" charset="0"/>
              </a:rPr>
              <a:t>.</a:t>
            </a:r>
          </a:p>
          <a:p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Ces derniers n’ayant pas d’effet sur les recteurs </a:t>
            </a:r>
            <a:r>
              <a:rPr lang="el-GR" sz="2800" dirty="0">
                <a:latin typeface="Arial Narrow" pitchFamily="34" charset="0"/>
              </a:rPr>
              <a:t>β</a:t>
            </a:r>
            <a:r>
              <a:rPr lang="fr-FR" sz="2800" dirty="0">
                <a:latin typeface="Arial Narrow" pitchFamily="34" charset="0"/>
              </a:rPr>
              <a:t>2 bronchiques n’exposent pas aux crises d’asthme.</a:t>
            </a:r>
          </a:p>
          <a:p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Cependant leur utilisation chez 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l’asthmatique,</a:t>
            </a:r>
            <a:r>
              <a:rPr lang="fr-FR" sz="2800" dirty="0">
                <a:latin typeface="Arial Narrow" pitchFamily="34" charset="0"/>
              </a:rPr>
              <a:t> le 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bronchiteux</a:t>
            </a:r>
            <a:r>
              <a:rPr lang="fr-FR" sz="2800" dirty="0">
                <a:latin typeface="Arial Narrow" pitchFamily="34" charset="0"/>
              </a:rPr>
              <a:t> 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chronique</a:t>
            </a:r>
            <a:r>
              <a:rPr lang="fr-FR" sz="2800" dirty="0">
                <a:latin typeface="Arial Narrow" pitchFamily="34" charset="0"/>
              </a:rPr>
              <a:t> et le 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diabétique</a:t>
            </a:r>
            <a:r>
              <a:rPr lang="fr-FR" sz="2800" dirty="0">
                <a:latin typeface="Arial Narrow" pitchFamily="34" charset="0"/>
              </a:rPr>
              <a:t> se fait sous 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surveillance étroite</a:t>
            </a:r>
            <a:r>
              <a:rPr lang="fr-FR" sz="2800" dirty="0"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1187624" y="3068960"/>
            <a:ext cx="7123113" cy="3096344"/>
          </a:xfrm>
        </p:spPr>
        <p:txBody>
          <a:bodyPr>
            <a:noAutofit/>
            <a:scene3d>
              <a:camera prst="obliqueBottomLef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  <a:ea typeface="+mj-ea"/>
                <a:cs typeface="+mj-cs"/>
              </a:rPr>
              <a:t>Sympatholytiques directs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buNone/>
            </a:pPr>
            <a:r>
              <a:rPr lang="fr-FR" sz="2700" b="1" u="sng" cap="all" dirty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 Narrow" pitchFamily="34" charset="0"/>
              </a:rPr>
              <a:t>Intérêt de la </a:t>
            </a:r>
            <a:r>
              <a:rPr lang="fr-FR" sz="2700" b="1" u="sng" cap="all" dirty="0" err="1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 Narrow" pitchFamily="34" charset="0"/>
              </a:rPr>
              <a:t>cardiosélectivité</a:t>
            </a:r>
            <a:r>
              <a:rPr lang="fr-FR" sz="2700" b="1" u="sng" cap="all" dirty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 Narrow" pitchFamily="34" charset="0"/>
              </a:rPr>
              <a:t> </a:t>
            </a:r>
          </a:p>
          <a:p>
            <a:pPr lvl="4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asthme</a:t>
            </a:r>
          </a:p>
          <a:p>
            <a:pPr lvl="4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Diabète</a:t>
            </a:r>
          </a:p>
          <a:p>
            <a:pPr lvl="4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Froid aux extrémités ( problèmes d’artérites)</a:t>
            </a:r>
          </a:p>
          <a:p>
            <a:pPr lvl="4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Femme enceinte</a:t>
            </a:r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fr-FR" sz="3600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Cardiosélectivité</a:t>
            </a:r>
            <a:endParaRPr lang="fr-FR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Propriétés pharmacologiques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539552" y="2329716"/>
            <a:ext cx="6696744" cy="64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Effet sympathomimétique intrinsèque (ASI)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539552" y="3841884"/>
            <a:ext cx="6696744" cy="648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Cardiosélectivité</a:t>
            </a:r>
            <a:endParaRPr lang="fr-FR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11560" y="5373216"/>
            <a:ext cx="6696744" cy="648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 Narrow" pitchFamily="34" charset="0"/>
              </a:rPr>
              <a:t>Action stabilisatrice de membrane (ASM)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Action stabilisatrice de membrane (ASM)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800" dirty="0">
                <a:latin typeface="Arial Narrow" pitchFamily="34" charset="0"/>
              </a:rPr>
              <a:t>La cellule myocardique devient 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moins excitable (effet </a:t>
            </a:r>
            <a:r>
              <a:rPr lang="fr-FR" sz="2800" b="1" dirty="0" err="1">
                <a:solidFill>
                  <a:srgbClr val="7030A0"/>
                </a:solidFill>
                <a:latin typeface="Arial Narrow" pitchFamily="34" charset="0"/>
              </a:rPr>
              <a:t>quinidine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 </a:t>
            </a:r>
            <a:r>
              <a:rPr lang="fr-FR" sz="2800" b="1" dirty="0" err="1">
                <a:solidFill>
                  <a:srgbClr val="7030A0"/>
                </a:solidFill>
                <a:latin typeface="Arial Narrow" pitchFamily="34" charset="0"/>
              </a:rPr>
              <a:t>like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)</a:t>
            </a:r>
            <a:r>
              <a:rPr lang="fr-FR" sz="2800" dirty="0">
                <a:latin typeface="Arial Narrow" pitchFamily="34" charset="0"/>
              </a:rPr>
              <a:t> ce qui leur confère un effet </a:t>
            </a:r>
            <a:r>
              <a:rPr lang="fr-FR" sz="2800" b="1" dirty="0" err="1">
                <a:solidFill>
                  <a:srgbClr val="7030A0"/>
                </a:solidFill>
                <a:latin typeface="Arial Narrow" pitchFamily="34" charset="0"/>
              </a:rPr>
              <a:t>antiarythmique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.</a:t>
            </a:r>
            <a:r>
              <a:rPr lang="fr-FR" sz="2800" dirty="0">
                <a:latin typeface="Arial Narrow" pitchFamily="34" charset="0"/>
              </a:rPr>
              <a:t> [à doses élevées]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Indications des </a:t>
            </a:r>
            <a:r>
              <a:rPr lang="el-G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β</a:t>
            </a:r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-bloquants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298504" cy="50691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dirty="0">
                <a:latin typeface="Arial Narrow" pitchFamily="34" charset="0"/>
              </a:rPr>
              <a:t>HTA: essentiellement par:</a:t>
            </a:r>
          </a:p>
          <a:p>
            <a:pPr lvl="3">
              <a:buNone/>
            </a:pPr>
            <a:r>
              <a:rPr lang="fr-FR" sz="2400" dirty="0">
                <a:latin typeface="Arial Narrow" pitchFamily="34" charset="0"/>
              </a:rPr>
              <a:t>                  du débit cardiaque</a:t>
            </a:r>
          </a:p>
          <a:p>
            <a:pPr lvl="3">
              <a:buNone/>
            </a:pPr>
            <a:r>
              <a:rPr lang="fr-FR" sz="2400" dirty="0">
                <a:latin typeface="Arial Narrow" pitchFamily="34" charset="0"/>
              </a:rPr>
              <a:t>                  de la sécrétion de rénine</a:t>
            </a:r>
          </a:p>
          <a:p>
            <a:pPr lvl="2">
              <a:buFont typeface="Wingdings" pitchFamily="2" charset="2"/>
              <a:buChar char="q"/>
            </a:pPr>
            <a:endParaRPr lang="fr-FR" sz="2400" dirty="0"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>
                <a:latin typeface="Arial Narrow" pitchFamily="34" charset="0"/>
              </a:rPr>
              <a:t>Angine de poitrine: Angor</a:t>
            </a:r>
          </a:p>
          <a:p>
            <a:pPr>
              <a:buNone/>
            </a:pPr>
            <a:r>
              <a:rPr lang="fr-FR" sz="2400" dirty="0">
                <a:latin typeface="Arial Narrow" pitchFamily="34" charset="0"/>
              </a:rPr>
              <a:t>              Par réduction du travail du myocarde</a:t>
            </a:r>
          </a:p>
          <a:p>
            <a:pPr>
              <a:buFont typeface="Wingdings" pitchFamily="2" charset="2"/>
              <a:buChar char="q"/>
            </a:pPr>
            <a:endParaRPr lang="fr-FR" sz="2400" dirty="0"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>
                <a:latin typeface="Arial Narrow" pitchFamily="34" charset="0"/>
              </a:rPr>
              <a:t>Trouble du rythme cardiaque (arythmies </a:t>
            </a:r>
            <a:r>
              <a:rPr lang="fr-FR" sz="2400" dirty="0" err="1">
                <a:latin typeface="Arial Narrow" pitchFamily="34" charset="0"/>
              </a:rPr>
              <a:t>digitaliques</a:t>
            </a:r>
            <a:r>
              <a:rPr lang="fr-FR" sz="2400" dirty="0">
                <a:latin typeface="Arial Narrow" pitchFamily="34" charset="0"/>
              </a:rPr>
              <a:t>)</a:t>
            </a:r>
          </a:p>
          <a:p>
            <a:pPr>
              <a:buFont typeface="Wingdings" pitchFamily="2" charset="2"/>
              <a:buChar char="q"/>
            </a:pPr>
            <a:endParaRPr lang="fr-FR" sz="2400" dirty="0"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>
                <a:latin typeface="Arial Narrow" pitchFamily="34" charset="0"/>
              </a:rPr>
              <a:t>Glaucome : </a:t>
            </a:r>
            <a:r>
              <a:rPr lang="fr-FR" sz="2400" dirty="0" err="1">
                <a:latin typeface="Arial Narrow" pitchFamily="34" charset="0"/>
              </a:rPr>
              <a:t>timolol</a:t>
            </a:r>
            <a:r>
              <a:rPr lang="fr-FR" sz="2400" dirty="0">
                <a:latin typeface="Arial Narrow" pitchFamily="34" charset="0"/>
              </a:rPr>
              <a:t> en collyre                     la tension oculaire                                      		efficace dans le trt du glaucome </a:t>
            </a:r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2555776" y="2132856"/>
            <a:ext cx="144016" cy="216024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627784" y="2492896"/>
            <a:ext cx="144016" cy="216024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5364088" y="5733256"/>
            <a:ext cx="144016" cy="216024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Flèche droite 10"/>
          <p:cNvSpPr/>
          <p:nvPr/>
        </p:nvSpPr>
        <p:spPr>
          <a:xfrm>
            <a:off x="4499992" y="5733256"/>
            <a:ext cx="504056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>
            <a:off x="8100392" y="5733256"/>
            <a:ext cx="504056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Indications des </a:t>
            </a:r>
            <a:r>
              <a:rPr lang="el-G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β</a:t>
            </a:r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-bloquants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424936" cy="4997152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Arial Narrow" pitchFamily="34" charset="0"/>
              </a:rPr>
              <a:t>Prévention des hémorragies digestives en cas d’hypertension portale. ( ralentissement de la circulation hépatique)</a:t>
            </a:r>
          </a:p>
          <a:p>
            <a:pPr>
              <a:buNone/>
            </a:pPr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Thyréotoxicose</a:t>
            </a:r>
          </a:p>
          <a:p>
            <a:pPr>
              <a:buNone/>
            </a:pPr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Anxiété , migraine, (IDM),</a:t>
            </a:r>
          </a:p>
          <a:p>
            <a:pPr>
              <a:buNone/>
            </a:pPr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 tremblements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687408" y="5143512"/>
            <a:ext cx="1494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Arial Narrow" pitchFamily="34" charset="0"/>
              </a:rPr>
              <a:t>Parkinson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3571868" y="5786454"/>
            <a:ext cx="2000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Arial Narrow" pitchFamily="34" charset="0"/>
              </a:rPr>
              <a:t>dus au lithium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2571736" y="5500702"/>
            <a:ext cx="1080120" cy="28803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571736" y="5857892"/>
            <a:ext cx="1008112" cy="28803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Contre-indications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741512"/>
            <a:ext cx="8153400" cy="4495800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Arial Narrow" pitchFamily="34" charset="0"/>
              </a:rPr>
              <a:t>Insuffisance cardiaque</a:t>
            </a:r>
          </a:p>
          <a:p>
            <a:r>
              <a:rPr lang="fr-FR" sz="2800" dirty="0">
                <a:latin typeface="Arial Narrow" pitchFamily="34" charset="0"/>
              </a:rPr>
              <a:t>Troubles de la conduction auriculo-ventriculaire (bloc auriculo-ventriculaire)</a:t>
            </a:r>
          </a:p>
          <a:p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Asthme et bronchite chronique</a:t>
            </a:r>
          </a:p>
          <a:p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Syndrome de Raynaud</a:t>
            </a:r>
          </a:p>
          <a:p>
            <a:pPr>
              <a:buNone/>
            </a:pPr>
            <a:endParaRPr lang="fr-FR" sz="3400" dirty="0">
              <a:latin typeface="Arial Narrow" pitchFamily="34" charset="0"/>
            </a:endParaRPr>
          </a:p>
          <a:p>
            <a:endParaRPr lang="fr-FR" sz="3400" dirty="0">
              <a:latin typeface="Arial Narrow" pitchFamily="34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Contre-indications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23056" y="1957536"/>
            <a:ext cx="8153400" cy="4495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800" dirty="0">
                <a:latin typeface="Arial Narrow" pitchFamily="34" charset="0"/>
              </a:rPr>
              <a:t>Gangrène; nécrose cutanée</a:t>
            </a:r>
          </a:p>
          <a:p>
            <a:pPr>
              <a:buFont typeface="Wingdings" pitchFamily="2" charset="2"/>
              <a:buChar char="q"/>
            </a:pPr>
            <a:endParaRPr lang="fr-FR" sz="2800" dirty="0"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800" dirty="0">
                <a:latin typeface="Arial Narrow" pitchFamily="34" charset="0"/>
              </a:rPr>
              <a:t>Phéochromocytome</a:t>
            </a:r>
          </a:p>
          <a:p>
            <a:pPr>
              <a:buFont typeface="Wingdings" pitchFamily="2" charset="2"/>
              <a:buChar char="q"/>
            </a:pPr>
            <a:endParaRPr lang="fr-FR" sz="2800" dirty="0">
              <a:latin typeface="Arial Narrow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800" dirty="0">
                <a:latin typeface="Arial Narrow" pitchFamily="34" charset="0"/>
              </a:rPr>
              <a:t>Dépression</a:t>
            </a:r>
          </a:p>
          <a:p>
            <a:pPr>
              <a:buFont typeface="Wingdings" pitchFamily="2" charset="2"/>
              <a:buChar char="q"/>
            </a:pPr>
            <a:endParaRPr lang="fr-FR" sz="28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EI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560" y="1076340"/>
            <a:ext cx="8153400" cy="4495800"/>
          </a:xfrm>
        </p:spPr>
        <p:txBody>
          <a:bodyPr>
            <a:noAutofit/>
          </a:bodyPr>
          <a:lstStyle/>
          <a:p>
            <a:pPr>
              <a:lnSpc>
                <a:spcPct val="250000"/>
              </a:lnSpc>
            </a:pPr>
            <a:r>
              <a:rPr lang="fr-FR" sz="2800" dirty="0">
                <a:latin typeface="Arial Narrow" pitchFamily="34" charset="0"/>
              </a:rPr>
              <a:t>Bradycardie </a:t>
            </a:r>
          </a:p>
          <a:p>
            <a:pPr>
              <a:lnSpc>
                <a:spcPct val="250000"/>
              </a:lnSpc>
            </a:pPr>
            <a:r>
              <a:rPr lang="fr-FR" sz="2800" dirty="0">
                <a:latin typeface="Arial Narrow" pitchFamily="34" charset="0"/>
              </a:rPr>
              <a:t>Trouble de la conduction auriculo-ventriculaire</a:t>
            </a:r>
          </a:p>
          <a:p>
            <a:pPr>
              <a:lnSpc>
                <a:spcPct val="250000"/>
              </a:lnSpc>
            </a:pPr>
            <a:r>
              <a:rPr lang="fr-FR" sz="2800" dirty="0">
                <a:latin typeface="Arial Narrow" pitchFamily="34" charset="0"/>
              </a:rPr>
              <a:t>Syndrome de Raynaud, artérite, extrémités froides (Fumeurs)</a:t>
            </a:r>
          </a:p>
          <a:p>
            <a:pPr>
              <a:lnSpc>
                <a:spcPct val="250000"/>
              </a:lnSpc>
            </a:pPr>
            <a:r>
              <a:rPr lang="fr-FR" sz="2800" dirty="0">
                <a:latin typeface="Arial Narrow" pitchFamily="34" charset="0"/>
              </a:rPr>
              <a:t>Perturbation du métabolisme lipidique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EI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8153400" cy="4495800"/>
          </a:xfrm>
        </p:spPr>
        <p:txBody>
          <a:bodyPr>
            <a:noAutofit/>
          </a:bodyPr>
          <a:lstStyle/>
          <a:p>
            <a:pPr>
              <a:lnSpc>
                <a:spcPct val="250000"/>
              </a:lnSpc>
            </a:pPr>
            <a:r>
              <a:rPr lang="fr-FR" sz="2800" dirty="0">
                <a:latin typeface="Arial Narrow" pitchFamily="34" charset="0"/>
              </a:rPr>
              <a:t>Hallucinations, cauchemars, insomnies</a:t>
            </a:r>
          </a:p>
          <a:p>
            <a:pPr>
              <a:lnSpc>
                <a:spcPct val="250000"/>
              </a:lnSpc>
            </a:pPr>
            <a:r>
              <a:rPr lang="fr-FR" sz="2800" dirty="0">
                <a:latin typeface="Arial Narrow" pitchFamily="34" charset="0"/>
              </a:rPr>
              <a:t>Nausées, </a:t>
            </a:r>
            <a:r>
              <a:rPr lang="fr-FR" sz="2800" dirty="0" err="1">
                <a:latin typeface="Arial Narrow" pitchFamily="34" charset="0"/>
              </a:rPr>
              <a:t>epigastralgies</a:t>
            </a:r>
            <a:r>
              <a:rPr lang="fr-FR" sz="2800" dirty="0">
                <a:latin typeface="Arial Narrow" pitchFamily="34" charset="0"/>
              </a:rPr>
              <a:t>, diarrhées, constipation, asthénie.</a:t>
            </a:r>
          </a:p>
          <a:p>
            <a:pPr>
              <a:lnSpc>
                <a:spcPct val="250000"/>
              </a:lnSpc>
            </a:pPr>
            <a:r>
              <a:rPr lang="fr-FR" sz="2800" dirty="0">
                <a:latin typeface="Arial Narrow" pitchFamily="34" charset="0"/>
              </a:rPr>
              <a:t>Insuffisance cardiaque</a:t>
            </a:r>
          </a:p>
          <a:p>
            <a:pPr>
              <a:lnSpc>
                <a:spcPct val="250000"/>
              </a:lnSpc>
            </a:pPr>
            <a:r>
              <a:rPr lang="fr-FR" sz="2800" dirty="0">
                <a:latin typeface="Arial Narrow" pitchFamily="34" charset="0"/>
              </a:rPr>
              <a:t>Hypoglycémie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995936" y="4941168"/>
            <a:ext cx="1592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>
                <a:latin typeface="Arial Narrow" pitchFamily="34" charset="0"/>
              </a:rPr>
              <a:t>Diabétique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067944" y="580526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>
                <a:latin typeface="Arial Narrow" pitchFamily="34" charset="0"/>
              </a:rPr>
              <a:t>Jeûne</a:t>
            </a:r>
          </a:p>
        </p:txBody>
      </p:sp>
      <p:cxnSp>
        <p:nvCxnSpPr>
          <p:cNvPr id="6" name="Connecteur droit avec flèche 5"/>
          <p:cNvCxnSpPr>
            <a:endCxn id="4" idx="1"/>
          </p:cNvCxnSpPr>
          <p:nvPr/>
        </p:nvCxnSpPr>
        <p:spPr>
          <a:xfrm flipV="1">
            <a:off x="2915816" y="5202778"/>
            <a:ext cx="1080120" cy="45847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endCxn id="5" idx="1"/>
          </p:cNvCxnSpPr>
          <p:nvPr/>
        </p:nvCxnSpPr>
        <p:spPr>
          <a:xfrm>
            <a:off x="2915816" y="5661248"/>
            <a:ext cx="1152128" cy="405626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Prudence s’impose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Grossesse</a:t>
            </a:r>
          </a:p>
          <a:p>
            <a:endParaRPr lang="fr-FR" sz="2800" dirty="0">
              <a:latin typeface="Arial Narrow" pitchFamily="34" charset="0"/>
            </a:endParaRPr>
          </a:p>
          <a:p>
            <a:pPr>
              <a:buNone/>
            </a:pPr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Allaitement</a:t>
            </a:r>
          </a:p>
          <a:p>
            <a:pPr>
              <a:buNone/>
            </a:pPr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Age</a:t>
            </a:r>
          </a:p>
          <a:p>
            <a:pPr>
              <a:buNone/>
            </a:pPr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IR ou IH</a:t>
            </a:r>
          </a:p>
          <a:p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Diabète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666673" y="2276872"/>
            <a:ext cx="1845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>
                <a:latin typeface="Arial Narrow" pitchFamily="34" charset="0"/>
              </a:rPr>
              <a:t>Cardioséléctifs</a:t>
            </a:r>
            <a:endParaRPr lang="fr-FR" sz="2400" dirty="0">
              <a:latin typeface="Arial Narrow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491880" y="1556792"/>
            <a:ext cx="3591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Arial Narrow" pitchFamily="34" charset="0"/>
              </a:rPr>
              <a:t>Eviter les produits liposolubles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635896" y="2924944"/>
            <a:ext cx="29706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latin typeface="Arial Narrow" pitchFamily="34" charset="0"/>
              </a:rPr>
              <a:t>Surveillance post </a:t>
            </a:r>
            <a:r>
              <a:rPr lang="fr-FR" sz="2400" dirty="0" err="1">
                <a:latin typeface="Arial Narrow" pitchFamily="34" charset="0"/>
              </a:rPr>
              <a:t>partum</a:t>
            </a:r>
          </a:p>
        </p:txBody>
      </p:sp>
      <p:cxnSp>
        <p:nvCxnSpPr>
          <p:cNvPr id="7" name="Connecteur droit avec flèche 6"/>
          <p:cNvCxnSpPr>
            <a:endCxn id="5" idx="1"/>
          </p:cNvCxnSpPr>
          <p:nvPr/>
        </p:nvCxnSpPr>
        <p:spPr>
          <a:xfrm flipV="1">
            <a:off x="2411760" y="1787625"/>
            <a:ext cx="1080120" cy="48924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endCxn id="4" idx="1"/>
          </p:cNvCxnSpPr>
          <p:nvPr/>
        </p:nvCxnSpPr>
        <p:spPr>
          <a:xfrm>
            <a:off x="2483768" y="2276872"/>
            <a:ext cx="1182905" cy="23083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endCxn id="6" idx="1"/>
          </p:cNvCxnSpPr>
          <p:nvPr/>
        </p:nvCxnSpPr>
        <p:spPr>
          <a:xfrm>
            <a:off x="2411760" y="2276872"/>
            <a:ext cx="1224136" cy="87890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bliqueBottomRight"/>
              <a:lightRig rig="soft" dir="t">
                <a:rot lat="0" lon="0" rev="10800000"/>
              </a:lightRig>
            </a:scene3d>
            <a:sp3d extrusionH="57150">
              <a:bevelT w="27940" h="12700" prst="angle"/>
              <a:contourClr>
                <a:srgbClr val="DDDDDD"/>
              </a:contourClr>
            </a:sp3d>
          </a:bodyPr>
          <a:lstStyle/>
          <a:p>
            <a:pPr marL="914400" indent="-914400">
              <a:buFont typeface="+mj-lt"/>
              <a:buAutoNum type="arabicPeriod"/>
            </a:pPr>
            <a:r>
              <a:rPr lang="el-G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Narrow" pitchFamily="34" charset="0"/>
                <a:cs typeface="Times New Roman"/>
              </a:rPr>
              <a:t>α</a:t>
            </a:r>
            <a:r>
              <a:rPr lang="fr-F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Narrow" pitchFamily="34" charset="0"/>
                <a:cs typeface="Times New Roman"/>
              </a:rPr>
              <a:t>-</a:t>
            </a:r>
            <a:r>
              <a:rPr lang="fr-F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Narrow" pitchFamily="34" charset="0"/>
              </a:rPr>
              <a:t>Bloquants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49264" y="1500174"/>
          <a:ext cx="8409016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1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18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1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1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22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 Narrow" pitchFamily="34" charset="0"/>
                        </a:rPr>
                        <a:t>Bêta</a:t>
                      </a:r>
                      <a:r>
                        <a:rPr lang="fr-FR" sz="2400" baseline="0" dirty="0">
                          <a:latin typeface="Arial Narrow" pitchFamily="34" charset="0"/>
                        </a:rPr>
                        <a:t>-bloquant</a:t>
                      </a:r>
                      <a:endParaRPr lang="fr-FR" sz="2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 Narrow" pitchFamily="34" charset="0"/>
                        </a:rPr>
                        <a:t>pKa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 Narrow" pitchFamily="34" charset="0"/>
                        </a:rPr>
                        <a:t>Fixation</a:t>
                      </a:r>
                      <a:r>
                        <a:rPr lang="fr-FR" sz="2400" baseline="0" dirty="0">
                          <a:latin typeface="Arial Narrow" pitchFamily="34" charset="0"/>
                        </a:rPr>
                        <a:t> protéique</a:t>
                      </a:r>
                      <a:endParaRPr lang="fr-FR" sz="2400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 Narrow" pitchFamily="34" charset="0"/>
                        </a:rPr>
                        <a:t>Liposolubilité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>
                          <a:latin typeface="Arial Narrow" pitchFamily="34" charset="0"/>
                        </a:rPr>
                        <a:t>[Lait]/</a:t>
                      </a:r>
                    </a:p>
                    <a:p>
                      <a:pPr algn="ctr"/>
                      <a:r>
                        <a:rPr lang="fr-FR" sz="2400" dirty="0">
                          <a:latin typeface="Arial Narrow" pitchFamily="34" charset="0"/>
                        </a:rPr>
                        <a:t>[plasma]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Acebutolol</a:t>
                      </a:r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0.68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7.1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Atenolol</a:t>
                      </a:r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0.015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metoprolol</a:t>
                      </a:r>
                      <a:endParaRPr kumimoji="0" lang="fr-FR" sz="2800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0.95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3.5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Nadolol</a:t>
                      </a:r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0.066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4.6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Pindolol</a:t>
                      </a:r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8.8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0.82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Propanolol</a:t>
                      </a:r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0.4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 err="1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Sotalol</a:t>
                      </a:r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9.8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0.039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r-FR" sz="2800" kern="1200" dirty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000100" y="6072206"/>
            <a:ext cx="778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latin typeface="Arial Narrow" pitchFamily="34" charset="0"/>
              </a:rPr>
              <a:t>Tableau</a:t>
            </a:r>
            <a:r>
              <a:rPr lang="fr-FR" sz="2400" u="sng" dirty="0">
                <a:latin typeface="Arial Narrow" pitchFamily="34" charset="0"/>
              </a:rPr>
              <a:t>: </a:t>
            </a:r>
            <a:r>
              <a:rPr lang="fr-FR" sz="2400" dirty="0">
                <a:latin typeface="Arial Narrow" pitchFamily="34" charset="0"/>
              </a:rPr>
              <a:t>influence de la solubilité et de la fixation protéique sur le rapport de concentration [lait]/[plasma]</a:t>
            </a:r>
          </a:p>
        </p:txBody>
      </p:sp>
    </p:spTree>
    <p:extLst>
      <p:ext uri="{BB962C8B-B14F-4D97-AF65-F5344CB8AC3E}">
        <p14:creationId xmlns:p14="http://schemas.microsoft.com/office/powerpoint/2010/main" val="29170858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551766" cy="4900634"/>
          </a:xfrm>
        </p:spPr>
        <p:txBody>
          <a:bodyPr>
            <a:normAutofit/>
          </a:bodyPr>
          <a:lstStyle/>
          <a:p>
            <a:pPr>
              <a:buNone/>
            </a:pPr>
            <a:endParaRPr lang="fr-FR" dirty="0">
              <a:latin typeface="Arial Narrow" pitchFamily="34" charset="0"/>
            </a:endParaRPr>
          </a:p>
          <a:p>
            <a:r>
              <a:rPr lang="fr-FR" dirty="0">
                <a:latin typeface="Arial Narrow" pitchFamily="34" charset="0"/>
              </a:rPr>
              <a:t>Il faut éviter l’arrêt brutal du traitement en raison du risque de rebond des effets des catécholamines dont les conséquences peuvent se traduire par:</a:t>
            </a:r>
          </a:p>
          <a:p>
            <a:pPr lvl="2">
              <a:lnSpc>
                <a:spcPct val="200000"/>
              </a:lnSpc>
              <a:buFont typeface="Wingdings" pitchFamily="2" charset="2"/>
              <a:buChar char="ü"/>
            </a:pPr>
            <a:r>
              <a:rPr lang="fr-FR" dirty="0">
                <a:latin typeface="Arial Narrow" pitchFamily="34" charset="0"/>
              </a:rPr>
              <a:t>Réapparition des crises d’angor</a:t>
            </a:r>
          </a:p>
          <a:p>
            <a:pPr lvl="2">
              <a:lnSpc>
                <a:spcPct val="200000"/>
              </a:lnSpc>
              <a:buFont typeface="Wingdings" pitchFamily="2" charset="2"/>
              <a:buChar char="ü"/>
            </a:pPr>
            <a:r>
              <a:rPr lang="fr-FR" dirty="0">
                <a:latin typeface="Arial Narrow" pitchFamily="34" charset="0"/>
              </a:rPr>
              <a:t>Arythmie ventriculaire</a:t>
            </a:r>
          </a:p>
          <a:p>
            <a:pPr lvl="2">
              <a:buNone/>
            </a:pPr>
            <a:endParaRPr lang="fr-FR" dirty="0">
              <a:latin typeface="Arial Narrow" pitchFamily="34" charset="0"/>
            </a:endParaRPr>
          </a:p>
          <a:p>
            <a:pPr>
              <a:buNone/>
            </a:pPr>
            <a:r>
              <a:rPr lang="fr-FR" dirty="0">
                <a:latin typeface="Arial Narrow" pitchFamily="34" charset="0"/>
              </a:rPr>
              <a:t>Donc l’arrêt doit se faire progressivement: posologie dégressive durant 2 semaines</a:t>
            </a:r>
          </a:p>
          <a:p>
            <a:endParaRPr lang="fr-FR" dirty="0">
              <a:latin typeface="Arial Narrow" pitchFamily="34" charset="0"/>
            </a:endParaRPr>
          </a:p>
          <a:p>
            <a:endParaRPr lang="fr-FR" dirty="0">
              <a:latin typeface="Arial Narrow" pitchFamily="34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Prudence s’impose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En cas de surdosage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Arial Narrow" pitchFamily="34" charset="0"/>
              </a:rPr>
              <a:t>Lavage d’estomac</a:t>
            </a:r>
          </a:p>
          <a:p>
            <a:r>
              <a:rPr lang="fr-FR" sz="2800" dirty="0">
                <a:latin typeface="Arial Narrow" pitchFamily="34" charset="0"/>
              </a:rPr>
              <a:t>Administration:</a:t>
            </a:r>
          </a:p>
          <a:p>
            <a:pPr lvl="2">
              <a:buFont typeface="Arial" pitchFamily="34" charset="0"/>
              <a:buChar char="•"/>
            </a:pPr>
            <a:r>
              <a:rPr lang="fr-FR" sz="2400" dirty="0">
                <a:latin typeface="Arial Narrow" pitchFamily="34" charset="0"/>
              </a:rPr>
              <a:t>D’</a:t>
            </a:r>
            <a:r>
              <a:rPr lang="fr-FR" sz="2400" b="1" dirty="0">
                <a:solidFill>
                  <a:srgbClr val="7030A0"/>
                </a:solidFill>
                <a:latin typeface="Arial Narrow" pitchFamily="34" charset="0"/>
              </a:rPr>
              <a:t>atropine</a:t>
            </a:r>
            <a:r>
              <a:rPr lang="fr-FR" sz="2400" dirty="0">
                <a:latin typeface="Arial Narrow" pitchFamily="34" charset="0"/>
              </a:rPr>
              <a:t> ou d’</a:t>
            </a:r>
            <a:r>
              <a:rPr lang="fr-FR" sz="2400" dirty="0" err="1">
                <a:latin typeface="Arial Narrow" pitchFamily="34" charset="0"/>
              </a:rPr>
              <a:t>i</a:t>
            </a:r>
            <a:r>
              <a:rPr lang="fr-FR" sz="2400" b="1" dirty="0" err="1">
                <a:solidFill>
                  <a:srgbClr val="7030A0"/>
                </a:solidFill>
                <a:latin typeface="Arial Narrow" pitchFamily="34" charset="0"/>
              </a:rPr>
              <a:t>soprénaline</a:t>
            </a:r>
            <a:r>
              <a:rPr lang="fr-FR" sz="2400" b="1" dirty="0">
                <a:solidFill>
                  <a:srgbClr val="7030A0"/>
                </a:solidFill>
                <a:latin typeface="Arial Narrow" pitchFamily="34" charset="0"/>
              </a:rPr>
              <a:t> </a:t>
            </a:r>
            <a:r>
              <a:rPr lang="fr-FR" sz="2400" dirty="0">
                <a:latin typeface="Arial Narrow" pitchFamily="34" charset="0"/>
              </a:rPr>
              <a:t>pour traiter la bradycardie</a:t>
            </a:r>
          </a:p>
          <a:p>
            <a:pPr lvl="2">
              <a:buFont typeface="Arial" pitchFamily="34" charset="0"/>
              <a:buChar char="•"/>
            </a:pPr>
            <a:endParaRPr lang="fr-FR" sz="2400" dirty="0">
              <a:latin typeface="Arial Narrow" pitchFamily="34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el-GR" sz="2400" b="1" dirty="0" err="1">
                <a:solidFill>
                  <a:srgbClr val="7030A0"/>
                </a:solidFill>
                <a:latin typeface="Arial Narrow" pitchFamily="34" charset="0"/>
              </a:rPr>
              <a:t>β</a:t>
            </a:r>
            <a:r>
              <a:rPr lang="fr-FR" sz="2400" b="1" dirty="0">
                <a:solidFill>
                  <a:srgbClr val="7030A0"/>
                </a:solidFill>
                <a:latin typeface="Arial Narrow" pitchFamily="34" charset="0"/>
              </a:rPr>
              <a:t>2 stimulants </a:t>
            </a:r>
            <a:r>
              <a:rPr lang="fr-FR" sz="2400" dirty="0">
                <a:latin typeface="Arial Narrow" pitchFamily="34" charset="0"/>
              </a:rPr>
              <a:t>et </a:t>
            </a:r>
            <a:r>
              <a:rPr lang="fr-FR" sz="2400" b="1" dirty="0">
                <a:solidFill>
                  <a:srgbClr val="7030A0"/>
                </a:solidFill>
                <a:latin typeface="Arial Narrow" pitchFamily="34" charset="0"/>
              </a:rPr>
              <a:t>théophylline</a:t>
            </a:r>
            <a:r>
              <a:rPr lang="fr-FR" sz="2400" dirty="0">
                <a:latin typeface="Arial Narrow" pitchFamily="34" charset="0"/>
              </a:rPr>
              <a:t> pour éviter le bronchospasme</a:t>
            </a:r>
          </a:p>
          <a:p>
            <a:pPr lvl="2">
              <a:buFont typeface="Arial" pitchFamily="34" charset="0"/>
              <a:buChar char="•"/>
            </a:pPr>
            <a:endParaRPr lang="fr-FR" sz="2400" dirty="0">
              <a:latin typeface="Arial Narrow" pitchFamily="34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fr-FR" sz="2400" b="1" dirty="0" err="1">
                <a:solidFill>
                  <a:srgbClr val="7030A0"/>
                </a:solidFill>
                <a:latin typeface="Arial Narrow" pitchFamily="34" charset="0"/>
              </a:rPr>
              <a:t>Digitalliques</a:t>
            </a:r>
            <a:r>
              <a:rPr lang="fr-FR" sz="2400" dirty="0">
                <a:latin typeface="Arial Narrow" pitchFamily="34" charset="0"/>
              </a:rPr>
              <a:t> pour traiter l’insuffisance cardiaque</a:t>
            </a:r>
          </a:p>
          <a:p>
            <a:pPr lvl="2">
              <a:buFont typeface="Arial" pitchFamily="34" charset="0"/>
              <a:buChar char="•"/>
            </a:pPr>
            <a:endParaRPr lang="fr-FR" sz="2400" dirty="0">
              <a:latin typeface="Arial Narrow" pitchFamily="34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fr-FR" sz="2400" b="1" dirty="0" err="1">
                <a:solidFill>
                  <a:srgbClr val="7030A0"/>
                </a:solidFill>
                <a:latin typeface="Arial Narrow" pitchFamily="34" charset="0"/>
              </a:rPr>
              <a:t>Noradrenaline</a:t>
            </a:r>
            <a:r>
              <a:rPr lang="fr-FR" sz="2400" dirty="0">
                <a:latin typeface="Arial Narrow" pitchFamily="34" charset="0"/>
              </a:rPr>
              <a:t> ou </a:t>
            </a:r>
            <a:r>
              <a:rPr lang="fr-FR" sz="2400" b="1" dirty="0">
                <a:solidFill>
                  <a:srgbClr val="7030A0"/>
                </a:solidFill>
                <a:latin typeface="Arial Narrow" pitchFamily="34" charset="0"/>
              </a:rPr>
              <a:t>dopamine </a:t>
            </a:r>
            <a:r>
              <a:rPr lang="fr-FR" sz="2400" dirty="0">
                <a:latin typeface="Arial Narrow" pitchFamily="34" charset="0"/>
              </a:rPr>
              <a:t>contre l’hypotension</a:t>
            </a:r>
          </a:p>
          <a:p>
            <a:pPr lvl="2">
              <a:buFont typeface="Arial" pitchFamily="34" charset="0"/>
              <a:buChar char="•"/>
            </a:pPr>
            <a:endParaRPr lang="fr-FR" sz="2400" dirty="0">
              <a:latin typeface="Arial Narrow" pitchFamily="34" charset="0"/>
            </a:endParaRPr>
          </a:p>
          <a:p>
            <a:pPr lvl="2">
              <a:buFont typeface="Arial" pitchFamily="34" charset="0"/>
              <a:buChar char="•"/>
            </a:pPr>
            <a:r>
              <a:rPr lang="fr-FR" sz="2400" dirty="0">
                <a:latin typeface="Arial Narrow" pitchFamily="34" charset="0"/>
              </a:rPr>
              <a:t>Surveiller la glycémie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Remarques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Arial Narrow" pitchFamily="34" charset="0"/>
              </a:rPr>
              <a:t>Eviter l’association des </a:t>
            </a:r>
            <a:r>
              <a:rPr lang="el-GR" sz="2800" dirty="0">
                <a:latin typeface="Arial Narrow" pitchFamily="34" charset="0"/>
              </a:rPr>
              <a:t>β</a:t>
            </a:r>
            <a:r>
              <a:rPr lang="fr-FR" sz="2800" dirty="0">
                <a:latin typeface="Arial Narrow" pitchFamily="34" charset="0"/>
              </a:rPr>
              <a:t>-bloquants à des medts susceptibles de provoquer un 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choc anaphylactique        </a:t>
            </a:r>
            <a:r>
              <a:rPr lang="fr-FR" sz="2800" dirty="0">
                <a:latin typeface="Arial Narrow" pitchFamily="34" charset="0"/>
              </a:rPr>
              <a:t>les mécanismes correcteurs de l’hypotension (tachycardie) sont bloqués.</a:t>
            </a:r>
          </a:p>
          <a:p>
            <a:pPr>
              <a:buNone/>
            </a:pPr>
            <a:endParaRPr lang="fr-FR" sz="2800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L’</a:t>
            </a:r>
            <a:r>
              <a:rPr lang="fr-FR" sz="2800" dirty="0" err="1">
                <a:latin typeface="Arial Narrow" pitchFamily="34" charset="0"/>
              </a:rPr>
              <a:t>hyperthyroidie</a:t>
            </a:r>
            <a:r>
              <a:rPr lang="fr-FR" sz="2800" dirty="0">
                <a:latin typeface="Arial Narrow" pitchFamily="34" charset="0"/>
              </a:rPr>
              <a:t> :            le catabolisme hépatique des </a:t>
            </a:r>
            <a:r>
              <a:rPr lang="el-GR" sz="2800" dirty="0">
                <a:latin typeface="Arial Narrow" pitchFamily="34" charset="0"/>
              </a:rPr>
              <a:t>β</a:t>
            </a:r>
            <a:r>
              <a:rPr lang="fr-FR" sz="2800" dirty="0">
                <a:latin typeface="Arial Narrow" pitchFamily="34" charset="0"/>
              </a:rPr>
              <a:t>-bloquants</a:t>
            </a:r>
          </a:p>
          <a:p>
            <a:pPr>
              <a:buNone/>
            </a:pPr>
            <a:r>
              <a:rPr lang="fr-FR" sz="2800" dirty="0">
                <a:latin typeface="Arial Narrow" pitchFamily="34" charset="0"/>
              </a:rPr>
              <a:t> </a:t>
            </a:r>
          </a:p>
          <a:p>
            <a:r>
              <a:rPr lang="fr-FR" sz="2800" dirty="0">
                <a:latin typeface="Arial Narrow" pitchFamily="34" charset="0"/>
              </a:rPr>
              <a:t>L’</a:t>
            </a:r>
            <a:r>
              <a:rPr lang="fr-FR" sz="2800" dirty="0" err="1">
                <a:latin typeface="Arial Narrow" pitchFamily="34" charset="0"/>
              </a:rPr>
              <a:t>hypothyroidie</a:t>
            </a:r>
            <a:r>
              <a:rPr lang="fr-FR" sz="2800" dirty="0">
                <a:latin typeface="Arial Narrow" pitchFamily="34" charset="0"/>
              </a:rPr>
              <a:t> :               le catabolisme hépatique des </a:t>
            </a:r>
            <a:r>
              <a:rPr lang="el-GR" sz="2800" dirty="0">
                <a:latin typeface="Arial Narrow" pitchFamily="34" charset="0"/>
              </a:rPr>
              <a:t>β</a:t>
            </a:r>
            <a:r>
              <a:rPr lang="fr-FR" sz="2800" dirty="0">
                <a:latin typeface="Arial Narrow" pitchFamily="34" charset="0"/>
              </a:rPr>
              <a:t>-bloquants </a:t>
            </a:r>
          </a:p>
        </p:txBody>
      </p:sp>
      <p:cxnSp>
        <p:nvCxnSpPr>
          <p:cNvPr id="4" name="Connecteur droit avec flèche 3"/>
          <p:cNvCxnSpPr/>
          <p:nvPr/>
        </p:nvCxnSpPr>
        <p:spPr>
          <a:xfrm flipV="1">
            <a:off x="3635896" y="4077072"/>
            <a:ext cx="288032" cy="28803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>
            <a:off x="3635896" y="5589240"/>
            <a:ext cx="351656" cy="216024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Flèche droite 11"/>
          <p:cNvSpPr/>
          <p:nvPr/>
        </p:nvSpPr>
        <p:spPr>
          <a:xfrm>
            <a:off x="8028384" y="2132856"/>
            <a:ext cx="504056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Remarques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sz="2800" b="1" dirty="0">
              <a:solidFill>
                <a:srgbClr val="7030A0"/>
              </a:solidFill>
              <a:latin typeface="Arial Narrow" pitchFamily="34" charset="0"/>
            </a:endParaRPr>
          </a:p>
          <a:p>
            <a:r>
              <a:rPr lang="el-GR" sz="2800" dirty="0">
                <a:latin typeface="Arial Narrow" pitchFamily="34" charset="0"/>
              </a:rPr>
              <a:t>β</a:t>
            </a:r>
            <a:r>
              <a:rPr lang="fr-FR" sz="2800" dirty="0">
                <a:latin typeface="Arial Narrow" pitchFamily="34" charset="0"/>
              </a:rPr>
              <a:t>-bloqueurs Acétylés: </a:t>
            </a:r>
            <a:r>
              <a:rPr lang="fr-FR" sz="2800" dirty="0" err="1">
                <a:latin typeface="Arial Narrow" pitchFamily="34" charset="0"/>
              </a:rPr>
              <a:t>acetyleurs</a:t>
            </a:r>
            <a:r>
              <a:rPr lang="fr-FR" sz="2800" dirty="0">
                <a:latin typeface="Arial Narrow" pitchFamily="34" charset="0"/>
              </a:rPr>
              <a:t> lents ou rapide?</a:t>
            </a:r>
          </a:p>
          <a:p>
            <a:pPr lvl="3">
              <a:buFont typeface="Wingdings" pitchFamily="2" charset="2"/>
              <a:buChar char="ü"/>
            </a:pPr>
            <a:r>
              <a:rPr lang="fr-FR" sz="2400" dirty="0" err="1">
                <a:latin typeface="Arial Narrow" pitchFamily="34" charset="0"/>
              </a:rPr>
              <a:t>Propranolol</a:t>
            </a:r>
            <a:r>
              <a:rPr lang="fr-FR" sz="2400" dirty="0">
                <a:latin typeface="Arial Narrow" pitchFamily="34" charset="0"/>
              </a:rPr>
              <a:t>: </a:t>
            </a:r>
            <a:r>
              <a:rPr lang="fr-FR" sz="2400" dirty="0" err="1">
                <a:latin typeface="Arial Narrow" pitchFamily="34" charset="0"/>
              </a:rPr>
              <a:t>avlocardyl</a:t>
            </a:r>
            <a:r>
              <a:rPr lang="fr-FR" sz="2400" dirty="0">
                <a:latin typeface="Arial Narrow" pitchFamily="34" charset="0"/>
              </a:rPr>
              <a:t> </a:t>
            </a:r>
            <a:r>
              <a:rPr lang="fr-FR" sz="2400" dirty="0">
                <a:latin typeface="Times New Roman"/>
                <a:cs typeface="Times New Roman"/>
              </a:rPr>
              <a:t>®</a:t>
            </a:r>
            <a:endParaRPr lang="fr-FR" sz="2400" dirty="0">
              <a:latin typeface="Arial Narrow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fr-FR" sz="2400" dirty="0" err="1">
                <a:latin typeface="Arial Narrow" pitchFamily="34" charset="0"/>
              </a:rPr>
              <a:t>Métoprolol</a:t>
            </a:r>
            <a:r>
              <a:rPr lang="fr-FR" sz="2400" dirty="0">
                <a:latin typeface="Arial Narrow" pitchFamily="34" charset="0"/>
              </a:rPr>
              <a:t>: </a:t>
            </a:r>
            <a:r>
              <a:rPr lang="fr-FR" sz="2400" dirty="0" err="1">
                <a:latin typeface="Arial Narrow" pitchFamily="34" charset="0"/>
              </a:rPr>
              <a:t>lopressor</a:t>
            </a:r>
            <a:r>
              <a:rPr lang="fr-FR" sz="2400" dirty="0">
                <a:latin typeface="Arial Narrow" pitchFamily="34" charset="0"/>
              </a:rPr>
              <a:t> </a:t>
            </a:r>
            <a:r>
              <a:rPr lang="fr-FR" sz="2400" dirty="0">
                <a:latin typeface="Times New Roman"/>
                <a:cs typeface="Times New Roman"/>
              </a:rPr>
              <a:t>®</a:t>
            </a:r>
            <a:endParaRPr lang="fr-FR" sz="2400" dirty="0">
              <a:latin typeface="Arial Narrow" pitchFamily="34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fr-FR" sz="2400" dirty="0" err="1">
                <a:latin typeface="Arial Narrow" pitchFamily="34" charset="0"/>
              </a:rPr>
              <a:t>Timolol</a:t>
            </a:r>
            <a:r>
              <a:rPr lang="fr-FR" sz="2400" dirty="0">
                <a:latin typeface="Arial Narrow" pitchFamily="34" charset="0"/>
              </a:rPr>
              <a:t>: </a:t>
            </a:r>
            <a:r>
              <a:rPr lang="fr-FR" sz="2400" dirty="0" err="1">
                <a:latin typeface="Arial Narrow" pitchFamily="34" charset="0"/>
              </a:rPr>
              <a:t>timacor</a:t>
            </a:r>
            <a:r>
              <a:rPr lang="fr-FR" sz="2400" dirty="0">
                <a:latin typeface="Times New Roman"/>
                <a:cs typeface="Times New Roman"/>
              </a:rPr>
              <a:t> ®</a:t>
            </a:r>
            <a:endParaRPr lang="fr-FR" sz="2400" dirty="0">
              <a:latin typeface="Arial Narrow" pitchFamily="34" charset="0"/>
            </a:endParaRPr>
          </a:p>
          <a:p>
            <a:endParaRPr lang="fr-FR" dirty="0">
              <a:latin typeface="Times New Roman"/>
              <a:cs typeface="Times New Roman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bliqueBottomRight"/>
              <a:lightRig rig="soft" dir="t">
                <a:rot lat="0" lon="0" rev="10800000"/>
              </a:lightRig>
            </a:scene3d>
            <a:sp3d extrusionH="57150">
              <a:bevelT w="27940" h="12700" prst="angle"/>
              <a:contourClr>
                <a:srgbClr val="DDDDDD"/>
              </a:contourClr>
            </a:sp3d>
          </a:bodyPr>
          <a:lstStyle/>
          <a:p>
            <a:pPr marL="914400" indent="-914400">
              <a:buFont typeface="+mj-lt"/>
              <a:buAutoNum type="arabicPeriod" startAt="3"/>
            </a:pPr>
            <a:r>
              <a:rPr lang="el-G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Narrow" pitchFamily="34" charset="0"/>
                <a:cs typeface="Times New Roman"/>
              </a:rPr>
              <a:t>α</a:t>
            </a:r>
            <a:r>
              <a:rPr lang="fr-F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Narrow" pitchFamily="34" charset="0"/>
                <a:cs typeface="Times New Roman"/>
              </a:rPr>
              <a:t> et </a:t>
            </a:r>
            <a:r>
              <a:rPr lang="el-G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Narrow" pitchFamily="34" charset="0"/>
                <a:cs typeface="Times New Roman"/>
              </a:rPr>
              <a:t>β</a:t>
            </a:r>
            <a:r>
              <a:rPr lang="fr-FR" sz="4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Arial Narrow" pitchFamily="34" charset="0"/>
                <a:cs typeface="Times New Roman"/>
              </a:rPr>
              <a:t> bloquants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914400" indent="-914400" algn="ctr"/>
            <a:r>
              <a:rPr lang="el-GR" sz="4000" dirty="0"/>
              <a:t>α</a:t>
            </a:r>
            <a:r>
              <a:rPr lang="fr-FR" sz="4000" dirty="0"/>
              <a:t> et </a:t>
            </a:r>
            <a:r>
              <a:rPr lang="el-GR" sz="4000" dirty="0"/>
              <a:t>β</a:t>
            </a:r>
            <a:r>
              <a:rPr lang="fr-FR" sz="4000" dirty="0"/>
              <a:t> bloquants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64488" cy="5069160"/>
          </a:xfrm>
        </p:spPr>
        <p:txBody>
          <a:bodyPr>
            <a:normAutofit fontScale="77500" lnSpcReduction="20000"/>
          </a:bodyPr>
          <a:lstStyle/>
          <a:p>
            <a:r>
              <a:rPr lang="fr-FR" sz="3300" dirty="0">
                <a:latin typeface="Arial Narrow" pitchFamily="34" charset="0"/>
              </a:rPr>
              <a:t>Cette famille thérapeutique ne comporte qu’un seul représentant:</a:t>
            </a:r>
          </a:p>
          <a:p>
            <a:pPr lvl="3">
              <a:buFont typeface="Arial" pitchFamily="34" charset="0"/>
              <a:buChar char="•"/>
            </a:pPr>
            <a:r>
              <a:rPr lang="fr-FR" sz="3400" b="1" dirty="0" err="1">
                <a:solidFill>
                  <a:srgbClr val="7030A0"/>
                </a:solidFill>
                <a:latin typeface="Arial Narrow" pitchFamily="34" charset="0"/>
              </a:rPr>
              <a:t>Labétolol</a:t>
            </a:r>
            <a:r>
              <a:rPr lang="fr-FR" sz="3400" b="1" dirty="0">
                <a:solidFill>
                  <a:srgbClr val="7030A0"/>
                </a:solidFill>
                <a:latin typeface="Arial Narrow" pitchFamily="34" charset="0"/>
              </a:rPr>
              <a:t> : </a:t>
            </a:r>
            <a:r>
              <a:rPr lang="fr-FR" sz="3400" b="1" dirty="0" err="1">
                <a:solidFill>
                  <a:srgbClr val="7030A0"/>
                </a:solidFill>
                <a:latin typeface="Arial Narrow" pitchFamily="34" charset="0"/>
              </a:rPr>
              <a:t>trandate</a:t>
            </a:r>
            <a:r>
              <a:rPr lang="fr-FR" sz="3400" b="1" dirty="0">
                <a:solidFill>
                  <a:srgbClr val="7030A0"/>
                </a:solidFill>
                <a:latin typeface="Arial Narrow" pitchFamily="34" charset="0"/>
                <a:cs typeface="Times New Roman"/>
              </a:rPr>
              <a:t>®</a:t>
            </a:r>
          </a:p>
          <a:p>
            <a:r>
              <a:rPr lang="fr-FR" sz="3300" dirty="0">
                <a:latin typeface="Arial Narrow" pitchFamily="34" charset="0"/>
                <a:cs typeface="Times New Roman"/>
              </a:rPr>
              <a:t>Les </a:t>
            </a:r>
            <a:r>
              <a:rPr lang="fr-FR" sz="3300" dirty="0" err="1">
                <a:latin typeface="Arial Narrow" pitchFamily="34" charset="0"/>
                <a:cs typeface="Times New Roman"/>
              </a:rPr>
              <a:t>ppts</a:t>
            </a:r>
            <a:r>
              <a:rPr lang="fr-FR" sz="3300" dirty="0">
                <a:latin typeface="Arial Narrow" pitchFamily="34" charset="0"/>
                <a:cs typeface="Times New Roman"/>
              </a:rPr>
              <a:t> </a:t>
            </a:r>
            <a:r>
              <a:rPr lang="el-GR" sz="3300" dirty="0">
                <a:latin typeface="Arial Narrow" pitchFamily="34" charset="0"/>
                <a:cs typeface="Times New Roman"/>
              </a:rPr>
              <a:t>β</a:t>
            </a:r>
            <a:r>
              <a:rPr lang="fr-FR" sz="3300" dirty="0">
                <a:latin typeface="Arial Narrow" pitchFamily="34" charset="0"/>
                <a:cs typeface="Times New Roman"/>
              </a:rPr>
              <a:t> </a:t>
            </a:r>
            <a:r>
              <a:rPr lang="fr-FR" sz="3300" dirty="0" err="1">
                <a:latin typeface="Arial Narrow" pitchFamily="34" charset="0"/>
                <a:cs typeface="Times New Roman"/>
              </a:rPr>
              <a:t>adrénolytiques</a:t>
            </a:r>
            <a:r>
              <a:rPr lang="fr-FR" sz="3300" dirty="0">
                <a:latin typeface="Arial Narrow" pitchFamily="34" charset="0"/>
                <a:cs typeface="Times New Roman"/>
              </a:rPr>
              <a:t> sont </a:t>
            </a:r>
            <a:r>
              <a:rPr lang="fr-FR" sz="3300" dirty="0">
                <a:solidFill>
                  <a:srgbClr val="7030A0"/>
                </a:solidFill>
                <a:latin typeface="Arial Narrow" pitchFamily="34" charset="0"/>
                <a:cs typeface="Times New Roman"/>
              </a:rPr>
              <a:t>3 fois </a:t>
            </a:r>
            <a:r>
              <a:rPr lang="fr-FR" sz="3400" dirty="0">
                <a:solidFill>
                  <a:srgbClr val="7030A0"/>
                </a:solidFill>
                <a:latin typeface="Arial Narrow" pitchFamily="34" charset="0"/>
                <a:cs typeface="Times New Roman"/>
              </a:rPr>
              <a:t>plus importantes</a:t>
            </a:r>
            <a:r>
              <a:rPr lang="fr-FR" sz="3300" dirty="0">
                <a:latin typeface="Arial Narrow" pitchFamily="34" charset="0"/>
                <a:cs typeface="Times New Roman"/>
              </a:rPr>
              <a:t>. Il en résulte des </a:t>
            </a:r>
            <a:r>
              <a:rPr lang="fr-FR" sz="3300" dirty="0" err="1">
                <a:latin typeface="Arial Narrow" pitchFamily="34" charset="0"/>
                <a:cs typeface="Times New Roman"/>
              </a:rPr>
              <a:t>ppts</a:t>
            </a:r>
            <a:r>
              <a:rPr lang="fr-FR" sz="3300" dirty="0">
                <a:latin typeface="Arial Narrow" pitchFamily="34" charset="0"/>
                <a:cs typeface="Times New Roman"/>
              </a:rPr>
              <a:t> pharmacologiques </a:t>
            </a:r>
            <a:r>
              <a:rPr lang="fr-FR" sz="3400" dirty="0">
                <a:solidFill>
                  <a:srgbClr val="7030A0"/>
                </a:solidFill>
                <a:latin typeface="Arial Narrow" pitchFamily="34" charset="0"/>
                <a:cs typeface="Times New Roman"/>
              </a:rPr>
              <a:t>plus proches de celle des </a:t>
            </a:r>
            <a:r>
              <a:rPr lang="el-GR" sz="3400" dirty="0">
                <a:solidFill>
                  <a:srgbClr val="7030A0"/>
                </a:solidFill>
                <a:latin typeface="Arial Narrow" pitchFamily="34" charset="0"/>
                <a:cs typeface="Times New Roman"/>
              </a:rPr>
              <a:t>β</a:t>
            </a:r>
            <a:r>
              <a:rPr lang="fr-FR" sz="3400" dirty="0">
                <a:solidFill>
                  <a:srgbClr val="7030A0"/>
                </a:solidFill>
                <a:latin typeface="Arial Narrow" pitchFamily="34" charset="0"/>
                <a:cs typeface="Times New Roman"/>
              </a:rPr>
              <a:t> bloquants</a:t>
            </a:r>
            <a:r>
              <a:rPr lang="fr-FR" sz="3300" dirty="0">
                <a:latin typeface="Arial Narrow" pitchFamily="34" charset="0"/>
                <a:cs typeface="Times New Roman"/>
              </a:rPr>
              <a:t>:</a:t>
            </a:r>
          </a:p>
          <a:p>
            <a:pPr lvl="5"/>
            <a:r>
              <a:rPr lang="el-GR" sz="3100" dirty="0">
                <a:latin typeface="Arial Narrow" pitchFamily="34" charset="0"/>
                <a:cs typeface="Times New Roman"/>
              </a:rPr>
              <a:t>β</a:t>
            </a:r>
            <a:r>
              <a:rPr lang="fr-FR" sz="3100" dirty="0">
                <a:latin typeface="Arial Narrow" pitchFamily="34" charset="0"/>
                <a:cs typeface="Times New Roman"/>
              </a:rPr>
              <a:t> bloquants non </a:t>
            </a:r>
            <a:r>
              <a:rPr lang="fr-FR" sz="3100" dirty="0" err="1">
                <a:latin typeface="Arial Narrow" pitchFamily="34" charset="0"/>
                <a:cs typeface="Times New Roman"/>
              </a:rPr>
              <a:t>cardioséléctifs</a:t>
            </a:r>
            <a:endParaRPr lang="fr-FR" sz="3100" dirty="0">
              <a:latin typeface="Arial Narrow" pitchFamily="34" charset="0"/>
              <a:cs typeface="Times New Roman"/>
            </a:endParaRPr>
          </a:p>
          <a:p>
            <a:pPr lvl="5"/>
            <a:r>
              <a:rPr lang="fr-FR" sz="3100" dirty="0">
                <a:latin typeface="Arial Narrow" pitchFamily="34" charset="0"/>
                <a:cs typeface="Times New Roman"/>
              </a:rPr>
              <a:t>Action sur la PA: hypotension importante  et rapide</a:t>
            </a:r>
          </a:p>
          <a:p>
            <a:endParaRPr lang="fr-FR" sz="3300" dirty="0">
              <a:latin typeface="Arial Narrow" pitchFamily="34" charset="0"/>
              <a:cs typeface="Times New Roman"/>
            </a:endParaRPr>
          </a:p>
          <a:p>
            <a:r>
              <a:rPr lang="fr-FR" sz="3300" b="1" u="sng" dirty="0">
                <a:solidFill>
                  <a:srgbClr val="7030A0"/>
                </a:solidFill>
                <a:latin typeface="Arial Narrow" pitchFamily="34" charset="0"/>
                <a:cs typeface="Times New Roman"/>
              </a:rPr>
              <a:t>Indication</a:t>
            </a:r>
            <a:r>
              <a:rPr lang="fr-FR" sz="3300" dirty="0">
                <a:latin typeface="Arial Narrow" pitchFamily="34" charset="0"/>
                <a:cs typeface="Times New Roman"/>
              </a:rPr>
              <a:t> : HTA</a:t>
            </a:r>
          </a:p>
          <a:p>
            <a:endParaRPr lang="fr-FR" sz="3300" dirty="0">
              <a:latin typeface="Arial Narrow" pitchFamily="34" charset="0"/>
              <a:cs typeface="Times New Roman"/>
            </a:endParaRPr>
          </a:p>
          <a:p>
            <a:r>
              <a:rPr lang="fr-FR" sz="3400" b="1" u="sng" dirty="0">
                <a:solidFill>
                  <a:srgbClr val="7030A0"/>
                </a:solidFill>
                <a:latin typeface="Arial Narrow" pitchFamily="34" charset="0"/>
                <a:cs typeface="Times New Roman"/>
              </a:rPr>
              <a:t>CI,EI; précautions d’emplo</a:t>
            </a:r>
            <a:r>
              <a:rPr lang="fr-FR" sz="3300" dirty="0">
                <a:latin typeface="Arial Narrow" pitchFamily="34" charset="0"/>
                <a:cs typeface="Times New Roman"/>
              </a:rPr>
              <a:t>i: celle des </a:t>
            </a:r>
            <a:r>
              <a:rPr lang="el-GR" sz="3300" dirty="0">
                <a:latin typeface="Arial Narrow" pitchFamily="34" charset="0"/>
                <a:cs typeface="Times New Roman"/>
              </a:rPr>
              <a:t>β</a:t>
            </a:r>
            <a:r>
              <a:rPr lang="fr-FR" sz="3300" dirty="0">
                <a:latin typeface="Arial Narrow" pitchFamily="34" charset="0"/>
                <a:cs typeface="Times New Roman"/>
              </a:rPr>
              <a:t> bloquants</a:t>
            </a:r>
          </a:p>
          <a:p>
            <a:endParaRPr lang="fr-FR" sz="3300" dirty="0">
              <a:latin typeface="Arial Narrow" pitchFamily="34" charset="0"/>
              <a:cs typeface="Times New Roman"/>
            </a:endParaRPr>
          </a:p>
          <a:p>
            <a:r>
              <a:rPr lang="fr-FR" sz="3300" dirty="0">
                <a:latin typeface="Arial Narrow" pitchFamily="34" charset="0"/>
                <a:cs typeface="Times New Roman"/>
              </a:rPr>
              <a:t>Éviter l’association aux </a:t>
            </a:r>
            <a:r>
              <a:rPr lang="fr-FR" sz="3300" b="1" dirty="0">
                <a:solidFill>
                  <a:srgbClr val="7030A0"/>
                </a:solidFill>
                <a:latin typeface="Arial Narrow" pitchFamily="34" charset="0"/>
                <a:cs typeface="Times New Roman"/>
              </a:rPr>
              <a:t>IMAO</a:t>
            </a:r>
            <a:r>
              <a:rPr lang="fr-FR" sz="3300" dirty="0">
                <a:latin typeface="Arial Narrow" pitchFamily="34" charset="0"/>
                <a:cs typeface="Times New Roman"/>
              </a:rPr>
              <a:t> (car dans ce cas l’antagonisme compétitif serait supprimé).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39552" y="3068960"/>
            <a:ext cx="8208912" cy="3096344"/>
          </a:xfrm>
        </p:spPr>
        <p:txBody>
          <a:bodyPr>
            <a:noAutofit/>
            <a:scene3d>
              <a:camera prst="obliqueBottomLef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6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  <a:ea typeface="+mj-ea"/>
                <a:cs typeface="+mj-cs"/>
              </a:rPr>
              <a:t>Sympatholytiques indirects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ctr">
              <a:buFont typeface="+mj-lt"/>
              <a:buAutoNum type="arabicPeriod"/>
            </a:pPr>
            <a:r>
              <a:rPr lang="fr-FR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Diminution de la synthèse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5257800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</a:t>
            </a:r>
            <a:r>
              <a:rPr lang="fr-FR" b="1" dirty="0">
                <a:solidFill>
                  <a:srgbClr val="7030A0"/>
                </a:solidFill>
              </a:rPr>
              <a:t>’</a:t>
            </a:r>
            <a:r>
              <a:rPr lang="fr-FR" b="1" dirty="0" err="1">
                <a:solidFill>
                  <a:srgbClr val="7030A0"/>
                </a:solidFill>
              </a:rPr>
              <a:t>alphaméthyl</a:t>
            </a:r>
            <a:r>
              <a:rPr lang="fr-FR" b="1" dirty="0">
                <a:solidFill>
                  <a:srgbClr val="7030A0"/>
                </a:solidFill>
              </a:rPr>
              <a:t> DOPA (</a:t>
            </a:r>
            <a:r>
              <a:rPr lang="fr-FR" b="1" dirty="0" err="1">
                <a:solidFill>
                  <a:srgbClr val="7030A0"/>
                </a:solidFill>
              </a:rPr>
              <a:t>Aldomet</a:t>
            </a:r>
            <a:r>
              <a:rPr lang="fr-FR" b="1" dirty="0">
                <a:solidFill>
                  <a:srgbClr val="7030A0"/>
                </a:solidFill>
              </a:rPr>
              <a:t>) </a:t>
            </a:r>
            <a:r>
              <a:rPr lang="fr-FR" dirty="0"/>
              <a:t>est un précurseur d’un faux neuromédiateur.</a:t>
            </a:r>
          </a:p>
          <a:p>
            <a:pPr>
              <a:buNone/>
            </a:pPr>
            <a:endParaRPr lang="fr-FR" dirty="0"/>
          </a:p>
          <a:p>
            <a:r>
              <a:rPr lang="fr-FR" dirty="0"/>
              <a:t>Son administration              de la synthèse de Noradrénaline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dirty="0" err="1"/>
              <a:t>Alphaméthyl</a:t>
            </a:r>
            <a:r>
              <a:rPr lang="fr-FR" dirty="0"/>
              <a:t> DOPA             </a:t>
            </a:r>
            <a:r>
              <a:rPr lang="fr-FR" dirty="0" err="1"/>
              <a:t>Alphaméthyldopamine</a:t>
            </a:r>
            <a:endParaRPr lang="fr-FR" dirty="0"/>
          </a:p>
          <a:p>
            <a:pPr>
              <a:buNone/>
            </a:pPr>
            <a:r>
              <a:rPr lang="fr-FR" dirty="0" err="1">
                <a:solidFill>
                  <a:srgbClr val="FF0000"/>
                </a:solidFill>
              </a:rPr>
              <a:t>alphaméthylnoradrénaline</a:t>
            </a:r>
            <a:r>
              <a:rPr lang="fr-FR" dirty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endParaRPr lang="fr-FR" dirty="0">
              <a:solidFill>
                <a:srgbClr val="FF0000"/>
              </a:solidFill>
            </a:endParaRPr>
          </a:p>
          <a:p>
            <a:r>
              <a:rPr lang="fr-FR" dirty="0" err="1"/>
              <a:t>Alphaméthylnoradrénaline</a:t>
            </a:r>
            <a:r>
              <a:rPr lang="fr-FR" dirty="0"/>
              <a:t> a une activité très faible /Noradrénaline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3563888" y="3140968"/>
            <a:ext cx="504056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283968" y="3140968"/>
            <a:ext cx="351656" cy="216024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" name="Flèche droite 5"/>
          <p:cNvSpPr/>
          <p:nvPr/>
        </p:nvSpPr>
        <p:spPr>
          <a:xfrm>
            <a:off x="3347864" y="4509120"/>
            <a:ext cx="1008112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7"/>
          <p:cNvSpPr/>
          <p:nvPr/>
        </p:nvSpPr>
        <p:spPr>
          <a:xfrm>
            <a:off x="7884368" y="4509120"/>
            <a:ext cx="1008112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ctr">
              <a:buFont typeface="+mj-lt"/>
              <a:buAutoNum type="arabicPeriod" startAt="2"/>
            </a:pPr>
            <a:r>
              <a:rPr lang="fr-FR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Inhibition du stockage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Réserpine</a:t>
            </a:r>
            <a:r>
              <a:rPr lang="fr-FR" sz="2800" dirty="0">
                <a:latin typeface="Arial Narrow" pitchFamily="34" charset="0"/>
              </a:rPr>
              <a:t> se fixe de façon très peu réversible sur les granules de stockage et </a:t>
            </a:r>
            <a:r>
              <a:rPr lang="fr-FR" sz="2800" dirty="0">
                <a:solidFill>
                  <a:srgbClr val="7030A0"/>
                </a:solidFill>
                <a:latin typeface="Arial Narrow" pitchFamily="34" charset="0"/>
              </a:rPr>
              <a:t>empêche donc le stockage </a:t>
            </a:r>
            <a:r>
              <a:rPr lang="fr-FR" sz="2800" dirty="0">
                <a:latin typeface="Arial Narrow" pitchFamily="34" charset="0"/>
              </a:rPr>
              <a:t>de la </a:t>
            </a:r>
            <a:r>
              <a:rPr lang="fr-FR" sz="2800" b="1" dirty="0" err="1">
                <a:latin typeface="Arial Narrow" pitchFamily="34" charset="0"/>
              </a:rPr>
              <a:t>Noradrenaline</a:t>
            </a:r>
            <a:endParaRPr lang="fr-FR" sz="2800" b="1" dirty="0">
              <a:latin typeface="Arial Narrow" pitchFamily="34" charset="0"/>
            </a:endParaRPr>
          </a:p>
          <a:p>
            <a:endParaRPr lang="fr-FR" sz="2800" b="1" dirty="0">
              <a:latin typeface="Arial Narrow" pitchFamily="34" charset="0"/>
            </a:endParaRPr>
          </a:p>
          <a:p>
            <a:pPr>
              <a:buNone/>
            </a:pPr>
            <a:endParaRPr lang="fr-FR" sz="2800" b="1" dirty="0">
              <a:latin typeface="Arial Narrow" pitchFamily="34" charset="0"/>
            </a:endParaRPr>
          </a:p>
          <a:p>
            <a:r>
              <a:rPr lang="fr-FR" sz="2800" dirty="0">
                <a:latin typeface="Arial Narrow" pitchFamily="34" charset="0"/>
              </a:rPr>
              <a:t>Cette dernière n’étant pas stockée         elle est détruite par la MOA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5580112" y="4869160"/>
            <a:ext cx="504056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bliqueBottomLef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914400" indent="-914400" algn="ctr"/>
            <a:r>
              <a:rPr lang="el-G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cs typeface="Times New Roman"/>
              </a:rPr>
              <a:t>α</a:t>
            </a:r>
            <a:r>
              <a:rPr lang="fr-F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cs typeface="Times New Roman"/>
              </a:rPr>
              <a:t>-</a:t>
            </a:r>
            <a:r>
              <a:rPr lang="fr-F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</a:rPr>
              <a:t>Bloquants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827584" y="1916832"/>
            <a:ext cx="7650432" cy="3744416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fr-FR" dirty="0">
                <a:latin typeface="Arial Narrow" pitchFamily="34" charset="0"/>
              </a:rPr>
              <a:t>Vasodilatation</a:t>
            </a:r>
          </a:p>
          <a:p>
            <a:pPr>
              <a:lnSpc>
                <a:spcPct val="200000"/>
              </a:lnSpc>
            </a:pPr>
            <a:r>
              <a:rPr lang="fr-FR" dirty="0">
                <a:latin typeface="Arial Narrow" pitchFamily="34" charset="0"/>
              </a:rPr>
              <a:t>Baisse de la PA</a:t>
            </a:r>
          </a:p>
          <a:p>
            <a:pPr>
              <a:lnSpc>
                <a:spcPct val="200000"/>
              </a:lnSpc>
            </a:pPr>
            <a:r>
              <a:rPr lang="fr-FR" dirty="0">
                <a:latin typeface="Arial Narrow" pitchFamily="34" charset="0"/>
              </a:rPr>
              <a:t>Accélération de la fréquence cardiaque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ctr">
              <a:buFont typeface="+mj-lt"/>
              <a:buAutoNum type="arabicPeriod" startAt="3"/>
            </a:pPr>
            <a:r>
              <a:rPr lang="fr-FR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Inhibition de la libération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885528"/>
            <a:ext cx="8462744" cy="4495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800" dirty="0">
                <a:latin typeface="Arial Narrow" pitchFamily="34" charset="0"/>
              </a:rPr>
              <a:t>Par action sur les vésicules de stockage: </a:t>
            </a:r>
            <a:r>
              <a:rPr lang="fr-FR" sz="2800" b="1" dirty="0" err="1">
                <a:solidFill>
                  <a:srgbClr val="7030A0"/>
                </a:solidFill>
                <a:latin typeface="Arial Narrow" pitchFamily="34" charset="0"/>
              </a:rPr>
              <a:t>Guanethédine</a:t>
            </a:r>
            <a:endParaRPr lang="fr-FR" sz="2800" b="1" dirty="0">
              <a:solidFill>
                <a:srgbClr val="7030A0"/>
              </a:solidFill>
              <a:latin typeface="Arial Narrow" pitchFamily="34" charset="0"/>
            </a:endParaRPr>
          </a:p>
          <a:p>
            <a:pPr>
              <a:lnSpc>
                <a:spcPct val="150000"/>
              </a:lnSpc>
              <a:buNone/>
            </a:pPr>
            <a:endParaRPr lang="fr-FR" sz="2800" dirty="0">
              <a:latin typeface="Arial Narrow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800" dirty="0">
                <a:latin typeface="Arial Narrow" pitchFamily="34" charset="0"/>
              </a:rPr>
              <a:t>Par stimulation du rétrocontrôle: c.-à-d. stimulation du récepteur </a:t>
            </a:r>
            <a:r>
              <a:rPr lang="el-GR" sz="2800" dirty="0">
                <a:latin typeface="Arial Narrow" pitchFamily="34" charset="0"/>
                <a:cs typeface="Times New Roman"/>
              </a:rPr>
              <a:t>α</a:t>
            </a:r>
            <a:r>
              <a:rPr lang="fr-FR" sz="2800" dirty="0">
                <a:latin typeface="Arial Narrow" pitchFamily="34" charset="0"/>
                <a:cs typeface="Times New Roman"/>
              </a:rPr>
              <a:t>   </a:t>
            </a:r>
            <a:r>
              <a:rPr lang="fr-FR" sz="2800" dirty="0">
                <a:latin typeface="Arial Narrow" pitchFamily="34" charset="0"/>
              </a:rPr>
              <a:t>pré synaptique           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Clonidine: </a:t>
            </a:r>
            <a:r>
              <a:rPr lang="fr-FR" sz="2800" b="1" dirty="0" err="1">
                <a:solidFill>
                  <a:srgbClr val="7030A0"/>
                </a:solidFill>
                <a:latin typeface="Arial Narrow" pitchFamily="34" charset="0"/>
              </a:rPr>
              <a:t>catapressan</a:t>
            </a:r>
            <a:r>
              <a:rPr lang="fr-FR" sz="2800" b="1" dirty="0">
                <a:solidFill>
                  <a:srgbClr val="7030A0"/>
                </a:solidFill>
                <a:latin typeface="Arial Narrow" pitchFamily="34" charset="0"/>
              </a:rPr>
              <a:t>®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4639448" y="4286256"/>
            <a:ext cx="504056" cy="21602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7030A0"/>
                </a:solidFill>
                <a:latin typeface="Arial Narrow" pitchFamily="34" charset="0"/>
              </a:rPr>
              <a:t>Clonidine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latin typeface="Arial Narrow" pitchFamily="34" charset="0"/>
              </a:rPr>
              <a:t>Ne pas arrêter la clonidine brusquement</a:t>
            </a:r>
          </a:p>
          <a:p>
            <a:endParaRPr lang="fr-FR" sz="2400" dirty="0">
              <a:latin typeface="Arial Narrow" pitchFamily="34" charset="0"/>
            </a:endParaRPr>
          </a:p>
          <a:p>
            <a:endParaRPr lang="fr-FR" sz="2400" dirty="0">
              <a:latin typeface="Arial Narrow" pitchFamily="34" charset="0"/>
            </a:endParaRPr>
          </a:p>
          <a:p>
            <a:endParaRPr lang="fr-FR" sz="2400" dirty="0">
              <a:latin typeface="Arial Narrow" pitchFamily="34" charset="0"/>
            </a:endParaRPr>
          </a:p>
          <a:p>
            <a:endParaRPr lang="fr-FR" sz="2400" dirty="0">
              <a:latin typeface="Arial Narrow" pitchFamily="34" charset="0"/>
            </a:endParaRPr>
          </a:p>
          <a:p>
            <a:endParaRPr lang="fr-FR" sz="2400" dirty="0">
              <a:latin typeface="Arial Narrow" pitchFamily="34" charset="0"/>
            </a:endParaRPr>
          </a:p>
          <a:p>
            <a:r>
              <a:rPr lang="fr-FR" sz="2400" dirty="0">
                <a:latin typeface="Arial Narrow" pitchFamily="34" charset="0"/>
              </a:rPr>
              <a:t>Ne pas traiter la tachycardie due à l’arrêt brusque de la clonidine par les bêtabloqueurs seuls</a:t>
            </a:r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483768" y="2708920"/>
            <a:ext cx="2046329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900" dirty="0"/>
              <a:t>Effet rebond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7784" y="3697868"/>
            <a:ext cx="30372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/>
              <a:t>Crises hypertensives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203848" y="6093296"/>
            <a:ext cx="21804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latin typeface="Arial Narrow" pitchFamily="34" charset="0"/>
              </a:rPr>
              <a:t>Risque de mort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3635896" y="2060848"/>
            <a:ext cx="0" cy="64807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>
            <a:off x="3635896" y="3212976"/>
            <a:ext cx="0" cy="64807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Connecteur droit avec flèche 10"/>
          <p:cNvCxnSpPr/>
          <p:nvPr/>
        </p:nvCxnSpPr>
        <p:spPr>
          <a:xfrm>
            <a:off x="3779912" y="5013176"/>
            <a:ext cx="0" cy="115212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78160"/>
            <a:ext cx="8153400" cy="990600"/>
          </a:xfrm>
        </p:spPr>
        <p:txBody>
          <a:bodyPr>
            <a:noAutofit/>
          </a:bodyPr>
          <a:lstStyle/>
          <a:p>
            <a:pPr marL="742950" indent="-742950" algn="ctr"/>
            <a:r>
              <a:rPr lang="fr-FR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Indication des sympatholytiques indirects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600200"/>
            <a:ext cx="8370512" cy="4495800"/>
          </a:xfrm>
        </p:spPr>
        <p:txBody>
          <a:bodyPr/>
          <a:lstStyle/>
          <a:p>
            <a:endParaRPr lang="fr-FR" sz="4400" dirty="0">
              <a:latin typeface="Arial Narrow" pitchFamily="34" charset="0"/>
            </a:endParaRPr>
          </a:p>
          <a:p>
            <a:pPr>
              <a:buNone/>
            </a:pPr>
            <a:endParaRPr lang="fr-FR" sz="4400" dirty="0">
              <a:latin typeface="Arial Narrow" pitchFamily="34" charset="0"/>
            </a:endParaRPr>
          </a:p>
          <a:p>
            <a:r>
              <a:rPr lang="fr-FR" sz="4400" dirty="0">
                <a:latin typeface="Arial Narrow" pitchFamily="34" charset="0"/>
              </a:rPr>
              <a:t>HTA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323528" y="1628800"/>
            <a:ext cx="8442520" cy="5184576"/>
          </a:xfrm>
        </p:spPr>
        <p:txBody>
          <a:bodyPr>
            <a:normAutofit fontScale="925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fr-FR" b="1" u="sng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Indications :</a:t>
            </a:r>
          </a:p>
          <a:p>
            <a:pPr lvl="5">
              <a:lnSpc>
                <a:spcPct val="170000"/>
              </a:lnSpc>
              <a:buFont typeface="Wingdings" pitchFamily="2" charset="2"/>
              <a:buChar char="Ø"/>
            </a:pPr>
            <a:r>
              <a:rPr lang="fr-FR" sz="2400" dirty="0">
                <a:latin typeface="Arial Narrow" pitchFamily="34" charset="0"/>
              </a:rPr>
              <a:t>HTA!!!!!</a:t>
            </a:r>
          </a:p>
          <a:p>
            <a:pPr lvl="5">
              <a:lnSpc>
                <a:spcPct val="170000"/>
              </a:lnSpc>
              <a:buFont typeface="Wingdings" pitchFamily="2" charset="2"/>
              <a:buChar char="Ø"/>
            </a:pPr>
            <a:r>
              <a:rPr lang="fr-FR" sz="2400" dirty="0">
                <a:latin typeface="Arial Narrow" pitchFamily="34" charset="0"/>
              </a:rPr>
              <a:t>Maladie de Raynaud</a:t>
            </a:r>
          </a:p>
          <a:p>
            <a:pPr lvl="5">
              <a:lnSpc>
                <a:spcPct val="170000"/>
              </a:lnSpc>
              <a:buFont typeface="Wingdings" pitchFamily="2" charset="2"/>
              <a:buChar char="Ø"/>
            </a:pPr>
            <a:r>
              <a:rPr lang="fr-FR" sz="2400" dirty="0">
                <a:latin typeface="Arial Narrow" pitchFamily="34" charset="0"/>
              </a:rPr>
              <a:t>Insuffisance cardiaque</a:t>
            </a:r>
          </a:p>
          <a:p>
            <a:pPr lvl="5">
              <a:lnSpc>
                <a:spcPct val="170000"/>
              </a:lnSpc>
              <a:buFont typeface="Wingdings" pitchFamily="2" charset="2"/>
              <a:buChar char="Ø"/>
            </a:pPr>
            <a:r>
              <a:rPr lang="fr-FR" sz="2400" dirty="0">
                <a:latin typeface="Arial Narrow" pitchFamily="34" charset="0"/>
              </a:rPr>
              <a:t>Phéochromocytome</a:t>
            </a:r>
          </a:p>
          <a:p>
            <a:pPr marL="320040" lvl="2" indent="-320040">
              <a:lnSpc>
                <a:spcPct val="170000"/>
              </a:lnSpc>
              <a:spcBef>
                <a:spcPts val="700"/>
              </a:spcBef>
              <a:buSzPct val="60000"/>
              <a:buFont typeface="Wingdings"/>
              <a:buChar char=""/>
            </a:pPr>
            <a:r>
              <a:rPr lang="fr-FR" sz="2900" b="1" u="sng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Médicaments:</a:t>
            </a:r>
          </a:p>
          <a:p>
            <a:pPr lvl="2">
              <a:lnSpc>
                <a:spcPct val="170000"/>
              </a:lnSpc>
              <a:buFont typeface="Wingdings" pitchFamily="2" charset="2"/>
              <a:buChar char="Ø"/>
            </a:pPr>
            <a:r>
              <a:rPr lang="fr-FR" sz="2400" dirty="0" err="1">
                <a:latin typeface="Arial Narrow" pitchFamily="34" charset="0"/>
              </a:rPr>
              <a:t>Prazosine</a:t>
            </a:r>
            <a:r>
              <a:rPr lang="fr-FR" sz="2400" dirty="0">
                <a:latin typeface="Arial Narrow" pitchFamily="34" charset="0"/>
              </a:rPr>
              <a:t>= </a:t>
            </a:r>
            <a:r>
              <a:rPr lang="fr-FR" sz="2400" dirty="0" err="1">
                <a:latin typeface="Arial Narrow" pitchFamily="34" charset="0"/>
              </a:rPr>
              <a:t>Minipress</a:t>
            </a:r>
            <a:r>
              <a:rPr lang="fr-FR" sz="2400" dirty="0">
                <a:latin typeface="Arial Narrow" pitchFamily="34" charset="0"/>
                <a:cs typeface="Times New Roman"/>
              </a:rPr>
              <a:t>®</a:t>
            </a:r>
          </a:p>
          <a:p>
            <a:pPr lvl="2">
              <a:lnSpc>
                <a:spcPct val="170000"/>
              </a:lnSpc>
              <a:buFont typeface="Wingdings" pitchFamily="2" charset="2"/>
              <a:buChar char="Ø"/>
            </a:pPr>
            <a:r>
              <a:rPr lang="fr-FR" sz="2400" dirty="0">
                <a:latin typeface="Arial Narrow" pitchFamily="34" charset="0"/>
                <a:cs typeface="Times New Roman"/>
              </a:rPr>
              <a:t>Yohimbine et </a:t>
            </a:r>
            <a:r>
              <a:rPr lang="fr-FR" sz="2400" dirty="0" err="1">
                <a:latin typeface="Arial Narrow" pitchFamily="34" charset="0"/>
                <a:cs typeface="Times New Roman"/>
              </a:rPr>
              <a:t>phentolamine</a:t>
            </a:r>
            <a:r>
              <a:rPr lang="fr-FR" sz="2400" dirty="0">
                <a:latin typeface="Arial Narrow" pitchFamily="34" charset="0"/>
                <a:cs typeface="Times New Roman"/>
              </a:rPr>
              <a:t> à dose élevée</a:t>
            </a:r>
            <a:endParaRPr lang="fr-FR" sz="2400" dirty="0">
              <a:latin typeface="Arial Narrow" pitchFamily="34" charset="0"/>
            </a:endParaRPr>
          </a:p>
        </p:txBody>
      </p:sp>
      <p:sp>
        <p:nvSpPr>
          <p:cNvPr id="7" name="Titre 3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Autofit/>
            <a:scene3d>
              <a:camera prst="obliqueBottomLef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914400" indent="-914400" algn="ctr"/>
            <a:r>
              <a:rPr lang="el-G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cs typeface="Times New Roman"/>
              </a:rPr>
              <a:t>α</a:t>
            </a:r>
            <a:r>
              <a:rPr lang="fr-F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cs typeface="Times New Roman"/>
              </a:rPr>
              <a:t>-</a:t>
            </a:r>
            <a:r>
              <a:rPr lang="fr-FR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</a:rPr>
              <a:t>Bloquants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467544" y="2029544"/>
            <a:ext cx="81534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700" b="1" u="sng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Alcaloïdes de l’ergot de seigle</a:t>
            </a:r>
          </a:p>
          <a:p>
            <a:pPr>
              <a:lnSpc>
                <a:spcPct val="250000"/>
              </a:lnSpc>
              <a:buFont typeface="Wingdings" pitchFamily="2" charset="2"/>
              <a:buChar char="ü"/>
            </a:pPr>
            <a:r>
              <a:rPr lang="fr-FR" dirty="0">
                <a:latin typeface="Arial Narrow" pitchFamily="34" charset="0"/>
              </a:rPr>
              <a:t>Sympathomimétiques à </a:t>
            </a:r>
            <a:r>
              <a:rPr lang="fr-FR" b="1" dirty="0">
                <a:solidFill>
                  <a:srgbClr val="002060"/>
                </a:solidFill>
                <a:latin typeface="Arial Narrow" pitchFamily="34" charset="0"/>
              </a:rPr>
              <a:t>faible dose</a:t>
            </a:r>
            <a:r>
              <a:rPr lang="fr-FR" dirty="0">
                <a:latin typeface="Arial Narrow" pitchFamily="34" charset="0"/>
              </a:rPr>
              <a:t>: </a:t>
            </a:r>
            <a:r>
              <a:rPr lang="el-GR" b="1" dirty="0">
                <a:solidFill>
                  <a:srgbClr val="002060"/>
                </a:solidFill>
                <a:latin typeface="Arial Narrow" pitchFamily="34" charset="0"/>
              </a:rPr>
              <a:t>α</a:t>
            </a:r>
            <a:r>
              <a:rPr lang="fr-FR" b="1" dirty="0">
                <a:solidFill>
                  <a:srgbClr val="002060"/>
                </a:solidFill>
                <a:latin typeface="Arial Narrow" pitchFamily="34" charset="0"/>
              </a:rPr>
              <a:t>2 pré synaptique</a:t>
            </a:r>
          </a:p>
          <a:p>
            <a:pPr>
              <a:lnSpc>
                <a:spcPct val="250000"/>
              </a:lnSpc>
              <a:buFont typeface="Wingdings" pitchFamily="2" charset="2"/>
              <a:buChar char="ü"/>
            </a:pPr>
            <a:r>
              <a:rPr lang="fr-FR" dirty="0">
                <a:latin typeface="Arial Narrow" pitchFamily="34" charset="0"/>
                <a:cs typeface="Times New Roman"/>
              </a:rPr>
              <a:t>Sympatholytiques à </a:t>
            </a:r>
            <a:r>
              <a:rPr lang="fr-FR" b="1" dirty="0">
                <a:solidFill>
                  <a:srgbClr val="002060"/>
                </a:solidFill>
                <a:latin typeface="Arial Narrow" pitchFamily="34" charset="0"/>
              </a:rPr>
              <a:t>forte dose</a:t>
            </a:r>
            <a:r>
              <a:rPr lang="fr-FR" dirty="0">
                <a:latin typeface="Arial Narrow" pitchFamily="34" charset="0"/>
                <a:cs typeface="Times New Roman"/>
              </a:rPr>
              <a:t>: </a:t>
            </a:r>
            <a:r>
              <a:rPr lang="el-GR" b="1" dirty="0">
                <a:solidFill>
                  <a:srgbClr val="002060"/>
                </a:solidFill>
                <a:latin typeface="Arial Narrow" pitchFamily="34" charset="0"/>
              </a:rPr>
              <a:t>α</a:t>
            </a:r>
            <a:r>
              <a:rPr lang="fr-FR" b="1" dirty="0">
                <a:solidFill>
                  <a:srgbClr val="002060"/>
                </a:solidFill>
                <a:latin typeface="Arial Narrow" pitchFamily="34" charset="0"/>
              </a:rPr>
              <a:t>1 post synaptique</a:t>
            </a:r>
          </a:p>
        </p:txBody>
      </p:sp>
      <p:sp>
        <p:nvSpPr>
          <p:cNvPr id="7" name="Titre 3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53400" cy="990600"/>
          </a:xfrm>
        </p:spPr>
        <p:txBody>
          <a:bodyPr>
            <a:noAutofit/>
            <a:scene3d>
              <a:camera prst="obliqueBottomLef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914400" lvl="2" indent="-914400" algn="ctr" rtl="0">
              <a:lnSpc>
                <a:spcPct val="170000"/>
              </a:lnSpc>
              <a:spcBef>
                <a:spcPct val="0"/>
              </a:spcBef>
            </a:pPr>
            <a:r>
              <a:rPr lang="fr-FR" sz="4400" b="1" kern="12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ea typeface="+mj-ea"/>
                <a:cs typeface="Times New Roman"/>
              </a:rPr>
              <a:t>Autres </a:t>
            </a:r>
            <a:r>
              <a:rPr lang="fr-FR" sz="4400" b="1" kern="12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ea typeface="+mj-ea"/>
                <a:cs typeface="Times New Roman"/>
              </a:rPr>
              <a:t>adrénolytiques</a:t>
            </a:r>
            <a:r>
              <a:rPr lang="el-GR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cs typeface="Times New Roman"/>
              </a:rPr>
              <a:t> α</a:t>
            </a:r>
            <a:r>
              <a:rPr lang="fr-FR" sz="4400" b="1" kern="12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Arial Narrow" pitchFamily="34" charset="0"/>
                <a:ea typeface="+mj-ea"/>
                <a:cs typeface="Times New Roman"/>
              </a:rPr>
              <a:t>  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179512" y="1628800"/>
            <a:ext cx="9289032" cy="5256584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>
              <a:buNone/>
            </a:pPr>
            <a:r>
              <a:rPr lang="fr-FR" sz="2700" b="1" u="sng" cap="all" dirty="0">
                <a:ln/>
                <a:solidFill>
                  <a:srgbClr val="7030A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 Narrow" pitchFamily="34" charset="0"/>
              </a:rPr>
              <a:t>Indications: </a:t>
            </a:r>
          </a:p>
          <a:p>
            <a:pPr lvl="1"/>
            <a:r>
              <a:rPr lang="fr-FR" sz="2400" dirty="0">
                <a:latin typeface="Arial Narrow" pitchFamily="34" charset="0"/>
              </a:rPr>
              <a:t>Traitement  des migraines: </a:t>
            </a:r>
            <a:r>
              <a:rPr lang="fr-FR" sz="2400" dirty="0" err="1">
                <a:latin typeface="Arial Narrow" pitchFamily="34" charset="0"/>
              </a:rPr>
              <a:t>Dihydroergotamine</a:t>
            </a:r>
            <a:endParaRPr lang="fr-FR" sz="2400" dirty="0">
              <a:latin typeface="Arial Narrow" pitchFamily="34" charset="0"/>
            </a:endParaRPr>
          </a:p>
          <a:p>
            <a:pPr lvl="1">
              <a:buNone/>
            </a:pPr>
            <a:r>
              <a:rPr lang="fr-FR" sz="2400" dirty="0">
                <a:latin typeface="Arial Narrow" pitchFamily="34" charset="0"/>
              </a:rPr>
              <a:t>                                   Ergotamine: </a:t>
            </a:r>
            <a:r>
              <a:rPr lang="fr-FR" sz="2400" dirty="0" err="1">
                <a:latin typeface="Arial Narrow" pitchFamily="34" charset="0"/>
              </a:rPr>
              <a:t>Gynergène</a:t>
            </a:r>
            <a:r>
              <a:rPr lang="fr-FR" sz="2400" dirty="0">
                <a:latin typeface="Arial Narrow" pitchFamily="34" charset="0"/>
                <a:cs typeface="Times New Roman"/>
              </a:rPr>
              <a:t>®</a:t>
            </a:r>
          </a:p>
          <a:p>
            <a:pPr lvl="1">
              <a:buNone/>
            </a:pPr>
            <a:endParaRPr lang="fr-FR" sz="2400" dirty="0">
              <a:latin typeface="Arial Narrow" pitchFamily="34" charset="0"/>
              <a:cs typeface="Times New Roman"/>
            </a:endParaRPr>
          </a:p>
          <a:p>
            <a:pPr lvl="1">
              <a:lnSpc>
                <a:spcPct val="160000"/>
              </a:lnSpc>
            </a:pPr>
            <a:r>
              <a:rPr lang="fr-FR" sz="2400" dirty="0">
                <a:latin typeface="Arial Narrow" pitchFamily="34" charset="0"/>
                <a:cs typeface="Times New Roman"/>
              </a:rPr>
              <a:t>Troubles de la circulation générale</a:t>
            </a:r>
          </a:p>
          <a:p>
            <a:pPr lvl="1">
              <a:lnSpc>
                <a:spcPct val="160000"/>
              </a:lnSpc>
              <a:buNone/>
            </a:pPr>
            <a:r>
              <a:rPr lang="fr-FR" sz="2400" dirty="0">
                <a:latin typeface="Arial Narrow" pitchFamily="34" charset="0"/>
                <a:cs typeface="Times New Roman"/>
              </a:rPr>
              <a:t>       Troubles vasculaires de la rétine</a:t>
            </a:r>
          </a:p>
          <a:p>
            <a:pPr lvl="1">
              <a:lnSpc>
                <a:spcPct val="160000"/>
              </a:lnSpc>
              <a:buNone/>
            </a:pPr>
            <a:r>
              <a:rPr lang="fr-FR" sz="2400" dirty="0">
                <a:latin typeface="Arial Narrow" pitchFamily="34" charset="0"/>
                <a:cs typeface="Times New Roman"/>
              </a:rPr>
              <a:t>       Vasodilatateur: hypotenseur</a:t>
            </a:r>
          </a:p>
          <a:p>
            <a:pPr lvl="1">
              <a:lnSpc>
                <a:spcPct val="160000"/>
              </a:lnSpc>
              <a:buNone/>
            </a:pPr>
            <a:endParaRPr lang="fr-FR" sz="2400" dirty="0">
              <a:latin typeface="Arial Narrow" pitchFamily="34" charset="0"/>
              <a:cs typeface="Times New Roman"/>
            </a:endParaRPr>
          </a:p>
        </p:txBody>
      </p:sp>
      <p:sp>
        <p:nvSpPr>
          <p:cNvPr id="6" name="Accolade fermante 5"/>
          <p:cNvSpPr/>
          <p:nvPr/>
        </p:nvSpPr>
        <p:spPr>
          <a:xfrm>
            <a:off x="5364088" y="3789040"/>
            <a:ext cx="504056" cy="13681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5652120" y="4149080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err="1">
                <a:latin typeface="Arial Narrow" pitchFamily="34" charset="0"/>
              </a:rPr>
              <a:t>Dihydroergotoxine</a:t>
            </a:r>
            <a:r>
              <a:rPr lang="fr-FR" sz="2400" dirty="0">
                <a:latin typeface="Arial Narrow" pitchFamily="34" charset="0"/>
              </a:rPr>
              <a:t>: </a:t>
            </a:r>
            <a:r>
              <a:rPr lang="fr-FR" sz="2400" dirty="0" err="1">
                <a:latin typeface="Arial Narrow" pitchFamily="34" charset="0"/>
              </a:rPr>
              <a:t>Hydergine</a:t>
            </a:r>
            <a:r>
              <a:rPr lang="fr-FR" sz="2400" dirty="0">
                <a:latin typeface="Arial Narrow" pitchFamily="34" charset="0"/>
              </a:rPr>
              <a:t>®</a:t>
            </a:r>
          </a:p>
        </p:txBody>
      </p:sp>
      <p:sp>
        <p:nvSpPr>
          <p:cNvPr id="9" name="Titre 3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>
            <a:noAutofit/>
            <a:scene3d>
              <a:camera prst="obliqueBottomLef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4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Arial Narrow" pitchFamily="34" charset="0"/>
              </a:rPr>
              <a:t>Alcaloïdes de l’ergot de seigle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424936" cy="1252736"/>
          </a:xfrm>
        </p:spPr>
        <p:txBody>
          <a:bodyPr numCol="1"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>
                <a:latin typeface="Arial Narrow" pitchFamily="34" charset="0"/>
              </a:rPr>
              <a:t>Le grave danger des dérivés ergotés est le risque d’intoxication aigue(ergotisme):</a:t>
            </a:r>
          </a:p>
        </p:txBody>
      </p:sp>
      <p:sp>
        <p:nvSpPr>
          <p:cNvPr id="6" name="Titre 3"/>
          <p:cNvSpPr txBox="1">
            <a:spLocks/>
          </p:cNvSpPr>
          <p:nvPr/>
        </p:nvSpPr>
        <p:spPr>
          <a:xfrm>
            <a:off x="765048" y="206152"/>
            <a:ext cx="8153400" cy="990600"/>
          </a:xfrm>
          <a:prstGeom prst="rect">
            <a:avLst/>
          </a:prstGeom>
        </p:spPr>
        <p:txBody>
          <a:bodyPr vert="horz" anchor="ctr">
            <a:noAutofit/>
            <a:scene3d>
              <a:camera prst="obliqueBottomLef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Alcaloïdes de l’ergot de seigle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79512" y="2852936"/>
            <a:ext cx="8892480" cy="357020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640080" lvl="1" indent="-274320">
              <a:lnSpc>
                <a:spcPct val="150000"/>
              </a:lnSpc>
              <a:spcBef>
                <a:spcPts val="55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fr-FR" sz="2400" dirty="0">
                <a:latin typeface="Arial Narrow" pitchFamily="34" charset="0"/>
              </a:rPr>
              <a:t>Vomissements, diarrhée, soif</a:t>
            </a:r>
          </a:p>
          <a:p>
            <a:pPr marL="640080" lvl="1" indent="-274320">
              <a:lnSpc>
                <a:spcPct val="150000"/>
              </a:lnSpc>
              <a:spcBef>
                <a:spcPts val="55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fr-FR" sz="2400" dirty="0">
                <a:latin typeface="Arial Narrow" pitchFamily="34" charset="0"/>
              </a:rPr>
              <a:t>Picotement, démangeaison cutanée</a:t>
            </a:r>
          </a:p>
          <a:p>
            <a:pPr marL="640080" lvl="1" indent="-274320">
              <a:lnSpc>
                <a:spcPct val="150000"/>
              </a:lnSpc>
              <a:spcBef>
                <a:spcPts val="55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fr-FR" sz="2400" dirty="0">
                <a:latin typeface="Arial Narrow" pitchFamily="34" charset="0"/>
              </a:rPr>
              <a:t>Vasoconstriction de l’extrémité d’un membre pouvant aller jusqu’à la gangrène</a:t>
            </a:r>
          </a:p>
          <a:p>
            <a:pPr marL="640080" lvl="1" indent="-274320">
              <a:lnSpc>
                <a:spcPct val="150000"/>
              </a:lnSpc>
              <a:spcBef>
                <a:spcPts val="55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fr-FR" sz="2400" dirty="0">
                <a:latin typeface="Arial Narrow" pitchFamily="34" charset="0"/>
              </a:rPr>
              <a:t>AVC</a:t>
            </a:r>
          </a:p>
          <a:p>
            <a:pPr marL="640080" lvl="1" indent="-274320">
              <a:lnSpc>
                <a:spcPct val="150000"/>
              </a:lnSpc>
              <a:spcBef>
                <a:spcPts val="550"/>
              </a:spcBef>
              <a:buClr>
                <a:schemeClr val="accent1"/>
              </a:buClr>
              <a:buSzPct val="70000"/>
              <a:buFont typeface="Wingdings" pitchFamily="2" charset="2"/>
              <a:buChar char="v"/>
            </a:pPr>
            <a:r>
              <a:rPr lang="fr-FR" sz="2400" dirty="0">
                <a:latin typeface="Arial Narrow" pitchFamily="34" charset="0"/>
              </a:rPr>
              <a:t>Angine de poitrine, mort subite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quarter" idx="1"/>
          </p:nvPr>
        </p:nvSpPr>
        <p:spPr>
          <a:xfrm>
            <a:off x="251520" y="1456184"/>
            <a:ext cx="8514528" cy="4925144"/>
          </a:xfrm>
        </p:spPr>
        <p:txBody>
          <a:bodyPr numCol="1"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>
                <a:latin typeface="Arial Narrow" pitchFamily="34" charset="0"/>
              </a:rPr>
              <a:t>Ce type d’accident peut survenir lors:</a:t>
            </a:r>
          </a:p>
          <a:p>
            <a:pPr lvl="3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Posologies élevées</a:t>
            </a:r>
          </a:p>
          <a:p>
            <a:pPr lvl="3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Association avec des médicaments inhibiteurs enzymatiques</a:t>
            </a:r>
          </a:p>
          <a:p>
            <a:pPr lvl="3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IH</a:t>
            </a:r>
          </a:p>
          <a:p>
            <a:pPr lvl="3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Artérites ou insuffisances coronaire</a:t>
            </a:r>
          </a:p>
          <a:p>
            <a:pPr lvl="3">
              <a:lnSpc>
                <a:spcPct val="200000"/>
              </a:lnSpc>
            </a:pPr>
            <a:r>
              <a:rPr lang="fr-FR" sz="2400" dirty="0">
                <a:latin typeface="Arial Narrow" pitchFamily="34" charset="0"/>
              </a:rPr>
              <a:t>Infection systémique( septicémie)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400" dirty="0">
                <a:latin typeface="Arial Narrow" pitchFamily="34" charset="0"/>
              </a:rPr>
              <a:t>Prudence chez la femme enceinte</a:t>
            </a:r>
          </a:p>
        </p:txBody>
      </p:sp>
      <p:sp>
        <p:nvSpPr>
          <p:cNvPr id="6" name="Titre 3"/>
          <p:cNvSpPr txBox="1">
            <a:spLocks/>
          </p:cNvSpPr>
          <p:nvPr/>
        </p:nvSpPr>
        <p:spPr>
          <a:xfrm>
            <a:off x="765048" y="206152"/>
            <a:ext cx="8153400" cy="990600"/>
          </a:xfrm>
          <a:prstGeom prst="rect">
            <a:avLst/>
          </a:prstGeom>
        </p:spPr>
        <p:txBody>
          <a:bodyPr vert="horz" anchor="ctr">
            <a:noAutofit/>
            <a:scene3d>
              <a:camera prst="obliqueBottomLef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Arial Narrow" pitchFamily="34" charset="0"/>
                <a:ea typeface="+mj-ea"/>
                <a:cs typeface="+mj-cs"/>
              </a:rPr>
              <a:t>Alcaloïdes de l’ergot de seigle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3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1474175</TotalTime>
  <Words>1108</Words>
  <Application>Microsoft Office PowerPoint</Application>
  <PresentationFormat>Affichage à l'écran (4:3)</PresentationFormat>
  <Paragraphs>280</Paragraphs>
  <Slides>42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42</vt:i4>
      </vt:variant>
    </vt:vector>
  </HeadingPairs>
  <TitlesOfParts>
    <vt:vector size="49" baseType="lpstr">
      <vt:lpstr>Arial</vt:lpstr>
      <vt:lpstr>Arial Narrow</vt:lpstr>
      <vt:lpstr>Times New Roman</vt:lpstr>
      <vt:lpstr>Tw Cen MT</vt:lpstr>
      <vt:lpstr>Wingdings</vt:lpstr>
      <vt:lpstr>Wingdings 2</vt:lpstr>
      <vt:lpstr>Médian</vt:lpstr>
      <vt:lpstr>Sympatholytiques </vt:lpstr>
      <vt:lpstr>Présentation PowerPoint</vt:lpstr>
      <vt:lpstr>α-Bloquants</vt:lpstr>
      <vt:lpstr>α-Bloquants</vt:lpstr>
      <vt:lpstr>α-Bloquants</vt:lpstr>
      <vt:lpstr>Autres adrénolytiques α    </vt:lpstr>
      <vt:lpstr>Alcaloïdes de l’ergot de seigle</vt:lpstr>
      <vt:lpstr>Présentation PowerPoint</vt:lpstr>
      <vt:lpstr>Présentation PowerPoint</vt:lpstr>
      <vt:lpstr>α1 Bloquants</vt:lpstr>
      <vt:lpstr>β-Bloquants</vt:lpstr>
      <vt:lpstr> β-bloquants</vt:lpstr>
      <vt:lpstr>Propriétés pharmacologiques</vt:lpstr>
      <vt:lpstr>Propriétés pharmacologiques</vt:lpstr>
      <vt:lpstr>Effet sympathomimétique intrinsèque (ASI)</vt:lpstr>
      <vt:lpstr>Présentation PowerPoint</vt:lpstr>
      <vt:lpstr>Remarques </vt:lpstr>
      <vt:lpstr>Propriétés pharmacologiques</vt:lpstr>
      <vt:lpstr>Cardiosélectivité</vt:lpstr>
      <vt:lpstr>Cardiosélectivité</vt:lpstr>
      <vt:lpstr>Propriétés pharmacologiques</vt:lpstr>
      <vt:lpstr>Action stabilisatrice de membrane (ASM)</vt:lpstr>
      <vt:lpstr>Indications des β-bloquants </vt:lpstr>
      <vt:lpstr>Indications des β-bloquants </vt:lpstr>
      <vt:lpstr>Contre-indications</vt:lpstr>
      <vt:lpstr>Contre-indications</vt:lpstr>
      <vt:lpstr>EI</vt:lpstr>
      <vt:lpstr>EI</vt:lpstr>
      <vt:lpstr>Prudence s’impose</vt:lpstr>
      <vt:lpstr>Présentation PowerPoint</vt:lpstr>
      <vt:lpstr>Prudence s’impose</vt:lpstr>
      <vt:lpstr>En cas de surdosage</vt:lpstr>
      <vt:lpstr>Remarques </vt:lpstr>
      <vt:lpstr>Remarques </vt:lpstr>
      <vt:lpstr>α et β bloquants</vt:lpstr>
      <vt:lpstr>α et β bloquants</vt:lpstr>
      <vt:lpstr>Présentation PowerPoint</vt:lpstr>
      <vt:lpstr>Diminution de la synthèse</vt:lpstr>
      <vt:lpstr>Inhibition du stockage</vt:lpstr>
      <vt:lpstr>Inhibition de la libération</vt:lpstr>
      <vt:lpstr>Clonidine</vt:lpstr>
      <vt:lpstr>Indication des sympatholytiques indirects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Sympatholytiques </dc:title>
  <cp:lastModifiedBy>jn</cp:lastModifiedBy>
  <cp:revision>188</cp:revision>
  <dcterms:modified xsi:type="dcterms:W3CDTF">2026-03-16T22:52:31Z</dcterms:modified>
</cp:coreProperties>
</file>