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5"/>
  </p:notesMasterIdLst>
  <p:sldIdLst>
    <p:sldId id="256" r:id="rId2"/>
    <p:sldId id="257" r:id="rId3"/>
    <p:sldId id="27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7" r:id="rId14"/>
    <p:sldId id="268" r:id="rId15"/>
    <p:sldId id="269" r:id="rId16"/>
    <p:sldId id="270" r:id="rId17"/>
    <p:sldId id="272" r:id="rId18"/>
    <p:sldId id="271" r:id="rId19"/>
    <p:sldId id="279" r:id="rId20"/>
    <p:sldId id="273" r:id="rId21"/>
    <p:sldId id="278" r:id="rId22"/>
    <p:sldId id="274" r:id="rId23"/>
    <p:sldId id="275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138" autoAdjust="0"/>
  </p:normalViewPr>
  <p:slideViewPr>
    <p:cSldViewPr>
      <p:cViewPr varScale="1">
        <p:scale>
          <a:sx n="69" d="100"/>
          <a:sy n="69" d="100"/>
        </p:scale>
        <p:origin x="133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95472F-3BCC-4583-B664-E8297B8C1C0E}" type="datetimeFigureOut">
              <a:rPr lang="fr-FR" smtClean="0"/>
              <a:pPr/>
              <a:t>16/03/2026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F86698-DE00-4DBF-9436-7ED1AE8746D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7911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6698-DE00-4DBF-9436-7ED1AE8746D6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6768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Agissent en augmentant les </a:t>
            </a:r>
            <a:r>
              <a:rPr lang="fr-FR" dirty="0" err="1"/>
              <a:t>effts</a:t>
            </a:r>
            <a:r>
              <a:rPr lang="fr-FR" dirty="0"/>
              <a:t> de la noradrénaline. Trois mécanismes </a:t>
            </a:r>
            <a:r>
              <a:rPr lang="fr-FR"/>
              <a:t>sont possibles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6698-DE00-4DBF-9436-7ED1AE8746D6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77148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Agissent en augmentant les </a:t>
            </a:r>
            <a:r>
              <a:rPr lang="fr-FR" dirty="0" err="1"/>
              <a:t>effts</a:t>
            </a:r>
            <a:r>
              <a:rPr lang="fr-FR" dirty="0"/>
              <a:t> de la noradrénaline. Trois mécanismes </a:t>
            </a:r>
            <a:r>
              <a:rPr lang="fr-FR"/>
              <a:t>sont possibles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6698-DE00-4DBF-9436-7ED1AE8746D6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20616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Étant des stimulateurs </a:t>
            </a:r>
            <a:r>
              <a:rPr lang="el-GR" dirty="0">
                <a:latin typeface="Times New Roman"/>
                <a:cs typeface="Times New Roman"/>
              </a:rPr>
              <a:t>α</a:t>
            </a:r>
            <a:r>
              <a:rPr lang="fr-FR" dirty="0">
                <a:latin typeface="Times New Roman"/>
                <a:cs typeface="Times New Roman"/>
              </a:rPr>
              <a:t> et </a:t>
            </a:r>
            <a:r>
              <a:rPr lang="el-GR" dirty="0">
                <a:latin typeface="Times New Roman"/>
                <a:cs typeface="Times New Roman"/>
              </a:rPr>
              <a:t>β</a:t>
            </a:r>
            <a:r>
              <a:rPr lang="fr-FR" dirty="0">
                <a:latin typeface="Times New Roman"/>
                <a:cs typeface="Times New Roman"/>
              </a:rPr>
              <a:t> , leur emploi au niveau du SNA, peu à peu disparu pour laisser place aux stimulants directs spécifiques. Passant la B.H.E, ils sont surtout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6698-DE00-4DBF-9436-7ED1AE8746D6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24370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Étant des stimulateurs </a:t>
            </a:r>
            <a:r>
              <a:rPr lang="el-GR" dirty="0">
                <a:latin typeface="Times New Roman"/>
                <a:cs typeface="Times New Roman"/>
              </a:rPr>
              <a:t>α</a:t>
            </a:r>
            <a:r>
              <a:rPr lang="fr-FR" dirty="0">
                <a:latin typeface="Times New Roman"/>
                <a:cs typeface="Times New Roman"/>
              </a:rPr>
              <a:t> et </a:t>
            </a:r>
            <a:r>
              <a:rPr lang="el-GR" dirty="0">
                <a:latin typeface="Times New Roman"/>
                <a:cs typeface="Times New Roman"/>
              </a:rPr>
              <a:t>β</a:t>
            </a:r>
            <a:r>
              <a:rPr lang="fr-FR" dirty="0">
                <a:latin typeface="Times New Roman"/>
                <a:cs typeface="Times New Roman"/>
              </a:rPr>
              <a:t> , leur emploi au niveau du SNA, peu à peu disparu pour laisser place aux stimulants directs spécifiques. Passant la B.H.E, ils sont surtout utilises pour leurs effets centraux.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6698-DE00-4DBF-9436-7ED1AE8746D6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1048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6698-DE00-4DBF-9436-7ED1AE8746D6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440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Les </a:t>
            </a:r>
            <a:r>
              <a:rPr lang="fr-FR" dirty="0" err="1"/>
              <a:t>recepteurs</a:t>
            </a:r>
            <a:r>
              <a:rPr lang="fr-FR" dirty="0"/>
              <a:t> adrénergiques peuvent </a:t>
            </a:r>
            <a:r>
              <a:rPr lang="fr-FR" dirty="0" err="1"/>
              <a:t>etre</a:t>
            </a:r>
            <a:r>
              <a:rPr lang="fr-FR" dirty="0"/>
              <a:t> de type </a:t>
            </a:r>
            <a:r>
              <a:rPr lang="el-GR" dirty="0">
                <a:latin typeface="Times New Roman"/>
                <a:cs typeface="Times New Roman"/>
              </a:rPr>
              <a:t>α</a:t>
            </a:r>
            <a:r>
              <a:rPr lang="fr-FR" dirty="0">
                <a:latin typeface="Times New Roman"/>
                <a:cs typeface="Times New Roman"/>
              </a:rPr>
              <a:t> ou </a:t>
            </a:r>
            <a:r>
              <a:rPr lang="el-GR" dirty="0">
                <a:latin typeface="Times New Roman"/>
                <a:cs typeface="Times New Roman"/>
              </a:rPr>
              <a:t>β</a:t>
            </a:r>
            <a:r>
              <a:rPr lang="fr-FR" dirty="0">
                <a:latin typeface="Times New Roman"/>
                <a:cs typeface="Times New Roman"/>
              </a:rPr>
              <a:t> et selon la stimulation de l’un ou de l’autre on peut observer: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6698-DE00-4DBF-9436-7ED1AE8746D6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0988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Connaitre les effets de la</a:t>
            </a:r>
            <a:r>
              <a:rPr lang="fr-FR" baseline="0" dirty="0"/>
              <a:t> stimulation a ou B</a:t>
            </a:r>
          </a:p>
          <a:p>
            <a:r>
              <a:rPr lang="fr-FR" baseline="0" dirty="0"/>
              <a:t>Prédominance des </a:t>
            </a:r>
            <a:r>
              <a:rPr lang="fr-FR" baseline="0" dirty="0" err="1"/>
              <a:t>récépteurs</a:t>
            </a:r>
            <a:r>
              <a:rPr lang="fr-FR" baseline="0" dirty="0"/>
              <a:t> </a:t>
            </a:r>
            <a:r>
              <a:rPr lang="el-GR" baseline="0" dirty="0">
                <a:latin typeface="Times New Roman"/>
                <a:cs typeface="Times New Roman"/>
              </a:rPr>
              <a:t>α</a:t>
            </a:r>
            <a:r>
              <a:rPr lang="fr-FR" baseline="0" dirty="0">
                <a:latin typeface="Times New Roman"/>
                <a:cs typeface="Times New Roman"/>
              </a:rPr>
              <a:t>1,B1 ou B2 au niveau d’un organe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6698-DE00-4DBF-9436-7ED1AE8746D6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5240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6698-DE00-4DBF-9436-7ED1AE8746D6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0790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fr-FR" sz="1200" dirty="0">
                <a:latin typeface="Bell MT" pitchFamily="18" charset="0"/>
                <a:cs typeface="Times New Roman"/>
              </a:rPr>
              <a:t>Remarque:</a:t>
            </a:r>
          </a:p>
          <a:p>
            <a:pPr>
              <a:lnSpc>
                <a:spcPct val="150000"/>
              </a:lnSpc>
              <a:buNone/>
            </a:pPr>
            <a:r>
              <a:rPr lang="fr-FR" sz="1200" dirty="0">
                <a:latin typeface="Bell MT" pitchFamily="18" charset="0"/>
                <a:cs typeface="Times New Roman"/>
              </a:rPr>
              <a:t>Ne sont pas </a:t>
            </a:r>
            <a:r>
              <a:rPr lang="fr-FR" sz="1200" dirty="0" err="1">
                <a:latin typeface="Bell MT" pitchFamily="18" charset="0"/>
                <a:cs typeface="Times New Roman"/>
              </a:rPr>
              <a:t>séléctifs</a:t>
            </a:r>
            <a:r>
              <a:rPr lang="fr-FR" sz="1200" dirty="0">
                <a:latin typeface="Bell MT" pitchFamily="18" charset="0"/>
                <a:cs typeface="Times New Roman"/>
              </a:rPr>
              <a:t> des </a:t>
            </a:r>
            <a:r>
              <a:rPr lang="el-GR" sz="1200" dirty="0">
                <a:latin typeface="Bell MT" pitchFamily="18" charset="0"/>
                <a:cs typeface="Times New Roman"/>
              </a:rPr>
              <a:t>β</a:t>
            </a:r>
            <a:r>
              <a:rPr lang="fr-FR" sz="1200" dirty="0">
                <a:latin typeface="Bell MT" pitchFamily="18" charset="0"/>
                <a:cs typeface="Times New Roman"/>
              </a:rPr>
              <a:t>2 à 100% ( la </a:t>
            </a:r>
            <a:r>
              <a:rPr lang="fr-FR" sz="1200" dirty="0" err="1">
                <a:latin typeface="Bell MT" pitchFamily="18" charset="0"/>
                <a:cs typeface="Times New Roman"/>
              </a:rPr>
              <a:t>séléctivité</a:t>
            </a:r>
            <a:r>
              <a:rPr lang="fr-FR" sz="1200" dirty="0">
                <a:latin typeface="Bell MT" pitchFamily="18" charset="0"/>
                <a:cs typeface="Times New Roman"/>
              </a:rPr>
              <a:t> peut </a:t>
            </a:r>
            <a:r>
              <a:rPr lang="fr-FR" sz="1200" dirty="0" err="1">
                <a:latin typeface="Bell MT" pitchFamily="18" charset="0"/>
                <a:cs typeface="Times New Roman"/>
              </a:rPr>
              <a:t>disparaite</a:t>
            </a:r>
            <a:r>
              <a:rPr lang="fr-FR" sz="1200" dirty="0">
                <a:latin typeface="Bell MT" pitchFamily="18" charset="0"/>
                <a:cs typeface="Times New Roman"/>
              </a:rPr>
              <a:t> à dose élevée)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6698-DE00-4DBF-9436-7ED1AE8746D6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28307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Agissent en augmentant les effets de la noradrénaline. Trois mécanismes sont possibles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6698-DE00-4DBF-9436-7ED1AE8746D6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97482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Agissent en augmentant les </a:t>
            </a:r>
            <a:r>
              <a:rPr lang="fr-FR" dirty="0" err="1"/>
              <a:t>effts</a:t>
            </a:r>
            <a:r>
              <a:rPr lang="fr-FR" dirty="0"/>
              <a:t> de la noradrénaline. Trois mécanismes </a:t>
            </a:r>
            <a:r>
              <a:rPr lang="fr-FR"/>
              <a:t>sont possibles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6698-DE00-4DBF-9436-7ED1AE8746D6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08828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Agissent en augmentant les </a:t>
            </a:r>
            <a:r>
              <a:rPr lang="fr-FR" dirty="0" err="1"/>
              <a:t>effts</a:t>
            </a:r>
            <a:r>
              <a:rPr lang="fr-FR" dirty="0"/>
              <a:t> de la noradrénaline. Trois mécanismes </a:t>
            </a:r>
            <a:r>
              <a:rPr lang="fr-FR"/>
              <a:t>sont possibles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86698-DE00-4DBF-9436-7ED1AE8746D6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8848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2C5BD94-9C25-4AD9-9680-351188263396}" type="datetimeFigureOut">
              <a:rPr lang="fr-FR" smtClean="0"/>
              <a:pPr/>
              <a:t>16/03/2026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1471B0-A5B5-4DF1-8846-3746E28CE35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BD94-9C25-4AD9-9680-351188263396}" type="datetimeFigureOut">
              <a:rPr lang="fr-FR" smtClean="0"/>
              <a:pPr/>
              <a:t>16/03/2026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71B0-A5B5-4DF1-8846-3746E28CE35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BD94-9C25-4AD9-9680-351188263396}" type="datetimeFigureOut">
              <a:rPr lang="fr-FR" smtClean="0"/>
              <a:pPr/>
              <a:t>16/03/2026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71B0-A5B5-4DF1-8846-3746E28CE35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BD94-9C25-4AD9-9680-351188263396}" type="datetimeFigureOut">
              <a:rPr lang="fr-FR" smtClean="0"/>
              <a:pPr/>
              <a:t>16/03/2026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71B0-A5B5-4DF1-8846-3746E28CE35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BD94-9C25-4AD9-9680-351188263396}" type="datetimeFigureOut">
              <a:rPr lang="fr-FR" smtClean="0"/>
              <a:pPr/>
              <a:t>16/03/2026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71B0-A5B5-4DF1-8846-3746E28CE35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BD94-9C25-4AD9-9680-351188263396}" type="datetimeFigureOut">
              <a:rPr lang="fr-FR" smtClean="0"/>
              <a:pPr/>
              <a:t>16/03/2026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71B0-A5B5-4DF1-8846-3746E28CE35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BD94-9C25-4AD9-9680-351188263396}" type="datetimeFigureOut">
              <a:rPr lang="fr-FR" smtClean="0"/>
              <a:pPr/>
              <a:t>16/03/2026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71B0-A5B5-4DF1-8846-3746E28CE35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BD94-9C25-4AD9-9680-351188263396}" type="datetimeFigureOut">
              <a:rPr lang="fr-FR" smtClean="0"/>
              <a:pPr/>
              <a:t>16/03/2026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71B0-A5B5-4DF1-8846-3746E28CE35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BD94-9C25-4AD9-9680-351188263396}" type="datetimeFigureOut">
              <a:rPr lang="fr-FR" smtClean="0"/>
              <a:pPr/>
              <a:t>16/03/2026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71B0-A5B5-4DF1-8846-3746E28CE35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2C5BD94-9C25-4AD9-9680-351188263396}" type="datetimeFigureOut">
              <a:rPr lang="fr-FR" smtClean="0"/>
              <a:pPr/>
              <a:t>16/03/2026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71B0-A5B5-4DF1-8846-3746E28CE35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2C5BD94-9C25-4AD9-9680-351188263396}" type="datetimeFigureOut">
              <a:rPr lang="fr-FR" smtClean="0"/>
              <a:pPr/>
              <a:t>16/03/2026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1471B0-A5B5-4DF1-8846-3746E28CE35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2C5BD94-9C25-4AD9-9680-351188263396}" type="datetimeFigureOut">
              <a:rPr lang="fr-FR" smtClean="0"/>
              <a:pPr/>
              <a:t>16/03/2026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71471B0-A5B5-4DF1-8846-3746E28CE35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2073000"/>
            <a:ext cx="8640960" cy="2868168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/>
            <a:r>
              <a:rPr lang="fr-FR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Les sympathomimétiques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052736"/>
            <a:ext cx="8892480" cy="623731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β</a:t>
            </a:r>
            <a:r>
              <a:rPr lang="fr-FR" sz="2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1stimulants: </a:t>
            </a:r>
          </a:p>
          <a:p>
            <a:pPr>
              <a:lnSpc>
                <a:spcPct val="150000"/>
              </a:lnSpc>
              <a:buNone/>
            </a:pPr>
            <a:r>
              <a:rPr lang="fr-FR" sz="2400" dirty="0">
                <a:latin typeface="Bell MT" pitchFamily="18" charset="0"/>
                <a:cs typeface="Times New Roman"/>
              </a:rPr>
              <a:t>                 </a:t>
            </a:r>
            <a:r>
              <a:rPr lang="fr-FR" sz="2400" dirty="0" err="1">
                <a:latin typeface="Bell MT" pitchFamily="18" charset="0"/>
                <a:cs typeface="Times New Roman"/>
              </a:rPr>
              <a:t>Dobutamine</a:t>
            </a:r>
            <a:r>
              <a:rPr lang="fr-FR" sz="2400" dirty="0">
                <a:latin typeface="Bell MT" pitchFamily="18" charset="0"/>
                <a:cs typeface="Times New Roman"/>
              </a:rPr>
              <a:t>               choc cardiaque</a:t>
            </a:r>
          </a:p>
          <a:p>
            <a:pPr>
              <a:lnSpc>
                <a:spcPct val="150000"/>
              </a:lnSpc>
            </a:pPr>
            <a:r>
              <a:rPr lang="el-GR" sz="2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β</a:t>
            </a:r>
            <a:r>
              <a:rPr lang="fr-FR" sz="2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1et</a:t>
            </a:r>
            <a:r>
              <a:rPr lang="el-GR" sz="2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 β</a:t>
            </a:r>
            <a:r>
              <a:rPr lang="fr-FR" sz="2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2 stimulants:</a:t>
            </a:r>
          </a:p>
          <a:p>
            <a:pPr>
              <a:lnSpc>
                <a:spcPct val="150000"/>
              </a:lnSpc>
              <a:buNone/>
            </a:pPr>
            <a:r>
              <a:rPr lang="fr-FR" sz="2400" dirty="0">
                <a:latin typeface="Bell MT" pitchFamily="18" charset="0"/>
                <a:cs typeface="Times New Roman"/>
              </a:rPr>
              <a:t>                </a:t>
            </a:r>
            <a:r>
              <a:rPr lang="fr-FR" sz="2400" dirty="0" err="1">
                <a:latin typeface="Bell MT" pitchFamily="18" charset="0"/>
                <a:cs typeface="Times New Roman"/>
              </a:rPr>
              <a:t>Isoprénaline</a:t>
            </a:r>
            <a:r>
              <a:rPr lang="fr-FR" sz="2400" dirty="0">
                <a:latin typeface="Bell MT" pitchFamily="18" charset="0"/>
                <a:cs typeface="Times New Roman"/>
              </a:rPr>
              <a:t>                B.A.V</a:t>
            </a:r>
          </a:p>
          <a:p>
            <a:pPr>
              <a:lnSpc>
                <a:spcPct val="150000"/>
              </a:lnSpc>
            </a:pPr>
            <a:r>
              <a:rPr lang="el-GR" sz="2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β </a:t>
            </a:r>
            <a:r>
              <a:rPr lang="fr-FR" sz="28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2 stimulants :</a:t>
            </a:r>
          </a:p>
          <a:p>
            <a:pPr>
              <a:lnSpc>
                <a:spcPct val="150000"/>
              </a:lnSpc>
              <a:buNone/>
            </a:pPr>
            <a:r>
              <a:rPr lang="fr-FR" sz="2400" dirty="0" err="1">
                <a:latin typeface="Bell MT" pitchFamily="18" charset="0"/>
                <a:cs typeface="Times New Roman"/>
              </a:rPr>
              <a:t>Salbutamol</a:t>
            </a:r>
            <a:r>
              <a:rPr lang="fr-FR" sz="2400" dirty="0">
                <a:latin typeface="Bell MT" pitchFamily="18" charset="0"/>
                <a:cs typeface="Times New Roman"/>
              </a:rPr>
              <a:t> ou </a:t>
            </a:r>
            <a:r>
              <a:rPr lang="fr-FR" sz="2400" dirty="0" err="1">
                <a:latin typeface="Bell MT" pitchFamily="18" charset="0"/>
                <a:cs typeface="Times New Roman"/>
              </a:rPr>
              <a:t>terbutaline</a:t>
            </a:r>
            <a:r>
              <a:rPr lang="fr-FR" sz="2400" dirty="0">
                <a:latin typeface="Bell MT" pitchFamily="18" charset="0"/>
                <a:cs typeface="Times New Roman"/>
              </a:rPr>
              <a:t>	             asthme</a:t>
            </a:r>
          </a:p>
          <a:p>
            <a:pPr>
              <a:lnSpc>
                <a:spcPct val="150000"/>
              </a:lnSpc>
              <a:buNone/>
            </a:pPr>
            <a:r>
              <a:rPr lang="fr-FR" sz="2400" dirty="0" err="1">
                <a:latin typeface="Bell MT" pitchFamily="18" charset="0"/>
                <a:cs typeface="Times New Roman"/>
              </a:rPr>
              <a:t>Salbutamol</a:t>
            </a:r>
            <a:r>
              <a:rPr lang="fr-FR" sz="2400" dirty="0">
                <a:latin typeface="Bell MT" pitchFamily="18" charset="0"/>
                <a:cs typeface="Times New Roman"/>
              </a:rPr>
              <a:t> (</a:t>
            </a:r>
            <a:r>
              <a:rPr lang="fr-FR" sz="2400" b="1" dirty="0" err="1">
                <a:solidFill>
                  <a:srgbClr val="7030A0"/>
                </a:solidFill>
                <a:latin typeface="Bell MT" pitchFamily="18" charset="0"/>
                <a:cs typeface="Times New Roman"/>
              </a:rPr>
              <a:t>tocolytique</a:t>
            </a:r>
            <a:r>
              <a:rPr lang="fr-FR" sz="2400" dirty="0">
                <a:latin typeface="Bell MT" pitchFamily="18" charset="0"/>
                <a:cs typeface="Times New Roman"/>
              </a:rPr>
              <a:t>)               menace d’avortement</a:t>
            </a:r>
          </a:p>
          <a:p>
            <a:pPr>
              <a:lnSpc>
                <a:spcPct val="150000"/>
              </a:lnSpc>
              <a:buNone/>
            </a:pPr>
            <a:r>
              <a:rPr lang="fr-FR" sz="2400" dirty="0">
                <a:latin typeface="Bell MT" pitchFamily="18" charset="0"/>
                <a:cs typeface="Times New Roman"/>
              </a:rPr>
              <a:t>Traitement à court terme du travail prématuré.</a:t>
            </a: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374848" y="-306288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 algn="ctr">
              <a:lnSpc>
                <a:spcPct val="200000"/>
              </a:lnSpc>
              <a:spcBef>
                <a:spcPct val="0"/>
              </a:spcBef>
            </a:pPr>
            <a:r>
              <a:rPr lang="el-GR" sz="3600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β</a:t>
            </a:r>
            <a:r>
              <a:rPr kumimoji="0" lang="fr-FR" sz="36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 </a:t>
            </a:r>
            <a:r>
              <a:rPr kumimoji="0" lang="fr-FR" sz="36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Bell MT" pitchFamily="18" charset="0"/>
                <a:ea typeface="+mj-ea"/>
                <a:cs typeface="+mj-cs"/>
              </a:rPr>
              <a:t>Stimulants</a:t>
            </a:r>
          </a:p>
        </p:txBody>
      </p:sp>
      <p:sp>
        <p:nvSpPr>
          <p:cNvPr id="5" name="Flèche droite 4"/>
          <p:cNvSpPr/>
          <p:nvPr/>
        </p:nvSpPr>
        <p:spPr>
          <a:xfrm>
            <a:off x="3707904" y="1988840"/>
            <a:ext cx="504056" cy="21602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3779912" y="3284984"/>
            <a:ext cx="504056" cy="21602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6"/>
          <p:cNvSpPr/>
          <p:nvPr/>
        </p:nvSpPr>
        <p:spPr>
          <a:xfrm>
            <a:off x="3707904" y="4581128"/>
            <a:ext cx="917848" cy="31034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>
            <a:off x="3779912" y="5229200"/>
            <a:ext cx="845840" cy="166327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5256584"/>
          </a:xfrm>
        </p:spPr>
        <p:txBody>
          <a:bodyPr/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2800" dirty="0">
                <a:latin typeface="Bell MT" pitchFamily="18" charset="0"/>
              </a:rPr>
              <a:t>Prudence s’impose:</a:t>
            </a:r>
          </a:p>
          <a:p>
            <a:pPr lvl="4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400" dirty="0">
                <a:latin typeface="Bell MT" pitchFamily="18" charset="0"/>
              </a:rPr>
              <a:t>Diabétique</a:t>
            </a:r>
          </a:p>
          <a:p>
            <a:pPr lvl="4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400" dirty="0">
                <a:latin typeface="Bell MT" pitchFamily="18" charset="0"/>
              </a:rPr>
              <a:t>HTA</a:t>
            </a:r>
          </a:p>
          <a:p>
            <a:pPr lvl="4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400" dirty="0">
                <a:latin typeface="Bell MT" pitchFamily="18" charset="0"/>
              </a:rPr>
              <a:t>Thyréotoxicose</a:t>
            </a:r>
          </a:p>
          <a:p>
            <a:pPr lvl="4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400" dirty="0">
                <a:latin typeface="Bell MT" pitchFamily="18" charset="0"/>
              </a:rPr>
              <a:t>Insuffisance coronaire</a:t>
            </a:r>
          </a:p>
          <a:p>
            <a:pPr lvl="4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400" dirty="0">
                <a:latin typeface="Bell MT" pitchFamily="18" charset="0"/>
              </a:rPr>
              <a:t>Cardiopathie</a:t>
            </a:r>
          </a:p>
          <a:p>
            <a:pPr lvl="4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400" dirty="0">
                <a:latin typeface="Bell MT" pitchFamily="18" charset="0"/>
              </a:rPr>
              <a:t>hypokaliémie</a:t>
            </a:r>
          </a:p>
          <a:p>
            <a:pPr lvl="4">
              <a:buFont typeface="Wingdings" pitchFamily="2" charset="2"/>
              <a:buChar char="q"/>
            </a:pPr>
            <a:endParaRPr lang="fr-FR" sz="2400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374848" y="-99392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 algn="ctr">
              <a:lnSpc>
                <a:spcPct val="200000"/>
              </a:lnSpc>
              <a:spcBef>
                <a:spcPct val="0"/>
              </a:spcBef>
            </a:pPr>
            <a:r>
              <a:rPr lang="el-GR" sz="3600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β</a:t>
            </a:r>
            <a:r>
              <a:rPr kumimoji="0" lang="fr-FR" sz="36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/>
                <a:ea typeface="+mj-ea"/>
                <a:cs typeface="Times New Roman"/>
              </a:rPr>
              <a:t> </a:t>
            </a:r>
            <a:r>
              <a:rPr kumimoji="0" lang="fr-FR" sz="36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Bell MT" pitchFamily="18" charset="0"/>
                <a:ea typeface="+mj-ea"/>
                <a:cs typeface="+mj-cs"/>
              </a:rPr>
              <a:t>Stimulants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904656"/>
          </a:xfrm>
        </p:spPr>
        <p:txBody>
          <a:bodyPr>
            <a:noAutofit/>
          </a:bodyPr>
          <a:lstStyle/>
          <a:p>
            <a:pPr marL="514350" indent="-514350">
              <a:buClr>
                <a:srgbClr val="0070C0"/>
              </a:buClr>
              <a:buSzPct val="100000"/>
              <a:buFont typeface="+mj-lt"/>
              <a:buAutoNum type="arabicParenR"/>
            </a:pPr>
            <a:r>
              <a:rPr lang="fr-FR" sz="3200" b="1" dirty="0">
                <a:solidFill>
                  <a:srgbClr val="0070C0"/>
                </a:solidFill>
                <a:latin typeface="Bell MT" pitchFamily="18" charset="0"/>
              </a:rPr>
              <a:t>Adrénaline:</a:t>
            </a:r>
          </a:p>
          <a:p>
            <a:pPr marL="770382" lvl="1" indent="-51435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>
                <a:latin typeface="Bell MT" pitchFamily="18" charset="0"/>
              </a:rPr>
              <a:t>A très faible doses (</a:t>
            </a:r>
            <a:r>
              <a:rPr lang="fr-FR" sz="2400" b="1" dirty="0">
                <a:solidFill>
                  <a:srgbClr val="7030A0"/>
                </a:solidFill>
                <a:latin typeface="Bell MT" pitchFamily="18" charset="0"/>
              </a:rPr>
              <a:t>0.1µg/Kg/mn</a:t>
            </a:r>
            <a:r>
              <a:rPr lang="fr-FR" sz="2400" dirty="0">
                <a:latin typeface="Bell MT" pitchFamily="18" charset="0"/>
              </a:rPr>
              <a:t>)  :</a:t>
            </a:r>
          </a:p>
          <a:p>
            <a:pPr marL="770382" lvl="1" indent="-514350">
              <a:lnSpc>
                <a:spcPct val="150000"/>
              </a:lnSpc>
              <a:buNone/>
            </a:pPr>
            <a:r>
              <a:rPr lang="fr-FR" sz="2400" dirty="0">
                <a:latin typeface="Bell MT" pitchFamily="18" charset="0"/>
              </a:rPr>
              <a:t>               Effet</a:t>
            </a:r>
            <a:r>
              <a:rPr lang="el-GR" sz="2400" dirty="0">
                <a:latin typeface="Times New Roman"/>
                <a:cs typeface="Times New Roman"/>
              </a:rPr>
              <a:t> β</a:t>
            </a:r>
            <a:r>
              <a:rPr lang="fr-FR" sz="2400" dirty="0">
                <a:latin typeface="Bell MT" pitchFamily="18" charset="0"/>
                <a:cs typeface="Times New Roman"/>
              </a:rPr>
              <a:t>2 		         diminution de la PA</a:t>
            </a:r>
          </a:p>
          <a:p>
            <a:pPr marL="770382" lvl="1" indent="-51435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>
                <a:latin typeface="Bell MT" pitchFamily="18" charset="0"/>
                <a:cs typeface="Times New Roman"/>
              </a:rPr>
              <a:t>A </a:t>
            </a:r>
            <a:r>
              <a:rPr lang="fr-FR" sz="2400" b="1" dirty="0">
                <a:solidFill>
                  <a:srgbClr val="7030A0"/>
                </a:solidFill>
                <a:latin typeface="Bell MT" pitchFamily="18" charset="0"/>
              </a:rPr>
              <a:t>10 µg/Kg/mn </a:t>
            </a:r>
            <a:r>
              <a:rPr lang="fr-FR" sz="2400" dirty="0">
                <a:latin typeface="Bell MT" pitchFamily="18" charset="0"/>
                <a:cs typeface="Times New Roman"/>
              </a:rPr>
              <a:t>: en plus des autres actions sympathomimétiques on observe:</a:t>
            </a:r>
          </a:p>
          <a:p>
            <a:pPr marL="1291590" lvl="3" indent="-514350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000" dirty="0">
                <a:latin typeface="Bell MT" pitchFamily="18" charset="0"/>
                <a:cs typeface="Times New Roman"/>
              </a:rPr>
              <a:t>Vasoconstriction au niveau des territoires où les </a:t>
            </a:r>
            <a:r>
              <a:rPr lang="fr-FR" sz="2000" dirty="0" err="1">
                <a:latin typeface="Bell MT" pitchFamily="18" charset="0"/>
                <a:cs typeface="Times New Roman"/>
              </a:rPr>
              <a:t>recepteurs</a:t>
            </a:r>
            <a:r>
              <a:rPr lang="fr-FR" sz="2000" dirty="0">
                <a:latin typeface="Bell MT" pitchFamily="18" charset="0"/>
                <a:cs typeface="Times New Roman"/>
              </a:rPr>
              <a:t> </a:t>
            </a:r>
            <a:r>
              <a:rPr lang="el-GR" sz="2000" dirty="0">
                <a:latin typeface="Times New Roman"/>
                <a:cs typeface="Times New Roman"/>
              </a:rPr>
              <a:t>α</a:t>
            </a:r>
            <a:r>
              <a:rPr lang="fr-FR" sz="2000" dirty="0">
                <a:latin typeface="Bell MT" pitchFamily="18" charset="0"/>
                <a:cs typeface="Times New Roman"/>
              </a:rPr>
              <a:t> prédominent: territoire cutanée, rénal</a:t>
            </a:r>
          </a:p>
          <a:p>
            <a:pPr marL="1291590" lvl="3" indent="-514350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000" dirty="0">
                <a:latin typeface="Bell MT" pitchFamily="18" charset="0"/>
                <a:cs typeface="Times New Roman"/>
              </a:rPr>
              <a:t>Vasodilatation au niveau des territoires où les </a:t>
            </a:r>
            <a:r>
              <a:rPr lang="fr-FR" sz="2000" dirty="0" err="1">
                <a:latin typeface="Bell MT" pitchFamily="18" charset="0"/>
                <a:cs typeface="Times New Roman"/>
              </a:rPr>
              <a:t>récept</a:t>
            </a:r>
            <a:r>
              <a:rPr lang="fr-FR" sz="2000" dirty="0">
                <a:latin typeface="Bell MT" pitchFamily="18" charset="0"/>
                <a:cs typeface="Times New Roman"/>
              </a:rPr>
              <a:t> </a:t>
            </a:r>
            <a:r>
              <a:rPr lang="el-GR" sz="2000" dirty="0">
                <a:latin typeface="Times New Roman"/>
                <a:cs typeface="Times New Roman"/>
              </a:rPr>
              <a:t>β</a:t>
            </a:r>
            <a:r>
              <a:rPr lang="fr-FR" sz="2000" dirty="0">
                <a:latin typeface="Bell MT" pitchFamily="18" charset="0"/>
                <a:cs typeface="Times New Roman"/>
              </a:rPr>
              <a:t> prédominent: muscle squelettique, cœur, territoire mésentérique</a:t>
            </a:r>
          </a:p>
          <a:p>
            <a:pPr marL="1291590" lvl="3" indent="-514350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000" dirty="0">
                <a:latin typeface="Bell MT" pitchFamily="18" charset="0"/>
                <a:cs typeface="Times New Roman"/>
              </a:rPr>
              <a:t>Augmentation de la PA(    du débit sanguin;     de la sécrétion de          				rénine)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fr-F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Les stimulants non spécifiques: Stimulants </a:t>
            </a:r>
            <a:r>
              <a:rPr lang="el-GR" sz="3200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α</a:t>
            </a:r>
            <a:r>
              <a:rPr lang="el-G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 </a:t>
            </a:r>
            <a:r>
              <a:rPr lang="fr-F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 et </a:t>
            </a:r>
            <a:r>
              <a:rPr lang="el-GR" sz="3200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β</a:t>
            </a:r>
            <a:r>
              <a:rPr lang="fr-F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 </a:t>
            </a:r>
          </a:p>
        </p:txBody>
      </p:sp>
      <p:sp>
        <p:nvSpPr>
          <p:cNvPr id="4" name="Flèche droite 3"/>
          <p:cNvSpPr/>
          <p:nvPr/>
        </p:nvSpPr>
        <p:spPr>
          <a:xfrm>
            <a:off x="3275856" y="2204864"/>
            <a:ext cx="936104" cy="144016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avec flèche 4"/>
          <p:cNvCxnSpPr/>
          <p:nvPr/>
        </p:nvCxnSpPr>
        <p:spPr>
          <a:xfrm flipV="1">
            <a:off x="6084168" y="5733256"/>
            <a:ext cx="216024" cy="216024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flipV="1">
            <a:off x="4067944" y="5733256"/>
            <a:ext cx="216024" cy="216024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lnSpc>
                <a:spcPct val="200000"/>
              </a:lnSpc>
              <a:buClr>
                <a:srgbClr val="0070C0"/>
              </a:buClr>
              <a:buSzPct val="100000"/>
              <a:buFont typeface="+mj-lt"/>
              <a:buAutoNum type="arabicParenR"/>
            </a:pPr>
            <a:r>
              <a:rPr lang="fr-FR" sz="3200" b="1" dirty="0">
                <a:solidFill>
                  <a:srgbClr val="0070C0"/>
                </a:solidFill>
                <a:latin typeface="Bell MT" pitchFamily="18" charset="0"/>
              </a:rPr>
              <a:t>Adrénaline:</a:t>
            </a:r>
          </a:p>
          <a:p>
            <a:pPr marL="1008126" lvl="2" indent="-514350">
              <a:lnSpc>
                <a:spcPct val="200000"/>
              </a:lnSpc>
              <a:buFont typeface="Wingdings" pitchFamily="2" charset="2"/>
              <a:buChar char="q"/>
            </a:pPr>
            <a:r>
              <a:rPr lang="fr-FR" sz="2800" dirty="0">
                <a:latin typeface="Bell MT" pitchFamily="18" charset="0"/>
                <a:cs typeface="Times New Roman"/>
              </a:rPr>
              <a:t>Choc anaphylactique</a:t>
            </a:r>
          </a:p>
          <a:p>
            <a:pPr marL="1008126" lvl="2" indent="-514350">
              <a:lnSpc>
                <a:spcPct val="200000"/>
              </a:lnSpc>
              <a:buFont typeface="Wingdings" pitchFamily="2" charset="2"/>
              <a:buChar char="q"/>
            </a:pPr>
            <a:r>
              <a:rPr lang="fr-FR" sz="2800" dirty="0">
                <a:latin typeface="Bell MT" pitchFamily="18" charset="0"/>
                <a:cs typeface="Times New Roman"/>
              </a:rPr>
              <a:t>Glaucome à angle ouvert  (épinéphrine)</a:t>
            </a:r>
            <a:r>
              <a:rPr lang="fr-FR" sz="2800" dirty="0">
                <a:latin typeface="Bell MT" pitchFamily="18" charset="0"/>
              </a:rPr>
              <a:t>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fr-F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Les stimulants non spécifiques: Stimulants </a:t>
            </a:r>
            <a:r>
              <a:rPr lang="el-GR" sz="3200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α</a:t>
            </a:r>
            <a:r>
              <a:rPr lang="el-G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 </a:t>
            </a:r>
            <a:r>
              <a:rPr lang="fr-F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 et </a:t>
            </a:r>
            <a:r>
              <a:rPr lang="el-GR" sz="3200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β</a:t>
            </a:r>
            <a:r>
              <a:rPr lang="fr-F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5760640"/>
          </a:xfrm>
        </p:spPr>
        <p:txBody>
          <a:bodyPr>
            <a:normAutofit fontScale="92500"/>
          </a:bodyPr>
          <a:lstStyle/>
          <a:p>
            <a:pPr marL="514350" indent="-514350">
              <a:buClr>
                <a:srgbClr val="0070C0"/>
              </a:buClr>
              <a:buSzPct val="100000"/>
              <a:buFont typeface="+mj-lt"/>
              <a:buAutoNum type="arabicParenR" startAt="2"/>
            </a:pPr>
            <a:r>
              <a:rPr lang="fr-FR" sz="3200" b="1" dirty="0">
                <a:solidFill>
                  <a:srgbClr val="0070C0"/>
                </a:solidFill>
                <a:latin typeface="Bell MT" pitchFamily="18" charset="0"/>
              </a:rPr>
              <a:t>Dopamine </a:t>
            </a:r>
          </a:p>
          <a:p>
            <a:pPr marL="514350" indent="-514350">
              <a:lnSpc>
                <a:spcPct val="170000"/>
              </a:lnSpc>
              <a:buFont typeface="Wingdings" pitchFamily="2" charset="2"/>
              <a:buChar char="§"/>
            </a:pPr>
            <a:r>
              <a:rPr lang="fr-FR" sz="2400" b="1" dirty="0">
                <a:solidFill>
                  <a:srgbClr val="7030A0"/>
                </a:solidFill>
                <a:latin typeface="Bell MT" pitchFamily="18" charset="0"/>
              </a:rPr>
              <a:t>3-5 µg/Kg/mn :</a:t>
            </a:r>
          </a:p>
          <a:p>
            <a:pPr marL="514350" indent="-514350">
              <a:lnSpc>
                <a:spcPct val="170000"/>
              </a:lnSpc>
              <a:buNone/>
            </a:pPr>
            <a:r>
              <a:rPr lang="fr-FR" sz="2600" dirty="0">
                <a:latin typeface="Bell MT" pitchFamily="18" charset="0"/>
              </a:rPr>
              <a:t>Stimulation des </a:t>
            </a:r>
            <a:r>
              <a:rPr lang="fr-FR" sz="2600" dirty="0" err="1">
                <a:latin typeface="Bell MT" pitchFamily="18" charset="0"/>
              </a:rPr>
              <a:t>recept</a:t>
            </a:r>
            <a:r>
              <a:rPr lang="fr-FR" sz="2600" dirty="0">
                <a:latin typeface="Bell MT" pitchFamily="18" charset="0"/>
              </a:rPr>
              <a:t> dopaminergiques rénaux          vasodilatation</a:t>
            </a:r>
          </a:p>
          <a:p>
            <a:pPr marL="1520190" lvl="4" indent="-514350">
              <a:lnSpc>
                <a:spcPct val="150000"/>
              </a:lnSpc>
              <a:buFont typeface="Wingdings" pitchFamily="2" charset="2"/>
              <a:buChar char="v"/>
            </a:pPr>
            <a:r>
              <a:rPr lang="fr-FR" sz="2200" dirty="0">
                <a:latin typeface="Bell MT" pitchFamily="18" charset="0"/>
              </a:rPr>
              <a:t>     Flux rénal</a:t>
            </a:r>
          </a:p>
          <a:p>
            <a:pPr marL="1520190" lvl="4" indent="-514350">
              <a:lnSpc>
                <a:spcPct val="150000"/>
              </a:lnSpc>
              <a:buFont typeface="Wingdings" pitchFamily="2" charset="2"/>
              <a:buChar char="v"/>
            </a:pPr>
            <a:r>
              <a:rPr lang="fr-FR" sz="2200" dirty="0">
                <a:latin typeface="Bell MT" pitchFamily="18" charset="0"/>
              </a:rPr>
              <a:t>     Diurèse</a:t>
            </a:r>
          </a:p>
          <a:p>
            <a:pPr marL="1520190" lvl="4" indent="-514350">
              <a:lnSpc>
                <a:spcPct val="150000"/>
              </a:lnSpc>
              <a:buFont typeface="Wingdings" pitchFamily="2" charset="2"/>
              <a:buChar char="v"/>
            </a:pPr>
            <a:r>
              <a:rPr lang="fr-FR" sz="2200" dirty="0">
                <a:latin typeface="Bell MT" pitchFamily="18" charset="0"/>
              </a:rPr>
              <a:t>      </a:t>
            </a:r>
            <a:r>
              <a:rPr lang="fr-FR" sz="2200" dirty="0" err="1">
                <a:latin typeface="Bell MT" pitchFamily="18" charset="0"/>
              </a:rPr>
              <a:t>Natriurèse</a:t>
            </a:r>
            <a:endParaRPr lang="fr-FR" sz="2200" dirty="0">
              <a:latin typeface="Bell MT" pitchFamily="18" charset="0"/>
            </a:endParaRPr>
          </a:p>
          <a:p>
            <a:pPr marL="514350" indent="-514350">
              <a:lnSpc>
                <a:spcPct val="170000"/>
              </a:lnSpc>
              <a:buFont typeface="Wingdings" pitchFamily="2" charset="2"/>
              <a:buChar char="§"/>
            </a:pPr>
            <a:r>
              <a:rPr lang="fr-FR" sz="2400" b="1" dirty="0">
                <a:solidFill>
                  <a:srgbClr val="7030A0"/>
                </a:solidFill>
                <a:latin typeface="Bell MT" pitchFamily="18" charset="0"/>
              </a:rPr>
              <a:t>5-20 µg/Kg/mn:    </a:t>
            </a:r>
            <a:r>
              <a:rPr lang="fr-FR" sz="2400" dirty="0">
                <a:latin typeface="Bell MT" pitchFamily="18" charset="0"/>
              </a:rPr>
              <a:t> Stimulation </a:t>
            </a:r>
            <a:r>
              <a:rPr lang="el-GR" sz="2400" dirty="0">
                <a:latin typeface="Times New Roman"/>
                <a:cs typeface="Times New Roman"/>
              </a:rPr>
              <a:t>β</a:t>
            </a:r>
            <a:r>
              <a:rPr lang="fr-FR" sz="2400" dirty="0">
                <a:latin typeface="Bell MT" pitchFamily="18" charset="0"/>
                <a:cs typeface="Times New Roman"/>
              </a:rPr>
              <a:t>1		       débit</a:t>
            </a:r>
          </a:p>
          <a:p>
            <a:pPr marL="514350" indent="-514350">
              <a:lnSpc>
                <a:spcPct val="170000"/>
              </a:lnSpc>
              <a:buFont typeface="Wingdings" pitchFamily="2" charset="2"/>
              <a:buChar char="§"/>
            </a:pPr>
            <a:r>
              <a:rPr lang="fr-FR" sz="2400" b="1" dirty="0">
                <a:solidFill>
                  <a:srgbClr val="7030A0"/>
                </a:solidFill>
                <a:latin typeface="Bell MT" pitchFamily="18" charset="0"/>
              </a:rPr>
              <a:t>&gt;20 µg/Kg/mn :      </a:t>
            </a:r>
            <a:r>
              <a:rPr lang="fr-FR" sz="2400" dirty="0">
                <a:latin typeface="Bell MT" pitchFamily="18" charset="0"/>
              </a:rPr>
              <a:t>Stimulation </a:t>
            </a:r>
            <a:r>
              <a:rPr lang="el-GR" sz="2400" dirty="0">
                <a:latin typeface="Times New Roman"/>
                <a:cs typeface="Times New Roman"/>
              </a:rPr>
              <a:t>α</a:t>
            </a:r>
            <a:r>
              <a:rPr lang="fr-FR" sz="2400" dirty="0">
                <a:latin typeface="Bell MT" pitchFamily="18" charset="0"/>
                <a:cs typeface="Times New Roman"/>
              </a:rPr>
              <a:t>                      vasoconstriction</a:t>
            </a:r>
          </a:p>
          <a:p>
            <a:pPr marL="514350" indent="-514350">
              <a:lnSpc>
                <a:spcPct val="170000"/>
              </a:lnSpc>
              <a:buFont typeface="Wingdings" pitchFamily="2" charset="2"/>
              <a:buChar char="§"/>
            </a:pPr>
            <a:r>
              <a:rPr lang="fr-FR" sz="2400" dirty="0">
                <a:latin typeface="Bell MT" pitchFamily="18" charset="0"/>
                <a:cs typeface="Times New Roman"/>
              </a:rPr>
              <a:t>  Choc cardiovasculaire</a:t>
            </a:r>
            <a:endParaRPr lang="fr-FR" sz="2400" dirty="0">
              <a:latin typeface="Bell MT" pitchFamily="18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fr-F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Les stimulants non spécifiques: Stimulants </a:t>
            </a:r>
            <a:r>
              <a:rPr lang="el-GR" sz="3200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α</a:t>
            </a:r>
            <a:r>
              <a:rPr lang="el-G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 </a:t>
            </a:r>
            <a:r>
              <a:rPr lang="fr-F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 et </a:t>
            </a:r>
            <a:r>
              <a:rPr lang="el-GR" sz="3200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β</a:t>
            </a:r>
            <a:r>
              <a:rPr lang="fr-F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 </a:t>
            </a:r>
          </a:p>
        </p:txBody>
      </p:sp>
      <p:sp>
        <p:nvSpPr>
          <p:cNvPr id="6" name="Flèche droite 5"/>
          <p:cNvSpPr/>
          <p:nvPr/>
        </p:nvSpPr>
        <p:spPr>
          <a:xfrm>
            <a:off x="6300192" y="2420888"/>
            <a:ext cx="504056" cy="21602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avec flèche 7"/>
          <p:cNvCxnSpPr/>
          <p:nvPr/>
        </p:nvCxnSpPr>
        <p:spPr>
          <a:xfrm flipV="1">
            <a:off x="1691680" y="3356992"/>
            <a:ext cx="216024" cy="21602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V="1">
            <a:off x="1619672" y="3861048"/>
            <a:ext cx="216024" cy="21602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V="1">
            <a:off x="1763688" y="2924944"/>
            <a:ext cx="216024" cy="21602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Flèche droite 11"/>
          <p:cNvSpPr/>
          <p:nvPr/>
        </p:nvSpPr>
        <p:spPr>
          <a:xfrm>
            <a:off x="5148064" y="4581128"/>
            <a:ext cx="1080120" cy="21602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avec flèche 13"/>
          <p:cNvCxnSpPr/>
          <p:nvPr/>
        </p:nvCxnSpPr>
        <p:spPr>
          <a:xfrm flipV="1">
            <a:off x="6588224" y="4581128"/>
            <a:ext cx="216024" cy="21602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Flèche droite 14"/>
          <p:cNvSpPr/>
          <p:nvPr/>
        </p:nvSpPr>
        <p:spPr>
          <a:xfrm>
            <a:off x="5148064" y="5229200"/>
            <a:ext cx="1080120" cy="21602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7688" y="1268760"/>
            <a:ext cx="8686800" cy="4525963"/>
          </a:xfrm>
        </p:spPr>
        <p:txBody>
          <a:bodyPr/>
          <a:lstStyle/>
          <a:p>
            <a:pPr marL="624078" indent="-514350">
              <a:lnSpc>
                <a:spcPct val="200000"/>
              </a:lnSpc>
              <a:buSzPct val="100000"/>
              <a:buFont typeface="+mj-lt"/>
              <a:buAutoNum type="arabicParenR"/>
            </a:pPr>
            <a:r>
              <a:rPr lang="fr-FR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Augmentation de la synthèse:</a:t>
            </a:r>
          </a:p>
          <a:p>
            <a:pPr marL="624078" indent="-514350">
              <a:lnSpc>
                <a:spcPct val="200000"/>
              </a:lnSpc>
              <a:buSzPct val="100000"/>
              <a:buNone/>
            </a:pPr>
            <a:r>
              <a:rPr lang="fr-FR" sz="2400" dirty="0">
                <a:latin typeface="Bell MT" pitchFamily="18" charset="0"/>
              </a:rPr>
              <a:t>La </a:t>
            </a:r>
            <a:r>
              <a:rPr lang="fr-FR" sz="2400" b="1" dirty="0">
                <a:solidFill>
                  <a:srgbClr val="7030A0"/>
                </a:solidFill>
                <a:latin typeface="Bell MT" pitchFamily="18" charset="0"/>
              </a:rPr>
              <a:t>L-DOPA</a:t>
            </a:r>
            <a:r>
              <a:rPr lang="fr-FR" sz="2400" dirty="0">
                <a:latin typeface="Bell MT" pitchFamily="18" charset="0"/>
              </a:rPr>
              <a:t> augmente la synthèse des catécholamines </a:t>
            </a:r>
          </a:p>
          <a:p>
            <a:pPr marL="514350" indent="-514350" algn="ctr">
              <a:buNone/>
            </a:pPr>
            <a:r>
              <a:rPr lang="fr-FR" sz="2400" dirty="0">
                <a:latin typeface="Bell MT" pitchFamily="18" charset="0"/>
              </a:rPr>
              <a:t>(la tyrosine est sans effet)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8864" y="5375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fr-FR" sz="3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Sympathomimétiques indirects</a:t>
            </a:r>
          </a:p>
        </p:txBody>
      </p:sp>
      <p:sp>
        <p:nvSpPr>
          <p:cNvPr id="5" name="Corde 4"/>
          <p:cNvSpPr/>
          <p:nvPr/>
        </p:nvSpPr>
        <p:spPr>
          <a:xfrm>
            <a:off x="8172400" y="3429000"/>
            <a:ext cx="1224136" cy="3024336"/>
          </a:xfrm>
          <a:prstGeom prst="chord">
            <a:avLst>
              <a:gd name="adj1" fmla="val 5207618"/>
              <a:gd name="adj2" fmla="val 1609379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Corde 5"/>
          <p:cNvSpPr/>
          <p:nvPr/>
        </p:nvSpPr>
        <p:spPr>
          <a:xfrm rot="10800000">
            <a:off x="-5941168" y="3429001"/>
            <a:ext cx="13105456" cy="3024336"/>
          </a:xfrm>
          <a:prstGeom prst="chord">
            <a:avLst>
              <a:gd name="adj1" fmla="val 5144135"/>
              <a:gd name="adj2" fmla="val 1628095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riangle isocèle 6"/>
          <p:cNvSpPr/>
          <p:nvPr/>
        </p:nvSpPr>
        <p:spPr>
          <a:xfrm rot="16200000">
            <a:off x="7668344" y="4725144"/>
            <a:ext cx="864096" cy="432048"/>
          </a:xfrm>
          <a:prstGeom prst="triangle">
            <a:avLst>
              <a:gd name="adj" fmla="val 5000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8316416" y="5229200"/>
            <a:ext cx="864096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dirty="0">
                <a:latin typeface="Times New Roman"/>
                <a:cs typeface="Times New Roman"/>
              </a:rPr>
              <a:t>α</a:t>
            </a:r>
            <a:r>
              <a:rPr lang="fr-FR" dirty="0">
                <a:latin typeface="Times New Roman"/>
                <a:cs typeface="Times New Roman"/>
              </a:rPr>
              <a:t> ou </a:t>
            </a:r>
            <a:r>
              <a:rPr lang="el-GR" dirty="0">
                <a:latin typeface="Times New Roman"/>
                <a:cs typeface="Times New Roman"/>
              </a:rPr>
              <a:t>β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076056" y="4709849"/>
            <a:ext cx="1152128" cy="51935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err="1"/>
              <a:t>NorA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683568" y="4797152"/>
            <a:ext cx="122413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tyrosine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771800" y="4787860"/>
            <a:ext cx="136815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L-DOPA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924200" y="6453336"/>
            <a:ext cx="136815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L-DOPA</a:t>
            </a:r>
          </a:p>
        </p:txBody>
      </p:sp>
      <p:cxnSp>
        <p:nvCxnSpPr>
          <p:cNvPr id="13" name="Connecteur droit avec flèche 12"/>
          <p:cNvCxnSpPr/>
          <p:nvPr/>
        </p:nvCxnSpPr>
        <p:spPr>
          <a:xfrm flipV="1">
            <a:off x="3635896" y="5157192"/>
            <a:ext cx="8384" cy="1296144"/>
          </a:xfrm>
          <a:prstGeom prst="straightConnector1">
            <a:avLst/>
          </a:prstGeom>
          <a:ln w="38100">
            <a:solidFill>
              <a:srgbClr val="00B050"/>
            </a:solidFill>
            <a:prstDash val="soli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1979712" y="4941168"/>
            <a:ext cx="720080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V="1">
            <a:off x="4211960" y="4941168"/>
            <a:ext cx="720080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940152" y="5589240"/>
            <a:ext cx="576064" cy="4320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latin typeface="Times New Roman"/>
                <a:cs typeface="Times New Roman"/>
              </a:rPr>
              <a:t>α</a:t>
            </a:r>
            <a:r>
              <a:rPr lang="fr-FR" sz="2800" dirty="0">
                <a:latin typeface="Times New Roman"/>
                <a:cs typeface="Times New Roman"/>
              </a:rPr>
              <a:t>2</a:t>
            </a:r>
            <a:endParaRPr lang="fr-FR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0184" y="1196752"/>
            <a:ext cx="9010328" cy="518457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SzPct val="100000"/>
              <a:buFont typeface="+mj-lt"/>
              <a:buAutoNum type="arabicPeriod" startAt="2"/>
            </a:pPr>
            <a:r>
              <a:rPr lang="fr-FR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Augmentation de la libération: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fr-FR" sz="3100" dirty="0">
                <a:latin typeface="Bell MT" pitchFamily="18" charset="0"/>
              </a:rPr>
              <a:t>Action sur les granules de stockage: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fr-FR" sz="3100" dirty="0">
                <a:solidFill>
                  <a:srgbClr val="0070C0"/>
                </a:solidFill>
                <a:latin typeface="Bell MT" pitchFamily="18" charset="0"/>
              </a:rPr>
              <a:t>                La tyramine, l’amphétamine, l’éphédrine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fr-FR" sz="3100" dirty="0">
                <a:latin typeface="Bell MT" pitchFamily="18" charset="0"/>
              </a:rPr>
              <a:t>L’éphédrine est utilisée comme:</a:t>
            </a:r>
          </a:p>
          <a:p>
            <a:pPr marL="1008126" lvl="2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900" dirty="0" err="1">
                <a:latin typeface="Bell MT" pitchFamily="18" charset="0"/>
              </a:rPr>
              <a:t>Bronchodilateur</a:t>
            </a:r>
            <a:r>
              <a:rPr lang="fr-FR" sz="2900" dirty="0">
                <a:latin typeface="Bell MT" pitchFamily="18" charset="0"/>
              </a:rPr>
              <a:t> dans les sirops pectoraux</a:t>
            </a:r>
          </a:p>
          <a:p>
            <a:pPr marL="1008126" lvl="2" indent="-514350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900" dirty="0" err="1">
                <a:latin typeface="Bell MT" pitchFamily="18" charset="0"/>
              </a:rPr>
              <a:t>Vasoconstriteur</a:t>
            </a:r>
            <a:r>
              <a:rPr lang="fr-FR" sz="2900" dirty="0">
                <a:latin typeface="Bell MT" pitchFamily="18" charset="0"/>
              </a:rPr>
              <a:t> local dans le trt des rhinites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 startAt="2"/>
            </a:pPr>
            <a:r>
              <a:rPr lang="fr-FR" sz="3100" dirty="0">
                <a:latin typeface="Bell MT" pitchFamily="18" charset="0"/>
              </a:rPr>
              <a:t>Blocage du </a:t>
            </a:r>
            <a:r>
              <a:rPr lang="fr-FR" sz="3100" dirty="0" err="1">
                <a:latin typeface="Bell MT" pitchFamily="18" charset="0"/>
              </a:rPr>
              <a:t>rétrocontrole</a:t>
            </a:r>
            <a:r>
              <a:rPr lang="fr-FR" sz="3100" dirty="0">
                <a:latin typeface="Bell MT" pitchFamily="18" charset="0"/>
              </a:rPr>
              <a:t>: blocage du </a:t>
            </a:r>
            <a:r>
              <a:rPr lang="fr-FR" sz="3100" dirty="0" err="1">
                <a:latin typeface="Bell MT" pitchFamily="18" charset="0"/>
              </a:rPr>
              <a:t>récépteur</a:t>
            </a:r>
            <a:r>
              <a:rPr lang="fr-FR" sz="3100" dirty="0">
                <a:latin typeface="Bell MT" pitchFamily="18" charset="0"/>
              </a:rPr>
              <a:t> </a:t>
            </a:r>
            <a:r>
              <a:rPr lang="el-GR" sz="3100" dirty="0">
                <a:latin typeface="Times New Roman"/>
                <a:cs typeface="Times New Roman"/>
              </a:rPr>
              <a:t>α</a:t>
            </a:r>
            <a:r>
              <a:rPr lang="fr-FR" sz="3100" dirty="0">
                <a:latin typeface="Bell MT" pitchFamily="18" charset="0"/>
                <a:cs typeface="Times New Roman"/>
              </a:rPr>
              <a:t>    </a:t>
            </a:r>
            <a:r>
              <a:rPr lang="fr-FR" sz="3100" dirty="0" err="1">
                <a:latin typeface="Bell MT" pitchFamily="18" charset="0"/>
                <a:cs typeface="Times New Roman"/>
              </a:rPr>
              <a:t>présynaptique</a:t>
            </a:r>
            <a:r>
              <a:rPr lang="fr-FR" sz="3100" dirty="0">
                <a:latin typeface="Bell MT" pitchFamily="18" charset="0"/>
                <a:cs typeface="Times New Roman"/>
              </a:rPr>
              <a:t> (yohimbine et </a:t>
            </a:r>
            <a:r>
              <a:rPr lang="fr-FR" sz="3100" dirty="0" err="1">
                <a:latin typeface="Bell MT" pitchFamily="18" charset="0"/>
                <a:cs typeface="Times New Roman"/>
              </a:rPr>
              <a:t>phentolamine</a:t>
            </a:r>
            <a:r>
              <a:rPr lang="fr-FR" sz="3100" dirty="0">
                <a:latin typeface="Times New Roman"/>
                <a:cs typeface="Times New Roman"/>
              </a:rPr>
              <a:t>)</a:t>
            </a:r>
            <a:endParaRPr lang="fr-FR" sz="31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-18256"/>
            <a:ext cx="8363272" cy="1143000"/>
          </a:xfrm>
        </p:spPr>
        <p:txBody>
          <a:bodyPr>
            <a:noAutofit/>
          </a:bodyPr>
          <a:lstStyle/>
          <a:p>
            <a:pPr algn="ctr"/>
            <a:r>
              <a:rPr lang="fr-FR" sz="3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Sympathomimétiques indirects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711349"/>
            <a:ext cx="8445624" cy="452596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SzPct val="100000"/>
              <a:buFont typeface="+mj-lt"/>
              <a:buAutoNum type="arabicPeriod" startAt="2"/>
            </a:pPr>
            <a:r>
              <a:rPr lang="fr-FR" sz="25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Augmentation de la libération: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>
                <a:latin typeface="Bell MT" pitchFamily="18" charset="0"/>
              </a:rPr>
              <a:t>les substances qui </a:t>
            </a:r>
            <a:r>
              <a:rPr lang="fr-FR" sz="2400" b="1" dirty="0">
                <a:solidFill>
                  <a:srgbClr val="0070C0"/>
                </a:solidFill>
                <a:latin typeface="Bell MT" pitchFamily="18" charset="0"/>
              </a:rPr>
              <a:t>bloquent </a:t>
            </a:r>
            <a:r>
              <a:rPr lang="fr-FR" sz="2400" dirty="0">
                <a:latin typeface="Bell MT" pitchFamily="18" charset="0"/>
              </a:rPr>
              <a:t>les récepteurs </a:t>
            </a:r>
            <a:r>
              <a:rPr lang="el-GR" sz="2400" dirty="0">
                <a:latin typeface="Times New Roman"/>
                <a:cs typeface="Times New Roman"/>
              </a:rPr>
              <a:t>α</a:t>
            </a:r>
            <a:r>
              <a:rPr lang="fr-FR" sz="2400" dirty="0">
                <a:latin typeface="Bell MT" pitchFamily="18" charset="0"/>
                <a:cs typeface="Times New Roman"/>
              </a:rPr>
              <a:t> pré synaptiques: </a:t>
            </a:r>
          </a:p>
          <a:p>
            <a:pPr marL="514350" indent="-514350">
              <a:lnSpc>
                <a:spcPct val="150000"/>
              </a:lnSpc>
              <a:buNone/>
            </a:pPr>
            <a:r>
              <a:rPr lang="fr-FR" sz="2400" b="1" dirty="0">
                <a:solidFill>
                  <a:srgbClr val="0070C0"/>
                </a:solidFill>
                <a:latin typeface="Times New Roman"/>
                <a:cs typeface="Times New Roman"/>
              </a:rPr>
              <a:t>                    </a:t>
            </a:r>
            <a:r>
              <a:rPr lang="el-GR" sz="2400" b="1" dirty="0">
                <a:solidFill>
                  <a:srgbClr val="0070C0"/>
                </a:solidFill>
                <a:latin typeface="Times New Roman"/>
                <a:cs typeface="Times New Roman"/>
              </a:rPr>
              <a:t>α</a:t>
            </a:r>
            <a:r>
              <a:rPr lang="fr-FR" sz="2400" b="1" dirty="0">
                <a:solidFill>
                  <a:srgbClr val="0070C0"/>
                </a:solidFill>
                <a:latin typeface="Bell MT" pitchFamily="18" charset="0"/>
                <a:cs typeface="Times New Roman"/>
              </a:rPr>
              <a:t> bloqueurs sympathomimétiques</a:t>
            </a:r>
            <a:r>
              <a:rPr lang="fr-FR" sz="2400" dirty="0">
                <a:latin typeface="Bell MT" pitchFamily="18" charset="0"/>
                <a:cs typeface="Times New Roman"/>
              </a:rPr>
              <a:t>; </a:t>
            </a:r>
          </a:p>
          <a:p>
            <a:pPr marL="514350" indent="-514350">
              <a:lnSpc>
                <a:spcPct val="150000"/>
              </a:lnSpc>
              <a:buNone/>
            </a:pPr>
            <a:endParaRPr lang="fr-FR" sz="2400" dirty="0">
              <a:latin typeface="Bell MT" pitchFamily="18" charset="0"/>
              <a:cs typeface="Times New Roman"/>
            </a:endParaRP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>
                <a:latin typeface="Bell MT" pitchFamily="18" charset="0"/>
                <a:cs typeface="Times New Roman"/>
              </a:rPr>
              <a:t>A forte dose, ils peuvent </a:t>
            </a:r>
            <a:r>
              <a:rPr lang="fr-FR" sz="2400" b="1" dirty="0">
                <a:solidFill>
                  <a:srgbClr val="0070C0"/>
                </a:solidFill>
                <a:latin typeface="Bell MT" pitchFamily="18" charset="0"/>
                <a:cs typeface="Times New Roman"/>
              </a:rPr>
              <a:t>bloquer</a:t>
            </a:r>
            <a:r>
              <a:rPr lang="fr-FR" sz="2400" dirty="0">
                <a:latin typeface="Bell MT" pitchFamily="18" charset="0"/>
                <a:cs typeface="Times New Roman"/>
              </a:rPr>
              <a:t> les récepteurs </a:t>
            </a:r>
            <a:r>
              <a:rPr lang="el-GR" sz="2400" dirty="0">
                <a:latin typeface="Times New Roman"/>
                <a:cs typeface="Times New Roman"/>
              </a:rPr>
              <a:t>α</a:t>
            </a:r>
            <a:r>
              <a:rPr lang="fr-FR" sz="2400" dirty="0">
                <a:latin typeface="Bell MT" pitchFamily="18" charset="0"/>
                <a:cs typeface="Times New Roman"/>
              </a:rPr>
              <a:t> post synaptiques :</a:t>
            </a:r>
            <a:r>
              <a:rPr lang="el-GR" sz="2400" b="1" dirty="0">
                <a:solidFill>
                  <a:srgbClr val="0070C0"/>
                </a:solidFill>
                <a:latin typeface="Times New Roman"/>
                <a:cs typeface="Times New Roman"/>
              </a:rPr>
              <a:t>α</a:t>
            </a:r>
            <a:r>
              <a:rPr lang="fr-FR" sz="2400" b="1" dirty="0">
                <a:solidFill>
                  <a:srgbClr val="0070C0"/>
                </a:solidFill>
                <a:latin typeface="Times New Roman"/>
                <a:cs typeface="Times New Roman"/>
              </a:rPr>
              <a:t> bloqueurs sympatholytiques</a:t>
            </a:r>
            <a:r>
              <a:rPr lang="fr-FR" sz="2400" dirty="0">
                <a:latin typeface="Bell MT" pitchFamily="18" charset="0"/>
                <a:cs typeface="Times New Roman"/>
              </a:rPr>
              <a:t>. </a:t>
            </a:r>
            <a:endParaRPr lang="fr-FR" sz="2400" dirty="0">
              <a:latin typeface="Bell MT" pitchFamily="18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4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Sympathomimétiques indirects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100000"/>
              <a:buFont typeface="+mj-lt"/>
              <a:buAutoNum type="arabicPeriod" startAt="3"/>
            </a:pPr>
            <a:r>
              <a:rPr lang="fr-FR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Diminution de l’inactivation</a:t>
            </a:r>
          </a:p>
          <a:p>
            <a:pPr marL="514350" indent="-514350">
              <a:buSzPct val="100000"/>
              <a:buNone/>
            </a:pPr>
            <a:endParaRPr lang="fr-FR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ell MT" pitchFamily="18" charset="0"/>
            </a:endParaRPr>
          </a:p>
          <a:p>
            <a:pPr marL="770382" lvl="1" indent="-514350">
              <a:lnSpc>
                <a:spcPct val="150000"/>
              </a:lnSpc>
              <a:buSzPct val="100000"/>
              <a:buFont typeface="+mj-lt"/>
              <a:buAutoNum type="alphaLcParenR"/>
            </a:pPr>
            <a:r>
              <a:rPr lang="fr-FR" sz="2400" dirty="0">
                <a:latin typeface="Bell MT" pitchFamily="18" charset="0"/>
              </a:rPr>
              <a:t>Inhibition du </a:t>
            </a:r>
            <a:r>
              <a:rPr lang="fr-FR" sz="2400" dirty="0" err="1">
                <a:latin typeface="Bell MT" pitchFamily="18" charset="0"/>
              </a:rPr>
              <a:t>recaptage</a:t>
            </a:r>
            <a:r>
              <a:rPr lang="fr-FR" sz="2400" dirty="0">
                <a:latin typeface="Bell MT" pitchFamily="18" charset="0"/>
              </a:rPr>
              <a:t>:</a:t>
            </a:r>
          </a:p>
          <a:p>
            <a:pPr marL="770382" lvl="1" indent="-514350">
              <a:lnSpc>
                <a:spcPct val="150000"/>
              </a:lnSpc>
              <a:buSzPct val="100000"/>
              <a:buNone/>
            </a:pPr>
            <a:r>
              <a:rPr lang="fr-FR" sz="2400" b="1" dirty="0">
                <a:solidFill>
                  <a:srgbClr val="7030A0"/>
                </a:solidFill>
                <a:latin typeface="Bell MT" pitchFamily="18" charset="0"/>
              </a:rPr>
              <a:t>La </a:t>
            </a:r>
            <a:r>
              <a:rPr lang="fr-FR" sz="2400" b="1" dirty="0" err="1">
                <a:solidFill>
                  <a:srgbClr val="7030A0"/>
                </a:solidFill>
                <a:latin typeface="Bell MT" pitchFamily="18" charset="0"/>
              </a:rPr>
              <a:t>cocaine</a:t>
            </a:r>
            <a:r>
              <a:rPr lang="fr-FR" sz="2400" b="1" dirty="0">
                <a:solidFill>
                  <a:srgbClr val="7030A0"/>
                </a:solidFill>
                <a:latin typeface="Bell MT" pitchFamily="18" charset="0"/>
              </a:rPr>
              <a:t>, les antidépresseurs </a:t>
            </a:r>
            <a:r>
              <a:rPr lang="fr-FR" sz="2400" b="1" dirty="0" err="1">
                <a:solidFill>
                  <a:srgbClr val="7030A0"/>
                </a:solidFill>
                <a:latin typeface="Bell MT" pitchFamily="18" charset="0"/>
              </a:rPr>
              <a:t>imipraminiques</a:t>
            </a:r>
            <a:endParaRPr lang="fr-FR" sz="2400" b="1" dirty="0">
              <a:solidFill>
                <a:srgbClr val="7030A0"/>
              </a:solidFill>
              <a:latin typeface="Bell MT" pitchFamily="18" charset="0"/>
            </a:endParaRPr>
          </a:p>
          <a:p>
            <a:pPr marL="770382" lvl="1" indent="-514350">
              <a:buSzPct val="100000"/>
              <a:buNone/>
            </a:pPr>
            <a:endParaRPr lang="fr-FR" sz="2400" dirty="0">
              <a:latin typeface="Bell MT" pitchFamily="18" charset="0"/>
            </a:endParaRPr>
          </a:p>
          <a:p>
            <a:pPr marL="770382" lvl="1" indent="-514350">
              <a:buSzPct val="100000"/>
              <a:buNone/>
            </a:pPr>
            <a:endParaRPr lang="fr-FR" sz="2400" dirty="0">
              <a:latin typeface="Bell MT" pitchFamily="18" charset="0"/>
            </a:endParaRPr>
          </a:p>
          <a:p>
            <a:pPr marL="770382" lvl="1" indent="-514350">
              <a:lnSpc>
                <a:spcPct val="150000"/>
              </a:lnSpc>
              <a:buSzPct val="100000"/>
              <a:buFont typeface="+mj-lt"/>
              <a:buAutoNum type="alphaLcParenR"/>
            </a:pPr>
            <a:r>
              <a:rPr lang="fr-FR" sz="2400" dirty="0">
                <a:latin typeface="Bell MT" pitchFamily="18" charset="0"/>
              </a:rPr>
              <a:t>Inhibition de la dégradation enzymatique:</a:t>
            </a:r>
          </a:p>
          <a:p>
            <a:pPr marL="770382" lvl="1" indent="-514350">
              <a:lnSpc>
                <a:spcPct val="150000"/>
              </a:lnSpc>
              <a:buSzPct val="100000"/>
              <a:buNone/>
            </a:pPr>
            <a:r>
              <a:rPr lang="fr-FR" sz="2400" dirty="0">
                <a:latin typeface="Bell MT" pitchFamily="18" charset="0"/>
              </a:rPr>
              <a:t>                        </a:t>
            </a:r>
            <a:r>
              <a:rPr lang="fr-FR" sz="2400" b="1" dirty="0">
                <a:solidFill>
                  <a:srgbClr val="7030A0"/>
                </a:solidFill>
                <a:latin typeface="Bell MT" pitchFamily="18" charset="0"/>
              </a:rPr>
              <a:t>IMAO, ICOMT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4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Sympathomimétiques indirects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4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Sympathomimétiques indirects</a:t>
            </a:r>
          </a:p>
        </p:txBody>
      </p:sp>
      <p:sp>
        <p:nvSpPr>
          <p:cNvPr id="5" name="Corde 4"/>
          <p:cNvSpPr/>
          <p:nvPr/>
        </p:nvSpPr>
        <p:spPr>
          <a:xfrm rot="10800000">
            <a:off x="-6157192" y="2636913"/>
            <a:ext cx="13105456" cy="3024336"/>
          </a:xfrm>
          <a:prstGeom prst="chord">
            <a:avLst>
              <a:gd name="adj1" fmla="val 5144135"/>
              <a:gd name="adj2" fmla="val 1628095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Corde 5"/>
          <p:cNvSpPr/>
          <p:nvPr/>
        </p:nvSpPr>
        <p:spPr>
          <a:xfrm>
            <a:off x="8172400" y="2492896"/>
            <a:ext cx="1224136" cy="3024336"/>
          </a:xfrm>
          <a:prstGeom prst="chord">
            <a:avLst>
              <a:gd name="adj1" fmla="val 5207618"/>
              <a:gd name="adj2" fmla="val 1609379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riangle isocèle 6"/>
          <p:cNvSpPr/>
          <p:nvPr/>
        </p:nvSpPr>
        <p:spPr>
          <a:xfrm rot="16200000">
            <a:off x="7740352" y="3933056"/>
            <a:ext cx="864096" cy="432048"/>
          </a:xfrm>
          <a:prstGeom prst="triangle">
            <a:avLst>
              <a:gd name="adj" fmla="val 5000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355976" y="3789040"/>
            <a:ext cx="1152128" cy="51935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err="1"/>
              <a:t>NorA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5940152" y="4653136"/>
            <a:ext cx="576064" cy="4320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latin typeface="Times New Roman"/>
                <a:cs typeface="Times New Roman"/>
              </a:rPr>
              <a:t>α</a:t>
            </a:r>
            <a:r>
              <a:rPr lang="fr-FR" sz="2800" dirty="0">
                <a:latin typeface="Times New Roman"/>
                <a:cs typeface="Times New Roman"/>
              </a:rPr>
              <a:t>2</a:t>
            </a:r>
            <a:endParaRPr lang="fr-FR" sz="2800" dirty="0"/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6147792" y="5445224"/>
            <a:ext cx="8384" cy="1008112"/>
          </a:xfrm>
          <a:prstGeom prst="straightConnector1">
            <a:avLst/>
          </a:prstGeom>
          <a:ln w="38100">
            <a:solidFill>
              <a:srgbClr val="00B050"/>
            </a:solidFill>
            <a:prstDash val="sysDash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4932040" y="2492896"/>
            <a:ext cx="0" cy="1224136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H="1" flipV="1">
            <a:off x="5220072" y="4293096"/>
            <a:ext cx="720080" cy="43204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Moins 17"/>
          <p:cNvSpPr/>
          <p:nvPr/>
        </p:nvSpPr>
        <p:spPr>
          <a:xfrm>
            <a:off x="6228184" y="4365104"/>
            <a:ext cx="288032" cy="288032"/>
          </a:xfrm>
          <a:prstGeom prst="mathMinu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6588224" y="6165304"/>
            <a:ext cx="288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B050"/>
                </a:solidFill>
                <a:latin typeface="Times New Roman"/>
                <a:cs typeface="Times New Roman"/>
              </a:rPr>
              <a:t>b</a:t>
            </a:r>
            <a:endParaRPr lang="fr-FR" sz="2800" b="1" dirty="0">
              <a:solidFill>
                <a:srgbClr val="00B050"/>
              </a:solidFill>
              <a:latin typeface="Bell MT" pitchFamily="18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4788024" y="2052137"/>
            <a:ext cx="279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endParaRPr lang="fr-FR" sz="3200" b="1" dirty="0">
              <a:solidFill>
                <a:srgbClr val="FF0000"/>
              </a:solidFill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orde 60"/>
          <p:cNvSpPr/>
          <p:nvPr/>
        </p:nvSpPr>
        <p:spPr>
          <a:xfrm rot="10800000">
            <a:off x="-5941168" y="1916831"/>
            <a:ext cx="13033448" cy="4248472"/>
          </a:xfrm>
          <a:prstGeom prst="chord">
            <a:avLst>
              <a:gd name="adj1" fmla="val 5144135"/>
              <a:gd name="adj2" fmla="val 1628095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Synthèse :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-171400"/>
            <a:ext cx="8784976" cy="1512168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4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Mécanismes de la transmission Adrénergiques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51520" y="4283804"/>
            <a:ext cx="187220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Phénylalanine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699792" y="4077072"/>
            <a:ext cx="122413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tyrosine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4499992" y="4005064"/>
            <a:ext cx="136815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Dopamine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012160" y="3629729"/>
            <a:ext cx="1152128" cy="51935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err="1"/>
              <a:t>NorA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2555776" y="2195572"/>
            <a:ext cx="302433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Tyrosine </a:t>
            </a:r>
            <a:r>
              <a:rPr lang="fr-FR" b="1" dirty="0" err="1">
                <a:solidFill>
                  <a:srgbClr val="FF0000"/>
                </a:solidFill>
              </a:rPr>
              <a:t>hydroxylase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39552" y="6372036"/>
            <a:ext cx="115212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err="1"/>
              <a:t>Phényl</a:t>
            </a:r>
            <a:r>
              <a:rPr lang="fr-FR" dirty="0"/>
              <a:t> 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771800" y="6156012"/>
            <a:ext cx="136815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tyrosine </a:t>
            </a:r>
          </a:p>
        </p:txBody>
      </p:sp>
      <p:cxnSp>
        <p:nvCxnSpPr>
          <p:cNvPr id="18" name="Connecteur droit avec flèche 17"/>
          <p:cNvCxnSpPr>
            <a:endCxn id="10" idx="1"/>
          </p:cNvCxnSpPr>
          <p:nvPr/>
        </p:nvCxnSpPr>
        <p:spPr>
          <a:xfrm flipV="1">
            <a:off x="2195736" y="4261738"/>
            <a:ext cx="504056" cy="175374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flipV="1">
            <a:off x="3275856" y="4487054"/>
            <a:ext cx="0" cy="16062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5796136" y="4077072"/>
            <a:ext cx="576064" cy="175374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endCxn id="45" idx="1"/>
          </p:cNvCxnSpPr>
          <p:nvPr/>
        </p:nvCxnSpPr>
        <p:spPr>
          <a:xfrm flipV="1">
            <a:off x="7164288" y="3068960"/>
            <a:ext cx="792088" cy="720080"/>
          </a:xfrm>
          <a:prstGeom prst="straightConnector1">
            <a:avLst/>
          </a:prstGeom>
          <a:ln w="127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H="1" flipV="1">
            <a:off x="5580112" y="2492897"/>
            <a:ext cx="1080120" cy="108011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Moins 31"/>
          <p:cNvSpPr/>
          <p:nvPr/>
        </p:nvSpPr>
        <p:spPr>
          <a:xfrm>
            <a:off x="6228184" y="2780928"/>
            <a:ext cx="288032" cy="288032"/>
          </a:xfrm>
          <a:prstGeom prst="mathMinu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3" name="Connecteur droit avec flèche 32"/>
          <p:cNvCxnSpPr>
            <a:stCxn id="10" idx="3"/>
            <a:endCxn id="11" idx="1"/>
          </p:cNvCxnSpPr>
          <p:nvPr/>
        </p:nvCxnSpPr>
        <p:spPr>
          <a:xfrm flipV="1">
            <a:off x="3923928" y="4189730"/>
            <a:ext cx="576064" cy="360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flipV="1">
            <a:off x="1115616" y="4725144"/>
            <a:ext cx="0" cy="16561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flipH="1">
            <a:off x="4131568" y="2636912"/>
            <a:ext cx="8384" cy="1476400"/>
          </a:xfrm>
          <a:prstGeom prst="straightConnector1">
            <a:avLst/>
          </a:prstGeom>
          <a:ln>
            <a:solidFill>
              <a:srgbClr val="00B050"/>
            </a:solidFill>
            <a:prstDash val="sysDot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4" name="Corde 43"/>
          <p:cNvSpPr/>
          <p:nvPr/>
        </p:nvSpPr>
        <p:spPr>
          <a:xfrm>
            <a:off x="8100392" y="1772816"/>
            <a:ext cx="1224136" cy="4091080"/>
          </a:xfrm>
          <a:prstGeom prst="chord">
            <a:avLst>
              <a:gd name="adj1" fmla="val 5207618"/>
              <a:gd name="adj2" fmla="val 16200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/>
          <p:cNvSpPr/>
          <p:nvPr/>
        </p:nvSpPr>
        <p:spPr>
          <a:xfrm>
            <a:off x="7956376" y="2852936"/>
            <a:ext cx="432048" cy="4320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latin typeface="Times New Roman"/>
                <a:cs typeface="Times New Roman"/>
              </a:rPr>
              <a:t>α</a:t>
            </a:r>
            <a:endParaRPr lang="fr-FR" sz="2800" dirty="0"/>
          </a:p>
        </p:txBody>
      </p:sp>
      <p:sp>
        <p:nvSpPr>
          <p:cNvPr id="46" name="Triangle isocèle 45"/>
          <p:cNvSpPr/>
          <p:nvPr/>
        </p:nvSpPr>
        <p:spPr>
          <a:xfrm rot="16200000">
            <a:off x="7884368" y="3933057"/>
            <a:ext cx="432048" cy="432048"/>
          </a:xfrm>
          <a:prstGeom prst="triangl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56" name="Connecteur droit avec flèche 55"/>
          <p:cNvCxnSpPr>
            <a:endCxn id="46" idx="0"/>
          </p:cNvCxnSpPr>
          <p:nvPr/>
        </p:nvCxnSpPr>
        <p:spPr>
          <a:xfrm>
            <a:off x="7236296" y="3789040"/>
            <a:ext cx="648072" cy="360041"/>
          </a:xfrm>
          <a:prstGeom prst="straightConnector1">
            <a:avLst/>
          </a:prstGeom>
          <a:ln w="127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ZoneTexte 59"/>
          <p:cNvSpPr txBox="1"/>
          <p:nvPr/>
        </p:nvSpPr>
        <p:spPr>
          <a:xfrm>
            <a:off x="8028384" y="39957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chemeClr val="bg1"/>
                </a:solidFill>
                <a:latin typeface="Times New Roman"/>
                <a:cs typeface="Times New Roman"/>
              </a:rPr>
              <a:t>β</a:t>
            </a:r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1704" y="1913376"/>
            <a:ext cx="8686800" cy="453996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Wingdings" pitchFamily="2" charset="2"/>
              <a:buChar char="q"/>
            </a:pPr>
            <a:r>
              <a:rPr lang="fr-FR" sz="2400" dirty="0">
                <a:latin typeface="Bell MT" pitchFamily="18" charset="0"/>
                <a:cs typeface="Times New Roman"/>
              </a:rPr>
              <a:t>Effets centraux:</a:t>
            </a:r>
          </a:p>
          <a:p>
            <a:pPr marL="1291590" lvl="3" indent="-514350">
              <a:lnSpc>
                <a:spcPct val="200000"/>
              </a:lnSpc>
              <a:buFont typeface="Wingdings" pitchFamily="2" charset="2"/>
              <a:buChar char="v"/>
            </a:pPr>
            <a:r>
              <a:rPr lang="fr-FR" sz="2400" dirty="0">
                <a:latin typeface="Bell MT" pitchFamily="18" charset="0"/>
                <a:cs typeface="Times New Roman"/>
              </a:rPr>
              <a:t>L-DOPA: maladie de Parkinson</a:t>
            </a:r>
          </a:p>
          <a:p>
            <a:pPr marL="1291590" lvl="3" indent="-514350">
              <a:lnSpc>
                <a:spcPct val="200000"/>
              </a:lnSpc>
              <a:buFont typeface="Wingdings" pitchFamily="2" charset="2"/>
              <a:buChar char="v"/>
            </a:pPr>
            <a:r>
              <a:rPr lang="fr-FR" sz="2400" dirty="0">
                <a:latin typeface="Bell MT" pitchFamily="18" charset="0"/>
                <a:cs typeface="Times New Roman"/>
              </a:rPr>
              <a:t>IMAO et </a:t>
            </a:r>
            <a:r>
              <a:rPr lang="fr-FR" sz="2400" dirty="0" err="1">
                <a:latin typeface="Bell MT" pitchFamily="18" charset="0"/>
                <a:cs typeface="Times New Roman"/>
              </a:rPr>
              <a:t>imipraminiques</a:t>
            </a:r>
            <a:r>
              <a:rPr lang="fr-FR" sz="2400" dirty="0">
                <a:latin typeface="Bell MT" pitchFamily="18" charset="0"/>
                <a:cs typeface="Times New Roman"/>
              </a:rPr>
              <a:t>: antidépresseurs</a:t>
            </a:r>
          </a:p>
          <a:p>
            <a:pPr marL="1291590" lvl="3" indent="-514350">
              <a:lnSpc>
                <a:spcPct val="200000"/>
              </a:lnSpc>
              <a:buFont typeface="Wingdings" pitchFamily="2" charset="2"/>
              <a:buChar char="v"/>
            </a:pPr>
            <a:r>
              <a:rPr lang="fr-FR" sz="2400" dirty="0">
                <a:latin typeface="Bell MT" pitchFamily="18" charset="0"/>
                <a:cs typeface="Times New Roman"/>
              </a:rPr>
              <a:t>Amphétamine: stimulants de la vigilance</a:t>
            </a:r>
          </a:p>
          <a:p>
            <a:pPr marL="1291590" lvl="3" indent="-514350">
              <a:lnSpc>
                <a:spcPct val="200000"/>
              </a:lnSpc>
              <a:buFont typeface="Wingdings" pitchFamily="2" charset="2"/>
              <a:buChar char="v"/>
            </a:pPr>
            <a:r>
              <a:rPr lang="fr-FR" sz="2400" dirty="0">
                <a:latin typeface="Bell MT" pitchFamily="18" charset="0"/>
                <a:cs typeface="Times New Roman"/>
              </a:rPr>
              <a:t>ICOMT: maladie de Parkinson</a:t>
            </a:r>
          </a:p>
          <a:p>
            <a:pPr marL="514350" indent="-514350">
              <a:buNone/>
            </a:pPr>
            <a:endParaRPr lang="fr-FR" sz="2400" dirty="0">
              <a:latin typeface="Bell MT" pitchFamily="18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fr-F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Utilisation des Sympathomimétiques indirects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553336"/>
            <a:ext cx="8856984" cy="453996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FR" sz="2800" b="1" dirty="0">
                <a:solidFill>
                  <a:srgbClr val="7030A0"/>
                </a:solidFill>
                <a:latin typeface="Bell MT" pitchFamily="18" charset="0"/>
                <a:cs typeface="Times New Roman"/>
              </a:rPr>
              <a:t>Remarque:</a:t>
            </a:r>
          </a:p>
          <a:p>
            <a:pPr marL="514350" indent="-514350">
              <a:lnSpc>
                <a:spcPct val="200000"/>
              </a:lnSpc>
              <a:buNone/>
            </a:pPr>
            <a:r>
              <a:rPr lang="fr-FR" sz="2400" dirty="0">
                <a:latin typeface="Bell MT" pitchFamily="18" charset="0"/>
                <a:cs typeface="Times New Roman"/>
              </a:rPr>
              <a:t>Certaines substances sympathomimétiques indirects ont des effets qui peuvent paraitre contradictoires ainsi </a:t>
            </a:r>
          </a:p>
          <a:p>
            <a:pPr marL="514350" indent="-514350">
              <a:lnSpc>
                <a:spcPct val="200000"/>
              </a:lnSpc>
              <a:buNone/>
            </a:pPr>
            <a:r>
              <a:rPr lang="fr-FR" sz="2400" dirty="0">
                <a:latin typeface="Bell MT" pitchFamily="18" charset="0"/>
                <a:cs typeface="Times New Roman"/>
              </a:rPr>
              <a:t>les </a:t>
            </a:r>
            <a:r>
              <a:rPr lang="fr-FR" sz="2400" dirty="0" err="1">
                <a:latin typeface="Bell MT" pitchFamily="18" charset="0"/>
                <a:cs typeface="Times New Roman"/>
              </a:rPr>
              <a:t>imipraminiques</a:t>
            </a:r>
            <a:r>
              <a:rPr lang="fr-FR" sz="2400" dirty="0">
                <a:latin typeface="Bell MT" pitchFamily="18" charset="0"/>
                <a:cs typeface="Times New Roman"/>
              </a:rPr>
              <a:t>            et         les IMAO      sont hypotenseurs</a:t>
            </a:r>
          </a:p>
          <a:p>
            <a:pPr marL="514350" indent="-514350">
              <a:lnSpc>
                <a:spcPct val="200000"/>
              </a:lnSpc>
              <a:buNone/>
            </a:pPr>
            <a:endParaRPr lang="fr-FR" sz="2400" dirty="0">
              <a:latin typeface="Bell MT" pitchFamily="18" charset="0"/>
              <a:cs typeface="Times New Roman"/>
            </a:endParaRPr>
          </a:p>
          <a:p>
            <a:pPr marL="514350" indent="-514350">
              <a:buNone/>
            </a:pPr>
            <a:endParaRPr lang="fr-FR" sz="2400" dirty="0">
              <a:latin typeface="Bell MT" pitchFamily="18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fr-F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Utilisation des Sympathomimétiques indirects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355976" y="5333146"/>
            <a:ext cx="2592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Bell MT" pitchFamily="18" charset="0"/>
              </a:rPr>
              <a:t>Mécanisme inconnu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1560" y="5241394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Bell MT" pitchFamily="18" charset="0"/>
              </a:rPr>
              <a:t>Blocage du récepteur </a:t>
            </a:r>
            <a:r>
              <a:rPr lang="el-GR" sz="2000" dirty="0">
                <a:latin typeface="Times New Roman"/>
                <a:cs typeface="Times New Roman"/>
              </a:rPr>
              <a:t>α</a:t>
            </a:r>
            <a:r>
              <a:rPr lang="fr-FR" sz="2000" dirty="0">
                <a:latin typeface="Bell MT" pitchFamily="18" charset="0"/>
              </a:rPr>
              <a:t> post synaptique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5364088" y="4293096"/>
            <a:ext cx="0" cy="936104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1907704" y="4221088"/>
            <a:ext cx="0" cy="936104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90872" y="850709"/>
            <a:ext cx="8229600" cy="524258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fr-FR" sz="2800" dirty="0">
                <a:latin typeface="Bell MT" pitchFamily="18" charset="0"/>
              </a:rPr>
              <a:t>Les sympathomimétiques d’action locale sont CI:</a:t>
            </a:r>
          </a:p>
          <a:p>
            <a:pPr lvl="1">
              <a:lnSpc>
                <a:spcPct val="200000"/>
              </a:lnSpc>
              <a:buFont typeface="Wingdings" pitchFamily="2" charset="2"/>
              <a:buChar char="ü"/>
            </a:pPr>
            <a:r>
              <a:rPr lang="fr-FR" sz="2400" dirty="0">
                <a:latin typeface="Bell MT" pitchFamily="18" charset="0"/>
              </a:rPr>
              <a:t>Chez le nourrisson</a:t>
            </a:r>
          </a:p>
          <a:p>
            <a:pPr lvl="1">
              <a:lnSpc>
                <a:spcPct val="200000"/>
              </a:lnSpc>
              <a:buFont typeface="Wingdings" pitchFamily="2" charset="2"/>
              <a:buChar char="ü"/>
            </a:pPr>
            <a:r>
              <a:rPr lang="fr-FR" sz="2400" dirty="0">
                <a:latin typeface="Bell MT" pitchFamily="18" charset="0"/>
              </a:rPr>
              <a:t>Glaucome à angle fermé</a:t>
            </a:r>
          </a:p>
          <a:p>
            <a:pPr lvl="1">
              <a:lnSpc>
                <a:spcPct val="200000"/>
              </a:lnSpc>
              <a:buFont typeface="Wingdings" pitchFamily="2" charset="2"/>
              <a:buChar char="ü"/>
            </a:pPr>
            <a:r>
              <a:rPr lang="fr-FR" sz="2400" dirty="0">
                <a:latin typeface="Bell MT" pitchFamily="18" charset="0"/>
              </a:rPr>
              <a:t>À long court, la prudence s’impose:</a:t>
            </a:r>
          </a:p>
          <a:p>
            <a:pPr lvl="4"/>
            <a:r>
              <a:rPr lang="fr-FR" sz="2400" dirty="0">
                <a:latin typeface="Bell MT" pitchFamily="18" charset="0"/>
              </a:rPr>
              <a:t>Cardiopathie</a:t>
            </a:r>
          </a:p>
          <a:p>
            <a:pPr lvl="4"/>
            <a:r>
              <a:rPr lang="fr-FR" sz="2400" dirty="0">
                <a:latin typeface="Bell MT" pitchFamily="18" charset="0"/>
              </a:rPr>
              <a:t>HTA</a:t>
            </a:r>
          </a:p>
          <a:p>
            <a:pPr lvl="4"/>
            <a:r>
              <a:rPr lang="fr-FR" sz="2400" dirty="0">
                <a:latin typeface="Bell MT" pitchFamily="18" charset="0"/>
              </a:rPr>
              <a:t>Coronarites</a:t>
            </a:r>
          </a:p>
          <a:p>
            <a:pPr lvl="4"/>
            <a:r>
              <a:rPr lang="fr-FR" sz="2400" dirty="0">
                <a:latin typeface="Bell MT" pitchFamily="18" charset="0"/>
              </a:rPr>
              <a:t>thyréotoxicose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51520" y="273050"/>
            <a:ext cx="8435280" cy="1143000"/>
          </a:xfrm>
        </p:spPr>
        <p:txBody>
          <a:bodyPr>
            <a:normAutofit/>
          </a:bodyPr>
          <a:lstStyle/>
          <a:p>
            <a:pPr algn="ctr"/>
            <a:r>
              <a:rPr lang="fr-FR" sz="2400" b="0" dirty="0">
                <a:solidFill>
                  <a:schemeClr val="tx1"/>
                </a:solidFill>
                <a:effectLst/>
                <a:latin typeface="Bell MT" pitchFamily="18" charset="0"/>
                <a:ea typeface="+mn-ea"/>
                <a:cs typeface="Times New Roman"/>
              </a:rPr>
              <a:t>Les sympathomimétiques d’action systémique sont CI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2"/>
          </p:nvPr>
        </p:nvSpPr>
        <p:spPr>
          <a:xfrm>
            <a:off x="531812" y="1935509"/>
            <a:ext cx="4040188" cy="3941763"/>
          </a:xfrm>
        </p:spPr>
        <p:txBody>
          <a:bodyPr>
            <a:normAutofit fontScale="92500" lnSpcReduction="20000"/>
          </a:bodyPr>
          <a:lstStyle/>
          <a:p>
            <a:pPr lvl="1">
              <a:lnSpc>
                <a:spcPct val="170000"/>
              </a:lnSpc>
              <a:buFont typeface="Wingdings" pitchFamily="2" charset="2"/>
              <a:buChar char="ü"/>
            </a:pPr>
            <a:r>
              <a:rPr lang="fr-FR" sz="2800" dirty="0">
                <a:latin typeface="Bell MT" pitchFamily="18" charset="0"/>
              </a:rPr>
              <a:t>HTA</a:t>
            </a:r>
          </a:p>
          <a:p>
            <a:pPr lvl="1">
              <a:lnSpc>
                <a:spcPct val="170000"/>
              </a:lnSpc>
              <a:buFont typeface="Wingdings" pitchFamily="2" charset="2"/>
              <a:buChar char="ü"/>
            </a:pPr>
            <a:r>
              <a:rPr lang="fr-FR" sz="2800" dirty="0">
                <a:latin typeface="Bell MT" pitchFamily="18" charset="0"/>
              </a:rPr>
              <a:t>Phéochromocytome</a:t>
            </a:r>
          </a:p>
          <a:p>
            <a:pPr lvl="1">
              <a:lnSpc>
                <a:spcPct val="170000"/>
              </a:lnSpc>
              <a:buFont typeface="Wingdings" pitchFamily="2" charset="2"/>
              <a:buChar char="ü"/>
            </a:pPr>
            <a:r>
              <a:rPr lang="fr-FR" sz="2800" dirty="0">
                <a:latin typeface="Bell MT" pitchFamily="18" charset="0"/>
              </a:rPr>
              <a:t>Thyréotoxicose</a:t>
            </a:r>
          </a:p>
          <a:p>
            <a:pPr lvl="1">
              <a:lnSpc>
                <a:spcPct val="170000"/>
              </a:lnSpc>
              <a:buFont typeface="Wingdings" pitchFamily="2" charset="2"/>
              <a:buChar char="ü"/>
            </a:pPr>
            <a:r>
              <a:rPr lang="fr-FR" sz="2800" dirty="0">
                <a:latin typeface="Bell MT" pitchFamily="18" charset="0"/>
              </a:rPr>
              <a:t>Cardiopathies</a:t>
            </a:r>
          </a:p>
          <a:p>
            <a:pPr lvl="1">
              <a:lnSpc>
                <a:spcPct val="170000"/>
              </a:lnSpc>
              <a:buFont typeface="Wingdings" pitchFamily="2" charset="2"/>
              <a:buChar char="ü"/>
            </a:pPr>
            <a:r>
              <a:rPr lang="fr-FR" sz="2800" dirty="0">
                <a:latin typeface="Bell MT" pitchFamily="18" charset="0"/>
              </a:rPr>
              <a:t>Glaucome à angle fermé</a:t>
            </a:r>
          </a:p>
          <a:p>
            <a:pPr lvl="1">
              <a:lnSpc>
                <a:spcPct val="170000"/>
              </a:lnSpc>
              <a:buFont typeface="Wingdings" pitchFamily="2" charset="2"/>
              <a:buChar char="ü"/>
            </a:pPr>
            <a:endParaRPr lang="fr-FR" sz="2800" dirty="0">
              <a:latin typeface="Bell MT" pitchFamily="18" charset="0"/>
            </a:endParaRPr>
          </a:p>
          <a:p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041775" cy="3941763"/>
          </a:xfrm>
        </p:spPr>
        <p:txBody>
          <a:bodyPr>
            <a:normAutofit fontScale="85000" lnSpcReduction="10000"/>
          </a:bodyPr>
          <a:lstStyle/>
          <a:p>
            <a:pPr lvl="1">
              <a:lnSpc>
                <a:spcPct val="170000"/>
              </a:lnSpc>
              <a:buFont typeface="Wingdings" pitchFamily="2" charset="2"/>
              <a:buChar char="ü"/>
            </a:pPr>
            <a:r>
              <a:rPr lang="fr-FR" sz="2800" dirty="0">
                <a:latin typeface="Bell MT" pitchFamily="18" charset="0"/>
              </a:rPr>
              <a:t>Affection prostatique</a:t>
            </a:r>
          </a:p>
          <a:p>
            <a:pPr lvl="1">
              <a:lnSpc>
                <a:spcPct val="170000"/>
              </a:lnSpc>
              <a:buFont typeface="Wingdings" pitchFamily="2" charset="2"/>
              <a:buChar char="ü"/>
            </a:pPr>
            <a:r>
              <a:rPr lang="fr-FR" sz="2800" dirty="0">
                <a:latin typeface="Bell MT" pitchFamily="18" charset="0"/>
              </a:rPr>
              <a:t>Coronarite</a:t>
            </a:r>
          </a:p>
          <a:p>
            <a:pPr lvl="1">
              <a:lnSpc>
                <a:spcPct val="170000"/>
              </a:lnSpc>
              <a:buFont typeface="Wingdings" pitchFamily="2" charset="2"/>
              <a:buChar char="ü"/>
            </a:pPr>
            <a:r>
              <a:rPr lang="fr-FR" sz="2800" dirty="0">
                <a:latin typeface="Bell MT" pitchFamily="18" charset="0"/>
              </a:rPr>
              <a:t>Grossesse  (</a:t>
            </a:r>
            <a:r>
              <a:rPr lang="fr-FR" sz="2800" dirty="0" err="1">
                <a:latin typeface="Bell MT" pitchFamily="18" charset="0"/>
              </a:rPr>
              <a:t>Epinéphrine</a:t>
            </a:r>
            <a:r>
              <a:rPr lang="fr-FR" sz="2800" dirty="0">
                <a:latin typeface="Bell MT" pitchFamily="18" charset="0"/>
              </a:rPr>
              <a:t> en collyre est CI chez la femme enceinte en raison d’un effet ocytocique.)</a:t>
            </a:r>
          </a:p>
          <a:p>
            <a:pPr marL="393192" lvl="1" indent="0">
              <a:lnSpc>
                <a:spcPct val="170000"/>
              </a:lnSpc>
              <a:buNone/>
            </a:pPr>
            <a:endParaRPr lang="fr-FR" sz="3000" dirty="0">
              <a:latin typeface="Bell MT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orde 96"/>
          <p:cNvSpPr/>
          <p:nvPr/>
        </p:nvSpPr>
        <p:spPr>
          <a:xfrm rot="10800000">
            <a:off x="-5941168" y="1916831"/>
            <a:ext cx="13033448" cy="4248472"/>
          </a:xfrm>
          <a:prstGeom prst="chord">
            <a:avLst>
              <a:gd name="adj1" fmla="val 5144135"/>
              <a:gd name="adj2" fmla="val 1628095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Libération, inactivation :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-171400"/>
            <a:ext cx="8784976" cy="1512168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4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Mécanismes de la transmission Adrénergiques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444208" y="4277801"/>
            <a:ext cx="1152128" cy="51935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err="1"/>
              <a:t>NorA</a:t>
            </a:r>
            <a:endParaRPr lang="fr-FR" dirty="0"/>
          </a:p>
        </p:txBody>
      </p:sp>
      <p:cxnSp>
        <p:nvCxnSpPr>
          <p:cNvPr id="27" name="Connecteur droit avec flèche 26"/>
          <p:cNvCxnSpPr/>
          <p:nvPr/>
        </p:nvCxnSpPr>
        <p:spPr>
          <a:xfrm flipH="1">
            <a:off x="4860032" y="5877272"/>
            <a:ext cx="936104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28" idx="6"/>
          </p:cNvCxnSpPr>
          <p:nvPr/>
        </p:nvCxnSpPr>
        <p:spPr>
          <a:xfrm>
            <a:off x="3779912" y="4609485"/>
            <a:ext cx="2664296" cy="43651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>
            <a:off x="3131840" y="371703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4" name="Corde 43"/>
          <p:cNvSpPr/>
          <p:nvPr/>
        </p:nvSpPr>
        <p:spPr>
          <a:xfrm>
            <a:off x="8172400" y="2276872"/>
            <a:ext cx="1224136" cy="4091080"/>
          </a:xfrm>
          <a:prstGeom prst="chord">
            <a:avLst>
              <a:gd name="adj1" fmla="val 5207618"/>
              <a:gd name="adj2" fmla="val 16200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/>
          <p:cNvSpPr/>
          <p:nvPr/>
        </p:nvSpPr>
        <p:spPr>
          <a:xfrm>
            <a:off x="7956376" y="3645024"/>
            <a:ext cx="432048" cy="10801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dirty="0"/>
          </a:p>
        </p:txBody>
      </p:sp>
      <p:sp>
        <p:nvSpPr>
          <p:cNvPr id="60" name="ZoneTexte 59"/>
          <p:cNvSpPr txBox="1"/>
          <p:nvPr/>
        </p:nvSpPr>
        <p:spPr>
          <a:xfrm>
            <a:off x="7956376" y="4149080"/>
            <a:ext cx="864096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dirty="0">
                <a:latin typeface="Times New Roman"/>
                <a:cs typeface="Times New Roman"/>
              </a:rPr>
              <a:t>α</a:t>
            </a:r>
            <a:r>
              <a:rPr lang="fr-FR" dirty="0">
                <a:latin typeface="Times New Roman"/>
                <a:cs typeface="Times New Roman"/>
              </a:rPr>
              <a:t> ou </a:t>
            </a:r>
            <a:r>
              <a:rPr lang="el-GR" dirty="0">
                <a:latin typeface="Times New Roman"/>
                <a:cs typeface="Times New Roman"/>
              </a:rPr>
              <a:t>β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2627784" y="4349809"/>
            <a:ext cx="1152128" cy="51935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err="1"/>
              <a:t>NorA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8460432" y="2843644"/>
            <a:ext cx="86409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latin typeface="Times New Roman"/>
                <a:cs typeface="Times New Roman"/>
              </a:rPr>
              <a:t>COMT</a:t>
            </a:r>
            <a:endParaRPr lang="fr-FR" dirty="0"/>
          </a:p>
        </p:txBody>
      </p:sp>
      <p:cxnSp>
        <p:nvCxnSpPr>
          <p:cNvPr id="25" name="Connecteur droit avec flèche 24"/>
          <p:cNvCxnSpPr>
            <a:stCxn id="30" idx="1"/>
            <a:endCxn id="13" idx="0"/>
          </p:cNvCxnSpPr>
          <p:nvPr/>
        </p:nvCxnSpPr>
        <p:spPr>
          <a:xfrm flipH="1">
            <a:off x="7020272" y="3028310"/>
            <a:ext cx="1440160" cy="1249491"/>
          </a:xfrm>
          <a:prstGeom prst="straightConnector1">
            <a:avLst/>
          </a:prstGeom>
          <a:ln w="28575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2771800" y="306896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b="1" dirty="0"/>
              <a:t>Ca</a:t>
            </a:r>
            <a:r>
              <a:rPr lang="fr-FR" b="1" baseline="30000" dirty="0"/>
              <a:t>2+</a:t>
            </a:r>
            <a:endParaRPr lang="fr-FR" dirty="0"/>
          </a:p>
        </p:txBody>
      </p:sp>
      <p:cxnSp>
        <p:nvCxnSpPr>
          <p:cNvPr id="47" name="Connecteur droit avec flèche 46"/>
          <p:cNvCxnSpPr/>
          <p:nvPr/>
        </p:nvCxnSpPr>
        <p:spPr>
          <a:xfrm>
            <a:off x="2987824" y="227687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 flipV="1">
            <a:off x="611560" y="2996952"/>
            <a:ext cx="1331640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539552" y="2420888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Influx nerveux</a:t>
            </a:r>
          </a:p>
        </p:txBody>
      </p:sp>
      <p:cxnSp>
        <p:nvCxnSpPr>
          <p:cNvPr id="77" name="Connecteur droit 76"/>
          <p:cNvCxnSpPr/>
          <p:nvPr/>
        </p:nvCxnSpPr>
        <p:spPr>
          <a:xfrm>
            <a:off x="5796136" y="4725144"/>
            <a:ext cx="0" cy="11521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ZoneTexte 78"/>
          <p:cNvSpPr txBox="1"/>
          <p:nvPr/>
        </p:nvSpPr>
        <p:spPr>
          <a:xfrm>
            <a:off x="4283968" y="5589240"/>
            <a:ext cx="64807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dirty="0">
                <a:latin typeface="Times New Roman"/>
                <a:cs typeface="Times New Roman"/>
              </a:rPr>
              <a:t>α </a:t>
            </a:r>
            <a:r>
              <a:rPr lang="fr-FR" dirty="0">
                <a:latin typeface="Times New Roman"/>
                <a:cs typeface="Times New Roman"/>
              </a:rPr>
              <a:t>'</a:t>
            </a:r>
            <a:endParaRPr lang="fr-FR" dirty="0"/>
          </a:p>
        </p:txBody>
      </p:sp>
      <p:cxnSp>
        <p:nvCxnSpPr>
          <p:cNvPr id="80" name="Connecteur droit 79"/>
          <p:cNvCxnSpPr/>
          <p:nvPr/>
        </p:nvCxnSpPr>
        <p:spPr>
          <a:xfrm>
            <a:off x="5148064" y="4149080"/>
            <a:ext cx="8384" cy="50405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avec flèche 84"/>
          <p:cNvCxnSpPr>
            <a:endCxn id="28" idx="7"/>
          </p:cNvCxnSpPr>
          <p:nvPr/>
        </p:nvCxnSpPr>
        <p:spPr>
          <a:xfrm flipH="1">
            <a:off x="3611187" y="4149080"/>
            <a:ext cx="1536877" cy="27678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avec flèche 86"/>
          <p:cNvCxnSpPr/>
          <p:nvPr/>
        </p:nvCxnSpPr>
        <p:spPr>
          <a:xfrm flipH="1" flipV="1">
            <a:off x="3491880" y="3861048"/>
            <a:ext cx="720080" cy="43204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ZoneTexte 90"/>
          <p:cNvSpPr txBox="1"/>
          <p:nvPr/>
        </p:nvSpPr>
        <p:spPr>
          <a:xfrm>
            <a:off x="3851920" y="3429000"/>
            <a:ext cx="86409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latin typeface="Times New Roman"/>
                <a:cs typeface="Times New Roman"/>
              </a:rPr>
              <a:t>MAO</a:t>
            </a:r>
            <a:endParaRPr lang="fr-FR" dirty="0"/>
          </a:p>
        </p:txBody>
      </p:sp>
      <p:cxnSp>
        <p:nvCxnSpPr>
          <p:cNvPr id="92" name="Connecteur droit avec flèche 91"/>
          <p:cNvCxnSpPr/>
          <p:nvPr/>
        </p:nvCxnSpPr>
        <p:spPr>
          <a:xfrm flipH="1">
            <a:off x="3923928" y="3789040"/>
            <a:ext cx="216024" cy="313387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ZoneTexte 94"/>
          <p:cNvSpPr txBox="1"/>
          <p:nvPr/>
        </p:nvSpPr>
        <p:spPr>
          <a:xfrm>
            <a:off x="2699792" y="184482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b="1" dirty="0"/>
              <a:t>Ca</a:t>
            </a:r>
            <a:r>
              <a:rPr lang="fr-FR" b="1" baseline="30000" dirty="0"/>
              <a:t>2+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79512" y="188640"/>
          <a:ext cx="8820471" cy="6264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01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01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01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2048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Stimulation des récepteurs </a:t>
                      </a:r>
                      <a:r>
                        <a:rPr lang="el-GR" sz="2000" dirty="0"/>
                        <a:t>α</a:t>
                      </a:r>
                      <a:endParaRPr lang="fr-FR" sz="20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/>
                        <a:t>Stimulation des récepteurs</a:t>
                      </a:r>
                      <a:r>
                        <a:rPr lang="fr-FR" sz="2000" baseline="0" dirty="0"/>
                        <a:t> </a:t>
                      </a:r>
                      <a:r>
                        <a:rPr lang="el-GR" sz="2000" baseline="0" dirty="0"/>
                        <a:t>β</a:t>
                      </a:r>
                      <a:endParaRPr lang="fr-FR" sz="2000" dirty="0"/>
                    </a:p>
                    <a:p>
                      <a:pPr algn="ctr"/>
                      <a:endParaRPr lang="fr-FR" sz="2000" dirty="0">
                        <a:latin typeface="Bell MT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4213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Bell MT" pitchFamily="18" charset="0"/>
                        </a:rPr>
                        <a:t>Cœur </a:t>
                      </a:r>
                      <a:r>
                        <a:rPr lang="el-GR" sz="2000" dirty="0"/>
                        <a:t>β</a:t>
                      </a:r>
                      <a:r>
                        <a:rPr lang="fr-FR" sz="2000" dirty="0">
                          <a:latin typeface="Bell MT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>
                        <a:latin typeface="Bell MT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2000" baseline="0" dirty="0">
                          <a:latin typeface="Bell MT" pitchFamily="18" charset="0"/>
                        </a:rPr>
                        <a:t>     </a:t>
                      </a:r>
                      <a:r>
                        <a:rPr lang="fr-FR" sz="2000" dirty="0">
                          <a:latin typeface="Bell MT" pitchFamily="18" charset="0"/>
                        </a:rPr>
                        <a:t>fréquence et du rythme cardiaque: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fr-FR" sz="2000" dirty="0">
                          <a:latin typeface="Bell MT" pitchFamily="18" charset="0"/>
                        </a:rPr>
                        <a:t>Effet</a:t>
                      </a:r>
                      <a:r>
                        <a:rPr lang="fr-FR" sz="2000" baseline="0" dirty="0">
                          <a:latin typeface="Bell MT" pitchFamily="18" charset="0"/>
                        </a:rPr>
                        <a:t> </a:t>
                      </a:r>
                      <a:r>
                        <a:rPr lang="fr-FR" sz="2000" baseline="0" dirty="0" err="1">
                          <a:latin typeface="Bell MT" pitchFamily="18" charset="0"/>
                        </a:rPr>
                        <a:t>chronotrope</a:t>
                      </a:r>
                      <a:r>
                        <a:rPr lang="fr-FR" sz="2000" baseline="0" dirty="0">
                          <a:latin typeface="Bell MT" pitchFamily="18" charset="0"/>
                        </a:rPr>
                        <a:t> +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sz="2000" baseline="0" dirty="0">
                        <a:latin typeface="Bell MT" pitchFamily="18" charset="0"/>
                      </a:endParaRP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2000" baseline="0" dirty="0">
                          <a:latin typeface="Bell MT" pitchFamily="18" charset="0"/>
                        </a:rPr>
                        <a:t>     de la force de contraction</a:t>
                      </a:r>
                    </a:p>
                    <a:p>
                      <a:pPr marL="0" algn="l" rtl="0" eaLnBrk="1" latinLnBrk="0" hangingPunct="1">
                        <a:buFont typeface="Wingdings" pitchFamily="2" charset="2"/>
                        <a:buNone/>
                      </a:pPr>
                      <a:r>
                        <a:rPr kumimoji="0" lang="fr-FR" sz="2000" kern="1200" dirty="0">
                          <a:latin typeface="Bell MT" pitchFamily="18" charset="0"/>
                        </a:rPr>
                        <a:t>Effet </a:t>
                      </a:r>
                      <a:r>
                        <a:rPr kumimoji="0" lang="fr-FR" sz="2000" kern="1200" dirty="0" err="1">
                          <a:latin typeface="Bell MT" pitchFamily="18" charset="0"/>
                        </a:rPr>
                        <a:t>inotrope</a:t>
                      </a:r>
                      <a:r>
                        <a:rPr kumimoji="0" lang="fr-FR" sz="2000" kern="1200" dirty="0">
                          <a:latin typeface="Bell MT" pitchFamily="18" charset="0"/>
                        </a:rPr>
                        <a:t> +</a:t>
                      </a:r>
                    </a:p>
                    <a:p>
                      <a:pPr marL="0" algn="l" rtl="0" eaLnBrk="1" latinLnBrk="0" hangingPunct="1">
                        <a:buFont typeface="Wingdings" pitchFamily="2" charset="2"/>
                        <a:buNone/>
                      </a:pPr>
                      <a:endParaRPr kumimoji="0" lang="fr-FR" sz="2000" kern="1200" dirty="0">
                        <a:latin typeface="Bell MT" pitchFamily="18" charset="0"/>
                      </a:endParaRP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2000" baseline="0" dirty="0">
                          <a:latin typeface="Bell MT" pitchFamily="18" charset="0"/>
                        </a:rPr>
                        <a:t>    de l’excitabilité des cellules du myocarde:</a:t>
                      </a:r>
                    </a:p>
                    <a:p>
                      <a:pPr marL="0" algn="l" rtl="0" eaLnBrk="1" latinLnBrk="0" hangingPunct="1">
                        <a:buFont typeface="Wingdings" pitchFamily="2" charset="2"/>
                        <a:buNone/>
                      </a:pPr>
                      <a:r>
                        <a:rPr kumimoji="0" lang="fr-FR" sz="2000" kern="1200" dirty="0">
                          <a:latin typeface="Bell MT" pitchFamily="18" charset="0"/>
                        </a:rPr>
                        <a:t>Effet </a:t>
                      </a:r>
                      <a:r>
                        <a:rPr kumimoji="0" lang="fr-FR" sz="2000" kern="1200" dirty="0" err="1">
                          <a:latin typeface="Bell MT" pitchFamily="18" charset="0"/>
                        </a:rPr>
                        <a:t>bathmotrope</a:t>
                      </a:r>
                      <a:r>
                        <a:rPr kumimoji="0" lang="fr-FR" sz="2000" kern="1200" dirty="0">
                          <a:latin typeface="Bell MT" pitchFamily="18" charset="0"/>
                        </a:rPr>
                        <a:t>+</a:t>
                      </a:r>
                    </a:p>
                    <a:p>
                      <a:pPr marL="0" algn="l" rtl="0" eaLnBrk="1" latinLnBrk="0" hangingPunct="1">
                        <a:buFont typeface="Wingdings" pitchFamily="2" charset="2"/>
                        <a:buNone/>
                      </a:pPr>
                      <a:endParaRPr kumimoji="0" lang="fr-FR" sz="2000" kern="1200" dirty="0">
                        <a:latin typeface="Bell MT" pitchFamily="18" charset="0"/>
                      </a:endParaRP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2000" baseline="0" dirty="0">
                          <a:latin typeface="Bell MT" pitchFamily="18" charset="0"/>
                        </a:rPr>
                        <a:t>Facilite la conduction auriculo- ventriculaire</a:t>
                      </a:r>
                    </a:p>
                    <a:p>
                      <a:pPr marL="0" algn="l" rtl="0" eaLnBrk="1" latinLnBrk="0" hangingPunct="1">
                        <a:buFont typeface="Wingdings" pitchFamily="2" charset="2"/>
                        <a:buNone/>
                      </a:pPr>
                      <a:r>
                        <a:rPr kumimoji="0" lang="fr-FR" sz="2000" kern="1200" dirty="0">
                          <a:latin typeface="Bell MT" pitchFamily="18" charset="0"/>
                        </a:rPr>
                        <a:t>Effet </a:t>
                      </a:r>
                      <a:r>
                        <a:rPr kumimoji="0" lang="fr-FR" sz="2000" kern="1200" dirty="0" err="1">
                          <a:latin typeface="Bell MT" pitchFamily="18" charset="0"/>
                        </a:rPr>
                        <a:t>dromotrope</a:t>
                      </a:r>
                      <a:r>
                        <a:rPr kumimoji="0" lang="fr-FR" sz="2000" kern="1200" dirty="0">
                          <a:latin typeface="Bell MT" pitchFamily="18" charset="0"/>
                        </a:rPr>
                        <a:t> +</a:t>
                      </a:r>
                      <a:endParaRPr kumimoji="0" lang="fr-FR" sz="2000" b="1" kern="1200" dirty="0">
                        <a:solidFill>
                          <a:srgbClr val="FF0000"/>
                        </a:solidFill>
                        <a:latin typeface="Bell MT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" name="Connecteur droit avec flèche 2"/>
          <p:cNvCxnSpPr/>
          <p:nvPr/>
        </p:nvCxnSpPr>
        <p:spPr>
          <a:xfrm flipV="1">
            <a:off x="6372200" y="1628800"/>
            <a:ext cx="216024" cy="216024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6372200" y="2852936"/>
            <a:ext cx="216024" cy="216024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V="1">
            <a:off x="6300192" y="4077072"/>
            <a:ext cx="216024" cy="216024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44016" y="188640"/>
          <a:ext cx="8892480" cy="6906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4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4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4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7514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fr-FR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Stimulation des récepteurs </a:t>
                      </a:r>
                      <a:r>
                        <a:rPr kumimoji="0" lang="el-GR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α</a:t>
                      </a:r>
                      <a:endParaRPr kumimoji="0" lang="fr-FR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Stimulation des récepteurs </a:t>
                      </a:r>
                      <a:r>
                        <a:rPr kumimoji="0" lang="el-GR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β</a:t>
                      </a:r>
                      <a:endParaRPr kumimoji="0" lang="fr-FR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rtl="0" eaLnBrk="1" latinLnBrk="0" hangingPunct="1"/>
                      <a:endParaRPr kumimoji="0" lang="fr-FR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030"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Vaisseaux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constriction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dilatation (</a:t>
                      </a:r>
                      <a:r>
                        <a:rPr kumimoji="0" lang="el-G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β</a:t>
                      </a: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030"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Bronches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constriction+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dilatation +++(</a:t>
                      </a:r>
                      <a:r>
                        <a:rPr kumimoji="0" lang="el-G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β</a:t>
                      </a: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030"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Utérus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contraction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relâchement (</a:t>
                      </a:r>
                      <a:r>
                        <a:rPr kumimoji="0" lang="el-G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β</a:t>
                      </a: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030"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Œil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mydriase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endParaRPr kumimoji="0" lang="fr-FR" sz="2400" kern="1200" baseline="0" dirty="0">
                        <a:solidFill>
                          <a:schemeClr val="dk1"/>
                        </a:solidFill>
                        <a:latin typeface="Bell MT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75143"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Foie et muscle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α</a:t>
                      </a: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1 , </a:t>
                      </a:r>
                      <a:r>
                        <a:rPr kumimoji="0" lang="el-G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α</a:t>
                      </a: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2 augmentation de la glycogénolyse</a:t>
                      </a:r>
                    </a:p>
                    <a:p>
                      <a:pPr marL="0" algn="ctr" rtl="0" eaLnBrk="1" latinLnBrk="0" hangingPunct="1">
                        <a:buFont typeface="Wingdings" pitchFamily="2" charset="2"/>
                      </a:pPr>
                      <a:endParaRPr kumimoji="0" lang="fr-FR" sz="2400" kern="1200" baseline="0" dirty="0">
                        <a:solidFill>
                          <a:schemeClr val="dk1"/>
                        </a:solidFill>
                        <a:latin typeface="Bell MT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l-G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β</a:t>
                      </a: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2) augmentation de la glycogénolyse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2600"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Lipolyse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l-G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α</a:t>
                      </a: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2 diminution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augmentation (</a:t>
                      </a:r>
                      <a:r>
                        <a:rPr kumimoji="0" lang="el-G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β</a:t>
                      </a: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1)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β</a:t>
                      </a: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1,</a:t>
                      </a:r>
                      <a:r>
                        <a:rPr kumimoji="0" lang="el-G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β</a:t>
                      </a: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97684"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Intestins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diminution du péristaltisme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diminution du péristaltisme(</a:t>
                      </a:r>
                      <a:r>
                        <a:rPr kumimoji="0" lang="el-G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β</a:t>
                      </a: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2)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β</a:t>
                      </a: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1,</a:t>
                      </a:r>
                      <a:r>
                        <a:rPr kumimoji="0" lang="el-G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β</a:t>
                      </a:r>
                      <a:r>
                        <a:rPr kumimoji="0" lang="fr-FR" sz="24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3</a:t>
                      </a:r>
                    </a:p>
                    <a:p>
                      <a:pPr marL="0" algn="ctr" rtl="0" eaLnBrk="1" latinLnBrk="0" hangingPunct="1">
                        <a:buFont typeface="Wingdings" pitchFamily="2" charset="2"/>
                      </a:pPr>
                      <a:endParaRPr kumimoji="0" lang="fr-FR" sz="2400" kern="1200" baseline="0" dirty="0">
                        <a:solidFill>
                          <a:schemeClr val="dk1"/>
                        </a:solidFill>
                        <a:latin typeface="Bell MT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603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614841"/>
              </p:ext>
            </p:extLst>
          </p:nvPr>
        </p:nvGraphicFramePr>
        <p:xfrm>
          <a:off x="251519" y="274280"/>
          <a:ext cx="8712969" cy="639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15617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fr-FR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Stimulation des récepteurs </a:t>
                      </a:r>
                      <a:r>
                        <a:rPr kumimoji="0" lang="el-GR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α</a:t>
                      </a:r>
                      <a:endParaRPr kumimoji="0" lang="fr-FR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Stimulation des récepteurs </a:t>
                      </a:r>
                      <a:r>
                        <a:rPr kumimoji="0" lang="el-GR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β</a:t>
                      </a:r>
                      <a:endParaRPr kumimoji="0" lang="fr-FR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rtl="0" eaLnBrk="1" latinLnBrk="0" hangingPunct="1"/>
                      <a:endParaRPr kumimoji="0" lang="fr-FR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939"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Pancréas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l-G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α</a:t>
                      </a: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2 diminution de la sécrétion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l-G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β</a:t>
                      </a: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2 augmentation de l’</a:t>
                      </a:r>
                      <a:r>
                        <a:rPr kumimoji="0" lang="fr-FR" sz="2000" kern="1200" baseline="0" dirty="0" err="1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insulino-secretion</a:t>
                      </a: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9939"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Rein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el-G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α</a:t>
                      </a: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2 diminution de la sécrétion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el-G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β</a:t>
                      </a: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1augmentation de la sécrétion de rénine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4197"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Estomac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el-G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α</a:t>
                      </a: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2 </a:t>
                      </a:r>
                    </a:p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Diminution de la motilité</a:t>
                      </a:r>
                    </a:p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Diminution du tonus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β</a:t>
                      </a: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2</a:t>
                      </a:r>
                    </a:p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Diminution de la motilité</a:t>
                      </a:r>
                    </a:p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Diminution du tonus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313"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Organes génitaux males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el-G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α</a:t>
                      </a: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1 éjaculation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endParaRPr kumimoji="0" lang="fr-FR" sz="2000" kern="1200" baseline="0" dirty="0">
                        <a:solidFill>
                          <a:schemeClr val="dk1"/>
                        </a:solidFill>
                        <a:latin typeface="Bell MT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9939"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Musculature lisse des voies urinaires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α</a:t>
                      </a: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 contraction</a:t>
                      </a:r>
                    </a:p>
                    <a:p>
                      <a:pPr marL="0" algn="ctr" rtl="0" eaLnBrk="1" latinLnBrk="0" hangingPunct="1">
                        <a:buFont typeface="Wingdings" pitchFamily="2" charset="2"/>
                      </a:pPr>
                      <a:endParaRPr kumimoji="0" lang="fr-FR" sz="2000" kern="1200" baseline="0" dirty="0">
                        <a:solidFill>
                          <a:schemeClr val="dk1"/>
                        </a:solidFill>
                        <a:latin typeface="Bell MT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endParaRPr kumimoji="0" lang="fr-FR" sz="2000" kern="1200" baseline="0" dirty="0">
                        <a:solidFill>
                          <a:schemeClr val="dk1"/>
                        </a:solidFill>
                        <a:latin typeface="Bell MT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14197"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Peau </a:t>
                      </a:r>
                    </a:p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Muscles </a:t>
                      </a:r>
                      <a:r>
                        <a:rPr kumimoji="0" lang="fr-FR" sz="2000" kern="1200" baseline="0" dirty="0" err="1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pilomoteurs</a:t>
                      </a:r>
                      <a:endParaRPr kumimoji="0" lang="fr-FR" sz="2000" kern="1200" baseline="0" dirty="0">
                        <a:solidFill>
                          <a:schemeClr val="dk1"/>
                        </a:solidFill>
                        <a:latin typeface="Bell MT" pitchFamily="18" charset="0"/>
                        <a:ea typeface="+mn-ea"/>
                        <a:cs typeface="+mn-cs"/>
                      </a:endParaRPr>
                    </a:p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Glandes </a:t>
                      </a:r>
                      <a:r>
                        <a:rPr kumimoji="0" lang="fr-FR" sz="2000" kern="1200" baseline="0" dirty="0" err="1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sudoriques</a:t>
                      </a:r>
                      <a:endParaRPr kumimoji="0" lang="fr-FR" sz="2000" kern="1200" baseline="0" dirty="0">
                        <a:solidFill>
                          <a:schemeClr val="dk1"/>
                        </a:solidFill>
                        <a:latin typeface="Bell MT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el-G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α</a:t>
                      </a: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: contraction ++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α</a:t>
                      </a: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: sécrétion++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endParaRPr kumimoji="0" lang="fr-FR" sz="2000" kern="1200" baseline="0" dirty="0">
                        <a:solidFill>
                          <a:schemeClr val="dk1"/>
                        </a:solidFill>
                        <a:latin typeface="Bell MT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9939"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Vésicule biliaire et cholédoque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buFont typeface="Wingdings" pitchFamily="2" charset="2"/>
                      </a:pPr>
                      <a:endParaRPr kumimoji="0" lang="fr-FR" sz="2000" kern="1200" baseline="0" dirty="0">
                        <a:solidFill>
                          <a:schemeClr val="dk1"/>
                        </a:solidFill>
                        <a:latin typeface="Bell MT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l-G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β</a:t>
                      </a:r>
                      <a:r>
                        <a:rPr kumimoji="0" lang="fr-FR" sz="2000" kern="1200" baseline="0" dirty="0">
                          <a:solidFill>
                            <a:schemeClr val="dk1"/>
                          </a:solidFill>
                          <a:latin typeface="Bell MT" pitchFamily="18" charset="0"/>
                          <a:ea typeface="+mn-ea"/>
                          <a:cs typeface="+mn-cs"/>
                        </a:rPr>
                        <a:t>2:relaxation</a:t>
                      </a:r>
                    </a:p>
                    <a:p>
                      <a:pPr marL="0" algn="ctr" rtl="0" eaLnBrk="1" latinLnBrk="0" hangingPunct="1">
                        <a:buFont typeface="Wingdings" pitchFamily="2" charset="2"/>
                      </a:pPr>
                      <a:endParaRPr kumimoji="0" lang="fr-FR" sz="2000" kern="1200" baseline="0" dirty="0">
                        <a:solidFill>
                          <a:schemeClr val="dk1"/>
                        </a:solidFill>
                        <a:latin typeface="Bell MT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411760" y="260648"/>
            <a:ext cx="3024336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 err="1">
                <a:latin typeface="Bell MT" pitchFamily="18" charset="0"/>
              </a:rPr>
              <a:t>Angiotensinogène</a:t>
            </a:r>
            <a:r>
              <a:rPr lang="fr-FR" sz="2800" dirty="0">
                <a:latin typeface="Bell MT" pitchFamily="18" charset="0"/>
              </a:rPr>
              <a:t>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555776" y="2185700"/>
            <a:ext cx="2664296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atin typeface="Bell MT" pitchFamily="18" charset="0"/>
              </a:rPr>
              <a:t>Angiotensine I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555776" y="4489956"/>
            <a:ext cx="2664296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atin typeface="Bell MT" pitchFamily="18" charset="0"/>
              </a:rPr>
              <a:t>Angiotensine II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971600" y="5315724"/>
            <a:ext cx="6264696" cy="461665"/>
          </a:xfrm>
          <a:prstGeom prst="rect">
            <a:avLst/>
          </a:prstGeom>
          <a:noFill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Bell MT" pitchFamily="18" charset="0"/>
              </a:rPr>
              <a:t>Vasoconstriction (      des résistances vasculaires)</a:t>
            </a:r>
            <a:endParaRPr lang="fr-FR" sz="2800" dirty="0">
              <a:solidFill>
                <a:schemeClr val="tx1"/>
              </a:solidFill>
              <a:latin typeface="Bell MT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372200" y="1331476"/>
            <a:ext cx="266429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Bell MT" pitchFamily="18" charset="0"/>
              </a:rPr>
              <a:t>Rénine 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372200" y="3430741"/>
            <a:ext cx="2664296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Bell MT" pitchFamily="18" charset="0"/>
              </a:rPr>
              <a:t>Enzyme de conversion de l’angiotensine (ECA) 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195736" y="6093296"/>
            <a:ext cx="396044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PA = Débit sanguin* RVP </a:t>
            </a:r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3851920" y="836712"/>
            <a:ext cx="0" cy="122413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>
            <a:off x="5004048" y="1556792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3851920" y="2780928"/>
            <a:ext cx="0" cy="158417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V="1">
            <a:off x="3491880" y="5445224"/>
            <a:ext cx="216024" cy="216024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H="1">
            <a:off x="5076056" y="3789040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7" name="Flèche vers le bas 16"/>
          <p:cNvSpPr/>
          <p:nvPr/>
        </p:nvSpPr>
        <p:spPr>
          <a:xfrm>
            <a:off x="3635896" y="5085184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412776"/>
            <a:ext cx="8640960" cy="4824536"/>
          </a:xfrm>
        </p:spPr>
        <p:txBody>
          <a:bodyPr>
            <a:normAutofit/>
          </a:bodyPr>
          <a:lstStyle/>
          <a:p>
            <a:pPr>
              <a:lnSpc>
                <a:spcPct val="190000"/>
              </a:lnSpc>
            </a:pPr>
            <a:r>
              <a:rPr lang="el-GR" sz="30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α</a:t>
            </a:r>
            <a:r>
              <a:rPr lang="fr-FR" sz="30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 Stimulants:</a:t>
            </a:r>
          </a:p>
          <a:p>
            <a:pPr>
              <a:lnSpc>
                <a:spcPct val="200000"/>
              </a:lnSpc>
              <a:buNone/>
            </a:pPr>
            <a:r>
              <a:rPr lang="fr-FR" sz="2800" b="1" dirty="0">
                <a:solidFill>
                  <a:srgbClr val="7030A0"/>
                </a:solidFill>
                <a:latin typeface="Bell MT" pitchFamily="18" charset="0"/>
                <a:cs typeface="Times New Roman"/>
              </a:rPr>
              <a:t>Noradrénaline :</a:t>
            </a:r>
            <a:endParaRPr lang="fr-FR" sz="2800" dirty="0">
              <a:latin typeface="Bell MT" pitchFamily="18" charset="0"/>
              <a:cs typeface="Times New Roman"/>
            </a:endParaRPr>
          </a:p>
          <a:p>
            <a:pPr lvl="3">
              <a:lnSpc>
                <a:spcPct val="200000"/>
              </a:lnSpc>
              <a:buFont typeface="Wingdings" pitchFamily="2" charset="2"/>
              <a:buChar char="q"/>
            </a:pPr>
            <a:r>
              <a:rPr lang="fr-FR" sz="2800" dirty="0">
                <a:latin typeface="Bell MT" pitchFamily="18" charset="0"/>
                <a:cs typeface="Times New Roman"/>
              </a:rPr>
              <a:t>Mdt d’urgence</a:t>
            </a:r>
          </a:p>
          <a:p>
            <a:pPr lvl="3">
              <a:lnSpc>
                <a:spcPct val="200000"/>
              </a:lnSpc>
              <a:buFont typeface="Wingdings" pitchFamily="2" charset="2"/>
              <a:buChar char="q"/>
            </a:pPr>
            <a:r>
              <a:rPr lang="fr-FR" sz="2800" dirty="0">
                <a:latin typeface="Bell MT" pitchFamily="18" charset="0"/>
                <a:cs typeface="Times New Roman"/>
              </a:rPr>
              <a:t>Collapsus cardio-vasculaire</a:t>
            </a:r>
          </a:p>
          <a:p>
            <a:pPr lvl="3">
              <a:lnSpc>
                <a:spcPct val="200000"/>
              </a:lnSpc>
              <a:buFont typeface="Wingdings" pitchFamily="2" charset="2"/>
              <a:buChar char="q"/>
            </a:pPr>
            <a:r>
              <a:rPr lang="fr-FR" sz="2800" dirty="0">
                <a:latin typeface="Bell MT" pitchFamily="18" charset="0"/>
                <a:cs typeface="Times New Roman"/>
              </a:rPr>
              <a:t>Effet cardiaque corrigé par action réflexe</a:t>
            </a:r>
            <a:endParaRPr lang="fr-FR" sz="2000" dirty="0">
              <a:latin typeface="Bell MT" pitchFamily="18" charset="0"/>
              <a:cs typeface="Times New Roman"/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880" y="197768"/>
            <a:ext cx="8229600" cy="11430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4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Les sympathomimétiques directs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77272"/>
            <a:ext cx="8902824" cy="5116024"/>
          </a:xfrm>
        </p:spPr>
        <p:txBody>
          <a:bodyPr>
            <a:normAutofit/>
          </a:bodyPr>
          <a:lstStyle/>
          <a:p>
            <a:pPr>
              <a:lnSpc>
                <a:spcPct val="210000"/>
              </a:lnSpc>
            </a:pPr>
            <a:r>
              <a:rPr lang="fr-FR" sz="32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ll MT" pitchFamily="18" charset="0"/>
              </a:rPr>
              <a:t>Dérivés de la Noradrénaline:</a:t>
            </a:r>
          </a:p>
          <a:p>
            <a:pPr>
              <a:lnSpc>
                <a:spcPct val="200000"/>
              </a:lnSpc>
              <a:buNone/>
            </a:pPr>
            <a:r>
              <a:rPr lang="fr-FR" sz="2400" dirty="0">
                <a:latin typeface="Bell MT" pitchFamily="18" charset="0"/>
                <a:cs typeface="Times New Roman"/>
              </a:rPr>
              <a:t>     </a:t>
            </a:r>
            <a:r>
              <a:rPr lang="fr-FR" sz="2400" dirty="0" err="1">
                <a:latin typeface="Bell MT" pitchFamily="18" charset="0"/>
                <a:cs typeface="Times New Roman"/>
              </a:rPr>
              <a:t>Phénylephrine</a:t>
            </a:r>
            <a:r>
              <a:rPr lang="fr-FR" sz="2400" dirty="0">
                <a:latin typeface="Bell MT" pitchFamily="18" charset="0"/>
                <a:cs typeface="Times New Roman"/>
              </a:rPr>
              <a:t>,  </a:t>
            </a:r>
            <a:r>
              <a:rPr lang="fr-FR" sz="2400" dirty="0" err="1">
                <a:latin typeface="Bell MT" pitchFamily="18" charset="0"/>
                <a:cs typeface="Times New Roman"/>
              </a:rPr>
              <a:t>Métaraminol</a:t>
            </a:r>
            <a:r>
              <a:rPr lang="fr-FR" sz="2400" dirty="0">
                <a:latin typeface="Bell MT" pitchFamily="18" charset="0"/>
                <a:cs typeface="Times New Roman"/>
              </a:rPr>
              <a:t>,  </a:t>
            </a:r>
            <a:r>
              <a:rPr lang="fr-FR" sz="2400" dirty="0" err="1">
                <a:latin typeface="Bell MT" pitchFamily="18" charset="0"/>
                <a:cs typeface="Times New Roman"/>
              </a:rPr>
              <a:t>naphazoline</a:t>
            </a:r>
            <a:endParaRPr lang="fr-FR" sz="2400" dirty="0">
              <a:latin typeface="Bell MT" pitchFamily="18" charset="0"/>
              <a:cs typeface="Times New Roman"/>
            </a:endParaRPr>
          </a:p>
          <a:p>
            <a:pPr>
              <a:lnSpc>
                <a:spcPct val="200000"/>
              </a:lnSpc>
              <a:buNone/>
            </a:pPr>
            <a:r>
              <a:rPr lang="fr-FR" sz="2600" dirty="0">
                <a:latin typeface="Bell MT" pitchFamily="18" charset="0"/>
                <a:cs typeface="Times New Roman"/>
              </a:rPr>
              <a:t>Prédominance des effets </a:t>
            </a:r>
            <a:r>
              <a:rPr lang="el-GR" sz="2600" dirty="0">
                <a:latin typeface="Times New Roman"/>
                <a:cs typeface="Times New Roman"/>
              </a:rPr>
              <a:t>α</a:t>
            </a:r>
            <a:r>
              <a:rPr lang="fr-FR" sz="2600" dirty="0">
                <a:latin typeface="Bell MT" pitchFamily="18" charset="0"/>
                <a:cs typeface="Times New Roman"/>
              </a:rPr>
              <a:t>:</a:t>
            </a:r>
          </a:p>
          <a:p>
            <a:pPr lvl="3">
              <a:lnSpc>
                <a:spcPct val="200000"/>
              </a:lnSpc>
              <a:buFont typeface="Wingdings" pitchFamily="2" charset="2"/>
              <a:buChar char="q"/>
            </a:pPr>
            <a:r>
              <a:rPr lang="fr-FR" sz="2200" dirty="0">
                <a:latin typeface="Bell MT" pitchFamily="18" charset="0"/>
                <a:cs typeface="Times New Roman"/>
              </a:rPr>
              <a:t>Vasoconstricteur nasal</a:t>
            </a:r>
          </a:p>
          <a:p>
            <a:pPr lvl="3">
              <a:lnSpc>
                <a:spcPct val="200000"/>
              </a:lnSpc>
              <a:buFont typeface="Wingdings" pitchFamily="2" charset="2"/>
              <a:buChar char="q"/>
            </a:pPr>
            <a:r>
              <a:rPr lang="fr-FR" sz="2200" dirty="0">
                <a:latin typeface="Bell MT" pitchFamily="18" charset="0"/>
                <a:cs typeface="Times New Roman"/>
              </a:rPr>
              <a:t>Hypertenseur</a:t>
            </a:r>
          </a:p>
          <a:p>
            <a:pPr lvl="3">
              <a:lnSpc>
                <a:spcPct val="200000"/>
              </a:lnSpc>
              <a:buFont typeface="Wingdings" pitchFamily="2" charset="2"/>
              <a:buChar char="q"/>
            </a:pPr>
            <a:r>
              <a:rPr lang="fr-FR" sz="2200" dirty="0">
                <a:latin typeface="Bell MT" pitchFamily="18" charset="0"/>
                <a:cs typeface="Times New Roman"/>
              </a:rPr>
              <a:t>mydriatique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4848" y="-99392"/>
            <a:ext cx="8229600" cy="1143000"/>
          </a:xfrm>
        </p:spPr>
        <p:txBody>
          <a:bodyPr>
            <a:noAutofit/>
          </a:bodyPr>
          <a:lstStyle/>
          <a:p>
            <a:pPr algn="ctr">
              <a:lnSpc>
                <a:spcPct val="200000"/>
              </a:lnSpc>
            </a:pPr>
            <a:r>
              <a:rPr lang="el-GR" sz="3600" dirty="0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α</a:t>
            </a:r>
            <a:r>
              <a:rPr lang="fr-FR" sz="3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/>
                <a:cs typeface="Times New Roman"/>
              </a:rPr>
              <a:t> </a:t>
            </a:r>
            <a:r>
              <a:rPr lang="fr-FR" sz="36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ell MT" pitchFamily="18" charset="0"/>
              </a:rPr>
              <a:t>Stimulants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768</TotalTime>
  <Words>1068</Words>
  <Application>Microsoft Office PowerPoint</Application>
  <PresentationFormat>Affichage à l'écran (4:3)</PresentationFormat>
  <Paragraphs>239</Paragraphs>
  <Slides>23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33" baseType="lpstr">
      <vt:lpstr>Arial</vt:lpstr>
      <vt:lpstr>Bell MT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Rotonde</vt:lpstr>
      <vt:lpstr>Les sympathomimétiques </vt:lpstr>
      <vt:lpstr>Mécanismes de la transmission Adrénergiques</vt:lpstr>
      <vt:lpstr>Mécanismes de la transmission Adrénergiques</vt:lpstr>
      <vt:lpstr>Présentation PowerPoint</vt:lpstr>
      <vt:lpstr>Présentation PowerPoint</vt:lpstr>
      <vt:lpstr>Présentation PowerPoint</vt:lpstr>
      <vt:lpstr>Présentation PowerPoint</vt:lpstr>
      <vt:lpstr>Les sympathomimétiques directs </vt:lpstr>
      <vt:lpstr>α Stimulants</vt:lpstr>
      <vt:lpstr>Présentation PowerPoint</vt:lpstr>
      <vt:lpstr>Présentation PowerPoint</vt:lpstr>
      <vt:lpstr>Les stimulants non spécifiques: Stimulants α  et β </vt:lpstr>
      <vt:lpstr>Les stimulants non spécifiques: Stimulants α  et β </vt:lpstr>
      <vt:lpstr>Les stimulants non spécifiques: Stimulants α  et β </vt:lpstr>
      <vt:lpstr>Sympathomimétiques indirects</vt:lpstr>
      <vt:lpstr>Sympathomimétiques indirects</vt:lpstr>
      <vt:lpstr>Sympathomimétiques indirects</vt:lpstr>
      <vt:lpstr>Sympathomimétiques indirects</vt:lpstr>
      <vt:lpstr>Sympathomimétiques indirects</vt:lpstr>
      <vt:lpstr>Utilisation des Sympathomimétiques indirects</vt:lpstr>
      <vt:lpstr>Utilisation des Sympathomimétiques indirects</vt:lpstr>
      <vt:lpstr>Présentation PowerPoint</vt:lpstr>
      <vt:lpstr>Les sympathomimétiques d’action systémique sont 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sympathomimétiques: </dc:title>
  <dc:creator>Habiba</dc:creator>
  <cp:lastModifiedBy>jn</cp:lastModifiedBy>
  <cp:revision>120</cp:revision>
  <dcterms:created xsi:type="dcterms:W3CDTF">2013-10-05T22:07:52Z</dcterms:created>
  <dcterms:modified xsi:type="dcterms:W3CDTF">2026-03-16T22:09:00Z</dcterms:modified>
</cp:coreProperties>
</file>